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6" r:id="rId3"/>
    <p:sldId id="299" r:id="rId4"/>
    <p:sldId id="308" r:id="rId5"/>
    <p:sldId id="309" r:id="rId6"/>
    <p:sldId id="300" r:id="rId7"/>
    <p:sldId id="310" r:id="rId8"/>
    <p:sldId id="311" r:id="rId9"/>
    <p:sldId id="297" r:id="rId10"/>
    <p:sldId id="307" r:id="rId11"/>
    <p:sldId id="306" r:id="rId12"/>
    <p:sldId id="301" r:id="rId13"/>
    <p:sldId id="302" r:id="rId14"/>
    <p:sldId id="303" r:id="rId15"/>
    <p:sldId id="298" r:id="rId16"/>
    <p:sldId id="304" r:id="rId17"/>
    <p:sldId id="305" r:id="rId18"/>
    <p:sldId id="312" r:id="rId19"/>
    <p:sldId id="313" r:id="rId20"/>
    <p:sldId id="314" r:id="rId21"/>
    <p:sldId id="315" r:id="rId22"/>
    <p:sldId id="316" r:id="rId23"/>
    <p:sldId id="317" r:id="rId24"/>
    <p:sldId id="31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000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39" autoAdjust="0"/>
    <p:restoredTop sz="89279" autoAdjust="0"/>
  </p:normalViewPr>
  <p:slideViewPr>
    <p:cSldViewPr>
      <p:cViewPr>
        <p:scale>
          <a:sx n="70" d="100"/>
          <a:sy n="70" d="100"/>
        </p:scale>
        <p:origin x="-115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7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"Age" Histogram</c:v>
                </c:pt>
              </c:strCache>
            </c:strRef>
          </c:tx>
          <c:dLbls>
            <c:dLbl>
              <c:idx val="0"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40</c:v>
                </c:pt>
                <c:pt idx="1">
                  <c:v>35</c:v>
                </c:pt>
                <c:pt idx="2">
                  <c:v>30</c:v>
                </c:pt>
                <c:pt idx="3">
                  <c:v>25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axId val="77548160"/>
        <c:axId val="77554048"/>
      </c:barChart>
      <c:catAx>
        <c:axId val="775481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Calibri" pitchFamily="34" charset="0"/>
              </a:defRPr>
            </a:pPr>
            <a:endParaRPr lang="en-US"/>
          </a:p>
        </c:txPr>
        <c:crossAx val="77554048"/>
        <c:crosses val="autoZero"/>
        <c:auto val="1"/>
        <c:lblAlgn val="ctr"/>
        <c:lblOffset val="100"/>
      </c:catAx>
      <c:valAx>
        <c:axId val="77554048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77548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7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"Age" Histogram</c:v>
                </c:pt>
              </c:strCache>
            </c:strRef>
          </c:tx>
          <c:dLbls>
            <c:dLbl>
              <c:idx val="0"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elete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100</c:v>
                </c:pt>
                <c:pt idx="1">
                  <c:v>60</c:v>
                </c:pt>
                <c:pt idx="2">
                  <c:v>70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axId val="77592064"/>
        <c:axId val="77593600"/>
      </c:barChart>
      <c:catAx>
        <c:axId val="775920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>
                <a:latin typeface="Calibri" pitchFamily="34" charset="0"/>
              </a:defRPr>
            </a:pPr>
            <a:endParaRPr lang="en-US"/>
          </a:p>
        </c:txPr>
        <c:crossAx val="77593600"/>
        <c:crosses val="autoZero"/>
        <c:auto val="1"/>
        <c:lblAlgn val="ctr"/>
        <c:lblOffset val="100"/>
      </c:catAx>
      <c:valAx>
        <c:axId val="77593600"/>
        <c:scaling>
          <c:orientation val="minMax"/>
        </c:scaling>
        <c:delete val="1"/>
        <c:axPos val="b"/>
        <c:majorGridlines/>
        <c:numFmt formatCode="General" sourceLinked="1"/>
        <c:tickLblPos val="nextTo"/>
        <c:crossAx val="775920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429530201342297"/>
          <c:y val="5.9431524547803677E-2"/>
          <c:w val="0.83557046979865757"/>
          <c:h val="0.74935400516795858"/>
        </c:manualLayout>
      </c:layout>
      <c:barChart>
        <c:barDir val="col"/>
        <c:grouping val="clustered"/>
        <c:ser>
          <c:idx val="0"/>
          <c:order val="0"/>
          <c:tx>
            <c:strRef>
              <c:f>[1]Sheet1!$C$87</c:f>
              <c:strCache>
                <c:ptCount val="1"/>
                <c:pt idx="0">
                  <c:v>SmGroup</c:v>
                </c:pt>
              </c:strCache>
            </c:strRef>
          </c:tx>
          <c:spPr>
            <a:solidFill>
              <a:srgbClr val="9999FF"/>
            </a:solidFill>
            <a:ln w="20023">
              <a:noFill/>
              <a:prstDash val="soli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c:spPr>
          <c:val>
            <c:numRef>
              <c:f>[1]Sheet1!$C$88:$C$91</c:f>
              <c:numCache>
                <c:formatCode>General</c:formatCode>
                <c:ptCount val="4"/>
                <c:pt idx="0">
                  <c:v>0.21276251227106299</c:v>
                </c:pt>
                <c:pt idx="1">
                  <c:v>0.38121031889846324</c:v>
                </c:pt>
                <c:pt idx="2">
                  <c:v>0.56267980780262095</c:v>
                </c:pt>
                <c:pt idx="3">
                  <c:v>0.60630159949565299</c:v>
                </c:pt>
              </c:numCache>
            </c:numRef>
          </c:val>
        </c:ser>
        <c:ser>
          <c:idx val="1"/>
          <c:order val="1"/>
          <c:tx>
            <c:strRef>
              <c:f>[1]Sheet1!$D$87</c:f>
              <c:strCache>
                <c:ptCount val="1"/>
                <c:pt idx="0">
                  <c:v>Basic Congress</c:v>
                </c:pt>
              </c:strCache>
            </c:strRef>
          </c:tx>
          <c:spPr>
            <a:solidFill>
              <a:srgbClr val="993366"/>
            </a:solidFill>
            <a:ln w="20023">
              <a:noFill/>
              <a:prstDash val="solid"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c:spPr>
          <c:val>
            <c:numRef>
              <c:f>[1]Sheet1!$D$88:$D$91</c:f>
              <c:numCache>
                <c:formatCode>General</c:formatCode>
                <c:ptCount val="4"/>
                <c:pt idx="0">
                  <c:v>0.41255719182837208</c:v>
                </c:pt>
                <c:pt idx="1">
                  <c:v>0.65928981245839402</c:v>
                </c:pt>
                <c:pt idx="2">
                  <c:v>0.94162648881180999</c:v>
                </c:pt>
                <c:pt idx="3">
                  <c:v>0.83504244310203601</c:v>
                </c:pt>
              </c:numCache>
            </c:numRef>
          </c:val>
        </c:ser>
        <c:ser>
          <c:idx val="2"/>
          <c:order val="2"/>
          <c:tx>
            <c:strRef>
              <c:f>[1]Sheet1!$E$87</c:f>
              <c:strCache>
                <c:ptCount val="1"/>
                <c:pt idx="0">
                  <c:v>Uniform</c:v>
                </c:pt>
              </c:strCache>
            </c:strRef>
          </c:tx>
          <c:spPr>
            <a:solidFill>
              <a:srgbClr val="FFFFCC"/>
            </a:solidFill>
            <a:ln w="0">
              <a:noFill/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val>
            <c:numRef>
              <c:f>[1]Sheet1!$E$88:$E$91</c:f>
              <c:numCache>
                <c:formatCode>General</c:formatCode>
                <c:ptCount val="4"/>
                <c:pt idx="0">
                  <c:v>0.39443891276452836</c:v>
                </c:pt>
                <c:pt idx="1">
                  <c:v>0.59497194650013929</c:v>
                </c:pt>
                <c:pt idx="2">
                  <c:v>0.77297419882120699</c:v>
                </c:pt>
                <c:pt idx="3">
                  <c:v>0.77734259096701197</c:v>
                </c:pt>
              </c:numCache>
            </c:numRef>
          </c:val>
        </c:ser>
        <c:axId val="80787712"/>
        <c:axId val="80789888"/>
      </c:barChart>
      <c:catAx>
        <c:axId val="80787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600">
                    <a:latin typeface="Calibri" pitchFamily="34" charset="0"/>
                  </a:rPr>
                  <a:t>Number of grouping columns</a:t>
                </a:r>
              </a:p>
            </c:rich>
          </c:tx>
          <c:layout>
            <c:manualLayout>
              <c:xMode val="edge"/>
              <c:yMode val="edge"/>
              <c:x val="0.38758389261745008"/>
              <c:y val="0.90180878552971577"/>
            </c:manualLayout>
          </c:layout>
          <c:spPr>
            <a:noFill/>
            <a:ln w="40047">
              <a:noFill/>
            </a:ln>
          </c:spPr>
        </c:title>
        <c:numFmt formatCode="General" sourceLinked="1"/>
        <c:tickLblPos val="nextTo"/>
        <c:spPr>
          <a:ln w="50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80789888"/>
        <c:crosses val="autoZero"/>
        <c:auto val="1"/>
        <c:lblAlgn val="ctr"/>
        <c:lblOffset val="100"/>
        <c:tickLblSkip val="1"/>
        <c:tickMarkSkip val="1"/>
      </c:catAx>
      <c:valAx>
        <c:axId val="8078988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600">
                    <a:latin typeface="Calibri" pitchFamily="34" charset="0"/>
                  </a:rPr>
                  <a:t>Average Relative Error</a:t>
                </a:r>
              </a:p>
            </c:rich>
          </c:tx>
          <c:layout>
            <c:manualLayout>
              <c:xMode val="edge"/>
              <c:yMode val="edge"/>
              <c:x val="1.8456375838926186E-2"/>
              <c:y val="0.21963824289405695"/>
            </c:manualLayout>
          </c:layout>
          <c:spPr>
            <a:noFill/>
            <a:ln w="40047">
              <a:noFill/>
            </a:ln>
          </c:spPr>
        </c:title>
        <c:numFmt formatCode="0.00" sourceLinked="0"/>
        <c:tickLblPos val="nextTo"/>
        <c:spPr>
          <a:ln w="500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80787712"/>
        <c:crosses val="autoZero"/>
        <c:crossBetween val="between"/>
      </c:valAx>
      <c:spPr>
        <a:noFill/>
        <a:ln w="40047">
          <a:noFill/>
        </a:ln>
      </c:spPr>
    </c:plotArea>
    <c:legend>
      <c:legendPos val="r"/>
      <c:layout>
        <c:manualLayout>
          <c:xMode val="edge"/>
          <c:yMode val="edge"/>
          <c:x val="0.20973154362416116"/>
          <c:y val="7.7519379844961295E-2"/>
          <c:w val="0.31740319679141232"/>
          <c:h val="0.199181734227666"/>
        </c:manualLayout>
      </c:layout>
      <c:spPr>
        <a:solidFill>
          <a:srgbClr val="FFFFFF"/>
        </a:solidFill>
        <a:ln w="5006">
          <a:noFill/>
          <a:prstDash val="solid"/>
        </a:ln>
      </c:spPr>
      <c:txPr>
        <a:bodyPr/>
        <a:lstStyle/>
        <a:p>
          <a:pPr algn="just">
            <a:defRPr sz="1600" b="0" i="0" u="none" strike="noStrike" baseline="0">
              <a:solidFill>
                <a:srgbClr val="000000"/>
              </a:solidFill>
              <a:latin typeface="Calibri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5006">
      <a:noFill/>
      <a:prstDash val="solid"/>
    </a:ln>
  </c:spPr>
  <c:txPr>
    <a:bodyPr/>
    <a:lstStyle/>
    <a:p>
      <a:pPr>
        <a:defRPr sz="1892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710182767624018"/>
          <c:y val="7.434944237918216E-2"/>
          <c:w val="0.79634464751958289"/>
          <c:h val="0.7323420074349446"/>
        </c:manualLayout>
      </c:layout>
      <c:barChart>
        <c:barDir val="col"/>
        <c:grouping val="clustered"/>
        <c:ser>
          <c:idx val="0"/>
          <c:order val="0"/>
          <c:tx>
            <c:strRef>
              <c:f>[1]Sheet1!$I$87</c:f>
              <c:strCache>
                <c:ptCount val="1"/>
                <c:pt idx="0">
                  <c:v>SmGroup</c:v>
                </c:pt>
              </c:strCache>
            </c:strRef>
          </c:tx>
          <c:spPr>
            <a:solidFill>
              <a:srgbClr val="9999FF"/>
            </a:solidFill>
            <a:ln w="19951">
              <a:noFill/>
              <a:prstDash val="solid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c:spPr>
          <c:val>
            <c:numRef>
              <c:f>[1]Sheet1!$I$88:$I$91</c:f>
              <c:numCache>
                <c:formatCode>General</c:formatCode>
                <c:ptCount val="4"/>
                <c:pt idx="0">
                  <c:v>7.0000000000000021E-2</c:v>
                </c:pt>
                <c:pt idx="1">
                  <c:v>0.16</c:v>
                </c:pt>
                <c:pt idx="2">
                  <c:v>0.22</c:v>
                </c:pt>
                <c:pt idx="3">
                  <c:v>0.29000000000000015</c:v>
                </c:pt>
              </c:numCache>
            </c:numRef>
          </c:val>
        </c:ser>
        <c:ser>
          <c:idx val="1"/>
          <c:order val="1"/>
          <c:tx>
            <c:strRef>
              <c:f>[1]Sheet1!$J$87</c:f>
              <c:strCache>
                <c:ptCount val="1"/>
                <c:pt idx="0">
                  <c:v>Basic Congress</c:v>
                </c:pt>
              </c:strCache>
            </c:strRef>
          </c:tx>
          <c:spPr>
            <a:solidFill>
              <a:srgbClr val="993366"/>
            </a:solidFill>
            <a:ln w="19951">
              <a:noFill/>
              <a:prstDash val="solid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c:spPr>
          <c:val>
            <c:numRef>
              <c:f>[1]Sheet1!$J$88:$J$91</c:f>
              <c:numCache>
                <c:formatCode>General</c:formatCode>
                <c:ptCount val="4"/>
                <c:pt idx="0">
                  <c:v>0.16</c:v>
                </c:pt>
                <c:pt idx="1">
                  <c:v>0.28000000000000008</c:v>
                </c:pt>
                <c:pt idx="2">
                  <c:v>0.31000000000000016</c:v>
                </c:pt>
                <c:pt idx="3">
                  <c:v>0.36000000000000015</c:v>
                </c:pt>
              </c:numCache>
            </c:numRef>
          </c:val>
        </c:ser>
        <c:ser>
          <c:idx val="2"/>
          <c:order val="2"/>
          <c:tx>
            <c:strRef>
              <c:f>[1]Sheet1!$K$87</c:f>
              <c:strCache>
                <c:ptCount val="1"/>
                <c:pt idx="0">
                  <c:v>Uniform</c:v>
                </c:pt>
              </c:strCache>
            </c:strRef>
          </c:tx>
          <c:spPr>
            <a:solidFill>
              <a:srgbClr val="FFFFCC"/>
            </a:solidFill>
            <a:ln w="19951">
              <a:noFill/>
              <a:prstDash val="soli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val>
            <c:numRef>
              <c:f>[1]Sheet1!$K$88:$K$91</c:f>
              <c:numCache>
                <c:formatCode>General</c:formatCode>
                <c:ptCount val="4"/>
                <c:pt idx="0">
                  <c:v>0.19</c:v>
                </c:pt>
                <c:pt idx="1">
                  <c:v>0.30000000000000016</c:v>
                </c:pt>
                <c:pt idx="2">
                  <c:v>0.33000000000000024</c:v>
                </c:pt>
                <c:pt idx="3">
                  <c:v>0.37000000000000016</c:v>
                </c:pt>
              </c:numCache>
            </c:numRef>
          </c:val>
        </c:ser>
        <c:axId val="80922496"/>
        <c:axId val="80678912"/>
      </c:barChart>
      <c:catAx>
        <c:axId val="80922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600">
                    <a:latin typeface="Calibri" pitchFamily="34" charset="0"/>
                  </a:rPr>
                  <a:t>Number of grouping columns</a:t>
                </a:r>
              </a:p>
            </c:rich>
          </c:tx>
          <c:layout>
            <c:manualLayout>
              <c:xMode val="edge"/>
              <c:yMode val="edge"/>
              <c:x val="0.34725848563968692"/>
              <c:y val="0.90706319702602201"/>
            </c:manualLayout>
          </c:layout>
          <c:spPr>
            <a:noFill/>
            <a:ln w="39901">
              <a:noFill/>
            </a:ln>
          </c:spPr>
        </c:title>
        <c:numFmt formatCode="General" sourceLinked="1"/>
        <c:tickLblPos val="nextTo"/>
        <c:spPr>
          <a:ln w="498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96" b="0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80678912"/>
        <c:crosses val="autoZero"/>
        <c:auto val="1"/>
        <c:lblAlgn val="ctr"/>
        <c:lblOffset val="100"/>
        <c:tickLblSkip val="1"/>
        <c:tickMarkSkip val="1"/>
      </c:catAx>
      <c:valAx>
        <c:axId val="8067891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r>
                  <a:rPr lang="en-US" sz="1600">
                    <a:latin typeface="Calibri" pitchFamily="34" charset="0"/>
                  </a:rPr>
                  <a:t>Percent of Groups Missed</a:t>
                </a:r>
              </a:p>
            </c:rich>
          </c:tx>
          <c:layout>
            <c:manualLayout>
              <c:xMode val="edge"/>
              <c:yMode val="edge"/>
              <c:x val="2.8720626631853787E-2"/>
              <c:y val="0.16356877323420072"/>
            </c:manualLayout>
          </c:layout>
          <c:spPr>
            <a:noFill/>
            <a:ln w="39901">
              <a:noFill/>
            </a:ln>
          </c:spPr>
        </c:title>
        <c:numFmt formatCode="0%" sourceLinked="0"/>
        <c:tickLblPos val="nextTo"/>
        <c:spPr>
          <a:ln w="498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96" b="0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80922496"/>
        <c:crosses val="autoZero"/>
        <c:crossBetween val="between"/>
      </c:valAx>
      <c:spPr>
        <a:noFill/>
        <a:ln w="39901">
          <a:noFill/>
        </a:ln>
      </c:spPr>
    </c:plotArea>
    <c:legend>
      <c:legendPos val="r"/>
      <c:layout>
        <c:manualLayout>
          <c:xMode val="edge"/>
          <c:yMode val="edge"/>
          <c:x val="0.20365535248041783"/>
          <c:y val="5.5762081784386686E-2"/>
          <c:w val="0.27932661643101075"/>
          <c:h val="0.18587360594795538"/>
        </c:manualLayout>
      </c:layout>
      <c:spPr>
        <a:solidFill>
          <a:srgbClr val="FFFFFF"/>
        </a:solidFill>
        <a:ln w="4988">
          <a:noFill/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4988">
      <a:noFill/>
      <a:prstDash val="solid"/>
    </a:ln>
  </c:spPr>
  <c:txPr>
    <a:bodyPr/>
    <a:lstStyle/>
    <a:p>
      <a:pPr>
        <a:defRPr sz="129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D17B39B-71C1-4D40-964D-0C71365AB653}" type="datetimeFigureOut">
              <a:rPr lang="en-US"/>
              <a:pPr>
                <a:defRPr/>
              </a:pPr>
              <a:t>9/25/2008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C14A8C-5283-4AFE-85FE-7D8583363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Approximate Query Processing?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14A8C-5283-4AFE-85FE-7D8583363E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Sampling based approach for Approximate Query Processing? (Online sampling approach)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14A8C-5283-4AFE-85FE-7D8583363E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(Offline sampling approach)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14A8C-5283-4AFE-85FE-7D8583363E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Might give good answers when an attribute has a skewed data distribution.</a:t>
            </a:r>
          </a:p>
          <a:p>
            <a:pPr>
              <a:buFontTx/>
              <a:buChar char="-"/>
            </a:pPr>
            <a:r>
              <a:rPr lang="en-US" dirty="0" smtClean="0"/>
              <a:t>Might be a good fit for commonly used queries.</a:t>
            </a:r>
          </a:p>
          <a:p>
            <a:pPr>
              <a:buFontTx/>
              <a:buChar char="-"/>
            </a:pPr>
            <a:r>
              <a:rPr lang="en-US" dirty="0" smtClean="0"/>
              <a:t>Can we use this pre-processed sample(uniform/non-uniform)  for any kind of query?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14A8C-5283-4AFE-85FE-7D8583363E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accept greater disk usage for summary structures than other sampling based AQA methods in order to increase accuracy in query responses while holding query response time constant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14A8C-5283-4AFE-85FE-7D8583363EE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the small groups that are the problem case for uniform sampling.</a:t>
            </a:r>
          </a:p>
          <a:p>
            <a:r>
              <a:rPr lang="en-US" dirty="0" smtClean="0"/>
              <a:t>Small group sampling technique</a:t>
            </a:r>
            <a:r>
              <a:rPr lang="en-US" baseline="0" dirty="0" smtClean="0"/>
              <a:t> makes use of Dynamic Sample selection Architecture.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disadvantage of this approach was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the primary emphasis was on the data variance problem, and while the authors did propose a hybrid solution for both the data variance as well as the low selectivity problem, the proposed solution was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heuristical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therefore, suboptimal.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C14A8C-5283-4AFE-85FE-7D8583363EE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3163888"/>
            <a:chOff x="0" y="0"/>
            <a:chExt cx="5760" cy="199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767" cy="1993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67" y="0"/>
              <a:ext cx="3993" cy="199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561" y="710"/>
              <a:ext cx="206" cy="222"/>
            </a:xfrm>
            <a:prstGeom prst="rect">
              <a:avLst/>
            </a:prstGeom>
            <a:solidFill>
              <a:srgbClr val="F0A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939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820988" y="485775"/>
            <a:ext cx="6124575" cy="1868488"/>
          </a:xfrm>
          <a:ln w="9525" algn="ctr"/>
        </p:spPr>
        <p:txBody>
          <a:bodyPr lIns="360000" tIns="45720" rIns="91440" bIns="45720"/>
          <a:lstStyle>
            <a:lvl1pPr marL="0">
              <a:defRPr sz="4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20988" y="3411538"/>
            <a:ext cx="6124575" cy="1420812"/>
          </a:xfrm>
          <a:ln w="9525" algn="ctr"/>
        </p:spPr>
        <p:txBody>
          <a:bodyPr lIns="360000" tIns="180000"/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01600"/>
            <a:ext cx="2152650" cy="607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01600"/>
            <a:ext cx="6305550" cy="607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None/>
              <a:defRPr sz="2400" b="0">
                <a:latin typeface="Calibri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565900"/>
            <a:ext cx="9144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9"/>
          <p:cNvSpPr>
            <a:spLocks noGrp="1" noChangeArrowheads="1"/>
          </p:cNvSpPr>
          <p:nvPr>
            <p:ph type="title"/>
          </p:nvPr>
        </p:nvSpPr>
        <p:spPr bwMode="gray">
          <a:xfrm>
            <a:off x="228600" y="101600"/>
            <a:ext cx="8532813" cy="44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(Arial black 22pt.)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sz="quarter"/>
          </p:nvPr>
        </p:nvSpPr>
        <p:spPr>
          <a:xfrm>
            <a:off x="2820988" y="485774"/>
            <a:ext cx="6124575" cy="2486025"/>
          </a:xfrm>
          <a:ln w="12700"/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800" b="1" dirty="0" smtClean="0"/>
              <a:t>Dynamic Sample Selection for Approximate Query Processing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800" b="1" dirty="0" smtClean="0"/>
              <a:t>Brain Babcock (Stanford </a:t>
            </a:r>
            <a:r>
              <a:rPr lang="en-US" sz="1800" b="1" dirty="0" err="1" smtClean="0"/>
              <a:t>Univ</a:t>
            </a:r>
            <a:r>
              <a:rPr lang="en-US" sz="1800" b="1" dirty="0" smtClean="0"/>
              <a:t>)</a:t>
            </a:r>
            <a:br>
              <a:rPr lang="en-US" sz="1800" b="1" dirty="0" smtClean="0"/>
            </a:br>
            <a:r>
              <a:rPr lang="en-US" sz="1800" b="1" dirty="0" err="1" smtClean="0"/>
              <a:t>Surajit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Chaudhuri</a:t>
            </a:r>
            <a:r>
              <a:rPr lang="en-US" sz="1800" b="1" dirty="0" smtClean="0"/>
              <a:t> (Microsoft Research)</a:t>
            </a:r>
            <a:br>
              <a:rPr lang="en-US" sz="1800" b="1" dirty="0" smtClean="0"/>
            </a:br>
            <a:r>
              <a:rPr lang="en-US" sz="1800" b="1" dirty="0" smtClean="0"/>
              <a:t>Gautam Das (Microsoft Research)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819400" y="4800600"/>
            <a:ext cx="6124575" cy="137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 dirty="0" smtClean="0">
                <a:latin typeface="+mj-lt"/>
              </a:rPr>
              <a:t>Presented By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+mj-lt"/>
              </a:rPr>
              <a:t>Anirban Maiti</a:t>
            </a:r>
          </a:p>
          <a:p>
            <a:pPr>
              <a:buFontTx/>
              <a:buNone/>
              <a:defRPr/>
            </a:pPr>
            <a:r>
              <a:rPr lang="en-US" sz="2000" dirty="0" err="1" smtClean="0">
                <a:latin typeface="+mj-lt"/>
              </a:rPr>
              <a:t>Chandrashekar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Vijayarenu</a:t>
            </a:r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Sample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/>
              <a:t>Attempts to strike a middle ground between pre-computed and online sampling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Scanning or storing significantly larger amounts of data during pre-processing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Access a small amount of stored data at runtime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Sample Selection -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Pre-Processing Phase:</a:t>
            </a:r>
          </a:p>
          <a:p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95400" y="2438400"/>
            <a:ext cx="1676400" cy="914400"/>
          </a:xfrm>
          <a:prstGeom prst="irregularSeal2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Query 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Workload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600200" y="3962400"/>
            <a:ext cx="914400" cy="1214438"/>
          </a:xfrm>
          <a:prstGeom prst="can">
            <a:avLst>
              <a:gd name="adj" fmla="val 3320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505200" y="3352800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Select 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Strata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876800" y="3352800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Build </a:t>
            </a:r>
          </a:p>
          <a:p>
            <a:pPr algn="ctr"/>
            <a:r>
              <a:rPr lang="en-US" sz="1600">
                <a:latin typeface="Calibri" pitchFamily="34" charset="0"/>
              </a:rPr>
              <a:t>Sample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553200" y="2438400"/>
            <a:ext cx="914400" cy="1214438"/>
          </a:xfrm>
          <a:prstGeom prst="can">
            <a:avLst>
              <a:gd name="adj" fmla="val 3320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 Sample </a:t>
            </a:r>
          </a:p>
          <a:p>
            <a:pPr algn="ctr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6553200" y="4267200"/>
            <a:ext cx="914400" cy="1214438"/>
          </a:xfrm>
          <a:prstGeom prst="can">
            <a:avLst>
              <a:gd name="adj" fmla="val 3320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600">
                <a:latin typeface="Calibri" pitchFamily="34" charset="0"/>
              </a:rPr>
              <a:t>Meta-</a:t>
            </a:r>
          </a:p>
          <a:p>
            <a:pPr algn="ctr"/>
            <a:r>
              <a:rPr lang="en-US" sz="1600">
                <a:latin typeface="Calibri" pitchFamily="34" charset="0"/>
              </a:rPr>
              <a:t>Data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2743200" y="3124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2590800" y="3810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4196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5791200" y="3124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791200" y="38862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Sample Selection -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Pre-Processing Phase: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Sample Selection -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Runtime Phase: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95400" y="2133600"/>
            <a:ext cx="1219200" cy="914400"/>
          </a:xfrm>
          <a:prstGeom prst="irregularSeal1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2000" dirty="0">
                <a:latin typeface="Calibri" pitchFamily="34" charset="0"/>
              </a:rPr>
              <a:t>Query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447800" y="3962400"/>
            <a:ext cx="914400" cy="1214438"/>
          </a:xfrm>
          <a:prstGeom prst="can">
            <a:avLst>
              <a:gd name="adj" fmla="val 3320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2000" dirty="0">
                <a:latin typeface="Calibri" pitchFamily="34" charset="0"/>
              </a:rPr>
              <a:t>Meta-</a:t>
            </a:r>
          </a:p>
          <a:p>
            <a:pPr algn="ctr"/>
            <a:r>
              <a:rPr lang="en-US" sz="2000" dirty="0">
                <a:latin typeface="Calibri" pitchFamily="34" charset="0"/>
              </a:rPr>
              <a:t>Data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477000" y="2819400"/>
            <a:ext cx="914400" cy="1214438"/>
          </a:xfrm>
          <a:prstGeom prst="can">
            <a:avLst>
              <a:gd name="adj" fmla="val 3320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 Sample </a:t>
            </a:r>
          </a:p>
          <a:p>
            <a:pPr algn="ctr"/>
            <a:r>
              <a:rPr lang="en-US" sz="2000">
                <a:latin typeface="Calibri" pitchFamily="34" charset="0"/>
              </a:rPr>
              <a:t>Data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124200" y="3048000"/>
            <a:ext cx="990600" cy="914400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2000" dirty="0">
                <a:latin typeface="Calibri" pitchFamily="34" charset="0"/>
              </a:rPr>
              <a:t>Choose</a:t>
            </a:r>
          </a:p>
          <a:p>
            <a:pPr algn="ctr"/>
            <a:r>
              <a:rPr lang="en-US" sz="2000" dirty="0">
                <a:latin typeface="Calibri" pitchFamily="34" charset="0"/>
              </a:rPr>
              <a:t>Samples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876800" y="3048000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2000">
                <a:latin typeface="Calibri" pitchFamily="34" charset="0"/>
              </a:rPr>
              <a:t>Rewrite</a:t>
            </a:r>
          </a:p>
          <a:p>
            <a:pPr algn="ctr"/>
            <a:r>
              <a:rPr lang="en-US" sz="2000">
                <a:latin typeface="Calibri" pitchFamily="34" charset="0"/>
              </a:rPr>
              <a:t>Query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362200" y="27432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2362200" y="3581400"/>
            <a:ext cx="762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14800" y="3505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791200" y="3505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– Small Group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867400"/>
          </a:xfrm>
        </p:spPr>
        <p:txBody>
          <a:bodyPr/>
          <a:lstStyle/>
          <a:p>
            <a:r>
              <a:rPr lang="en-US" dirty="0" smtClean="0"/>
              <a:t>Example : Aggregation queries with “group-bys”</a:t>
            </a:r>
          </a:p>
          <a:p>
            <a:endParaRPr lang="en-US" sz="2000" i="1" dirty="0" smtClean="0"/>
          </a:p>
          <a:p>
            <a:pPr lvl="1"/>
            <a:r>
              <a:rPr lang="en-US" sz="1600" i="1" dirty="0" smtClean="0">
                <a:latin typeface="Calibri" pitchFamily="34" charset="0"/>
              </a:rPr>
              <a:t>select 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	Age, 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	Income, 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	count(*) 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from T 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	group by 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	Age, Income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sz="2000" dirty="0" smtClean="0"/>
              <a:t>Uniform sampling ?</a:t>
            </a:r>
          </a:p>
          <a:p>
            <a:pPr>
              <a:buFontTx/>
              <a:buChar char="-"/>
            </a:pPr>
            <a:r>
              <a:rPr lang="en-US" sz="2000" dirty="0" smtClean="0"/>
              <a:t>Congressional sampling?</a:t>
            </a:r>
          </a:p>
          <a:p>
            <a:pPr>
              <a:buFontTx/>
              <a:buChar char="-"/>
            </a:pPr>
            <a:r>
              <a:rPr lang="en-US" sz="2000" dirty="0" smtClean="0"/>
              <a:t>Outlier Indexing? 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 algn="ctr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Small group sampling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technique makes use of </a:t>
            </a:r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Dynamic Sample selection Architecture</a:t>
            </a:r>
          </a:p>
          <a:p>
            <a:r>
              <a:rPr lang="en-US" sz="1800" b="1" i="1" dirty="0" smtClean="0">
                <a:solidFill>
                  <a:schemeClr val="accent2">
                    <a:lumMod val="75000"/>
                  </a:schemeClr>
                </a:solidFill>
              </a:rPr>
              <a:t>	Treat small and large groups differently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05200" y="1219200"/>
          <a:ext cx="5334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"/>
                <a:gridCol w="1796711"/>
                <a:gridCol w="2737189"/>
              </a:tblGrid>
              <a:tr h="2819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Age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Income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Designation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30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60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35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70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60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70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Lead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30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70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Lead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70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70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30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60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30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60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40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70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35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100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Manager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60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70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35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100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30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30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60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Developer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05200" y="4038600"/>
            <a:ext cx="5334000" cy="304800"/>
          </a:xfrm>
          <a:prstGeom prst="rect">
            <a:avLst/>
          </a:prstGeom>
          <a:solidFill>
            <a:srgbClr val="F0A000">
              <a:alpha val="7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1828800"/>
            <a:ext cx="5334000" cy="304800"/>
          </a:xfrm>
          <a:prstGeom prst="rect">
            <a:avLst/>
          </a:prstGeom>
          <a:solidFill>
            <a:srgbClr val="F0A000">
              <a:alpha val="7000"/>
            </a:srgbClr>
          </a:solidFill>
          <a:ln w="25400" cap="rnd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5200" y="5105400"/>
            <a:ext cx="5334000" cy="304800"/>
          </a:xfrm>
          <a:prstGeom prst="rect">
            <a:avLst/>
          </a:prstGeom>
          <a:solidFill>
            <a:srgbClr val="F0A000">
              <a:alpha val="7000"/>
            </a:srgbClr>
          </a:solidFill>
          <a:ln w="25400" cap="rnd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943600"/>
          </a:xfrm>
        </p:spPr>
        <p:txBody>
          <a:bodyPr/>
          <a:lstStyle/>
          <a:p>
            <a:r>
              <a:rPr lang="en-US" b="1" u="sng" dirty="0" smtClean="0"/>
              <a:t>Approach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1800" i="1" dirty="0" smtClean="0">
                <a:latin typeface="Calibri" pitchFamily="34" charset="0"/>
              </a:rPr>
              <a:t>Overall sample </a:t>
            </a:r>
            <a:r>
              <a:rPr lang="en-US" sz="1800" dirty="0" smtClean="0">
                <a:latin typeface="Calibri" pitchFamily="34" charset="0"/>
              </a:rPr>
              <a:t>– perform uniform sampling on large groups.  </a:t>
            </a:r>
          </a:p>
          <a:p>
            <a:pPr>
              <a:buFont typeface="Wingdings" pitchFamily="2" charset="2"/>
              <a:buChar char="§"/>
            </a:pPr>
            <a:r>
              <a:rPr lang="en-US" sz="1800" i="1" dirty="0" smtClean="0">
                <a:latin typeface="Calibri" pitchFamily="34" charset="0"/>
              </a:rPr>
              <a:t>Small group tables</a:t>
            </a:r>
            <a:r>
              <a:rPr lang="en-US" sz="1800" dirty="0" smtClean="0">
                <a:latin typeface="Calibri" pitchFamily="34" charset="0"/>
              </a:rPr>
              <a:t> - one or more sample tables for smaller groups.</a:t>
            </a:r>
          </a:p>
          <a:p>
            <a:r>
              <a:rPr lang="en-US" b="1" u="sng" dirty="0" smtClean="0">
                <a:latin typeface="Calibri" pitchFamily="34" charset="0"/>
              </a:rPr>
              <a:t>Pre-Processing Phase:</a:t>
            </a:r>
          </a:p>
          <a:p>
            <a:pPr>
              <a:buAutoNum type="arabicPeriod"/>
            </a:pPr>
            <a:r>
              <a:rPr lang="en-US" sz="1800" dirty="0" smtClean="0">
                <a:latin typeface="Calibri" pitchFamily="34" charset="0"/>
              </a:rPr>
              <a:t>Create a overall sample </a:t>
            </a:r>
            <a:r>
              <a:rPr lang="en-US" sz="1800" b="1" dirty="0" err="1" smtClean="0">
                <a:latin typeface="Calibri" pitchFamily="34" charset="0"/>
              </a:rPr>
              <a:t>s_overall</a:t>
            </a:r>
            <a:endParaRPr lang="en-US" sz="1800" b="1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2. “Age” Histogram ( Column </a:t>
            </a:r>
            <a:r>
              <a:rPr lang="en-US" sz="1800" dirty="0" smtClean="0"/>
              <a:t>Index: 0</a:t>
            </a:r>
            <a:r>
              <a:rPr lang="en-US" sz="1800" dirty="0" smtClean="0">
                <a:latin typeface="Calibri" pitchFamily="34" charset="0"/>
              </a:rPr>
              <a:t>)</a:t>
            </a:r>
            <a:endParaRPr lang="en-US" dirty="0" smtClean="0">
              <a:latin typeface="Calibri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b="1" i="1" dirty="0" smtClean="0"/>
              <a:t>r </a:t>
            </a:r>
            <a:r>
              <a:rPr lang="en-US" sz="1800" dirty="0" smtClean="0"/>
              <a:t>: Base Sampling rate, determines the size of Overall Sample (</a:t>
            </a:r>
            <a:r>
              <a:rPr lang="en-US" sz="1800" dirty="0" err="1" smtClean="0"/>
              <a:t>eg</a:t>
            </a:r>
            <a:r>
              <a:rPr lang="en-US" sz="1800" dirty="0" smtClean="0"/>
              <a:t>, 30%)</a:t>
            </a:r>
          </a:p>
          <a:p>
            <a:r>
              <a:rPr lang="en-US" sz="1800" b="1" i="1" dirty="0" smtClean="0"/>
              <a:t>t</a:t>
            </a:r>
            <a:r>
              <a:rPr lang="en-US" sz="1800" dirty="0" smtClean="0"/>
              <a:t> : small group fraction, max size of each small group table (</a:t>
            </a:r>
            <a:r>
              <a:rPr lang="en-US" sz="1800" dirty="0" err="1" smtClean="0"/>
              <a:t>eg</a:t>
            </a:r>
            <a:r>
              <a:rPr lang="en-US" sz="1800" dirty="0" smtClean="0"/>
              <a:t>, 20%)</a:t>
            </a:r>
            <a:endParaRPr lang="en-US" sz="18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2743200"/>
          <a:ext cx="2362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4343400"/>
            <a:ext cx="1752600" cy="11430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209800" y="4495800"/>
            <a:ext cx="1905000" cy="457200"/>
          </a:xfrm>
          <a:prstGeom prst="rightArrow">
            <a:avLst>
              <a:gd name="adj1" fmla="val 50000"/>
              <a:gd name="adj2" fmla="val 130597"/>
            </a:avLst>
          </a:prstGeom>
          <a:noFill/>
          <a:ln w="3175" cap="rnd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Small group table</a:t>
            </a:r>
            <a:endParaRPr lang="en-US" sz="14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191000" y="1905000"/>
          <a:ext cx="3657600" cy="2133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3047"/>
                <a:gridCol w="844061"/>
                <a:gridCol w="1336431"/>
                <a:gridCol w="844061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Age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Income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Bitmask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Lead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191001" y="4343400"/>
          <a:ext cx="3657599" cy="1219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3046"/>
                <a:gridCol w="844061"/>
                <a:gridCol w="1336431"/>
                <a:gridCol w="844061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Age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Income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Bitmask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Manager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486400" y="4038600"/>
            <a:ext cx="668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alibri" pitchFamily="34" charset="0"/>
              </a:rPr>
              <a:t>s_age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1600200"/>
            <a:ext cx="947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alibri" pitchFamily="34" charset="0"/>
              </a:rPr>
              <a:t>s_overall</a:t>
            </a:r>
            <a:endParaRPr lang="en-US" sz="1600" b="1" dirty="0">
              <a:latin typeface="Calibri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191000" y="1905000"/>
          <a:ext cx="3657600" cy="2133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3047"/>
                <a:gridCol w="844061"/>
                <a:gridCol w="1336431"/>
                <a:gridCol w="844061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Age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Income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Bitmask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Lead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Pre-processing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r>
              <a:rPr lang="en-US" dirty="0" smtClean="0"/>
              <a:t>“Income” Histogram(Column Index: 1)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219200"/>
          <a:ext cx="2362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ight Arrow 6"/>
          <p:cNvSpPr/>
          <p:nvPr/>
        </p:nvSpPr>
        <p:spPr>
          <a:xfrm rot="5400000">
            <a:off x="990600" y="4495800"/>
            <a:ext cx="762000" cy="457200"/>
          </a:xfrm>
          <a:prstGeom prst="rightArrow">
            <a:avLst>
              <a:gd name="adj1" fmla="val 50000"/>
              <a:gd name="adj2" fmla="val 130597"/>
            </a:avLst>
          </a:prstGeom>
          <a:noFill/>
          <a:ln w="3175" cap="rnd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04800" y="5181600"/>
          <a:ext cx="3657599" cy="914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3046"/>
                <a:gridCol w="844061"/>
                <a:gridCol w="1336431"/>
                <a:gridCol w="844061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Age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Income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Bitmask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Manager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010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Developer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010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57200" y="3200400"/>
            <a:ext cx="1981200" cy="114300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76400" y="4876800"/>
            <a:ext cx="994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alibri" pitchFamily="34" charset="0"/>
              </a:rPr>
              <a:t>s_income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1261646"/>
            <a:ext cx="947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alibri" pitchFamily="34" charset="0"/>
              </a:rPr>
              <a:t>s_overall</a:t>
            </a:r>
            <a:endParaRPr lang="en-US" sz="1600" b="1" dirty="0">
              <a:latin typeface="Calibri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648200" y="1676400"/>
          <a:ext cx="3657600" cy="2133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3047"/>
                <a:gridCol w="844061"/>
                <a:gridCol w="1336431"/>
                <a:gridCol w="844061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Age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Income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Bitmask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Lead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011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352800" y="5486400"/>
            <a:ext cx="457200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</a:rPr>
              <a:t>011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2800" y="5791200"/>
            <a:ext cx="457200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itchFamily="34" charset="0"/>
              </a:rPr>
              <a:t>011</a:t>
            </a:r>
            <a:endParaRPr lang="en-US" sz="1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/>
      <p:bldP spid="14" grpId="0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 algn="ctr"/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SELECT Age,  Income,  count(*)  FROM </a:t>
            </a:r>
            <a:r>
              <a:rPr lang="en-US" sz="1600" b="1" i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Employee_tbl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GROUP BY Age, Income</a:t>
            </a:r>
          </a:p>
          <a:p>
            <a:pPr lvl="1"/>
            <a:endParaRPr lang="en-US" sz="1600" i="1" dirty="0" smtClean="0">
              <a:latin typeface="Calibri" pitchFamily="34" charset="0"/>
            </a:endParaRPr>
          </a:p>
          <a:p>
            <a:pPr lvl="1"/>
            <a:r>
              <a:rPr lang="en-US" sz="1600" i="1" dirty="0" smtClean="0">
                <a:latin typeface="Calibri" pitchFamily="34" charset="0"/>
              </a:rPr>
              <a:t>SELECT        Age, Income, count(*) 	FROM 	</a:t>
            </a:r>
            <a:r>
              <a:rPr lang="en-US" sz="1600" b="1" i="1" dirty="0" err="1" smtClean="0">
                <a:latin typeface="Calibri" pitchFamily="34" charset="0"/>
              </a:rPr>
              <a:t>s_age</a:t>
            </a:r>
            <a:r>
              <a:rPr lang="en-US" sz="1600" b="1" i="1" dirty="0" smtClean="0">
                <a:latin typeface="Calibri" pitchFamily="34" charset="0"/>
              </a:rPr>
              <a:t> 	</a:t>
            </a:r>
            <a:r>
              <a:rPr lang="en-US" sz="1600" i="1" dirty="0" smtClean="0">
                <a:latin typeface="Calibri" pitchFamily="34" charset="0"/>
              </a:rPr>
              <a:t>GROUP BY 	Age, Income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UNION ALL</a:t>
            </a:r>
          </a:p>
          <a:p>
            <a:pPr lvl="1"/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SELECT       Age, Income, count(*) 	FROM 	</a:t>
            </a:r>
            <a:r>
              <a:rPr lang="en-US" sz="1600" b="1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s_income</a:t>
            </a:r>
            <a:r>
              <a:rPr lang="en-US" sz="1600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	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GROUP BY Age, Income</a:t>
            </a:r>
          </a:p>
          <a:p>
            <a:pPr lvl="1"/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WHERE      Bitmask &amp; 1 = 0 		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/*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ie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001 . (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eg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010 &amp; 001 = 000 ; 011 &amp; 001 = 1)*/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UNION ALL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SELECT      Age, Income, count(*) * (100/30) FROM   </a:t>
            </a:r>
            <a:r>
              <a:rPr lang="en-US" sz="1600" b="1" i="1" dirty="0" err="1" smtClean="0">
                <a:latin typeface="Calibri" pitchFamily="34" charset="0"/>
              </a:rPr>
              <a:t>s_overall</a:t>
            </a:r>
            <a:r>
              <a:rPr lang="en-US" sz="1600" b="1" i="1" dirty="0" smtClean="0">
                <a:latin typeface="Calibri" pitchFamily="34" charset="0"/>
              </a:rPr>
              <a:t>                  </a:t>
            </a:r>
            <a:r>
              <a:rPr lang="en-US" sz="1600" i="1" dirty="0" smtClean="0">
                <a:latin typeface="Calibri" pitchFamily="34" charset="0"/>
              </a:rPr>
              <a:t>GROUP BY Age, Income</a:t>
            </a:r>
          </a:p>
          <a:p>
            <a:pPr lvl="1"/>
            <a:r>
              <a:rPr lang="en-US" sz="1600" i="1" dirty="0" smtClean="0">
                <a:latin typeface="Calibri" pitchFamily="34" charset="0"/>
              </a:rPr>
              <a:t>WHERE     Bitmask &amp; 3 = 0 	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/* 3 = 2</a:t>
            </a:r>
            <a:r>
              <a:rPr lang="en-US" sz="1600" i="1" baseline="30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0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+ 2</a:t>
            </a:r>
            <a:r>
              <a:rPr lang="en-US" sz="1600" i="1" baseline="30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ie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011 (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eg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001 &amp; 011 = 1; 011 &amp; 011 = 1; 010 &amp; 011 = 1)*/ </a:t>
            </a:r>
          </a:p>
          <a:p>
            <a:pPr lvl="1"/>
            <a:endParaRPr lang="en-US" sz="1600" i="1" dirty="0" smtClean="0">
              <a:latin typeface="Calibri" pitchFamily="34" charset="0"/>
            </a:endParaRPr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67201" y="2438400"/>
          <a:ext cx="3657599" cy="914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3046"/>
                <a:gridCol w="844061"/>
                <a:gridCol w="1336431"/>
                <a:gridCol w="844061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Age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Income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Bitmask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Manager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011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Developer</a:t>
                      </a:r>
                    </a:p>
                  </a:txBody>
                  <a:tcPr marL="857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011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62600" y="2133600"/>
            <a:ext cx="30177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alibri" pitchFamily="34" charset="0"/>
              </a:rPr>
              <a:t>s_income</a:t>
            </a:r>
            <a:r>
              <a:rPr lang="en-US" sz="1600" b="1" dirty="0" smtClean="0">
                <a:latin typeface="Calibri" pitchFamily="34" charset="0"/>
              </a:rPr>
              <a:t> (Column Index: 1 - 010)</a:t>
            </a:r>
            <a:endParaRPr lang="en-US" sz="1600" b="1" dirty="0">
              <a:latin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67200" y="838200"/>
          <a:ext cx="3657599" cy="1219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3046"/>
                <a:gridCol w="844061"/>
                <a:gridCol w="1336431"/>
                <a:gridCol w="844061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Age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Income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Bitmask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011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Manager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011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40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62599" y="533400"/>
            <a:ext cx="26911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alibri" pitchFamily="34" charset="0"/>
              </a:rPr>
              <a:t>s_age</a:t>
            </a:r>
            <a:r>
              <a:rPr lang="en-US" sz="1600" b="1" dirty="0" smtClean="0">
                <a:latin typeface="Calibri" pitchFamily="34" charset="0"/>
              </a:rPr>
              <a:t> (Column Index: 0 - 001)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33400"/>
            <a:ext cx="947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alibri" pitchFamily="34" charset="0"/>
              </a:rPr>
              <a:t>s_overall</a:t>
            </a:r>
            <a:endParaRPr lang="en-US" sz="1600" b="1" dirty="0">
              <a:latin typeface="Calibri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914400"/>
          <a:ext cx="3657600" cy="2133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3047"/>
                <a:gridCol w="844061"/>
                <a:gridCol w="1336431"/>
                <a:gridCol w="844061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Age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Income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Designation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Bitmask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F0A0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70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Lead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Developer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011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1600"/>
            <a:ext cx="8915400" cy="441325"/>
          </a:xfrm>
        </p:spPr>
        <p:txBody>
          <a:bodyPr/>
          <a:lstStyle/>
          <a:p>
            <a:r>
              <a:rPr lang="en-US" dirty="0" smtClean="0"/>
              <a:t>Relative Error – TPC-H  Benchmark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1066800" y="1905000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600"/>
            <a:ext cx="9144000" cy="441325"/>
          </a:xfrm>
        </p:spPr>
        <p:txBody>
          <a:bodyPr/>
          <a:lstStyle/>
          <a:p>
            <a:r>
              <a:rPr lang="en-US" dirty="0" smtClean="0"/>
              <a:t>Groups Missing – TPC-H  Benchmark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914400" y="1752600"/>
          <a:ext cx="7086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943600"/>
          </a:xfrm>
        </p:spPr>
        <p:txBody>
          <a:bodyPr/>
          <a:lstStyle/>
          <a:p>
            <a:r>
              <a:rPr lang="en-US" sz="2200" dirty="0" smtClean="0"/>
              <a:t>Research on OLAP query processing &gt; Approximate query processing (AQP)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1600" dirty="0" smtClean="0"/>
              <a:t>							</a:t>
            </a:r>
          </a:p>
          <a:p>
            <a:r>
              <a:rPr lang="en-US" sz="1600" dirty="0" smtClean="0"/>
              <a:t>							Star Schema for a Warehouse </a:t>
            </a:r>
          </a:p>
          <a:p>
            <a:endParaRPr lang="en-US" sz="4000" dirty="0" smtClean="0"/>
          </a:p>
          <a:p>
            <a:r>
              <a:rPr lang="en-US" sz="2200" dirty="0" smtClean="0"/>
              <a:t>Implementing these schema involves building indexes on commonly-queried attributes (derived from known query workload).</a:t>
            </a:r>
          </a:p>
          <a:p>
            <a:r>
              <a:rPr lang="en-US" sz="1800" b="1" dirty="0" smtClean="0"/>
              <a:t>Pros: 	</a:t>
            </a:r>
            <a:r>
              <a:rPr lang="en-US" sz="1800" dirty="0" smtClean="0"/>
              <a:t>Speeds up specific queries (when the workload is known in advance)</a:t>
            </a:r>
          </a:p>
          <a:p>
            <a:r>
              <a:rPr lang="en-US" sz="1800" b="1" dirty="0" smtClean="0"/>
              <a:t>Cons: 	</a:t>
            </a:r>
            <a:r>
              <a:rPr lang="en-US" sz="1800" dirty="0" smtClean="0"/>
              <a:t>Expensive to build indexes to cover all possible queries.</a:t>
            </a:r>
          </a:p>
          <a:p>
            <a:r>
              <a:rPr lang="en-US" sz="1800" b="1" dirty="0" smtClean="0"/>
              <a:t>		</a:t>
            </a:r>
            <a:r>
              <a:rPr lang="en-US" sz="1800" dirty="0" smtClean="0"/>
              <a:t>Fails to perform for ad-hoc analysis queries.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We need AQP technology along with physical database design technology.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295400" y="1095375"/>
          <a:ext cx="5934075" cy="2714625"/>
        </p:xfrm>
        <a:graphic>
          <a:graphicData uri="http://schemas.openxmlformats.org/presentationml/2006/ole">
            <p:oleObj spid="_x0000_s11268" name="Visio" r:id="rId4" imgW="6460617" imgH="295770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Accuracy Criteria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Include as many possible groups to calculate approximate answer.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Error in the aggregate value for each group should be small.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Q = Aggregation Query.</a:t>
            </a:r>
          </a:p>
          <a:p>
            <a:pPr marL="457200" indent="-457200"/>
            <a:r>
              <a:rPr lang="en-US" dirty="0" smtClean="0"/>
              <a:t>Let G = {g</a:t>
            </a:r>
            <a:r>
              <a:rPr lang="en-US" baseline="-25000" dirty="0" smtClean="0"/>
              <a:t>1</a:t>
            </a:r>
            <a:r>
              <a:rPr lang="en-US" dirty="0" smtClean="0"/>
              <a:t>, g</a:t>
            </a:r>
            <a:r>
              <a:rPr lang="en-US" baseline="-25000" dirty="0" smtClean="0"/>
              <a:t>2</a:t>
            </a:r>
            <a:r>
              <a:rPr lang="en-US" dirty="0" smtClean="0"/>
              <a:t>, g</a:t>
            </a:r>
            <a:r>
              <a:rPr lang="en-US" baseline="-25000" dirty="0" smtClean="0"/>
              <a:t>3</a:t>
            </a:r>
            <a:r>
              <a:rPr lang="en-US" dirty="0" smtClean="0"/>
              <a:t>, …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dirty="0" smtClean="0"/>
              <a:t>} be the set of </a:t>
            </a:r>
            <a:r>
              <a:rPr lang="en-US" b="1" dirty="0" smtClean="0"/>
              <a:t>n</a:t>
            </a:r>
            <a:r>
              <a:rPr lang="en-US" dirty="0" smtClean="0"/>
              <a:t> groups in the answer to Q</a:t>
            </a:r>
          </a:p>
          <a:p>
            <a:pPr marL="457200" indent="-457200"/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= aggregate value for group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.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A= Approximate Answer to Q</a:t>
            </a:r>
          </a:p>
          <a:p>
            <a:pPr marL="457200" indent="-457200"/>
            <a:r>
              <a:rPr lang="en-US" dirty="0" smtClean="0"/>
              <a:t>G’ = {g</a:t>
            </a:r>
            <a:r>
              <a:rPr lang="en-US" baseline="-25000" dirty="0" smtClean="0"/>
              <a:t>i1</a:t>
            </a:r>
            <a:r>
              <a:rPr lang="en-US" dirty="0" smtClean="0"/>
              <a:t>, g</a:t>
            </a:r>
            <a:r>
              <a:rPr lang="en-US" baseline="-25000" dirty="0" smtClean="0"/>
              <a:t>i2</a:t>
            </a:r>
            <a:r>
              <a:rPr lang="en-US" dirty="0" smtClean="0"/>
              <a:t>, g</a:t>
            </a:r>
            <a:r>
              <a:rPr lang="en-US" baseline="-25000" dirty="0" smtClean="0"/>
              <a:t>i3</a:t>
            </a:r>
            <a:r>
              <a:rPr lang="en-US" dirty="0" smtClean="0"/>
              <a:t>, … g</a:t>
            </a:r>
            <a:r>
              <a:rPr lang="en-US" baseline="-25000" dirty="0" smtClean="0"/>
              <a:t>in</a:t>
            </a:r>
            <a:r>
              <a:rPr lang="en-US" dirty="0" smtClean="0"/>
              <a:t>} be the set of </a:t>
            </a:r>
            <a:r>
              <a:rPr lang="en-US" b="1" dirty="0" smtClean="0"/>
              <a:t>m</a:t>
            </a:r>
            <a:r>
              <a:rPr lang="en-US" dirty="0" smtClean="0"/>
              <a:t> groups in A</a:t>
            </a:r>
          </a:p>
          <a:p>
            <a:pPr marL="457200" indent="-457200"/>
            <a:r>
              <a:rPr lang="en-US" dirty="0" smtClean="0"/>
              <a:t>x’</a:t>
            </a:r>
            <a:r>
              <a:rPr lang="en-US" baseline="-25000" dirty="0" smtClean="0"/>
              <a:t>i1</a:t>
            </a:r>
            <a:r>
              <a:rPr lang="en-US" dirty="0" smtClean="0"/>
              <a:t> = aggregate value for group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ij</a:t>
            </a:r>
            <a:r>
              <a:rPr lang="en-US" dirty="0" smtClean="0"/>
              <a:t>.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Percentage of groups from Q missed in A: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2. 	Average Relative Error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 </a:t>
            </a:r>
          </a:p>
          <a:p>
            <a:pPr marL="457200" indent="-457200"/>
            <a:r>
              <a:rPr lang="en-US" dirty="0" smtClean="0"/>
              <a:t>3. 	Average Squared Relative Error: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371600"/>
            <a:ext cx="434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7432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724400"/>
            <a:ext cx="594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Average Squared Relative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 = Count Query over </a:t>
            </a:r>
            <a:r>
              <a:rPr lang="en-US" dirty="0" err="1" smtClean="0"/>
              <a:t>over</a:t>
            </a:r>
            <a:r>
              <a:rPr lang="en-US" dirty="0" smtClean="0"/>
              <a:t> a database with N </a:t>
            </a:r>
            <a:r>
              <a:rPr lang="en-US" dirty="0" err="1" smtClean="0"/>
              <a:t>tuples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 G = {g</a:t>
            </a:r>
            <a:r>
              <a:rPr lang="en-US" baseline="-25000" dirty="0" smtClean="0"/>
              <a:t>1</a:t>
            </a:r>
            <a:r>
              <a:rPr lang="en-US" dirty="0" smtClean="0"/>
              <a:t> . . .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n</a:t>
            </a:r>
            <a:r>
              <a:rPr lang="en-US" dirty="0" smtClean="0"/>
              <a:t>} be the set of n groups in the answer;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 </a:t>
            </a:r>
            <a:r>
              <a:rPr lang="en-US" dirty="0" smtClean="0"/>
              <a:t>= fraction of the N </a:t>
            </a:r>
            <a:r>
              <a:rPr lang="en-US" dirty="0" err="1" smtClean="0"/>
              <a:t>tuples</a:t>
            </a:r>
            <a:r>
              <a:rPr lang="en-US" dirty="0" smtClean="0"/>
              <a:t> that belong to group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Let C denote the set of grouping columns in the query Q </a:t>
            </a:r>
          </a:p>
          <a:p>
            <a:r>
              <a:rPr lang="en-US" dirty="0" smtClean="0"/>
              <a:t>Let [</a:t>
            </a:r>
            <a:r>
              <a:rPr lang="en-US" dirty="0" err="1" smtClean="0"/>
              <a:t>v</a:t>
            </a:r>
            <a:r>
              <a:rPr lang="en-US" baseline="-25000" dirty="0" err="1" smtClean="0"/>
              <a:t>C,gi</a:t>
            </a:r>
            <a:r>
              <a:rPr lang="en-US" dirty="0" smtClean="0"/>
              <a:t> Є L(C)] denote the indicator function that equals 1 when the value for grouping column C in group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is one of the common values L(C) and 0 otherwise. </a:t>
            </a:r>
          </a:p>
          <a:p>
            <a:r>
              <a:rPr lang="en-US" dirty="0" smtClean="0"/>
              <a:t>Au, an approximate answer for Q produced using uniform random sampling at sampling rate s/N</a:t>
            </a:r>
          </a:p>
          <a:p>
            <a:r>
              <a:rPr lang="en-US" dirty="0" err="1" smtClean="0"/>
              <a:t>A</a:t>
            </a:r>
            <a:r>
              <a:rPr lang="en-US" baseline="-25000" dirty="0" err="1" smtClean="0"/>
              <a:t>sg</a:t>
            </a:r>
            <a:r>
              <a:rPr lang="en-US" dirty="0" smtClean="0"/>
              <a:t>, an approximate answer for Q produced using small group sampling with an overall sample generated at sampling rate s’/N.</a:t>
            </a:r>
          </a:p>
          <a:p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Average Squared Relative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Let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u</a:t>
            </a:r>
            <a:r>
              <a:rPr lang="en-US" dirty="0" smtClean="0"/>
              <a:t> = E[</a:t>
            </a:r>
            <a:r>
              <a:rPr lang="en-US" dirty="0" err="1" smtClean="0"/>
              <a:t>SqRelErr</a:t>
            </a:r>
            <a:r>
              <a:rPr lang="en-US" dirty="0" smtClean="0"/>
              <a:t>(</a:t>
            </a:r>
            <a:r>
              <a:rPr lang="en-US" dirty="0" err="1" smtClean="0"/>
              <a:t>Q,A</a:t>
            </a:r>
            <a:r>
              <a:rPr lang="en-US" baseline="-25000" dirty="0" err="1" smtClean="0"/>
              <a:t>u</a:t>
            </a:r>
            <a:r>
              <a:rPr lang="en-US" dirty="0" smtClean="0"/>
              <a:t>)] and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sg</a:t>
            </a:r>
            <a:r>
              <a:rPr lang="en-US" dirty="0" smtClean="0"/>
              <a:t> = E[</a:t>
            </a:r>
            <a:r>
              <a:rPr lang="en-US" dirty="0" err="1" smtClean="0"/>
              <a:t>SqRelErr</a:t>
            </a:r>
            <a:r>
              <a:rPr lang="en-US" dirty="0" smtClean="0"/>
              <a:t>(</a:t>
            </a:r>
            <a:r>
              <a:rPr lang="en-US" dirty="0" err="1" smtClean="0"/>
              <a:t>Q,A</a:t>
            </a:r>
            <a:r>
              <a:rPr lang="en-US" baseline="-25000" dirty="0" err="1" smtClean="0"/>
              <a:t>sg</a:t>
            </a:r>
            <a:r>
              <a:rPr lang="en-US" dirty="0" smtClean="0"/>
              <a:t>)] denote the expected values of the average squared relative error on Q of A</a:t>
            </a:r>
            <a:r>
              <a:rPr lang="en-US" baseline="-25000" dirty="0" smtClean="0"/>
              <a:t>u</a:t>
            </a:r>
            <a:r>
              <a:rPr lang="en-US" dirty="0" smtClean="0"/>
              <a:t> and of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sg</a:t>
            </a:r>
            <a:r>
              <a:rPr lang="en-US" dirty="0" err="1" smtClean="0"/>
              <a:t>,respectively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14600"/>
            <a:ext cx="7239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4400" b="1" dirty="0" smtClean="0"/>
              <a:t>Thank You.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Studies – Online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Hellerstein J., Haas P., Wang H. </a:t>
            </a:r>
            <a:r>
              <a:rPr lang="de-DE" sz="2000" b="1" i="1" dirty="0" smtClean="0"/>
              <a:t>Online Aggregation</a:t>
            </a:r>
            <a:r>
              <a:rPr lang="de-DE" sz="2000" dirty="0" smtClean="0"/>
              <a:t>, CM SIGMOD 1997.</a:t>
            </a:r>
          </a:p>
          <a:p>
            <a:endParaRPr lang="en-US" sz="2000" dirty="0" smtClean="0"/>
          </a:p>
          <a:p>
            <a:r>
              <a:rPr lang="en-US" sz="2000" dirty="0" smtClean="0"/>
              <a:t>Approximate answers are produced during </a:t>
            </a:r>
            <a:r>
              <a:rPr lang="en-US" sz="2000" u="sng" dirty="0" smtClean="0"/>
              <a:t>early stages </a:t>
            </a:r>
            <a:r>
              <a:rPr lang="en-US" sz="2000" dirty="0" smtClean="0"/>
              <a:t>of query processing.</a:t>
            </a:r>
          </a:p>
          <a:p>
            <a:r>
              <a:rPr lang="en-US" sz="2000" dirty="0" smtClean="0"/>
              <a:t>Then </a:t>
            </a:r>
            <a:r>
              <a:rPr lang="en-US" sz="2000" u="sng" dirty="0" smtClean="0"/>
              <a:t>gradually refined </a:t>
            </a:r>
            <a:r>
              <a:rPr lang="en-US" sz="2000" dirty="0" smtClean="0"/>
              <a:t>until all data has been processed.</a:t>
            </a:r>
          </a:p>
          <a:p>
            <a:endParaRPr lang="en-US" sz="2000" dirty="0" smtClean="0"/>
          </a:p>
          <a:p>
            <a:r>
              <a:rPr lang="en-US" sz="2000" b="1" dirty="0" smtClean="0"/>
              <a:t>Advantages</a:t>
            </a:r>
            <a:r>
              <a:rPr lang="en-US" sz="2000" dirty="0" smtClean="0"/>
              <a:t>:  No pre-processing required. Allows progressive refinement of answers at runtime.</a:t>
            </a:r>
          </a:p>
          <a:p>
            <a:r>
              <a:rPr lang="en-US" sz="2000" b="1" dirty="0" smtClean="0"/>
              <a:t>Disadvantages</a:t>
            </a:r>
            <a:r>
              <a:rPr lang="en-US" sz="2000" dirty="0" smtClean="0"/>
              <a:t>: Require random disk access (slow).  Requires query processor code change.</a:t>
            </a:r>
          </a:p>
          <a:p>
            <a:endParaRPr lang="en-US" sz="2000" dirty="0" smtClean="0"/>
          </a:p>
          <a:p>
            <a:r>
              <a:rPr lang="en-US" sz="2000" dirty="0" smtClean="0"/>
              <a:t>SO,</a:t>
            </a:r>
          </a:p>
          <a:p>
            <a:r>
              <a:rPr lang="en-US" sz="2000" dirty="0" smtClean="0"/>
              <a:t>Fails to have online approach to AQP.</a:t>
            </a:r>
          </a:p>
          <a:p>
            <a:r>
              <a:rPr lang="en-US" sz="2000" dirty="0" smtClean="0"/>
              <a:t>Pre-processing is required.</a:t>
            </a:r>
          </a:p>
          <a:p>
            <a:r>
              <a:rPr lang="en-US" sz="2000" dirty="0" smtClean="0"/>
              <a:t>Offline Sampling based approach were of interest for AQP systems.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Icicles – Low Selectivity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sz="2800" dirty="0" smtClean="0"/>
              <a:t>Recognizing the </a:t>
            </a:r>
            <a:r>
              <a:rPr lang="en-US" sz="2800" u="sng" dirty="0" smtClean="0"/>
              <a:t>low selectivity problem</a:t>
            </a:r>
            <a:r>
              <a:rPr lang="en-US" sz="2800" dirty="0" smtClean="0"/>
              <a:t>, designing a biased sample that is based on known workload information was attempted by </a:t>
            </a:r>
            <a:r>
              <a:rPr lang="en-US" sz="2000" i="1" dirty="0" err="1" smtClean="0"/>
              <a:t>Ganti</a:t>
            </a:r>
            <a:r>
              <a:rPr lang="en-US" sz="2000" i="1" dirty="0" smtClean="0"/>
              <a:t>, Lee &amp; </a:t>
            </a:r>
            <a:r>
              <a:rPr lang="en-US" sz="2000" i="1" dirty="0" err="1" smtClean="0"/>
              <a:t>Ramakrishnan</a:t>
            </a:r>
            <a:r>
              <a:rPr lang="en-US" sz="2000" i="1" dirty="0" smtClean="0"/>
              <a:t> (2000)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dirty="0" err="1" smtClean="0"/>
              <a:t>Tuples</a:t>
            </a:r>
            <a:r>
              <a:rPr lang="en-US" sz="2800" dirty="0" smtClean="0"/>
              <a:t> that have been accessed by many queries in the workload were assigned greater probabilities of being selected into the sample.</a:t>
            </a:r>
          </a:p>
          <a:p>
            <a:endParaRPr lang="en-US" sz="2800" dirty="0" smtClean="0"/>
          </a:p>
          <a:p>
            <a:r>
              <a:rPr lang="en-US" sz="2800" dirty="0" smtClean="0"/>
              <a:t>	</a:t>
            </a:r>
            <a:r>
              <a:rPr lang="en-US" sz="2800" b="1" dirty="0" smtClean="0"/>
              <a:t>Disadvantage</a:t>
            </a:r>
            <a:r>
              <a:rPr lang="en-US" sz="2800" dirty="0" smtClean="0"/>
              <a:t> : Focuses only on the low selectivity problem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 smtClean="0"/>
              <a:t>	</a:t>
            </a:r>
            <a:r>
              <a:rPr lang="en-US" sz="1800" i="1" dirty="0" err="1" smtClean="0"/>
              <a:t>Chaudhuri</a:t>
            </a:r>
            <a:r>
              <a:rPr lang="en-US" sz="1800" i="1" dirty="0" smtClean="0"/>
              <a:t> S., Das G., </a:t>
            </a:r>
            <a:r>
              <a:rPr lang="en-US" sz="1800" i="1" dirty="0" err="1" smtClean="0"/>
              <a:t>Datar</a:t>
            </a:r>
            <a:r>
              <a:rPr lang="en-US" sz="1800" i="1" dirty="0" smtClean="0"/>
              <a:t> M., </a:t>
            </a:r>
            <a:r>
              <a:rPr lang="en-US" sz="1800" i="1" dirty="0" err="1" smtClean="0"/>
              <a:t>Motwani</a:t>
            </a:r>
            <a:r>
              <a:rPr lang="en-US" sz="1800" i="1" dirty="0" smtClean="0"/>
              <a:t> R., </a:t>
            </a:r>
            <a:r>
              <a:rPr lang="en-US" sz="1800" i="1" dirty="0" err="1" smtClean="0"/>
              <a:t>Narasayya</a:t>
            </a:r>
            <a:r>
              <a:rPr lang="en-US" sz="1800" i="1" dirty="0" smtClean="0"/>
              <a:t> V. </a:t>
            </a:r>
            <a:r>
              <a:rPr lang="en-US" sz="1800" b="1" i="1" dirty="0" smtClean="0"/>
              <a:t>Overcoming Limitations of Sampling for Aggregation Queries</a:t>
            </a:r>
            <a:r>
              <a:rPr lang="en-US" sz="1800" i="1" dirty="0" smtClean="0"/>
              <a:t>, ICDE 2001</a:t>
            </a:r>
          </a:p>
          <a:p>
            <a:endParaRPr lang="en-US" sz="1800" i="1" dirty="0" smtClean="0"/>
          </a:p>
          <a:p>
            <a:r>
              <a:rPr lang="en-US" sz="1800" dirty="0" smtClean="0"/>
              <a:t>	</a:t>
            </a:r>
            <a:r>
              <a:rPr lang="en-US" sz="2800" dirty="0" smtClean="0"/>
              <a:t>Offline sampling-based approximations for aggregate queries when the attribute being aggregated has a </a:t>
            </a:r>
            <a:r>
              <a:rPr lang="en-US" sz="2800" u="sng" dirty="0" smtClean="0"/>
              <a:t>skewed distribution.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	</a:t>
            </a:r>
            <a:r>
              <a:rPr lang="en-US" sz="2800" b="1" dirty="0" smtClean="0"/>
              <a:t>Disadvantage</a:t>
            </a:r>
            <a:r>
              <a:rPr lang="en-US" sz="2800" i="1" dirty="0" smtClean="0"/>
              <a:t>: </a:t>
            </a:r>
            <a:r>
              <a:rPr lang="en-US" sz="2800" dirty="0" smtClean="0"/>
              <a:t>Focuses only on the  data variance problem.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Synopsis – AQUA @ Bell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/>
              <a:t>Developed for certain types of join queries (particularly </a:t>
            </a:r>
            <a:r>
              <a:rPr lang="en-US" sz="2800" u="sng" dirty="0" smtClean="0"/>
              <a:t>primary-key joins</a:t>
            </a:r>
            <a:r>
              <a:rPr lang="en-US" sz="2800" dirty="0" smtClean="0"/>
              <a:t>)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involved pre-computing the join of samples of fact tables with dimension tables so that at runtime queries only need to be executed against single sample tables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/>
            <a:r>
              <a:rPr lang="en-US" sz="2800" dirty="0" smtClean="0"/>
              <a:t>	</a:t>
            </a:r>
            <a:r>
              <a:rPr lang="en-US" sz="2800" b="1" dirty="0" smtClean="0"/>
              <a:t>Disadvantage</a:t>
            </a:r>
            <a:r>
              <a:rPr lang="en-US" sz="2800" dirty="0" smtClean="0"/>
              <a:t>: Does not extend to queries that involve non-foreign key joins.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1600"/>
            <a:ext cx="8686800" cy="441325"/>
          </a:xfrm>
        </p:spPr>
        <p:txBody>
          <a:bodyPr/>
          <a:lstStyle/>
          <a:p>
            <a:r>
              <a:rPr lang="en-US" dirty="0" smtClean="0"/>
              <a:t>Congressional Sampling – AQUA @ Bell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Group by queries with aggregation</a:t>
            </a:r>
          </a:p>
          <a:p>
            <a:endParaRPr lang="en-US" u="sng" dirty="0" smtClean="0"/>
          </a:p>
          <a:p>
            <a:r>
              <a:rPr lang="en-US" b="1" dirty="0" smtClean="0"/>
              <a:t>Approach:</a:t>
            </a:r>
            <a:r>
              <a:rPr lang="en-US" dirty="0" smtClean="0"/>
              <a:t> Stratifies the database by considering the set of queries involving all possible combinations of grouping columns, and produces a weighted sample that balances the approximation errors of these queries.</a:t>
            </a:r>
          </a:p>
          <a:p>
            <a:endParaRPr lang="en-US" dirty="0" smtClean="0"/>
          </a:p>
          <a:p>
            <a:r>
              <a:rPr lang="en-US" b="1" dirty="0" smtClean="0"/>
              <a:t>Disadvantages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	Naïve scheme. But does not minimize the error for any of the well-known error metrics.</a:t>
            </a:r>
          </a:p>
          <a:p>
            <a:r>
              <a:rPr lang="en-US" dirty="0" smtClean="0"/>
              <a:t>	Pre-processing time </a:t>
            </a:r>
            <a:r>
              <a:rPr lang="el-GR" sz="2800" dirty="0" smtClean="0"/>
              <a:t>α</a:t>
            </a:r>
            <a:r>
              <a:rPr lang="en-US" sz="2800" dirty="0" smtClean="0"/>
              <a:t>  2</a:t>
            </a:r>
            <a:r>
              <a:rPr lang="en-US" sz="2800" baseline="30000" dirty="0" smtClean="0"/>
              <a:t>g</a:t>
            </a:r>
            <a:r>
              <a:rPr lang="en-US" sz="2800" dirty="0" smtClean="0"/>
              <a:t> </a:t>
            </a:r>
            <a:r>
              <a:rPr lang="en-US" i="1" dirty="0" smtClean="0"/>
              <a:t>, g = potential group-by column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 – Stratified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	</a:t>
            </a:r>
            <a:r>
              <a:rPr lang="en-US" sz="2600" dirty="0" smtClean="0"/>
              <a:t>The authors here formulated the problem of pre-computing a sample as an </a:t>
            </a:r>
            <a:r>
              <a:rPr lang="en-US" sz="2600" u="sng" dirty="0" smtClean="0"/>
              <a:t>optimization problem</a:t>
            </a:r>
            <a:r>
              <a:rPr lang="en-US" sz="2600" dirty="0" smtClean="0"/>
              <a:t>, whose goal is to minimize the error for the given workload.</a:t>
            </a:r>
          </a:p>
          <a:p>
            <a:endParaRPr lang="en-US" sz="2600" dirty="0" smtClean="0"/>
          </a:p>
          <a:p>
            <a:r>
              <a:rPr lang="en-US" sz="2600" dirty="0" smtClean="0"/>
              <a:t>	Introduced a generalized model of the workload (“lifted workload”)</a:t>
            </a:r>
          </a:p>
          <a:p>
            <a:r>
              <a:rPr lang="en-US" sz="2600" dirty="0" smtClean="0"/>
              <a:t>	Sample Selection from lifted workload - stratified sampling</a:t>
            </a:r>
          </a:p>
          <a:p>
            <a:endParaRPr lang="en-US" sz="2600" dirty="0" smtClean="0"/>
          </a:p>
          <a:p>
            <a:r>
              <a:rPr lang="en-US" sz="2600" dirty="0" smtClean="0"/>
              <a:t>	Benefits of this systematic approach are demonstrated by theoretical results.</a:t>
            </a:r>
          </a:p>
          <a:p>
            <a:endParaRPr lang="en-US" sz="2600" dirty="0" smtClean="0"/>
          </a:p>
          <a:p>
            <a:r>
              <a:rPr lang="en-US" sz="2600" dirty="0" smtClean="0"/>
              <a:t>	Disadvantage: ??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Sampling AQP -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5791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257425"/>
            <a:ext cx="56673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3557</TotalTime>
  <Words>1128</Words>
  <Application>Microsoft PowerPoint</Application>
  <PresentationFormat>On-screen Show (4:3)</PresentationFormat>
  <Paragraphs>448</Paragraphs>
  <Slides>24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Visio</vt:lpstr>
      <vt:lpstr>  Dynamic Sample Selection for Approximate Query Processing  Brain Babcock (Stanford Univ) Surajit Chaudhuri (Microsoft Research) Gautam Das (Microsoft Research) </vt:lpstr>
      <vt:lpstr>Related Work</vt:lpstr>
      <vt:lpstr>Related Studies – Online Aggregation</vt:lpstr>
      <vt:lpstr>Icicles – Low Selectivity Problem</vt:lpstr>
      <vt:lpstr>Outlier Indexing</vt:lpstr>
      <vt:lpstr>Join Synopsis – AQUA @ Bell Labs</vt:lpstr>
      <vt:lpstr>Congressional Sampling – AQUA @ Bell Labs</vt:lpstr>
      <vt:lpstr>STRAT – Stratified Sampling</vt:lpstr>
      <vt:lpstr>Standard Sampling AQP - Architecture</vt:lpstr>
      <vt:lpstr>Dynamic Sample Selection</vt:lpstr>
      <vt:lpstr>Dynamic Sample Selection - Architecture</vt:lpstr>
      <vt:lpstr>Dynamic Sample Selection - Architecture</vt:lpstr>
      <vt:lpstr>Dynamic Sample Selection - Architecture</vt:lpstr>
      <vt:lpstr>Motivation – Small Group Sampling</vt:lpstr>
      <vt:lpstr>Small Group Sampling</vt:lpstr>
      <vt:lpstr>Pre-processing Phase</vt:lpstr>
      <vt:lpstr>Runtime Phase</vt:lpstr>
      <vt:lpstr>Relative Error – TPC-H  Benchmark Database</vt:lpstr>
      <vt:lpstr>Groups Missing – TPC-H  Benchmark Database</vt:lpstr>
      <vt:lpstr>Accuracy Metrics</vt:lpstr>
      <vt:lpstr>Accuracy Metrics</vt:lpstr>
      <vt:lpstr>Expected Average Squared Relative Errors</vt:lpstr>
      <vt:lpstr>Expected Average Squared Relative Errors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191</cp:revision>
  <dcterms:created xsi:type="dcterms:W3CDTF">1601-01-01T00:00:00Z</dcterms:created>
  <dcterms:modified xsi:type="dcterms:W3CDTF">2008-09-25T09:44:45Z</dcterms:modified>
</cp:coreProperties>
</file>