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sldIdLst>
    <p:sldId id="257" r:id="rId2"/>
    <p:sldId id="256" r:id="rId3"/>
    <p:sldId id="258" r:id="rId4"/>
    <p:sldId id="259" r:id="rId5"/>
    <p:sldId id="260" r:id="rId6"/>
    <p:sldId id="261" r:id="rId7"/>
    <p:sldId id="262" r:id="rId8"/>
    <p:sldId id="263" r:id="rId9"/>
    <p:sldId id="264" r:id="rId10"/>
    <p:sldId id="265" r:id="rId11"/>
    <p:sldId id="268" r:id="rId12"/>
    <p:sldId id="270" r:id="rId13"/>
    <p:sldId id="277" r:id="rId14"/>
    <p:sldId id="276" r:id="rId15"/>
    <p:sldId id="279" r:id="rId16"/>
    <p:sldId id="271" r:id="rId17"/>
    <p:sldId id="272" r:id="rId18"/>
    <p:sldId id="273" r:id="rId19"/>
    <p:sldId id="274" r:id="rId20"/>
    <p:sldId id="275"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215EC7F-127B-4637-93FC-23D6600384B8}"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E37CA-2815-427B-82FF-68ABF900735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5EC7F-127B-4637-93FC-23D6600384B8}"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E37CA-2815-427B-82FF-68ABF90073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5EC7F-127B-4637-93FC-23D6600384B8}" type="datetimeFigureOut">
              <a:rPr lang="en-US" smtClean="0"/>
              <a:pPr/>
              <a:t>9/23/2009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E3E37CA-2815-427B-82FF-68ABF90073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15EC7F-127B-4637-93FC-23D6600384B8}"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E37CA-2815-427B-82FF-68ABF90073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15EC7F-127B-4637-93FC-23D6600384B8}"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E37CA-2815-427B-82FF-68ABF90073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215EC7F-127B-4637-93FC-23D6600384B8}" type="datetimeFigureOut">
              <a:rPr lang="en-US" smtClean="0"/>
              <a:pPr/>
              <a:t>9/23/2009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E37CA-2815-427B-82FF-68ABF90073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215EC7F-127B-4637-93FC-23D6600384B8}" type="datetimeFigureOut">
              <a:rPr lang="en-US" smtClean="0"/>
              <a:pPr/>
              <a:t>9/23/2009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E37CA-2815-427B-82FF-68ABF90073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15EC7F-127B-4637-93FC-23D6600384B8}" type="datetimeFigureOut">
              <a:rPr lang="en-US" smtClean="0"/>
              <a:pPr/>
              <a:t>9/23/2009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E37CA-2815-427B-82FF-68ABF90073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5EC7F-127B-4637-93FC-23D6600384B8}" type="datetimeFigureOut">
              <a:rPr lang="en-US" smtClean="0"/>
              <a:pPr/>
              <a:t>9/23/2009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E37CA-2815-427B-82FF-68ABF90073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15EC7F-127B-4637-93FC-23D6600384B8}" type="datetimeFigureOut">
              <a:rPr lang="en-US" smtClean="0"/>
              <a:pPr/>
              <a:t>9/23/2009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E37CA-2815-427B-82FF-68ABF900735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215EC7F-127B-4637-93FC-23D6600384B8}" type="datetimeFigureOut">
              <a:rPr lang="en-US" smtClean="0"/>
              <a:pPr/>
              <a:t>9/23/2009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E3E37CA-2815-427B-82FF-68ABF90073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215EC7F-127B-4637-93FC-23D6600384B8}" type="datetimeFigureOut">
              <a:rPr lang="en-US" smtClean="0"/>
              <a:pPr/>
              <a:t>9/23/2009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E3E37CA-2815-427B-82FF-68ABF90073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1"/>
            <a:ext cx="7772400" cy="2133599"/>
          </a:xfrm>
        </p:spPr>
        <p:txBody>
          <a:bodyPr>
            <a:normAutofit fontScale="90000"/>
          </a:bodyPr>
          <a:lstStyle/>
          <a:p>
            <a:r>
              <a:rPr lang="en-US" dirty="0" smtClean="0"/>
              <a:t>Dynamic Sample Selection for Approximate Query Processing</a:t>
            </a:r>
            <a:endParaRPr lang="en-US" dirty="0"/>
          </a:p>
        </p:txBody>
      </p:sp>
      <p:sp>
        <p:nvSpPr>
          <p:cNvPr id="6" name="Subtitle 5"/>
          <p:cNvSpPr>
            <a:spLocks noGrp="1"/>
          </p:cNvSpPr>
          <p:nvPr>
            <p:ph type="subTitle" idx="1"/>
          </p:nvPr>
        </p:nvSpPr>
        <p:spPr>
          <a:xfrm>
            <a:off x="685800" y="2667000"/>
            <a:ext cx="7315200" cy="3429000"/>
          </a:xfrm>
        </p:spPr>
        <p:txBody>
          <a:bodyPr>
            <a:normAutofit/>
          </a:bodyPr>
          <a:lstStyle/>
          <a:p>
            <a:r>
              <a:rPr lang="en-US" dirty="0" smtClean="0"/>
              <a:t>Brian Babcock </a:t>
            </a:r>
          </a:p>
          <a:p>
            <a:r>
              <a:rPr lang="en-US" dirty="0" smtClean="0"/>
              <a:t>Surajit Chaudhuri </a:t>
            </a:r>
          </a:p>
          <a:p>
            <a:r>
              <a:rPr lang="en-US" dirty="0" smtClean="0"/>
              <a:t>Gautam Das</a:t>
            </a:r>
          </a:p>
          <a:p>
            <a:endParaRPr lang="en-US" dirty="0" smtClean="0"/>
          </a:p>
          <a:p>
            <a:endParaRPr lang="en-US" dirty="0" smtClean="0"/>
          </a:p>
          <a:p>
            <a:r>
              <a:rPr lang="en-US" dirty="0" smtClean="0"/>
              <a:t>at the </a:t>
            </a:r>
            <a:r>
              <a:rPr lang="en-US" i="1" u="sng" dirty="0" smtClean="0"/>
              <a:t>2003 ACM SIGMOD International Conference</a:t>
            </a:r>
          </a:p>
          <a:p>
            <a:endParaRPr lang="en-US" dirty="0" smtClean="0"/>
          </a:p>
          <a:p>
            <a:endParaRPr lang="en-US" dirty="0" smtClean="0"/>
          </a:p>
          <a:p>
            <a:endParaRPr lang="en-US" dirty="0" smtClean="0"/>
          </a:p>
          <a:p>
            <a:r>
              <a:rPr lang="en-US" dirty="0" smtClean="0"/>
              <a:t>By</a:t>
            </a:r>
          </a:p>
          <a:p>
            <a:r>
              <a:rPr lang="en-US" dirty="0" smtClean="0"/>
              <a:t>      Shashank Kamble Gnanoba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Small Group Sampling – Pre Processing Phase</a:t>
            </a:r>
            <a:endParaRPr lang="en-US" dirty="0"/>
          </a:p>
        </p:txBody>
      </p:sp>
      <p:sp>
        <p:nvSpPr>
          <p:cNvPr id="3" name="Content Placeholder 2"/>
          <p:cNvSpPr>
            <a:spLocks noGrp="1"/>
          </p:cNvSpPr>
          <p:nvPr>
            <p:ph idx="1"/>
          </p:nvPr>
        </p:nvSpPr>
        <p:spPr>
          <a:xfrm>
            <a:off x="228600" y="1676400"/>
            <a:ext cx="8458200" cy="4724400"/>
          </a:xfrm>
        </p:spPr>
        <p:txBody>
          <a:bodyPr>
            <a:normAutofit fontScale="92500"/>
          </a:bodyPr>
          <a:lstStyle/>
          <a:p>
            <a:pPr marL="609600" indent="-609600">
              <a:lnSpc>
                <a:spcPct val="90000"/>
              </a:lnSpc>
            </a:pPr>
            <a:r>
              <a:rPr lang="en-US" dirty="0" smtClean="0"/>
              <a:t>The Pre Processing phase can be implemented efficiently by making just 2 scans</a:t>
            </a:r>
          </a:p>
          <a:p>
            <a:pPr marL="902208" lvl="1" indent="-609600">
              <a:lnSpc>
                <a:spcPct val="90000"/>
              </a:lnSpc>
            </a:pPr>
            <a:r>
              <a:rPr lang="en-US" dirty="0" smtClean="0"/>
              <a:t>First scan identifies the frequently occurring values for each column and their approximate frequencies.</a:t>
            </a:r>
          </a:p>
          <a:p>
            <a:pPr marL="902208" lvl="1" indent="-609600">
              <a:lnSpc>
                <a:spcPct val="90000"/>
              </a:lnSpc>
            </a:pPr>
            <a:r>
              <a:rPr lang="en-US" dirty="0" smtClean="0"/>
              <a:t>Second scan</a:t>
            </a:r>
            <a:r>
              <a:rPr lang="en-US" dirty="0" smtClean="0">
                <a:solidFill>
                  <a:srgbClr val="7A71F5"/>
                </a:solidFill>
              </a:rPr>
              <a:t>,</a:t>
            </a:r>
            <a:r>
              <a:rPr lang="en-US" dirty="0" smtClean="0"/>
              <a:t> the small group tables for each column in S is constructed along with the overall sample.</a:t>
            </a:r>
          </a:p>
          <a:p>
            <a:pPr marL="902208" lvl="1" indent="-609600">
              <a:lnSpc>
                <a:spcPct val="90000"/>
              </a:lnSpc>
            </a:pPr>
            <a:endParaRPr lang="en-US" dirty="0" smtClean="0"/>
          </a:p>
          <a:p>
            <a:pPr marL="609600" indent="-609600">
              <a:lnSpc>
                <a:spcPct val="90000"/>
              </a:lnSpc>
            </a:pPr>
            <a:r>
              <a:rPr lang="en-US" dirty="0" smtClean="0"/>
              <a:t>This results in 3 outputs:</a:t>
            </a:r>
          </a:p>
          <a:p>
            <a:pPr marL="902208" lvl="1" indent="-609600">
              <a:lnSpc>
                <a:spcPct val="90000"/>
              </a:lnSpc>
            </a:pPr>
            <a:r>
              <a:rPr lang="en-US" dirty="0" smtClean="0"/>
              <a:t>An overall sample table</a:t>
            </a:r>
          </a:p>
          <a:p>
            <a:pPr marL="902208" lvl="1" indent="-609600">
              <a:lnSpc>
                <a:spcPct val="90000"/>
              </a:lnSpc>
            </a:pPr>
            <a:r>
              <a:rPr lang="en-US" dirty="0" smtClean="0"/>
              <a:t>A set of small group tables</a:t>
            </a:r>
          </a:p>
          <a:p>
            <a:pPr marL="902208" lvl="1" indent="-609600">
              <a:lnSpc>
                <a:spcPct val="90000"/>
              </a:lnSpc>
            </a:pPr>
            <a:r>
              <a:rPr lang="en-US" dirty="0" smtClean="0"/>
              <a:t>A metadata table</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Runtime Phase</a:t>
            </a:r>
            <a:endParaRPr lang="en-US" dirty="0"/>
          </a:p>
        </p:txBody>
      </p:sp>
      <p:sp>
        <p:nvSpPr>
          <p:cNvPr id="3" name="Content Placeholder 2"/>
          <p:cNvSpPr>
            <a:spLocks noGrp="1"/>
          </p:cNvSpPr>
          <p:nvPr>
            <p:ph idx="1"/>
          </p:nvPr>
        </p:nvSpPr>
        <p:spPr>
          <a:xfrm>
            <a:off x="457200" y="1447800"/>
            <a:ext cx="8229600" cy="5029200"/>
          </a:xfrm>
        </p:spPr>
        <p:txBody>
          <a:bodyPr>
            <a:normAutofit fontScale="85000" lnSpcReduction="20000"/>
          </a:bodyPr>
          <a:lstStyle/>
          <a:p>
            <a:pPr marL="609600" indent="-609600">
              <a:spcBef>
                <a:spcPct val="0"/>
              </a:spcBef>
              <a:buNone/>
            </a:pPr>
            <a:endParaRPr lang="en-US" sz="3600" i="1" dirty="0" smtClean="0">
              <a:solidFill>
                <a:srgbClr val="7A71F5"/>
              </a:solidFill>
            </a:endParaRPr>
          </a:p>
          <a:p>
            <a:pPr marL="609600" indent="-609600"/>
            <a:r>
              <a:rPr lang="en-US" sz="3000" dirty="0" smtClean="0"/>
              <a:t>When a query arrives at runtime, it is re-written to run against the sample tables instead of the base table. </a:t>
            </a:r>
          </a:p>
          <a:p>
            <a:pPr marL="609600" indent="-609600"/>
            <a:endParaRPr lang="en-US" sz="3000" dirty="0" smtClean="0"/>
          </a:p>
          <a:p>
            <a:pPr marL="609600" indent="-609600"/>
            <a:r>
              <a:rPr lang="en-US" sz="3000" dirty="0" smtClean="0"/>
              <a:t>Each query is executed against the scaled overall sample, and for each column in the query’s group-by list, the query is  executed against that column’s small group table. The aggregate values are not scaled when executing against the small group sample tables.</a:t>
            </a:r>
          </a:p>
          <a:p>
            <a:pPr marL="609600" indent="-609600"/>
            <a:endParaRPr lang="en-US" sz="3000" dirty="0" smtClean="0"/>
          </a:p>
          <a:p>
            <a:pPr marL="609600" indent="-609600"/>
            <a:r>
              <a:rPr lang="en-US" sz="3000" dirty="0" smtClean="0"/>
              <a:t>Finally, the  results from the various sample queries are aggregated together into a single approximate query answer.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Query</a:t>
            </a:r>
            <a:endParaRPr lang="en-US" dirty="0"/>
          </a:p>
        </p:txBody>
      </p:sp>
      <p:pic>
        <p:nvPicPr>
          <p:cNvPr id="1026" name="Picture 2"/>
          <p:cNvPicPr>
            <a:picLocks noGrp="1" noChangeAspect="1" noChangeArrowheads="1"/>
          </p:cNvPicPr>
          <p:nvPr>
            <p:ph sz="half" idx="1"/>
          </p:nvPr>
        </p:nvPicPr>
        <p:blipFill>
          <a:blip r:embed="rId2"/>
          <a:stretch>
            <a:fillRect/>
          </a:stretch>
        </p:blipFill>
        <p:spPr bwMode="auto">
          <a:xfrm>
            <a:off x="381001" y="2057400"/>
            <a:ext cx="3643312" cy="4267200"/>
          </a:xfrm>
          <a:prstGeom prst="rect">
            <a:avLst/>
          </a:prstGeom>
          <a:noFill/>
          <a:ln w="9525">
            <a:noFill/>
            <a:miter lim="800000"/>
            <a:headEnd/>
            <a:tailEnd/>
          </a:ln>
          <a:effectLst/>
        </p:spPr>
      </p:pic>
      <p:sp>
        <p:nvSpPr>
          <p:cNvPr id="5" name="Content Placeholder 4"/>
          <p:cNvSpPr>
            <a:spLocks noGrp="1"/>
          </p:cNvSpPr>
          <p:nvPr>
            <p:ph sz="half" idx="2"/>
          </p:nvPr>
        </p:nvSpPr>
        <p:spPr>
          <a:xfrm>
            <a:off x="4648200" y="1773936"/>
            <a:ext cx="4038600" cy="4931664"/>
          </a:xfrm>
        </p:spPr>
        <p:txBody>
          <a:bodyPr>
            <a:normAutofit/>
          </a:bodyPr>
          <a:lstStyle/>
          <a:p>
            <a:r>
              <a:rPr lang="en-US" dirty="0" smtClean="0"/>
              <a:t>Select A, C, Count(*) AS </a:t>
            </a:r>
            <a:r>
              <a:rPr lang="en-US" dirty="0" err="1" smtClean="0"/>
              <a:t>Cnt</a:t>
            </a:r>
            <a:r>
              <a:rPr lang="en-US" dirty="0" smtClean="0"/>
              <a:t> FROM T GROUP BY A, C</a:t>
            </a:r>
          </a:p>
          <a:p>
            <a:r>
              <a:rPr lang="en-US" dirty="0" smtClean="0"/>
              <a:t>Assuming small group sampling with sampling rate 1%</a:t>
            </a:r>
          </a:p>
          <a:p>
            <a:r>
              <a:rPr lang="en-US" dirty="0" smtClean="0"/>
              <a:t>Small group tables exist for A and C with indexes 0 and 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a:t>
            </a:r>
            <a:endParaRPr lang="en-US" dirty="0"/>
          </a:p>
        </p:txBody>
      </p:sp>
      <p:sp>
        <p:nvSpPr>
          <p:cNvPr id="5" name="Content Placeholder 4"/>
          <p:cNvSpPr>
            <a:spLocks noGrp="1"/>
          </p:cNvSpPr>
          <p:nvPr>
            <p:ph idx="1"/>
          </p:nvPr>
        </p:nvSpPr>
        <p:spPr/>
        <p:txBody>
          <a:bodyPr>
            <a:normAutofit/>
          </a:bodyPr>
          <a:lstStyle/>
          <a:p>
            <a:r>
              <a:rPr lang="en-US" dirty="0" smtClean="0"/>
              <a:t>The approach we took so far includes building small group tables from the database with a single-column grouping and no selection predicates</a:t>
            </a:r>
          </a:p>
          <a:p>
            <a:r>
              <a:rPr lang="en-US" dirty="0" smtClean="0"/>
              <a:t>We could also use these variations:</a:t>
            </a:r>
          </a:p>
          <a:p>
            <a:pPr lvl="1"/>
            <a:r>
              <a:rPr lang="en-US" dirty="0" smtClean="0"/>
              <a:t>Generate small group tables based on selected group-by queries over pairs of columns</a:t>
            </a:r>
          </a:p>
          <a:p>
            <a:pPr lvl="1"/>
            <a:r>
              <a:rPr lang="en-US" dirty="0" smtClean="0"/>
              <a:t>A multilevel hierarchical small group sampling can also be implemented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Accuracy Metrics</a:t>
            </a:r>
            <a:endParaRPr lang="en-US" dirty="0"/>
          </a:p>
        </p:txBody>
      </p:sp>
      <p:sp>
        <p:nvSpPr>
          <p:cNvPr id="5" name="Content Placeholder 4"/>
          <p:cNvSpPr>
            <a:spLocks noGrp="1"/>
          </p:cNvSpPr>
          <p:nvPr>
            <p:ph idx="1"/>
          </p:nvPr>
        </p:nvSpPr>
        <p:spPr>
          <a:xfrm>
            <a:off x="457200" y="1524000"/>
            <a:ext cx="8229600" cy="4854209"/>
          </a:xfrm>
        </p:spPr>
        <p:txBody>
          <a:bodyPr/>
          <a:lstStyle/>
          <a:p>
            <a:r>
              <a:rPr lang="en-US" sz="3000" dirty="0" smtClean="0"/>
              <a:t>We have 2 different accuracy criteria</a:t>
            </a:r>
          </a:p>
          <a:p>
            <a:pPr lvl="1"/>
            <a:r>
              <a:rPr lang="en-US" sz="2600" dirty="0" smtClean="0"/>
              <a:t>As many of the groups as possible that are present in the exact answer should be preserved in the approximate answer</a:t>
            </a:r>
          </a:p>
          <a:p>
            <a:pPr lvl="1"/>
            <a:r>
              <a:rPr lang="en-US" sz="2600" dirty="0" smtClean="0"/>
              <a:t>The error in the aggregate value for each group should be small</a:t>
            </a:r>
            <a:endParaRPr lang="en-US" sz="2600" dirty="0"/>
          </a:p>
        </p:txBody>
      </p:sp>
      <p:pic>
        <p:nvPicPr>
          <p:cNvPr id="1026" name="Picture 2"/>
          <p:cNvPicPr>
            <a:picLocks noChangeAspect="1" noChangeArrowheads="1"/>
          </p:cNvPicPr>
          <p:nvPr/>
        </p:nvPicPr>
        <p:blipFill>
          <a:blip r:embed="rId2"/>
          <a:srcRect/>
          <a:stretch>
            <a:fillRect/>
          </a:stretch>
        </p:blipFill>
        <p:spPr bwMode="auto">
          <a:xfrm>
            <a:off x="1143000" y="4343400"/>
            <a:ext cx="6400800" cy="9048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1143000" y="5410200"/>
            <a:ext cx="6553200" cy="1219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 with Congressional Sampling</a:t>
            </a:r>
            <a:endParaRPr lang="en-US" dirty="0"/>
          </a:p>
        </p:txBody>
      </p:sp>
      <p:graphicFrame>
        <p:nvGraphicFramePr>
          <p:cNvPr id="4" name="Group 24"/>
          <p:cNvGraphicFramePr>
            <a:graphicFrameLocks/>
          </p:cNvGraphicFramePr>
          <p:nvPr/>
        </p:nvGraphicFramePr>
        <p:xfrm>
          <a:off x="533400" y="1981200"/>
          <a:ext cx="8229600" cy="4152958"/>
        </p:xfrm>
        <a:graphic>
          <a:graphicData uri="http://schemas.openxmlformats.org/drawingml/2006/table">
            <a:tbl>
              <a:tblPr/>
              <a:tblGrid>
                <a:gridCol w="4114800"/>
                <a:gridCol w="4114800"/>
              </a:tblGrid>
              <a:tr h="450956">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Congressional Sampling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2000" b="1" i="0" u="none" strike="noStrike" cap="none" normalizeH="0" baseline="0" dirty="0" smtClean="0">
                          <a:ln>
                            <a:noFill/>
                          </a:ln>
                          <a:solidFill>
                            <a:schemeClr val="tx1"/>
                          </a:solidFill>
                          <a:effectLst/>
                          <a:latin typeface="Arial" charset="0"/>
                          <a:cs typeface="Arial" charset="0"/>
                        </a:rPr>
                        <a:t>Small group sampling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7844">
                <a:tc>
                  <a:txBody>
                    <a:bodyPr/>
                    <a:lstStyle/>
                    <a:p>
                      <a:pPr marL="0" marR="0" lvl="0" indent="0" algn="l" defTabSz="914400" rtl="0" eaLnBrk="1" fontAlgn="base" latinLnBrk="0" hangingPunct="1">
                        <a:lnSpc>
                          <a:spcPct val="100000"/>
                        </a:lnSpc>
                        <a:spcBef>
                          <a:spcPct val="0"/>
                        </a:spcBef>
                        <a:spcAft>
                          <a:spcPct val="0"/>
                        </a:spcAft>
                        <a:buClr>
                          <a:schemeClr val="accent1"/>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It </a:t>
                      </a:r>
                      <a:r>
                        <a:rPr kumimoji="0" lang="en-US" sz="1600" b="0" i="0" u="none" strike="noStrike" cap="none" normalizeH="0" baseline="0" dirty="0" smtClean="0">
                          <a:ln>
                            <a:noFill/>
                          </a:ln>
                          <a:solidFill>
                            <a:schemeClr val="tx1"/>
                          </a:solidFill>
                          <a:effectLst/>
                          <a:latin typeface="Arial" charset="0"/>
                          <a:cs typeface="Arial" charset="0"/>
                        </a:rPr>
                        <a:t>creates only single sample, hence   sample must necessarily be very general purpose in </a:t>
                      </a:r>
                      <a:r>
                        <a:rPr kumimoji="0" lang="en-US" sz="1600" b="0" i="0" u="none" strike="noStrike" cap="none" normalizeH="0" baseline="0" dirty="0" smtClean="0">
                          <a:ln>
                            <a:noFill/>
                          </a:ln>
                          <a:solidFill>
                            <a:schemeClr val="tx1"/>
                          </a:solidFill>
                          <a:effectLst/>
                          <a:latin typeface="Arial" charset="0"/>
                          <a:cs typeface="Arial" charset="0"/>
                        </a:rPr>
                        <a:t>nature</a:t>
                      </a:r>
                      <a:endParaRPr kumimoji="0" lang="en-US" sz="16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smtClean="0">
                          <a:ln>
                            <a:noFill/>
                          </a:ln>
                          <a:solidFill>
                            <a:schemeClr val="tx1"/>
                          </a:solidFill>
                          <a:effectLst/>
                          <a:latin typeface="Arial" charset="0"/>
                          <a:cs typeface="Arial" charset="0"/>
                        </a:rPr>
                        <a:t>Uses dynamic sample selection architecture and thus can have benefits of more specialized samples that are each tuned for a narrower , more specific class of queries.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2415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The </a:t>
                      </a:r>
                      <a:r>
                        <a:rPr kumimoji="0" lang="en-US" sz="1600" b="0" i="0" u="none" strike="noStrike" cap="none" normalizeH="0" baseline="0" dirty="0" smtClean="0">
                          <a:ln>
                            <a:noFill/>
                          </a:ln>
                          <a:solidFill>
                            <a:schemeClr val="tx1"/>
                          </a:solidFill>
                          <a:effectLst/>
                          <a:latin typeface="Arial" charset="0"/>
                          <a:cs typeface="Arial" charset="0"/>
                        </a:rPr>
                        <a:t>preprocessing time required by congressional sampling is proportional to the number of different combinations of grouping 	columns, which is exponential in the number of columns. This renders 	it impractical for typical data warehouses that have dozens or hundreds of potential grouping columns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n-US" sz="1600" b="0" i="0" u="none" strike="noStrike" cap="none" normalizeH="0" baseline="0" dirty="0" smtClean="0">
                          <a:ln>
                            <a:noFill/>
                          </a:ln>
                          <a:solidFill>
                            <a:schemeClr val="tx1"/>
                          </a:solidFill>
                          <a:effectLst/>
                          <a:latin typeface="Arial" charset="0"/>
                          <a:cs typeface="Arial" charset="0"/>
                        </a:rPr>
                        <a:t>The pre-processing time for small group sampling is linear in the number of columns in the database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Experimental Results</a:t>
            </a:r>
            <a:endParaRPr lang="en-US" dirty="0"/>
          </a:p>
        </p:txBody>
      </p:sp>
      <p:sp>
        <p:nvSpPr>
          <p:cNvPr id="6" name="Content Placeholder 5"/>
          <p:cNvSpPr>
            <a:spLocks noGrp="1"/>
          </p:cNvSpPr>
          <p:nvPr>
            <p:ph idx="1"/>
          </p:nvPr>
        </p:nvSpPr>
        <p:spPr/>
        <p:txBody>
          <a:bodyPr/>
          <a:lstStyle/>
          <a:p>
            <a:r>
              <a:rPr lang="en-US" dirty="0" smtClean="0"/>
              <a:t>Experiments were conducted on a real-world SALES database containing about 200000 rows.</a:t>
            </a:r>
          </a:p>
          <a:p>
            <a:r>
              <a:rPr lang="en-US" dirty="0" smtClean="0"/>
              <a:t>The total number of columns were 245</a:t>
            </a:r>
          </a:p>
          <a:p>
            <a:r>
              <a:rPr lang="en-US" dirty="0" smtClean="0"/>
              <a:t>The database consumed 1 GB disk space</a:t>
            </a:r>
          </a:p>
          <a:p>
            <a:r>
              <a:rPr lang="en-US" dirty="0" smtClean="0"/>
              <a:t>The experiment was conducted on the TPC-H benchmark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228600" y="1676401"/>
            <a:ext cx="3981451" cy="3552825"/>
          </a:xfrm>
          <a:prstGeom prst="rect">
            <a:avLst/>
          </a:prstGeom>
          <a:noFill/>
          <a:ln w="9525">
            <a:noFill/>
            <a:miter lim="800000"/>
            <a:headEnd/>
            <a:tailEnd/>
          </a:ln>
          <a:effectLst/>
        </p:spPr>
      </p:pic>
      <p:pic>
        <p:nvPicPr>
          <p:cNvPr id="2052" name="Picture 4"/>
          <p:cNvPicPr>
            <a:picLocks noChangeAspect="1" noChangeArrowheads="1"/>
          </p:cNvPicPr>
          <p:nvPr/>
        </p:nvPicPr>
        <p:blipFill>
          <a:blip r:embed="rId3"/>
          <a:srcRect/>
          <a:stretch>
            <a:fillRect/>
          </a:stretch>
        </p:blipFill>
        <p:spPr bwMode="auto">
          <a:xfrm>
            <a:off x="4572000" y="1752601"/>
            <a:ext cx="4343400" cy="3514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Graphs</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152400" y="1981201"/>
            <a:ext cx="4352925" cy="3724275"/>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648200" y="1981201"/>
            <a:ext cx="4286251" cy="3705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- 1</a:t>
            </a:r>
            <a:endParaRPr lang="en-US" dirty="0"/>
          </a:p>
        </p:txBody>
      </p:sp>
      <p:sp>
        <p:nvSpPr>
          <p:cNvPr id="3" name="Content Placeholder 2"/>
          <p:cNvSpPr>
            <a:spLocks noGrp="1"/>
          </p:cNvSpPr>
          <p:nvPr>
            <p:ph idx="1"/>
          </p:nvPr>
        </p:nvSpPr>
        <p:spPr/>
        <p:txBody>
          <a:bodyPr>
            <a:normAutofit/>
          </a:bodyPr>
          <a:lstStyle/>
          <a:p>
            <a:r>
              <a:rPr lang="en-US" dirty="0" smtClean="0"/>
              <a:t>Accuracy:</a:t>
            </a:r>
          </a:p>
          <a:p>
            <a:pPr lvl="1"/>
            <a:r>
              <a:rPr lang="en-US" dirty="0" smtClean="0"/>
              <a:t>For COUNT queries, small group sampling &gt; uniform random sampling</a:t>
            </a:r>
          </a:p>
          <a:p>
            <a:pPr lvl="1"/>
            <a:r>
              <a:rPr lang="en-US" dirty="0" smtClean="0"/>
              <a:t>For COUNT queries, accuracy degrades with</a:t>
            </a:r>
          </a:p>
          <a:p>
            <a:pPr lvl="2"/>
            <a:r>
              <a:rPr lang="en-US" dirty="0" smtClean="0"/>
              <a:t>Increasing number of grouping columns in the query</a:t>
            </a:r>
          </a:p>
          <a:p>
            <a:pPr lvl="2"/>
            <a:r>
              <a:rPr lang="en-US" dirty="0" smtClean="0"/>
              <a:t>Decreasing average group size of the query result</a:t>
            </a:r>
          </a:p>
          <a:p>
            <a:pPr lvl="2"/>
            <a:r>
              <a:rPr lang="en-US" dirty="0" smtClean="0"/>
              <a:t>Decreasing data skew</a:t>
            </a:r>
          </a:p>
          <a:p>
            <a:pPr lvl="1"/>
            <a:r>
              <a:rPr lang="en-US" dirty="0" smtClean="0"/>
              <a:t>For SUM queries, small group sampling &gt; outlier indexing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normAutofit lnSpcReduction="10000"/>
          </a:bodyPr>
          <a:lstStyle/>
          <a:p>
            <a:r>
              <a:rPr lang="en-US" dirty="0" smtClean="0"/>
              <a:t>Introduction to AQP</a:t>
            </a:r>
          </a:p>
          <a:p>
            <a:endParaRPr lang="en-US" dirty="0" smtClean="0"/>
          </a:p>
          <a:p>
            <a:r>
              <a:rPr lang="en-US" dirty="0" smtClean="0"/>
              <a:t>Dynamic Sampling</a:t>
            </a:r>
          </a:p>
          <a:p>
            <a:endParaRPr lang="en-US" dirty="0" smtClean="0"/>
          </a:p>
          <a:p>
            <a:r>
              <a:rPr lang="en-US" dirty="0" smtClean="0"/>
              <a:t>Small Group Sampling</a:t>
            </a:r>
          </a:p>
          <a:p>
            <a:pPr lvl="1"/>
            <a:r>
              <a:rPr lang="en-US" dirty="0" smtClean="0"/>
              <a:t>Introduction</a:t>
            </a:r>
          </a:p>
          <a:p>
            <a:pPr lvl="1"/>
            <a:r>
              <a:rPr lang="en-US" dirty="0" smtClean="0"/>
              <a:t>Description</a:t>
            </a:r>
          </a:p>
          <a:p>
            <a:pPr lvl="1"/>
            <a:r>
              <a:rPr lang="en-US" dirty="0" smtClean="0"/>
              <a:t>Experimental Results and Graphs</a:t>
            </a:r>
          </a:p>
          <a:p>
            <a:endParaRPr lang="en-US" dirty="0" smtClean="0"/>
          </a:p>
          <a:p>
            <a:r>
              <a:rPr lang="en-US" dirty="0" smtClean="0"/>
              <a:t>Conclusion</a:t>
            </a:r>
          </a:p>
          <a:p>
            <a:pPr>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- 2</a:t>
            </a:r>
            <a:endParaRPr lang="en-US" dirty="0"/>
          </a:p>
        </p:txBody>
      </p:sp>
      <p:sp>
        <p:nvSpPr>
          <p:cNvPr id="3" name="Content Placeholder 2"/>
          <p:cNvSpPr>
            <a:spLocks noGrp="1"/>
          </p:cNvSpPr>
          <p:nvPr>
            <p:ph idx="1"/>
          </p:nvPr>
        </p:nvSpPr>
        <p:spPr/>
        <p:txBody>
          <a:bodyPr/>
          <a:lstStyle/>
          <a:p>
            <a:r>
              <a:rPr lang="en-US" dirty="0" smtClean="0"/>
              <a:t>Performance</a:t>
            </a:r>
          </a:p>
          <a:p>
            <a:pPr lvl="1"/>
            <a:r>
              <a:rPr lang="en-US" dirty="0" smtClean="0"/>
              <a:t>Speedup depends on the sampling rate</a:t>
            </a:r>
          </a:p>
          <a:p>
            <a:pPr lvl="1"/>
            <a:r>
              <a:rPr lang="en-US" dirty="0" smtClean="0"/>
              <a:t>Small group sampling requires more space to store sample tables than other techniques</a:t>
            </a:r>
          </a:p>
          <a:p>
            <a:pPr lvl="1"/>
            <a:r>
              <a:rPr lang="en-US" dirty="0" smtClean="0"/>
              <a:t>However, it can gracefully take advantage of extra available space</a:t>
            </a:r>
          </a:p>
          <a:p>
            <a:pPr lvl="1"/>
            <a:r>
              <a:rPr lang="en-US" dirty="0" smtClean="0"/>
              <a:t>Small group sampling has acceptable pre-processing time – although slower than uniform random sampling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981200"/>
            <a:ext cx="8077200" cy="1673352"/>
          </a:xfrm>
        </p:spPr>
        <p:txBody>
          <a:bodyPr/>
          <a:lstStyle/>
          <a:p>
            <a:pPr algn="ctr"/>
            <a:r>
              <a:rPr lang="en-US" dirty="0"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AQP</a:t>
            </a:r>
            <a:endParaRPr lang="en-US" dirty="0"/>
          </a:p>
        </p:txBody>
      </p:sp>
      <p:sp>
        <p:nvSpPr>
          <p:cNvPr id="3" name="Content Placeholder 2"/>
          <p:cNvSpPr>
            <a:spLocks noGrp="1"/>
          </p:cNvSpPr>
          <p:nvPr>
            <p:ph idx="1"/>
          </p:nvPr>
        </p:nvSpPr>
        <p:spPr/>
        <p:txBody>
          <a:bodyPr>
            <a:normAutofit lnSpcReduction="10000"/>
          </a:bodyPr>
          <a:lstStyle/>
          <a:p>
            <a:r>
              <a:rPr lang="en-US" dirty="0" smtClean="0"/>
              <a:t>Data is stored in large repositories</a:t>
            </a:r>
          </a:p>
          <a:p>
            <a:r>
              <a:rPr lang="en-US" dirty="0" smtClean="0"/>
              <a:t>These data need to be queried in an aggregate form as a summarized result for data analysis</a:t>
            </a:r>
          </a:p>
          <a:p>
            <a:r>
              <a:rPr lang="en-US" dirty="0" smtClean="0"/>
              <a:t>Exact answers are unnecessary</a:t>
            </a:r>
          </a:p>
          <a:p>
            <a:r>
              <a:rPr lang="en-US" dirty="0" smtClean="0"/>
              <a:t>Approximate values are acceptable</a:t>
            </a:r>
          </a:p>
          <a:p>
            <a:r>
              <a:rPr lang="en-US" dirty="0" smtClean="0"/>
              <a:t>We create samples to execute queries on a smaller data set</a:t>
            </a:r>
          </a:p>
          <a:p>
            <a:r>
              <a:rPr lang="en-US" dirty="0" smtClean="0"/>
              <a:t>2 kinds of samples can be created: Uniform and Biased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Biased Sampling</a:t>
            </a:r>
            <a:endParaRPr lang="en-US" dirty="0"/>
          </a:p>
        </p:txBody>
      </p:sp>
      <p:sp>
        <p:nvSpPr>
          <p:cNvPr id="3" name="Content Placeholder 2"/>
          <p:cNvSpPr>
            <a:spLocks noGrp="1"/>
          </p:cNvSpPr>
          <p:nvPr>
            <p:ph idx="1"/>
          </p:nvPr>
        </p:nvSpPr>
        <p:spPr/>
        <p:txBody>
          <a:bodyPr>
            <a:normAutofit/>
          </a:bodyPr>
          <a:lstStyle/>
          <a:p>
            <a:r>
              <a:rPr lang="en-US" dirty="0" smtClean="0"/>
              <a:t>Extremely useful for solving queries involving Group-By clauses</a:t>
            </a:r>
          </a:p>
          <a:p>
            <a:r>
              <a:rPr lang="en-US" dirty="0" smtClean="0"/>
              <a:t>Data in a table can be skewed with extreme values and uncommon or rare values</a:t>
            </a:r>
          </a:p>
          <a:p>
            <a:r>
              <a:rPr lang="en-US" dirty="0" smtClean="0"/>
              <a:t>In some cases, the bias can vary depending on the particular query to be executed</a:t>
            </a:r>
          </a:p>
          <a:p>
            <a:r>
              <a:rPr lang="en-US" dirty="0" smtClean="0"/>
              <a:t>An efficient approach is to create multiple biased samples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Sampling</a:t>
            </a:r>
            <a:endParaRPr lang="en-US" dirty="0"/>
          </a:p>
        </p:txBody>
      </p:sp>
      <p:sp>
        <p:nvSpPr>
          <p:cNvPr id="3" name="Content Placeholder 2"/>
          <p:cNvSpPr>
            <a:spLocks noGrp="1"/>
          </p:cNvSpPr>
          <p:nvPr>
            <p:ph idx="1"/>
          </p:nvPr>
        </p:nvSpPr>
        <p:spPr/>
        <p:txBody>
          <a:bodyPr>
            <a:normAutofit/>
          </a:bodyPr>
          <a:lstStyle/>
          <a:p>
            <a:r>
              <a:rPr lang="en-US" dirty="0" smtClean="0"/>
              <a:t>Create a large sample containing a family of differently biased sub-samples</a:t>
            </a:r>
          </a:p>
          <a:p>
            <a:r>
              <a:rPr lang="en-US" dirty="0" smtClean="0"/>
              <a:t>Use only a small portion of the sub-samples to answer a particular query during runtime</a:t>
            </a:r>
          </a:p>
          <a:p>
            <a:r>
              <a:rPr lang="en-US" dirty="0" smtClean="0"/>
              <a:t>The chosen subsamples must be a “good fit” for the query</a:t>
            </a:r>
          </a:p>
          <a:p>
            <a:r>
              <a:rPr lang="en-US" dirty="0" smtClean="0"/>
              <a:t>Extra disk storage space may be needed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v Dynamic Sampling</a:t>
            </a:r>
            <a:endParaRPr lang="en-US" dirty="0"/>
          </a:p>
        </p:txBody>
      </p:sp>
      <p:grpSp>
        <p:nvGrpSpPr>
          <p:cNvPr id="8" name="Group 25"/>
          <p:cNvGrpSpPr>
            <a:grpSpLocks/>
          </p:cNvGrpSpPr>
          <p:nvPr/>
        </p:nvGrpSpPr>
        <p:grpSpPr bwMode="auto">
          <a:xfrm>
            <a:off x="533400" y="2438400"/>
            <a:ext cx="1676400" cy="3505200"/>
            <a:chOff x="288" y="1680"/>
            <a:chExt cx="1056" cy="2208"/>
          </a:xfrm>
        </p:grpSpPr>
        <p:sp>
          <p:nvSpPr>
            <p:cNvPr id="9" name="Rectangle 4"/>
            <p:cNvSpPr>
              <a:spLocks noChangeArrowheads="1"/>
            </p:cNvSpPr>
            <p:nvPr/>
          </p:nvSpPr>
          <p:spPr bwMode="auto">
            <a:xfrm>
              <a:off x="288" y="1680"/>
              <a:ext cx="240" cy="2208"/>
            </a:xfrm>
            <a:prstGeom prst="rect">
              <a:avLst/>
            </a:prstGeom>
            <a:solidFill>
              <a:schemeClr val="accent2">
                <a:lumMod val="20000"/>
                <a:lumOff val="80000"/>
              </a:schemeClr>
            </a:solidFill>
            <a:ln w="9525">
              <a:solidFill>
                <a:schemeClr val="tx1"/>
              </a:solidFill>
              <a:miter lim="800000"/>
              <a:headEnd/>
              <a:tailEnd/>
            </a:ln>
            <a:effectLst/>
          </p:spPr>
          <p:txBody>
            <a:bodyPr vert="eaVert" wrap="none" anchor="ctr"/>
            <a:lstStyle/>
            <a:p>
              <a:pPr algn="ctr"/>
              <a:r>
                <a:rPr lang="en-US" sz="2000" dirty="0"/>
                <a:t>DATA</a:t>
              </a:r>
            </a:p>
          </p:txBody>
        </p:sp>
        <p:sp>
          <p:nvSpPr>
            <p:cNvPr id="10" name="Rectangle 5"/>
            <p:cNvSpPr>
              <a:spLocks noChangeArrowheads="1"/>
            </p:cNvSpPr>
            <p:nvPr/>
          </p:nvSpPr>
          <p:spPr bwMode="auto">
            <a:xfrm>
              <a:off x="1152" y="2400"/>
              <a:ext cx="192" cy="720"/>
            </a:xfrm>
            <a:prstGeom prst="rect">
              <a:avLst/>
            </a:prstGeom>
            <a:solidFill>
              <a:schemeClr val="accent2">
                <a:lumMod val="20000"/>
                <a:lumOff val="80000"/>
              </a:schemeClr>
            </a:solidFill>
            <a:ln w="9525">
              <a:solidFill>
                <a:schemeClr val="tx1"/>
              </a:solidFill>
              <a:miter lim="800000"/>
              <a:headEnd/>
              <a:tailEnd/>
            </a:ln>
            <a:effectLst/>
          </p:spPr>
          <p:txBody>
            <a:bodyPr vert="eaVert" wrap="none" anchor="ctr"/>
            <a:lstStyle/>
            <a:p>
              <a:r>
                <a:rPr lang="en-US" sz="2000" dirty="0"/>
                <a:t>SAMPLE</a:t>
              </a:r>
            </a:p>
          </p:txBody>
        </p:sp>
        <p:sp>
          <p:nvSpPr>
            <p:cNvPr id="11" name="AutoShape 6"/>
            <p:cNvSpPr>
              <a:spLocks noChangeArrowheads="1"/>
            </p:cNvSpPr>
            <p:nvPr/>
          </p:nvSpPr>
          <p:spPr bwMode="auto">
            <a:xfrm>
              <a:off x="720" y="2688"/>
              <a:ext cx="288" cy="144"/>
            </a:xfrm>
            <a:prstGeom prst="rightArrow">
              <a:avLst>
                <a:gd name="adj1" fmla="val 50000"/>
                <a:gd name="adj2" fmla="val 50000"/>
              </a:avLst>
            </a:prstGeom>
            <a:noFill/>
            <a:ln w="9525">
              <a:solidFill>
                <a:schemeClr val="tx1"/>
              </a:solidFill>
              <a:miter lim="800000"/>
              <a:headEnd/>
              <a:tailEnd/>
            </a:ln>
            <a:effectLst/>
          </p:spPr>
          <p:txBody>
            <a:bodyPr wrap="none" anchor="ctr"/>
            <a:lstStyle/>
            <a:p>
              <a:endParaRPr lang="en-US"/>
            </a:p>
          </p:txBody>
        </p:sp>
      </p:grpSp>
      <p:grpSp>
        <p:nvGrpSpPr>
          <p:cNvPr id="12" name="Group 26"/>
          <p:cNvGrpSpPr>
            <a:grpSpLocks/>
          </p:cNvGrpSpPr>
          <p:nvPr/>
        </p:nvGrpSpPr>
        <p:grpSpPr bwMode="auto">
          <a:xfrm>
            <a:off x="2590801" y="3810001"/>
            <a:ext cx="1676400" cy="638175"/>
            <a:chOff x="1584" y="2526"/>
            <a:chExt cx="1056" cy="402"/>
          </a:xfrm>
        </p:grpSpPr>
        <p:sp>
          <p:nvSpPr>
            <p:cNvPr id="13" name="WordArt 23"/>
            <p:cNvSpPr>
              <a:spLocks noChangeArrowheads="1" noChangeShapeType="1" noTextEdit="1"/>
            </p:cNvSpPr>
            <p:nvPr/>
          </p:nvSpPr>
          <p:spPr bwMode="auto">
            <a:xfrm>
              <a:off x="2064" y="2526"/>
              <a:ext cx="576" cy="402"/>
            </a:xfrm>
            <a:prstGeom prst="rect">
              <a:avLst/>
            </a:prstGeom>
          </p:spPr>
          <p:txBody>
            <a:bodyPr wrap="none" fromWordArt="1">
              <a:prstTxWarp prst="textPlain">
                <a:avLst>
                  <a:gd name="adj" fmla="val 50000"/>
                </a:avLst>
              </a:prstTxWarp>
            </a:bodyPr>
            <a:lstStyle/>
            <a:p>
              <a:r>
                <a:rPr lang="en-US" sz="36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Query</a:t>
              </a:r>
              <a:endParaRPr lang="en-US" sz="3600" i="1" kern="10" dirty="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endParaRPr>
            </a:p>
          </p:txBody>
        </p:sp>
        <p:sp>
          <p:nvSpPr>
            <p:cNvPr id="14" name="AutoShape 24"/>
            <p:cNvSpPr>
              <a:spLocks noChangeArrowheads="1"/>
            </p:cNvSpPr>
            <p:nvPr/>
          </p:nvSpPr>
          <p:spPr bwMode="auto">
            <a:xfrm flipH="1">
              <a:off x="1584" y="2688"/>
              <a:ext cx="288" cy="144"/>
            </a:xfrm>
            <a:prstGeom prst="rightArrow">
              <a:avLst>
                <a:gd name="adj1" fmla="val 50000"/>
                <a:gd name="adj2" fmla="val 50000"/>
              </a:avLst>
            </a:prstGeom>
            <a:noFill/>
            <a:ln w="9525">
              <a:solidFill>
                <a:schemeClr val="tx1"/>
              </a:solidFill>
              <a:miter lim="800000"/>
              <a:headEnd/>
              <a:tailEnd/>
            </a:ln>
            <a:effectLst/>
          </p:spPr>
          <p:txBody>
            <a:bodyPr wrap="none" anchor="ctr"/>
            <a:lstStyle/>
            <a:p>
              <a:endParaRPr lang="en-US"/>
            </a:p>
          </p:txBody>
        </p:sp>
      </p:grpSp>
      <p:grpSp>
        <p:nvGrpSpPr>
          <p:cNvPr id="16" name="Group 33"/>
          <p:cNvGrpSpPr>
            <a:grpSpLocks/>
          </p:cNvGrpSpPr>
          <p:nvPr/>
        </p:nvGrpSpPr>
        <p:grpSpPr bwMode="auto">
          <a:xfrm>
            <a:off x="4953000" y="1600200"/>
            <a:ext cx="3073401" cy="4570412"/>
            <a:chOff x="3068" y="1201"/>
            <a:chExt cx="1936" cy="2879"/>
          </a:xfrm>
        </p:grpSpPr>
        <p:grpSp>
          <p:nvGrpSpPr>
            <p:cNvPr id="17" name="Group 27"/>
            <p:cNvGrpSpPr>
              <a:grpSpLocks/>
            </p:cNvGrpSpPr>
            <p:nvPr/>
          </p:nvGrpSpPr>
          <p:grpSpPr bwMode="auto">
            <a:xfrm>
              <a:off x="3264" y="1584"/>
              <a:ext cx="1056" cy="2496"/>
              <a:chOff x="3264" y="1584"/>
              <a:chExt cx="1056" cy="2496"/>
            </a:xfrm>
          </p:grpSpPr>
          <p:sp>
            <p:nvSpPr>
              <p:cNvPr id="19" name="Rectangle 7"/>
              <p:cNvSpPr>
                <a:spLocks noChangeArrowheads="1"/>
              </p:cNvSpPr>
              <p:nvPr/>
            </p:nvSpPr>
            <p:spPr bwMode="auto">
              <a:xfrm>
                <a:off x="3264" y="1776"/>
                <a:ext cx="240" cy="2208"/>
              </a:xfrm>
              <a:prstGeom prst="rect">
                <a:avLst/>
              </a:prstGeom>
              <a:solidFill>
                <a:schemeClr val="accent2">
                  <a:lumMod val="20000"/>
                  <a:lumOff val="80000"/>
                </a:schemeClr>
              </a:solidFill>
              <a:ln w="9525">
                <a:solidFill>
                  <a:schemeClr val="tx1"/>
                </a:solidFill>
                <a:miter lim="800000"/>
                <a:headEnd/>
                <a:tailEnd/>
              </a:ln>
              <a:effectLst/>
            </p:spPr>
            <p:txBody>
              <a:bodyPr vert="eaVert" wrap="none" anchor="ctr"/>
              <a:lstStyle/>
              <a:p>
                <a:pPr algn="ctr"/>
                <a:r>
                  <a:rPr lang="en-US" sz="2000" dirty="0"/>
                  <a:t>DATA</a:t>
                </a:r>
              </a:p>
            </p:txBody>
          </p:sp>
          <p:sp>
            <p:nvSpPr>
              <p:cNvPr id="20" name="Rectangle 8"/>
              <p:cNvSpPr>
                <a:spLocks noChangeArrowheads="1"/>
              </p:cNvSpPr>
              <p:nvPr/>
            </p:nvSpPr>
            <p:spPr bwMode="auto">
              <a:xfrm>
                <a:off x="4128" y="2240"/>
                <a:ext cx="192" cy="528"/>
              </a:xfrm>
              <a:prstGeom prst="rect">
                <a:avLst/>
              </a:prstGeom>
              <a:solidFill>
                <a:schemeClr val="accent2">
                  <a:lumMod val="20000"/>
                  <a:lumOff val="80000"/>
                </a:schemeClr>
              </a:solidFill>
              <a:ln w="9525">
                <a:solidFill>
                  <a:schemeClr val="tx1"/>
                </a:solidFill>
                <a:miter lim="800000"/>
                <a:headEnd/>
                <a:tailEnd/>
              </a:ln>
              <a:effectLst/>
            </p:spPr>
            <p:txBody>
              <a:bodyPr vert="eaVert" wrap="none" anchor="ctr"/>
              <a:lstStyle/>
              <a:p>
                <a:r>
                  <a:rPr lang="en-US" sz="1600" dirty="0"/>
                  <a:t>SAMPLE</a:t>
                </a:r>
              </a:p>
            </p:txBody>
          </p:sp>
          <p:sp>
            <p:nvSpPr>
              <p:cNvPr id="21" name="AutoShape 9"/>
              <p:cNvSpPr>
                <a:spLocks noChangeArrowheads="1"/>
              </p:cNvSpPr>
              <p:nvPr/>
            </p:nvSpPr>
            <p:spPr bwMode="auto">
              <a:xfrm>
                <a:off x="3696" y="3072"/>
                <a:ext cx="288" cy="144"/>
              </a:xfrm>
              <a:prstGeom prst="rightArrow">
                <a:avLst>
                  <a:gd name="adj1" fmla="val 50000"/>
                  <a:gd name="adj2" fmla="val 50000"/>
                </a:avLst>
              </a:prstGeom>
              <a:noFill/>
              <a:ln w="9525">
                <a:solidFill>
                  <a:schemeClr val="tx1"/>
                </a:solidFill>
                <a:miter lim="800000"/>
                <a:headEnd/>
                <a:tailEnd/>
              </a:ln>
              <a:effectLst/>
            </p:spPr>
            <p:txBody>
              <a:bodyPr wrap="none" anchor="ctr"/>
              <a:lstStyle/>
              <a:p>
                <a:endParaRPr lang="en-US"/>
              </a:p>
            </p:txBody>
          </p:sp>
          <p:sp>
            <p:nvSpPr>
              <p:cNvPr id="22" name="Rectangle 16"/>
              <p:cNvSpPr>
                <a:spLocks noChangeArrowheads="1"/>
              </p:cNvSpPr>
              <p:nvPr/>
            </p:nvSpPr>
            <p:spPr bwMode="auto">
              <a:xfrm>
                <a:off x="4128" y="2896"/>
                <a:ext cx="192" cy="528"/>
              </a:xfrm>
              <a:prstGeom prst="rect">
                <a:avLst/>
              </a:prstGeom>
              <a:solidFill>
                <a:schemeClr val="accent2">
                  <a:lumMod val="20000"/>
                  <a:lumOff val="80000"/>
                </a:schemeClr>
              </a:solidFill>
              <a:ln w="9525">
                <a:solidFill>
                  <a:schemeClr val="tx1"/>
                </a:solidFill>
                <a:miter lim="800000"/>
                <a:headEnd/>
                <a:tailEnd/>
              </a:ln>
              <a:effectLst/>
            </p:spPr>
            <p:txBody>
              <a:bodyPr vert="eaVert" wrap="none" anchor="ctr"/>
              <a:lstStyle/>
              <a:p>
                <a:r>
                  <a:rPr lang="en-US" sz="1600" dirty="0"/>
                  <a:t>SAMPLE</a:t>
                </a:r>
              </a:p>
            </p:txBody>
          </p:sp>
          <p:sp>
            <p:nvSpPr>
              <p:cNvPr id="23" name="Rectangle 17"/>
              <p:cNvSpPr>
                <a:spLocks noChangeArrowheads="1"/>
              </p:cNvSpPr>
              <p:nvPr/>
            </p:nvSpPr>
            <p:spPr bwMode="auto">
              <a:xfrm>
                <a:off x="4128" y="1584"/>
                <a:ext cx="192" cy="528"/>
              </a:xfrm>
              <a:prstGeom prst="rect">
                <a:avLst/>
              </a:prstGeom>
              <a:solidFill>
                <a:schemeClr val="accent2">
                  <a:lumMod val="20000"/>
                  <a:lumOff val="80000"/>
                </a:schemeClr>
              </a:solidFill>
              <a:ln w="9525">
                <a:solidFill>
                  <a:schemeClr val="tx1"/>
                </a:solidFill>
                <a:miter lim="800000"/>
                <a:headEnd/>
                <a:tailEnd/>
              </a:ln>
              <a:effectLst/>
            </p:spPr>
            <p:txBody>
              <a:bodyPr vert="eaVert" wrap="none" anchor="ctr"/>
              <a:lstStyle/>
              <a:p>
                <a:r>
                  <a:rPr lang="en-US" sz="1600" dirty="0"/>
                  <a:t>SAMPLE</a:t>
                </a:r>
              </a:p>
            </p:txBody>
          </p:sp>
          <p:sp>
            <p:nvSpPr>
              <p:cNvPr id="24" name="Rectangle 18"/>
              <p:cNvSpPr>
                <a:spLocks noChangeArrowheads="1"/>
              </p:cNvSpPr>
              <p:nvPr/>
            </p:nvSpPr>
            <p:spPr bwMode="auto">
              <a:xfrm>
                <a:off x="4128" y="3552"/>
                <a:ext cx="192" cy="528"/>
              </a:xfrm>
              <a:prstGeom prst="rect">
                <a:avLst/>
              </a:prstGeom>
              <a:solidFill>
                <a:schemeClr val="accent2">
                  <a:lumMod val="20000"/>
                  <a:lumOff val="80000"/>
                </a:schemeClr>
              </a:solidFill>
              <a:ln w="9525">
                <a:solidFill>
                  <a:schemeClr val="tx1"/>
                </a:solidFill>
                <a:miter lim="800000"/>
                <a:headEnd/>
                <a:tailEnd/>
              </a:ln>
              <a:effectLst/>
            </p:spPr>
            <p:txBody>
              <a:bodyPr vert="eaVert" wrap="none" anchor="ctr"/>
              <a:lstStyle/>
              <a:p>
                <a:r>
                  <a:rPr lang="en-US" sz="1600" dirty="0"/>
                  <a:t>SAMPLE</a:t>
                </a:r>
              </a:p>
            </p:txBody>
          </p:sp>
          <p:sp>
            <p:nvSpPr>
              <p:cNvPr id="25" name="AutoShape 19"/>
              <p:cNvSpPr>
                <a:spLocks noChangeArrowheads="1"/>
              </p:cNvSpPr>
              <p:nvPr/>
            </p:nvSpPr>
            <p:spPr bwMode="auto">
              <a:xfrm>
                <a:off x="3696" y="1776"/>
                <a:ext cx="288" cy="144"/>
              </a:xfrm>
              <a:prstGeom prst="rightArrow">
                <a:avLst>
                  <a:gd name="adj1" fmla="val 50000"/>
                  <a:gd name="adj2" fmla="val 50000"/>
                </a:avLst>
              </a:prstGeom>
              <a:noFill/>
              <a:ln w="9525">
                <a:solidFill>
                  <a:schemeClr val="tx1"/>
                </a:solidFill>
                <a:miter lim="800000"/>
                <a:headEnd/>
                <a:tailEnd/>
              </a:ln>
              <a:effectLst/>
            </p:spPr>
            <p:txBody>
              <a:bodyPr wrap="none" anchor="ctr"/>
              <a:lstStyle/>
              <a:p>
                <a:endParaRPr lang="en-US"/>
              </a:p>
            </p:txBody>
          </p:sp>
          <p:sp>
            <p:nvSpPr>
              <p:cNvPr id="26" name="AutoShape 20"/>
              <p:cNvSpPr>
                <a:spLocks noChangeArrowheads="1"/>
              </p:cNvSpPr>
              <p:nvPr/>
            </p:nvSpPr>
            <p:spPr bwMode="auto">
              <a:xfrm>
                <a:off x="3696" y="2400"/>
                <a:ext cx="288" cy="144"/>
              </a:xfrm>
              <a:prstGeom prst="rightArrow">
                <a:avLst>
                  <a:gd name="adj1" fmla="val 50000"/>
                  <a:gd name="adj2" fmla="val 50000"/>
                </a:avLst>
              </a:prstGeom>
              <a:noFill/>
              <a:ln w="9525">
                <a:solidFill>
                  <a:schemeClr val="tx1"/>
                </a:solidFill>
                <a:miter lim="800000"/>
                <a:headEnd/>
                <a:tailEnd/>
              </a:ln>
              <a:effectLst/>
            </p:spPr>
            <p:txBody>
              <a:bodyPr wrap="none" anchor="ctr"/>
              <a:lstStyle/>
              <a:p>
                <a:endParaRPr lang="en-US"/>
              </a:p>
            </p:txBody>
          </p:sp>
          <p:sp>
            <p:nvSpPr>
              <p:cNvPr id="27" name="AutoShape 21"/>
              <p:cNvSpPr>
                <a:spLocks noChangeArrowheads="1"/>
              </p:cNvSpPr>
              <p:nvPr/>
            </p:nvSpPr>
            <p:spPr bwMode="auto">
              <a:xfrm>
                <a:off x="3696" y="3744"/>
                <a:ext cx="288" cy="144"/>
              </a:xfrm>
              <a:prstGeom prst="rightArrow">
                <a:avLst>
                  <a:gd name="adj1" fmla="val 50000"/>
                  <a:gd name="adj2" fmla="val 50000"/>
                </a:avLst>
              </a:prstGeom>
              <a:noFill/>
              <a:ln w="9525">
                <a:solidFill>
                  <a:schemeClr val="tx1"/>
                </a:solidFill>
                <a:miter lim="800000"/>
                <a:headEnd/>
                <a:tailEnd/>
              </a:ln>
              <a:effectLst/>
            </p:spPr>
            <p:txBody>
              <a:bodyPr wrap="none" anchor="ctr"/>
              <a:lstStyle/>
              <a:p>
                <a:endParaRPr lang="en-US"/>
              </a:p>
            </p:txBody>
          </p:sp>
        </p:grpSp>
        <p:sp>
          <p:nvSpPr>
            <p:cNvPr id="18" name="Text Box 32"/>
            <p:cNvSpPr txBox="1">
              <a:spLocks noChangeArrowheads="1"/>
            </p:cNvSpPr>
            <p:nvPr/>
          </p:nvSpPr>
          <p:spPr bwMode="auto">
            <a:xfrm>
              <a:off x="3068" y="1201"/>
              <a:ext cx="1936" cy="291"/>
            </a:xfrm>
            <a:prstGeom prst="rect">
              <a:avLst/>
            </a:prstGeom>
            <a:noFill/>
            <a:ln w="9525" algn="ctr">
              <a:noFill/>
              <a:miter lim="800000"/>
              <a:headEnd/>
              <a:tailEnd/>
            </a:ln>
            <a:effectLst/>
          </p:spPr>
          <p:txBody>
            <a:bodyPr wrap="none">
              <a:spAutoFit/>
            </a:bodyPr>
            <a:lstStyle/>
            <a:p>
              <a:r>
                <a:rPr lang="en-US" sz="2400" dirty="0"/>
                <a:t>Dynamic </a:t>
              </a:r>
              <a:r>
                <a:rPr lang="en-US" sz="2400" dirty="0" smtClean="0"/>
                <a:t> Sampling</a:t>
              </a:r>
              <a:endParaRPr lang="en-US" sz="2400" dirty="0"/>
            </a:p>
          </p:txBody>
        </p:sp>
      </p:grpSp>
      <p:sp>
        <p:nvSpPr>
          <p:cNvPr id="28" name="Text Box 31"/>
          <p:cNvSpPr txBox="1">
            <a:spLocks noChangeArrowheads="1"/>
          </p:cNvSpPr>
          <p:nvPr/>
        </p:nvSpPr>
        <p:spPr bwMode="auto">
          <a:xfrm>
            <a:off x="381001" y="1600200"/>
            <a:ext cx="3029997" cy="461665"/>
          </a:xfrm>
          <a:prstGeom prst="rect">
            <a:avLst/>
          </a:prstGeom>
          <a:noFill/>
          <a:ln w="9525" algn="ctr">
            <a:noFill/>
            <a:miter lim="800000"/>
            <a:headEnd/>
            <a:tailEnd/>
          </a:ln>
          <a:effectLst/>
        </p:spPr>
        <p:txBody>
          <a:bodyPr wrap="none">
            <a:spAutoFit/>
          </a:bodyPr>
          <a:lstStyle/>
          <a:p>
            <a:r>
              <a:rPr lang="en-US" sz="2400" dirty="0"/>
              <a:t>Standard Sampling</a:t>
            </a:r>
          </a:p>
        </p:txBody>
      </p:sp>
      <p:grpSp>
        <p:nvGrpSpPr>
          <p:cNvPr id="29" name="Group 28"/>
          <p:cNvGrpSpPr>
            <a:grpSpLocks/>
          </p:cNvGrpSpPr>
          <p:nvPr/>
        </p:nvGrpSpPr>
        <p:grpSpPr bwMode="auto">
          <a:xfrm>
            <a:off x="7316016" y="3733801"/>
            <a:ext cx="1598451" cy="638175"/>
            <a:chOff x="1469" y="2526"/>
            <a:chExt cx="807" cy="402"/>
          </a:xfrm>
        </p:grpSpPr>
        <p:sp>
          <p:nvSpPr>
            <p:cNvPr id="30" name="WordArt 29"/>
            <p:cNvSpPr>
              <a:spLocks noChangeArrowheads="1" noChangeShapeType="1" noTextEdit="1"/>
            </p:cNvSpPr>
            <p:nvPr/>
          </p:nvSpPr>
          <p:spPr bwMode="auto">
            <a:xfrm>
              <a:off x="1853" y="2526"/>
              <a:ext cx="423" cy="402"/>
            </a:xfrm>
            <a:prstGeom prst="rect">
              <a:avLst/>
            </a:prstGeom>
          </p:spPr>
          <p:txBody>
            <a:bodyPr wrap="none" fromWordArt="1">
              <a:prstTxWarp prst="textPlain">
                <a:avLst>
                  <a:gd name="adj" fmla="val 50000"/>
                </a:avLst>
              </a:prstTxWarp>
            </a:bodyPr>
            <a:lstStyle/>
            <a:p>
              <a:r>
                <a:rPr lang="en-US" sz="36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Query</a:t>
              </a:r>
              <a:endParaRPr lang="en-US" sz="3600" i="1" kern="10" dirty="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endParaRPr>
            </a:p>
          </p:txBody>
        </p:sp>
        <p:sp>
          <p:nvSpPr>
            <p:cNvPr id="31" name="AutoShape 30"/>
            <p:cNvSpPr>
              <a:spLocks noChangeArrowheads="1"/>
            </p:cNvSpPr>
            <p:nvPr/>
          </p:nvSpPr>
          <p:spPr bwMode="auto">
            <a:xfrm flipH="1">
              <a:off x="1469" y="2670"/>
              <a:ext cx="288" cy="144"/>
            </a:xfrm>
            <a:prstGeom prst="rightArrow">
              <a:avLst>
                <a:gd name="adj1" fmla="val 50000"/>
                <a:gd name="adj2" fmla="val 50000"/>
              </a:avLst>
            </a:prstGeom>
            <a:no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Dynamic Sampling Stages</a:t>
            </a:r>
            <a:endParaRPr lang="en-US" dirty="0"/>
          </a:p>
        </p:txBody>
      </p:sp>
      <p:sp>
        <p:nvSpPr>
          <p:cNvPr id="3" name="Content Placeholder 2"/>
          <p:cNvSpPr>
            <a:spLocks noGrp="1"/>
          </p:cNvSpPr>
          <p:nvPr>
            <p:ph idx="1"/>
          </p:nvPr>
        </p:nvSpPr>
        <p:spPr>
          <a:xfrm>
            <a:off x="457200" y="1752600"/>
            <a:ext cx="8229600" cy="5562600"/>
          </a:xfrm>
        </p:spPr>
        <p:txBody>
          <a:bodyPr>
            <a:normAutofit/>
          </a:bodyPr>
          <a:lstStyle/>
          <a:p>
            <a:r>
              <a:rPr lang="en-US" dirty="0" smtClean="0"/>
              <a:t>Pre-Processing Stage</a:t>
            </a:r>
          </a:p>
          <a:p>
            <a:pPr lvl="1"/>
            <a:r>
              <a:rPr lang="en-US" dirty="0" smtClean="0"/>
              <a:t>Examine data distribution and divide into strata</a:t>
            </a:r>
          </a:p>
          <a:p>
            <a:pPr lvl="1"/>
            <a:r>
              <a:rPr lang="en-US" dirty="0" smtClean="0"/>
              <a:t>Create samples and additional metadata</a:t>
            </a:r>
          </a:p>
          <a:p>
            <a:pPr lvl="1"/>
            <a:endParaRPr lang="en-US" dirty="0" smtClean="0"/>
          </a:p>
          <a:p>
            <a:endParaRPr lang="en-US" dirty="0" smtClean="0"/>
          </a:p>
          <a:p>
            <a:endParaRPr lang="en-US" dirty="0"/>
          </a:p>
          <a:p>
            <a:r>
              <a:rPr lang="en-US" dirty="0" smtClean="0"/>
              <a:t>Runtime Stage</a:t>
            </a:r>
          </a:p>
          <a:p>
            <a:pPr lvl="1"/>
            <a:r>
              <a:rPr lang="en-US" dirty="0" smtClean="0"/>
              <a:t>Queries issued and re-written to run on sample tables using metadata information</a:t>
            </a:r>
          </a:p>
          <a:p>
            <a:pPr>
              <a:buNone/>
            </a:pPr>
            <a:endParaRPr lang="en-US" dirty="0"/>
          </a:p>
          <a:p>
            <a:pPr>
              <a:buNone/>
            </a:pPr>
            <a:endParaRPr lang="en-US" dirty="0" smtClean="0"/>
          </a:p>
        </p:txBody>
      </p:sp>
      <p:pic>
        <p:nvPicPr>
          <p:cNvPr id="4" name="Picture 4"/>
          <p:cNvPicPr>
            <a:picLocks noChangeAspect="1" noChangeArrowheads="1"/>
          </p:cNvPicPr>
          <p:nvPr/>
        </p:nvPicPr>
        <p:blipFill>
          <a:blip r:embed="rId2"/>
          <a:srcRect/>
          <a:stretch>
            <a:fillRect/>
          </a:stretch>
        </p:blipFill>
        <p:spPr bwMode="auto">
          <a:xfrm>
            <a:off x="304800" y="3429000"/>
            <a:ext cx="3810000" cy="1295400"/>
          </a:xfrm>
          <a:prstGeom prst="rect">
            <a:avLst/>
          </a:prstGeom>
          <a:noFill/>
          <a:ln w="9525">
            <a:noFill/>
            <a:miter lim="800000"/>
            <a:headEnd/>
            <a:tailEnd/>
          </a:ln>
        </p:spPr>
      </p:pic>
      <p:pic>
        <p:nvPicPr>
          <p:cNvPr id="5" name="Picture 13"/>
          <p:cNvPicPr>
            <a:picLocks noChangeAspect="1" noChangeArrowheads="1"/>
          </p:cNvPicPr>
          <p:nvPr/>
        </p:nvPicPr>
        <p:blipFill>
          <a:blip r:embed="rId3"/>
          <a:srcRect/>
          <a:stretch>
            <a:fillRect/>
          </a:stretch>
        </p:blipFill>
        <p:spPr bwMode="auto">
          <a:xfrm>
            <a:off x="5181600" y="3429000"/>
            <a:ext cx="3733800" cy="1540566"/>
          </a:xfrm>
          <a:prstGeom prst="rect">
            <a:avLst/>
          </a:prstGeom>
          <a:noFill/>
          <a:ln w="9525">
            <a:noFill/>
            <a:miter lim="800000"/>
            <a:headEnd/>
            <a:tailEnd/>
          </a:ln>
        </p:spPr>
      </p:pic>
      <p:sp>
        <p:nvSpPr>
          <p:cNvPr id="6" name="Right Arrow 5"/>
          <p:cNvSpPr/>
          <p:nvPr/>
        </p:nvSpPr>
        <p:spPr>
          <a:xfrm>
            <a:off x="4343400" y="3886200"/>
            <a:ext cx="6736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Small Group Sampling - Intro</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Designed for answering aggregation queries with “group-by” clauses</a:t>
            </a:r>
            <a:endParaRPr lang="en-US" dirty="0"/>
          </a:p>
          <a:p>
            <a:pPr lvl="1"/>
            <a:r>
              <a:rPr lang="en-US" dirty="0" smtClean="0"/>
              <a:t>E.g. Total sales of CPUs in each state</a:t>
            </a:r>
            <a:endParaRPr lang="en-US" dirty="0"/>
          </a:p>
          <a:p>
            <a:r>
              <a:rPr lang="en-US" dirty="0" smtClean="0"/>
              <a:t>Number of records per group may vary widely </a:t>
            </a:r>
          </a:p>
          <a:p>
            <a:r>
              <a:rPr lang="en-US" dirty="0" smtClean="0"/>
              <a:t>Larger groups are well represented whereas small groups are under-represented in the sample</a:t>
            </a:r>
          </a:p>
          <a:p>
            <a:pPr lvl="1">
              <a:lnSpc>
                <a:spcPct val="90000"/>
              </a:lnSpc>
            </a:pPr>
            <a:r>
              <a:rPr lang="en-US" dirty="0" smtClean="0"/>
              <a:t>“California” much more common than “Alaska”</a:t>
            </a:r>
          </a:p>
          <a:p>
            <a:pPr lvl="1">
              <a:lnSpc>
                <a:spcPct val="90000"/>
              </a:lnSpc>
            </a:pPr>
            <a:r>
              <a:rPr lang="en-US" dirty="0" smtClean="0"/>
              <a:t>“Alaska” only appears a few times in the sample</a:t>
            </a:r>
          </a:p>
          <a:p>
            <a:pPr lvl="1">
              <a:lnSpc>
                <a:spcPct val="90000"/>
              </a:lnSpc>
            </a:pPr>
            <a:r>
              <a:rPr lang="en-US" dirty="0" smtClean="0"/>
              <a:t>Approximate answer for “Alaska” likely to be bad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Small Group Sampling - Idea</a:t>
            </a:r>
            <a:endParaRPr lang="en-US" dirty="0"/>
          </a:p>
        </p:txBody>
      </p:sp>
      <p:sp>
        <p:nvSpPr>
          <p:cNvPr id="3" name="Content Placeholder 2"/>
          <p:cNvSpPr>
            <a:spLocks noGrp="1"/>
          </p:cNvSpPr>
          <p:nvPr>
            <p:ph idx="1"/>
          </p:nvPr>
        </p:nvSpPr>
        <p:spPr>
          <a:xfrm>
            <a:off x="457200" y="1676400"/>
            <a:ext cx="8229600" cy="4525963"/>
          </a:xfrm>
        </p:spPr>
        <p:txBody>
          <a:bodyPr/>
          <a:lstStyle/>
          <a:p>
            <a:r>
              <a:rPr lang="en-US" sz="2800" dirty="0" smtClean="0"/>
              <a:t>Uses a combination of a uniform random sample(overall sample) to represent large groups and one or more sample tables(small group tables) to represent smaller groups</a:t>
            </a:r>
          </a:p>
          <a:p>
            <a:r>
              <a:rPr lang="en-US" sz="2800" dirty="0" smtClean="0"/>
              <a:t>Small group tables include 100% of the rows from the small groups which is not the case with the overall sample</a:t>
            </a:r>
          </a:p>
          <a:p>
            <a:pPr>
              <a:buNone/>
            </a:pPr>
            <a:endParaRPr lang="en-US" dirty="0"/>
          </a:p>
        </p:txBody>
      </p:sp>
      <p:sp>
        <p:nvSpPr>
          <p:cNvPr id="4" name="Rectangle 4"/>
          <p:cNvSpPr>
            <a:spLocks noChangeArrowheads="1"/>
          </p:cNvSpPr>
          <p:nvPr/>
        </p:nvSpPr>
        <p:spPr bwMode="auto">
          <a:xfrm>
            <a:off x="3962400" y="4419600"/>
            <a:ext cx="304800" cy="914400"/>
          </a:xfrm>
          <a:prstGeom prst="rect">
            <a:avLst/>
          </a:prstGeom>
          <a:solidFill>
            <a:schemeClr val="folHlink"/>
          </a:solidFill>
          <a:ln w="9525" algn="ctr">
            <a:solidFill>
              <a:schemeClr val="tx1"/>
            </a:solidFill>
            <a:miter lim="800000"/>
            <a:headEnd/>
            <a:tailEnd/>
          </a:ln>
          <a:effectLst/>
        </p:spPr>
        <p:txBody>
          <a:bodyPr wrap="none" anchor="ctr"/>
          <a:lstStyle/>
          <a:p>
            <a:endParaRPr lang="en-US"/>
          </a:p>
        </p:txBody>
      </p:sp>
      <p:sp>
        <p:nvSpPr>
          <p:cNvPr id="5" name="Rectangle 5"/>
          <p:cNvSpPr>
            <a:spLocks noChangeArrowheads="1"/>
          </p:cNvSpPr>
          <p:nvPr/>
        </p:nvSpPr>
        <p:spPr bwMode="auto">
          <a:xfrm>
            <a:off x="3962400" y="6096000"/>
            <a:ext cx="304800" cy="152400"/>
          </a:xfrm>
          <a:prstGeom prst="rect">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6" name="Rectangle 6"/>
          <p:cNvSpPr>
            <a:spLocks noChangeArrowheads="1"/>
          </p:cNvSpPr>
          <p:nvPr/>
        </p:nvSpPr>
        <p:spPr bwMode="auto">
          <a:xfrm>
            <a:off x="3962400" y="6248400"/>
            <a:ext cx="304800" cy="152400"/>
          </a:xfrm>
          <a:prstGeom prst="rect">
            <a:avLst/>
          </a:prstGeom>
          <a:solidFill>
            <a:schemeClr val="accent2"/>
          </a:solidFill>
          <a:ln w="9525" algn="ctr">
            <a:solidFill>
              <a:schemeClr val="tx1"/>
            </a:solidFill>
            <a:miter lim="800000"/>
            <a:headEnd/>
            <a:tailEnd/>
          </a:ln>
          <a:effectLst/>
        </p:spPr>
        <p:txBody>
          <a:bodyPr wrap="none" anchor="ctr"/>
          <a:lstStyle/>
          <a:p>
            <a:endParaRPr lang="en-US"/>
          </a:p>
        </p:txBody>
      </p:sp>
      <p:sp>
        <p:nvSpPr>
          <p:cNvPr id="7" name="Rectangle 7"/>
          <p:cNvSpPr>
            <a:spLocks noChangeArrowheads="1"/>
          </p:cNvSpPr>
          <p:nvPr/>
        </p:nvSpPr>
        <p:spPr bwMode="auto">
          <a:xfrm>
            <a:off x="3962400" y="6400800"/>
            <a:ext cx="304800" cy="228600"/>
          </a:xfrm>
          <a:prstGeom prst="rect">
            <a:avLst/>
          </a:prstGeom>
          <a:solidFill>
            <a:schemeClr val="hlink"/>
          </a:solidFill>
          <a:ln w="9525" algn="ctr">
            <a:solidFill>
              <a:schemeClr val="tx1"/>
            </a:solidFill>
            <a:miter lim="800000"/>
            <a:headEnd/>
            <a:tailEnd/>
          </a:ln>
          <a:effectLst/>
        </p:spPr>
        <p:txBody>
          <a:bodyPr wrap="none" anchor="ctr"/>
          <a:lstStyle/>
          <a:p>
            <a:endParaRPr lang="en-US"/>
          </a:p>
        </p:txBody>
      </p:sp>
      <p:sp>
        <p:nvSpPr>
          <p:cNvPr id="8" name="Rectangle 8"/>
          <p:cNvSpPr>
            <a:spLocks noChangeArrowheads="1"/>
          </p:cNvSpPr>
          <p:nvPr/>
        </p:nvSpPr>
        <p:spPr bwMode="auto">
          <a:xfrm>
            <a:off x="3962400" y="5334000"/>
            <a:ext cx="304800" cy="762000"/>
          </a:xfrm>
          <a:prstGeom prst="rect">
            <a:avLst/>
          </a:prstGeom>
          <a:solidFill>
            <a:schemeClr val="tx1"/>
          </a:solidFill>
          <a:ln w="9525" algn="ctr">
            <a:solidFill>
              <a:schemeClr val="tx1"/>
            </a:solidFill>
            <a:miter lim="800000"/>
            <a:headEnd/>
            <a:tailEnd/>
          </a:ln>
          <a:effectLst/>
        </p:spPr>
        <p:txBody>
          <a:bodyPr wrap="none" anchor="ctr"/>
          <a:lstStyle/>
          <a:p>
            <a:endParaRPr lang="en-US"/>
          </a:p>
        </p:txBody>
      </p:sp>
      <p:grpSp>
        <p:nvGrpSpPr>
          <p:cNvPr id="9" name="Group 27"/>
          <p:cNvGrpSpPr>
            <a:grpSpLocks/>
          </p:cNvGrpSpPr>
          <p:nvPr/>
        </p:nvGrpSpPr>
        <p:grpSpPr bwMode="auto">
          <a:xfrm>
            <a:off x="4267200" y="4419600"/>
            <a:ext cx="2057400" cy="1676400"/>
            <a:chOff x="624" y="1632"/>
            <a:chExt cx="1296" cy="1584"/>
          </a:xfrm>
        </p:grpSpPr>
        <p:sp>
          <p:nvSpPr>
            <p:cNvPr id="10" name="Rectangle 14"/>
            <p:cNvSpPr>
              <a:spLocks noChangeArrowheads="1"/>
            </p:cNvSpPr>
            <p:nvPr/>
          </p:nvSpPr>
          <p:spPr bwMode="auto">
            <a:xfrm>
              <a:off x="1728" y="2208"/>
              <a:ext cx="192" cy="480"/>
            </a:xfrm>
            <a:prstGeom prst="rect">
              <a:avLst/>
            </a:prstGeom>
            <a:solidFill>
              <a:schemeClr val="folHlink"/>
            </a:solidFill>
            <a:ln w="9525" algn="ctr">
              <a:solidFill>
                <a:schemeClr val="tx1"/>
              </a:solidFill>
              <a:miter lim="800000"/>
              <a:headEnd/>
              <a:tailEnd/>
            </a:ln>
            <a:effectLst/>
          </p:spPr>
          <p:txBody>
            <a:bodyPr wrap="none" anchor="ctr"/>
            <a:lstStyle/>
            <a:p>
              <a:endParaRPr lang="en-US"/>
            </a:p>
          </p:txBody>
        </p:sp>
        <p:sp>
          <p:nvSpPr>
            <p:cNvPr id="11" name="Rectangle 15"/>
            <p:cNvSpPr>
              <a:spLocks noChangeArrowheads="1"/>
            </p:cNvSpPr>
            <p:nvPr/>
          </p:nvSpPr>
          <p:spPr bwMode="auto">
            <a:xfrm>
              <a:off x="1728" y="2448"/>
              <a:ext cx="192" cy="240"/>
            </a:xfrm>
            <a:prstGeom prst="rect">
              <a:avLst/>
            </a:prstGeom>
            <a:solidFill>
              <a:schemeClr val="tx1"/>
            </a:solidFill>
            <a:ln w="9525" algn="ctr">
              <a:solidFill>
                <a:schemeClr val="tx1"/>
              </a:solidFill>
              <a:miter lim="800000"/>
              <a:headEnd/>
              <a:tailEnd/>
            </a:ln>
            <a:effectLst/>
          </p:spPr>
          <p:txBody>
            <a:bodyPr wrap="none" anchor="ctr"/>
            <a:lstStyle/>
            <a:p>
              <a:endParaRPr lang="en-US"/>
            </a:p>
          </p:txBody>
        </p:sp>
        <p:sp>
          <p:nvSpPr>
            <p:cNvPr id="12" name="AutoShape 17"/>
            <p:cNvSpPr>
              <a:spLocks noChangeArrowheads="1"/>
            </p:cNvSpPr>
            <p:nvPr/>
          </p:nvSpPr>
          <p:spPr bwMode="auto">
            <a:xfrm>
              <a:off x="1008" y="2352"/>
              <a:ext cx="480" cy="192"/>
            </a:xfrm>
            <a:prstGeom prst="rightArrow">
              <a:avLst>
                <a:gd name="adj1" fmla="val 50000"/>
                <a:gd name="adj2" fmla="val 62500"/>
              </a:avLst>
            </a:prstGeom>
            <a:noFill/>
            <a:ln w="9525" algn="ctr">
              <a:solidFill>
                <a:schemeClr val="tx1"/>
              </a:solidFill>
              <a:miter lim="800000"/>
              <a:headEnd/>
              <a:tailEnd/>
            </a:ln>
            <a:effectLst/>
          </p:spPr>
          <p:txBody>
            <a:bodyPr wrap="none" anchor="ctr"/>
            <a:lstStyle/>
            <a:p>
              <a:endParaRPr lang="en-US"/>
            </a:p>
          </p:txBody>
        </p:sp>
        <p:sp>
          <p:nvSpPr>
            <p:cNvPr id="13" name="Line 18"/>
            <p:cNvSpPr>
              <a:spLocks noChangeShapeType="1"/>
            </p:cNvSpPr>
            <p:nvPr/>
          </p:nvSpPr>
          <p:spPr bwMode="auto">
            <a:xfrm flipV="1">
              <a:off x="624" y="2688"/>
              <a:ext cx="1104" cy="528"/>
            </a:xfrm>
            <a:prstGeom prst="line">
              <a:avLst/>
            </a:prstGeom>
            <a:noFill/>
            <a:ln w="9525">
              <a:solidFill>
                <a:schemeClr val="tx1"/>
              </a:solidFill>
              <a:round/>
              <a:headEnd/>
              <a:tailEnd/>
            </a:ln>
            <a:effectLst/>
          </p:spPr>
          <p:txBody>
            <a:bodyPr wrap="none" anchor="ctr"/>
            <a:lstStyle/>
            <a:p>
              <a:endParaRPr lang="en-US"/>
            </a:p>
          </p:txBody>
        </p:sp>
        <p:sp>
          <p:nvSpPr>
            <p:cNvPr id="14" name="Line 20"/>
            <p:cNvSpPr>
              <a:spLocks noChangeShapeType="1"/>
            </p:cNvSpPr>
            <p:nvPr/>
          </p:nvSpPr>
          <p:spPr bwMode="auto">
            <a:xfrm>
              <a:off x="624" y="1632"/>
              <a:ext cx="1104" cy="576"/>
            </a:xfrm>
            <a:prstGeom prst="line">
              <a:avLst/>
            </a:prstGeom>
            <a:noFill/>
            <a:ln w="9525">
              <a:solidFill>
                <a:schemeClr val="tx1"/>
              </a:solidFill>
              <a:round/>
              <a:headEnd/>
              <a:tailEnd/>
            </a:ln>
            <a:effectLst/>
          </p:spPr>
          <p:txBody>
            <a:bodyPr wrap="none" anchor="ctr"/>
            <a:lstStyle/>
            <a:p>
              <a:endParaRPr lang="en-US"/>
            </a:p>
          </p:txBody>
        </p:sp>
      </p:grpSp>
      <p:grpSp>
        <p:nvGrpSpPr>
          <p:cNvPr id="15" name="Group 24"/>
          <p:cNvGrpSpPr>
            <a:grpSpLocks/>
          </p:cNvGrpSpPr>
          <p:nvPr/>
        </p:nvGrpSpPr>
        <p:grpSpPr bwMode="auto">
          <a:xfrm>
            <a:off x="4191000" y="6096000"/>
            <a:ext cx="2133600" cy="533400"/>
            <a:chOff x="576" y="3216"/>
            <a:chExt cx="1344" cy="480"/>
          </a:xfrm>
        </p:grpSpPr>
        <p:sp>
          <p:nvSpPr>
            <p:cNvPr id="16" name="Rectangle 8"/>
            <p:cNvSpPr>
              <a:spLocks noChangeArrowheads="1"/>
            </p:cNvSpPr>
            <p:nvPr/>
          </p:nvSpPr>
          <p:spPr bwMode="auto">
            <a:xfrm>
              <a:off x="1728" y="3216"/>
              <a:ext cx="192" cy="144"/>
            </a:xfrm>
            <a:prstGeom prst="rect">
              <a:avLst/>
            </a:prstGeom>
            <a:solidFill>
              <a:schemeClr val="accent1"/>
            </a:solidFill>
            <a:ln w="9525" algn="ctr">
              <a:solidFill>
                <a:schemeClr val="tx1"/>
              </a:solidFill>
              <a:miter lim="800000"/>
              <a:headEnd/>
              <a:tailEnd/>
            </a:ln>
            <a:effectLst/>
          </p:spPr>
          <p:txBody>
            <a:bodyPr wrap="none" anchor="ctr"/>
            <a:lstStyle/>
            <a:p>
              <a:endParaRPr lang="en-US"/>
            </a:p>
          </p:txBody>
        </p:sp>
        <p:sp>
          <p:nvSpPr>
            <p:cNvPr id="17" name="Rectangle 9"/>
            <p:cNvSpPr>
              <a:spLocks noChangeArrowheads="1"/>
            </p:cNvSpPr>
            <p:nvPr/>
          </p:nvSpPr>
          <p:spPr bwMode="auto">
            <a:xfrm>
              <a:off x="1728" y="3360"/>
              <a:ext cx="192" cy="144"/>
            </a:xfrm>
            <a:prstGeom prst="rect">
              <a:avLst/>
            </a:prstGeom>
            <a:solidFill>
              <a:schemeClr val="accent2"/>
            </a:solidFill>
            <a:ln w="9525" algn="ctr">
              <a:solidFill>
                <a:schemeClr val="tx1"/>
              </a:solidFill>
              <a:miter lim="800000"/>
              <a:headEnd/>
              <a:tailEnd/>
            </a:ln>
            <a:effectLst/>
          </p:spPr>
          <p:txBody>
            <a:bodyPr wrap="none" anchor="ctr"/>
            <a:lstStyle/>
            <a:p>
              <a:endParaRPr lang="en-US"/>
            </a:p>
          </p:txBody>
        </p:sp>
        <p:sp>
          <p:nvSpPr>
            <p:cNvPr id="18" name="Rectangle 10"/>
            <p:cNvSpPr>
              <a:spLocks noChangeArrowheads="1"/>
            </p:cNvSpPr>
            <p:nvPr/>
          </p:nvSpPr>
          <p:spPr bwMode="auto">
            <a:xfrm>
              <a:off x="1728" y="3504"/>
              <a:ext cx="192" cy="192"/>
            </a:xfrm>
            <a:prstGeom prst="rect">
              <a:avLst/>
            </a:prstGeom>
            <a:solidFill>
              <a:schemeClr val="hlink"/>
            </a:solidFill>
            <a:ln w="9525" algn="ctr">
              <a:solidFill>
                <a:schemeClr val="tx1"/>
              </a:solidFill>
              <a:miter lim="800000"/>
              <a:headEnd/>
              <a:tailEnd/>
            </a:ln>
            <a:effectLst/>
          </p:spPr>
          <p:txBody>
            <a:bodyPr wrap="none" anchor="ctr"/>
            <a:lstStyle/>
            <a:p>
              <a:endParaRPr lang="en-US"/>
            </a:p>
          </p:txBody>
        </p:sp>
        <p:sp>
          <p:nvSpPr>
            <p:cNvPr id="19" name="AutoShape 15"/>
            <p:cNvSpPr>
              <a:spLocks noChangeArrowheads="1"/>
            </p:cNvSpPr>
            <p:nvPr/>
          </p:nvSpPr>
          <p:spPr bwMode="auto">
            <a:xfrm>
              <a:off x="960" y="3360"/>
              <a:ext cx="480" cy="192"/>
            </a:xfrm>
            <a:prstGeom prst="rightArrow">
              <a:avLst>
                <a:gd name="adj1" fmla="val 50000"/>
                <a:gd name="adj2" fmla="val 62500"/>
              </a:avLst>
            </a:prstGeom>
            <a:noFill/>
            <a:ln w="9525" algn="ctr">
              <a:solidFill>
                <a:schemeClr val="tx1"/>
              </a:solidFill>
              <a:miter lim="800000"/>
              <a:headEnd/>
              <a:tailEnd/>
            </a:ln>
            <a:effectLst/>
          </p:spPr>
          <p:txBody>
            <a:bodyPr wrap="none" anchor="ctr"/>
            <a:lstStyle/>
            <a:p>
              <a:endParaRPr lang="en-US"/>
            </a:p>
          </p:txBody>
        </p:sp>
        <p:sp>
          <p:nvSpPr>
            <p:cNvPr id="20" name="Line 17"/>
            <p:cNvSpPr>
              <a:spLocks noChangeShapeType="1"/>
            </p:cNvSpPr>
            <p:nvPr/>
          </p:nvSpPr>
          <p:spPr bwMode="auto">
            <a:xfrm flipV="1">
              <a:off x="624" y="3216"/>
              <a:ext cx="1152" cy="0"/>
            </a:xfrm>
            <a:prstGeom prst="line">
              <a:avLst/>
            </a:prstGeom>
            <a:noFill/>
            <a:ln w="9525">
              <a:solidFill>
                <a:schemeClr val="tx1"/>
              </a:solidFill>
              <a:round/>
              <a:headEnd/>
              <a:tailEnd/>
            </a:ln>
            <a:effectLst/>
          </p:spPr>
          <p:txBody>
            <a:bodyPr wrap="none" anchor="ctr"/>
            <a:lstStyle/>
            <a:p>
              <a:endParaRPr lang="en-US"/>
            </a:p>
          </p:txBody>
        </p:sp>
        <p:sp>
          <p:nvSpPr>
            <p:cNvPr id="21" name="Line 22"/>
            <p:cNvSpPr>
              <a:spLocks noChangeShapeType="1"/>
            </p:cNvSpPr>
            <p:nvPr/>
          </p:nvSpPr>
          <p:spPr bwMode="auto">
            <a:xfrm flipV="1">
              <a:off x="576" y="3696"/>
              <a:ext cx="1200" cy="0"/>
            </a:xfrm>
            <a:prstGeom prst="line">
              <a:avLst/>
            </a:prstGeom>
            <a:noFill/>
            <a:ln w="9525">
              <a:solidFill>
                <a:schemeClr val="tx1"/>
              </a:solidFill>
              <a:round/>
              <a:headEnd/>
              <a:tailEnd/>
            </a:ln>
            <a:effectLst/>
          </p:spPr>
          <p:txBody>
            <a:bodyPr wrap="none" anchor="ctr"/>
            <a:lstStyle/>
            <a:p>
              <a:endParaRPr lang="en-US"/>
            </a:p>
          </p:txBody>
        </p:sp>
      </p:grpSp>
      <p:sp>
        <p:nvSpPr>
          <p:cNvPr id="22" name="TextBox 21"/>
          <p:cNvSpPr txBox="1"/>
          <p:nvPr/>
        </p:nvSpPr>
        <p:spPr>
          <a:xfrm>
            <a:off x="6553200" y="5105400"/>
            <a:ext cx="1697901" cy="369332"/>
          </a:xfrm>
          <a:prstGeom prst="rect">
            <a:avLst/>
          </a:prstGeom>
          <a:noFill/>
        </p:spPr>
        <p:txBody>
          <a:bodyPr wrap="none" rtlCol="0">
            <a:spAutoFit/>
          </a:bodyPr>
          <a:lstStyle/>
          <a:p>
            <a:r>
              <a:rPr lang="en-US" dirty="0" smtClean="0"/>
              <a:t>Large Groups</a:t>
            </a:r>
            <a:endParaRPr lang="en-US" dirty="0"/>
          </a:p>
        </p:txBody>
      </p:sp>
      <p:sp>
        <p:nvSpPr>
          <p:cNvPr id="23" name="TextBox 22"/>
          <p:cNvSpPr txBox="1"/>
          <p:nvPr/>
        </p:nvSpPr>
        <p:spPr>
          <a:xfrm>
            <a:off x="6553200" y="6172200"/>
            <a:ext cx="1640193" cy="369332"/>
          </a:xfrm>
          <a:prstGeom prst="rect">
            <a:avLst/>
          </a:prstGeom>
          <a:noFill/>
        </p:spPr>
        <p:txBody>
          <a:bodyPr wrap="none" rtlCol="0">
            <a:spAutoFit/>
          </a:bodyPr>
          <a:lstStyle/>
          <a:p>
            <a:r>
              <a:rPr lang="en-US" dirty="0" smtClean="0"/>
              <a:t>Small Groups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1084</TotalTime>
  <Words>903</Words>
  <Application>Microsoft Office PowerPoint</Application>
  <PresentationFormat>On-screen Show (4:3)</PresentationFormat>
  <Paragraphs>132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Dynamic Sample Selection for Approximate Query Processing</vt:lpstr>
      <vt:lpstr>Outline</vt:lpstr>
      <vt:lpstr>Intro to AQP</vt:lpstr>
      <vt:lpstr>Biased Sampling</vt:lpstr>
      <vt:lpstr>Dynamic Sampling</vt:lpstr>
      <vt:lpstr>Standard v Dynamic Sampling</vt:lpstr>
      <vt:lpstr>Dynamic Sampling Stages</vt:lpstr>
      <vt:lpstr>Small Group Sampling - Intro</vt:lpstr>
      <vt:lpstr>Small Group Sampling - Idea</vt:lpstr>
      <vt:lpstr>Small Group Sampling – Pre Processing Phase</vt:lpstr>
      <vt:lpstr>Runtime Phase</vt:lpstr>
      <vt:lpstr>Example Query</vt:lpstr>
      <vt:lpstr>Variations</vt:lpstr>
      <vt:lpstr>Accuracy Metrics</vt:lpstr>
      <vt:lpstr>Comparison with Congressional Sampling</vt:lpstr>
      <vt:lpstr>Experimental Results</vt:lpstr>
      <vt:lpstr>Graphs</vt:lpstr>
      <vt:lpstr>More Graphs</vt:lpstr>
      <vt:lpstr>Conclusion - 1</vt:lpstr>
      <vt:lpstr>Conclusion - 2</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Dynamic Sample Selection for Approximate Query Processing</dc:title>
  <dc:creator>Shashank</dc:creator>
  <cp:lastModifiedBy>Shashank</cp:lastModifiedBy>
  <cp:revision>115</cp:revision>
  <dcterms:created xsi:type="dcterms:W3CDTF">2009-09-18T06:00:10Z</dcterms:created>
  <dcterms:modified xsi:type="dcterms:W3CDTF">2009-09-24T01:33:34Z</dcterms:modified>
</cp:coreProperties>
</file>