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7"/>
  </p:notesMasterIdLst>
  <p:sldIdLst>
    <p:sldId id="256" r:id="rId2"/>
    <p:sldId id="266" r:id="rId3"/>
    <p:sldId id="267" r:id="rId4"/>
    <p:sldId id="297" r:id="rId5"/>
    <p:sldId id="269" r:id="rId6"/>
    <p:sldId id="270" r:id="rId7"/>
    <p:sldId id="271" r:id="rId8"/>
    <p:sldId id="277" r:id="rId9"/>
    <p:sldId id="279" r:id="rId10"/>
    <p:sldId id="278" r:id="rId11"/>
    <p:sldId id="280" r:id="rId12"/>
    <p:sldId id="281" r:id="rId13"/>
    <p:sldId id="282" r:id="rId14"/>
    <p:sldId id="298" r:id="rId15"/>
    <p:sldId id="283" r:id="rId16"/>
    <p:sldId id="284" r:id="rId17"/>
    <p:sldId id="288" r:id="rId18"/>
    <p:sldId id="285" r:id="rId19"/>
    <p:sldId id="286" r:id="rId20"/>
    <p:sldId id="287" r:id="rId21"/>
    <p:sldId id="289" r:id="rId22"/>
    <p:sldId id="291" r:id="rId23"/>
    <p:sldId id="299" r:id="rId24"/>
    <p:sldId id="293" r:id="rId25"/>
    <p:sldId id="300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CD3C36-3A5E-4CF9-8902-35CBEFB10B11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B4DC42-1CD2-43D4-B33D-7895412D0A0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4DC42-1CD2-43D4-B33D-7895412D0A0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2F00-669B-45C5-B29A-FC60ED8CC62C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BFFCB-16BE-4C17-A956-6ADFD0AC08F1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BFFCB-16BE-4C17-A956-6ADFD0AC08F1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BFFCB-16BE-4C17-A956-6ADFD0AC08F1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4DC42-1CD2-43D4-B33D-7895412D0A05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BFFCB-16BE-4C17-A956-6ADFD0AC08F1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BFFCB-16BE-4C17-A956-6ADFD0AC08F1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BFFCB-16BE-4C17-A956-6ADFD0AC08F1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BE1AE9A-4728-44BB-A9D8-0C40E96A8248}" type="slidenum">
              <a:rPr lang="en-US" altLang="zh-CN"/>
              <a:pPr/>
              <a:t>18</a:t>
            </a:fld>
            <a:endParaRPr lang="en-US" altLang="zh-CN"/>
          </a:p>
        </p:txBody>
      </p:sp>
      <p:sp>
        <p:nvSpPr>
          <p:cNvPr id="491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D0CAE5A-7AE0-425F-A04E-080FA0CDD370}" type="slidenum">
              <a:rPr lang="en-US" altLang="zh-CN"/>
              <a:pPr/>
              <a:t>19</a:t>
            </a:fld>
            <a:endParaRPr lang="en-US" altLang="zh-CN"/>
          </a:p>
        </p:txBody>
      </p:sp>
      <p:sp>
        <p:nvSpPr>
          <p:cNvPr id="563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4DC42-1CD2-43D4-B33D-7895412D0A0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B0993A7-ABA8-4076-AB2E-7ED9D4B8B3E2}" type="slidenum">
              <a:rPr lang="en-US" altLang="zh-CN"/>
              <a:pPr/>
              <a:t>20</a:t>
            </a:fld>
            <a:endParaRPr lang="en-US" altLang="zh-CN"/>
          </a:p>
        </p:txBody>
      </p:sp>
      <p:sp>
        <p:nvSpPr>
          <p:cNvPr id="57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BFFCB-16BE-4C17-A956-6ADFD0AC08F1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BFFCB-16BE-4C17-A956-6ADFD0AC08F1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4DC42-1CD2-43D4-B33D-7895412D0A05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2BFFCB-16BE-4C17-A956-6ADFD0AC08F1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4DC42-1CD2-43D4-B33D-7895412D0A05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4DC42-1CD2-43D4-B33D-7895412D0A0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8F6A8B5-7962-4DAA-BB6E-4E61EC55C5CE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112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4DC42-1CD2-43D4-B33D-7895412D0A05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4DC42-1CD2-43D4-B33D-7895412D0A05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1B4DC42-1CD2-43D4-B33D-7895412D0A05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B65C152-8F69-4CC3-B385-1019A322A65C}" type="slidenum">
              <a:rPr lang="en-US" altLang="zh-CN"/>
              <a:pPr/>
              <a:t>8</a:t>
            </a:fld>
            <a:endParaRPr lang="en-US" altLang="zh-CN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8B12F00-669B-45C5-B29A-FC60ED8CC62C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8450" y="228600"/>
            <a:ext cx="854075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0"/>
            <a:ext cx="4000500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62500" y="1600200"/>
            <a:ext cx="4000500" cy="44989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8450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1025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0025" y="6245225"/>
            <a:ext cx="2289175" cy="476250"/>
          </a:xfrm>
        </p:spPr>
        <p:txBody>
          <a:bodyPr/>
          <a:lstStyle>
            <a:lvl1pPr>
              <a:defRPr/>
            </a:lvl1pPr>
          </a:lstStyle>
          <a:p>
            <a:fld id="{26F683E6-B043-4E7F-8FB7-AAAF5CD16B05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9" name="Flowchart: 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Flowchart: 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9/14/2009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n-US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3.bin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99290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Gisha" pitchFamily="34" charset="-79"/>
                <a:cs typeface="Gisha" pitchFamily="34" charset="-79"/>
              </a:rPr>
              <a:t>ICICLES: Self-tuning Samples for Approximate Query Answering</a:t>
            </a:r>
            <a:br>
              <a:rPr lang="en-US" dirty="0" smtClean="0">
                <a:latin typeface="Gisha" pitchFamily="34" charset="-79"/>
                <a:cs typeface="Gisha" pitchFamily="34" charset="-79"/>
              </a:rPr>
            </a:br>
            <a:r>
              <a:rPr lang="en-US" i="1" dirty="0" smtClean="0">
                <a:latin typeface="Gisha" pitchFamily="34" charset="-79"/>
                <a:cs typeface="Gisha" pitchFamily="34" charset="-79"/>
              </a:rPr>
              <a:t/>
            </a:r>
            <a:br>
              <a:rPr lang="en-US" i="1" dirty="0" smtClean="0">
                <a:latin typeface="Gisha" pitchFamily="34" charset="-79"/>
                <a:cs typeface="Gisha" pitchFamily="34" charset="-79"/>
              </a:rPr>
            </a:br>
            <a:r>
              <a:rPr lang="en-US" sz="2800" i="1" dirty="0" smtClean="0">
                <a:latin typeface="Gisha" pitchFamily="34" charset="-79"/>
                <a:cs typeface="Gisha" pitchFamily="34" charset="-79"/>
              </a:rPr>
              <a:t>By </a:t>
            </a:r>
            <a:r>
              <a:rPr lang="en-US" sz="2800" i="1" dirty="0" err="1" smtClean="0">
                <a:latin typeface="Gisha" pitchFamily="34" charset="-79"/>
                <a:cs typeface="Gisha" pitchFamily="34" charset="-79"/>
              </a:rPr>
              <a:t>Venkatesh</a:t>
            </a:r>
            <a:r>
              <a:rPr lang="en-US" sz="2800" i="1" dirty="0" smtClean="0"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i="1" dirty="0" err="1" smtClean="0">
                <a:latin typeface="Gisha" pitchFamily="34" charset="-79"/>
                <a:cs typeface="Gisha" pitchFamily="34" charset="-79"/>
              </a:rPr>
              <a:t>Ganti</a:t>
            </a:r>
            <a:r>
              <a:rPr lang="en-US" sz="2800" i="1" dirty="0" smtClean="0">
                <a:latin typeface="Gisha" pitchFamily="34" charset="-79"/>
                <a:cs typeface="Gisha" pitchFamily="34" charset="-79"/>
              </a:rPr>
              <a:t>, </a:t>
            </a:r>
            <a:r>
              <a:rPr lang="en-US" sz="2800" i="1" dirty="0" err="1" smtClean="0">
                <a:latin typeface="Gisha" pitchFamily="34" charset="-79"/>
                <a:cs typeface="Gisha" pitchFamily="34" charset="-79"/>
              </a:rPr>
              <a:t>Mong</a:t>
            </a:r>
            <a:r>
              <a:rPr lang="en-US" sz="2800" i="1" dirty="0" smtClean="0">
                <a:latin typeface="Gisha" pitchFamily="34" charset="-79"/>
                <a:cs typeface="Gisha" pitchFamily="34" charset="-79"/>
              </a:rPr>
              <a:t> Li Lee, and </a:t>
            </a:r>
            <a:r>
              <a:rPr lang="en-US" sz="2800" i="1" dirty="0" err="1" smtClean="0">
                <a:latin typeface="Gisha" pitchFamily="34" charset="-79"/>
                <a:cs typeface="Gisha" pitchFamily="34" charset="-79"/>
              </a:rPr>
              <a:t>Raghu</a:t>
            </a:r>
            <a:r>
              <a:rPr lang="en-US" sz="2800" i="1" dirty="0" smtClean="0">
                <a:latin typeface="Gisha" pitchFamily="34" charset="-79"/>
                <a:cs typeface="Gisha" pitchFamily="34" charset="-79"/>
              </a:rPr>
              <a:t> </a:t>
            </a:r>
            <a:r>
              <a:rPr lang="en-US" sz="2800" i="1" dirty="0" err="1" smtClean="0">
                <a:latin typeface="Gisha" pitchFamily="34" charset="-79"/>
                <a:cs typeface="Gisha" pitchFamily="34" charset="-79"/>
              </a:rPr>
              <a:t>Ramakrishnan</a:t>
            </a:r>
            <a:endParaRPr lang="en-US" i="1" dirty="0">
              <a:latin typeface="Gisha" pitchFamily="34" charset="-79"/>
              <a:cs typeface="Gisha" pitchFamily="34" charset="-79"/>
            </a:endParaRP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432560" y="4495800"/>
            <a:ext cx="7406640" cy="1143000"/>
          </a:xfrm>
        </p:spPr>
        <p:txBody>
          <a:bodyPr>
            <a:normAutofit/>
          </a:bodyPr>
          <a:lstStyle/>
          <a:p>
            <a:r>
              <a:rPr lang="en-US" sz="2000" dirty="0" err="1" smtClean="0">
                <a:latin typeface="Gisha" pitchFamily="34" charset="-79"/>
                <a:cs typeface="Gisha" pitchFamily="34" charset="-79"/>
              </a:rPr>
              <a:t>Shruti</a:t>
            </a:r>
            <a:r>
              <a:rPr lang="en-US" sz="2000" dirty="0" smtClean="0">
                <a:latin typeface="Gisha" pitchFamily="34" charset="-79"/>
                <a:cs typeface="Gisha" pitchFamily="34" charset="-79"/>
              </a:rPr>
              <a:t> P. </a:t>
            </a:r>
            <a:r>
              <a:rPr lang="en-US" sz="2000" dirty="0" err="1" smtClean="0">
                <a:latin typeface="Gisha" pitchFamily="34" charset="-79"/>
                <a:cs typeface="Gisha" pitchFamily="34" charset="-79"/>
              </a:rPr>
              <a:t>Gopinath</a:t>
            </a:r>
            <a:endParaRPr lang="en-US" sz="2000" dirty="0" smtClean="0">
              <a:latin typeface="Gisha" pitchFamily="34" charset="-79"/>
              <a:cs typeface="Gisha" pitchFamily="34" charset="-79"/>
            </a:endParaRPr>
          </a:p>
          <a:p>
            <a:r>
              <a:rPr lang="en-US" sz="2000" dirty="0" smtClean="0">
                <a:latin typeface="Gisha" pitchFamily="34" charset="-79"/>
                <a:cs typeface="Gisha" pitchFamily="34" charset="-79"/>
              </a:rPr>
              <a:t>CSE 6339 </a:t>
            </a:r>
            <a:endParaRPr lang="en-US" sz="2000" dirty="0">
              <a:latin typeface="Gisha" pitchFamily="34" charset="-79"/>
              <a:cs typeface="Gisha" pitchFamily="34" charset="-79"/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2006/2/7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ICICLES: Self-tuning Samples for Approximate Query Answering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7AB585-0AD3-413A-8656-23793A145ABE}" type="slidenum">
              <a:rPr lang="en-US"/>
              <a:pPr/>
              <a:t>10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Icicle Maintenance</a:t>
            </a:r>
          </a:p>
        </p:txBody>
      </p:sp>
      <p:graphicFrame>
        <p:nvGraphicFramePr>
          <p:cNvPr id="15366" name="Object 6"/>
          <p:cNvGraphicFramePr>
            <a:graphicFrameLocks noChangeAspect="1"/>
          </p:cNvGraphicFramePr>
          <p:nvPr/>
        </p:nvGraphicFramePr>
        <p:xfrm>
          <a:off x="1219200" y="1828800"/>
          <a:ext cx="6553200" cy="3810000"/>
        </p:xfrm>
        <a:graphic>
          <a:graphicData uri="http://schemas.openxmlformats.org/presentationml/2006/ole">
            <p:oleObj spid="_x0000_s1026" name="Photo Editor Photo" r:id="rId4" imgW="5418290" imgH="282726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  <a:buNone/>
            </a:pPr>
            <a:r>
              <a:rPr lang="en-US" dirty="0" smtClean="0"/>
              <a:t>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Algorithm is efficient due to </a:t>
            </a:r>
          </a:p>
          <a:p>
            <a:pPr lvl="1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Uniform Random Sample of L ensures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that </a:t>
            </a:r>
            <a:r>
              <a:rPr lang="en-US" sz="2400" dirty="0" err="1" smtClean="0">
                <a:solidFill>
                  <a:schemeClr val="accent5">
                    <a:lumMod val="50000"/>
                  </a:schemeClr>
                </a:solidFill>
              </a:rPr>
              <a:t>tuple’s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selection in its icicle is proportional to it’s frequency</a:t>
            </a:r>
          </a:p>
          <a:p>
            <a:pPr lvl="1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Incremental maintenance of icicle requires only the segment of R that satisfies the new query from the workload </a:t>
            </a:r>
          </a:p>
          <a:p>
            <a:pPr lvl="1">
              <a:buClr>
                <a:schemeClr val="accent5">
                  <a:lumMod val="50000"/>
                </a:schemeClr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chemeClr val="accent5">
                    <a:lumMod val="50000"/>
                  </a:schemeClr>
                </a:solidFill>
              </a:rPr>
              <a:t> Reservoir Sampling Algorithm</a:t>
            </a:r>
          </a:p>
          <a:p>
            <a:pPr lvl="1">
              <a:buClr>
                <a:schemeClr val="accent5">
                  <a:lumMod val="50000"/>
                </a:schemeClr>
              </a:buClr>
              <a:buNone/>
            </a:pPr>
            <a:endParaRPr lang="en-US" sz="2400" dirty="0" smtClean="0">
              <a:solidFill>
                <a:srgbClr val="7030A0"/>
              </a:solidFill>
            </a:endParaRPr>
          </a:p>
          <a:p>
            <a:pPr lvl="1">
              <a:buClr>
                <a:schemeClr val="accent5">
                  <a:lumMod val="50000"/>
                </a:schemeClr>
              </a:buClr>
              <a:buNone/>
            </a:pPr>
            <a:r>
              <a:rPr lang="en-US" sz="2400" dirty="0" smtClean="0"/>
              <a:t>  </a:t>
            </a:r>
          </a:p>
          <a:p>
            <a:pPr lvl="1">
              <a:buClr>
                <a:schemeClr val="accent5">
                  <a:lumMod val="50000"/>
                </a:schemeClr>
              </a:buClr>
              <a:buNone/>
            </a:pPr>
            <a:endParaRPr lang="en-US" sz="200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Icicle Maintenance Algorithm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In spite of unified sampling being used the result is a biased sample</a:t>
            </a:r>
          </a:p>
          <a:p>
            <a:pPr algn="just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Traditional estimation of scaling up the count from a sample N of k by a factor of N/k is way off the mark</a:t>
            </a:r>
          </a:p>
          <a:p>
            <a:pPr algn="just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Frequency Relation maintained over all tuples in relation</a:t>
            </a:r>
          </a:p>
          <a:p>
            <a:pPr algn="just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Different Estimation mechanisms for Average, Count and Sum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Icicle-Based Estimators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35608" y="1524000"/>
            <a:ext cx="7498080" cy="4724400"/>
          </a:xfrm>
        </p:spPr>
        <p:txBody>
          <a:bodyPr>
            <a:normAutofit/>
          </a:bodyPr>
          <a:lstStyle/>
          <a:p>
            <a:pPr algn="just">
              <a:buClr>
                <a:schemeClr val="accent5">
                  <a:lumMod val="50000"/>
                </a:schemeClr>
              </a:buClr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Average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: Average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taken over set of distinct sample tuples that satisfy the query predicate of the average query is a pretty good estimate of the average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Count :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First compute an estimate of the number of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tuples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in R that contribute one </a:t>
            </a:r>
            <a:r>
              <a:rPr lang="en-US" sz="2800" dirty="0" err="1" smtClean="0">
                <a:solidFill>
                  <a:schemeClr val="accent5">
                    <a:lumMod val="50000"/>
                  </a:schemeClr>
                </a:solidFill>
              </a:rPr>
              <a:t>tuple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t in the icicle.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Sum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of </a:t>
            </a:r>
            <a:r>
              <a:rPr lang="en-US" sz="2800" b="1" i="1" dirty="0" smtClean="0">
                <a:solidFill>
                  <a:schemeClr val="accent5">
                    <a:lumMod val="50000"/>
                  </a:schemeClr>
                </a:solidFill>
              </a:rPr>
              <a:t>Expected Contributions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 of all tuples in the  sample that satisfy the given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query</a:t>
            </a: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Estimators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Sum : Estimate is given by the product of the average and the count estimates 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Thus E[A(A,R)]</a:t>
            </a:r>
          </a:p>
          <a:p>
            <a:pPr>
              <a:buClr>
                <a:schemeClr val="accent5">
                  <a:lumMod val="50000"/>
                </a:schemeClr>
              </a:buClr>
              <a:buNone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      </a:t>
            </a:r>
          </a:p>
          <a:p>
            <a:pPr algn="just">
              <a:buClr>
                <a:schemeClr val="accent5">
                  <a:lumMod val="50000"/>
                </a:schemeClr>
              </a:buClr>
              <a:buNone/>
            </a:pPr>
            <a:endParaRPr lang="en-US" sz="3600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828800" y="3657600"/>
            <a:ext cx="59436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Clr>
                <a:schemeClr val="accent5">
                  <a:lumMod val="50000"/>
                </a:schemeClr>
              </a:buClr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Frequency Attribute added to the Relation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Clr>
                <a:schemeClr val="accent5">
                  <a:lumMod val="50000"/>
                </a:schemeClr>
              </a:buClr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Starting Frequency set to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1 </a:t>
            </a: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for all tuples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Clr>
                <a:schemeClr val="accent5">
                  <a:lumMod val="50000"/>
                </a:schemeClr>
              </a:buClr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Incremented each time tuple is used to answer a query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endParaRPr lang="en-US" sz="2800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algn="just">
              <a:buClr>
                <a:schemeClr val="accent5">
                  <a:lumMod val="50000"/>
                </a:schemeClr>
              </a:buClr>
            </a:pPr>
            <a:r>
              <a:rPr lang="en-US" sz="2800" dirty="0" smtClean="0">
                <a:solidFill>
                  <a:schemeClr val="accent5">
                    <a:lumMod val="50000"/>
                  </a:schemeClr>
                </a:solidFill>
              </a:rPr>
              <a:t>Frequencies of relevant tuples updated only when icicle updated with new query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en-US" sz="2800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dirty="0" smtClean="0"/>
              <a:t>Maintaining Frequency Relation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When queries exhibit data locality then icicle is constituted of more tuples from frequently accessed subsets of the relation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Accuracy improves with increase in number of tuples used to compute it</a:t>
            </a:r>
          </a:p>
          <a:p>
            <a:pPr algn="just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Class consisting of queries ‘focused’ with respect to workload will obtain more accurate approximate answers from the icicle</a:t>
            </a: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ln>
            <a:noFill/>
            <a:prstDash val="solid"/>
          </a:ln>
        </p:spPr>
        <p:txBody>
          <a:bodyPr>
            <a:normAutofit/>
          </a:bodyPr>
          <a:lstStyle/>
          <a:p>
            <a:pPr algn="l"/>
            <a:r>
              <a:rPr lang="en-US" dirty="0" smtClean="0"/>
              <a:t>Quality Guarantees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1219200" y="1371600"/>
            <a:ext cx="6781800" cy="203132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SELECT COUNT(*), AVG(</a:t>
            </a:r>
            <a:r>
              <a:rPr lang="en-US" sz="1400" dirty="0" err="1"/>
              <a:t>LI_Extendedprice</a:t>
            </a:r>
            <a:r>
              <a:rPr lang="en-US" sz="1400" dirty="0"/>
              <a:t>), SUM(</a:t>
            </a:r>
            <a:r>
              <a:rPr lang="en-US" sz="1400" dirty="0" err="1"/>
              <a:t>LI_Extendedprice</a:t>
            </a:r>
            <a:r>
              <a:rPr lang="en-US" sz="1400" dirty="0"/>
              <a:t>)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FROM LI, C, O, S, N, R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WHERE C_Custkey=</a:t>
            </a:r>
            <a:r>
              <a:rPr lang="en-US" sz="1400" dirty="0" err="1"/>
              <a:t>O_Custkey</a:t>
            </a:r>
            <a:r>
              <a:rPr lang="en-US" sz="1400" dirty="0"/>
              <a:t> AND O_Orderkey=</a:t>
            </a:r>
            <a:r>
              <a:rPr lang="en-US" sz="1400" dirty="0" err="1"/>
              <a:t>LI_Orderkey</a:t>
            </a:r>
            <a:r>
              <a:rPr lang="en-US" sz="1400" dirty="0"/>
              <a:t> AND LI_Suppkey=</a:t>
            </a:r>
            <a:r>
              <a:rPr lang="en-US" sz="1400" dirty="0" err="1"/>
              <a:t>S_Suppkey</a:t>
            </a:r>
            <a:r>
              <a:rPr lang="en-US" sz="1400" dirty="0"/>
              <a:t> AND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   C_Nationkey = N_Nationkey AND N_Regionkey = R_Regionkey AND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   R Name = [region] AND O Orderdate &gt;= Date[</a:t>
            </a:r>
            <a:r>
              <a:rPr lang="en-US" sz="1400" dirty="0" err="1"/>
              <a:t>startdate</a:t>
            </a:r>
            <a:r>
              <a:rPr lang="en-US" sz="1400" dirty="0"/>
              <a:t>] AND O Orderdate &lt;= 12-31-1998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1219200" y="3886200"/>
            <a:ext cx="6772275" cy="149271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9525">
            <a:solidFill>
              <a:schemeClr val="accent5">
                <a:lumMod val="50000"/>
              </a:schemeClr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400" dirty="0"/>
              <a:t>SELECT COUNT(*), AVG(</a:t>
            </a:r>
            <a:r>
              <a:rPr lang="en-US" sz="1400" dirty="0" err="1"/>
              <a:t>LI_Extendedprice</a:t>
            </a:r>
            <a:r>
              <a:rPr lang="en-US" sz="1400" dirty="0"/>
              <a:t>), SUM(</a:t>
            </a:r>
            <a:r>
              <a:rPr lang="en-US" sz="1400" dirty="0" err="1"/>
              <a:t>LI_Extendedprice</a:t>
            </a:r>
            <a:r>
              <a:rPr lang="en-US" sz="1400" dirty="0"/>
              <a:t>)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FROM LICOS-icicle, N, R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WHERE C_Nationkey = N_Nationkey AND N_Regionkey = R_Regionkey AND</a:t>
            </a:r>
          </a:p>
          <a:p>
            <a:pPr>
              <a:spcBef>
                <a:spcPct val="50000"/>
              </a:spcBef>
            </a:pPr>
            <a:r>
              <a:rPr lang="en-US" sz="1400" dirty="0"/>
              <a:t>   R Name = [region] AND O Orderdate &gt;= Date[</a:t>
            </a:r>
            <a:r>
              <a:rPr lang="en-US" sz="1400" dirty="0" err="1"/>
              <a:t>startdate</a:t>
            </a:r>
            <a:r>
              <a:rPr lang="en-US" sz="1400" dirty="0"/>
              <a:t>] AND O Orderdate &lt;= 12-31-1998</a:t>
            </a:r>
          </a:p>
        </p:txBody>
      </p:sp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1676400" y="3505200"/>
            <a:ext cx="4800600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Q</a:t>
            </a:r>
            <a:r>
              <a:rPr lang="en-US" sz="1600" baseline="-25000" dirty="0" smtClean="0">
                <a:solidFill>
                  <a:schemeClr val="accent5">
                    <a:lumMod val="50000"/>
                  </a:schemeClr>
                </a:solidFill>
              </a:rPr>
              <a:t>workload </a:t>
            </a: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: </a:t>
            </a:r>
            <a:r>
              <a:rPr lang="en-US" sz="1600" dirty="0">
                <a:solidFill>
                  <a:schemeClr val="accent5">
                    <a:lumMod val="50000"/>
                  </a:schemeClr>
                </a:solidFill>
              </a:rPr>
              <a:t>Template for generating workloads</a:t>
            </a:r>
          </a:p>
        </p:txBody>
      </p:sp>
      <p:sp>
        <p:nvSpPr>
          <p:cNvPr id="8" name="Rectangle 7"/>
          <p:cNvSpPr/>
          <p:nvPr/>
        </p:nvSpPr>
        <p:spPr>
          <a:xfrm>
            <a:off x="1524000" y="5486400"/>
            <a:ext cx="5257800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600" dirty="0" smtClean="0">
                <a:solidFill>
                  <a:schemeClr val="accent5">
                    <a:lumMod val="50000"/>
                  </a:schemeClr>
                </a:solidFill>
              </a:rPr>
              <a:t>Template for obtaining approximate answers</a:t>
            </a:r>
            <a:endParaRPr lang="en-US" sz="1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Performance Evaluation</a:t>
            </a:r>
          </a:p>
        </p:txBody>
      </p:sp>
      <p:sp>
        <p:nvSpPr>
          <p:cNvPr id="46083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chemeClr val="accent5">
                  <a:lumMod val="50000"/>
                </a:schemeClr>
              </a:buClr>
              <a:buNone/>
            </a:pPr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Plots definition:</a:t>
            </a:r>
          </a:p>
          <a:p>
            <a:pPr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Static sample:</a:t>
            </a:r>
          </a:p>
          <a:p>
            <a:pPr lvl="1">
              <a:buClr>
                <a:schemeClr val="accent5">
                  <a:lumMod val="50000"/>
                </a:schemeClr>
              </a:buClr>
              <a:buNone/>
            </a:pPr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Uniform random sample on the relation</a:t>
            </a:r>
          </a:p>
          <a:p>
            <a:pPr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Icicle:</a:t>
            </a:r>
          </a:p>
          <a:p>
            <a:pPr lvl="1">
              <a:buClr>
                <a:schemeClr val="accent5">
                  <a:lumMod val="50000"/>
                </a:schemeClr>
              </a:buClr>
              <a:buNone/>
            </a:pPr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Icicle evolves with the workload</a:t>
            </a:r>
          </a:p>
          <a:p>
            <a:pPr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Icicle-complete</a:t>
            </a:r>
          </a:p>
          <a:p>
            <a:pPr lvl="1">
              <a:buClr>
                <a:schemeClr val="accent5">
                  <a:lumMod val="50000"/>
                </a:schemeClr>
              </a:buClr>
              <a:buNone/>
            </a:pPr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The tuned icicle again on the same workload</a:t>
            </a:r>
          </a:p>
          <a:p>
            <a:pPr lvl="1"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endParaRPr lang="en-US" altLang="zh-CN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6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6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6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6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6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46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60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1" name="Rectangle 5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Performance Evaluation</a:t>
            </a: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>
            <p:ph idx="1"/>
          </p:nvPr>
        </p:nvGraphicFramePr>
        <p:xfrm>
          <a:off x="381000" y="1700213"/>
          <a:ext cx="8763000" cy="3925887"/>
        </p:xfrm>
        <a:graphic>
          <a:graphicData uri="http://schemas.openxmlformats.org/presentationml/2006/ole">
            <p:oleObj spid="_x0000_s3074" name="Photo Editor Photo" r:id="rId4" imgW="8580864" imgH="328450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Introduction </a:t>
            </a: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and background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Icicles</a:t>
            </a:r>
          </a:p>
          <a:p>
            <a:pPr>
              <a:buClrTx/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Icicle Maintenance</a:t>
            </a:r>
          </a:p>
          <a:p>
            <a:pPr>
              <a:buClrTx/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Icicle-Based Estimators</a:t>
            </a:r>
          </a:p>
          <a:p>
            <a:pPr>
              <a:buClrTx/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Quality &amp; Performance</a:t>
            </a:r>
          </a:p>
          <a:p>
            <a:pPr>
              <a:buClrTx/>
              <a:buFont typeface="Wingdings" pitchFamily="2" charset="2"/>
              <a:buChar char="Ø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Tx/>
              <a:buFont typeface="Wingdings" pitchFamily="2" charset="2"/>
              <a:buChar char="Ø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Conclusion</a:t>
            </a:r>
          </a:p>
          <a:p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Performance Evaluation</a:t>
            </a:r>
          </a:p>
        </p:txBody>
      </p:sp>
      <p:graphicFrame>
        <p:nvGraphicFramePr>
          <p:cNvPr id="52229" name="Object 5"/>
          <p:cNvGraphicFramePr>
            <a:graphicFrameLocks noChangeAspect="1"/>
          </p:cNvGraphicFramePr>
          <p:nvPr>
            <p:ph idx="1"/>
          </p:nvPr>
        </p:nvGraphicFramePr>
        <p:xfrm>
          <a:off x="179388" y="1412875"/>
          <a:ext cx="8763000" cy="3976688"/>
        </p:xfrm>
        <a:graphic>
          <a:graphicData uri="http://schemas.openxmlformats.org/presentationml/2006/ole">
            <p:oleObj spid="_x0000_s4098" name="Photo Editor Photo" r:id="rId4" imgW="8695174" imgH="3284505" progId="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Rapid decrease in relative error of query answers from icicles with queries focused on a set of core tuples</a:t>
            </a:r>
          </a:p>
          <a:p>
            <a:pPr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Icicle plot shows a convergence to the Icicle-Complete plot </a:t>
            </a:r>
          </a:p>
          <a:p>
            <a:pPr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Quick Convergence of Icicle plot towards Icicle-Complete means Icicle adapts fast</a:t>
            </a:r>
          </a:p>
          <a:p>
            <a:pPr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Improvement due to usage of icicles is not significant</a:t>
            </a:r>
          </a:p>
          <a:p>
            <a:pPr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At worse,  can be concluded that icicles are as good as the static samples</a:t>
            </a:r>
          </a:p>
          <a:p>
            <a:pPr>
              <a:buClr>
                <a:schemeClr val="accent5">
                  <a:lumMod val="50000"/>
                </a:schemeClr>
              </a:buClr>
              <a:buFont typeface="Arial" pitchFamily="34" charset="0"/>
              <a:buChar char="•"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Observations  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0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Icicles provide class of samples that adapt according to the characteristics of the workload</a:t>
            </a:r>
          </a:p>
          <a:p>
            <a:pPr lvl="0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Icicle is useful when the following is true:</a:t>
            </a:r>
          </a:p>
          <a:p>
            <a:pPr lvl="1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workload focuses on relatively small subsets in relation</a:t>
            </a:r>
          </a:p>
          <a:p>
            <a:pPr lvl="1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Calls for high accuracy of approximate answer</a:t>
            </a:r>
          </a:p>
          <a:p>
            <a:pPr lvl="1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Has to have exact query (the more the better)</a:t>
            </a:r>
          </a:p>
          <a:p>
            <a:pPr lvl="0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Icicle is a trade-off between accuracy and cost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Questions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/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When are icicles best suited to be used?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What are the disadvantages of Icicles?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More???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V.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Ganti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M. Lee, and R.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Ramakrishnan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.  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ICICLES: Self-tuning Samples for Approximate Query Answering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.  VLDB Conference 2000.</a:t>
            </a:r>
          </a:p>
          <a:p>
            <a:pPr>
              <a:buClr>
                <a:schemeClr val="accent5">
                  <a:lumMod val="50000"/>
                </a:schemeClr>
              </a:buClr>
              <a:buNone/>
            </a:pP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S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Acharya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PB Gibbons, V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Poosala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, S </a:t>
            </a:r>
            <a:r>
              <a:rPr lang="en-US" dirty="0" err="1" smtClean="0">
                <a:solidFill>
                  <a:schemeClr val="accent5">
                    <a:lumMod val="50000"/>
                  </a:schemeClr>
                </a:solidFill>
              </a:rPr>
              <a:t>Ramaswamy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Join synopses for approximate query answering.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ACM SIGMOD Record 1999</a:t>
            </a:r>
            <a:endParaRPr lang="en-US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en-US" u="sng" dirty="0" smtClean="0">
                <a:solidFill>
                  <a:schemeClr val="accent5">
                    <a:lumMod val="50000"/>
                  </a:schemeClr>
                </a:solidFill>
              </a:rPr>
              <a:t>Data </a:t>
            </a:r>
            <a:r>
              <a:rPr lang="en-US" u="sng" dirty="0" smtClean="0">
                <a:solidFill>
                  <a:schemeClr val="accent5">
                    <a:lumMod val="50000"/>
                  </a:schemeClr>
                </a:solidFill>
              </a:rPr>
              <a:t>Warehouses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–huge information collection and management systems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n-US" altLang="zh-CN" u="sng" dirty="0" smtClean="0">
                <a:solidFill>
                  <a:schemeClr val="accent5">
                    <a:lumMod val="50000"/>
                  </a:schemeClr>
                </a:solidFill>
              </a:rPr>
              <a:t>OLAP</a:t>
            </a: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-provide interactive response times to aggregate queries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n-US" altLang="zh-CN" u="sng" dirty="0" smtClean="0">
                <a:solidFill>
                  <a:schemeClr val="accent5">
                    <a:lumMod val="50000"/>
                  </a:schemeClr>
                </a:solidFill>
              </a:rPr>
              <a:t>AQUA</a:t>
            </a: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- Approximate query answering systems are being developed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en-US" dirty="0"/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Introduction</a:t>
            </a:r>
            <a:endParaRPr lang="en-US" altLang="zh-CN" dirty="0"/>
          </a:p>
        </p:txBody>
      </p:sp>
      <p:sp>
        <p:nvSpPr>
          <p:cNvPr id="7171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1">
              <a:buClr>
                <a:schemeClr val="tx2">
                  <a:lumMod val="50000"/>
                </a:schemeClr>
              </a:buClr>
              <a:buNone/>
            </a:pP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Various approaches to answering approximate queries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Sampling-based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Histogram-based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Probabilistic-based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Wavelet-based</a:t>
            </a:r>
          </a:p>
          <a:p>
            <a:pPr lvl="1">
              <a:buClr>
                <a:schemeClr val="tx2">
                  <a:lumMod val="50000"/>
                </a:schemeClr>
              </a:buClr>
              <a:buFont typeface="Arial" pitchFamily="34" charset="0"/>
              <a:buChar char="•"/>
            </a:pP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Clustering-based</a:t>
            </a:r>
            <a:endParaRPr lang="en-US" altLang="zh-CN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lvl="1">
              <a:buClr>
                <a:schemeClr val="tx2">
                  <a:lumMod val="50000"/>
                </a:schemeClr>
              </a:buClr>
              <a:buNone/>
            </a:pPr>
            <a:endParaRPr lang="en-US" altLang="zh-CN" dirty="0" smtClean="0">
              <a:solidFill>
                <a:schemeClr val="accent5">
                  <a:lumMod val="50000"/>
                </a:schemeClr>
              </a:solidFill>
            </a:endParaRP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</p:txBody>
      </p:sp>
      <p:sp>
        <p:nvSpPr>
          <p:cNvPr id="4" name="Title 2"/>
          <p:cNvSpPr txBox="1">
            <a:spLocks/>
          </p:cNvSpPr>
          <p:nvPr/>
        </p:nvSpPr>
        <p:spPr>
          <a:xfrm>
            <a:off x="1645920" y="304800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4300" b="0" i="0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Sampling based techniques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Uniform Random Sampling</a:t>
            </a:r>
          </a:p>
          <a:p>
            <a:pPr lvl="1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All tuples are deemed equally important</a:t>
            </a:r>
          </a:p>
          <a:p>
            <a:pPr lvl="1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Leads to locality in data access</a:t>
            </a:r>
          </a:p>
          <a:p>
            <a:pPr lvl="1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Waste of precious real estate</a:t>
            </a:r>
          </a:p>
          <a:p>
            <a:pPr lvl="1"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Join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of random samples of base relations may not be a random sample of the join of the base relations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This is basis for Join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Synopsis by Gibbons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Why Icicles?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Clr>
                <a:schemeClr val="accent5">
                  <a:lumMod val="50000"/>
                </a:schemeClr>
              </a:buClr>
            </a:pPr>
            <a:r>
              <a:rPr lang="en-US" altLang="zh-CN" dirty="0" smtClean="0">
                <a:solidFill>
                  <a:schemeClr val="accent5">
                    <a:lumMod val="50000"/>
                  </a:schemeClr>
                </a:solidFill>
              </a:rPr>
              <a:t>Queries follow a predictable pattern</a:t>
            </a:r>
            <a:endParaRPr lang="en-US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Class of samples capture data locality of aggregate queries on foreign key joins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n-US" smtClean="0">
                <a:solidFill>
                  <a:schemeClr val="accent5">
                    <a:lumMod val="50000"/>
                  </a:schemeClr>
                </a:solidFill>
              </a:rPr>
              <a:t>Sample relation space better utilized if more samples from actual result set are present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r>
              <a:rPr lang="en-US" smtClean="0">
                <a:solidFill>
                  <a:schemeClr val="accent5">
                    <a:lumMod val="50000"/>
                  </a:schemeClr>
                </a:solidFill>
              </a:rPr>
              <a:t>Dynamic </a:t>
            </a:r>
            <a:r>
              <a:rPr lang="en-US" dirty="0" smtClean="0">
                <a:solidFill>
                  <a:schemeClr val="accent5">
                    <a:lumMod val="50000"/>
                  </a:schemeClr>
                </a:solidFill>
              </a:rPr>
              <a:t>algorithm that changes the sample to suit the queries being executed in the workload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Icicles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accent5">
                  <a:lumMod val="50000"/>
                </a:schemeClr>
              </a:buClr>
              <a:buNone/>
            </a:pP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  Is a uniform random sample of a </a:t>
            </a:r>
            <a:r>
              <a:rPr lang="en-US" i="1" dirty="0" err="1" smtClean="0">
                <a:solidFill>
                  <a:schemeClr val="accent5">
                    <a:lumMod val="50000"/>
                  </a:schemeClr>
                </a:solidFill>
              </a:rPr>
              <a:t>multiset</a:t>
            </a:r>
            <a:r>
              <a:rPr lang="en-US" i="1" dirty="0" smtClean="0">
                <a:solidFill>
                  <a:schemeClr val="accent5">
                    <a:lumMod val="50000"/>
                  </a:schemeClr>
                </a:solidFill>
              </a:rPr>
              <a:t> of tuples L, which is the union of R and all sets of tuples that were required to answer queries in the workload (an extension of R) </a:t>
            </a:r>
          </a:p>
          <a:p>
            <a:pPr>
              <a:buClr>
                <a:schemeClr val="accent5">
                  <a:lumMod val="50000"/>
                </a:schemeClr>
              </a:buClr>
            </a:pPr>
            <a:endParaRPr lang="en-US" i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>
              <a:buClr>
                <a:schemeClr val="accent5">
                  <a:lumMod val="50000"/>
                </a:schemeClr>
              </a:buClr>
              <a:buNone/>
            </a:pPr>
            <a:endParaRPr lang="en-US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19400" y="3657600"/>
            <a:ext cx="4495800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       Icicle </a:t>
            </a:r>
            <a:r>
              <a:rPr lang="en-US" altLang="zh-CN" dirty="0"/>
              <a:t>Maintenance</a:t>
            </a:r>
          </a:p>
        </p:txBody>
      </p:sp>
      <p:sp>
        <p:nvSpPr>
          <p:cNvPr id="30724" name="Rectangle 4"/>
          <p:cNvSpPr>
            <a:spLocks noGrp="1" noRot="1" noChangeArrowheads="1"/>
          </p:cNvSpPr>
          <p:nvPr>
            <p:ph type="body" sz="half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altLang="zh-CN" sz="2800" dirty="0" smtClean="0">
                <a:solidFill>
                  <a:schemeClr val="accent5">
                    <a:lumMod val="50000"/>
                  </a:schemeClr>
                </a:solidFill>
              </a:rPr>
              <a:t>   We maintain an icicle such that at all times the probability of a </a:t>
            </a:r>
            <a:r>
              <a:rPr lang="en-US" altLang="zh-CN" sz="2800" dirty="0" err="1" smtClean="0">
                <a:solidFill>
                  <a:schemeClr val="accent5">
                    <a:lumMod val="50000"/>
                  </a:schemeClr>
                </a:solidFill>
              </a:rPr>
              <a:t>tuple’s</a:t>
            </a:r>
            <a:r>
              <a:rPr lang="en-US" altLang="zh-CN" sz="28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altLang="zh-CN" sz="2800" dirty="0" smtClean="0">
                <a:solidFill>
                  <a:schemeClr val="accent5">
                    <a:lumMod val="50000"/>
                  </a:schemeClr>
                </a:solidFill>
              </a:rPr>
              <a:t>presence in the icicle is proportional to its “importance” (</a:t>
            </a:r>
            <a:r>
              <a:rPr lang="en-US" altLang="zh-CN" sz="2800" b="1" dirty="0" smtClean="0">
                <a:solidFill>
                  <a:schemeClr val="accent5">
                    <a:lumMod val="50000"/>
                  </a:schemeClr>
                </a:solidFill>
              </a:rPr>
              <a:t>frequency</a:t>
            </a:r>
            <a:r>
              <a:rPr lang="en-US" altLang="zh-CN" sz="2800" dirty="0" smtClean="0">
                <a:solidFill>
                  <a:schemeClr val="accent5">
                    <a:lumMod val="50000"/>
                  </a:schemeClr>
                </a:solidFill>
              </a:rPr>
              <a:t>) in answering of a </a:t>
            </a:r>
            <a:r>
              <a:rPr lang="en-US" altLang="zh-CN" sz="2800" dirty="0" err="1" smtClean="0">
                <a:solidFill>
                  <a:schemeClr val="accent5">
                    <a:lumMod val="50000"/>
                  </a:schemeClr>
                </a:solidFill>
              </a:rPr>
              <a:t>tuple</a:t>
            </a:r>
            <a:r>
              <a:rPr lang="en-US" altLang="zh-CN" sz="2800" dirty="0" smtClean="0">
                <a:solidFill>
                  <a:schemeClr val="accent5">
                    <a:lumMod val="50000"/>
                  </a:schemeClr>
                </a:solidFill>
              </a:rPr>
              <a:t> in a workload.</a:t>
            </a:r>
          </a:p>
        </p:txBody>
      </p:sp>
      <p:sp>
        <p:nvSpPr>
          <p:cNvPr id="30725" name="Rectangle 5"/>
          <p:cNvSpPr>
            <a:spLocks noGrp="1" noRot="1" noChangeArrowheads="1"/>
          </p:cNvSpPr>
          <p:nvPr>
            <p:ph sz="half" idx="2"/>
          </p:nvPr>
        </p:nvSpPr>
        <p:spPr/>
        <p:txBody>
          <a:bodyPr/>
          <a:lstStyle/>
          <a:p>
            <a:endParaRPr lang="en-US" sz="2800"/>
          </a:p>
        </p:txBody>
      </p:sp>
      <p:sp>
        <p:nvSpPr>
          <p:cNvPr id="30726" name="Rectangle 6"/>
          <p:cNvSpPr>
            <a:spLocks noChangeArrowheads="1"/>
          </p:cNvSpPr>
          <p:nvPr/>
        </p:nvSpPr>
        <p:spPr bwMode="auto">
          <a:xfrm>
            <a:off x="4500563" y="1916113"/>
            <a:ext cx="1152525" cy="23764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/>
              <a:t>R</a:t>
            </a:r>
          </a:p>
        </p:txBody>
      </p:sp>
      <p:sp>
        <p:nvSpPr>
          <p:cNvPr id="30727" name="Rectangle 7"/>
          <p:cNvSpPr>
            <a:spLocks noChangeArrowheads="1"/>
          </p:cNvSpPr>
          <p:nvPr/>
        </p:nvSpPr>
        <p:spPr bwMode="auto">
          <a:xfrm>
            <a:off x="7812088" y="2997200"/>
            <a:ext cx="1152525" cy="10810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/>
              <a:t>Icicle</a:t>
            </a:r>
          </a:p>
        </p:txBody>
      </p:sp>
      <p:sp>
        <p:nvSpPr>
          <p:cNvPr id="30728" name="Line 8"/>
          <p:cNvSpPr>
            <a:spLocks noChangeShapeType="1"/>
          </p:cNvSpPr>
          <p:nvPr/>
        </p:nvSpPr>
        <p:spPr bwMode="auto">
          <a:xfrm>
            <a:off x="5651500" y="1989138"/>
            <a:ext cx="2160588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29" name="Line 9"/>
          <p:cNvSpPr>
            <a:spLocks noChangeShapeType="1"/>
          </p:cNvSpPr>
          <p:nvPr/>
        </p:nvSpPr>
        <p:spPr bwMode="auto">
          <a:xfrm>
            <a:off x="5651500" y="3141663"/>
            <a:ext cx="20891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0" name="Line 10"/>
          <p:cNvSpPr>
            <a:spLocks noChangeShapeType="1"/>
          </p:cNvSpPr>
          <p:nvPr/>
        </p:nvSpPr>
        <p:spPr bwMode="auto">
          <a:xfrm flipV="1">
            <a:off x="5651500" y="3357563"/>
            <a:ext cx="2089150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1" name="Rectangle 11"/>
          <p:cNvSpPr>
            <a:spLocks noChangeArrowheads="1"/>
          </p:cNvSpPr>
          <p:nvPr/>
        </p:nvSpPr>
        <p:spPr bwMode="auto">
          <a:xfrm>
            <a:off x="4500563" y="4292600"/>
            <a:ext cx="1150937" cy="576263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/>
              <a:t>R(Q1)</a:t>
            </a:r>
            <a:endParaRPr lang="en-US" altLang="zh-CN">
              <a:solidFill>
                <a:schemeClr val="tx2"/>
              </a:solidFill>
            </a:endParaRPr>
          </a:p>
        </p:txBody>
      </p:sp>
      <p:sp>
        <p:nvSpPr>
          <p:cNvPr id="30732" name="Line 12"/>
          <p:cNvSpPr>
            <a:spLocks noChangeShapeType="1"/>
          </p:cNvSpPr>
          <p:nvPr/>
        </p:nvSpPr>
        <p:spPr bwMode="auto">
          <a:xfrm flipV="1">
            <a:off x="5651500" y="3573463"/>
            <a:ext cx="2089150" cy="1079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3" name="Rectangle 13"/>
          <p:cNvSpPr>
            <a:spLocks noChangeArrowheads="1"/>
          </p:cNvSpPr>
          <p:nvPr/>
        </p:nvSpPr>
        <p:spPr bwMode="auto">
          <a:xfrm>
            <a:off x="4500563" y="4868863"/>
            <a:ext cx="1150937" cy="57626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/>
              <a:t>R(Q2)</a:t>
            </a:r>
          </a:p>
        </p:txBody>
      </p:sp>
      <p:sp>
        <p:nvSpPr>
          <p:cNvPr id="30734" name="Rectangle 14"/>
          <p:cNvSpPr>
            <a:spLocks noChangeArrowheads="1"/>
          </p:cNvSpPr>
          <p:nvPr/>
        </p:nvSpPr>
        <p:spPr bwMode="auto">
          <a:xfrm>
            <a:off x="4500563" y="5445125"/>
            <a:ext cx="1150937" cy="576263"/>
          </a:xfrm>
          <a:prstGeom prst="rect">
            <a:avLst/>
          </a:prstGeom>
          <a:solidFill>
            <a:srgbClr val="0099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/>
              <a:t>R(Q3)</a:t>
            </a:r>
          </a:p>
        </p:txBody>
      </p:sp>
      <p:sp>
        <p:nvSpPr>
          <p:cNvPr id="30735" name="Line 15"/>
          <p:cNvSpPr>
            <a:spLocks noChangeShapeType="1"/>
          </p:cNvSpPr>
          <p:nvPr/>
        </p:nvSpPr>
        <p:spPr bwMode="auto">
          <a:xfrm flipV="1">
            <a:off x="5651500" y="3644900"/>
            <a:ext cx="2089150" cy="1655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6" name="Line 16"/>
          <p:cNvSpPr>
            <a:spLocks noChangeShapeType="1"/>
          </p:cNvSpPr>
          <p:nvPr/>
        </p:nvSpPr>
        <p:spPr bwMode="auto">
          <a:xfrm flipV="1">
            <a:off x="5651500" y="3716338"/>
            <a:ext cx="2089150" cy="2160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30737" name="Rectangle 17"/>
          <p:cNvSpPr>
            <a:spLocks noChangeArrowheads="1"/>
          </p:cNvSpPr>
          <p:nvPr/>
        </p:nvSpPr>
        <p:spPr bwMode="auto">
          <a:xfrm>
            <a:off x="6011863" y="1557338"/>
            <a:ext cx="1512887" cy="4318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Uniform random </a:t>
            </a:r>
          </a:p>
          <a:p>
            <a:pPr algn="ctr"/>
            <a:r>
              <a:rPr lang="en-US" altLang="zh-CN" dirty="0">
                <a:solidFill>
                  <a:schemeClr val="accent5">
                    <a:lumMod val="50000"/>
                  </a:schemeClr>
                </a:solidFill>
              </a:rPr>
              <a:t>sample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31" grpId="0" animBg="1"/>
      <p:bldP spid="30732" grpId="0" animBg="1"/>
      <p:bldP spid="30733" grpId="0" animBg="1"/>
      <p:bldP spid="30734" grpId="0" animBg="1"/>
      <p:bldP spid="30735" grpId="0" animBg="1"/>
      <p:bldP spid="3073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2006/2/7</a:t>
            </a:r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ICICLES: Self-tuning Samples for Approximate Query Answering</a:t>
            </a:r>
          </a:p>
        </p:txBody>
      </p:sp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E3180D-405E-4C61-BE92-1E73FC9A38DB}" type="slidenum">
              <a:rPr lang="en-US"/>
              <a:pPr/>
              <a:t>9</a:t>
            </a:fld>
            <a:endParaRPr lang="en-US"/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Icicle Maintenance Example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19200" y="1219200"/>
            <a:ext cx="5105400" cy="20832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19200" y="3352800"/>
            <a:ext cx="4343400" cy="1397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219200" y="4800600"/>
            <a:ext cx="4495800" cy="152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715000" y="3276600"/>
            <a:ext cx="2781300" cy="111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319</TotalTime>
  <Words>928</Words>
  <Application>Microsoft Office PowerPoint</Application>
  <PresentationFormat>On-screen Show (4:3)</PresentationFormat>
  <Paragraphs>160</Paragraphs>
  <Slides>25</Slides>
  <Notes>25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7" baseType="lpstr">
      <vt:lpstr>Solstice</vt:lpstr>
      <vt:lpstr>Photo Editor Photo</vt:lpstr>
      <vt:lpstr>ICICLES: Self-tuning Samples for Approximate Query Answering  By Venkatesh Ganti, Mong Li Lee, and Raghu Ramakrishnan</vt:lpstr>
      <vt:lpstr>Outline</vt:lpstr>
      <vt:lpstr>Background</vt:lpstr>
      <vt:lpstr>Introduction</vt:lpstr>
      <vt:lpstr>Sampling based techniques</vt:lpstr>
      <vt:lpstr>Why Icicles?</vt:lpstr>
      <vt:lpstr>Icicles</vt:lpstr>
      <vt:lpstr>       Icicle Maintenance</vt:lpstr>
      <vt:lpstr>Icicle Maintenance Example</vt:lpstr>
      <vt:lpstr>Icicle Maintenance</vt:lpstr>
      <vt:lpstr>Icicle Maintenance Algorithm</vt:lpstr>
      <vt:lpstr>Icicle-Based Estimators</vt:lpstr>
      <vt:lpstr>Estimators</vt:lpstr>
      <vt:lpstr>Estimators</vt:lpstr>
      <vt:lpstr>Maintaining Frequency Relation</vt:lpstr>
      <vt:lpstr>Quality Guarantees</vt:lpstr>
      <vt:lpstr>Performance Evaluation</vt:lpstr>
      <vt:lpstr>Performance Evaluation</vt:lpstr>
      <vt:lpstr>Performance Evaluation</vt:lpstr>
      <vt:lpstr>Performance Evaluation</vt:lpstr>
      <vt:lpstr>Observations  </vt:lpstr>
      <vt:lpstr>Conclusion</vt:lpstr>
      <vt:lpstr>Questions  </vt:lpstr>
      <vt:lpstr>References</vt:lpstr>
      <vt:lpstr>Thank you!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ICICLES: Self-tuning Samples for Approximate Query Answering  By Venkatesh Ganti, Mong Li Lee, and Raghu Ramakrishnan</dc:title>
  <dc:creator>ShrutiPG</dc:creator>
  <cp:lastModifiedBy>ShrutiPG</cp:lastModifiedBy>
  <cp:revision>11</cp:revision>
  <dcterms:created xsi:type="dcterms:W3CDTF">2006-08-16T00:00:00Z</dcterms:created>
  <dcterms:modified xsi:type="dcterms:W3CDTF">2009-09-15T04:27:00Z</dcterms:modified>
</cp:coreProperties>
</file>