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6" r:id="rId3"/>
    <p:sldId id="267" r:id="rId4"/>
    <p:sldId id="297" r:id="rId5"/>
    <p:sldId id="269" r:id="rId6"/>
    <p:sldId id="270" r:id="rId7"/>
    <p:sldId id="271" r:id="rId8"/>
    <p:sldId id="277" r:id="rId9"/>
    <p:sldId id="279" r:id="rId10"/>
    <p:sldId id="278" r:id="rId11"/>
    <p:sldId id="280" r:id="rId12"/>
    <p:sldId id="281" r:id="rId13"/>
    <p:sldId id="282" r:id="rId14"/>
    <p:sldId id="298" r:id="rId15"/>
    <p:sldId id="283" r:id="rId16"/>
    <p:sldId id="284" r:id="rId17"/>
    <p:sldId id="288" r:id="rId18"/>
    <p:sldId id="285" r:id="rId19"/>
    <p:sldId id="286" r:id="rId20"/>
    <p:sldId id="287" r:id="rId21"/>
    <p:sldId id="289" r:id="rId22"/>
    <p:sldId id="291" r:id="rId23"/>
    <p:sldId id="299" r:id="rId24"/>
    <p:sldId id="293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D3C36-3A5E-4CF9-8902-35CBEFB10B11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4DC42-1CD2-43D4-B33D-7895412D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2F00-669B-45C5-B29A-FC60ED8CC6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1AE9A-4728-44BB-A9D8-0C40E96A8248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CAE5A-7AE0-425F-A04E-080FA0CDD370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993A7-ABA8-4076-AB2E-7ED9D4B8B3E2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FFCB-16BE-4C17-A956-6ADFD0AC08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6A8B5-7962-4DAA-BB6E-4E61EC55C5C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DC42-1CD2-43D4-B33D-7895412D0A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5C152-8F69-4CC3-B385-1019A322A65C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2F00-669B-45C5-B29A-FC60ED8CC6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6F683E6-B043-4E7F-8FB7-AAAF5CD16B0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929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ICICLES: Self-tuning Samples for Approximate Query Answering</a:t>
            </a:r>
            <a:br>
              <a:rPr lang="en-US" dirty="0" smtClean="0">
                <a:latin typeface="Gisha" pitchFamily="34" charset="-79"/>
                <a:cs typeface="Gisha" pitchFamily="34" charset="-79"/>
              </a:rPr>
            </a:br>
            <a:r>
              <a:rPr lang="en-US" i="1" dirty="0" smtClean="0">
                <a:latin typeface="Gisha" pitchFamily="34" charset="-79"/>
                <a:cs typeface="Gisha" pitchFamily="34" charset="-79"/>
              </a:rPr>
              <a:t/>
            </a:r>
            <a:br>
              <a:rPr lang="en-US" i="1" dirty="0" smtClean="0">
                <a:latin typeface="Gisha" pitchFamily="34" charset="-79"/>
                <a:cs typeface="Gisha" pitchFamily="34" charset="-79"/>
              </a:rPr>
            </a:br>
            <a:r>
              <a:rPr lang="en-US" sz="2800" i="1" dirty="0" smtClean="0">
                <a:latin typeface="Gisha" pitchFamily="34" charset="-79"/>
                <a:cs typeface="Gisha" pitchFamily="34" charset="-79"/>
              </a:rPr>
              <a:t>By </a:t>
            </a:r>
            <a:r>
              <a:rPr lang="en-US" sz="2800" i="1" dirty="0" err="1" smtClean="0">
                <a:latin typeface="Gisha" pitchFamily="34" charset="-79"/>
                <a:cs typeface="Gisha" pitchFamily="34" charset="-79"/>
              </a:rPr>
              <a:t>Venkatesh</a:t>
            </a:r>
            <a:r>
              <a:rPr lang="en-US" sz="2800" i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i="1" dirty="0" err="1" smtClean="0">
                <a:latin typeface="Gisha" pitchFamily="34" charset="-79"/>
                <a:cs typeface="Gisha" pitchFamily="34" charset="-79"/>
              </a:rPr>
              <a:t>Ganti</a:t>
            </a:r>
            <a:r>
              <a:rPr lang="en-US" sz="2800" i="1" dirty="0" smtClean="0">
                <a:latin typeface="Gisha" pitchFamily="34" charset="-79"/>
                <a:cs typeface="Gisha" pitchFamily="34" charset="-79"/>
              </a:rPr>
              <a:t>, </a:t>
            </a:r>
            <a:r>
              <a:rPr lang="en-US" sz="2800" i="1" dirty="0" err="1" smtClean="0">
                <a:latin typeface="Gisha" pitchFamily="34" charset="-79"/>
                <a:cs typeface="Gisha" pitchFamily="34" charset="-79"/>
              </a:rPr>
              <a:t>Mong</a:t>
            </a:r>
            <a:r>
              <a:rPr lang="en-US" sz="2800" i="1" dirty="0" smtClean="0">
                <a:latin typeface="Gisha" pitchFamily="34" charset="-79"/>
                <a:cs typeface="Gisha" pitchFamily="34" charset="-79"/>
              </a:rPr>
              <a:t> Li Lee, and </a:t>
            </a:r>
            <a:r>
              <a:rPr lang="en-US" sz="2800" i="1" dirty="0" err="1" smtClean="0">
                <a:latin typeface="Gisha" pitchFamily="34" charset="-79"/>
                <a:cs typeface="Gisha" pitchFamily="34" charset="-79"/>
              </a:rPr>
              <a:t>Raghu</a:t>
            </a:r>
            <a:r>
              <a:rPr lang="en-US" sz="2800" i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i="1" dirty="0" err="1" smtClean="0">
                <a:latin typeface="Gisha" pitchFamily="34" charset="-79"/>
                <a:cs typeface="Gisha" pitchFamily="34" charset="-79"/>
              </a:rPr>
              <a:t>Ramakrishnan</a:t>
            </a:r>
            <a:endParaRPr lang="en-US" i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4495800"/>
            <a:ext cx="7406640" cy="11430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Gisha" pitchFamily="34" charset="-79"/>
                <a:cs typeface="Gisha" pitchFamily="34" charset="-79"/>
              </a:rPr>
              <a:t>Shruti</a:t>
            </a:r>
            <a:r>
              <a:rPr lang="en-US" sz="2000" dirty="0" smtClean="0">
                <a:latin typeface="Gisha" pitchFamily="34" charset="-79"/>
                <a:cs typeface="Gisha" pitchFamily="34" charset="-79"/>
              </a:rPr>
              <a:t> P. </a:t>
            </a:r>
            <a:r>
              <a:rPr lang="en-US" sz="2000" dirty="0" err="1" smtClean="0">
                <a:latin typeface="Gisha" pitchFamily="34" charset="-79"/>
                <a:cs typeface="Gisha" pitchFamily="34" charset="-79"/>
              </a:rPr>
              <a:t>Gopinath</a:t>
            </a:r>
            <a:endParaRPr lang="en-US" sz="2000" dirty="0" smtClean="0">
              <a:latin typeface="Gisha" pitchFamily="34" charset="-79"/>
              <a:cs typeface="Gisha" pitchFamily="34" charset="-79"/>
            </a:endParaRPr>
          </a:p>
          <a:p>
            <a:r>
              <a:rPr lang="en-US" sz="2000" dirty="0" smtClean="0">
                <a:latin typeface="Gisha" pitchFamily="34" charset="-79"/>
                <a:cs typeface="Gisha" pitchFamily="34" charset="-79"/>
              </a:rPr>
              <a:t>CSE 6339 </a:t>
            </a:r>
            <a:endParaRPr lang="en-US" sz="2000" dirty="0"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2006/2/7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ICICLES: Self-tuning Samples for Approximate Query Answering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B585-0AD3-413A-8656-23793A145ABE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Icicle Maintenance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219200" y="1828800"/>
          <a:ext cx="6553200" cy="3810000"/>
        </p:xfrm>
        <a:graphic>
          <a:graphicData uri="http://schemas.openxmlformats.org/presentationml/2006/ole">
            <p:oleObj spid="_x0000_s1026" name="Photo Editor Photo" r:id="rId4" imgW="5418290" imgH="282726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Algorithm is efficient due to </a:t>
            </a: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Uniform Random Sample of L ensures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that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tuple’s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selection in its icicle is proportional to it’s frequency</a:t>
            </a: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Incremental maintenance of icicle requires only the segment of R that satisfies the new query from the workload </a:t>
            </a: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Reservoir Sampling Algorithm</a:t>
            </a:r>
          </a:p>
          <a:p>
            <a:pPr lvl="1">
              <a:buClr>
                <a:schemeClr val="accent5">
                  <a:lumMod val="50000"/>
                </a:schemeClr>
              </a:buClr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  <a:buNone/>
            </a:pPr>
            <a:r>
              <a:rPr lang="en-US" sz="2400" dirty="0" smtClean="0"/>
              <a:t>  </a:t>
            </a:r>
          </a:p>
          <a:p>
            <a:pPr lvl="1">
              <a:buClr>
                <a:schemeClr val="accent5">
                  <a:lumMod val="50000"/>
                </a:schemeClr>
              </a:buClr>
              <a:buNone/>
            </a:pPr>
            <a:endParaRPr lang="en-US" sz="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Icicle Maintenance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 spite of unified sampling being used the result is a biased sample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Traditional estimation of scaling up the count from a sample N of k by a factor of N/k is way off the mark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Frequency Relation maintained over all tuples in relation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Different Estimation mechanisms for Average, Count and Sum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Icicle-Based Estimators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Average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: Average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taken over set of distinct sample tuples that satisfy the query predicate of the average query is a pretty good estimate of the average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Count :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First compute an estimate of the number of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tuples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in R that contribute one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tuple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t in the icicle.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Sum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Expected Contributions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of all tuples in the  sample that satisfy the given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query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Estimators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Sum : Estimate is given by the product of the average and the count estimates 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Thus E[A(A,R)]</a:t>
            </a:r>
          </a:p>
          <a:p>
            <a:pPr>
              <a:buClr>
                <a:schemeClr val="accent5">
                  <a:lumMod val="50000"/>
                </a:schemeClr>
              </a:buCl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657600"/>
            <a:ext cx="59436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Frequency Attribute added to the Relation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Starting Frequency set to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for all tuples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Incremented each time tuple is used to answer a query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Frequencies of relevant tuples updated only when icicle updated with new query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Maintaining Frequency Relation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When queries exhibit data locality then icicle is constituted of more tuples from frequently accessed subsets of the relation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Accuracy improves with increase in number of tuples used to compute it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Class consisting of queries ‘focused’ with respect to workload will obtain more accurate approximate answers from the icicle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  <a:prstDash val="solid"/>
          </a:ln>
        </p:spPr>
        <p:txBody>
          <a:bodyPr>
            <a:normAutofit/>
          </a:bodyPr>
          <a:lstStyle/>
          <a:p>
            <a:pPr algn="l"/>
            <a:r>
              <a:rPr lang="en-US" dirty="0" smtClean="0"/>
              <a:t>Quality Guarantees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19200" y="1371600"/>
            <a:ext cx="678180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SELECT COUNT(*), AVG(</a:t>
            </a:r>
            <a:r>
              <a:rPr lang="en-US" sz="1400" dirty="0" err="1"/>
              <a:t>LI_Extendedprice</a:t>
            </a:r>
            <a:r>
              <a:rPr lang="en-US" sz="1400" dirty="0"/>
              <a:t>), SUM(</a:t>
            </a:r>
            <a:r>
              <a:rPr lang="en-US" sz="1400" dirty="0" err="1"/>
              <a:t>LI_Extendedprice</a:t>
            </a:r>
            <a:r>
              <a:rPr lang="en-US" sz="1400" dirty="0"/>
              <a:t>)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FROM LI, C, O, S, N, R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WHERE C_Custkey=</a:t>
            </a:r>
            <a:r>
              <a:rPr lang="en-US" sz="1400" dirty="0" err="1"/>
              <a:t>O_Custkey</a:t>
            </a:r>
            <a:r>
              <a:rPr lang="en-US" sz="1400" dirty="0"/>
              <a:t> AND O_Orderkey=</a:t>
            </a:r>
            <a:r>
              <a:rPr lang="en-US" sz="1400" dirty="0" err="1"/>
              <a:t>LI_Orderkey</a:t>
            </a:r>
            <a:r>
              <a:rPr lang="en-US" sz="1400" dirty="0"/>
              <a:t> AND LI_Suppkey=</a:t>
            </a:r>
            <a:r>
              <a:rPr lang="en-US" sz="1400" dirty="0" err="1"/>
              <a:t>S_Suppkey</a:t>
            </a:r>
            <a:r>
              <a:rPr lang="en-US" sz="1400" dirty="0"/>
              <a:t> AND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   C_Nationkey = N_Nationkey AND N_Regionkey = R_Regionkey AND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   R Name = [region] AND O Orderdate &gt;= Date[</a:t>
            </a:r>
            <a:r>
              <a:rPr lang="en-US" sz="1400" dirty="0" err="1"/>
              <a:t>startdate</a:t>
            </a:r>
            <a:r>
              <a:rPr lang="en-US" sz="1400" dirty="0"/>
              <a:t>] AND O Orderdate &lt;= 12-31-1998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19200" y="3886200"/>
            <a:ext cx="6772275" cy="14927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SELECT COUNT(*), AVG(</a:t>
            </a:r>
            <a:r>
              <a:rPr lang="en-US" sz="1400" dirty="0" err="1"/>
              <a:t>LI_Extendedprice</a:t>
            </a:r>
            <a:r>
              <a:rPr lang="en-US" sz="1400" dirty="0"/>
              <a:t>), SUM(</a:t>
            </a:r>
            <a:r>
              <a:rPr lang="en-US" sz="1400" dirty="0" err="1"/>
              <a:t>LI_Extendedprice</a:t>
            </a:r>
            <a:r>
              <a:rPr lang="en-US" sz="1400" dirty="0"/>
              <a:t>)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FROM LICOS-icicle, N, R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WHERE C_Nationkey = N_Nationkey AND N_Regionkey = R_Regionkey AND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   R Name = [region] AND O Orderdate &gt;= Date[</a:t>
            </a:r>
            <a:r>
              <a:rPr lang="en-US" sz="1400" dirty="0" err="1"/>
              <a:t>startdate</a:t>
            </a:r>
            <a:r>
              <a:rPr lang="en-US" sz="1400" dirty="0"/>
              <a:t>] AND O Orderdate &lt;= 12-31-1998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76400" y="3505200"/>
            <a:ext cx="480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sz="1600" baseline="-25000" dirty="0" smtClean="0">
                <a:solidFill>
                  <a:schemeClr val="accent5">
                    <a:lumMod val="50000"/>
                  </a:schemeClr>
                </a:solidFill>
              </a:rPr>
              <a:t>workload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Template for generating workloads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5486400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Template for obtaining approximate answers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Performance Evaluation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None/>
            </a:pP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Plots definition:</a:t>
            </a:r>
          </a:p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Static sample:</a:t>
            </a:r>
          </a:p>
          <a:p>
            <a:pPr lvl="1">
              <a:buClr>
                <a:schemeClr val="accent5">
                  <a:lumMod val="50000"/>
                </a:schemeClr>
              </a:buClr>
              <a:buNone/>
            </a:pP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Uniform random sample on the relation</a:t>
            </a:r>
          </a:p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Icicle:</a:t>
            </a:r>
          </a:p>
          <a:p>
            <a:pPr lvl="1">
              <a:buClr>
                <a:schemeClr val="accent5">
                  <a:lumMod val="50000"/>
                </a:schemeClr>
              </a:buClr>
              <a:buNone/>
            </a:pP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Icicle evolves with the workload</a:t>
            </a:r>
          </a:p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Icicle-complete</a:t>
            </a:r>
          </a:p>
          <a:p>
            <a:pPr lvl="1">
              <a:buClr>
                <a:schemeClr val="accent5">
                  <a:lumMod val="50000"/>
                </a:schemeClr>
              </a:buClr>
              <a:buNone/>
            </a:pP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The tuned icicle again on the same workload</a:t>
            </a:r>
          </a:p>
          <a:p>
            <a:pPr lvl="1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endParaRPr lang="en-US" altLang="zh-CN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Performance Evaluation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ph idx="1"/>
          </p:nvPr>
        </p:nvGraphicFramePr>
        <p:xfrm>
          <a:off x="381000" y="1700213"/>
          <a:ext cx="8763000" cy="3925887"/>
        </p:xfrm>
        <a:graphic>
          <a:graphicData uri="http://schemas.openxmlformats.org/presentationml/2006/ole">
            <p:oleObj spid="_x0000_s3074" name="Photo Editor Photo" r:id="rId4" imgW="8580864" imgH="32845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Introduction 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and background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Icicles</a:t>
            </a: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Icicle Maintenance</a:t>
            </a: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Icicle-Based Estimators</a:t>
            </a: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Quality &amp; Performance</a:t>
            </a: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Performance Evaluation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>
            <p:ph idx="1"/>
          </p:nvPr>
        </p:nvGraphicFramePr>
        <p:xfrm>
          <a:off x="179388" y="1412875"/>
          <a:ext cx="8763000" cy="3976688"/>
        </p:xfrm>
        <a:graphic>
          <a:graphicData uri="http://schemas.openxmlformats.org/presentationml/2006/ole">
            <p:oleObj spid="_x0000_s4098" name="Photo Editor Photo" r:id="rId4" imgW="8695174" imgH="32845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Rapid decrease in relative error of query answers from icicles with queries focused on a set of core tuples</a:t>
            </a:r>
          </a:p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Icicle plot shows a convergence to the Icicle-Complete plot </a:t>
            </a:r>
          </a:p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Quick Convergence of Icicle plot towards Icicle-Complete means Icicle adapts fast</a:t>
            </a:r>
          </a:p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Improvement due to usage of icicles is not significant</a:t>
            </a:r>
          </a:p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At worse,  can be concluded that icicles are as good as the static samples</a:t>
            </a:r>
          </a:p>
          <a:p>
            <a:pPr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Icicles provide class of samples that adapt according to the characteristics of the workload</a:t>
            </a:r>
          </a:p>
          <a:p>
            <a:pPr lvl="0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Icicle is useful when the following is true: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workload focuses on relatively small subsets in relation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Calls for high accuracy of approximate answer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Has to have exact query (the more the better)</a:t>
            </a:r>
          </a:p>
          <a:p>
            <a:pPr lvl="0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Icicle is a trade-off between accuracy and cost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When are icicles best suited to be used?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the disadvantages of Icicles?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More???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V.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Ganti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M. Lee, and R.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Ramakrishnan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ICICLES: Self-tuning Samples for Approximate Query Answering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 VLDB Conference 2000.</a:t>
            </a:r>
          </a:p>
          <a:p>
            <a:pPr>
              <a:buClr>
                <a:schemeClr val="accent5">
                  <a:lumMod val="50000"/>
                </a:schemeClr>
              </a:buClr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Acharya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PB Gibbons, V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Poosala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S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Ramaswamy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Join synopses for approximate query answering.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ACM SIGMOD Record 1999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Data 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Warehouses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–huge information collection and management systems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n-US" altLang="zh-CN" u="sng" dirty="0" smtClean="0">
                <a:solidFill>
                  <a:schemeClr val="accent5">
                    <a:lumMod val="50000"/>
                  </a:schemeClr>
                </a:solidFill>
              </a:rPr>
              <a:t>OLAP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-provide interactive response times to aggregate queries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n-US" altLang="zh-CN" u="sng" dirty="0" smtClean="0">
                <a:solidFill>
                  <a:schemeClr val="accent5">
                    <a:lumMod val="50000"/>
                  </a:schemeClr>
                </a:solidFill>
              </a:rPr>
              <a:t>AQUA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- Approximate query answering systems are being developed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Introduction</a:t>
            </a:r>
            <a:endParaRPr lang="en-US" altLang="zh-CN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Clr>
                <a:schemeClr val="tx2">
                  <a:lumMod val="50000"/>
                </a:schemeClr>
              </a:buClr>
              <a:buNone/>
            </a:pP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Various approaches to answering approximate queries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Sampling-based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Histogram-based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Probabilistic-based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Wavelet-based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Clustering-based</a:t>
            </a:r>
            <a:endParaRPr lang="en-US" altLang="zh-CN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None/>
            </a:pPr>
            <a:endParaRPr lang="en-US" altLang="zh-CN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645920" y="3048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based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Uniform Random Sampling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All tuples are deemed equally important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Leads to locality in data access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Waste of precious real estate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Join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of random samples of base relations may not be a random sample of the join of the base relations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This is basis for Join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Synopsis by Gibbons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Icicles?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Queries follow a predictable pattern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Class of samples capture data locality of aggregate queries on foreign key joins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Sample relation space better utilized if more samples from actual result set are present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Dynamic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algorithm that changes the sample to suit the queries being executed in the workload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None/>
            </a:pP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  Is a uniform random sample of a </a:t>
            </a:r>
            <a:r>
              <a:rPr lang="en-US" i="1" dirty="0" err="1" smtClean="0">
                <a:solidFill>
                  <a:schemeClr val="accent5">
                    <a:lumMod val="50000"/>
                  </a:schemeClr>
                </a:solidFill>
              </a:rPr>
              <a:t>multiset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 of tuples L, which is the union of R and all sets of tuples that were required to answer queries in the workload (an extension of R)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en-US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657600"/>
            <a:ext cx="4495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     Icicle </a:t>
            </a:r>
            <a:r>
              <a:rPr lang="en-US" altLang="zh-CN" dirty="0"/>
              <a:t>Maintenance</a:t>
            </a:r>
          </a:p>
        </p:txBody>
      </p:sp>
      <p:sp>
        <p:nvSpPr>
          <p:cNvPr id="3072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>
                <a:solidFill>
                  <a:schemeClr val="accent5">
                    <a:lumMod val="50000"/>
                  </a:schemeClr>
                </a:solidFill>
              </a:rPr>
              <a:t>   We maintain an icicle such that at all times the probability of a </a:t>
            </a:r>
            <a:r>
              <a:rPr lang="en-US" altLang="zh-CN" sz="2800" dirty="0" err="1" smtClean="0">
                <a:solidFill>
                  <a:schemeClr val="accent5">
                    <a:lumMod val="50000"/>
                  </a:schemeClr>
                </a:solidFill>
              </a:rPr>
              <a:t>tuple’s</a:t>
            </a:r>
            <a:r>
              <a:rPr lang="en-US" altLang="zh-CN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800" dirty="0" smtClean="0">
                <a:solidFill>
                  <a:schemeClr val="accent5">
                    <a:lumMod val="50000"/>
                  </a:schemeClr>
                </a:solidFill>
              </a:rPr>
              <a:t>presence in the icicle is proportional to its “importance” (</a:t>
            </a:r>
            <a:r>
              <a:rPr lang="en-US" altLang="zh-CN" sz="2800" b="1" dirty="0" smtClean="0">
                <a:solidFill>
                  <a:schemeClr val="accent5">
                    <a:lumMod val="50000"/>
                  </a:schemeClr>
                </a:solidFill>
              </a:rPr>
              <a:t>frequency</a:t>
            </a:r>
            <a:r>
              <a:rPr lang="en-US" altLang="zh-CN" sz="2800" dirty="0" smtClean="0">
                <a:solidFill>
                  <a:schemeClr val="accent5">
                    <a:lumMod val="50000"/>
                  </a:schemeClr>
                </a:solidFill>
              </a:rPr>
              <a:t>) in answering of a </a:t>
            </a:r>
            <a:r>
              <a:rPr lang="en-US" altLang="zh-CN" sz="2800" dirty="0" err="1" smtClean="0">
                <a:solidFill>
                  <a:schemeClr val="accent5">
                    <a:lumMod val="50000"/>
                  </a:schemeClr>
                </a:solidFill>
              </a:rPr>
              <a:t>tuple</a:t>
            </a:r>
            <a:r>
              <a:rPr lang="en-US" altLang="zh-CN" sz="2800" dirty="0" smtClean="0">
                <a:solidFill>
                  <a:schemeClr val="accent5">
                    <a:lumMod val="50000"/>
                  </a:schemeClr>
                </a:solidFill>
              </a:rPr>
              <a:t> in a workload.</a:t>
            </a:r>
          </a:p>
        </p:txBody>
      </p:sp>
      <p:sp>
        <p:nvSpPr>
          <p:cNvPr id="30725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500563" y="1916113"/>
            <a:ext cx="1152525" cy="2376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/>
              <a:t>R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812088" y="2997200"/>
            <a:ext cx="1152525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/>
              <a:t>Icicle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651500" y="1989138"/>
            <a:ext cx="21605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5651500" y="3141663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5651500" y="3357563"/>
            <a:ext cx="20891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500563" y="4292600"/>
            <a:ext cx="1150937" cy="576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/>
              <a:t>R(Q1)</a:t>
            </a:r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5651500" y="3573463"/>
            <a:ext cx="20891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500563" y="4868863"/>
            <a:ext cx="1150937" cy="5762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/>
              <a:t>R(Q2)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500563" y="5445125"/>
            <a:ext cx="1150937" cy="576263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/>
              <a:t>R(Q3)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5651500" y="3644900"/>
            <a:ext cx="208915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651500" y="3716338"/>
            <a:ext cx="208915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6011863" y="1557338"/>
            <a:ext cx="1512887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Uniform random </a:t>
            </a:r>
          </a:p>
          <a:p>
            <a:pPr algn="ctr"/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2006/2/7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ICICLES: Self-tuning Samples for Approximate Query Answering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180D-405E-4C61-BE92-1E73FC9A38DB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Icicle Maintenance Example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219200"/>
            <a:ext cx="5105400" cy="208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352800"/>
            <a:ext cx="4343400" cy="139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800600"/>
            <a:ext cx="4495800" cy="152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3276600"/>
            <a:ext cx="27813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</TotalTime>
  <Words>928</Words>
  <Application>Microsoft Office PowerPoint</Application>
  <PresentationFormat>On-screen Show (4:3)</PresentationFormat>
  <Paragraphs>160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Solstice</vt:lpstr>
      <vt:lpstr>Photo Editor Photo</vt:lpstr>
      <vt:lpstr>ICICLES: Self-tuning Samples for Approximate Query Answering  By Venkatesh Ganti, Mong Li Lee, and Raghu Ramakrishnan</vt:lpstr>
      <vt:lpstr>Outline</vt:lpstr>
      <vt:lpstr>Background</vt:lpstr>
      <vt:lpstr>Introduction</vt:lpstr>
      <vt:lpstr>Sampling based techniques</vt:lpstr>
      <vt:lpstr>Why Icicles?</vt:lpstr>
      <vt:lpstr>Icicles</vt:lpstr>
      <vt:lpstr>       Icicle Maintenance</vt:lpstr>
      <vt:lpstr>Icicle Maintenance Example</vt:lpstr>
      <vt:lpstr>Icicle Maintenance</vt:lpstr>
      <vt:lpstr>Icicle Maintenance Algorithm</vt:lpstr>
      <vt:lpstr>Icicle-Based Estimators</vt:lpstr>
      <vt:lpstr>Estimators</vt:lpstr>
      <vt:lpstr>Estimators</vt:lpstr>
      <vt:lpstr>Maintaining Frequency Relation</vt:lpstr>
      <vt:lpstr>Quality Guarantees</vt:lpstr>
      <vt:lpstr>Performance Evaluation</vt:lpstr>
      <vt:lpstr>Performance Evaluation</vt:lpstr>
      <vt:lpstr>Performance Evaluation</vt:lpstr>
      <vt:lpstr>Performance Evaluation</vt:lpstr>
      <vt:lpstr>Observations  </vt:lpstr>
      <vt:lpstr>Conclusion</vt:lpstr>
      <vt:lpstr>Questions  </vt:lpstr>
      <vt:lpstr>References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ICICLES: Self-tuning Samples for Approximate Query Answering  By Venkatesh Ganti, Mong Li Lee, and Raghu Ramakrishnan</dc:title>
  <dc:creator>ShrutiPG</dc:creator>
  <cp:lastModifiedBy>ShrutiPG</cp:lastModifiedBy>
  <cp:revision>11</cp:revision>
  <dcterms:created xsi:type="dcterms:W3CDTF">2006-08-16T00:00:00Z</dcterms:created>
  <dcterms:modified xsi:type="dcterms:W3CDTF">2009-09-15T04:27:00Z</dcterms:modified>
</cp:coreProperties>
</file>