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64" r:id="rId9"/>
    <p:sldId id="266" r:id="rId10"/>
    <p:sldId id="274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B993BD-25A2-41A3-9DB6-049FC6179217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820313-04E4-47F5-AF5F-CF703FA32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07DB-DDD2-4E6D-87F1-23BE900D76B5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9C11-1845-49F7-8A33-735CF8E6CF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98BD-B302-4E77-B3C0-C3102E655A62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B609-2A1F-4C14-AB69-797C9697E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27FD6-3EBB-4C60-B30B-6D7BB5940DAA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DD16-B691-4A55-AEF0-74E574260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F09888-71B6-4859-BFC6-0A9A8BD3EC61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A150E-38CD-4D55-A9DB-6E9F4DD946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429DD4-6EFD-42FE-87C7-187065EB4E9F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A48BD6-D5B9-494B-9021-756ABB7E5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AD50BD-DCB9-4E13-832F-BE5E23820A0C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C98E9C-D113-4033-8FF1-D7FC42CDA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6510A-6316-4EA7-B090-31905FEBA337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5A55A1-90BB-480A-928D-B9DB9D217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F988-FF0A-4239-AC53-080905476912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B184-441F-4BA6-B65F-12D79731F7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E61864-5CED-4B10-AD8E-0C08B9DC2A36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6F2EE-A190-4864-8031-84137F054C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82A34C-9AEE-44A0-A85C-05325A9ED3AF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2F3259-ECA5-461D-96B7-FABC1410E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99F2A2D-3FD1-45A8-8FEC-6BB5D32D5B4D}" type="datetimeFigureOut">
              <a:rPr lang="en-US"/>
              <a:pPr>
                <a:defRPr/>
              </a:pPr>
              <a:t>11/16/2010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F040FDF-F3CF-4A2F-994E-0595BDF00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8" r:id="rId6"/>
    <p:sldLayoutId id="2147483681" r:id="rId7"/>
    <p:sldLayoutId id="2147483689" r:id="rId8"/>
    <p:sldLayoutId id="2147483690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sidc.org/data/g00807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976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Ranking Queries on Uncertain Data: A Probabilistic Threshold Approach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1500" smtClean="0"/>
              <a:t>Ming Hua, Jian Pei</a:t>
            </a:r>
          </a:p>
          <a:p>
            <a:pPr marR="0" algn="l">
              <a:lnSpc>
                <a:spcPct val="80000"/>
              </a:lnSpc>
            </a:pPr>
            <a:r>
              <a:rPr lang="en-US" sz="1500" smtClean="0"/>
              <a:t>Simon Fraser University			</a:t>
            </a:r>
            <a:r>
              <a:rPr lang="en-US" sz="1500" b="1" u="sng" smtClean="0">
                <a:solidFill>
                  <a:srgbClr val="1FAECD"/>
                </a:solidFill>
              </a:rPr>
              <a:t>Presented By:</a:t>
            </a:r>
          </a:p>
          <a:p>
            <a:pPr marR="0" algn="l">
              <a:lnSpc>
                <a:spcPct val="80000"/>
              </a:lnSpc>
            </a:pPr>
            <a:r>
              <a:rPr lang="en-US" sz="1500" b="1" smtClean="0">
                <a:solidFill>
                  <a:srgbClr val="1FAECD"/>
                </a:solidFill>
              </a:rPr>
              <a:t>				                      Mahashweta Das</a:t>
            </a:r>
          </a:p>
          <a:p>
            <a:pPr marR="0" algn="l">
              <a:lnSpc>
                <a:spcPct val="80000"/>
              </a:lnSpc>
            </a:pPr>
            <a:r>
              <a:rPr lang="en-US" sz="1500" smtClean="0"/>
              <a:t>Wenjie Zhang, Xuemin Lin			</a:t>
            </a:r>
            <a:r>
              <a:rPr lang="en-US" sz="1500" b="1" smtClean="0">
                <a:solidFill>
                  <a:srgbClr val="1FAECD"/>
                </a:solidFill>
              </a:rPr>
              <a:t>University of Texas at Arlington</a:t>
            </a:r>
          </a:p>
          <a:p>
            <a:pPr marR="0" algn="l">
              <a:lnSpc>
                <a:spcPct val="80000"/>
              </a:lnSpc>
            </a:pPr>
            <a:r>
              <a:rPr lang="en-US" sz="1500" smtClean="0"/>
              <a:t>The University of New South Wales &amp; NICTA</a:t>
            </a:r>
          </a:p>
          <a:p>
            <a:pPr marR="0" algn="l">
              <a:lnSpc>
                <a:spcPct val="80000"/>
              </a:lnSpc>
            </a:pPr>
            <a:endParaRPr lang="en-US" sz="1800" smtClean="0"/>
          </a:p>
          <a:p>
            <a:pPr marR="0" algn="l">
              <a:lnSpc>
                <a:spcPct val="80000"/>
              </a:lnSpc>
            </a:pPr>
            <a:r>
              <a:rPr lang="en-US" sz="1800" b="1" smtClean="0"/>
              <a:t>SIGMOD 2008</a:t>
            </a:r>
          </a:p>
          <a:p>
            <a:pPr marR="0" algn="l">
              <a:lnSpc>
                <a:spcPct val="80000"/>
              </a:lnSpc>
            </a:pPr>
            <a:endParaRPr lang="en-US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4862"/>
          </a:xfrm>
        </p:spPr>
        <p:txBody>
          <a:bodyPr/>
          <a:lstStyle/>
          <a:p>
            <a:r>
              <a:rPr lang="en-US" sz="2000" smtClean="0"/>
              <a:t>Scan tuples in P(T) in ranking order</a:t>
            </a:r>
          </a:p>
          <a:p>
            <a:r>
              <a:rPr lang="en-US" sz="2000" smtClean="0"/>
              <a:t>When a tuple t is scanned, if t is an independent tuple,</a:t>
            </a:r>
          </a:p>
          <a:p>
            <a:r>
              <a:rPr lang="en-US" sz="2000" smtClean="0"/>
              <a:t>Pr</a:t>
            </a:r>
            <a:r>
              <a:rPr lang="en-US" sz="2000" baseline="30000" smtClean="0"/>
              <a:t>k</a:t>
            </a:r>
            <a:r>
              <a:rPr lang="en-US" sz="2000" smtClean="0"/>
              <a:t>(t</a:t>
            </a:r>
            <a:r>
              <a:rPr lang="nb-NO" sz="2000" smtClean="0"/>
              <a:t>) =                                     = </a:t>
            </a:r>
          </a:p>
          <a:p>
            <a:pPr lvl="1"/>
            <a:endParaRPr lang="nb-NO" sz="1600" smtClean="0"/>
          </a:p>
          <a:p>
            <a:r>
              <a:rPr lang="en-US" sz="2000" smtClean="0"/>
              <a:t>When a tuple t is scanned, if t belongs to a generation rule R,</a:t>
            </a:r>
          </a:p>
          <a:p>
            <a:r>
              <a:rPr lang="en-US" sz="2000" smtClean="0"/>
              <a:t>Pr</a:t>
            </a:r>
            <a:r>
              <a:rPr lang="en-US" sz="2000" baseline="30000" smtClean="0"/>
              <a:t>k</a:t>
            </a:r>
            <a:r>
              <a:rPr lang="en-US" sz="2000" smtClean="0"/>
              <a:t>(t</a:t>
            </a:r>
            <a:r>
              <a:rPr lang="nb-NO" sz="2000" smtClean="0"/>
              <a:t>) =                               </a:t>
            </a:r>
          </a:p>
          <a:p>
            <a:pPr lvl="1">
              <a:buFont typeface="Verdana" pitchFamily="34" charset="0"/>
              <a:buNone/>
            </a:pPr>
            <a:endParaRPr lang="nb-NO" sz="1600" smtClean="0"/>
          </a:p>
          <a:p>
            <a:pPr lvl="1"/>
            <a:r>
              <a:rPr lang="nb-NO" sz="1600" smtClean="0"/>
              <a:t>F(k-1, ;</a:t>
            </a:r>
            <a:r>
              <a:rPr lang="nb-NO" sz="1600" smtClean="0">
                <a:latin typeface="Symbol" pitchFamily="18" charset="2"/>
              </a:rPr>
              <a:t>m</a:t>
            </a:r>
            <a:r>
              <a:rPr lang="nb-NO" sz="1600" smtClean="0"/>
              <a:t>), F(k-1, ;</a:t>
            </a:r>
            <a:r>
              <a:rPr lang="nb-NO" sz="1600" smtClean="0">
                <a:latin typeface="Symbol" pitchFamily="18" charset="2"/>
              </a:rPr>
              <a:t>m</a:t>
            </a:r>
            <a:r>
              <a:rPr lang="nb-NO" sz="1600" smtClean="0"/>
              <a:t>’) is cumlative distribution function</a:t>
            </a:r>
          </a:p>
          <a:p>
            <a:pPr lvl="1"/>
            <a:r>
              <a:rPr lang="nb-NO" sz="1600" smtClean="0"/>
              <a:t>X </a:t>
            </a:r>
            <a:r>
              <a:rPr lang="en-US" sz="1600" smtClean="0"/>
              <a:t>follows Poisson Binomial distribution</a:t>
            </a:r>
          </a:p>
          <a:p>
            <a:pPr lvl="1"/>
            <a:r>
              <a:rPr lang="nb-NO" sz="1600" smtClean="0">
                <a:latin typeface="Symbol" pitchFamily="18" charset="2"/>
              </a:rPr>
              <a:t>m</a:t>
            </a:r>
            <a:r>
              <a:rPr lang="nb-NO" sz="1600" smtClean="0"/>
              <a:t> : sum of </a:t>
            </a:r>
            <a:r>
              <a:rPr lang="en-US" sz="1600" smtClean="0"/>
              <a:t>membership probabilities of scanned tuples</a:t>
            </a:r>
          </a:p>
          <a:p>
            <a:pPr lvl="1"/>
            <a:r>
              <a:rPr lang="nb-NO" sz="1600" smtClean="0">
                <a:latin typeface="Symbol" pitchFamily="18" charset="2"/>
              </a:rPr>
              <a:t>m</a:t>
            </a:r>
            <a:r>
              <a:rPr lang="nb-NO" sz="1600" smtClean="0"/>
              <a:t>’: sum of </a:t>
            </a:r>
            <a:r>
              <a:rPr lang="en-US" sz="1600" smtClean="0"/>
              <a:t>membership probabilities of scanned tuples in R</a:t>
            </a:r>
          </a:p>
          <a:p>
            <a:r>
              <a:rPr lang="en-US" sz="2000" smtClean="0"/>
              <a:t>Stop scanning when Pr</a:t>
            </a:r>
            <a:r>
              <a:rPr lang="en-US" sz="2000" baseline="30000" smtClean="0"/>
              <a:t>k</a:t>
            </a:r>
            <a:r>
              <a:rPr lang="en-US" sz="2000" smtClean="0"/>
              <a:t>(t</a:t>
            </a:r>
            <a:r>
              <a:rPr lang="nb-NO" sz="2000" smtClean="0"/>
              <a:t>)&lt;p under the condition:</a:t>
            </a:r>
            <a:endParaRPr lang="en-US" sz="2000" smtClean="0"/>
          </a:p>
          <a:p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Poisson Approximation Based Algorithm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2450" y="2209800"/>
            <a:ext cx="1758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133600"/>
            <a:ext cx="3405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200400"/>
            <a:ext cx="3048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5314950"/>
            <a:ext cx="308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2400" smtClean="0"/>
              <a:t>Real (Uncertain)Dataset</a:t>
            </a:r>
          </a:p>
          <a:p>
            <a:pPr lvl="1"/>
            <a:r>
              <a:rPr lang="en-US" sz="2000" smtClean="0"/>
              <a:t>International Ice Patrol (IIP) Iceberg Sightings Database (</a:t>
            </a:r>
            <a:r>
              <a:rPr lang="en-US" sz="2000" smtClean="0">
                <a:hlinkClick r:id="rId2"/>
              </a:rPr>
              <a:t>http://nsidc.org/data/g00807.html</a:t>
            </a:r>
            <a:r>
              <a:rPr lang="en-US" sz="2000" smtClean="0"/>
              <a:t>)</a:t>
            </a:r>
          </a:p>
          <a:p>
            <a:r>
              <a:rPr lang="en-US" sz="2400" smtClean="0"/>
              <a:t>Synthetic Dataset : </a:t>
            </a:r>
            <a:r>
              <a:rPr lang="en-US" sz="2400" i="1" smtClean="0"/>
              <a:t>evaluates performance, quality</a:t>
            </a:r>
          </a:p>
          <a:p>
            <a:pPr lvl="1"/>
            <a:r>
              <a:rPr lang="en-US" sz="1800" smtClean="0"/>
              <a:t>20, 000 tuples and 2, 000 multi-tuple generation rules, where number of tuples involved in each multi-tuple generation rule follows normal distribution</a:t>
            </a:r>
          </a:p>
          <a:p>
            <a:pPr lvl="1">
              <a:buFont typeface="Verdana" pitchFamily="34" charset="0"/>
              <a:buNone/>
            </a:pPr>
            <a:endParaRPr lang="en-US" sz="2000" smtClean="0"/>
          </a:p>
          <a:p>
            <a:r>
              <a:rPr lang="en-US" sz="2400" smtClean="0"/>
              <a:t>Related work (ICDE 2007)</a:t>
            </a:r>
          </a:p>
          <a:p>
            <a:pPr lvl="1"/>
            <a:r>
              <a:rPr lang="en-US" sz="1800" b="1" smtClean="0"/>
              <a:t>U-Top K query: </a:t>
            </a:r>
            <a:r>
              <a:rPr lang="en-US" sz="1800" smtClean="0"/>
              <a:t>returns a list of k records that has the highest probability to be the top-k list in all possible worlds</a:t>
            </a:r>
          </a:p>
          <a:p>
            <a:pPr lvl="1"/>
            <a:r>
              <a:rPr lang="en-US" sz="1900" b="1" smtClean="0"/>
              <a:t>U-K Ranks query</a:t>
            </a:r>
            <a:r>
              <a:rPr lang="en-US" sz="1900" smtClean="0"/>
              <a:t>: returns a list of k records such that the i-th record has the highest probability to be the i-th best record in all possible worlds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Experiments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0"/>
            <a:ext cx="89693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7848600" y="4953000"/>
            <a:ext cx="609600" cy="3048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4953000"/>
            <a:ext cx="609600" cy="3048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8229600" y="1981200"/>
            <a:ext cx="838200" cy="685800"/>
          </a:xfrm>
          <a:prstGeom prst="borderCallout1">
            <a:avLst>
              <a:gd name="adj1" fmla="val 41285"/>
              <a:gd name="adj2" fmla="val -6797"/>
              <a:gd name="adj3" fmla="val 97477"/>
              <a:gd name="adj4" fmla="val -32187"/>
            </a:avLst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No R14 but R7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8305800" y="3230563"/>
            <a:ext cx="762000" cy="350837"/>
          </a:xfrm>
          <a:prstGeom prst="borderCallout1">
            <a:avLst>
              <a:gd name="adj1" fmla="val 18750"/>
              <a:gd name="adj2" fmla="val -8333"/>
              <a:gd name="adj3" fmla="val 94129"/>
              <a:gd name="adj4" fmla="val -31572"/>
            </a:avLst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No R14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4953000"/>
            <a:ext cx="609600" cy="304800"/>
          </a:xfrm>
          <a:prstGeom prst="ellipse">
            <a:avLst/>
          </a:prstGeom>
          <a:noFill/>
          <a:ln w="254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Line Callout 1 10"/>
          <p:cNvSpPr/>
          <p:nvPr/>
        </p:nvSpPr>
        <p:spPr>
          <a:xfrm>
            <a:off x="7467600" y="2971800"/>
            <a:ext cx="762000" cy="350838"/>
          </a:xfrm>
          <a:prstGeom prst="borderCallout1">
            <a:avLst>
              <a:gd name="adj1" fmla="val 18750"/>
              <a:gd name="adj2" fmla="val -8333"/>
              <a:gd name="adj3" fmla="val 94129"/>
              <a:gd name="adj4" fmla="val -31572"/>
            </a:avLst>
          </a:prstGeom>
          <a:noFill/>
          <a:ln w="254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No R10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r>
              <a:rPr lang="en-US" sz="2400" smtClean="0"/>
              <a:t>A semantically novel formulation of probabilistic threshold top-k query on uncertain data </a:t>
            </a:r>
          </a:p>
          <a:p>
            <a:endParaRPr lang="en-US" sz="2400" smtClean="0"/>
          </a:p>
          <a:p>
            <a:r>
              <a:rPr lang="en-US" sz="2400" smtClean="0"/>
              <a:t>A exact algorithm (with rule-tuple compression and several pruning techniques to improve efficiency), a fast sampling  method (with approximation  quality guarantee) and a Poisson approximation based method (that works in linear time)</a:t>
            </a:r>
          </a:p>
          <a:p>
            <a:endParaRPr lang="en-US" sz="240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400" smtClean="0"/>
              <a:t>Comparison of proposed framework with existing U-Top K query and U-K Ranks query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6626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Uncertainty in data due to incompleteness of data, limitations of equipment, delay or loss in data transfer, etc.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Uncertain Data</a:t>
            </a:r>
            <a:endParaRPr lang="en-US" sz="3600" dirty="0"/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50" y="2762250"/>
            <a:ext cx="5022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15000" y="2667000"/>
            <a:ext cx="281940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Multiple sensors for same location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3581400"/>
            <a:ext cx="2819400" cy="14747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Two sensors </a:t>
            </a:r>
            <a:r>
              <a:rPr lang="en-US" i="1" dirty="0">
                <a:latin typeface="+mn-lt"/>
              </a:rPr>
              <a:t>in the same location </a:t>
            </a:r>
            <a:r>
              <a:rPr lang="en-US" i="1" dirty="0">
                <a:latin typeface="+mn-lt"/>
              </a:rPr>
              <a:t>may </a:t>
            </a:r>
            <a:r>
              <a:rPr lang="en-US" i="1" dirty="0">
                <a:latin typeface="+mn-lt"/>
              </a:rPr>
              <a:t>detect the presence </a:t>
            </a:r>
            <a:r>
              <a:rPr lang="en-US" i="1" dirty="0">
                <a:latin typeface="+mn-lt"/>
              </a:rPr>
              <a:t>of a </a:t>
            </a:r>
            <a:r>
              <a:rPr lang="en-US" i="1" dirty="0">
                <a:latin typeface="+mn-lt"/>
              </a:rPr>
              <a:t>suspect at the (approximately) same </a:t>
            </a:r>
            <a:r>
              <a:rPr lang="en-US" i="1" dirty="0">
                <a:latin typeface="+mn-lt"/>
              </a:rPr>
              <a:t>time</a:t>
            </a:r>
            <a:r>
              <a:rPr lang="en-US" i="1" dirty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186363"/>
            <a:ext cx="7391400" cy="37623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Uncertain data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in Table 1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summarizes the set of all possible worlds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Possible Worlds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0"/>
            <a:ext cx="542766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267200" y="1185863"/>
            <a:ext cx="1524000" cy="33813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FF0000"/>
                </a:solidFill>
                <a:latin typeface="+mn-lt"/>
              </a:rPr>
              <a:t>0.3*0.4*0.8*1.0</a:t>
            </a:r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 rot="5400000">
            <a:off x="4762500" y="1638300"/>
            <a:ext cx="381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48200" y="1905000"/>
            <a:ext cx="762000" cy="3048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24400" y="4343400"/>
            <a:ext cx="685800" cy="2286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38600" y="5029200"/>
            <a:ext cx="2514600" cy="3381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FF0000"/>
                </a:solidFill>
                <a:latin typeface="+mn-lt"/>
              </a:rPr>
              <a:t>(1-0.3)*(1-0.4-0.5)01.0*0.2</a:t>
            </a:r>
          </a:p>
        </p:txBody>
      </p:sp>
      <p:sp>
        <p:nvSpPr>
          <p:cNvPr id="15368" name="TextBox 21"/>
          <p:cNvSpPr txBox="1">
            <a:spLocks noChangeArrowheads="1"/>
          </p:cNvSpPr>
          <p:nvPr/>
        </p:nvSpPr>
        <p:spPr bwMode="auto">
          <a:xfrm>
            <a:off x="609600" y="1295400"/>
            <a:ext cx="11430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mbria" pitchFamily="18" charset="0"/>
              </a:rPr>
              <a:t>Rules</a:t>
            </a:r>
          </a:p>
          <a:p>
            <a:pPr algn="ctr"/>
            <a:r>
              <a:rPr lang="en-US" sz="1400">
                <a:latin typeface="Cambria" pitchFamily="18" charset="0"/>
              </a:rPr>
              <a:t>----------------</a:t>
            </a:r>
          </a:p>
          <a:p>
            <a:r>
              <a:rPr lang="en-US" sz="1400">
                <a:latin typeface="Symbol" pitchFamily="18" charset="2"/>
              </a:rPr>
              <a:t>t</a:t>
            </a:r>
            <a:r>
              <a:rPr lang="en-US" sz="1400">
                <a:latin typeface="Cambria" pitchFamily="18" charset="0"/>
              </a:rPr>
              <a:t>1      R1</a:t>
            </a:r>
          </a:p>
          <a:p>
            <a:r>
              <a:rPr lang="en-US" sz="1400">
                <a:latin typeface="Symbol" pitchFamily="18" charset="2"/>
              </a:rPr>
              <a:t>t</a:t>
            </a:r>
            <a:r>
              <a:rPr lang="en-US" sz="1400">
                <a:latin typeface="Cambria" pitchFamily="18" charset="0"/>
              </a:rPr>
              <a:t>2      R2, R3</a:t>
            </a:r>
          </a:p>
          <a:p>
            <a:r>
              <a:rPr lang="en-US" sz="1400">
                <a:latin typeface="Symbol" pitchFamily="18" charset="2"/>
              </a:rPr>
              <a:t>t</a:t>
            </a:r>
            <a:r>
              <a:rPr lang="en-US" sz="1400">
                <a:latin typeface="Cambria" pitchFamily="18" charset="0"/>
              </a:rPr>
              <a:t>3      R4</a:t>
            </a:r>
          </a:p>
          <a:p>
            <a:r>
              <a:rPr lang="en-US" sz="1400">
                <a:latin typeface="Symbol" pitchFamily="18" charset="2"/>
              </a:rPr>
              <a:t>t</a:t>
            </a:r>
            <a:r>
              <a:rPr lang="en-US" sz="1400">
                <a:latin typeface="Cambria" pitchFamily="18" charset="0"/>
              </a:rPr>
              <a:t>4      R5, R6</a:t>
            </a:r>
          </a:p>
        </p:txBody>
      </p:sp>
      <p:cxnSp>
        <p:nvCxnSpPr>
          <p:cNvPr id="27" name="Straight Arrow Connector 26"/>
          <p:cNvCxnSpPr>
            <a:endCxn id="24" idx="4"/>
          </p:cNvCxnSpPr>
          <p:nvPr/>
        </p:nvCxnSpPr>
        <p:spPr>
          <a:xfrm rot="5400000" flipH="1" flipV="1">
            <a:off x="4781550" y="4743450"/>
            <a:ext cx="457200" cy="114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38200" y="5562600"/>
            <a:ext cx="7391400" cy="3698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Top-K Query:  top-2 longest duration in uncertain data</a:t>
            </a:r>
          </a:p>
        </p:txBody>
      </p:sp>
      <p:sp>
        <p:nvSpPr>
          <p:cNvPr id="35" name="Oval 34"/>
          <p:cNvSpPr/>
          <p:nvPr/>
        </p:nvSpPr>
        <p:spPr>
          <a:xfrm>
            <a:off x="5562600" y="1600200"/>
            <a:ext cx="1981200" cy="30480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If user-specified probability threshold (p) =0.35, {R2, R3, R5} should be returned.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This is the problem of probabilistic threshold top-k query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 smtClean="0"/>
              <a:t>Return records, each of which takes a probability of at least p to be in the top-k lists in the possible worlds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Probabilistic Threshold for Top-K Queries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2743200"/>
            <a:ext cx="4191000" cy="3381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FF0000"/>
                </a:solidFill>
                <a:latin typeface="+mn-lt"/>
              </a:rPr>
              <a:t>0.006 + 0.056 + 0.056 + 0.07 + 0.014 = 0.202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9725"/>
            <a:ext cx="62293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657600" y="1905000"/>
            <a:ext cx="685800" cy="2286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540918" y="2288382"/>
            <a:ext cx="576263" cy="266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Semantics of probabilistic top-k queries (PT-k queries)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Solution</a:t>
            </a:r>
          </a:p>
          <a:p>
            <a:pPr lvl="1"/>
            <a:r>
              <a:rPr lang="en-US" sz="2000" smtClean="0"/>
              <a:t>Query returns a tuple which has a high probability to appear in top-k list regardless of its exact rank</a:t>
            </a:r>
          </a:p>
          <a:p>
            <a:pPr lvl="2"/>
            <a:endParaRPr lang="en-US" sz="1800" smtClean="0"/>
          </a:p>
          <a:p>
            <a:r>
              <a:rPr lang="en-US" sz="2400" smtClean="0"/>
              <a:t>Efficient computation of probabilistic top-k queries</a:t>
            </a:r>
          </a:p>
          <a:p>
            <a:pPr lvl="2"/>
            <a:r>
              <a:rPr lang="en-US" sz="1800" smtClean="0"/>
              <a:t>Number of all possible worlds is huge; hence naïve  method is expensive</a:t>
            </a:r>
          </a:p>
          <a:p>
            <a:pPr lvl="2"/>
            <a:r>
              <a:rPr lang="en-US" sz="1800" smtClean="0"/>
              <a:t>Existing techniques require materializing all possible states based on tuples seen so far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Solution</a:t>
            </a:r>
          </a:p>
          <a:p>
            <a:pPr lvl="1"/>
            <a:r>
              <a:rPr lang="en-US" sz="2000" smtClean="0"/>
              <a:t>Exact algorithm</a:t>
            </a:r>
          </a:p>
          <a:p>
            <a:pPr lvl="1"/>
            <a:r>
              <a:rPr lang="en-US" sz="2000" smtClean="0"/>
              <a:t>Sampling algorithm</a:t>
            </a:r>
          </a:p>
          <a:p>
            <a:pPr lvl="1"/>
            <a:r>
              <a:rPr lang="en-US" sz="2000" smtClean="0"/>
              <a:t>Poisson approximation based algorithm</a:t>
            </a:r>
          </a:p>
          <a:p>
            <a:pPr lvl="2">
              <a:buFont typeface="Wingdings 2" pitchFamily="18" charset="2"/>
              <a:buNone/>
            </a:pPr>
            <a:endParaRPr lang="en-US" sz="1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Technical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Dominant Set Property</a:t>
            </a:r>
          </a:p>
          <a:p>
            <a:pPr lvl="1"/>
            <a:r>
              <a:rPr lang="en-US" sz="2000" smtClean="0"/>
              <a:t>For a tuple t ∈ P(T), the dominant set of t is the subset of tuples in P(T) that are ranked higher than t</a:t>
            </a:r>
          </a:p>
          <a:p>
            <a:pPr lvl="2"/>
            <a:r>
              <a:rPr lang="en-US" sz="1800" smtClean="0"/>
              <a:t>S</a:t>
            </a:r>
            <a:r>
              <a:rPr lang="en-US" sz="1800" baseline="-25000" smtClean="0"/>
              <a:t>t</a:t>
            </a:r>
            <a:r>
              <a:rPr lang="en-US" sz="1800" smtClean="0"/>
              <a:t> = {t’|t’ ∈ P(T) ∧ t’ ≺</a:t>
            </a:r>
            <a:r>
              <a:rPr lang="en-US" sz="1800" baseline="-25000" smtClean="0"/>
              <a:t>f</a:t>
            </a:r>
            <a:r>
              <a:rPr lang="en-US" sz="1800" smtClean="0"/>
              <a:t> t}, P(T) = set of tuples satisfying query predicate</a:t>
            </a:r>
          </a:p>
          <a:p>
            <a:pPr lvl="2">
              <a:buFont typeface="Wingdings 2" pitchFamily="18" charset="2"/>
              <a:buNone/>
            </a:pPr>
            <a:endParaRPr lang="en-US" sz="1800" smtClean="0"/>
          </a:p>
          <a:p>
            <a:r>
              <a:rPr lang="en-US" sz="2400" smtClean="0"/>
              <a:t>Using Dominant Set Property , all algorithm scan tuples in ranking order, and derive top-k probability of a tuple based on tuples preceding  it in the ranking order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Algorithm: Dominant Set Property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4648200"/>
            <a:ext cx="58483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2000" smtClean="0"/>
              <a:t>Basic Case: Tuples are independent,  each tuple involved in one rule</a:t>
            </a:r>
          </a:p>
          <a:p>
            <a:r>
              <a:rPr lang="en-US" sz="2000" smtClean="0"/>
              <a:t>Scan tuples in P(T) in ranking order</a:t>
            </a:r>
          </a:p>
          <a:p>
            <a:r>
              <a:rPr lang="en-US" sz="2000" smtClean="0"/>
              <a:t>Derive top-k probability of a tuple based on tuples preceding it in the ranking order </a:t>
            </a:r>
          </a:p>
          <a:p>
            <a:pPr lvl="1"/>
            <a:r>
              <a:rPr lang="en-US" sz="1600" smtClean="0"/>
              <a:t>Pr(t</a:t>
            </a:r>
            <a:r>
              <a:rPr lang="en-US" sz="1600" baseline="-25000" smtClean="0"/>
              <a:t>i</a:t>
            </a:r>
            <a:r>
              <a:rPr lang="nb-NO" sz="1600" smtClean="0"/>
              <a:t>,j) </a:t>
            </a:r>
            <a:r>
              <a:rPr lang="en-US" sz="1600" smtClean="0"/>
              <a:t>: probability that tuple t</a:t>
            </a:r>
            <a:r>
              <a:rPr lang="en-US" sz="1600" baseline="-25000" smtClean="0"/>
              <a:t>i</a:t>
            </a:r>
            <a:r>
              <a:rPr lang="en-US" sz="1600" smtClean="0"/>
              <a:t> is ranked at j-th position in possible worlds</a:t>
            </a:r>
          </a:p>
          <a:p>
            <a:endParaRPr lang="en-US" sz="2000" smtClean="0"/>
          </a:p>
          <a:p>
            <a:pPr lvl="1"/>
            <a:r>
              <a:rPr lang="en-US" sz="1600" smtClean="0"/>
              <a:t>Pr</a:t>
            </a:r>
            <a:r>
              <a:rPr lang="en-US" sz="1600" baseline="30000" smtClean="0"/>
              <a:t>k</a:t>
            </a:r>
            <a:r>
              <a:rPr lang="en-US" sz="1600" smtClean="0"/>
              <a:t>(t</a:t>
            </a:r>
            <a:r>
              <a:rPr lang="en-US" sz="1600" baseline="-25000" smtClean="0"/>
              <a:t>i</a:t>
            </a:r>
            <a:r>
              <a:rPr lang="nb-NO" sz="1600" smtClean="0"/>
              <a:t>) : </a:t>
            </a:r>
            <a:r>
              <a:rPr lang="en-US" sz="1600" smtClean="0"/>
              <a:t> top-k probability of tuple t</a:t>
            </a:r>
            <a:r>
              <a:rPr lang="en-US" sz="1600" baseline="-25000" smtClean="0"/>
              <a:t>i</a:t>
            </a:r>
            <a:r>
              <a:rPr lang="en-US" sz="1600" smtClean="0"/>
              <a:t> </a:t>
            </a:r>
          </a:p>
          <a:p>
            <a:pPr lvl="1"/>
            <a:r>
              <a:rPr lang="nb-NO" sz="1600" smtClean="0"/>
              <a:t>Pr(S</a:t>
            </a:r>
            <a:r>
              <a:rPr lang="en-US" sz="1600" baseline="-25000" smtClean="0"/>
              <a:t>t</a:t>
            </a:r>
            <a:r>
              <a:rPr lang="en-US" sz="1600" baseline="-40000" smtClean="0"/>
              <a:t>i</a:t>
            </a:r>
            <a:r>
              <a:rPr lang="nb-NO" sz="1600" smtClean="0"/>
              <a:t>, j): </a:t>
            </a:r>
            <a:r>
              <a:rPr lang="en-US" sz="1600" smtClean="0"/>
              <a:t>probability that j tuples in </a:t>
            </a:r>
            <a:r>
              <a:rPr lang="nb-NO" sz="1600" smtClean="0"/>
              <a:t>S</a:t>
            </a:r>
            <a:r>
              <a:rPr lang="en-US" sz="1600" baseline="-25000" smtClean="0"/>
              <a:t>t</a:t>
            </a:r>
            <a:r>
              <a:rPr lang="en-US" sz="1600" baseline="-40000" smtClean="0"/>
              <a:t>i</a:t>
            </a:r>
            <a:r>
              <a:rPr lang="en-US" sz="1600" smtClean="0"/>
              <a:t> appear in possible worlds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Theorem: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Exact Algorithm</a:t>
            </a:r>
            <a:endParaRPr lang="en-US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1575" y="3048000"/>
            <a:ext cx="3095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29075"/>
            <a:ext cx="46482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800600"/>
            <a:ext cx="3429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5295900"/>
            <a:ext cx="5219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38350" y="5715000"/>
            <a:ext cx="5505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r>
              <a:rPr lang="en-US" sz="2000" smtClean="0"/>
              <a:t>To compute top-2 probability of each tuple</a:t>
            </a:r>
          </a:p>
          <a:p>
            <a:pPr lvl="1"/>
            <a:endParaRPr lang="en-US" sz="2000" smtClean="0"/>
          </a:p>
          <a:p>
            <a:r>
              <a:rPr lang="nb-NO" sz="2000" smtClean="0"/>
              <a:t>For t</a:t>
            </a:r>
            <a:r>
              <a:rPr lang="nb-NO" sz="2000" baseline="-25000" smtClean="0"/>
              <a:t>j</a:t>
            </a:r>
            <a:r>
              <a:rPr lang="nb-NO" sz="2000" smtClean="0"/>
              <a:t> (1 ≤ j ≤ 2), </a:t>
            </a:r>
            <a:r>
              <a:rPr lang="en-US" sz="2000" smtClean="0"/>
              <a:t>Pr</a:t>
            </a:r>
            <a:r>
              <a:rPr lang="en-US" sz="2000" baseline="30000" smtClean="0"/>
              <a:t>2</a:t>
            </a:r>
            <a:r>
              <a:rPr lang="en-US" sz="2000" smtClean="0"/>
              <a:t>(t</a:t>
            </a:r>
            <a:r>
              <a:rPr lang="en-US" sz="2000" baseline="-25000" smtClean="0"/>
              <a:t>j</a:t>
            </a:r>
            <a:r>
              <a:rPr lang="nb-NO" sz="2000" smtClean="0"/>
              <a:t>) = Pr(t</a:t>
            </a:r>
            <a:r>
              <a:rPr lang="en-US" sz="2000" baseline="-25000" smtClean="0"/>
              <a:t>j</a:t>
            </a:r>
            <a:r>
              <a:rPr lang="nb-NO" sz="2000" smtClean="0"/>
              <a:t>)</a:t>
            </a:r>
          </a:p>
          <a:p>
            <a:pPr lvl="1"/>
            <a:r>
              <a:rPr lang="en-US" sz="1800" smtClean="0"/>
              <a:t>Pr</a:t>
            </a:r>
            <a:r>
              <a:rPr lang="en-US" sz="1800" baseline="30000" smtClean="0"/>
              <a:t>2</a:t>
            </a:r>
            <a:r>
              <a:rPr lang="en-US" sz="1800" smtClean="0"/>
              <a:t>(R</a:t>
            </a:r>
            <a:r>
              <a:rPr lang="en-US" sz="1800" baseline="-25000" smtClean="0"/>
              <a:t>1</a:t>
            </a:r>
            <a:r>
              <a:rPr lang="en-US" sz="1800" smtClean="0"/>
              <a:t>) = 0.3   	Pr</a:t>
            </a:r>
            <a:r>
              <a:rPr lang="en-US" sz="1800" baseline="30000" smtClean="0"/>
              <a:t>2</a:t>
            </a:r>
            <a:r>
              <a:rPr lang="en-US" sz="1800" smtClean="0"/>
              <a:t>(R</a:t>
            </a:r>
            <a:r>
              <a:rPr lang="en-US" sz="1800" baseline="-25000" smtClean="0"/>
              <a:t>2</a:t>
            </a:r>
            <a:r>
              <a:rPr lang="en-US" sz="1800" smtClean="0"/>
              <a:t>) = 0.4</a:t>
            </a:r>
          </a:p>
          <a:p>
            <a:pPr lvl="1"/>
            <a:endParaRPr lang="en-US" sz="2000" smtClean="0"/>
          </a:p>
          <a:p>
            <a:r>
              <a:rPr lang="nb-NO" sz="2000" smtClean="0"/>
              <a:t>For t</a:t>
            </a:r>
            <a:r>
              <a:rPr lang="nb-NO" sz="2000" baseline="-25000" smtClean="0"/>
              <a:t>j</a:t>
            </a:r>
            <a:r>
              <a:rPr lang="nb-NO" sz="2000" smtClean="0"/>
              <a:t> (3≤ j ≤ 6), </a:t>
            </a:r>
            <a:endParaRPr lang="en-US" sz="1800" smtClean="0"/>
          </a:p>
          <a:p>
            <a:pPr lvl="1"/>
            <a:r>
              <a:rPr lang="en-US" sz="1800" smtClean="0"/>
              <a:t>Pr</a:t>
            </a:r>
            <a:r>
              <a:rPr lang="en-US" sz="1800" baseline="30000" smtClean="0"/>
              <a:t>2</a:t>
            </a:r>
            <a:r>
              <a:rPr lang="en-US" sz="1800" smtClean="0"/>
              <a:t>(R</a:t>
            </a:r>
            <a:r>
              <a:rPr lang="en-US" sz="1800" baseline="-25000" smtClean="0"/>
              <a:t>3</a:t>
            </a:r>
            <a:r>
              <a:rPr lang="en-US" sz="1800" smtClean="0"/>
              <a:t>) = </a:t>
            </a:r>
            <a:r>
              <a:rPr lang="nb-NO" sz="1800" smtClean="0"/>
              <a:t>Pr(R</a:t>
            </a:r>
            <a:r>
              <a:rPr lang="en-US" sz="1800" baseline="-25000" smtClean="0"/>
              <a:t>3</a:t>
            </a:r>
            <a:r>
              <a:rPr lang="nb-NO" sz="1800" smtClean="0"/>
              <a:t>). [Pr(S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2</a:t>
            </a:r>
            <a:r>
              <a:rPr lang="nb-NO" sz="1800" smtClean="0"/>
              <a:t>, 0)  + 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2</a:t>
            </a:r>
            <a:r>
              <a:rPr lang="nb-NO" sz="1800" smtClean="0"/>
              <a:t>, 1) ]  </a:t>
            </a:r>
            <a:r>
              <a:rPr lang="nb-NO" sz="1800" i="1" smtClean="0"/>
              <a:t>by </a:t>
            </a:r>
            <a:r>
              <a:rPr lang="en-US" sz="1800" i="1" smtClean="0"/>
              <a:t>Poisson binomial recurrence</a:t>
            </a:r>
            <a:r>
              <a:rPr lang="nb-NO" sz="1800" i="1" smtClean="0"/>
              <a:t>                                                                               </a:t>
            </a:r>
          </a:p>
          <a:p>
            <a:pPr lvl="1"/>
            <a:r>
              <a:rPr lang="nb-NO" sz="1800" smtClean="0"/>
              <a:t>               = Pr(R</a:t>
            </a:r>
            <a:r>
              <a:rPr lang="en-US" sz="1800" baseline="-25000" smtClean="0"/>
              <a:t>3</a:t>
            </a:r>
            <a:r>
              <a:rPr lang="nb-NO" sz="1800" smtClean="0"/>
              <a:t>). [Pr(S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2</a:t>
            </a:r>
            <a:r>
              <a:rPr lang="nb-NO" sz="1800" smtClean="0"/>
              <a:t>, 0)  + Pr(R</a:t>
            </a:r>
            <a:r>
              <a:rPr lang="en-US" sz="1800" baseline="-25000" smtClean="0"/>
              <a:t>2</a:t>
            </a:r>
            <a:r>
              <a:rPr lang="nb-NO" sz="1800" smtClean="0"/>
              <a:t>).Pr(S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1</a:t>
            </a:r>
            <a:r>
              <a:rPr lang="nb-NO" sz="1800" smtClean="0"/>
              <a:t>, 0) + (1-Pr(R</a:t>
            </a:r>
            <a:r>
              <a:rPr lang="en-US" sz="1800" baseline="-25000" smtClean="0"/>
              <a:t>2</a:t>
            </a:r>
            <a:r>
              <a:rPr lang="nb-NO" sz="1800" smtClean="0"/>
              <a:t>)).Pr(S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1</a:t>
            </a:r>
            <a:r>
              <a:rPr lang="nb-NO" sz="1800" smtClean="0"/>
              <a:t>, 0) ]</a:t>
            </a:r>
          </a:p>
          <a:p>
            <a:pPr lvl="1"/>
            <a:r>
              <a:rPr lang="nb-NO" sz="1800" smtClean="0"/>
              <a:t>               = Pr(R</a:t>
            </a:r>
            <a:r>
              <a:rPr lang="en-US" sz="1800" baseline="-25000" smtClean="0"/>
              <a:t>3</a:t>
            </a:r>
            <a:r>
              <a:rPr lang="nb-NO" sz="1800" smtClean="0"/>
              <a:t>). [Pr(S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2</a:t>
            </a:r>
            <a:r>
              <a:rPr lang="nb-NO" sz="1800" smtClean="0"/>
              <a:t>, 0)  + Pr(R</a:t>
            </a:r>
            <a:r>
              <a:rPr lang="en-US" sz="1800" baseline="-25000" smtClean="0"/>
              <a:t>2</a:t>
            </a:r>
            <a:r>
              <a:rPr lang="nb-NO" sz="1800" smtClean="0"/>
              <a:t>).Pr(S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1</a:t>
            </a:r>
            <a:r>
              <a:rPr lang="nb-NO" sz="1800" smtClean="0"/>
              <a:t>, 0) + (1-Pr(R</a:t>
            </a:r>
            <a:r>
              <a:rPr lang="en-US" sz="1800" baseline="-25000" smtClean="0"/>
              <a:t>2</a:t>
            </a:r>
            <a:r>
              <a:rPr lang="nb-NO" sz="1800" smtClean="0"/>
              <a:t>)).Pr(S</a:t>
            </a:r>
            <a:r>
              <a:rPr lang="en-US" sz="1800" baseline="-25000" smtClean="0"/>
              <a:t>R</a:t>
            </a:r>
            <a:r>
              <a:rPr lang="en-US" sz="1800" baseline="-40000" smtClean="0"/>
              <a:t>1</a:t>
            </a:r>
            <a:r>
              <a:rPr lang="nb-NO" sz="1800" smtClean="0"/>
              <a:t>, 0) ]</a:t>
            </a:r>
          </a:p>
          <a:p>
            <a:pPr lvl="1"/>
            <a:r>
              <a:rPr lang="nb-NO" sz="1800" smtClean="0"/>
              <a:t>               = ...</a:t>
            </a:r>
            <a:endParaRPr lang="nb-NO" sz="1600" smtClean="0"/>
          </a:p>
          <a:p>
            <a:pPr lvl="1"/>
            <a:r>
              <a:rPr lang="nb-NO" sz="1800" smtClean="0"/>
              <a:t>               = 0.5 * 0.76 =0.38</a:t>
            </a:r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Similarly, Pr</a:t>
            </a:r>
            <a:r>
              <a:rPr lang="en-US" sz="1800" baseline="30000" smtClean="0"/>
              <a:t>2</a:t>
            </a:r>
            <a:r>
              <a:rPr lang="en-US" sz="1800" smtClean="0"/>
              <a:t>(R</a:t>
            </a:r>
            <a:r>
              <a:rPr lang="en-US" sz="1800" baseline="-25000" smtClean="0"/>
              <a:t>4</a:t>
            </a:r>
            <a:r>
              <a:rPr lang="en-US" sz="1800" smtClean="0"/>
              <a:t>) = 0.202  	Pr</a:t>
            </a:r>
            <a:r>
              <a:rPr lang="en-US" sz="1800" baseline="30000" smtClean="0"/>
              <a:t>2</a:t>
            </a:r>
            <a:r>
              <a:rPr lang="en-US" sz="1800" smtClean="0"/>
              <a:t>(R</a:t>
            </a:r>
            <a:r>
              <a:rPr lang="en-US" sz="1800" baseline="-25000" smtClean="0"/>
              <a:t>5</a:t>
            </a:r>
            <a:r>
              <a:rPr lang="en-US" sz="1800" smtClean="0"/>
              <a:t>) = 0.704	 Pr</a:t>
            </a:r>
            <a:r>
              <a:rPr lang="en-US" sz="1800" baseline="30000" smtClean="0"/>
              <a:t>2</a:t>
            </a:r>
            <a:r>
              <a:rPr lang="en-US" sz="1800" smtClean="0"/>
              <a:t>(R</a:t>
            </a:r>
            <a:r>
              <a:rPr lang="en-US" sz="1800" baseline="-25000" smtClean="0"/>
              <a:t>6</a:t>
            </a:r>
            <a:r>
              <a:rPr lang="en-US" sz="1800" smtClean="0"/>
              <a:t>) = 0.014</a:t>
            </a:r>
          </a:p>
          <a:p>
            <a:pPr lvl="1">
              <a:buFont typeface="Verdana" pitchFamily="34" charset="0"/>
              <a:buNone/>
            </a:pPr>
            <a:endParaRPr lang="en-US" sz="1800" smtClean="0"/>
          </a:p>
          <a:p>
            <a:pPr lvl="1">
              <a:buFont typeface="Verdana" pitchFamily="34" charset="0"/>
              <a:buNone/>
            </a:pPr>
            <a:endParaRPr lang="en-US" sz="1800" smtClean="0"/>
          </a:p>
          <a:p>
            <a:pPr lvl="1">
              <a:buFont typeface="Verdana" pitchFamily="34" charset="0"/>
              <a:buNone/>
            </a:pPr>
            <a:endParaRPr lang="en-US" sz="1800" smtClean="0"/>
          </a:p>
          <a:p>
            <a:pPr lvl="1"/>
            <a:endParaRPr lang="en-US" sz="180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Exact Algorithm: Example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200400"/>
            <a:ext cx="3200400" cy="45720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550" y="5724525"/>
            <a:ext cx="48958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4862"/>
          </a:xfrm>
        </p:spPr>
        <p:txBody>
          <a:bodyPr/>
          <a:lstStyle/>
          <a:p>
            <a:r>
              <a:rPr lang="en-US" sz="2000" smtClean="0"/>
              <a:t>Random variable X</a:t>
            </a:r>
            <a:r>
              <a:rPr lang="en-US" sz="2000" baseline="-25000" smtClean="0"/>
              <a:t>t</a:t>
            </a:r>
            <a:r>
              <a:rPr lang="en-US" sz="2000" smtClean="0"/>
              <a:t> =   1 	if t is ranked in top-k list                   </a:t>
            </a:r>
          </a:p>
          <a:p>
            <a:r>
              <a:rPr lang="en-US" sz="2000" smtClean="0"/>
              <a:t>                                            0	otherwise   </a:t>
            </a:r>
          </a:p>
          <a:p>
            <a:r>
              <a:rPr lang="en-US" sz="2000" smtClean="0"/>
              <a:t>Pr</a:t>
            </a:r>
            <a:r>
              <a:rPr lang="en-US" sz="2000" baseline="30000" smtClean="0"/>
              <a:t>k</a:t>
            </a:r>
            <a:r>
              <a:rPr lang="en-US" sz="2000" smtClean="0"/>
              <a:t>(t</a:t>
            </a:r>
            <a:r>
              <a:rPr lang="nb-NO" sz="2000" smtClean="0"/>
              <a:t>) = E[</a:t>
            </a:r>
            <a:r>
              <a:rPr lang="en-US" sz="2000" smtClean="0"/>
              <a:t>X</a:t>
            </a:r>
            <a:r>
              <a:rPr lang="en-US" sz="2000" baseline="-25000" smtClean="0"/>
              <a:t>t</a:t>
            </a:r>
            <a:r>
              <a:rPr lang="nb-NO" sz="2000" smtClean="0"/>
              <a:t>]</a:t>
            </a:r>
          </a:p>
          <a:p>
            <a:pPr lvl="1"/>
            <a:r>
              <a:rPr lang="en-US" sz="1800" smtClean="0"/>
              <a:t>Draw a set of samples S of possible worlds</a:t>
            </a:r>
          </a:p>
          <a:p>
            <a:pPr lvl="1"/>
            <a:r>
              <a:rPr lang="en-US" sz="1800" smtClean="0"/>
              <a:t>Compute </a:t>
            </a:r>
            <a:r>
              <a:rPr lang="nb-NO" sz="1800" smtClean="0"/>
              <a:t>E</a:t>
            </a:r>
            <a:r>
              <a:rPr lang="nb-NO" sz="1800" baseline="-25000" smtClean="0"/>
              <a:t>s</a:t>
            </a:r>
            <a:r>
              <a:rPr lang="nb-NO" sz="1800" smtClean="0"/>
              <a:t>[</a:t>
            </a:r>
            <a:r>
              <a:rPr lang="en-US" sz="1800" smtClean="0"/>
              <a:t>X</a:t>
            </a:r>
            <a:r>
              <a:rPr lang="en-US" sz="1800" baseline="-25000" smtClean="0"/>
              <a:t>t</a:t>
            </a:r>
            <a:r>
              <a:rPr lang="nb-NO" sz="1800" smtClean="0"/>
              <a:t>]</a:t>
            </a:r>
            <a:r>
              <a:rPr lang="en-US" sz="1800" smtClean="0"/>
              <a:t> as approximation of </a:t>
            </a:r>
            <a:r>
              <a:rPr lang="nb-NO" sz="1800" smtClean="0"/>
              <a:t>E[</a:t>
            </a:r>
            <a:r>
              <a:rPr lang="en-US" sz="1800" smtClean="0"/>
              <a:t>X</a:t>
            </a:r>
            <a:r>
              <a:rPr lang="en-US" sz="1800" baseline="-25000" smtClean="0"/>
              <a:t>t</a:t>
            </a:r>
            <a:r>
              <a:rPr lang="nb-NO" sz="1800" smtClean="0"/>
              <a:t>]</a:t>
            </a:r>
          </a:p>
          <a:p>
            <a:pPr>
              <a:buFont typeface="Wingdings 3" pitchFamily="18" charset="2"/>
              <a:buNone/>
            </a:pPr>
            <a:endParaRPr lang="nb-NO" sz="2000" smtClean="0"/>
          </a:p>
          <a:p>
            <a:r>
              <a:rPr lang="en-US" sz="2000" smtClean="0"/>
              <a:t>Generate sample units by URS with replacement (a sample unit is a possible world)</a:t>
            </a:r>
          </a:p>
          <a:p>
            <a:pPr lvl="1"/>
            <a:r>
              <a:rPr lang="en-US" sz="1800" smtClean="0"/>
              <a:t>To pick a sample unit, scan data table once and include independent tuple t</a:t>
            </a:r>
            <a:r>
              <a:rPr lang="en-US" sz="1800" baseline="-25000" smtClean="0"/>
              <a:t>i</a:t>
            </a:r>
            <a:r>
              <a:rPr lang="en-US" sz="1800" smtClean="0"/>
              <a:t> with P</a:t>
            </a:r>
            <a:r>
              <a:rPr lang="nb-NO" sz="1800" smtClean="0"/>
              <a:t>r(t</a:t>
            </a:r>
            <a:r>
              <a:rPr lang="en-US" sz="1800" baseline="-25000" smtClean="0"/>
              <a:t>i</a:t>
            </a:r>
            <a:r>
              <a:rPr lang="nb-NO" sz="1800" smtClean="0"/>
              <a:t>)</a:t>
            </a:r>
          </a:p>
          <a:p>
            <a:r>
              <a:rPr lang="en-US" sz="2000" smtClean="0"/>
              <a:t>Compute top-k tuples in sample unit </a:t>
            </a:r>
          </a:p>
          <a:p>
            <a:pPr lvl="1"/>
            <a:r>
              <a:rPr lang="en-US" sz="1800" smtClean="0"/>
              <a:t>For each tuple t in top-k list, X</a:t>
            </a:r>
            <a:r>
              <a:rPr lang="en-US" sz="1800" baseline="-25000" smtClean="0"/>
              <a:t>t</a:t>
            </a:r>
            <a:r>
              <a:rPr lang="en-US" sz="1800" smtClean="0"/>
              <a:t> = 1, rest tuples are set to 0</a:t>
            </a:r>
            <a:endParaRPr lang="nb-NO" sz="1800" smtClean="0"/>
          </a:p>
          <a:p>
            <a:r>
              <a:rPr lang="en-US" sz="2000" smtClean="0"/>
              <a:t>Repeat above steps to obtain sample S and compute </a:t>
            </a:r>
            <a:r>
              <a:rPr lang="nb-NO" sz="2000" smtClean="0"/>
              <a:t>E</a:t>
            </a:r>
            <a:r>
              <a:rPr lang="nb-NO" sz="2000" baseline="-25000" smtClean="0"/>
              <a:t>s</a:t>
            </a:r>
            <a:r>
              <a:rPr lang="nb-NO" sz="2000" smtClean="0"/>
              <a:t>[</a:t>
            </a:r>
            <a:r>
              <a:rPr lang="en-US" sz="2000" smtClean="0"/>
              <a:t>X</a:t>
            </a:r>
            <a:r>
              <a:rPr lang="en-US" sz="2000" baseline="-25000" smtClean="0"/>
              <a:t>t</a:t>
            </a:r>
            <a:r>
              <a:rPr lang="nb-NO" sz="2000" smtClean="0"/>
              <a:t>]</a:t>
            </a:r>
            <a:r>
              <a:rPr lang="en-US" sz="2000" smtClean="0"/>
              <a:t> </a:t>
            </a:r>
          </a:p>
          <a:p>
            <a:pPr lvl="1">
              <a:buFont typeface="Verdana" pitchFamily="34" charset="0"/>
              <a:buNone/>
            </a:pPr>
            <a:endParaRPr lang="nb-NO" sz="1800" smtClean="0"/>
          </a:p>
          <a:p>
            <a:pPr>
              <a:buFont typeface="Wingdings 3" pitchFamily="18" charset="2"/>
              <a:buNone/>
            </a:pPr>
            <a:endParaRPr lang="en-US" sz="1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Sampling Algorithm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3200400" y="1524000"/>
            <a:ext cx="152400" cy="685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536</TotalTime>
  <Words>763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Cambria</vt:lpstr>
      <vt:lpstr>Arial</vt:lpstr>
      <vt:lpstr>Calibri</vt:lpstr>
      <vt:lpstr>Wingdings 3</vt:lpstr>
      <vt:lpstr>Verdana</vt:lpstr>
      <vt:lpstr>Wingdings 2</vt:lpstr>
      <vt:lpstr>Symbol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Ranking Queries on Uncertain Data: A Probabilistic Threshold Approach</dc:title>
  <dc:creator>chaudhua</dc:creator>
  <cp:lastModifiedBy>DBXLAB</cp:lastModifiedBy>
  <cp:revision>223</cp:revision>
  <dcterms:created xsi:type="dcterms:W3CDTF">2010-11-14T01:44:07Z</dcterms:created>
  <dcterms:modified xsi:type="dcterms:W3CDTF">2010-11-16T17:48:02Z</dcterms:modified>
</cp:coreProperties>
</file>