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9" r:id="rId2"/>
    <p:sldId id="257" r:id="rId3"/>
    <p:sldId id="258" r:id="rId4"/>
    <p:sldId id="270" r:id="rId5"/>
    <p:sldId id="260" r:id="rId6"/>
    <p:sldId id="271" r:id="rId7"/>
    <p:sldId id="272" r:id="rId8"/>
    <p:sldId id="273" r:id="rId9"/>
    <p:sldId id="275" r:id="rId10"/>
    <p:sldId id="278" r:id="rId11"/>
    <p:sldId id="26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B141AED-CDAE-490F-B415-343BED955490}" type="datetimeFigureOut">
              <a:rPr lang="en-US"/>
              <a:pPr>
                <a:defRPr/>
              </a:pPr>
              <a:t>11/16/2010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726211E-3831-4A88-85B4-5F68654BB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6DB62-81EC-4BD5-B0E0-0EF891EAEE49}" type="datetimeFigureOut">
              <a:rPr lang="en-US"/>
              <a:pPr>
                <a:defRPr/>
              </a:pPr>
              <a:t>11/16/2010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0DE61-5498-4AF2-A828-4A0F0CEE7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9192A-7545-4615-9263-77AA431A2FA0}" type="datetimeFigureOut">
              <a:rPr lang="en-US"/>
              <a:pPr>
                <a:defRPr/>
              </a:pPr>
              <a:t>11/16/2010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DF991-608B-4BD4-A477-AF7A6FD1F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83F1C-FA28-45F7-BB3D-A44B34A18FB5}" type="datetimeFigureOut">
              <a:rPr lang="en-US"/>
              <a:pPr>
                <a:defRPr/>
              </a:pPr>
              <a:t>11/16/2010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2E640-DF19-4C2D-AA6B-DADB1DEA8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435730-4666-40E3-8AE2-BD8559C0AF7C}" type="datetimeFigureOut">
              <a:rPr lang="en-US"/>
              <a:pPr>
                <a:defRPr/>
              </a:pPr>
              <a:t>11/16/2010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AEDB9D-40D3-401C-AFE4-FE49AB6FD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CFCF1A-E61D-40F1-A642-19C5978F6B83}" type="datetimeFigureOut">
              <a:rPr lang="en-US"/>
              <a:pPr>
                <a:defRPr/>
              </a:pPr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83B7B7-9338-4018-839C-D8FCB402EA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113FA4-8797-45FC-B393-67E747C81ECF}" type="datetimeFigureOut">
              <a:rPr lang="en-US"/>
              <a:pPr>
                <a:defRPr/>
              </a:pPr>
              <a:t>11/16/2010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186091-BF1C-45B9-A303-D8F07BB3A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8E3050-D891-4F46-AD8C-8C3AF23DDBED}" type="datetimeFigureOut">
              <a:rPr lang="en-US"/>
              <a:pPr>
                <a:defRPr/>
              </a:pPr>
              <a:t>11/16/2010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A3299A-C2F6-4F07-87D1-7A28D189B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140EB-45FE-40FC-9696-E22ACC1038C1}" type="datetimeFigureOut">
              <a:rPr lang="en-US"/>
              <a:pPr>
                <a:defRPr/>
              </a:pPr>
              <a:t>11/16/2010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93F5F-E4F2-4D82-8460-9B9B55004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750561-9000-4216-89A3-7965DB631BCF}" type="datetimeFigureOut">
              <a:rPr lang="en-US"/>
              <a:pPr>
                <a:defRPr/>
              </a:pPr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CCBC32-9FB8-4BBA-BC80-D2F77DBDF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5A25477-8F91-4A86-871D-3E0847772537}" type="datetimeFigureOut">
              <a:rPr lang="en-US"/>
              <a:pPr>
                <a:defRPr/>
              </a:pPr>
              <a:t>11/16/2010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CAAB582-ACD0-4AA7-B2E5-9C142ABA3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4B7808D-98CD-4B48-B7C2-B71600943DD1}" type="datetimeFigureOut">
              <a:rPr lang="en-US"/>
              <a:pPr>
                <a:defRPr/>
              </a:pPr>
              <a:t>11/16/2010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2CD0972-0EF3-49D4-9654-DFDDB81A6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0" r:id="rId2"/>
    <p:sldLayoutId id="2147483805" r:id="rId3"/>
    <p:sldLayoutId id="2147483806" r:id="rId4"/>
    <p:sldLayoutId id="2147483807" r:id="rId5"/>
    <p:sldLayoutId id="2147483808" r:id="rId6"/>
    <p:sldLayoutId id="2147483801" r:id="rId7"/>
    <p:sldLayoutId id="2147483809" r:id="rId8"/>
    <p:sldLayoutId id="2147483810" r:id="rId9"/>
    <p:sldLayoutId id="2147483802" r:id="rId10"/>
    <p:sldLayoutId id="21474838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9639"/>
            <a:ext cx="7772400" cy="1829761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/>
              <a:t>Tag-Based Optimization for </a:t>
            </a:r>
            <a:r>
              <a:rPr lang="en-US" sz="4000" dirty="0" smtClean="0"/>
              <a:t>Top-k Product </a:t>
            </a:r>
            <a:r>
              <a:rPr lang="en-US" sz="4000" dirty="0"/>
              <a:t>Design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050925" y="3352800"/>
            <a:ext cx="7407275" cy="1752600"/>
          </a:xfrm>
        </p:spPr>
        <p:txBody>
          <a:bodyPr/>
          <a:lstStyle/>
          <a:p>
            <a:pPr marR="0" algn="l" eaLnBrk="1" hangingPunct="1"/>
            <a:r>
              <a:rPr lang="en-US" sz="1800" b="1" smtClean="0">
                <a:solidFill>
                  <a:srgbClr val="0066FF"/>
                </a:solidFill>
              </a:rPr>
              <a:t>Mahashweta Das, Gautam Das	University of Texas at Arlington</a:t>
            </a:r>
          </a:p>
          <a:p>
            <a:pPr marR="0" algn="l" eaLnBrk="1" hangingPunct="1"/>
            <a:r>
              <a:rPr lang="en-US" sz="1800" b="1" smtClean="0">
                <a:solidFill>
                  <a:srgbClr val="0066FF"/>
                </a:solidFill>
              </a:rPr>
              <a:t>Vagelis Hristidis			Florida International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4754563" y="1447800"/>
            <a:ext cx="1341437" cy="3698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/>
              <a:t>GetNext</a:t>
            </a:r>
            <a:r>
              <a:rPr lang="en-US" dirty="0"/>
              <a:t>() = 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01763" y="1447800"/>
            <a:ext cx="1341437" cy="3698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/>
              <a:t>GetNext</a:t>
            </a:r>
            <a:r>
              <a:rPr lang="en-US" dirty="0"/>
              <a:t>() =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1905000"/>
            <a:ext cx="2895600" cy="2438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2133600"/>
          <a:ext cx="1066800" cy="185420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(A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 A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10, 1.97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00, 0.84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11, 0.84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01, 0.36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0" y="2133600"/>
          <a:ext cx="1066800" cy="185420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(A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 A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10, 1.97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00, 0.84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11, 0.84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01, 0.36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60" name="TextBox 6"/>
          <p:cNvSpPr txBox="1">
            <a:spLocks noChangeArrowheads="1"/>
          </p:cNvSpPr>
          <p:nvPr/>
        </p:nvSpPr>
        <p:spPr bwMode="auto">
          <a:xfrm>
            <a:off x="1354138" y="3962400"/>
            <a:ext cx="398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</a:t>
            </a:r>
            <a:r>
              <a:rPr lang="en-US" baseline="-25000"/>
              <a:t>1</a:t>
            </a:r>
          </a:p>
        </p:txBody>
      </p:sp>
      <p:sp>
        <p:nvSpPr>
          <p:cNvPr id="22561" name="TextBox 7"/>
          <p:cNvSpPr txBox="1">
            <a:spLocks noChangeArrowheads="1"/>
          </p:cNvSpPr>
          <p:nvPr/>
        </p:nvSpPr>
        <p:spPr bwMode="auto">
          <a:xfrm>
            <a:off x="2649538" y="3962400"/>
            <a:ext cx="398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</a:t>
            </a:r>
            <a:r>
              <a:rPr lang="en-US" baseline="-25000"/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4114800" y="1905000"/>
            <a:ext cx="2895600" cy="2438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343400" y="2133600"/>
          <a:ext cx="1066800" cy="185420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(A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 A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11, 2.76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01, 1.18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10, 1.18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00, 0.51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638800" y="2133600"/>
          <a:ext cx="1066800" cy="185420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(A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 A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11, 4.57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10, 2.53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01, 0.91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00, 0.51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91" name="TextBox 11"/>
          <p:cNvSpPr txBox="1">
            <a:spLocks noChangeArrowheads="1"/>
          </p:cNvSpPr>
          <p:nvPr/>
        </p:nvSpPr>
        <p:spPr bwMode="auto">
          <a:xfrm>
            <a:off x="4724400" y="3962400"/>
            <a:ext cx="398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</a:t>
            </a:r>
            <a:r>
              <a:rPr lang="en-US" baseline="-25000"/>
              <a:t>1</a:t>
            </a:r>
          </a:p>
        </p:txBody>
      </p:sp>
      <p:sp>
        <p:nvSpPr>
          <p:cNvPr id="22592" name="TextBox 12"/>
          <p:cNvSpPr txBox="1">
            <a:spLocks noChangeArrowheads="1"/>
          </p:cNvSpPr>
          <p:nvPr/>
        </p:nvSpPr>
        <p:spPr bwMode="auto">
          <a:xfrm>
            <a:off x="6019800" y="3973513"/>
            <a:ext cx="3984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</a:t>
            </a:r>
            <a:r>
              <a:rPr lang="en-US" baseline="-25000"/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28800" y="4343400"/>
            <a:ext cx="411163" cy="3698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T</a:t>
            </a:r>
            <a:r>
              <a:rPr lang="en-US" baseline="-25000" dirty="0"/>
              <a:t>1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5380038" y="4343400"/>
            <a:ext cx="411162" cy="3698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T</a:t>
            </a:r>
            <a:r>
              <a:rPr lang="en-US" baseline="-25000" dirty="0"/>
              <a:t>2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2399507" y="1561306"/>
            <a:ext cx="38100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5753100" y="15621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172200" y="1219200"/>
            <a:ext cx="1828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6553200" y="2667000"/>
            <a:ext cx="2895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>
            <a:off x="7315200" y="41148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Right Brace 46"/>
          <p:cNvSpPr/>
          <p:nvPr/>
        </p:nvSpPr>
        <p:spPr>
          <a:xfrm>
            <a:off x="8077200" y="1676400"/>
            <a:ext cx="533400" cy="2633663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ight Brace 47"/>
          <p:cNvSpPr/>
          <p:nvPr/>
        </p:nvSpPr>
        <p:spPr>
          <a:xfrm>
            <a:off x="8077200" y="134938"/>
            <a:ext cx="533400" cy="108426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8382000" y="301625"/>
            <a:ext cx="685800" cy="3079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/>
              <a:t>Tier 2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8382000" y="2587625"/>
            <a:ext cx="685800" cy="3079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/>
              <a:t>Tier 1</a:t>
            </a:r>
            <a:endParaRPr lang="en-US" sz="1400" dirty="0"/>
          </a:p>
        </p:txBody>
      </p: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381000" y="4837113"/>
          <a:ext cx="3581400" cy="119380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888071"/>
                <a:gridCol w="858954"/>
                <a:gridCol w="917188"/>
                <a:gridCol w="917188"/>
              </a:tblGrid>
              <a:tr h="47830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Join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Product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Actual Score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MPFS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6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..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..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..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..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6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..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..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..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..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1600200" y="381000"/>
          <a:ext cx="4495800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305232"/>
                <a:gridCol w="1595284"/>
                <a:gridCol w="1595284"/>
              </a:tblGrid>
              <a:tr h="254000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Buffer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/>
                        <a:t>Top-K ()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Product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Complete Score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..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..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..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..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1" name="Straight Arrow Connector 50"/>
          <p:cNvCxnSpPr/>
          <p:nvPr/>
        </p:nvCxnSpPr>
        <p:spPr>
          <a:xfrm rot="5400000" flipH="1" flipV="1">
            <a:off x="4153694" y="2659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643" name="TextBox 51"/>
          <p:cNvSpPr txBox="1">
            <a:spLocks noChangeArrowheads="1"/>
          </p:cNvSpPr>
          <p:nvPr/>
        </p:nvSpPr>
        <p:spPr bwMode="auto">
          <a:xfrm>
            <a:off x="6096000" y="304800"/>
            <a:ext cx="2057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FF00"/>
                </a:solidFill>
              </a:rPr>
              <a:t>MUS: </a:t>
            </a:r>
            <a:r>
              <a:rPr lang="en-US" sz="1600" b="1"/>
              <a:t>sum of last seen score from all GetNext()</a:t>
            </a:r>
          </a:p>
        </p:txBody>
      </p:sp>
      <p:sp>
        <p:nvSpPr>
          <p:cNvPr id="22644" name="TextBox 52"/>
          <p:cNvSpPr txBox="1">
            <a:spLocks noChangeArrowheads="1"/>
          </p:cNvSpPr>
          <p:nvPr/>
        </p:nvSpPr>
        <p:spPr bwMode="auto">
          <a:xfrm>
            <a:off x="4038600" y="4884738"/>
            <a:ext cx="2057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FF00"/>
                </a:solidFill>
              </a:rPr>
              <a:t>MPFS:</a:t>
            </a:r>
          </a:p>
        </p:txBody>
      </p:sp>
      <p:pic>
        <p:nvPicPr>
          <p:cNvPr id="2264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0125" y="4876800"/>
            <a:ext cx="32670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23554" name="Subtitle 4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smtClean="0"/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Motivation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229100"/>
            <a:ext cx="80010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434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942975"/>
            <a:ext cx="83820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Oval 14"/>
          <p:cNvSpPr/>
          <p:nvPr/>
        </p:nvSpPr>
        <p:spPr>
          <a:xfrm>
            <a:off x="3733800" y="2514600"/>
            <a:ext cx="1295400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305800" cy="4525962"/>
          </a:xfrm>
        </p:spPr>
        <p:txBody>
          <a:bodyPr/>
          <a:lstStyle/>
          <a:p>
            <a:pPr eaLnBrk="1" hangingPunct="1"/>
            <a:r>
              <a:rPr lang="en-US" sz="2400" smtClean="0"/>
              <a:t>Given a database of tagged products, task is to design k new products (attribute values) that are likely to attract maximum number of desirable tags</a:t>
            </a:r>
          </a:p>
          <a:p>
            <a:pPr marL="742950" lvl="1" indent="-285750" eaLnBrk="1" hangingPunct="1"/>
            <a:r>
              <a:rPr lang="en-US" sz="2000" i="1" smtClean="0"/>
              <a:t>tag-desirability is just one aspect of product design consideration</a:t>
            </a:r>
          </a:p>
          <a:p>
            <a:pPr marL="742950" lvl="1" indent="-285750" eaLnBrk="1" hangingPunct="1"/>
            <a:endParaRPr lang="en-US" sz="2000" smtClean="0"/>
          </a:p>
          <a:p>
            <a:pPr eaLnBrk="1" hangingPunct="1"/>
            <a:r>
              <a:rPr lang="en-US" sz="2400" smtClean="0"/>
              <a:t>Applications</a:t>
            </a:r>
          </a:p>
          <a:p>
            <a:pPr marL="742950" lvl="1" indent="-285750" eaLnBrk="1" hangingPunct="1"/>
            <a:r>
              <a:rPr lang="en-US" sz="2000" smtClean="0"/>
              <a:t>electronics, autos, apparel</a:t>
            </a:r>
          </a:p>
          <a:p>
            <a:pPr marL="742950" lvl="1" indent="-285750" eaLnBrk="1" hangingPunct="1"/>
            <a:r>
              <a:rPr lang="en-US" sz="2000" smtClean="0"/>
              <a:t>musical artist, blogger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Problem Statement</a:t>
            </a:r>
            <a:endParaRPr lang="en-US" dirty="0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71975" y="3733800"/>
            <a:ext cx="42386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rot="5400000" flipH="1" flipV="1">
            <a:off x="7391400" y="3581400"/>
            <a:ext cx="3810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V="1">
            <a:off x="6743700" y="3619500"/>
            <a:ext cx="38100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V="1">
            <a:off x="5943600" y="3733800"/>
            <a:ext cx="38100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7" name="TextBox 20"/>
          <p:cNvSpPr txBox="1">
            <a:spLocks noChangeArrowheads="1"/>
          </p:cNvSpPr>
          <p:nvPr/>
        </p:nvSpPr>
        <p:spPr bwMode="auto">
          <a:xfrm>
            <a:off x="4876800" y="3367088"/>
            <a:ext cx="152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Lucida Sans Unicode" pitchFamily="34" charset="0"/>
              </a:rPr>
              <a:t> Resolution?</a:t>
            </a:r>
          </a:p>
        </p:txBody>
      </p:sp>
      <p:sp>
        <p:nvSpPr>
          <p:cNvPr id="15368" name="TextBox 21"/>
          <p:cNvSpPr txBox="1">
            <a:spLocks noChangeArrowheads="1"/>
          </p:cNvSpPr>
          <p:nvPr/>
        </p:nvSpPr>
        <p:spPr bwMode="auto">
          <a:xfrm>
            <a:off x="6248400" y="32004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Lucida Sans Unicode" pitchFamily="34" charset="0"/>
              </a:rPr>
              <a:t>Zoom?</a:t>
            </a:r>
          </a:p>
        </p:txBody>
      </p:sp>
      <p:sp>
        <p:nvSpPr>
          <p:cNvPr id="15369" name="TextBox 22"/>
          <p:cNvSpPr txBox="1">
            <a:spLocks noChangeArrowheads="1"/>
          </p:cNvSpPr>
          <p:nvPr/>
        </p:nvSpPr>
        <p:spPr bwMode="auto">
          <a:xfrm>
            <a:off x="7162800" y="3135313"/>
            <a:ext cx="990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Lucida Sans Unicode" pitchFamily="34" charset="0"/>
              </a:rPr>
              <a:t>Flash?</a:t>
            </a:r>
          </a:p>
        </p:txBody>
      </p:sp>
      <p:sp>
        <p:nvSpPr>
          <p:cNvPr id="15370" name="TextBox 23"/>
          <p:cNvSpPr txBox="1">
            <a:spLocks noChangeArrowheads="1"/>
          </p:cNvSpPr>
          <p:nvPr/>
        </p:nvSpPr>
        <p:spPr bwMode="auto">
          <a:xfrm>
            <a:off x="4419600" y="54864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Lucida Sans Unicode" pitchFamily="34" charset="0"/>
              </a:rPr>
              <a:t>Shooting mode?</a:t>
            </a:r>
          </a:p>
        </p:txBody>
      </p:sp>
      <p:cxnSp>
        <p:nvCxnSpPr>
          <p:cNvPr id="27" name="Straight Connector 26"/>
          <p:cNvCxnSpPr/>
          <p:nvPr/>
        </p:nvCxnSpPr>
        <p:spPr>
          <a:xfrm rot="10800000" flipV="1">
            <a:off x="5410200" y="5029200"/>
            <a:ext cx="5334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 flipV="1">
            <a:off x="5562600" y="5562600"/>
            <a:ext cx="45720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3" name="TextBox 20"/>
          <p:cNvSpPr txBox="1">
            <a:spLocks noChangeArrowheads="1"/>
          </p:cNvSpPr>
          <p:nvPr/>
        </p:nvSpPr>
        <p:spPr bwMode="auto">
          <a:xfrm>
            <a:off x="4191000" y="484505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Lucida Sans Unicode" pitchFamily="34" charset="0"/>
              </a:rPr>
              <a:t> Light Sensitivity?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Optimization Function</a:t>
            </a:r>
            <a:endParaRPr lang="en-US" sz="2800" dirty="0" smtClean="0">
              <a:effectLst/>
            </a:endParaRP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711700"/>
          </a:xfrm>
        </p:spPr>
        <p:txBody>
          <a:bodyPr/>
          <a:lstStyle/>
          <a:p>
            <a:pPr eaLnBrk="1" hangingPunct="1"/>
            <a:r>
              <a:rPr lang="en-US" sz="2400" smtClean="0"/>
              <a:t>Given a database of products, each having a set of attributes and a set of desirable tags:</a:t>
            </a:r>
          </a:p>
          <a:p>
            <a:pPr lvl="1" eaLnBrk="1" hangingPunct="1"/>
            <a:r>
              <a:rPr lang="en-US" sz="2000" smtClean="0"/>
              <a:t>Build a Naive Bayes Classifier and compute P (Tag | Attributes)</a:t>
            </a:r>
          </a:p>
          <a:p>
            <a:pPr eaLnBrk="1" hangingPunct="1"/>
            <a:r>
              <a:rPr lang="en-US" sz="2400" smtClean="0"/>
              <a:t>Given classifier, we derive: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Expected number of desirable tags new product is annotated with:</a:t>
            </a:r>
          </a:p>
          <a:p>
            <a:pPr lvl="1" eaLnBrk="1" hangingPunct="1"/>
            <a:endParaRPr lang="en-US" sz="2000" smtClean="0"/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3450" y="2895600"/>
            <a:ext cx="561975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5450" y="5257800"/>
            <a:ext cx="65341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>
          <a:xfrm>
            <a:off x="914400" y="5181600"/>
            <a:ext cx="7696200" cy="1143000"/>
          </a:xfrm>
          <a:prstGeom prst="ellipse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0867" y="290313"/>
            <a:ext cx="7969783" cy="11069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1741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Problem is NP-Complete, even for: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Boolean attributes</a:t>
            </a:r>
            <a:endParaRPr lang="en-US" sz="2000" smtClean="0">
              <a:solidFill>
                <a:srgbClr val="0066FF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Top-1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Naïve Bayes Classifier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Exact Algorithm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Naïve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Exact Two-Tier Top-K</a:t>
            </a:r>
            <a:endParaRPr lang="en-US" sz="180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Approximation Algorithm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Hill Climbing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Approx Two-Tier Top-K </a:t>
            </a:r>
            <a:endParaRPr lang="en-US" sz="2000" smtClean="0">
              <a:solidFill>
                <a:srgbClr val="0066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PTAS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609600" y="3810000"/>
            <a:ext cx="42672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Exact Algorithm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Naïve brute-force</a:t>
            </a:r>
          </a:p>
          <a:p>
            <a:pPr lvl="1" eaLnBrk="1" hangingPunct="1"/>
            <a:r>
              <a:rPr lang="en-US" sz="2000" smtClean="0"/>
              <a:t>Consider all possible 2</a:t>
            </a:r>
            <a:r>
              <a:rPr lang="en-US" sz="2000" baseline="30000" smtClean="0"/>
              <a:t>m</a:t>
            </a:r>
            <a:r>
              <a:rPr lang="en-US" sz="2000" smtClean="0"/>
              <a:t> products and compute                     for each possible product</a:t>
            </a:r>
          </a:p>
          <a:p>
            <a:pPr lvl="1" eaLnBrk="1" hangingPunct="1"/>
            <a:r>
              <a:rPr lang="en-US" sz="1800" smtClean="0"/>
              <a:t>Exponential Complexity</a:t>
            </a:r>
          </a:p>
          <a:p>
            <a:pPr lvl="2" eaLnBrk="1" hangingPunct="1"/>
            <a:endParaRPr lang="en-US" sz="1800" smtClean="0"/>
          </a:p>
          <a:p>
            <a:pPr eaLnBrk="1" hangingPunct="1"/>
            <a:r>
              <a:rPr lang="en-US" sz="2400" smtClean="0"/>
              <a:t>Exact two-tier top-k (ETT)</a:t>
            </a:r>
          </a:p>
          <a:p>
            <a:pPr lvl="1" eaLnBrk="1" hangingPunct="1"/>
            <a:r>
              <a:rPr lang="en-US" sz="2000" smtClean="0"/>
              <a:t>Application of Rank-Join and TA top-k algorithm in a two-tier architecture</a:t>
            </a:r>
          </a:p>
          <a:p>
            <a:pPr lvl="1" eaLnBrk="1" hangingPunct="1"/>
            <a:r>
              <a:rPr lang="en-US" sz="2000" smtClean="0"/>
              <a:t>Does not need to compute all possible products </a:t>
            </a:r>
          </a:p>
          <a:p>
            <a:pPr lvl="2" eaLnBrk="1" hangingPunct="1"/>
            <a:r>
              <a:rPr lang="en-US" sz="1800" smtClean="0"/>
              <a:t>performs significantly better than naïve brute-force</a:t>
            </a:r>
          </a:p>
          <a:p>
            <a:pPr lvl="1" eaLnBrk="1" hangingPunct="1"/>
            <a:r>
              <a:rPr lang="en-US" sz="2000" smtClean="0"/>
              <a:t>Works well for moderate data instances, does not scale to larger data</a:t>
            </a:r>
          </a:p>
          <a:p>
            <a:pPr lvl="2" eaLnBrk="1" hangingPunct="1"/>
            <a:r>
              <a:rPr lang="en-US" sz="1800" smtClean="0"/>
              <a:t>In the worst case, may have exponential running time</a:t>
            </a:r>
          </a:p>
          <a:p>
            <a:pPr lvl="1" eaLnBrk="1" hangingPunct="1"/>
            <a:endParaRPr lang="en-US" sz="2000" smtClean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857375"/>
            <a:ext cx="10572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ETT: Two Tier Architecture</a:t>
            </a: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" y="1587500"/>
            <a:ext cx="2362200" cy="1384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400">
                <a:solidFill>
                  <a:srgbClr val="0066FF"/>
                </a:solidFill>
              </a:rPr>
              <a:t> Determine “best” product for each tag in tier-1</a:t>
            </a:r>
          </a:p>
          <a:p>
            <a:endParaRPr lang="en-US" sz="1400">
              <a:solidFill>
                <a:srgbClr val="0066FF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1400">
                <a:solidFill>
                  <a:srgbClr val="0066FF"/>
                </a:solidFill>
              </a:rPr>
              <a:t> Match these products in tier-2 to compute global best product across all tags</a:t>
            </a:r>
          </a:p>
        </p:txBody>
      </p:sp>
      <p:pic>
        <p:nvPicPr>
          <p:cNvPr id="1945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90800" y="1600200"/>
            <a:ext cx="6019800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Main Algorithm</a:t>
            </a:r>
            <a:endParaRPr lang="en-US" dirty="0"/>
          </a:p>
        </p:txBody>
      </p:sp>
      <p:sp>
        <p:nvSpPr>
          <p:cNvPr id="20482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Database: {A</a:t>
            </a:r>
            <a:r>
              <a:rPr lang="en-US" sz="2400" baseline="-25000" smtClean="0"/>
              <a:t>1</a:t>
            </a:r>
            <a:r>
              <a:rPr lang="en-US" sz="2400" smtClean="0"/>
              <a:t>, A</a:t>
            </a:r>
            <a:r>
              <a:rPr lang="en-US" sz="2400" baseline="-25000" smtClean="0"/>
              <a:t>2</a:t>
            </a:r>
            <a:r>
              <a:rPr lang="en-US" sz="2400" smtClean="0"/>
              <a:t>, A</a:t>
            </a:r>
            <a:r>
              <a:rPr lang="en-US" sz="2400" baseline="-25000" smtClean="0"/>
              <a:t>3</a:t>
            </a:r>
            <a:r>
              <a:rPr lang="en-US" sz="2400" smtClean="0"/>
              <a:t>, A</a:t>
            </a:r>
            <a:r>
              <a:rPr lang="en-US" sz="2400" baseline="-25000" smtClean="0"/>
              <a:t>4</a:t>
            </a:r>
            <a:r>
              <a:rPr lang="en-US" sz="2400" smtClean="0"/>
              <a:t> } and {T</a:t>
            </a:r>
            <a:r>
              <a:rPr lang="en-US" sz="2400" baseline="-25000" smtClean="0"/>
              <a:t>1</a:t>
            </a:r>
            <a:r>
              <a:rPr lang="en-US" sz="2400" smtClean="0"/>
              <a:t>, T</a:t>
            </a:r>
            <a:r>
              <a:rPr lang="en-US" sz="2400" baseline="-25000" smtClean="0"/>
              <a:t>2</a:t>
            </a:r>
            <a:r>
              <a:rPr lang="en-US" sz="2400" smtClean="0"/>
              <a:t>} and top-1</a:t>
            </a:r>
          </a:p>
          <a:p>
            <a:pPr lvl="1" eaLnBrk="1" hangingPunct="1"/>
            <a:r>
              <a:rPr lang="en-US" sz="2000" smtClean="0"/>
              <a:t>Partition attributes into 2 groups {A</a:t>
            </a:r>
            <a:r>
              <a:rPr lang="en-US" sz="2000" baseline="-25000" smtClean="0"/>
              <a:t>1</a:t>
            </a:r>
            <a:r>
              <a:rPr lang="en-US" sz="2000" smtClean="0"/>
              <a:t>, A</a:t>
            </a:r>
            <a:r>
              <a:rPr lang="en-US" sz="2000" baseline="-25000" smtClean="0"/>
              <a:t>2</a:t>
            </a:r>
            <a:r>
              <a:rPr lang="en-US" sz="2000" smtClean="0"/>
              <a:t>} and {A</a:t>
            </a:r>
            <a:r>
              <a:rPr lang="en-US" sz="2000" baseline="-25000" smtClean="0"/>
              <a:t>3</a:t>
            </a:r>
            <a:r>
              <a:rPr lang="en-US" sz="2000" smtClean="0"/>
              <a:t>, A</a:t>
            </a:r>
            <a:r>
              <a:rPr lang="en-US" sz="2000" baseline="-25000" smtClean="0"/>
              <a:t>4</a:t>
            </a:r>
            <a:r>
              <a:rPr lang="en-US" sz="2000" smtClean="0"/>
              <a:t> } to form 2 lists of partial products</a:t>
            </a:r>
          </a:p>
          <a:p>
            <a:pPr lvl="1" eaLnBrk="1" hangingPunct="1"/>
            <a:r>
              <a:rPr lang="en-US" sz="2000" smtClean="0"/>
              <a:t>Each list has 2</a:t>
            </a:r>
            <a:r>
              <a:rPr lang="en-US" sz="2000" baseline="30000" smtClean="0"/>
              <a:t>2 </a:t>
            </a:r>
            <a:r>
              <a:rPr lang="en-US" sz="2000" smtClean="0"/>
              <a:t>= 4 entries (partial products)</a:t>
            </a:r>
          </a:p>
          <a:p>
            <a:pPr lvl="1" eaLnBrk="1" hangingPunct="1"/>
            <a:r>
              <a:rPr lang="en-US" sz="2000" smtClean="0"/>
              <a:t>Compute score for each partial product for each tag using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n-US" sz="2000" smtClean="0"/>
              <a:t>                                                                         and sort in descending order</a:t>
            </a: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209925"/>
            <a:ext cx="36671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500" y="3781425"/>
            <a:ext cx="47625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4392613" y="1447800"/>
            <a:ext cx="1905000" cy="3698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/>
              <a:t>GetNext</a:t>
            </a:r>
            <a:r>
              <a:rPr lang="en-US" dirty="0"/>
              <a:t>( ) = </a:t>
            </a:r>
            <a:r>
              <a:rPr lang="en-US" dirty="0">
                <a:solidFill>
                  <a:srgbClr val="FF0000"/>
                </a:solidFill>
              </a:rPr>
              <a:t>1111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63613" y="1447800"/>
            <a:ext cx="1931987" cy="3698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/>
              <a:t>GetNext</a:t>
            </a:r>
            <a:r>
              <a:rPr lang="en-US" dirty="0"/>
              <a:t>( ) = </a:t>
            </a:r>
            <a:r>
              <a:rPr lang="en-US" dirty="0">
                <a:solidFill>
                  <a:srgbClr val="FF0000"/>
                </a:solidFill>
              </a:rPr>
              <a:t>1010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1905000"/>
            <a:ext cx="2895600" cy="2438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447800" y="304800"/>
          <a:ext cx="4495800" cy="9144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305232"/>
                <a:gridCol w="1595284"/>
                <a:gridCol w="1595284"/>
              </a:tblGrid>
              <a:tr h="254000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Buffer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/>
                        <a:t>Top-K ()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Product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Complete Score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1111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1.75 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1010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1.70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2133600"/>
          <a:ext cx="1066800" cy="185420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(A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 A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10, 1.97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00, 0.84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11, 0.84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01, 0.36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0" y="2133600"/>
          <a:ext cx="1066800" cy="185420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(A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 A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10, 1.97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00, 0.84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11, 0.84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01, 0.36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52" name="TextBox 6"/>
          <p:cNvSpPr txBox="1">
            <a:spLocks noChangeArrowheads="1"/>
          </p:cNvSpPr>
          <p:nvPr/>
        </p:nvSpPr>
        <p:spPr bwMode="auto">
          <a:xfrm>
            <a:off x="1354138" y="3962400"/>
            <a:ext cx="398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</a:t>
            </a:r>
            <a:r>
              <a:rPr lang="en-US" baseline="-25000"/>
              <a:t>1</a:t>
            </a:r>
          </a:p>
        </p:txBody>
      </p:sp>
      <p:sp>
        <p:nvSpPr>
          <p:cNvPr id="21553" name="TextBox 7"/>
          <p:cNvSpPr txBox="1">
            <a:spLocks noChangeArrowheads="1"/>
          </p:cNvSpPr>
          <p:nvPr/>
        </p:nvSpPr>
        <p:spPr bwMode="auto">
          <a:xfrm>
            <a:off x="2649538" y="3962400"/>
            <a:ext cx="398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</a:t>
            </a:r>
            <a:r>
              <a:rPr lang="en-US" baseline="-25000"/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4114800" y="1905000"/>
            <a:ext cx="2895600" cy="2438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343400" y="2133600"/>
          <a:ext cx="1066800" cy="185420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(A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 A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11, 2.76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01, 1.18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10, 1.18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00, 0.51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638800" y="2133600"/>
          <a:ext cx="1066800" cy="185420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(A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 A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11, 4.57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10, 2.53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01, 0.91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00, 0.51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83" name="TextBox 11"/>
          <p:cNvSpPr txBox="1">
            <a:spLocks noChangeArrowheads="1"/>
          </p:cNvSpPr>
          <p:nvPr/>
        </p:nvSpPr>
        <p:spPr bwMode="auto">
          <a:xfrm>
            <a:off x="4724400" y="3962400"/>
            <a:ext cx="398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</a:t>
            </a:r>
            <a:r>
              <a:rPr lang="en-US" baseline="-25000"/>
              <a:t>1</a:t>
            </a:r>
          </a:p>
        </p:txBody>
      </p:sp>
      <p:sp>
        <p:nvSpPr>
          <p:cNvPr id="21584" name="TextBox 12"/>
          <p:cNvSpPr txBox="1">
            <a:spLocks noChangeArrowheads="1"/>
          </p:cNvSpPr>
          <p:nvPr/>
        </p:nvSpPr>
        <p:spPr bwMode="auto">
          <a:xfrm>
            <a:off x="6019800" y="3973513"/>
            <a:ext cx="3984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</a:t>
            </a:r>
            <a:r>
              <a:rPr lang="en-US" baseline="-25000"/>
              <a:t>2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81000" y="4837113"/>
          <a:ext cx="3581400" cy="1868487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888071"/>
                <a:gridCol w="858954"/>
                <a:gridCol w="917188"/>
                <a:gridCol w="917188"/>
              </a:tblGrid>
              <a:tr h="47830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Join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Product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Actual Score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FF00"/>
                          </a:solidFill>
                        </a:rPr>
                        <a:t>MPFS</a:t>
                      </a:r>
                      <a:endParaRPr lang="en-US" sz="1400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6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1010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0.95       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6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..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6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..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..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62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828800" y="4343400"/>
            <a:ext cx="411163" cy="3698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T</a:t>
            </a:r>
            <a:r>
              <a:rPr lang="en-US" baseline="-25000" dirty="0"/>
              <a:t>1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5380038" y="4343400"/>
            <a:ext cx="411162" cy="3698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T</a:t>
            </a:r>
            <a:r>
              <a:rPr lang="en-US" baseline="-25000" dirty="0"/>
              <a:t>2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1789907" y="1485106"/>
            <a:ext cx="38100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6200" y="3090863"/>
            <a:ext cx="560388" cy="3381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Join</a:t>
            </a:r>
          </a:p>
        </p:txBody>
      </p:sp>
      <p:cxnSp>
        <p:nvCxnSpPr>
          <p:cNvPr id="27" name="Straight Connector 26"/>
          <p:cNvCxnSpPr>
            <a:stCxn id="25" idx="3"/>
          </p:cNvCxnSpPr>
          <p:nvPr/>
        </p:nvCxnSpPr>
        <p:spPr>
          <a:xfrm flipV="1">
            <a:off x="636588" y="2819400"/>
            <a:ext cx="811212" cy="439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5" idx="3"/>
          </p:cNvCxnSpPr>
          <p:nvPr/>
        </p:nvCxnSpPr>
        <p:spPr>
          <a:xfrm flipV="1">
            <a:off x="636588" y="2819400"/>
            <a:ext cx="2106612" cy="439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086600" y="3014663"/>
            <a:ext cx="560388" cy="3381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Join</a:t>
            </a:r>
          </a:p>
        </p:txBody>
      </p:sp>
      <p:cxnSp>
        <p:nvCxnSpPr>
          <p:cNvPr id="32" name="Straight Connector 31"/>
          <p:cNvCxnSpPr>
            <a:endCxn id="30" idx="1"/>
          </p:cNvCxnSpPr>
          <p:nvPr/>
        </p:nvCxnSpPr>
        <p:spPr>
          <a:xfrm>
            <a:off x="4724400" y="2819400"/>
            <a:ext cx="2362200" cy="3635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0" idx="1"/>
          </p:cNvCxnSpPr>
          <p:nvPr/>
        </p:nvCxnSpPr>
        <p:spPr>
          <a:xfrm>
            <a:off x="6019800" y="2819400"/>
            <a:ext cx="1066800" cy="3635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943600" y="838200"/>
            <a:ext cx="2057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6363493" y="2475707"/>
            <a:ext cx="327501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>
            <a:off x="7315200" y="41148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Right Brace 46"/>
          <p:cNvSpPr/>
          <p:nvPr/>
        </p:nvSpPr>
        <p:spPr>
          <a:xfrm>
            <a:off x="8077200" y="1676400"/>
            <a:ext cx="533400" cy="2633663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ight Brace 47"/>
          <p:cNvSpPr/>
          <p:nvPr/>
        </p:nvSpPr>
        <p:spPr>
          <a:xfrm>
            <a:off x="8077200" y="134938"/>
            <a:ext cx="533400" cy="108426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8382000" y="301625"/>
            <a:ext cx="685800" cy="3079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/>
              <a:t>Tier 2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8382000" y="2587625"/>
            <a:ext cx="685800" cy="3079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/>
              <a:t>Tier 1</a:t>
            </a:r>
            <a:endParaRPr lang="en-US" sz="1400" dirty="0"/>
          </a:p>
        </p:txBody>
      </p:sp>
      <p:sp>
        <p:nvSpPr>
          <p:cNvPr id="56" name="Text Box 117"/>
          <p:cNvSpPr txBox="1">
            <a:spLocks noChangeArrowheads="1"/>
          </p:cNvSpPr>
          <p:nvPr/>
        </p:nvSpPr>
        <p:spPr bwMode="auto">
          <a:xfrm>
            <a:off x="6629400" y="863600"/>
            <a:ext cx="106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Return</a:t>
            </a:r>
            <a:br>
              <a:rPr lang="en-US" sz="1600" b="1"/>
            </a:br>
            <a:r>
              <a:rPr lang="en-US" sz="1600" b="1"/>
              <a:t> to Tier 1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5894388" y="457200"/>
            <a:ext cx="2460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MinK (1.75) </a:t>
            </a:r>
            <a:r>
              <a:rPr lang="en-US" sz="1400" b="1">
                <a:solidFill>
                  <a:srgbClr val="FF0000"/>
                </a:solidFill>
              </a:rPr>
              <a:t>&lt;= </a:t>
            </a:r>
            <a:r>
              <a:rPr lang="en-US" sz="1400" b="1">
                <a:solidFill>
                  <a:srgbClr val="00FF00"/>
                </a:solidFill>
              </a:rPr>
              <a:t>MUS</a:t>
            </a:r>
            <a:r>
              <a:rPr lang="en-US" sz="1400" b="1">
                <a:solidFill>
                  <a:srgbClr val="FF0000"/>
                </a:solidFill>
              </a:rPr>
              <a:t> </a:t>
            </a:r>
            <a:r>
              <a:rPr lang="en-US" sz="1400" b="1"/>
              <a:t>(1.88)  </a:t>
            </a:r>
          </a:p>
        </p:txBody>
      </p: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4953000" y="4800600"/>
          <a:ext cx="3581400" cy="1868488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888071"/>
                <a:gridCol w="858954"/>
                <a:gridCol w="917188"/>
                <a:gridCol w="917188"/>
              </a:tblGrid>
              <a:tr h="47830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Join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Product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Actual Score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MPFS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6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6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..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..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6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..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..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62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2" name="Straight Arrow Connector 41"/>
          <p:cNvCxnSpPr/>
          <p:nvPr/>
        </p:nvCxnSpPr>
        <p:spPr>
          <a:xfrm rot="5400000" flipH="1" flipV="1">
            <a:off x="5218907" y="1485106"/>
            <a:ext cx="38100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286000" y="5410200"/>
            <a:ext cx="1447800" cy="228600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</a:rPr>
              <a:t>&gt;=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858000" y="5334000"/>
            <a:ext cx="1447800" cy="228600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</a:rPr>
              <a:t>&gt;=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276600" y="1066800"/>
            <a:ext cx="228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  <p:bldP spid="25" grpId="0" animBg="1"/>
      <p:bldP spid="25" grpId="1" animBg="1"/>
      <p:bldP spid="30" grpId="0" animBg="1"/>
      <p:bldP spid="30" grpId="1" animBg="1"/>
      <p:bldP spid="48" grpId="0" animBg="1"/>
      <p:bldP spid="49" grpId="0" animBg="1"/>
      <p:bldP spid="56" grpId="0"/>
      <p:bldP spid="58" grpId="0"/>
      <p:bldP spid="44" grpId="0" animBg="1"/>
      <p:bldP spid="44" grpId="1" animBg="1"/>
      <p:bldP spid="45" grpId="0" animBg="1"/>
      <p:bldP spid="45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</TotalTime>
  <Words>430</Words>
  <Application>Microsoft Office PowerPoint</Application>
  <PresentationFormat>On-screen Show (4:3)</PresentationFormat>
  <Paragraphs>173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11</vt:i4>
      </vt:variant>
    </vt:vector>
  </HeadingPairs>
  <TitlesOfParts>
    <vt:vector size="26" baseType="lpstr">
      <vt:lpstr>Arial</vt:lpstr>
      <vt:lpstr>Calibri</vt:lpstr>
      <vt:lpstr>Cambria</vt:lpstr>
      <vt:lpstr>Wingdings 3</vt:lpstr>
      <vt:lpstr>Verdana</vt:lpstr>
      <vt:lpstr>Wingdings 2</vt:lpstr>
      <vt:lpstr>Lucida Sans Unicode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Department of Computer Science and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Tag-Based Optimization for Top-k Product Design</dc:title>
  <dc:creator>chaudhua</dc:creator>
  <cp:lastModifiedBy>DBXLAB</cp:lastModifiedBy>
  <cp:revision>161</cp:revision>
  <dcterms:created xsi:type="dcterms:W3CDTF">2010-11-11T02:55:34Z</dcterms:created>
  <dcterms:modified xsi:type="dcterms:W3CDTF">2010-11-16T17:18:45Z</dcterms:modified>
</cp:coreProperties>
</file>