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78" r:id="rId2"/>
    <p:sldId id="279" r:id="rId3"/>
    <p:sldId id="280" r:id="rId4"/>
    <p:sldId id="284" r:id="rId5"/>
    <p:sldId id="281" r:id="rId6"/>
    <p:sldId id="282" r:id="rId7"/>
    <p:sldId id="286" r:id="rId8"/>
    <p:sldId id="287" r:id="rId9"/>
    <p:sldId id="288" r:id="rId10"/>
    <p:sldId id="291" r:id="rId11"/>
    <p:sldId id="290" r:id="rId12"/>
    <p:sldId id="294" r:id="rId13"/>
    <p:sldId id="292" r:id="rId14"/>
    <p:sldId id="293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20" r:id="rId35"/>
    <p:sldId id="314" r:id="rId36"/>
    <p:sldId id="321" r:id="rId37"/>
    <p:sldId id="315" r:id="rId38"/>
    <p:sldId id="316" r:id="rId39"/>
    <p:sldId id="317" r:id="rId40"/>
    <p:sldId id="318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358" autoAdjust="0"/>
    <p:restoredTop sz="94660"/>
  </p:normalViewPr>
  <p:slideViewPr>
    <p:cSldViewPr>
      <p:cViewPr>
        <p:scale>
          <a:sx n="60" d="100"/>
          <a:sy n="60" d="100"/>
        </p:scale>
        <p:origin x="-178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C0B151-4B10-4389-B978-7F9772E68436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777DE6-0B0E-46BD-9CEB-F462B23C0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981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D0482C-2010-4852-8EE9-9C736FB4E98E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ABA58F-2F70-4D81-83A4-8B9938BB8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AC27-BBE9-490F-9055-7D9E0FA3A87E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F793-AF59-464C-B535-61493D87F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FD3D-52B9-4865-82A7-B3DA90AFBAC4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230F-238A-4ABA-B32D-49E38E6F9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24EED-EEEC-4DE7-A4F5-BAD9328B4CE2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5ADE8-D353-4892-9F30-DA2DE6C87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94FEBC-4DB5-4FF9-BA78-2571CE66502E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B86F6F-CD51-47C8-B4F3-705D10AF6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14BEC6-D1A1-4F43-83C2-6B2873B21DD4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0DCABE-8F4E-4BC8-A224-C2636F21B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41EBED-6A45-40E6-9518-DC4570127792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54BE0C-F091-4C1D-AE00-C51FF1CAC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5C5DEF-5D8F-4E3C-B127-C220E7F53EE6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D97617-FD76-447D-9525-9E587FBBE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9BE3-4AD0-4111-84A2-24B525DD1B95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D884-233A-43F8-89A1-BCD4FC689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9C4321-F38A-4907-BE50-CB82A78AFB30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240F95-A165-4ACB-A548-6716C57A1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097149-8C07-4E66-9EFC-CFD13B8FDC7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FD3D39-B04F-4490-A6D1-3B0CBDF43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A9086D-BD44-4834-81B9-B612051B1B07}" type="datetime1">
              <a:rPr lang="en-US" smtClean="0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6EAA87F-22DA-43A2-9EA2-77EC08FA0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crystal.uta.edu/~cse6339/Slides09/Final%20Supporting%20top-k%20queries%20in%20Relational%20databases.pptx" TargetMode="External"/><Relationship Id="rId2" Type="http://schemas.openxmlformats.org/officeDocument/2006/relationships/hyperlink" Target="http://www.cs.uwaterloo.ca/~ilyas/RankDB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s.purdue.edu/vdbm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990600"/>
            <a:ext cx="7772400" cy="4800600"/>
          </a:xfrm>
          <a:prstGeom prst="rect">
            <a:avLst/>
          </a:prstGeom>
        </p:spPr>
        <p:txBody>
          <a:bodyPr anchor="ctr">
            <a:normAutofit fontScale="8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3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Supporting </a:t>
            </a:r>
            <a:r>
              <a:rPr lang="en-US" sz="43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Tok</a:t>
            </a:r>
            <a:r>
              <a:rPr lang="en-US" sz="43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-k Join Queries in Relational Databases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43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Ihab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F.Iiyas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Walid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G.Aref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and Ahmed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K.Elmagarmid</a:t>
            </a: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CSE </a:t>
            </a:r>
            <a:r>
              <a:rPr lang="en-US" sz="2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6339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Presented 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1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Niharika</a:t>
            </a:r>
            <a:r>
              <a:rPr lang="en-US" sz="2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pamu</a:t>
            </a:r>
            <a:r>
              <a:rPr lang="en-US" sz="2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D884-233A-43F8-89A1-BCD4FC68902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We need the new rank-join operator to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dirty="0" smtClean="0"/>
              <a:t>Perform basic join operation.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dirty="0" smtClean="0"/>
              <a:t>Conform with current query operator interface.	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dirty="0" smtClean="0"/>
              <a:t>Make use of the individual orders of its inputs.</a:t>
            </a:r>
            <a:r>
              <a:rPr lang="en-US" sz="2000" dirty="0" smtClean="0">
                <a:solidFill>
                  <a:srgbClr val="0033CC"/>
                </a:solidFill>
              </a:rPr>
              <a:t>	</a:t>
            </a:r>
            <a:endParaRPr lang="en-US" sz="2000" dirty="0" smtClean="0"/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dirty="0" smtClean="0"/>
              <a:t>Produce the first ranked join results.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000" dirty="0" smtClean="0"/>
              <a:t>Adapt to input fluctuations.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Proposes a new Rank-Join algorithm.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Analyzes the I/O cost of the algorithm along with proof of its optimality.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Implements the proposed algorithm in pipelined rank-join operators (based on ripple join).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Proposes an optimal join strategy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Provides optimization mechanism to determine best order to perform the rank-join operations.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Evaluates performance and compares other approaches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Paper’s Contribution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9144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Fagin et al. introduced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set of algorithms to answer ranking queries</a:t>
            </a:r>
          </a:p>
          <a:p>
            <a:pPr eaLnBrk="1" hangingPunct="1"/>
            <a:r>
              <a:rPr lang="en-US" sz="2000" dirty="0" smtClean="0"/>
              <a:t>The TA Algorithm</a:t>
            </a:r>
          </a:p>
          <a:p>
            <a:pPr eaLnBrk="1" hangingPunct="1"/>
            <a:r>
              <a:rPr lang="en-US" sz="2000" dirty="0" smtClean="0"/>
              <a:t>The NRA Algorithm</a:t>
            </a:r>
          </a:p>
          <a:p>
            <a:pPr eaLnBrk="1" hangingPunct="1"/>
            <a:r>
              <a:rPr lang="en-US" sz="2000" dirty="0" smtClean="0"/>
              <a:t>The J* Algorithm</a:t>
            </a:r>
          </a:p>
          <a:p>
            <a:pPr eaLnBrk="1" hangingPunct="1"/>
            <a:r>
              <a:rPr lang="en-US" sz="2000" dirty="0" smtClean="0"/>
              <a:t>The NRA-RJ Algorithm</a:t>
            </a:r>
          </a:p>
          <a:p>
            <a:pPr eaLnBrk="1" hangingPunct="1"/>
            <a:r>
              <a:rPr lang="en-US" sz="2000" dirty="0" smtClean="0"/>
              <a:t>Importance-based join processing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Ripple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Slide Number Placeholder 6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4DF50-67F6-4449-8BFD-3818B88BA8F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4495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447800" y="1371600"/>
            <a:ext cx="647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JOIN : L.A = R.A  L and R are descending, ordered by 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953000" y="4191000"/>
            <a:ext cx="2819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We get a </a:t>
            </a:r>
            <a:r>
              <a:rPr lang="en-US" sz="1600" dirty="0" err="1" smtClean="0">
                <a:latin typeface="+mn-lt"/>
              </a:rPr>
              <a:t>tuple</a:t>
            </a:r>
            <a:r>
              <a:rPr lang="en-US" sz="1600" dirty="0" smtClean="0">
                <a:latin typeface="+mn-lt"/>
              </a:rPr>
              <a:t> from L and a </a:t>
            </a:r>
            <a:r>
              <a:rPr lang="en-US" sz="1600" dirty="0" err="1" smtClean="0">
                <a:latin typeface="+mn-lt"/>
              </a:rPr>
              <a:t>tuple</a:t>
            </a:r>
            <a:r>
              <a:rPr lang="en-US" sz="1600" dirty="0" smtClean="0">
                <a:latin typeface="+mn-lt"/>
              </a:rPr>
              <a:t> from R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(L1(1,1,5)  R1(1,3,5))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No valid join result</a:t>
            </a:r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828800" y="4114800"/>
            <a:ext cx="2187575" cy="2209800"/>
          </a:xfrm>
          <a:prstGeom prst="rect">
            <a:avLst/>
          </a:prstGeom>
          <a:noFill/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371600" y="502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667000" y="624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248400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University of Texas at Arlington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172200"/>
            <a:ext cx="366712" cy="365125"/>
          </a:xfrm>
        </p:spPr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14400" y="533400"/>
            <a:ext cx="4572000" cy="2424113"/>
          </a:xfrm>
          <a:prstGeom prst="rect">
            <a:avLst/>
          </a:prstGeom>
          <a:noFill/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638800" y="129540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JOIN:  L.A = R.A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876800" y="3124200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We get a second </a:t>
            </a:r>
            <a:r>
              <a:rPr lang="en-US" sz="1600" dirty="0" err="1" smtClean="0">
                <a:latin typeface="+mn-lt"/>
              </a:rPr>
              <a:t>tuple</a:t>
            </a:r>
            <a:r>
              <a:rPr lang="en-US" sz="1600" dirty="0" smtClean="0">
                <a:latin typeface="+mn-lt"/>
              </a:rPr>
              <a:t> from L and a second </a:t>
            </a:r>
            <a:r>
              <a:rPr lang="en-US" sz="1600" dirty="0" err="1" smtClean="0">
                <a:latin typeface="+mn-lt"/>
              </a:rPr>
              <a:t>tuple</a:t>
            </a:r>
            <a:r>
              <a:rPr lang="en-US" sz="1600" dirty="0" smtClean="0">
                <a:latin typeface="+mn-lt"/>
              </a:rPr>
              <a:t> from R and join with prior </a:t>
            </a:r>
            <a:r>
              <a:rPr lang="en-US" sz="1600" dirty="0" err="1" smtClean="0">
                <a:latin typeface="+mn-lt"/>
              </a:rPr>
              <a:t>tuples</a:t>
            </a:r>
            <a:r>
              <a:rPr lang="en-US" sz="1600" dirty="0" smtClean="0">
                <a:latin typeface="+mn-lt"/>
              </a:rPr>
              <a:t>, creating all possible combinations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(L2,R2) {(2,2,4),(2,1,4)}</a:t>
            </a:r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43000" y="2971800"/>
            <a:ext cx="2362200" cy="2338388"/>
          </a:xfrm>
          <a:prstGeom prst="rect">
            <a:avLst/>
          </a:prstGeom>
          <a:noFill/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85800" y="3733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905000" y="5334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24400" y="6324600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288" y="6248400"/>
            <a:ext cx="366712" cy="365125"/>
          </a:xfrm>
        </p:spPr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20775" y="457200"/>
            <a:ext cx="4572000" cy="2424113"/>
          </a:xfrm>
          <a:noFill/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845175" y="121920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+mn-lt"/>
              </a:rPr>
              <a:t>JOIN:  L.A = R.A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3175" y="3048000"/>
            <a:ext cx="28956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(L2,R2) {(2,2,4),(2,1,4)}</a:t>
            </a:r>
          </a:p>
          <a:p>
            <a:pPr>
              <a:spcBef>
                <a:spcPct val="50000"/>
              </a:spcBef>
            </a:pPr>
            <a:endParaRPr lang="en-US" sz="1600" dirty="0" smtClean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(L2,R1) {2,2,4), (1,3,5)}</a:t>
            </a:r>
          </a:p>
          <a:p>
            <a:pPr>
              <a:spcBef>
                <a:spcPct val="50000"/>
              </a:spcBef>
            </a:pPr>
            <a:endParaRPr lang="en-US" sz="1600" dirty="0" smtClean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(L1,R2) {(1,1,5), (2,1,4)}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is a valid join result!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49375" y="2895600"/>
            <a:ext cx="2362200" cy="2338388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92175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111375" y="5257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3962400"/>
            <a:ext cx="1938338" cy="1981200"/>
          </a:xfrm>
          <a:noFill/>
        </p:spPr>
      </p:pic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029200" y="3886200"/>
          <a:ext cx="1981200" cy="1958975"/>
        </p:xfrm>
        <a:graphic>
          <a:graphicData uri="http://schemas.openxmlformats.org/presentationml/2006/ole">
            <p:oleObj spid="_x0000_s2050" name="Bitmap Image" r:id="rId4" imgW="866896" imgH="857143" progId="PBrush">
              <p:embed/>
            </p:oleObj>
          </a:graphicData>
        </a:graphic>
      </p:graphicFrame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38200" y="685800"/>
            <a:ext cx="80772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VARIATIONS:</a:t>
            </a:r>
          </a:p>
          <a:p>
            <a:pPr>
              <a:spcBef>
                <a:spcPct val="50000"/>
              </a:spcBef>
            </a:pPr>
            <a:endParaRPr lang="en-US" sz="2000" b="1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Rectangle</a:t>
            </a:r>
            <a:r>
              <a:rPr lang="en-US" dirty="0" smtClean="0"/>
              <a:t> </a:t>
            </a:r>
            <a:r>
              <a:rPr lang="en-US" dirty="0"/>
              <a:t>– obtain </a:t>
            </a:r>
            <a:r>
              <a:rPr lang="en-US" dirty="0" err="1"/>
              <a:t>tuples</a:t>
            </a:r>
            <a:r>
              <a:rPr lang="en-US" dirty="0"/>
              <a:t> from one source at a higher rate than from the other source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Block </a:t>
            </a:r>
            <a:r>
              <a:rPr lang="en-US" dirty="0"/>
              <a:t>– obtain data b </a:t>
            </a:r>
            <a:r>
              <a:rPr lang="en-US" dirty="0" err="1"/>
              <a:t>tuples</a:t>
            </a:r>
            <a:r>
              <a:rPr lang="en-US" dirty="0"/>
              <a:t> at a time, for classic ripple join b = 1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Hash </a:t>
            </a:r>
            <a:r>
              <a:rPr lang="en-US" dirty="0"/>
              <a:t>–in memory, maintain hash tables of the samples obtained so far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Faster IO Degrades to block ripple join when hash tables exceed memory size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91062"/>
          </a:xfrm>
        </p:spPr>
        <p:txBody>
          <a:bodyPr/>
          <a:lstStyle/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Generate new valid join combinations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 score for each valid combination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each incoming input, calculate the threshold value T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Store top k in priority queue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Calibri" pitchFamily="34" charset="0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Halt when lowest value of queue,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score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≥ 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Rank-Join Algorithm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914400"/>
            <a:ext cx="2971800" cy="1574800"/>
          </a:xfrm>
          <a:noFill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67200" y="914400"/>
            <a:ext cx="3581400" cy="16160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Where L.A = R.A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Stop After 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38200" y="3048000"/>
            <a:ext cx="6553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Initial Input: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(1). Get a valid join combination using some join strategy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Ripple Select (L1, R1) =&gt; Not a valid join result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Next input: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(1). Get a valid join combination using some join strategy 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 Ripple Select (L2, R2)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 (L2, R2), (L2, R1), (L1, R2) =&gt; (L1, R2) is a valid join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830762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Motivation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Requirements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Paper’s Contribution.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Related Work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Overview of Ripple Join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Rank Join Algorithm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 with different strategies.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HRJN</a:t>
            </a:r>
          </a:p>
          <a:p>
            <a:pPr lvl="1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HRJN*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Generalizing the rank join.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Observations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304800"/>
            <a:ext cx="3276600" cy="1736725"/>
          </a:xfrm>
          <a:noFill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419600" y="457200"/>
            <a:ext cx="2743200" cy="1643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/>
              <a:t>Where L.A = R.A</a:t>
            </a:r>
          </a:p>
          <a:p>
            <a:pPr>
              <a:spcBef>
                <a:spcPct val="50000"/>
              </a:spcBef>
            </a:pPr>
            <a:r>
              <a:rPr lang="en-US"/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/>
              <a:t>Stop After 2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71600" y="2362200"/>
            <a:ext cx="5791200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sz="1600" dirty="0" smtClean="0">
                <a:latin typeface="+mn-lt"/>
              </a:rPr>
              <a:t>2). Compute the score (J) for the result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J1(L1, R2) =&gt; L.B + R.B = 5 + 4 = 9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(3). Compute a threshold score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T = Max ( Last L.B + First R.B, First L.B + Last R.B ) 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For Ripple Selection (L2, R2) =&gt; 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T = Max ( L2.B + R1.B, L1.B + R2.B )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    = Max (4+5, 5+4) = 9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J1 = 9 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T = 9</a:t>
            </a:r>
          </a:p>
          <a:p>
            <a:endParaRPr lang="en-US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"/>
            <a:ext cx="3276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24000" y="2438400"/>
            <a:ext cx="6553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(4). J1 &gt;= T, so report J1 in top-k results  (i.e. add it to list </a:t>
            </a:r>
            <a:r>
              <a:rPr lang="en-US" sz="1600" dirty="0" err="1" smtClean="0">
                <a:latin typeface="+mn-lt"/>
              </a:rPr>
              <a:t>Lk</a:t>
            </a:r>
            <a:r>
              <a:rPr lang="en-US" sz="1600" dirty="0" smtClean="0">
                <a:latin typeface="+mn-lt"/>
              </a:rPr>
              <a:t> )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Since we need top 2 (k=2), continue until k=2 and Min(J1, J2, …</a:t>
            </a:r>
            <a:r>
              <a:rPr lang="en-US" sz="1600" dirty="0" err="1" smtClean="0">
                <a:latin typeface="+mn-lt"/>
              </a:rPr>
              <a:t>Jk</a:t>
            </a:r>
            <a:r>
              <a:rPr lang="en-US" sz="1600" dirty="0" smtClean="0">
                <a:latin typeface="+mn-lt"/>
              </a:rPr>
              <a:t>) &gt;= T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419600" y="457200"/>
            <a:ext cx="2743200" cy="1643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/>
              <a:t>Where L.A = R.A</a:t>
            </a:r>
          </a:p>
          <a:p>
            <a:pPr>
              <a:spcBef>
                <a:spcPct val="50000"/>
              </a:spcBef>
            </a:pPr>
            <a:r>
              <a:rPr lang="en-US"/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/>
              <a:t>Stop After 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304800"/>
            <a:ext cx="8153400" cy="8382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Example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Continued ..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3276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9600" y="3124200"/>
            <a:ext cx="800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Next</a:t>
            </a:r>
            <a:r>
              <a:rPr lang="en-US" sz="1600" dirty="0">
                <a:latin typeface="+mn-lt"/>
              </a:rPr>
              <a:t> input</a:t>
            </a:r>
            <a:r>
              <a:rPr lang="en-US" sz="1600" dirty="0" smtClean="0">
                <a:latin typeface="+mn-lt"/>
              </a:rPr>
              <a:t>:</a:t>
            </a:r>
            <a:endParaRPr lang="en-US" sz="1600" dirty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1). Get a valid join combination using some join strategy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Ripple Select (L3, R3)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(L3, R3), (L3, R1), (L3, R2), (L1, R3), (L2, R3)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	=&gt; (L3, R3), (L2, R3) are valid join results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(2). Compute the scores (J) for the results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 J2(L2, R3) = 4 + 3 = 7		J3(L3, R3) = 3 + 3= 6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343400" y="1295400"/>
            <a:ext cx="2743200" cy="1643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Where L.A = R.A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Stop After 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248400"/>
            <a:ext cx="2351087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University of Texas at Arlington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288" y="6248400"/>
            <a:ext cx="366712" cy="365125"/>
          </a:xfrm>
        </p:spPr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3276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47800" y="2667000"/>
            <a:ext cx="6400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(3). Calculate a NEW threshold T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T = Max ( Last L.B + First R.B,  First L.B + Last R.B )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   = Max ( L3.B + R1.B , L1.B + R3.B )= Max(3 + 5, 5 + 3) =8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T = 8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J1(L1,R2) = 9 reported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J2( L2, R3) = 7 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J3(L3, R3) = 6 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Note, J’s are in descending order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(4). Min (J) = 6 &lt; T so continue </a:t>
            </a:r>
          </a:p>
          <a:p>
            <a:pPr>
              <a:spcBef>
                <a:spcPct val="50000"/>
              </a:spcBef>
            </a:pPr>
            <a:endParaRPr lang="en-US" sz="16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19600" y="838200"/>
            <a:ext cx="2743200" cy="1643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Where L.A = R.A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Stop After 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0600" y="609600"/>
            <a:ext cx="3276600" cy="1736725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82296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Next input: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(1). Get a valid join combination using some join strategy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Ripple Select ( L4, R4) =&gt; (L4, R1), (L2, R4), (L3, R4) are valid join results</a:t>
            </a:r>
          </a:p>
          <a:p>
            <a:pPr>
              <a:spcBef>
                <a:spcPct val="50000"/>
              </a:spcBef>
              <a:defRPr/>
            </a:pPr>
            <a:endParaRPr lang="en-US" sz="1600" dirty="0" smtClean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(2). Compute the scores (J) for the results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J(L4, R4) = 7, J(L2, R4) = 6, J(L3, R4) = 5</a:t>
            </a:r>
          </a:p>
          <a:p>
            <a:pPr>
              <a:spcBef>
                <a:spcPct val="50000"/>
              </a:spcBef>
              <a:defRPr/>
            </a:pPr>
            <a:endParaRPr lang="en-US" sz="1600" dirty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(3). Calculate a NEW threshold T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T = Max( L4.B+R1.B, L1.B + R4.B ) = Max( 7, 7 ) = 7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95800" y="609600"/>
            <a:ext cx="2743200" cy="1643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Where L.A = R.A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Stop After 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D884-233A-43F8-89A1-BCD4FC68902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66800" y="838200"/>
            <a:ext cx="3276600" cy="1736725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3048000"/>
            <a:ext cx="8458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T= 7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J1(L1,R2) = 9, J2(L2, R3) = 7, J3(L4, R1) = 7, J3(L3, R3) = 6, J4(L2, R4) = 6, </a:t>
            </a:r>
            <a:endParaRPr lang="en-US" sz="1600" dirty="0" smtClean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J5(L3</a:t>
            </a:r>
            <a:r>
              <a:rPr lang="en-US" sz="1600" dirty="0">
                <a:latin typeface="+mn-lt"/>
              </a:rPr>
              <a:t>, R4) = 5</a:t>
            </a:r>
          </a:p>
          <a:p>
            <a:pPr>
              <a:spcBef>
                <a:spcPct val="50000"/>
              </a:spcBef>
              <a:defRPr/>
            </a:pPr>
            <a:endParaRPr lang="en-US" sz="1600" dirty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n-lt"/>
              </a:rPr>
              <a:t>(4). Min(J1, J2) = 7 &gt;= T  (k = 2), so report J2 and </a:t>
            </a:r>
            <a:r>
              <a:rPr lang="en-US" sz="1600" dirty="0" smtClean="0">
                <a:latin typeface="+mn-lt"/>
              </a:rPr>
              <a:t>STOP</a:t>
            </a:r>
          </a:p>
          <a:p>
            <a:pPr>
              <a:spcBef>
                <a:spcPct val="50000"/>
              </a:spcBef>
              <a:defRPr/>
            </a:pPr>
            <a:endParaRPr lang="en-US" sz="1600" dirty="0" smtClean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+mn-lt"/>
              </a:rPr>
              <a:t>Comment: When reach all records, T does not need to be calculated, unless, calculate T first, and compare each J(</a:t>
            </a:r>
            <a:r>
              <a:rPr lang="en-US" sz="1600" dirty="0" err="1" smtClean="0">
                <a:latin typeface="+mn-lt"/>
              </a:rPr>
              <a:t>i</a:t>
            </a:r>
            <a:r>
              <a:rPr lang="en-US" sz="1600" dirty="0" smtClean="0">
                <a:latin typeface="+mn-lt"/>
              </a:rPr>
              <a:t>) with T immediately.</a:t>
            </a:r>
          </a:p>
          <a:p>
            <a:pPr>
              <a:defRPr/>
            </a:pPr>
            <a:endParaRPr lang="en-US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en-US" sz="1600" dirty="0"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0" y="838200"/>
            <a:ext cx="2743200" cy="1643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Where L.A = R.A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Stop After 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>
                <a:cs typeface="Times New Roman" pitchFamily="18" charset="0"/>
              </a:rPr>
              <a:t>Example With Different Strategy</a:t>
            </a:r>
            <a:br>
              <a:rPr lang="en-US" sz="2400" dirty="0" smtClean="0">
                <a:cs typeface="Times New Roman" pitchFamily="18" charset="0"/>
              </a:rPr>
            </a:b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D884-233A-43F8-89A1-BCD4FC6890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1066800"/>
            <a:ext cx="3276600" cy="1736725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43400" y="1066800"/>
            <a:ext cx="2743200" cy="1643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 dirty="0"/>
              <a:t>Where L.A = R.A</a:t>
            </a:r>
          </a:p>
          <a:p>
            <a:pPr>
              <a:spcBef>
                <a:spcPct val="50000"/>
              </a:spcBef>
            </a:pPr>
            <a:r>
              <a:rPr lang="en-US" dirty="0"/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 dirty="0"/>
              <a:t>Stop After 2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66800" y="2895600"/>
            <a:ext cx="70866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Instead of Select Ripple, Select Rectangle Ripple…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Obtain all </a:t>
            </a:r>
            <a:r>
              <a:rPr lang="en-US" sz="1600" dirty="0" err="1" smtClean="0">
                <a:latin typeface="+mn-lt"/>
              </a:rPr>
              <a:t>tuples</a:t>
            </a:r>
            <a:r>
              <a:rPr lang="en-US" sz="1600" dirty="0" smtClean="0">
                <a:latin typeface="+mn-lt"/>
              </a:rPr>
              <a:t> in L and only 1st </a:t>
            </a:r>
            <a:r>
              <a:rPr lang="en-US" sz="1600" dirty="0" err="1" smtClean="0">
                <a:latin typeface="+mn-lt"/>
              </a:rPr>
              <a:t>tuple</a:t>
            </a:r>
            <a:r>
              <a:rPr lang="en-US" sz="1600" dirty="0" smtClean="0">
                <a:latin typeface="+mn-lt"/>
              </a:rPr>
              <a:t> in R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Initial Input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(1). Get a valid join combination using some join strategy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Rectangle Ripple (L1 to L4, R1) =&gt; (L4, R1) is a valid join result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(2). Compute the score (J) for the result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J1(L4, R1) = 2 + 5 = 7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(3). Calculate a NEW threshold T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T = Max( L4.B+R1.B, L1.B + R1.B ) = Max( 7, 10 ) = 10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D884-233A-43F8-89A1-BCD4FC68902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609600"/>
            <a:ext cx="3276600" cy="1736725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43400" y="609600"/>
            <a:ext cx="2743200" cy="1643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/>
              <a:t>Where L.A = R.A</a:t>
            </a:r>
          </a:p>
          <a:p>
            <a:pPr>
              <a:spcBef>
                <a:spcPct val="50000"/>
              </a:spcBef>
            </a:pPr>
            <a:r>
              <a:rPr lang="en-US"/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/>
              <a:t>Stop After 2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90600" y="2514600"/>
            <a:ext cx="75438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(4). Min(J1, J2) = 7 &lt; T = 10 (k = 2), so just continue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Next Input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(1). Get a valid join combination using some join strategy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Rectangle Ripple (L1 to L4, R2) =&gt; (L1, R2) is a new valid join result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(2). Compute the score (J) for the result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J2(L1, R2) = 9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(3). Calculate a NEW threshold T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T = Max( L1.B+R1.B, L1.B + R2.B ) = Max( 10, 9 ) = 10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D884-233A-43F8-89A1-BCD4FC68902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838200"/>
            <a:ext cx="3276600" cy="1736725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43400" y="838200"/>
            <a:ext cx="2743200" cy="1643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Select * From L, R</a:t>
            </a:r>
          </a:p>
          <a:p>
            <a:pPr>
              <a:spcBef>
                <a:spcPct val="50000"/>
              </a:spcBef>
            </a:pPr>
            <a:r>
              <a:rPr lang="en-US"/>
              <a:t>Where L.A = R.A</a:t>
            </a:r>
          </a:p>
          <a:p>
            <a:pPr>
              <a:spcBef>
                <a:spcPct val="50000"/>
              </a:spcBef>
            </a:pPr>
            <a:r>
              <a:rPr lang="en-US"/>
              <a:t>Order By L.B + R.B</a:t>
            </a:r>
          </a:p>
          <a:p>
            <a:pPr>
              <a:spcBef>
                <a:spcPct val="50000"/>
              </a:spcBef>
            </a:pPr>
            <a:r>
              <a:rPr lang="en-US"/>
              <a:t>Stop After 2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90600" y="2743200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(4). Min(J1, J2) = 9 &lt; T = 10 (k = 2), so continue</a:t>
            </a:r>
          </a:p>
          <a:p>
            <a:pPr>
              <a:spcBef>
                <a:spcPct val="50000"/>
              </a:spcBef>
            </a:pPr>
            <a:endParaRPr lang="en-US" sz="1600" dirty="0" smtClean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J2 cannot be reported because of threshold = 10, but this was the top-ranked join result in prior strategy…</a:t>
            </a:r>
          </a:p>
          <a:p>
            <a:pPr>
              <a:spcBef>
                <a:spcPct val="50000"/>
              </a:spcBef>
            </a:pPr>
            <a:endParaRPr lang="en-US" sz="1600" dirty="0" smtClean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+mn-lt"/>
              </a:rPr>
              <a:t>This suggests using join strategies that reduce the threshold value as quickly as possible to be able to report top-ranked join results early on.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Built on idea of hash ripple join.</a:t>
            </a:r>
          </a:p>
          <a:p>
            <a:pPr marL="365125" lvl="1" indent="-255588">
              <a:spcBef>
                <a:spcPct val="50000"/>
              </a:spcBef>
              <a:buSzPct val="68000"/>
              <a:buFont typeface="Wingdings 3" pitchFamily="18" charset="2"/>
              <a:buChar char=""/>
            </a:pPr>
            <a:r>
              <a:rPr lang="en-US" sz="2000" dirty="0" smtClean="0"/>
              <a:t>Inputs are stored in two hash tables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A queue holds ordered join results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 err="1" smtClean="0"/>
              <a:t>Ltop</a:t>
            </a:r>
            <a:r>
              <a:rPr lang="en-US" sz="2000" dirty="0" smtClean="0"/>
              <a:t>, </a:t>
            </a:r>
            <a:r>
              <a:rPr lang="en-US" sz="2000" dirty="0" err="1" smtClean="0"/>
              <a:t>Rtop</a:t>
            </a:r>
            <a:r>
              <a:rPr lang="en-US" sz="2000" dirty="0" smtClean="0"/>
              <a:t>, </a:t>
            </a:r>
            <a:r>
              <a:rPr lang="en-US" sz="2000" dirty="0" err="1" smtClean="0"/>
              <a:t>Lbottom</a:t>
            </a:r>
            <a:r>
              <a:rPr lang="en-US" sz="2000" dirty="0" smtClean="0"/>
              <a:t>, </a:t>
            </a:r>
            <a:r>
              <a:rPr lang="en-US" sz="2000" dirty="0" err="1" smtClean="0"/>
              <a:t>Rbottom</a:t>
            </a:r>
            <a:r>
              <a:rPr lang="en-US" sz="2000" dirty="0" smtClean="0"/>
              <a:t> are used to calculate T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Advantages: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Smaller space requirement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Can be pipelined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Hash Rank Join (HRJN) Operator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D884-233A-43F8-89A1-BCD4FC68902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Ranking queries(top-k queries).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800" dirty="0" smtClean="0"/>
              <a:t>Aim to provide only the top-k  results that are ordered on some computed score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Top-k join queries.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  Queries which involve joins.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1676400"/>
            <a:ext cx="7010400" cy="35814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Tx/>
              <a:buAutoNum type="arabicParenR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Buffer problem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Tx/>
              <a:buAutoNum type="arabicParenR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Local Ranking Problem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743200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838200" y="457200"/>
            <a:ext cx="4842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Problems in Implementation: 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000" y="1524000"/>
            <a:ext cx="7010400" cy="35814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000" dirty="0" smtClean="0">
                <a:latin typeface="+mj-lt"/>
              </a:rPr>
              <a:t>Use Block Ripple Join to Solve Local Ranking Problem –- Set p = 2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57200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Solution: 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048000"/>
            <a:ext cx="3276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</a:pPr>
            <a:endParaRPr lang="en-US" sz="1800" dirty="0" smtClean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  <a:buFont typeface="Arial" charset="0"/>
              <a:buChar char="•"/>
            </a:pPr>
            <a:r>
              <a:rPr lang="en-US" sz="1800" b="1" dirty="0" smtClean="0">
                <a:cs typeface="Times New Roman" pitchFamily="18" charset="0"/>
              </a:rPr>
              <a:t>Score-Guided Strategy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  <a:buFont typeface="Arial" charset="0"/>
              <a:buNone/>
            </a:pPr>
            <a:endParaRPr lang="en-US" sz="1800" b="1" dirty="0" smtClean="0">
              <a:cs typeface="Times New Roman" pitchFamily="18" charset="0"/>
            </a:endParaRPr>
          </a:p>
          <a:p>
            <a:pPr marL="1339850" lvl="3" indent="-315913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</a:pPr>
            <a:r>
              <a:rPr lang="en-US" sz="1800" b="1" dirty="0" smtClean="0">
                <a:cs typeface="Times New Roman" pitchFamily="18" charset="0"/>
              </a:rPr>
              <a:t>Consider L = 100, 50, 25, 10….    R= 10, 9, 8, 5..</a:t>
            </a:r>
          </a:p>
          <a:p>
            <a:pPr marL="1339850" lvl="3" indent="-315913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</a:pPr>
            <a:r>
              <a:rPr lang="en-US" sz="1800" dirty="0" smtClean="0">
                <a:cs typeface="Times New Roman" pitchFamily="18" charset="0"/>
              </a:rPr>
              <a:t>For 3 </a:t>
            </a:r>
            <a:r>
              <a:rPr lang="en-US" sz="1800" dirty="0" err="1" smtClean="0">
                <a:cs typeface="Times New Roman" pitchFamily="18" charset="0"/>
              </a:rPr>
              <a:t>tuples</a:t>
            </a:r>
            <a:r>
              <a:rPr lang="en-US" sz="1800" dirty="0" smtClean="0">
                <a:cs typeface="Times New Roman" pitchFamily="18" charset="0"/>
              </a:rPr>
              <a:t> from each input, </a:t>
            </a:r>
          </a:p>
          <a:p>
            <a:pPr marL="1339850" lvl="3" indent="-315913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</a:pPr>
            <a:r>
              <a:rPr lang="en-US" sz="1800" b="1" dirty="0" smtClean="0">
                <a:cs typeface="Times New Roman" pitchFamily="18" charset="0"/>
              </a:rPr>
              <a:t>T = max(108,35) = 108                           </a:t>
            </a:r>
            <a:r>
              <a:rPr lang="en-US" sz="1800" dirty="0" smtClean="0">
                <a:cs typeface="Times New Roman" pitchFamily="18" charset="0"/>
              </a:rPr>
              <a:t>T1= 108 , T2 =35</a:t>
            </a:r>
          </a:p>
          <a:p>
            <a:pPr marL="1339850" lvl="3" indent="-315913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</a:pPr>
            <a:endParaRPr lang="en-US" sz="1800" b="1" dirty="0" smtClean="0">
              <a:cs typeface="Times New Roman" pitchFamily="18" charset="0"/>
            </a:endParaRPr>
          </a:p>
          <a:p>
            <a:pPr marL="1339850" lvl="3" indent="-315913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</a:pPr>
            <a:r>
              <a:rPr lang="en-US" sz="1800" dirty="0" smtClean="0">
                <a:cs typeface="Times New Roman" pitchFamily="18" charset="0"/>
              </a:rPr>
              <a:t>For 4 </a:t>
            </a:r>
            <a:r>
              <a:rPr lang="en-US" sz="1800" dirty="0" err="1" smtClean="0">
                <a:cs typeface="Times New Roman" pitchFamily="18" charset="0"/>
              </a:rPr>
              <a:t>tuples</a:t>
            </a:r>
            <a:r>
              <a:rPr lang="en-US" sz="1800" dirty="0" smtClean="0">
                <a:cs typeface="Times New Roman" pitchFamily="18" charset="0"/>
              </a:rPr>
              <a:t> from R and 2 </a:t>
            </a:r>
            <a:r>
              <a:rPr lang="en-US" sz="1800" dirty="0" err="1" smtClean="0">
                <a:cs typeface="Times New Roman" pitchFamily="18" charset="0"/>
              </a:rPr>
              <a:t>tuples</a:t>
            </a:r>
            <a:r>
              <a:rPr lang="en-US" sz="1800" dirty="0" smtClean="0">
                <a:cs typeface="Times New Roman" pitchFamily="18" charset="0"/>
              </a:rPr>
              <a:t> from L,</a:t>
            </a:r>
          </a:p>
          <a:p>
            <a:pPr marL="1339850" lvl="3" indent="-315913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</a:pPr>
            <a:r>
              <a:rPr lang="en-US" sz="1800" b="1" dirty="0" smtClean="0">
                <a:cs typeface="Times New Roman" pitchFamily="18" charset="0"/>
              </a:rPr>
              <a:t>T = max(105,60) = 105                           </a:t>
            </a:r>
            <a:r>
              <a:rPr lang="en-US" sz="1800" dirty="0" smtClean="0">
                <a:cs typeface="Times New Roman" pitchFamily="18" charset="0"/>
              </a:rPr>
              <a:t>T1= 105 , T2 =60</a:t>
            </a:r>
          </a:p>
          <a:p>
            <a:pPr marL="1339850" lvl="3" indent="-315913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</a:pPr>
            <a:endParaRPr lang="en-US" sz="1800" dirty="0" smtClean="0">
              <a:cs typeface="Times New Roman" pitchFamily="18" charset="0"/>
            </a:endParaRPr>
          </a:p>
          <a:p>
            <a:pPr marL="1022350" lvl="2" indent="-350838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If T1 &gt; T2, more inputs should be taken from R and reduce T1.</a:t>
            </a:r>
          </a:p>
          <a:p>
            <a:pPr marL="1022350" lvl="2" indent="-350838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</a:pPr>
            <a:endParaRPr lang="en-US" sz="1800" dirty="0" smtClean="0">
              <a:cs typeface="Times New Roman" pitchFamily="18" charset="0"/>
            </a:endParaRPr>
          </a:p>
          <a:p>
            <a:pPr marL="1022350" lvl="2" indent="-350838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109000"/>
              <a:buFont typeface="Arial" charset="0"/>
              <a:buChar char="•"/>
            </a:pPr>
            <a:r>
              <a:rPr lang="en-US" sz="1800" i="1" dirty="0" smtClean="0">
                <a:cs typeface="Times New Roman" pitchFamily="18" charset="0"/>
              </a:rPr>
              <a:t>Therefore value of Threshold T will reduce =&gt; faster reporting of ranked join results.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cs typeface="Times New Roman" pitchFamily="18" charset="0"/>
              </a:rPr>
              <a:t/>
            </a:r>
            <a:br>
              <a:rPr lang="en-US" sz="4400" dirty="0" smtClean="0">
                <a:cs typeface="Times New Roman" pitchFamily="18" charset="0"/>
              </a:rPr>
            </a:br>
            <a:r>
              <a:rPr lang="en-US" sz="4400" dirty="0" smtClean="0">
                <a:cs typeface="Times New Roman" pitchFamily="18" charset="0"/>
              </a:rPr>
              <a:t>HRJN</a:t>
            </a:r>
            <a:r>
              <a:rPr lang="en-US" sz="4800" dirty="0" smtClean="0">
                <a:latin typeface="Garamond" pitchFamily="18" charset="0"/>
              </a:rPr>
              <a:t>*</a:t>
            </a:r>
            <a:br>
              <a:rPr lang="en-US" sz="4800" dirty="0" smtClean="0">
                <a:latin typeface="Garamond" pitchFamily="18" charset="0"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2938462"/>
          </a:xfrm>
        </p:spPr>
        <p:txBody>
          <a:bodyPr/>
          <a:lstStyle/>
          <a:p>
            <a:pPr marL="609600" indent="-609600" eaLnBrk="1" hangingPunct="1"/>
            <a:r>
              <a:rPr lang="en-US" sz="2400" dirty="0" smtClean="0"/>
              <a:t>Using indexes</a:t>
            </a:r>
          </a:p>
          <a:p>
            <a:pPr marL="990600" lvl="1" indent="-533400" eaLnBrk="1" hangingPunct="1">
              <a:buFontTx/>
              <a:buAutoNum type="arabicParenR"/>
            </a:pPr>
            <a:r>
              <a:rPr lang="en-US" sz="1800" dirty="0" smtClean="0"/>
              <a:t>an index on only one of the two inputs</a:t>
            </a:r>
          </a:p>
          <a:p>
            <a:pPr marL="990600" lvl="1" indent="-533400" eaLnBrk="1" hangingPunct="1">
              <a:buFontTx/>
              <a:buAutoNum type="arabicParenR"/>
            </a:pPr>
            <a:r>
              <a:rPr lang="en-US" sz="1800" dirty="0" smtClean="0"/>
              <a:t>an index on each of the two inputs.</a:t>
            </a:r>
          </a:p>
          <a:p>
            <a:pPr marL="609600" indent="-609600" eaLnBrk="1" hangingPunct="1"/>
            <a:r>
              <a:rPr lang="en-US" sz="2400" dirty="0" smtClean="0"/>
              <a:t>Eliminate duplications</a:t>
            </a:r>
          </a:p>
          <a:p>
            <a:pPr marL="609600" indent="-609600" eaLnBrk="1" hangingPunct="1"/>
            <a:r>
              <a:rPr lang="en-US" sz="2400" dirty="0" smtClean="0"/>
              <a:t>Faster termination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Generalizing Rank-Join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5943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09600"/>
            <a:ext cx="876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93345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Observation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1"/>
            <a:ext cx="7924800" cy="32004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Integrates well with query plans and supports top – k queries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Produces results as fast as possible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Minimizes space requirements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Eliminates needs for sorting after join</a:t>
            </a:r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2"/>
          </a:xfrm>
        </p:spPr>
        <p:txBody>
          <a:bodyPr/>
          <a:lstStyle/>
          <a:p>
            <a:r>
              <a:rPr lang="en-US" sz="2400" dirty="0" smtClean="0"/>
              <a:t>New join-rank algorithm</a:t>
            </a:r>
          </a:p>
          <a:p>
            <a:r>
              <a:rPr lang="en-US" sz="2400" dirty="0" smtClean="0"/>
              <a:t>Hash Rank Join</a:t>
            </a:r>
          </a:p>
          <a:p>
            <a:r>
              <a:rPr lang="en-US" sz="2400" dirty="0" smtClean="0"/>
              <a:t>HRJN*</a:t>
            </a:r>
          </a:p>
          <a:p>
            <a:r>
              <a:rPr lang="en-US" sz="2400" dirty="0" smtClean="0"/>
              <a:t>General rank-join algorithm</a:t>
            </a:r>
          </a:p>
          <a:p>
            <a:r>
              <a:rPr lang="en-US" sz="2400" dirty="0" smtClean="0"/>
              <a:t>Experiments Result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References</a:t>
            </a:r>
            <a:endParaRPr kumimoji="0" lang="en-US" sz="4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935163"/>
            <a:ext cx="868680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“Supporting top-k join queries in relational databases” - </a:t>
            </a:r>
            <a:r>
              <a:rPr kumimoji="0" lang="en-US" sz="240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Ihab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Ilyas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Walid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Aref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Ahmed </a:t>
            </a:r>
            <a:r>
              <a:rPr kumimoji="0" lang="en-US" sz="240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Elmagarmid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65125" lvl="0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400" dirty="0" smtClean="0">
                <a:hlinkClick r:id="rId2"/>
              </a:rPr>
              <a:t>http://www.cs.uwaterloo.ca/~ilyas/RankDB/</a:t>
            </a:r>
            <a:endParaRPr kumimoji="0" lang="en-US" sz="24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4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125" lvl="0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400" dirty="0" smtClean="0"/>
              <a:t> </a:t>
            </a:r>
            <a:r>
              <a:rPr lang="en-US" sz="2400" u="sng" dirty="0" smtClean="0">
                <a:hlinkClick r:id="rId3"/>
              </a:rPr>
              <a:t>http://crystal.uta.edu/~cse6339/Slides09/Final%20Supporting%20top-k%20queries%20in%20Relational%20databases.pptx </a:t>
            </a:r>
            <a:endParaRPr lang="en-US" sz="2400" u="sng" dirty="0" smtClean="0"/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 pitchFamily="18" charset="2"/>
              <a:buNone/>
              <a:tabLst/>
              <a:defRPr/>
            </a:pPr>
            <a:endParaRPr kumimoji="0" lang="en-US" sz="24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r>
              <a:rPr lang="en-US" dirty="0" smtClean="0"/>
              <a:t>video database system (</a:t>
            </a:r>
            <a:r>
              <a:rPr lang="en-US" dirty="0" smtClean="0">
                <a:hlinkClick r:id="rId2"/>
              </a:rPr>
              <a:t>VDBMS</a:t>
            </a:r>
            <a:r>
              <a:rPr lang="en-US" dirty="0" smtClean="0"/>
              <a:t>)</a:t>
            </a: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Examples -</a:t>
            </a:r>
            <a:r>
              <a:rPr lang="en-US" sz="2200" dirty="0" smtClean="0"/>
              <a:t>Multimedia Retrieval by Contents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 descr="C:\Users\kannaiah\Desktop\exampl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828800"/>
            <a:ext cx="5784850" cy="399621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209800"/>
            <a:ext cx="2794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Ranking </a:t>
            </a:r>
            <a:r>
              <a:rPr lang="en-US" sz="1600" dirty="0" err="1" smtClean="0"/>
              <a:t>wrt</a:t>
            </a:r>
            <a:r>
              <a:rPr lang="en-US" sz="1600" dirty="0" smtClean="0"/>
              <a:t> edge orientation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2784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Ranking </a:t>
            </a:r>
            <a:r>
              <a:rPr lang="en-US" sz="1600" dirty="0" err="1" smtClean="0"/>
              <a:t>wrt</a:t>
            </a:r>
            <a:r>
              <a:rPr lang="en-US" sz="1600" dirty="0" smtClean="0"/>
              <a:t>  color histogram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4800600"/>
            <a:ext cx="201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Ranking </a:t>
            </a:r>
            <a:r>
              <a:rPr lang="en-US" sz="1600" dirty="0" err="1" smtClean="0"/>
              <a:t>wrt</a:t>
            </a:r>
            <a:r>
              <a:rPr lang="en-US" sz="1600" dirty="0" smtClean="0"/>
              <a:t>  texture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6172200"/>
            <a:ext cx="2741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SIMILARITY MATCHING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YOU!!!!!!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Examples –</a:t>
            </a:r>
            <a:r>
              <a:rPr lang="en-US" sz="2000" dirty="0" smtClean="0"/>
              <a:t>Ranking over external sources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 descr="C:\Users\kannaiah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1066800" cy="1981200"/>
          </a:xfrm>
          <a:prstGeom prst="rect">
            <a:avLst/>
          </a:prstGeom>
          <a:noFill/>
        </p:spPr>
      </p:pic>
      <p:pic>
        <p:nvPicPr>
          <p:cNvPr id="1027" name="Picture 3" descr="C:\Users\kannaiah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19200"/>
            <a:ext cx="1068388" cy="774700"/>
          </a:xfrm>
          <a:prstGeom prst="rect">
            <a:avLst/>
          </a:prstGeom>
          <a:noFill/>
        </p:spPr>
      </p:pic>
      <p:pic>
        <p:nvPicPr>
          <p:cNvPr id="1028" name="Picture 4" descr="C:\Users\kannaiah\Desktop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572000"/>
            <a:ext cx="990600" cy="1295400"/>
          </a:xfrm>
          <a:prstGeom prst="rect">
            <a:avLst/>
          </a:prstGeom>
          <a:noFill/>
        </p:spPr>
      </p:pic>
      <p:pic>
        <p:nvPicPr>
          <p:cNvPr id="1029" name="Picture 5" descr="C:\Users\kannaiah\Desktop\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2286000"/>
            <a:ext cx="1143000" cy="85725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flipV="1">
            <a:off x="1752600" y="1828800"/>
            <a:ext cx="2514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33600" y="3733800"/>
            <a:ext cx="1981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257800" y="3048000"/>
            <a:ext cx="1905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19400" y="2590800"/>
            <a:ext cx="3352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C1: </a:t>
            </a:r>
            <a:r>
              <a:rPr lang="en-US" dirty="0" err="1" smtClean="0">
                <a:solidFill>
                  <a:schemeClr val="tx1"/>
                </a:solidFill>
              </a:rPr>
              <a:t>r.cuisine</a:t>
            </a:r>
            <a:r>
              <a:rPr lang="en-US" dirty="0" smtClean="0">
                <a:solidFill>
                  <a:schemeClr val="tx1"/>
                </a:solidFill>
              </a:rPr>
              <a:t>=“</a:t>
            </a:r>
            <a:r>
              <a:rPr lang="en-US" dirty="0" err="1" smtClean="0">
                <a:solidFill>
                  <a:schemeClr val="tx1"/>
                </a:solidFill>
              </a:rPr>
              <a:t>italian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C2:h.price+r.price&lt;100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C3: </a:t>
            </a:r>
            <a:r>
              <a:rPr lang="en-US" dirty="0" err="1" smtClean="0">
                <a:solidFill>
                  <a:schemeClr val="tx1"/>
                </a:solidFill>
              </a:rPr>
              <a:t>r.area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m.area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14478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Hotel(h)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95400" y="44958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62600" y="571500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Restaurant (r)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00" y="32766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Museum (m)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Predicates: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p1: cheap (h:price)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p2: close (h:addr; r:addr)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p3: related (m:collection, \dinosaur")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Scoring function : p1+p2+p3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Query: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3733800"/>
            <a:ext cx="3810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SELECT </a:t>
            </a:r>
          </a:p>
          <a:p>
            <a:r>
              <a:rPr lang="en-US" b="1" dirty="0" smtClean="0"/>
              <a:t>FROM Hotel h, Restaurant r, Museum m</a:t>
            </a:r>
          </a:p>
          <a:p>
            <a:r>
              <a:rPr lang="en-US" b="1" dirty="0" smtClean="0"/>
              <a:t>WHERE c1 AND c2 AND c3</a:t>
            </a:r>
          </a:p>
          <a:p>
            <a:r>
              <a:rPr lang="en-US" b="1" dirty="0" smtClean="0"/>
              <a:t>ORDER BY p1 + p2 + p3</a:t>
            </a:r>
          </a:p>
          <a:p>
            <a:r>
              <a:rPr lang="en-US" b="1" dirty="0" smtClean="0"/>
              <a:t>LIMIT k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72200" y="5943600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prohibitively </a:t>
            </a:r>
            <a:r>
              <a:rPr lang="en-US" dirty="0" smtClean="0"/>
              <a:t>expensive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MGJN : In Sort-merge joins only the order on the join column can be preserved</a:t>
            </a:r>
            <a:r>
              <a:rPr lang="en-US" sz="2400" dirty="0" smtClean="0"/>
              <a:t>.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NLJN</a:t>
            </a:r>
            <a:r>
              <a:rPr lang="en-US" sz="2400" dirty="0" smtClean="0"/>
              <a:t>: In Nested-loop joins only orders on the outer relations are preserved through the join</a:t>
            </a:r>
            <a:r>
              <a:rPr lang="en-US" sz="2400" dirty="0" smtClean="0"/>
              <a:t>.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HSJN </a:t>
            </a:r>
            <a:r>
              <a:rPr lang="en-US" sz="2400" dirty="0" smtClean="0"/>
              <a:t>: In Hash join orders from both inputs are usually destroyed after the join, when hash tables do not fit in memory.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SELECT A.1, B.2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FROM A, B, C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WHERE  A.1 = B.1 and B.2 = C.2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ORDER BY (0.3*A.1 + 0.7*B.2)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STOP AFTER 5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University of Texas at Arlington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University of Texas at Arlington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5ADE8-D353-4892-9F30-DA2DE6C8790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990600"/>
            <a:ext cx="33527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953000" y="5638800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What are the problems in this??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988</TotalTime>
  <Words>2046</Words>
  <Application>Microsoft Office PowerPoint</Application>
  <PresentationFormat>On-screen Show (4:3)</PresentationFormat>
  <Paragraphs>389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Concourse</vt:lpstr>
      <vt:lpstr>Bitmap Image</vt:lpstr>
      <vt:lpstr>Slide 1</vt:lpstr>
      <vt:lpstr>Outline</vt:lpstr>
      <vt:lpstr>Introduction</vt:lpstr>
      <vt:lpstr>Examples -Multimedia Retrieval by Contents</vt:lpstr>
      <vt:lpstr>Examples –Ranking over external sources</vt:lpstr>
      <vt:lpstr>Slide 6</vt:lpstr>
      <vt:lpstr>Motivation</vt:lpstr>
      <vt:lpstr>Slide 8</vt:lpstr>
      <vt:lpstr>Slide 9</vt:lpstr>
      <vt:lpstr>Requirements</vt:lpstr>
      <vt:lpstr>Paper’s Contribution</vt:lpstr>
      <vt:lpstr>Slide 12</vt:lpstr>
      <vt:lpstr>Related Work</vt:lpstr>
      <vt:lpstr>Ripple Join</vt:lpstr>
      <vt:lpstr>Slide 15</vt:lpstr>
      <vt:lpstr>Slide 16</vt:lpstr>
      <vt:lpstr>Slide 17</vt:lpstr>
      <vt:lpstr>Rank-Join Algorithm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Example With Different Strategy </vt:lpstr>
      <vt:lpstr>Slide 27</vt:lpstr>
      <vt:lpstr>Slide 28</vt:lpstr>
      <vt:lpstr>Hash Rank Join (HRJN) Operator</vt:lpstr>
      <vt:lpstr>Slide 30</vt:lpstr>
      <vt:lpstr>Slide 31</vt:lpstr>
      <vt:lpstr> HRJN* </vt:lpstr>
      <vt:lpstr>Generalizing Rank-Join</vt:lpstr>
      <vt:lpstr>Performance</vt:lpstr>
      <vt:lpstr>Performance</vt:lpstr>
      <vt:lpstr>Slide 36</vt:lpstr>
      <vt:lpstr>Observation</vt:lpstr>
      <vt:lpstr>Conclusion</vt:lpstr>
      <vt:lpstr>Slide 39</vt:lpstr>
      <vt:lpstr>THANK YOU!!!!!!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Minal</dc:creator>
  <cp:lastModifiedBy>kannaiah</cp:lastModifiedBy>
  <cp:revision>149</cp:revision>
  <dcterms:created xsi:type="dcterms:W3CDTF">2009-11-29T20:51:42Z</dcterms:created>
  <dcterms:modified xsi:type="dcterms:W3CDTF">2010-11-09T07:16:42Z</dcterms:modified>
</cp:coreProperties>
</file>