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2"/>
  </p:notesMasterIdLst>
  <p:handoutMasterIdLst>
    <p:handoutMasterId r:id="rId43"/>
  </p:handoutMasterIdLst>
  <p:sldIdLst>
    <p:sldId id="256" r:id="rId2"/>
    <p:sldId id="372" r:id="rId3"/>
    <p:sldId id="391" r:id="rId4"/>
    <p:sldId id="393" r:id="rId5"/>
    <p:sldId id="394" r:id="rId6"/>
    <p:sldId id="395" r:id="rId7"/>
    <p:sldId id="430" r:id="rId8"/>
    <p:sldId id="397" r:id="rId9"/>
    <p:sldId id="398" r:id="rId10"/>
    <p:sldId id="399" r:id="rId11"/>
    <p:sldId id="400" r:id="rId12"/>
    <p:sldId id="401" r:id="rId13"/>
    <p:sldId id="402" r:id="rId14"/>
    <p:sldId id="403" r:id="rId15"/>
    <p:sldId id="431" r:id="rId16"/>
    <p:sldId id="419" r:id="rId17"/>
    <p:sldId id="420" r:id="rId18"/>
    <p:sldId id="421" r:id="rId19"/>
    <p:sldId id="422" r:id="rId20"/>
    <p:sldId id="423" r:id="rId21"/>
    <p:sldId id="424" r:id="rId22"/>
    <p:sldId id="425" r:id="rId23"/>
    <p:sldId id="426" r:id="rId24"/>
    <p:sldId id="427" r:id="rId25"/>
    <p:sldId id="428" r:id="rId26"/>
    <p:sldId id="429" r:id="rId27"/>
    <p:sldId id="404" r:id="rId28"/>
    <p:sldId id="405" r:id="rId29"/>
    <p:sldId id="406" r:id="rId30"/>
    <p:sldId id="407" r:id="rId31"/>
    <p:sldId id="408" r:id="rId32"/>
    <p:sldId id="409" r:id="rId33"/>
    <p:sldId id="410" r:id="rId34"/>
    <p:sldId id="411" r:id="rId35"/>
    <p:sldId id="412" r:id="rId36"/>
    <p:sldId id="413" r:id="rId37"/>
    <p:sldId id="414" r:id="rId38"/>
    <p:sldId id="415" r:id="rId39"/>
    <p:sldId id="416" r:id="rId40"/>
    <p:sldId id="417" r:id="rId41"/>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0" autoAdjust="0"/>
    <p:restoredTop sz="97390" autoAdjust="0"/>
  </p:normalViewPr>
  <p:slideViewPr>
    <p:cSldViewPr>
      <p:cViewPr>
        <p:scale>
          <a:sx n="66" d="100"/>
          <a:sy n="66" d="100"/>
        </p:scale>
        <p:origin x="-1494" y="-2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2" tIns="46151" rIns="92302" bIns="46151" rtlCol="0"/>
          <a:lstStyle>
            <a:lvl1pPr algn="l">
              <a:defRPr sz="1200"/>
            </a:lvl1pPr>
          </a:lstStyle>
          <a:p>
            <a:endParaRPr lang="en-US" dirty="0"/>
          </a:p>
        </p:txBody>
      </p:sp>
      <p:sp>
        <p:nvSpPr>
          <p:cNvPr id="3" name="Date Placeholder 2"/>
          <p:cNvSpPr>
            <a:spLocks noGrp="1"/>
          </p:cNvSpPr>
          <p:nvPr>
            <p:ph type="dt" sz="quarter" idx="1"/>
          </p:nvPr>
        </p:nvSpPr>
        <p:spPr>
          <a:xfrm>
            <a:off x="3927775" y="0"/>
            <a:ext cx="3004820" cy="461010"/>
          </a:xfrm>
          <a:prstGeom prst="rect">
            <a:avLst/>
          </a:prstGeom>
        </p:spPr>
        <p:txBody>
          <a:bodyPr vert="horz" lIns="92302" tIns="46151" rIns="92302" bIns="46151" rtlCol="0"/>
          <a:lstStyle>
            <a:lvl1pPr algn="r">
              <a:defRPr sz="1200"/>
            </a:lvl1pPr>
          </a:lstStyle>
          <a:p>
            <a:fld id="{D5456A85-3436-4BD9-A4F2-2ACADCEF2787}" type="datetimeFigureOut">
              <a:rPr lang="en-US" smtClean="0"/>
              <a:pPr/>
              <a:t>4/12/2010</a:t>
            </a:fld>
            <a:endParaRPr lang="en-US" dirty="0"/>
          </a:p>
        </p:txBody>
      </p:sp>
      <p:sp>
        <p:nvSpPr>
          <p:cNvPr id="4" name="Footer Placeholder 3"/>
          <p:cNvSpPr>
            <a:spLocks noGrp="1"/>
          </p:cNvSpPr>
          <p:nvPr>
            <p:ph type="ftr" sz="quarter" idx="2"/>
          </p:nvPr>
        </p:nvSpPr>
        <p:spPr>
          <a:xfrm>
            <a:off x="0" y="8757590"/>
            <a:ext cx="3004820" cy="461010"/>
          </a:xfrm>
          <a:prstGeom prst="rect">
            <a:avLst/>
          </a:prstGeom>
        </p:spPr>
        <p:txBody>
          <a:bodyPr vert="horz" lIns="92302" tIns="46151" rIns="92302" bIns="4615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775" y="8757590"/>
            <a:ext cx="3004820" cy="461010"/>
          </a:xfrm>
          <a:prstGeom prst="rect">
            <a:avLst/>
          </a:prstGeom>
        </p:spPr>
        <p:txBody>
          <a:bodyPr vert="horz" lIns="92302" tIns="46151" rIns="92302" bIns="46151" rtlCol="0" anchor="b"/>
          <a:lstStyle>
            <a:lvl1pPr algn="r">
              <a:defRPr sz="1200"/>
            </a:lvl1pPr>
          </a:lstStyle>
          <a:p>
            <a:fld id="{BABCC4CC-7862-421D-8771-0B9FE8DC2DF1}"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2" tIns="46151" rIns="92302" bIns="46151" rtlCol="0"/>
          <a:lstStyle>
            <a:lvl1pPr algn="l">
              <a:defRPr sz="1200"/>
            </a:lvl1pPr>
          </a:lstStyle>
          <a:p>
            <a:endParaRPr lang="en-US" dirty="0"/>
          </a:p>
        </p:txBody>
      </p:sp>
      <p:sp>
        <p:nvSpPr>
          <p:cNvPr id="3" name="Date Placeholder 2"/>
          <p:cNvSpPr>
            <a:spLocks noGrp="1"/>
          </p:cNvSpPr>
          <p:nvPr>
            <p:ph type="dt" idx="1"/>
          </p:nvPr>
        </p:nvSpPr>
        <p:spPr>
          <a:xfrm>
            <a:off x="3927775" y="0"/>
            <a:ext cx="3004820" cy="461010"/>
          </a:xfrm>
          <a:prstGeom prst="rect">
            <a:avLst/>
          </a:prstGeom>
        </p:spPr>
        <p:txBody>
          <a:bodyPr vert="horz" lIns="92302" tIns="46151" rIns="92302" bIns="46151" rtlCol="0"/>
          <a:lstStyle>
            <a:lvl1pPr algn="r">
              <a:defRPr sz="1200"/>
            </a:lvl1pPr>
          </a:lstStyle>
          <a:p>
            <a:fld id="{76C13801-9167-4A32-B267-D21D1E9D18DC}" type="datetimeFigureOut">
              <a:rPr lang="en-US" smtClean="0"/>
              <a:pPr/>
              <a:t>4/12/2010</a:t>
            </a:fld>
            <a:endParaRPr lang="en-US" dirty="0"/>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2" tIns="46151" rIns="92302" bIns="46151" rtlCol="0" anchor="ctr"/>
          <a:lstStyle/>
          <a:p>
            <a:endParaRPr lang="en-US" dirty="0"/>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2" tIns="46151" rIns="92302" bIns="461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1010"/>
          </a:xfrm>
          <a:prstGeom prst="rect">
            <a:avLst/>
          </a:prstGeom>
        </p:spPr>
        <p:txBody>
          <a:bodyPr vert="horz" lIns="92302" tIns="46151" rIns="92302" bIns="4615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2" tIns="46151" rIns="92302" bIns="46151" rtlCol="0" anchor="b"/>
          <a:lstStyle>
            <a:lvl1pPr algn="r">
              <a:defRPr sz="1200"/>
            </a:lvl1pPr>
          </a:lstStyle>
          <a:p>
            <a:fld id="{B8F2997D-F359-4B6F-96EF-B017292878F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noFill/>
          <a:ln>
            <a:miter lim="800000"/>
            <a:headEnd/>
            <a:tailEnd/>
          </a:ln>
        </p:spPr>
        <p:txBody>
          <a:bodyPr/>
          <a:lstStyle/>
          <a:p>
            <a:fld id="{B817FE0F-0BC5-4BD6-97CE-054ED00FA81C}" type="slidenum">
              <a:rPr lang="en-US"/>
              <a:pPr/>
              <a:t>10</a:t>
            </a:fld>
            <a:endParaRPr lang="en-US"/>
          </a:p>
        </p:txBody>
      </p:sp>
      <p:sp>
        <p:nvSpPr>
          <p:cNvPr id="70659" name="Rectangle 2"/>
          <p:cNvSpPr>
            <a:spLocks noGrp="1" noRot="1" noChangeAspect="1" noChangeArrowheads="1" noTextEdit="1"/>
          </p:cNvSpPr>
          <p:nvPr>
            <p:ph type="sldImg"/>
          </p:nvPr>
        </p:nvSpPr>
        <p:spPr bwMode="auto">
          <a:xfrm>
            <a:off x="1163638" y="692150"/>
            <a:ext cx="4610100" cy="3457575"/>
          </a:xfrm>
          <a:noFill/>
          <a:ln>
            <a:solidFill>
              <a:srgbClr val="000000"/>
            </a:solidFill>
            <a:miter lim="800000"/>
            <a:headEnd/>
            <a:tailEnd/>
          </a:ln>
        </p:spPr>
      </p:sp>
      <p:sp>
        <p:nvSpPr>
          <p:cNvPr id="70660" name="Rectangle 3"/>
          <p:cNvSpPr>
            <a:spLocks noGrp="1" noChangeArrowheads="1"/>
          </p:cNvSpPr>
          <p:nvPr>
            <p:ph type="body" idx="1"/>
          </p:nvPr>
        </p:nvSpPr>
        <p:spPr bwMode="auto">
          <a:xfrm>
            <a:off x="924560" y="4379595"/>
            <a:ext cx="5085080" cy="4149090"/>
          </a:xfrm>
          <a:noFill/>
        </p:spPr>
        <p:txBody>
          <a:bodyPr/>
          <a:lstStyle/>
          <a:p>
            <a:r>
              <a:rPr lang="en-US" sz="1000" dirty="0" smtClean="0">
                <a:ea typeface="ＭＳ Ｐゴシック" pitchFamily="34" charset="-128"/>
                <a:cs typeface="Times New Roman" pitchFamily="18" charset="0"/>
              </a:rPr>
              <a:t>A car-accident victim in a critical condition needs immediate attention by medical and other personnel who are in geographically distributed locations. Timely and automated actions by ambulance personnel, doctors, hospitals personnel etc. and their effective collaboration is essential to save the victim. Devices around the victim, such as street camera, cellular phone, pocket PC exchange sensory data, and recognize the occurrence of an extraordinary event (in this case an accident) and </a:t>
            </a:r>
            <a:r>
              <a:rPr lang="en-US" sz="1000" dirty="0" err="1" smtClean="0">
                <a:ea typeface="ＭＳ Ｐゴシック" pitchFamily="34" charset="-128"/>
                <a:cs typeface="Times New Roman" pitchFamily="18" charset="0"/>
              </a:rPr>
              <a:t>and</a:t>
            </a:r>
            <a:r>
              <a:rPr lang="en-US" sz="1000" dirty="0" smtClean="0">
                <a:ea typeface="ＭＳ Ｐゴシック" pitchFamily="34" charset="-128"/>
                <a:cs typeface="Times New Roman" pitchFamily="18" charset="0"/>
              </a:rPr>
              <a:t> contact an ambulance service. The ambulance, upon arrival  interfaces with the hospital, medical and other personnel to accomplish required tasks to save the patient reliably, efficiently and in time. In order to achieve the life-saving mission in this context, real-time collaboration is established dynamically and autonomously.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ln>
            <a:miter lim="800000"/>
            <a:headEnd/>
            <a:tailEnd/>
          </a:ln>
        </p:spPr>
        <p:txBody>
          <a:bodyPr/>
          <a:lstStyle/>
          <a:p>
            <a:fld id="{C2F0D6D9-2B77-437E-8436-D396A852E602}" type="slidenum">
              <a:rPr lang="en-US"/>
              <a:pPr/>
              <a:t>40</a:t>
            </a:fld>
            <a:endParaRPr lang="en-US"/>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3732" name="Rectangle 3"/>
          <p:cNvSpPr>
            <a:spLocks noGrp="1" noChangeArrowheads="1"/>
          </p:cNvSpPr>
          <p:nvPr>
            <p:ph type="body" idx="1"/>
          </p:nvPr>
        </p:nvSpPr>
        <p:spPr bwMode="auto">
          <a:noFill/>
        </p:spPr>
        <p:txBody>
          <a:bodyPr/>
          <a:lstStyle/>
          <a:p>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B0BE00-B57E-420F-AF0F-0F0D982D8AD6}" type="slidenum">
              <a:rPr lang="en-US"/>
              <a:pPr/>
              <a:t>18</a:t>
            </a:fld>
            <a:endParaRPr lang="en-US"/>
          </a:p>
        </p:txBody>
      </p:sp>
      <p:sp>
        <p:nvSpPr>
          <p:cNvPr id="1556482" name="Rectangle 2"/>
          <p:cNvSpPr>
            <a:spLocks noGrp="1" noRot="1" noChangeAspect="1" noChangeArrowheads="1" noTextEdit="1"/>
          </p:cNvSpPr>
          <p:nvPr>
            <p:ph type="sldImg"/>
          </p:nvPr>
        </p:nvSpPr>
        <p:spPr>
          <a:ln/>
        </p:spPr>
      </p:sp>
      <p:sp>
        <p:nvSpPr>
          <p:cNvPr id="1556483" name="Rectangle 3"/>
          <p:cNvSpPr>
            <a:spLocks noGrp="1" noChangeArrowheads="1"/>
          </p:cNvSpPr>
          <p:nvPr>
            <p:ph type="body" idx="1"/>
          </p:nvPr>
        </p:nvSpPr>
        <p:spPr/>
        <p:txBody>
          <a:bodyPr/>
          <a:lstStyle/>
          <a:p>
            <a:r>
              <a:rPr lang="en-US" sz="1000" dirty="0"/>
              <a:t>Today, most computing and communication services are reactive in nature. Whatever </a:t>
            </a:r>
            <a:r>
              <a:rPr lang="en-US" sz="1000" dirty="0" err="1"/>
              <a:t>proactivity</a:t>
            </a:r>
            <a:r>
              <a:rPr lang="en-US" sz="1000" dirty="0"/>
              <a:t> we encounter is </a:t>
            </a:r>
          </a:p>
          <a:p>
            <a:r>
              <a:rPr lang="en-US" sz="1000" dirty="0"/>
              <a:t>Obtrusive and most of the time useless. </a:t>
            </a:r>
            <a:r>
              <a:rPr lang="en-US" sz="1000" dirty="0" err="1"/>
              <a:t>Proactivity</a:t>
            </a:r>
            <a:r>
              <a:rPr lang="en-US" sz="1000" dirty="0"/>
              <a:t> should be user/application specific.</a:t>
            </a:r>
          </a:p>
          <a:p>
            <a:r>
              <a:rPr lang="en-US" sz="1000" dirty="0"/>
              <a:t>Scenario 1: Firstly, the system should know a priori that Fred needs 10 minutes to walk to the meeting room</a:t>
            </a:r>
          </a:p>
          <a:p>
            <a:r>
              <a:rPr lang="en-US" sz="1000" dirty="0"/>
              <a:t>And start uploading the file to the PDA just in time. After Fred leaves, the files should be uploaded from his</a:t>
            </a:r>
          </a:p>
          <a:p>
            <a:r>
              <a:rPr lang="en-US" sz="1000" dirty="0"/>
              <a:t>Laptop to the projection room computer – that means the address and location of the projection room should be </a:t>
            </a:r>
          </a:p>
          <a:p>
            <a:r>
              <a:rPr lang="en-US" sz="1000" dirty="0"/>
              <a:t>Collected from Fred’s calendar. </a:t>
            </a:r>
          </a:p>
          <a:p>
            <a:r>
              <a:rPr lang="en-US" sz="1000" dirty="0"/>
              <a:t>In Scenario 2, the cell phone, PDA and camera observe the occurrence of extraordinary events, interact and take proactive decisions.</a:t>
            </a:r>
          </a:p>
          <a:p>
            <a:r>
              <a:rPr lang="en-US" sz="1000" dirty="0"/>
              <a:t>How to define </a:t>
            </a:r>
            <a:r>
              <a:rPr lang="en-US" sz="1000" dirty="0" err="1"/>
              <a:t>proactivity</a:t>
            </a:r>
            <a:r>
              <a:rPr lang="en-US" sz="1000" dirty="0"/>
              <a:t>? Or degrees of </a:t>
            </a:r>
            <a:r>
              <a:rPr lang="en-US" sz="1000" dirty="0" err="1"/>
              <a:t>proactivity</a:t>
            </a:r>
            <a:r>
              <a:rPr lang="en-US" sz="1000" dirty="0"/>
              <a:t>? How to tailor </a:t>
            </a:r>
            <a:r>
              <a:rPr lang="en-US" sz="1000" dirty="0" err="1"/>
              <a:t>proactivity</a:t>
            </a:r>
            <a:r>
              <a:rPr lang="en-US" sz="1000" dirty="0"/>
              <a:t> to specific users?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FEF394-0230-4F7C-9284-DFE3A70EFCC4}" type="slidenum">
              <a:rPr lang="en-US"/>
              <a:pPr/>
              <a:t>20</a:t>
            </a:fld>
            <a:endParaRPr lang="en-US"/>
          </a:p>
        </p:txBody>
      </p:sp>
      <p:sp>
        <p:nvSpPr>
          <p:cNvPr id="1119234" name="Rectangle 2"/>
          <p:cNvSpPr>
            <a:spLocks noGrp="1" noRot="1" noChangeAspect="1" noChangeArrowheads="1" noTextEdit="1"/>
          </p:cNvSpPr>
          <p:nvPr>
            <p:ph type="sldImg"/>
          </p:nvPr>
        </p:nvSpPr>
        <p:spPr>
          <a:ln/>
        </p:spPr>
      </p:sp>
      <p:sp>
        <p:nvSpPr>
          <p:cNvPr id="1119235" name="Rectangle 3"/>
          <p:cNvSpPr>
            <a:spLocks noGrp="1" noChangeArrowheads="1"/>
          </p:cNvSpPr>
          <p:nvPr>
            <p:ph type="body" idx="1"/>
          </p:nvPr>
        </p:nvSpPr>
        <p:spPr/>
        <p:txBody>
          <a:bodyPr/>
          <a:lstStyle/>
          <a:p>
            <a:r>
              <a:rPr lang="en-US" sz="1000" dirty="0"/>
              <a:t>Network Quality of service for delivering information as well as </a:t>
            </a:r>
            <a:r>
              <a:rPr lang="en-US" sz="1000" dirty="0" err="1"/>
              <a:t>QoS</a:t>
            </a:r>
            <a:r>
              <a:rPr lang="en-US" sz="1000" dirty="0"/>
              <a:t> for provisioning services are critical to</a:t>
            </a:r>
          </a:p>
          <a:p>
            <a:r>
              <a:rPr lang="en-US" sz="1000" dirty="0"/>
              <a:t>Pervasive computing. </a:t>
            </a:r>
          </a:p>
          <a:p>
            <a:r>
              <a:rPr lang="en-US" sz="1000" dirty="0"/>
              <a:t>For example, in scenario 1, images presented by the Image recognition system to the projection computer</a:t>
            </a:r>
          </a:p>
          <a:p>
            <a:r>
              <a:rPr lang="en-US" sz="1000" dirty="0"/>
              <a:t>Must meet certain </a:t>
            </a:r>
            <a:r>
              <a:rPr lang="en-US" sz="1000" dirty="0" err="1"/>
              <a:t>QoS</a:t>
            </a:r>
            <a:r>
              <a:rPr lang="en-US" sz="1000" dirty="0"/>
              <a:t> requirements in terms of resolution and clarity, brightness, timeliness etc. </a:t>
            </a:r>
          </a:p>
          <a:p>
            <a:r>
              <a:rPr lang="en-US" sz="1000" dirty="0"/>
              <a:t>Similarly, in scenario 2,  if real-time collaboration is necessary between the ambulance personnel and the</a:t>
            </a:r>
          </a:p>
          <a:p>
            <a:r>
              <a:rPr lang="en-US" sz="1000" dirty="0"/>
              <a:t>Doctors in the hospital, multimedia streaming over heterogeneous communication systems is effected.</a:t>
            </a:r>
          </a:p>
          <a:p>
            <a:r>
              <a:rPr lang="en-US" sz="1000" dirty="0"/>
              <a:t>Such streaming must meet stringent </a:t>
            </a:r>
            <a:r>
              <a:rPr lang="en-US" sz="1000" dirty="0" err="1"/>
              <a:t>QoS</a:t>
            </a:r>
            <a:r>
              <a:rPr lang="en-US" sz="1000" dirty="0"/>
              <a:t> requirements, or else it will be useless. </a:t>
            </a:r>
          </a:p>
          <a:p>
            <a:r>
              <a:rPr lang="en-US" sz="1000" dirty="0"/>
              <a:t>Defining </a:t>
            </a:r>
            <a:r>
              <a:rPr lang="en-US" sz="1000" dirty="0" err="1"/>
              <a:t>QoS</a:t>
            </a:r>
            <a:r>
              <a:rPr lang="en-US" sz="1000" dirty="0"/>
              <a:t> for pervasive computing applications would be a very hard challenge to meet. Pervasive computing environments</a:t>
            </a:r>
          </a:p>
          <a:p>
            <a:r>
              <a:rPr lang="en-US" sz="1000" dirty="0"/>
              <a:t>Would definitely need service providers. It will be necessary for users to negotiate the </a:t>
            </a:r>
            <a:r>
              <a:rPr lang="en-US" sz="1000" dirty="0" err="1"/>
              <a:t>QoS</a:t>
            </a:r>
            <a:r>
              <a:rPr lang="en-US" sz="1000" dirty="0"/>
              <a:t>  to suit their profiles</a:t>
            </a:r>
          </a:p>
          <a:p>
            <a:r>
              <a:rPr lang="en-US" sz="1000" dirty="0"/>
              <a:t>And applications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59950E-74A2-4925-8ED7-0519CC33164C}" type="slidenum">
              <a:rPr lang="en-US"/>
              <a:pPr/>
              <a:t>21</a:t>
            </a:fld>
            <a:endParaRPr lang="en-US"/>
          </a:p>
        </p:txBody>
      </p:sp>
      <p:sp>
        <p:nvSpPr>
          <p:cNvPr id="1386498" name="Rectangle 2"/>
          <p:cNvSpPr>
            <a:spLocks noGrp="1" noRot="1" noChangeAspect="1" noChangeArrowheads="1" noTextEdit="1"/>
          </p:cNvSpPr>
          <p:nvPr>
            <p:ph type="sldImg"/>
          </p:nvPr>
        </p:nvSpPr>
        <p:spPr>
          <a:ln/>
        </p:spPr>
      </p:sp>
      <p:sp>
        <p:nvSpPr>
          <p:cNvPr id="1386499" name="Rectangle 3"/>
          <p:cNvSpPr>
            <a:spLocks noGrp="1" noChangeArrowheads="1"/>
          </p:cNvSpPr>
          <p:nvPr>
            <p:ph type="body" idx="1"/>
          </p:nvPr>
        </p:nvSpPr>
        <p:spPr/>
        <p:txBody>
          <a:bodyPr/>
          <a:lstStyle/>
          <a:p>
            <a:r>
              <a:rPr lang="en-US" sz="1000" dirty="0"/>
              <a:t>The system is replete with heterogeneous components. </a:t>
            </a:r>
          </a:p>
          <a:p>
            <a:r>
              <a:rPr lang="en-US" sz="1000" dirty="0"/>
              <a:t>For example, Fred’s laptop runs on Windows XP, his handheld runs on palm OS, and the projection computer runs on embedded </a:t>
            </a:r>
            <a:r>
              <a:rPr lang="en-US" sz="1000" dirty="0" err="1"/>
              <a:t>linux</a:t>
            </a:r>
            <a:r>
              <a:rPr lang="en-US" sz="1000" dirty="0"/>
              <a:t>!</a:t>
            </a:r>
          </a:p>
          <a:p>
            <a:r>
              <a:rPr lang="en-US" sz="1000" dirty="0"/>
              <a:t>Fred’s laptop and handheld can communicate using  IEEE 802.11 whereas the handheld and the projection computer communicate use using </a:t>
            </a:r>
            <a:r>
              <a:rPr lang="en-US" sz="1000" dirty="0" err="1"/>
              <a:t>bluetooth</a:t>
            </a:r>
            <a:r>
              <a:rPr lang="en-US" sz="1000" dirty="0"/>
              <a:t>. </a:t>
            </a:r>
          </a:p>
          <a:p>
            <a:r>
              <a:rPr lang="en-US" sz="1000" dirty="0"/>
              <a:t>In Scenario 2, the devices on the ambulance are resource limited while the devices in the hospital are not. Part of the connection between the ambulance and the hospital is via low bandwidth wireless channels while a major portion of the connection uses high bandwidth optical fibers.</a:t>
            </a:r>
          </a:p>
          <a:p>
            <a:r>
              <a:rPr lang="en-US" sz="1000" dirty="0"/>
              <a:t>How to mask such contrasts so that the user perceives the whole system as one integrated one. He/she focus on their job rather than adapting themselves to various devices and software components. </a:t>
            </a:r>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2C14F3-6821-4F30-9F93-719C6136A9D2}" type="slidenum">
              <a:rPr lang="en-US"/>
              <a:pPr/>
              <a:t>23</a:t>
            </a:fld>
            <a:endParaRPr lang="en-US"/>
          </a:p>
        </p:txBody>
      </p:sp>
      <p:sp>
        <p:nvSpPr>
          <p:cNvPr id="1121282" name="Rectangle 2"/>
          <p:cNvSpPr>
            <a:spLocks noGrp="1" noRot="1" noChangeAspect="1" noChangeArrowheads="1" noTextEdit="1"/>
          </p:cNvSpPr>
          <p:nvPr>
            <p:ph type="sldImg"/>
          </p:nvPr>
        </p:nvSpPr>
        <p:spPr>
          <a:ln/>
        </p:spPr>
      </p:sp>
      <p:sp>
        <p:nvSpPr>
          <p:cNvPr id="1121283" name="Rectangle 3"/>
          <p:cNvSpPr>
            <a:spLocks noGrp="1" noChangeArrowheads="1"/>
          </p:cNvSpPr>
          <p:nvPr>
            <p:ph type="body" idx="1"/>
          </p:nvPr>
        </p:nvSpPr>
        <p:spPr/>
        <p:txBody>
          <a:bodyPr/>
          <a:lstStyle/>
          <a:p>
            <a:r>
              <a:rPr lang="en-US"/>
              <a:t>Pervasive computing compounds authentication and security problems that are already a major concern in wireless networks, agent based systems and active networks. </a:t>
            </a:r>
          </a:p>
          <a:p>
            <a:r>
              <a:rPr lang="en-US"/>
              <a:t>For example in Scenario 1 – how does Fred’s laptop computer obtain permission to upload files to projection computer? How does the projection computer ensure that the files are being uploaded from Fred’s computer and from</a:t>
            </a:r>
          </a:p>
          <a:p>
            <a:r>
              <a:rPr lang="en-US"/>
              <a:t>Somewhere else!</a:t>
            </a:r>
            <a:br>
              <a:rPr lang="en-US"/>
            </a:br>
            <a:r>
              <a:rPr lang="en-US"/>
              <a:t>In Scenario 2, the ambulance personnel and doctors should get hold of the victim’s medical database. </a:t>
            </a:r>
          </a:p>
          <a:p>
            <a:r>
              <a:rPr lang="en-US"/>
              <a:t>How to ensure the right people have access to the right information and resources?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9BA2D0-8763-476F-B0A8-C30E41C6CADC}" type="slidenum">
              <a:rPr lang="en-US"/>
              <a:pPr/>
              <a:t>25</a:t>
            </a:fld>
            <a:endParaRPr lang="en-US"/>
          </a:p>
        </p:txBody>
      </p:sp>
      <p:sp>
        <p:nvSpPr>
          <p:cNvPr id="1123330" name="Rectangle 2"/>
          <p:cNvSpPr>
            <a:spLocks noGrp="1" noRot="1" noChangeAspect="1" noChangeArrowheads="1" noTextEdit="1"/>
          </p:cNvSpPr>
          <p:nvPr>
            <p:ph type="sldImg"/>
          </p:nvPr>
        </p:nvSpPr>
        <p:spPr>
          <a:ln/>
        </p:spPr>
      </p:sp>
      <p:sp>
        <p:nvSpPr>
          <p:cNvPr id="1123331" name="Rectangle 3"/>
          <p:cNvSpPr>
            <a:spLocks noGrp="1" noChangeArrowheads="1"/>
          </p:cNvSpPr>
          <p:nvPr>
            <p:ph type="body" idx="1"/>
          </p:nvPr>
        </p:nvSpPr>
        <p:spPr/>
        <p:txBody>
          <a:bodyPr/>
          <a:lstStyle/>
          <a:p>
            <a:r>
              <a:rPr lang="en-US"/>
              <a:t>Pervasive computing compounds authentication and security problems that are already a major concern in wireless networks, agent based systems and active networks. </a:t>
            </a:r>
          </a:p>
          <a:p>
            <a:r>
              <a:rPr lang="en-US"/>
              <a:t>For example in Scenario 1 – how does Fred’s laptop computer obtain permission to upload files to projection computer? How does the projection computer ensure that the files are being uploaded from Fred’s computer and from</a:t>
            </a:r>
          </a:p>
          <a:p>
            <a:r>
              <a:rPr lang="en-US"/>
              <a:t>Somewhere else!</a:t>
            </a:r>
            <a:br>
              <a:rPr lang="en-US"/>
            </a:br>
            <a:r>
              <a:rPr lang="en-US"/>
              <a:t>In Scenario 2, the ambulance personnel and doctors should get hold of the victim’s medical database. </a:t>
            </a:r>
          </a:p>
          <a:p>
            <a:r>
              <a:rPr lang="en-US"/>
              <a:t>How to ensure the right people have access to the right information and resources?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00C688-78AB-456F-9383-11C207EE7D17}" type="slidenum">
              <a:rPr lang="en-US"/>
              <a:pPr/>
              <a:t>26</a:t>
            </a:fld>
            <a:endParaRPr lang="en-US"/>
          </a:p>
        </p:txBody>
      </p:sp>
      <p:sp>
        <p:nvSpPr>
          <p:cNvPr id="1125378" name="Rectangle 2"/>
          <p:cNvSpPr>
            <a:spLocks noGrp="1" noRot="1" noChangeAspect="1" noChangeArrowheads="1" noTextEdit="1"/>
          </p:cNvSpPr>
          <p:nvPr>
            <p:ph type="sldImg"/>
          </p:nvPr>
        </p:nvSpPr>
        <p:spPr>
          <a:ln/>
        </p:spPr>
      </p:sp>
      <p:sp>
        <p:nvSpPr>
          <p:cNvPr id="1125379" name="Rectangle 3"/>
          <p:cNvSpPr>
            <a:spLocks noGrp="1" noChangeArrowheads="1"/>
          </p:cNvSpPr>
          <p:nvPr>
            <p:ph type="body" idx="1"/>
          </p:nvPr>
        </p:nvSpPr>
        <p:spPr/>
        <p:txBody>
          <a:bodyPr/>
          <a:lstStyle/>
          <a:p>
            <a:r>
              <a:rPr lang="en-US"/>
              <a:t>Pervasive computing compounds authentication and security problems that are already a major concern in wireless networks, agent based systems and active networks. </a:t>
            </a:r>
          </a:p>
          <a:p>
            <a:r>
              <a:rPr lang="en-US"/>
              <a:t>For example in Scenario 1 – how does Fred’s laptop computer obtain permission to upload files to projection computer? How does the projection computer ensure that the files are being uploaded from Fred’s computer and from</a:t>
            </a:r>
          </a:p>
          <a:p>
            <a:r>
              <a:rPr lang="en-US"/>
              <a:t>Somewhere else!</a:t>
            </a:r>
            <a:br>
              <a:rPr lang="en-US"/>
            </a:br>
            <a:r>
              <a:rPr lang="en-US"/>
              <a:t>In Scenario 2, the ambulance personnel and doctors should get hold of the victim’s medical database. </a:t>
            </a:r>
          </a:p>
          <a:p>
            <a:r>
              <a:rPr lang="en-US"/>
              <a:t>How to ensure the right people have access to the right information and resources?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bwMode="auto">
          <a:noFill/>
          <a:ln>
            <a:miter lim="800000"/>
            <a:headEnd/>
            <a:tailEnd/>
          </a:ln>
        </p:spPr>
        <p:txBody>
          <a:bodyPr/>
          <a:lstStyle/>
          <a:p>
            <a:fld id="{BCEFCF5B-6864-4B2E-A0C0-AF8C34D993EE}" type="slidenum">
              <a:rPr lang="en-US"/>
              <a:pPr/>
              <a:t>29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ln>
            <a:miter lim="800000"/>
            <a:headEnd/>
            <a:tailEnd/>
          </a:ln>
        </p:spPr>
        <p:txBody>
          <a:bodyPr/>
          <a:lstStyle/>
          <a:p>
            <a:fld id="{65A899F9-815C-4760-A764-C773F80C34AF}" type="slidenum">
              <a:rPr lang="en-US"/>
              <a:pPr/>
              <a:t>33</a:t>
            </a:fld>
            <a:endParaRPr lang="en-US"/>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8" name="Rectangle 3"/>
          <p:cNvSpPr>
            <a:spLocks noGrp="1" noChangeArrowheads="1"/>
          </p:cNvSpPr>
          <p:nvPr>
            <p:ph type="body" idx="1"/>
          </p:nvPr>
        </p:nvSpPr>
        <p:spPr bwMode="auto">
          <a:noFill/>
        </p:spPr>
        <p:txBody>
          <a:bodyPr/>
          <a:lstStyle/>
          <a:p>
            <a:endParaRPr 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dirty="0" smtClean="0"/>
              <a:t>Click to edit Master title style</a:t>
            </a:r>
            <a:endParaRPr kumimoji="0"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pic>
        <p:nvPicPr>
          <p:cNvPr id="11" name="Picture 7" descr="picologo1"/>
          <p:cNvPicPr>
            <a:picLocks noChangeAspect="1" noChangeArrowheads="1"/>
          </p:cNvPicPr>
          <p:nvPr userDrawn="1"/>
        </p:nvPicPr>
        <p:blipFill>
          <a:blip r:embed="rId2" cstate="print"/>
          <a:srcRect/>
          <a:stretch>
            <a:fillRect/>
          </a:stretch>
        </p:blipFill>
        <p:spPr bwMode="auto">
          <a:xfrm>
            <a:off x="152400" y="0"/>
            <a:ext cx="762000" cy="733425"/>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D1E04B-7595-485B-B635-595AB05B348B}" type="datetimeFigureOut">
              <a:rPr lang="en-US" smtClean="0"/>
              <a:pPr/>
              <a:t>4/12/2010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A09F66D-AB88-4C7B-A779-1F89AADA7DB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D1E04B-7595-485B-B635-595AB05B348B}" type="datetimeFigureOut">
              <a:rPr lang="en-US" smtClean="0"/>
              <a:pPr/>
              <a:t>4/12/2010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A09F66D-AB88-4C7B-A779-1F89AADA7DB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944562"/>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smtClean="0"/>
            </a:lvl1pPr>
          </a:lstStyle>
          <a:p>
            <a:pPr>
              <a:defRPr/>
            </a:pPr>
            <a:r>
              <a:rPr lang="en-US"/>
              <a:t>6-Aug-09                    M. Kumar</a:t>
            </a:r>
          </a:p>
        </p:txBody>
      </p:sp>
      <p:sp>
        <p:nvSpPr>
          <p:cNvPr id="8" name="Footer Placeholder 7"/>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44C86F8A-8798-421F-B432-F8DEB1754CE1}"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smtClean="0"/>
            </a:lvl1pPr>
          </a:lstStyle>
          <a:p>
            <a:pPr>
              <a:defRPr/>
            </a:pPr>
            <a:r>
              <a:rPr lang="en-US"/>
              <a:t>6-Aug-09                    M. Kumar</a:t>
            </a:r>
          </a:p>
        </p:txBody>
      </p:sp>
      <p:sp>
        <p:nvSpPr>
          <p:cNvPr id="7" name="Footer Placeholder 6"/>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00C46B6A-69C0-436F-B58D-8C7FAF8EEDA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sz="2400"/>
            </a:lvl1pPr>
            <a:lvl2pPr>
              <a:defRPr sz="2000">
                <a:solidFill>
                  <a:srgbClr val="002060"/>
                </a:solidFill>
              </a:defRPr>
            </a:lvl2pPr>
            <a:lvl3pPr>
              <a:defRPr sz="1800" i="1"/>
            </a:lvl3pPr>
            <a:lvl4pPr>
              <a:defRPr sz="1400" u="sng">
                <a:solidFill>
                  <a:srgbClr val="002060"/>
                </a:solidFill>
              </a:defRPr>
            </a:lvl4pPr>
            <a:lvl5pPr>
              <a:defRPr sz="1200" i="1"/>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Date Placeholder 6"/>
          <p:cNvSpPr txBox="1">
            <a:spLocks/>
          </p:cNvSpPr>
          <p:nvPr userDrawn="1"/>
        </p:nvSpPr>
        <p:spPr>
          <a:xfrm>
            <a:off x="0" y="3124200"/>
            <a:ext cx="990600" cy="476250"/>
          </a:xfrm>
          <a:prstGeom prst="rect">
            <a:avLst/>
          </a:prstGeom>
        </p:spPr>
        <p:txBody>
          <a:bodyPr anchor="b"/>
          <a:lstStyle>
            <a:lvl1pPr>
              <a:defRPr>
                <a:solidFill>
                  <a:srgbClr val="002060"/>
                </a:solidFill>
              </a:defRPr>
            </a:lvl1pPr>
            <a:extLst/>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mn-lt"/>
              <a:ea typeface="+mn-ea"/>
              <a:cs typeface="+mn-cs"/>
            </a:endParaRPr>
          </a:p>
        </p:txBody>
      </p:sp>
      <p:sp>
        <p:nvSpPr>
          <p:cNvPr id="9" name="Slide Number Placeholder 9"/>
          <p:cNvSpPr txBox="1">
            <a:spLocks/>
          </p:cNvSpPr>
          <p:nvPr userDrawn="1"/>
        </p:nvSpPr>
        <p:spPr>
          <a:xfrm>
            <a:off x="533400" y="6381750"/>
            <a:ext cx="457200" cy="476250"/>
          </a:xfrm>
          <a:prstGeom prst="rect">
            <a:avLst/>
          </a:prstGeom>
        </p:spPr>
        <p:txBody>
          <a:bodyPr anchor="b"/>
          <a:lstStyle>
            <a:lvl1pPr>
              <a:defRPr b="1">
                <a:solidFill>
                  <a:srgbClr val="002060"/>
                </a:solidFill>
              </a:defRPr>
            </a:lvl1pPr>
            <a:extLs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002060"/>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FD1E04B-7595-485B-B635-595AB05B348B}" type="datetimeFigureOut">
              <a:rPr lang="en-US" smtClean="0"/>
              <a:pPr/>
              <a:t>4/12/2010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A09F66D-AB88-4C7B-A779-1F89AADA7DB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FD1E04B-7595-485B-B635-595AB05B348B}" type="datetimeFigureOut">
              <a:rPr lang="en-US" smtClean="0"/>
              <a:pPr/>
              <a:t>4/12/2010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DA09F66D-AB88-4C7B-A779-1F89AADA7DB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FD1E04B-7595-485B-B635-595AB05B348B}" type="datetimeFigureOut">
              <a:rPr lang="en-US" smtClean="0"/>
              <a:pPr/>
              <a:t>4/12/2010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DA09F66D-AB88-4C7B-A779-1F89AADA7DB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5FD1E04B-7595-485B-B635-595AB05B348B}" type="datetimeFigureOut">
              <a:rPr lang="en-US" smtClean="0"/>
              <a:pPr/>
              <a:t>4/12/2010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DA09F66D-AB88-4C7B-A779-1F89AADA7DBB}"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FD1E04B-7595-485B-B635-595AB05B348B}" type="datetimeFigureOut">
              <a:rPr lang="en-US" smtClean="0"/>
              <a:pPr/>
              <a:t>4/12/2010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A09F66D-AB88-4C7B-A779-1F89AADA7DB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FD1E04B-7595-485B-B635-595AB05B348B}" type="datetimeFigureOut">
              <a:rPr lang="en-US" smtClean="0"/>
              <a:pPr/>
              <a:t>4/12/2010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A09F66D-AB88-4C7B-A779-1F89AADA7DBB}"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FD1E04B-7595-485B-B635-595AB05B348B}" type="datetimeFigureOut">
              <a:rPr lang="en-US" smtClean="0"/>
              <a:pPr/>
              <a:t>4/12/2010</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A09F66D-AB88-4C7B-A779-1F89AADA7DBB}" type="slidenum">
              <a:rPr lang="en-US" smtClean="0"/>
              <a:pPr/>
              <a:t>‹#›</a:t>
            </a:fld>
            <a:endParaRPr lang="en-US" dirty="0"/>
          </a:p>
        </p:txBody>
      </p:sp>
      <p:sp>
        <p:nvSpPr>
          <p:cNvPr id="15" name="Rectangle 14"/>
          <p:cNvSpPr/>
          <p:nvPr/>
        </p:nvSpPr>
        <p:spPr bwMode="invGray">
          <a:xfrm>
            <a:off x="1143000"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Date Placeholder 6"/>
          <p:cNvSpPr txBox="1">
            <a:spLocks/>
          </p:cNvSpPr>
          <p:nvPr userDrawn="1"/>
        </p:nvSpPr>
        <p:spPr>
          <a:xfrm>
            <a:off x="0" y="3124200"/>
            <a:ext cx="990600" cy="476250"/>
          </a:xfrm>
          <a:prstGeom prst="rect">
            <a:avLst/>
          </a:prstGeom>
        </p:spPr>
        <p:txBody>
          <a:bodyPr/>
          <a:lstStyle>
            <a:lvl1pPr>
              <a:defRPr>
                <a:solidFill>
                  <a:srgbClr val="002060"/>
                </a:solidFill>
              </a:defRPr>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fld id="{5FD1E04B-7595-485B-B635-595AB05B348B}" type="datetimeFigureOut">
              <a:rPr kumimoji="0" lang="en-US" sz="1100" b="0" i="0" u="none" strike="noStrike" kern="1200" cap="none" spc="0" normalizeH="0" baseline="0" noProof="0" smtClean="0">
                <a:ln>
                  <a:noFill/>
                </a:ln>
                <a:solidFill>
                  <a:srgbClr val="002060"/>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4/12/2010</a:t>
            </a:fld>
            <a:endParaRPr kumimoji="0" lang="en-US" sz="1100" b="0" i="0" u="none" strike="noStrike" kern="1200" cap="none" spc="0" normalizeH="0" baseline="0" noProof="0" dirty="0" smtClean="0">
              <a:ln>
                <a:noFill/>
              </a:ln>
              <a:solidFill>
                <a:srgbClr val="002060"/>
              </a:solidFill>
              <a:effectLst/>
              <a:uLnTx/>
              <a:uFillTx/>
              <a:latin typeface="+mn-lt"/>
              <a:ea typeface="+mn-ea"/>
              <a:cs typeface="+mn-cs"/>
            </a:endParaRPr>
          </a:p>
        </p:txBody>
      </p:sp>
      <p:sp>
        <p:nvSpPr>
          <p:cNvPr id="14" name="Footer Placeholder 19"/>
          <p:cNvSpPr txBox="1">
            <a:spLocks/>
          </p:cNvSpPr>
          <p:nvPr userDrawn="1"/>
        </p:nvSpPr>
        <p:spPr>
          <a:xfrm>
            <a:off x="0" y="4114800"/>
            <a:ext cx="1143000" cy="781050"/>
          </a:xfrm>
          <a:prstGeom prst="rect">
            <a:avLst/>
          </a:prstGeom>
        </p:spPr>
        <p:txBody>
          <a:bodyPr/>
          <a:lstStyle>
            <a:lvl1pPr>
              <a:defRPr sz="1000" b="1" i="1">
                <a:solidFill>
                  <a:srgbClr val="002060"/>
                </a:solidFill>
              </a:defRPr>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1" u="none" strike="noStrike" kern="1200" cap="none" spc="0" normalizeH="0" baseline="0" noProof="0" dirty="0" smtClean="0">
                <a:ln>
                  <a:noFill/>
                </a:ln>
                <a:solidFill>
                  <a:srgbClr val="002060"/>
                </a:solidFill>
                <a:effectLst/>
                <a:uLnTx/>
                <a:uFillTx/>
                <a:latin typeface="+mn-lt"/>
                <a:ea typeface="+mn-ea"/>
                <a:cs typeface="+mn-cs"/>
              </a:rPr>
              <a:t>SPRING 2010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1" u="none" strike="noStrike" kern="1200" cap="none" spc="0" normalizeH="0" baseline="0" noProof="0" dirty="0" smtClean="0">
                <a:ln>
                  <a:noFill/>
                </a:ln>
                <a:solidFill>
                  <a:srgbClr val="002060"/>
                </a:solidFill>
                <a:effectLst/>
                <a:uLnTx/>
                <a:uFillTx/>
                <a:latin typeface="+mn-lt"/>
                <a:ea typeface="+mn-ea"/>
                <a:cs typeface="+mn-cs"/>
              </a:rPr>
              <a:t>CSE4340/5349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1" u="none" strike="noStrike" kern="1200" cap="none" spc="0" normalizeH="0" baseline="0" noProof="0" dirty="0" smtClean="0">
                <a:ln>
                  <a:noFill/>
                </a:ln>
                <a:solidFill>
                  <a:srgbClr val="002060"/>
                </a:solidFill>
                <a:effectLst/>
                <a:uLnTx/>
                <a:uFillTx/>
                <a:latin typeface="+mn-lt"/>
                <a:ea typeface="+mn-ea"/>
                <a:cs typeface="+mn-cs"/>
              </a:rPr>
              <a:t>M Kumar</a:t>
            </a:r>
          </a:p>
        </p:txBody>
      </p:sp>
      <p:sp>
        <p:nvSpPr>
          <p:cNvPr id="16" name="Slide Number Placeholder 9"/>
          <p:cNvSpPr txBox="1">
            <a:spLocks/>
          </p:cNvSpPr>
          <p:nvPr userDrawn="1"/>
        </p:nvSpPr>
        <p:spPr>
          <a:xfrm>
            <a:off x="533400" y="6381750"/>
            <a:ext cx="457200" cy="476250"/>
          </a:xfrm>
          <a:prstGeom prst="rect">
            <a:avLst/>
          </a:prstGeom>
        </p:spPr>
        <p:txBody>
          <a:bodyPr/>
          <a:lstStyle>
            <a:lvl1pPr>
              <a:defRPr b="1">
                <a:solidFill>
                  <a:srgbClr val="002060"/>
                </a:solidFill>
              </a:defRPr>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fld id="{DA09F66D-AB88-4C7B-A779-1F89AADA7DBB}" type="slidenum">
              <a:rPr kumimoji="0" lang="en-US" sz="1100" b="1" i="0" u="none" strike="noStrike" kern="1200" cap="none" spc="0" normalizeH="0" baseline="0" noProof="0" smtClean="0">
                <a:ln>
                  <a:noFill/>
                </a:ln>
                <a:solidFill>
                  <a:srgbClr val="002060"/>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100" b="1" i="0" u="none" strike="noStrike" kern="1200" cap="none" spc="0" normalizeH="0" baseline="0" noProof="0" dirty="0" smtClean="0">
              <a:ln>
                <a:noFill/>
              </a:ln>
              <a:solidFill>
                <a:srgbClr val="002060"/>
              </a:solidFill>
              <a:effectLst/>
              <a:uLnTx/>
              <a:uFillTx/>
              <a:latin typeface="+mn-lt"/>
              <a:ea typeface="+mn-ea"/>
              <a:cs typeface="+mn-cs"/>
            </a:endParaRPr>
          </a:p>
        </p:txBody>
      </p:sp>
      <p:pic>
        <p:nvPicPr>
          <p:cNvPr id="17" name="Picture 7" descr="picologo1"/>
          <p:cNvPicPr>
            <a:picLocks noChangeAspect="1" noChangeArrowheads="1"/>
          </p:cNvPicPr>
          <p:nvPr userDrawn="1"/>
        </p:nvPicPr>
        <p:blipFill>
          <a:blip r:embed="rId15" cstate="print"/>
          <a:srcRect/>
          <a:stretch>
            <a:fillRect/>
          </a:stretch>
        </p:blipFill>
        <p:spPr bwMode="auto">
          <a:xfrm>
            <a:off x="152400" y="0"/>
            <a:ext cx="762000" cy="7334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wmf"/><Relationship Id="rId7" Type="http://schemas.openxmlformats.org/officeDocument/2006/relationships/image" Target="../media/image14.w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image" Target="../media/image13.wmf"/><Relationship Id="rId4" Type="http://schemas.openxmlformats.org/officeDocument/2006/relationships/image" Target="../media/image12.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wmf"/><Relationship Id="rId7" Type="http://schemas.openxmlformats.org/officeDocument/2006/relationships/image" Target="../media/image14.w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image" Target="../media/image13.wmf"/><Relationship Id="rId4" Type="http://schemas.openxmlformats.org/officeDocument/2006/relationships/image" Target="../media/image12.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wmf"/><Relationship Id="rId7" Type="http://schemas.openxmlformats.org/officeDocument/2006/relationships/image" Target="../media/image14.w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image" Target="../media/image13.wmf"/><Relationship Id="rId4" Type="http://schemas.openxmlformats.org/officeDocument/2006/relationships/image" Target="../media/image12.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wmf"/><Relationship Id="rId7" Type="http://schemas.openxmlformats.org/officeDocument/2006/relationships/image" Target="../media/image14.w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image" Target="../media/image13.wmf"/><Relationship Id="rId4" Type="http://schemas.openxmlformats.org/officeDocument/2006/relationships/image" Target="../media/image12.wmf"/></Relationships>
</file>

<file path=ppt/slides/_rels/slide26.xml.rels><?xml version="1.0" encoding="UTF-8" standalone="yes"?>
<Relationships xmlns="http://schemas.openxmlformats.org/package/2006/relationships"><Relationship Id="rId3" Type="http://schemas.openxmlformats.org/officeDocument/2006/relationships/image" Target="../media/image11.wmf"/><Relationship Id="rId7" Type="http://schemas.openxmlformats.org/officeDocument/2006/relationships/image" Target="../media/image14.w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image" Target="../media/image13.wmf"/><Relationship Id="rId4" Type="http://schemas.openxmlformats.org/officeDocument/2006/relationships/image" Target="../media/image12.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5.pn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png"/><Relationship Id="rId17" Type="http://schemas.openxmlformats.org/officeDocument/2006/relationships/image" Target="../media/image29.png"/><Relationship Id="rId2" Type="http://schemas.openxmlformats.org/officeDocument/2006/relationships/notesSlide" Target="../notesSlides/notesSlide8.xml"/><Relationship Id="rId16" Type="http://schemas.openxmlformats.org/officeDocument/2006/relationships/image" Target="../media/image28.png"/><Relationship Id="rId1" Type="http://schemas.openxmlformats.org/officeDocument/2006/relationships/slideLayout" Target="../slideLayouts/slideLayout12.xml"/><Relationship Id="rId6" Type="http://schemas.openxmlformats.org/officeDocument/2006/relationships/image" Target="../media/image18.png"/><Relationship Id="rId11" Type="http://schemas.openxmlformats.org/officeDocument/2006/relationships/image" Target="../media/image23.png"/><Relationship Id="rId5" Type="http://schemas.openxmlformats.org/officeDocument/2006/relationships/image" Target="../media/image17.jpeg"/><Relationship Id="rId15" Type="http://schemas.openxmlformats.org/officeDocument/2006/relationships/image" Target="../media/image2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 Id="rId14" Type="http://schemas.openxmlformats.org/officeDocument/2006/relationships/image" Target="../media/image2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0.png"/><Relationship Id="rId7" Type="http://schemas.openxmlformats.org/officeDocument/2006/relationships/image" Target="../media/image27.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3.png"/><Relationship Id="rId4" Type="http://schemas.openxmlformats.org/officeDocument/2006/relationships/image" Target="../media/image21.png"/><Relationship Id="rId9" Type="http://schemas.openxmlformats.org/officeDocument/2006/relationships/image" Target="../media/image15.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1.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4340/5349</a:t>
            </a:r>
            <a:br>
              <a:rPr lang="en-US" dirty="0" smtClean="0"/>
            </a:br>
            <a:r>
              <a:rPr lang="en-US" dirty="0" smtClean="0"/>
              <a:t>Mobile Systems Engineering</a:t>
            </a:r>
            <a:endParaRPr lang="en-US" dirty="0"/>
          </a:p>
        </p:txBody>
      </p:sp>
      <p:sp>
        <p:nvSpPr>
          <p:cNvPr id="3" name="Subtitle 2"/>
          <p:cNvSpPr>
            <a:spLocks noGrp="1"/>
          </p:cNvSpPr>
          <p:nvPr>
            <p:ph type="subTitle" idx="1"/>
          </p:nvPr>
        </p:nvSpPr>
        <p:spPr/>
        <p:txBody>
          <a:bodyPr>
            <a:normAutofit lnSpcReduction="10000"/>
          </a:bodyPr>
          <a:lstStyle/>
          <a:p>
            <a:r>
              <a:rPr lang="en-US" dirty="0" smtClean="0"/>
              <a:t>M. Kumar</a:t>
            </a:r>
          </a:p>
          <a:p>
            <a:r>
              <a:rPr lang="en-US" dirty="0" smtClean="0"/>
              <a:t>Spring 2010</a:t>
            </a:r>
          </a:p>
          <a:p>
            <a:endParaRPr lang="en-US" dirty="0" smtClean="0"/>
          </a:p>
          <a:p>
            <a:r>
              <a:rPr lang="en-US" dirty="0" smtClean="0"/>
              <a:t>Week 9  Pervasive Computing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1447800" y="228600"/>
            <a:ext cx="7498080" cy="1143000"/>
          </a:xfrm>
        </p:spPr>
        <p:txBody>
          <a:bodyPr/>
          <a:lstStyle/>
          <a:p>
            <a:r>
              <a:rPr lang="en-US" dirty="0" smtClean="0">
                <a:ea typeface="ＭＳ Ｐゴシック" pitchFamily="34" charset="-128"/>
              </a:rPr>
              <a:t>Scenario </a:t>
            </a:r>
          </a:p>
        </p:txBody>
      </p:sp>
      <p:grpSp>
        <p:nvGrpSpPr>
          <p:cNvPr id="37" name="Group 36"/>
          <p:cNvGrpSpPr/>
          <p:nvPr/>
        </p:nvGrpSpPr>
        <p:grpSpPr>
          <a:xfrm>
            <a:off x="914400" y="1371600"/>
            <a:ext cx="7288213" cy="4397375"/>
            <a:chOff x="247650" y="1112838"/>
            <a:chExt cx="7288213" cy="4397375"/>
          </a:xfrm>
        </p:grpSpPr>
        <p:pic>
          <p:nvPicPr>
            <p:cNvPr id="16388" name="Picture 3" descr="TN00571_"/>
            <p:cNvPicPr>
              <a:picLocks noChangeAspect="1" noChangeArrowheads="1"/>
            </p:cNvPicPr>
            <p:nvPr/>
          </p:nvPicPr>
          <p:blipFill>
            <a:blip r:embed="rId3" cstate="print"/>
            <a:srcRect/>
            <a:stretch>
              <a:fillRect/>
            </a:stretch>
          </p:blipFill>
          <p:spPr bwMode="auto">
            <a:xfrm>
              <a:off x="1406525" y="3060700"/>
              <a:ext cx="1531938" cy="838200"/>
            </a:xfrm>
            <a:prstGeom prst="rect">
              <a:avLst/>
            </a:prstGeom>
            <a:noFill/>
            <a:ln w="9525">
              <a:noFill/>
              <a:miter lim="800000"/>
              <a:headEnd/>
              <a:tailEnd/>
            </a:ln>
          </p:spPr>
        </p:pic>
        <p:pic>
          <p:nvPicPr>
            <p:cNvPr id="16389" name="Picture 4" descr="j0297625"/>
            <p:cNvPicPr>
              <a:picLocks noChangeAspect="1" noChangeArrowheads="1"/>
            </p:cNvPicPr>
            <p:nvPr/>
          </p:nvPicPr>
          <p:blipFill>
            <a:blip r:embed="rId4" cstate="print"/>
            <a:srcRect/>
            <a:stretch>
              <a:fillRect/>
            </a:stretch>
          </p:blipFill>
          <p:spPr bwMode="auto">
            <a:xfrm>
              <a:off x="560388" y="4124325"/>
              <a:ext cx="541337" cy="539750"/>
            </a:xfrm>
            <a:prstGeom prst="rect">
              <a:avLst/>
            </a:prstGeom>
            <a:noFill/>
            <a:ln w="9525">
              <a:noFill/>
              <a:miter lim="800000"/>
              <a:headEnd/>
              <a:tailEnd/>
            </a:ln>
          </p:spPr>
        </p:pic>
        <p:pic>
          <p:nvPicPr>
            <p:cNvPr id="16390" name="Picture 5" descr="HH00088_"/>
            <p:cNvPicPr>
              <a:picLocks noChangeAspect="1" noChangeArrowheads="1"/>
            </p:cNvPicPr>
            <p:nvPr/>
          </p:nvPicPr>
          <p:blipFill>
            <a:blip r:embed="rId5" cstate="print"/>
            <a:srcRect/>
            <a:stretch>
              <a:fillRect/>
            </a:stretch>
          </p:blipFill>
          <p:spPr bwMode="auto">
            <a:xfrm>
              <a:off x="1776413" y="4367213"/>
              <a:ext cx="715962" cy="777875"/>
            </a:xfrm>
            <a:prstGeom prst="rect">
              <a:avLst/>
            </a:prstGeom>
            <a:noFill/>
            <a:ln w="9525">
              <a:noFill/>
              <a:miter lim="800000"/>
              <a:headEnd/>
              <a:tailEnd/>
            </a:ln>
          </p:spPr>
        </p:pic>
        <p:pic>
          <p:nvPicPr>
            <p:cNvPr id="16391" name="Picture 6" descr="BS00948_"/>
            <p:cNvPicPr>
              <a:picLocks noChangeAspect="1" noChangeArrowheads="1"/>
            </p:cNvPicPr>
            <p:nvPr/>
          </p:nvPicPr>
          <p:blipFill>
            <a:blip r:embed="rId6" cstate="print"/>
            <a:srcRect/>
            <a:stretch>
              <a:fillRect/>
            </a:stretch>
          </p:blipFill>
          <p:spPr bwMode="auto">
            <a:xfrm>
              <a:off x="3025775" y="3527425"/>
              <a:ext cx="850900" cy="992188"/>
            </a:xfrm>
            <a:prstGeom prst="rect">
              <a:avLst/>
            </a:prstGeom>
            <a:noFill/>
            <a:ln w="9525">
              <a:noFill/>
              <a:miter lim="800000"/>
              <a:headEnd/>
              <a:tailEnd/>
            </a:ln>
          </p:spPr>
        </p:pic>
        <p:sp>
          <p:nvSpPr>
            <p:cNvPr id="16392" name="Oval 7"/>
            <p:cNvSpPr>
              <a:spLocks noChangeArrowheads="1"/>
            </p:cNvSpPr>
            <p:nvPr/>
          </p:nvSpPr>
          <p:spPr bwMode="auto">
            <a:xfrm>
              <a:off x="247650" y="2830513"/>
              <a:ext cx="3803650" cy="2430462"/>
            </a:xfrm>
            <a:prstGeom prst="ellipse">
              <a:avLst/>
            </a:prstGeom>
            <a:noFill/>
            <a:ln w="9525">
              <a:solidFill>
                <a:schemeClr val="tx1"/>
              </a:solidFill>
              <a:prstDash val="sysDot"/>
              <a:round/>
              <a:headEnd/>
              <a:tailEnd/>
            </a:ln>
          </p:spPr>
          <p:txBody>
            <a:bodyPr wrap="none" anchor="ctr"/>
            <a:lstStyle/>
            <a:p>
              <a:endParaRPr lang="en-US"/>
            </a:p>
          </p:txBody>
        </p:sp>
        <p:sp>
          <p:nvSpPr>
            <p:cNvPr id="16393" name="Line 8"/>
            <p:cNvSpPr>
              <a:spLocks noChangeShapeType="1"/>
            </p:cNvSpPr>
            <p:nvPr/>
          </p:nvSpPr>
          <p:spPr bwMode="auto">
            <a:xfrm>
              <a:off x="1216025" y="4503738"/>
              <a:ext cx="527050" cy="174625"/>
            </a:xfrm>
            <a:prstGeom prst="line">
              <a:avLst/>
            </a:prstGeom>
            <a:noFill/>
            <a:ln w="38100">
              <a:solidFill>
                <a:srgbClr val="FF3300"/>
              </a:solidFill>
              <a:prstDash val="sysDot"/>
              <a:round/>
              <a:headEnd/>
              <a:tailEnd type="triangle" w="med" len="med"/>
            </a:ln>
          </p:spPr>
          <p:txBody>
            <a:bodyPr/>
            <a:lstStyle/>
            <a:p>
              <a:endParaRPr lang="en-US"/>
            </a:p>
          </p:txBody>
        </p:sp>
        <p:sp>
          <p:nvSpPr>
            <p:cNvPr id="16394" name="Line 9"/>
            <p:cNvSpPr>
              <a:spLocks noChangeShapeType="1"/>
            </p:cNvSpPr>
            <p:nvPr/>
          </p:nvSpPr>
          <p:spPr bwMode="auto">
            <a:xfrm flipH="1" flipV="1">
              <a:off x="1173163" y="4343400"/>
              <a:ext cx="541337" cy="190500"/>
            </a:xfrm>
            <a:prstGeom prst="line">
              <a:avLst/>
            </a:prstGeom>
            <a:noFill/>
            <a:ln w="38100">
              <a:solidFill>
                <a:srgbClr val="FF3300"/>
              </a:solidFill>
              <a:prstDash val="sysDot"/>
              <a:round/>
              <a:headEnd/>
              <a:tailEnd type="triangle" w="med" len="med"/>
            </a:ln>
          </p:spPr>
          <p:txBody>
            <a:bodyPr/>
            <a:lstStyle/>
            <a:p>
              <a:endParaRPr lang="en-US"/>
            </a:p>
          </p:txBody>
        </p:sp>
        <p:sp>
          <p:nvSpPr>
            <p:cNvPr id="16395" name="Line 10"/>
            <p:cNvSpPr>
              <a:spLocks noChangeShapeType="1"/>
            </p:cNvSpPr>
            <p:nvPr/>
          </p:nvSpPr>
          <p:spPr bwMode="auto">
            <a:xfrm flipV="1">
              <a:off x="2498725" y="4460875"/>
              <a:ext cx="541338" cy="349250"/>
            </a:xfrm>
            <a:prstGeom prst="line">
              <a:avLst/>
            </a:prstGeom>
            <a:noFill/>
            <a:ln w="38100">
              <a:solidFill>
                <a:srgbClr val="FF3300"/>
              </a:solidFill>
              <a:prstDash val="sysDot"/>
              <a:round/>
              <a:headEnd/>
              <a:tailEnd type="triangle" w="med" len="med"/>
            </a:ln>
          </p:spPr>
          <p:txBody>
            <a:bodyPr/>
            <a:lstStyle/>
            <a:p>
              <a:endParaRPr lang="en-US"/>
            </a:p>
          </p:txBody>
        </p:sp>
        <p:sp>
          <p:nvSpPr>
            <p:cNvPr id="16396" name="Line 11"/>
            <p:cNvSpPr>
              <a:spLocks noChangeShapeType="1"/>
            </p:cNvSpPr>
            <p:nvPr/>
          </p:nvSpPr>
          <p:spPr bwMode="auto">
            <a:xfrm flipH="1">
              <a:off x="2441575" y="4329113"/>
              <a:ext cx="512763" cy="306387"/>
            </a:xfrm>
            <a:prstGeom prst="line">
              <a:avLst/>
            </a:prstGeom>
            <a:noFill/>
            <a:ln w="38100">
              <a:solidFill>
                <a:srgbClr val="FF3300"/>
              </a:solidFill>
              <a:prstDash val="sysDot"/>
              <a:round/>
              <a:headEnd/>
              <a:tailEnd type="triangle" w="med" len="med"/>
            </a:ln>
          </p:spPr>
          <p:txBody>
            <a:bodyPr/>
            <a:lstStyle/>
            <a:p>
              <a:endParaRPr lang="en-US"/>
            </a:p>
          </p:txBody>
        </p:sp>
        <p:sp>
          <p:nvSpPr>
            <p:cNvPr id="16397" name="Line 12"/>
            <p:cNvSpPr>
              <a:spLocks noChangeShapeType="1"/>
            </p:cNvSpPr>
            <p:nvPr/>
          </p:nvSpPr>
          <p:spPr bwMode="auto">
            <a:xfrm>
              <a:off x="1330325" y="3994150"/>
              <a:ext cx="1524000" cy="0"/>
            </a:xfrm>
            <a:prstGeom prst="line">
              <a:avLst/>
            </a:prstGeom>
            <a:noFill/>
            <a:ln w="38100">
              <a:solidFill>
                <a:srgbClr val="FF3300"/>
              </a:solidFill>
              <a:prstDash val="sysDot"/>
              <a:round/>
              <a:headEnd/>
              <a:tailEnd type="triangle" w="med" len="med"/>
            </a:ln>
          </p:spPr>
          <p:txBody>
            <a:bodyPr/>
            <a:lstStyle/>
            <a:p>
              <a:endParaRPr lang="en-US"/>
            </a:p>
          </p:txBody>
        </p:sp>
        <p:sp>
          <p:nvSpPr>
            <p:cNvPr id="16398" name="Line 13"/>
            <p:cNvSpPr>
              <a:spLocks noChangeShapeType="1"/>
            </p:cNvSpPr>
            <p:nvPr/>
          </p:nvSpPr>
          <p:spPr bwMode="auto">
            <a:xfrm flipH="1">
              <a:off x="1330325" y="4097338"/>
              <a:ext cx="1466850" cy="0"/>
            </a:xfrm>
            <a:prstGeom prst="line">
              <a:avLst/>
            </a:prstGeom>
            <a:noFill/>
            <a:ln w="38100">
              <a:solidFill>
                <a:srgbClr val="FF3300"/>
              </a:solidFill>
              <a:prstDash val="sysDot"/>
              <a:round/>
              <a:headEnd/>
              <a:tailEnd type="triangle" w="med" len="med"/>
            </a:ln>
          </p:spPr>
          <p:txBody>
            <a:bodyPr/>
            <a:lstStyle/>
            <a:p>
              <a:endParaRPr lang="en-US"/>
            </a:p>
          </p:txBody>
        </p:sp>
        <p:grpSp>
          <p:nvGrpSpPr>
            <p:cNvPr id="2" name="Group 14"/>
            <p:cNvGrpSpPr>
              <a:grpSpLocks/>
            </p:cNvGrpSpPr>
            <p:nvPr/>
          </p:nvGrpSpPr>
          <p:grpSpPr bwMode="auto">
            <a:xfrm>
              <a:off x="1211263" y="1208088"/>
              <a:ext cx="2044700" cy="1316037"/>
              <a:chOff x="763" y="761"/>
              <a:chExt cx="1288" cy="829"/>
            </a:xfrm>
          </p:grpSpPr>
          <p:pic>
            <p:nvPicPr>
              <p:cNvPr id="16419" name="Picture 15" descr="TN00626_"/>
              <p:cNvPicPr>
                <a:picLocks noChangeAspect="1" noChangeArrowheads="1"/>
              </p:cNvPicPr>
              <p:nvPr/>
            </p:nvPicPr>
            <p:blipFill>
              <a:blip r:embed="rId7" cstate="print"/>
              <a:srcRect/>
              <a:stretch>
                <a:fillRect/>
              </a:stretch>
            </p:blipFill>
            <p:spPr bwMode="auto">
              <a:xfrm>
                <a:off x="1032" y="761"/>
                <a:ext cx="1019" cy="644"/>
              </a:xfrm>
              <a:prstGeom prst="rect">
                <a:avLst/>
              </a:prstGeom>
              <a:noFill/>
              <a:ln w="9525">
                <a:noFill/>
                <a:miter lim="800000"/>
                <a:headEnd/>
                <a:tailEnd/>
              </a:ln>
            </p:spPr>
          </p:pic>
          <p:sp>
            <p:nvSpPr>
              <p:cNvPr id="16420" name="Text Box 16"/>
              <p:cNvSpPr txBox="1">
                <a:spLocks noChangeArrowheads="1"/>
              </p:cNvSpPr>
              <p:nvPr/>
            </p:nvSpPr>
            <p:spPr bwMode="auto">
              <a:xfrm>
                <a:off x="763" y="1398"/>
                <a:ext cx="745" cy="192"/>
              </a:xfrm>
              <a:prstGeom prst="rect">
                <a:avLst/>
              </a:prstGeom>
              <a:noFill/>
              <a:ln w="9525">
                <a:noFill/>
                <a:miter lim="800000"/>
                <a:headEnd/>
                <a:tailEnd/>
              </a:ln>
            </p:spPr>
            <p:txBody>
              <a:bodyPr>
                <a:spAutoFit/>
              </a:bodyPr>
              <a:lstStyle/>
              <a:p>
                <a:pPr>
                  <a:spcBef>
                    <a:spcPct val="50000"/>
                  </a:spcBef>
                </a:pPr>
                <a:r>
                  <a:rPr lang="en-US" sz="1400">
                    <a:solidFill>
                      <a:srgbClr val="6C1A2F"/>
                    </a:solidFill>
                  </a:rPr>
                  <a:t>Ambulance</a:t>
                </a:r>
              </a:p>
            </p:txBody>
          </p:sp>
        </p:grpSp>
        <p:grpSp>
          <p:nvGrpSpPr>
            <p:cNvPr id="3" name="Group 17"/>
            <p:cNvGrpSpPr>
              <a:grpSpLocks/>
            </p:cNvGrpSpPr>
            <p:nvPr/>
          </p:nvGrpSpPr>
          <p:grpSpPr bwMode="auto">
            <a:xfrm>
              <a:off x="4270375" y="1112838"/>
              <a:ext cx="2176463" cy="1393825"/>
              <a:chOff x="2690" y="701"/>
              <a:chExt cx="1371" cy="878"/>
            </a:xfrm>
          </p:grpSpPr>
          <p:pic>
            <p:nvPicPr>
              <p:cNvPr id="16417" name="Picture 18" descr="j0183432"/>
              <p:cNvPicPr>
                <a:picLocks noChangeAspect="1" noChangeArrowheads="1"/>
              </p:cNvPicPr>
              <p:nvPr/>
            </p:nvPicPr>
            <p:blipFill>
              <a:blip r:embed="rId8" cstate="print"/>
              <a:srcRect/>
              <a:stretch>
                <a:fillRect/>
              </a:stretch>
            </p:blipFill>
            <p:spPr bwMode="auto">
              <a:xfrm>
                <a:off x="2690" y="701"/>
                <a:ext cx="854" cy="878"/>
              </a:xfrm>
              <a:prstGeom prst="rect">
                <a:avLst/>
              </a:prstGeom>
              <a:noFill/>
              <a:ln w="9525">
                <a:noFill/>
                <a:miter lim="800000"/>
                <a:headEnd/>
                <a:tailEnd/>
              </a:ln>
            </p:spPr>
          </p:pic>
          <p:sp>
            <p:nvSpPr>
              <p:cNvPr id="16418" name="Text Box 19"/>
              <p:cNvSpPr txBox="1">
                <a:spLocks noChangeArrowheads="1"/>
              </p:cNvSpPr>
              <p:nvPr/>
            </p:nvSpPr>
            <p:spPr bwMode="auto">
              <a:xfrm>
                <a:off x="3468" y="845"/>
                <a:ext cx="593" cy="192"/>
              </a:xfrm>
              <a:prstGeom prst="rect">
                <a:avLst/>
              </a:prstGeom>
              <a:noFill/>
              <a:ln w="9525">
                <a:noFill/>
                <a:miter lim="800000"/>
                <a:headEnd/>
                <a:tailEnd/>
              </a:ln>
            </p:spPr>
            <p:txBody>
              <a:bodyPr>
                <a:spAutoFit/>
              </a:bodyPr>
              <a:lstStyle/>
              <a:p>
                <a:pPr>
                  <a:spcBef>
                    <a:spcPct val="50000"/>
                  </a:spcBef>
                </a:pPr>
                <a:r>
                  <a:rPr lang="en-US" sz="1400" dirty="0">
                    <a:solidFill>
                      <a:srgbClr val="6C1A2F"/>
                    </a:solidFill>
                  </a:rPr>
                  <a:t>Hospital</a:t>
                </a:r>
              </a:p>
            </p:txBody>
          </p:sp>
        </p:grpSp>
        <p:grpSp>
          <p:nvGrpSpPr>
            <p:cNvPr id="4" name="Group 20"/>
            <p:cNvGrpSpPr>
              <a:grpSpLocks/>
            </p:cNvGrpSpPr>
            <p:nvPr/>
          </p:nvGrpSpPr>
          <p:grpSpPr bwMode="auto">
            <a:xfrm>
              <a:off x="5707063" y="2690813"/>
              <a:ext cx="1828800" cy="1257300"/>
              <a:chOff x="3595" y="1695"/>
              <a:chExt cx="1152" cy="792"/>
            </a:xfrm>
          </p:grpSpPr>
          <p:pic>
            <p:nvPicPr>
              <p:cNvPr id="16415" name="Picture 21" descr="j0195098"/>
              <p:cNvPicPr>
                <a:picLocks noChangeAspect="1" noChangeArrowheads="1"/>
              </p:cNvPicPr>
              <p:nvPr/>
            </p:nvPicPr>
            <p:blipFill>
              <a:blip r:embed="rId9" cstate="print"/>
              <a:srcRect/>
              <a:stretch>
                <a:fillRect/>
              </a:stretch>
            </p:blipFill>
            <p:spPr bwMode="auto">
              <a:xfrm>
                <a:off x="3595" y="1695"/>
                <a:ext cx="615" cy="792"/>
              </a:xfrm>
              <a:prstGeom prst="rect">
                <a:avLst/>
              </a:prstGeom>
              <a:noFill/>
              <a:ln w="9525">
                <a:noFill/>
                <a:miter lim="800000"/>
                <a:headEnd/>
                <a:tailEnd/>
              </a:ln>
            </p:spPr>
          </p:pic>
          <p:sp>
            <p:nvSpPr>
              <p:cNvPr id="16416" name="Text Box 22"/>
              <p:cNvSpPr txBox="1">
                <a:spLocks noChangeArrowheads="1"/>
              </p:cNvSpPr>
              <p:nvPr/>
            </p:nvSpPr>
            <p:spPr bwMode="auto">
              <a:xfrm>
                <a:off x="4180" y="1995"/>
                <a:ext cx="567" cy="192"/>
              </a:xfrm>
              <a:prstGeom prst="rect">
                <a:avLst/>
              </a:prstGeom>
              <a:noFill/>
              <a:ln w="9525">
                <a:noFill/>
                <a:miter lim="800000"/>
                <a:headEnd/>
                <a:tailEnd/>
              </a:ln>
            </p:spPr>
            <p:txBody>
              <a:bodyPr>
                <a:spAutoFit/>
              </a:bodyPr>
              <a:lstStyle/>
              <a:p>
                <a:pPr>
                  <a:spcBef>
                    <a:spcPct val="50000"/>
                  </a:spcBef>
                </a:pPr>
                <a:r>
                  <a:rPr lang="en-US" sz="1400">
                    <a:solidFill>
                      <a:srgbClr val="6C1A2F"/>
                    </a:solidFill>
                  </a:rPr>
                  <a:t>Doctors</a:t>
                </a:r>
              </a:p>
            </p:txBody>
          </p:sp>
        </p:grpSp>
        <p:grpSp>
          <p:nvGrpSpPr>
            <p:cNvPr id="5" name="Group 23"/>
            <p:cNvGrpSpPr>
              <a:grpSpLocks/>
            </p:cNvGrpSpPr>
            <p:nvPr/>
          </p:nvGrpSpPr>
          <p:grpSpPr bwMode="auto">
            <a:xfrm>
              <a:off x="4649788" y="4022725"/>
              <a:ext cx="1851025" cy="1166813"/>
              <a:chOff x="2929" y="2534"/>
              <a:chExt cx="1166" cy="735"/>
            </a:xfrm>
          </p:grpSpPr>
          <p:pic>
            <p:nvPicPr>
              <p:cNvPr id="16413" name="Picture 24" descr="PE03686_"/>
              <p:cNvPicPr>
                <a:picLocks noChangeAspect="1" noChangeArrowheads="1"/>
              </p:cNvPicPr>
              <p:nvPr/>
            </p:nvPicPr>
            <p:blipFill>
              <a:blip r:embed="rId10" cstate="print"/>
              <a:srcRect/>
              <a:stretch>
                <a:fillRect/>
              </a:stretch>
            </p:blipFill>
            <p:spPr bwMode="auto">
              <a:xfrm>
                <a:off x="3466" y="2534"/>
                <a:ext cx="629" cy="735"/>
              </a:xfrm>
              <a:prstGeom prst="rect">
                <a:avLst/>
              </a:prstGeom>
              <a:noFill/>
              <a:ln w="9525">
                <a:noFill/>
                <a:miter lim="800000"/>
                <a:headEnd/>
                <a:tailEnd/>
              </a:ln>
            </p:spPr>
          </p:pic>
          <p:sp>
            <p:nvSpPr>
              <p:cNvPr id="16414" name="Text Box 25"/>
              <p:cNvSpPr txBox="1">
                <a:spLocks noChangeArrowheads="1"/>
              </p:cNvSpPr>
              <p:nvPr/>
            </p:nvSpPr>
            <p:spPr bwMode="auto">
              <a:xfrm>
                <a:off x="2929" y="2581"/>
                <a:ext cx="556" cy="192"/>
              </a:xfrm>
              <a:prstGeom prst="rect">
                <a:avLst/>
              </a:prstGeom>
              <a:noFill/>
              <a:ln w="9525">
                <a:noFill/>
                <a:miter lim="800000"/>
                <a:headEnd/>
                <a:tailEnd/>
              </a:ln>
            </p:spPr>
            <p:txBody>
              <a:bodyPr>
                <a:spAutoFit/>
              </a:bodyPr>
              <a:lstStyle/>
              <a:p>
                <a:pPr>
                  <a:spcBef>
                    <a:spcPct val="50000"/>
                  </a:spcBef>
                </a:pPr>
                <a:r>
                  <a:rPr lang="en-US" sz="1400">
                    <a:solidFill>
                      <a:srgbClr val="6C1A2F"/>
                    </a:solidFill>
                  </a:rPr>
                  <a:t>Nurses</a:t>
                </a:r>
              </a:p>
            </p:txBody>
          </p:sp>
        </p:grpSp>
        <p:sp>
          <p:nvSpPr>
            <p:cNvPr id="16403" name="Text Box 26"/>
            <p:cNvSpPr txBox="1">
              <a:spLocks noChangeArrowheads="1"/>
            </p:cNvSpPr>
            <p:nvPr/>
          </p:nvSpPr>
          <p:spPr bwMode="auto">
            <a:xfrm>
              <a:off x="1087438" y="3062288"/>
              <a:ext cx="955675" cy="304800"/>
            </a:xfrm>
            <a:prstGeom prst="rect">
              <a:avLst/>
            </a:prstGeom>
            <a:noFill/>
            <a:ln w="9525">
              <a:noFill/>
              <a:miter lim="800000"/>
              <a:headEnd/>
              <a:tailEnd/>
            </a:ln>
          </p:spPr>
          <p:txBody>
            <a:bodyPr>
              <a:spAutoFit/>
            </a:bodyPr>
            <a:lstStyle/>
            <a:p>
              <a:pPr>
                <a:spcBef>
                  <a:spcPct val="50000"/>
                </a:spcBef>
              </a:pPr>
              <a:r>
                <a:rPr lang="en-US" sz="1400">
                  <a:solidFill>
                    <a:srgbClr val="6C1A2F"/>
                  </a:solidFill>
                </a:rPr>
                <a:t>Accident</a:t>
              </a:r>
            </a:p>
          </p:txBody>
        </p:sp>
        <p:sp>
          <p:nvSpPr>
            <p:cNvPr id="35867" name="Line 27"/>
            <p:cNvSpPr>
              <a:spLocks noChangeShapeType="1"/>
            </p:cNvSpPr>
            <p:nvPr/>
          </p:nvSpPr>
          <p:spPr bwMode="auto">
            <a:xfrm flipH="1" flipV="1">
              <a:off x="2940050" y="2276475"/>
              <a:ext cx="314325" cy="1508125"/>
            </a:xfrm>
            <a:prstGeom prst="line">
              <a:avLst/>
            </a:prstGeom>
            <a:noFill/>
            <a:ln w="38100">
              <a:solidFill>
                <a:srgbClr val="006600"/>
              </a:solidFill>
              <a:round/>
              <a:headEnd/>
              <a:tailEnd type="triangle" w="med" len="med"/>
            </a:ln>
          </p:spPr>
          <p:txBody>
            <a:bodyPr/>
            <a:lstStyle/>
            <a:p>
              <a:endParaRPr lang="en-US"/>
            </a:p>
          </p:txBody>
        </p:sp>
        <p:sp>
          <p:nvSpPr>
            <p:cNvPr id="35868" name="Line 28"/>
            <p:cNvSpPr>
              <a:spLocks noChangeShapeType="1"/>
            </p:cNvSpPr>
            <p:nvPr/>
          </p:nvSpPr>
          <p:spPr bwMode="auto">
            <a:xfrm flipH="1">
              <a:off x="4719638" y="2087563"/>
              <a:ext cx="239712" cy="1804987"/>
            </a:xfrm>
            <a:prstGeom prst="line">
              <a:avLst/>
            </a:prstGeom>
            <a:noFill/>
            <a:ln w="38100">
              <a:solidFill>
                <a:srgbClr val="006600"/>
              </a:solidFill>
              <a:round/>
              <a:headEnd/>
              <a:tailEnd type="triangle" w="med" len="med"/>
            </a:ln>
          </p:spPr>
          <p:txBody>
            <a:bodyPr/>
            <a:lstStyle/>
            <a:p>
              <a:endParaRPr lang="en-US"/>
            </a:p>
          </p:txBody>
        </p:sp>
        <p:sp>
          <p:nvSpPr>
            <p:cNvPr id="35869" name="Line 29"/>
            <p:cNvSpPr>
              <a:spLocks noChangeShapeType="1"/>
            </p:cNvSpPr>
            <p:nvPr/>
          </p:nvSpPr>
          <p:spPr bwMode="auto">
            <a:xfrm>
              <a:off x="5357813" y="2049463"/>
              <a:ext cx="376237" cy="935037"/>
            </a:xfrm>
            <a:prstGeom prst="line">
              <a:avLst/>
            </a:prstGeom>
            <a:noFill/>
            <a:ln w="38100">
              <a:solidFill>
                <a:srgbClr val="006600"/>
              </a:solidFill>
              <a:round/>
              <a:headEnd/>
              <a:tailEnd type="triangle" w="med" len="med"/>
            </a:ln>
          </p:spPr>
          <p:txBody>
            <a:bodyPr/>
            <a:lstStyle/>
            <a:p>
              <a:endParaRPr lang="en-US"/>
            </a:p>
          </p:txBody>
        </p:sp>
        <p:sp>
          <p:nvSpPr>
            <p:cNvPr id="35870" name="Line 30"/>
            <p:cNvSpPr>
              <a:spLocks noChangeShapeType="1"/>
            </p:cNvSpPr>
            <p:nvPr/>
          </p:nvSpPr>
          <p:spPr bwMode="auto">
            <a:xfrm>
              <a:off x="3324225" y="2160588"/>
              <a:ext cx="996950" cy="14287"/>
            </a:xfrm>
            <a:prstGeom prst="line">
              <a:avLst/>
            </a:prstGeom>
            <a:noFill/>
            <a:ln w="38100">
              <a:solidFill>
                <a:srgbClr val="006600"/>
              </a:solidFill>
              <a:round/>
              <a:headEnd/>
              <a:tailEnd type="triangle" w="med" len="med"/>
            </a:ln>
          </p:spPr>
          <p:txBody>
            <a:bodyPr/>
            <a:lstStyle/>
            <a:p>
              <a:endParaRPr lang="en-US"/>
            </a:p>
          </p:txBody>
        </p:sp>
        <p:sp>
          <p:nvSpPr>
            <p:cNvPr id="16408" name="Text Box 31"/>
            <p:cNvSpPr txBox="1">
              <a:spLocks noChangeArrowheads="1"/>
            </p:cNvSpPr>
            <p:nvPr/>
          </p:nvSpPr>
          <p:spPr bwMode="auto">
            <a:xfrm>
              <a:off x="2455863" y="4779963"/>
              <a:ext cx="1951037" cy="730250"/>
            </a:xfrm>
            <a:prstGeom prst="rect">
              <a:avLst/>
            </a:prstGeom>
            <a:noFill/>
            <a:ln w="9525">
              <a:noFill/>
              <a:miter lim="800000"/>
              <a:headEnd/>
              <a:tailEnd/>
            </a:ln>
          </p:spPr>
          <p:txBody>
            <a:bodyPr>
              <a:spAutoFit/>
            </a:bodyPr>
            <a:lstStyle/>
            <a:p>
              <a:pPr>
                <a:spcBef>
                  <a:spcPct val="50000"/>
                </a:spcBef>
              </a:pPr>
              <a:r>
                <a:rPr lang="en-US" sz="1400">
                  <a:solidFill>
                    <a:srgbClr val="6C1A2F"/>
                  </a:solidFill>
                </a:rPr>
                <a:t>Devices around the victim exchange data</a:t>
              </a:r>
            </a:p>
          </p:txBody>
        </p:sp>
      </p:grpSp>
      <p:sp>
        <p:nvSpPr>
          <p:cNvPr id="16409" name="Text Box 32"/>
          <p:cNvSpPr txBox="1">
            <a:spLocks noChangeArrowheads="1"/>
          </p:cNvSpPr>
          <p:nvPr/>
        </p:nvSpPr>
        <p:spPr bwMode="auto">
          <a:xfrm>
            <a:off x="990600" y="5943600"/>
            <a:ext cx="7315200" cy="461963"/>
          </a:xfrm>
          <a:prstGeom prst="rect">
            <a:avLst/>
          </a:prstGeom>
          <a:noFill/>
          <a:ln w="9525">
            <a:solidFill>
              <a:schemeClr val="accent2"/>
            </a:solidFill>
            <a:miter lim="800000"/>
            <a:headEnd/>
            <a:tailEnd/>
          </a:ln>
        </p:spPr>
        <p:txBody>
          <a:bodyPr>
            <a:spAutoFit/>
          </a:bodyPr>
          <a:lstStyle/>
          <a:p>
            <a:pPr>
              <a:spcBef>
                <a:spcPct val="50000"/>
              </a:spcBef>
            </a:pPr>
            <a:r>
              <a:rPr lang="en-US" sz="1200"/>
              <a:t>M. Kumar et al., Pervasive </a:t>
            </a:r>
            <a:r>
              <a:rPr lang="en-US" sz="1200" i="1"/>
              <a:t>Information Communities Organization PICO: A Middleware Framework for Pervasive Computing</a:t>
            </a:r>
            <a:r>
              <a:rPr lang="en-US" sz="1200"/>
              <a:t>, IEEE Pervasive Computing, July-September 2003, pp. 72-79. </a:t>
            </a:r>
          </a:p>
        </p:txBody>
      </p:sp>
      <p:sp>
        <p:nvSpPr>
          <p:cNvPr id="16410" name="Text Box 33"/>
          <p:cNvSpPr txBox="1">
            <a:spLocks noChangeArrowheads="1"/>
          </p:cNvSpPr>
          <p:nvPr/>
        </p:nvSpPr>
        <p:spPr bwMode="auto">
          <a:xfrm>
            <a:off x="7162800" y="685800"/>
            <a:ext cx="1981200" cy="2062163"/>
          </a:xfrm>
          <a:prstGeom prst="rect">
            <a:avLst/>
          </a:prstGeom>
          <a:noFill/>
          <a:ln w="9525">
            <a:noFill/>
            <a:miter lim="800000"/>
            <a:headEnd/>
            <a:tailEnd/>
          </a:ln>
        </p:spPr>
        <p:txBody>
          <a:bodyPr>
            <a:spAutoFit/>
          </a:bodyPr>
          <a:lstStyle/>
          <a:p>
            <a:r>
              <a:rPr lang="en-US" sz="1600" dirty="0"/>
              <a:t>The scenario uses existing basic component technologies</a:t>
            </a:r>
          </a:p>
          <a:p>
            <a:r>
              <a:rPr lang="en-US" sz="1600" dirty="0">
                <a:solidFill>
                  <a:schemeClr val="accent2"/>
                </a:solidFill>
              </a:rPr>
              <a:t>Laptops, </a:t>
            </a:r>
          </a:p>
          <a:p>
            <a:r>
              <a:rPr lang="en-US" sz="1600" dirty="0">
                <a:solidFill>
                  <a:schemeClr val="accent2"/>
                </a:solidFill>
              </a:rPr>
              <a:t>cameras, </a:t>
            </a:r>
          </a:p>
          <a:p>
            <a:r>
              <a:rPr lang="en-US" sz="1600" dirty="0">
                <a:solidFill>
                  <a:schemeClr val="accent2"/>
                </a:solidFill>
              </a:rPr>
              <a:t>cell phones, </a:t>
            </a:r>
          </a:p>
          <a:p>
            <a:r>
              <a:rPr lang="en-US" sz="1600" dirty="0">
                <a:solidFill>
                  <a:schemeClr val="accent2"/>
                </a:solidFill>
              </a:rPr>
              <a:t>PDAs etc.</a:t>
            </a:r>
            <a:endParaRPr lang="en-US" sz="1600" dirty="0"/>
          </a:p>
        </p:txBody>
      </p:sp>
      <p:sp>
        <p:nvSpPr>
          <p:cNvPr id="16411" name="Text Box 34"/>
          <p:cNvSpPr txBox="1">
            <a:spLocks noChangeArrowheads="1"/>
          </p:cNvSpPr>
          <p:nvPr/>
        </p:nvSpPr>
        <p:spPr bwMode="auto">
          <a:xfrm>
            <a:off x="7162800" y="3962400"/>
            <a:ext cx="1981200" cy="830263"/>
          </a:xfrm>
          <a:prstGeom prst="rect">
            <a:avLst/>
          </a:prstGeom>
          <a:noFill/>
          <a:ln w="9525">
            <a:solidFill>
              <a:schemeClr val="tx1"/>
            </a:solidFill>
            <a:miter lim="800000"/>
            <a:headEnd/>
            <a:tailEnd/>
          </a:ln>
        </p:spPr>
        <p:txBody>
          <a:bodyPr>
            <a:spAutoFit/>
          </a:bodyPr>
          <a:lstStyle/>
          <a:p>
            <a:r>
              <a:rPr lang="en-US" sz="1600">
                <a:solidFill>
                  <a:srgbClr val="CC3300"/>
                </a:solidFill>
              </a:rPr>
              <a:t>The whole is much greater than the sum of its parts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914400" y="304800"/>
            <a:ext cx="8229600" cy="654050"/>
          </a:xfrm>
        </p:spPr>
        <p:txBody>
          <a:bodyPr>
            <a:normAutofit fontScale="90000"/>
          </a:bodyPr>
          <a:lstStyle/>
          <a:p>
            <a:r>
              <a:rPr lang="en-US" dirty="0" smtClean="0">
                <a:ea typeface="ＭＳ Ｐゴシック" pitchFamily="34" charset="-128"/>
              </a:rPr>
              <a:t>How can pervasive computing help?</a:t>
            </a:r>
          </a:p>
        </p:txBody>
      </p:sp>
      <p:sp>
        <p:nvSpPr>
          <p:cNvPr id="17412" name="Rectangle 3"/>
          <p:cNvSpPr>
            <a:spLocks noGrp="1" noChangeArrowheads="1"/>
          </p:cNvSpPr>
          <p:nvPr>
            <p:ph type="body" idx="1"/>
          </p:nvPr>
        </p:nvSpPr>
        <p:spPr>
          <a:xfrm>
            <a:off x="990600" y="1524000"/>
            <a:ext cx="7535863" cy="4610100"/>
          </a:xfrm>
        </p:spPr>
        <p:txBody>
          <a:bodyPr/>
          <a:lstStyle/>
          <a:p>
            <a:pPr marL="287338" indent="-287338">
              <a:lnSpc>
                <a:spcPct val="80000"/>
              </a:lnSpc>
              <a:spcAft>
                <a:spcPct val="15000"/>
              </a:spcAft>
            </a:pPr>
            <a:r>
              <a:rPr lang="en-US" smtClean="0">
                <a:ea typeface="ＭＳ Ｐゴシック" pitchFamily="34" charset="-128"/>
              </a:rPr>
              <a:t>Desired actions</a:t>
            </a:r>
          </a:p>
          <a:p>
            <a:pPr marL="679450" lvl="1" indent="-277813">
              <a:lnSpc>
                <a:spcPct val="80000"/>
              </a:lnSpc>
              <a:spcAft>
                <a:spcPct val="15000"/>
              </a:spcAft>
            </a:pPr>
            <a:r>
              <a:rPr lang="en-US" sz="2000" smtClean="0">
                <a:solidFill>
                  <a:schemeClr val="tx2"/>
                </a:solidFill>
                <a:ea typeface="ＭＳ Ｐゴシック" pitchFamily="34" charset="-128"/>
              </a:rPr>
              <a:t>Detect and recognize events</a:t>
            </a:r>
          </a:p>
          <a:p>
            <a:pPr marL="679450" lvl="1" indent="-277813">
              <a:lnSpc>
                <a:spcPct val="80000"/>
              </a:lnSpc>
              <a:spcAft>
                <a:spcPct val="15000"/>
              </a:spcAft>
            </a:pPr>
            <a:r>
              <a:rPr lang="en-US" sz="2000" smtClean="0">
                <a:solidFill>
                  <a:schemeClr val="tx2"/>
                </a:solidFill>
                <a:ea typeface="ＭＳ Ｐゴシック" pitchFamily="34" charset="-128"/>
              </a:rPr>
              <a:t>Recognize high-level events</a:t>
            </a:r>
          </a:p>
          <a:p>
            <a:pPr marL="679450" lvl="1" indent="-277813">
              <a:lnSpc>
                <a:spcPct val="80000"/>
              </a:lnSpc>
              <a:spcAft>
                <a:spcPct val="15000"/>
              </a:spcAft>
            </a:pPr>
            <a:r>
              <a:rPr lang="en-US" sz="2000" smtClean="0">
                <a:solidFill>
                  <a:schemeClr val="tx2"/>
                </a:solidFill>
                <a:ea typeface="ＭＳ Ｐゴシック" pitchFamily="34" charset="-128"/>
              </a:rPr>
              <a:t>Discover and deploy services</a:t>
            </a:r>
          </a:p>
          <a:p>
            <a:pPr marL="679450" lvl="1" indent="-277813">
              <a:lnSpc>
                <a:spcPct val="80000"/>
              </a:lnSpc>
              <a:spcAft>
                <a:spcPct val="15000"/>
              </a:spcAft>
            </a:pPr>
            <a:r>
              <a:rPr lang="en-US" sz="2000" smtClean="0">
                <a:solidFill>
                  <a:schemeClr val="tx2"/>
                </a:solidFill>
                <a:ea typeface="ＭＳ Ｐゴシック" pitchFamily="34" charset="-128"/>
              </a:rPr>
              <a:t>Combine services</a:t>
            </a:r>
          </a:p>
          <a:p>
            <a:pPr marL="679450" lvl="1" indent="-277813">
              <a:lnSpc>
                <a:spcPct val="80000"/>
              </a:lnSpc>
              <a:spcAft>
                <a:spcPct val="15000"/>
              </a:spcAft>
            </a:pPr>
            <a:r>
              <a:rPr lang="en-US" sz="2000" smtClean="0">
                <a:solidFill>
                  <a:schemeClr val="tx2"/>
                </a:solidFill>
                <a:ea typeface="ＭＳ Ｐゴシック" pitchFamily="34" charset="-128"/>
              </a:rPr>
              <a:t>Match services to resources</a:t>
            </a:r>
          </a:p>
          <a:p>
            <a:pPr marL="679450" lvl="1" indent="-277813">
              <a:lnSpc>
                <a:spcPct val="80000"/>
              </a:lnSpc>
            </a:pPr>
            <a:r>
              <a:rPr lang="en-US" sz="2000" smtClean="0">
                <a:solidFill>
                  <a:schemeClr val="tx2"/>
                </a:solidFill>
                <a:ea typeface="ＭＳ Ｐゴシック" pitchFamily="34" charset="-128"/>
              </a:rPr>
              <a:t>Address dynamic issues</a:t>
            </a:r>
          </a:p>
          <a:p>
            <a:pPr marL="679450" lvl="1" indent="-277813">
              <a:lnSpc>
                <a:spcPct val="80000"/>
              </a:lnSpc>
              <a:spcAft>
                <a:spcPct val="15000"/>
              </a:spcAft>
            </a:pPr>
            <a:r>
              <a:rPr lang="en-US" sz="1600" smtClean="0">
                <a:ea typeface="ＭＳ Ｐゴシック" pitchFamily="34" charset="-128"/>
              </a:rPr>
              <a:t>…</a:t>
            </a:r>
          </a:p>
          <a:p>
            <a:pPr marL="287338" indent="-287338">
              <a:lnSpc>
                <a:spcPct val="80000"/>
              </a:lnSpc>
              <a:spcAft>
                <a:spcPct val="15000"/>
              </a:spcAft>
            </a:pPr>
            <a:r>
              <a:rPr lang="en-US" smtClean="0">
                <a:solidFill>
                  <a:srgbClr val="FF0000"/>
                </a:solidFill>
                <a:ea typeface="ＭＳ Ｐゴシック" pitchFamily="34" charset="-128"/>
              </a:rPr>
              <a:t>TIMELY, AUTOMATED, TRANSPARENT</a:t>
            </a:r>
            <a:endParaRPr lang="en-US" sz="1600" b="1" smtClean="0">
              <a:solidFill>
                <a:schemeClr val="accent2"/>
              </a:solidFill>
              <a:ea typeface="ＭＳ Ｐゴシック" pitchFamily="34" charset="-128"/>
            </a:endParaRPr>
          </a:p>
          <a:p>
            <a:pPr marL="287338" indent="-287338">
              <a:lnSpc>
                <a:spcPct val="80000"/>
              </a:lnSpc>
              <a:buFontTx/>
              <a:buNone/>
            </a:pPr>
            <a:endParaRPr lang="en-US" sz="1600" b="1" smtClean="0">
              <a:solidFill>
                <a:schemeClr val="accent2"/>
              </a:solidFill>
              <a:ea typeface="ＭＳ Ｐゴシック" pitchFamily="34" charset="-128"/>
            </a:endParaRPr>
          </a:p>
          <a:p>
            <a:pPr marL="287338" indent="-287338">
              <a:lnSpc>
                <a:spcPct val="80000"/>
              </a:lnSpc>
              <a:buFontTx/>
              <a:buNone/>
            </a:pPr>
            <a:r>
              <a:rPr lang="en-US" sz="1600" b="1" smtClean="0">
                <a:solidFill>
                  <a:schemeClr val="accent2"/>
                </a:solidFill>
                <a:ea typeface="ＭＳ Ｐゴシック" pitchFamily="34" charset="-128"/>
              </a:rPr>
              <a:t>	</a:t>
            </a:r>
            <a:endParaRPr lang="en-US" sz="2000" b="1" smtClean="0">
              <a:solidFill>
                <a:schemeClr val="accent2"/>
              </a:solidFill>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ea typeface="ＭＳ Ｐゴシック" pitchFamily="34" charset="-128"/>
              </a:rPr>
              <a:t>Applications</a:t>
            </a:r>
          </a:p>
        </p:txBody>
      </p:sp>
      <p:sp>
        <p:nvSpPr>
          <p:cNvPr id="18435" name="Content Placeholder 2"/>
          <p:cNvSpPr>
            <a:spLocks noGrp="1"/>
          </p:cNvSpPr>
          <p:nvPr>
            <p:ph idx="1"/>
          </p:nvPr>
        </p:nvSpPr>
        <p:spPr>
          <a:xfrm>
            <a:off x="1066800" y="1371600"/>
            <a:ext cx="7086600" cy="4114800"/>
          </a:xfrm>
        </p:spPr>
        <p:txBody>
          <a:bodyPr/>
          <a:lstStyle/>
          <a:p>
            <a:r>
              <a:rPr lang="en-US" sz="2400" dirty="0" smtClean="0">
                <a:ea typeface="ＭＳ Ｐゴシック" pitchFamily="34" charset="-128"/>
              </a:rPr>
              <a:t>Smart environments</a:t>
            </a:r>
          </a:p>
          <a:p>
            <a:pPr lvl="1"/>
            <a:r>
              <a:rPr lang="en-US" sz="1800" dirty="0" smtClean="0">
                <a:solidFill>
                  <a:schemeClr val="tx2"/>
                </a:solidFill>
                <a:ea typeface="ＭＳ Ｐゴシック" pitchFamily="34" charset="-128"/>
              </a:rPr>
              <a:t>Aged care, hospitals, factory floors</a:t>
            </a:r>
          </a:p>
          <a:p>
            <a:r>
              <a:rPr lang="en-US" sz="2400" dirty="0" smtClean="0">
                <a:ea typeface="ＭＳ Ｐゴシック" pitchFamily="34" charset="-128"/>
              </a:rPr>
              <a:t>Transportation</a:t>
            </a:r>
          </a:p>
          <a:p>
            <a:pPr lvl="1"/>
            <a:r>
              <a:rPr lang="en-US" sz="1800" dirty="0" smtClean="0">
                <a:solidFill>
                  <a:schemeClr val="tx2"/>
                </a:solidFill>
                <a:ea typeface="ＭＳ Ｐゴシック" pitchFamily="34" charset="-128"/>
              </a:rPr>
              <a:t>Context-aware GPS, Automatic highways </a:t>
            </a:r>
          </a:p>
          <a:p>
            <a:r>
              <a:rPr lang="en-US" sz="2400" dirty="0" smtClean="0">
                <a:ea typeface="ＭＳ Ｐゴシック" pitchFamily="34" charset="-128"/>
              </a:rPr>
              <a:t>Military</a:t>
            </a:r>
          </a:p>
          <a:p>
            <a:pPr lvl="1"/>
            <a:r>
              <a:rPr lang="en-US" sz="1800" dirty="0" smtClean="0">
                <a:solidFill>
                  <a:schemeClr val="tx2"/>
                </a:solidFill>
                <a:ea typeface="ＭＳ Ｐゴシック" pitchFamily="34" charset="-128"/>
              </a:rPr>
              <a:t>Guidance, information/service provisioning</a:t>
            </a:r>
          </a:p>
          <a:p>
            <a:r>
              <a:rPr lang="en-US" sz="2400" dirty="0" smtClean="0">
                <a:ea typeface="ＭＳ Ｐゴシック" pitchFamily="34" charset="-128"/>
              </a:rPr>
              <a:t>Entertainment</a:t>
            </a:r>
          </a:p>
          <a:p>
            <a:pPr lvl="1"/>
            <a:r>
              <a:rPr lang="en-US" sz="1800" dirty="0" smtClean="0">
                <a:solidFill>
                  <a:schemeClr val="tx2"/>
                </a:solidFill>
                <a:ea typeface="ＭＳ Ｐゴシック" pitchFamily="34" charset="-128"/>
              </a:rPr>
              <a:t>Gaming, social networking, news/movies/sports</a:t>
            </a:r>
          </a:p>
          <a:p>
            <a:r>
              <a:rPr lang="en-US" sz="2400" dirty="0" smtClean="0">
                <a:ea typeface="ＭＳ Ｐゴシック" pitchFamily="34" charset="-128"/>
              </a:rPr>
              <a:t>Education</a:t>
            </a:r>
          </a:p>
          <a:p>
            <a:r>
              <a:rPr lang="en-US" sz="2400" dirty="0" smtClean="0">
                <a:solidFill>
                  <a:schemeClr val="tx2"/>
                </a:solidFill>
                <a:ea typeface="ＭＳ Ｐゴシック" pitchFamily="34" charset="-128"/>
              </a:rPr>
              <a:t>…</a:t>
            </a:r>
            <a:endParaRPr lang="en-US" sz="2000" dirty="0" smtClean="0">
              <a:solidFill>
                <a:schemeClr val="tx2"/>
              </a:solidFill>
              <a:ea typeface="ＭＳ Ｐゴシック" pitchFamily="34" charset="-128"/>
            </a:endParaRPr>
          </a:p>
          <a:p>
            <a:pPr lvl="1"/>
            <a:endParaRPr lang="en-US" dirty="0" smtClean="0">
              <a:ea typeface="ＭＳ Ｐゴシック" pitchFamily="34" charset="-128"/>
            </a:endParaRPr>
          </a:p>
          <a:p>
            <a:endParaRPr lang="en-US" dirty="0" smtClean="0">
              <a:ea typeface="ＭＳ Ｐゴシック"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defRPr/>
            </a:pPr>
            <a:r>
              <a:rPr lang="en-US" dirty="0" smtClean="0"/>
              <a:t>research AREAS</a:t>
            </a:r>
            <a:endParaRPr lang="en-US" dirty="0"/>
          </a:p>
        </p:txBody>
      </p:sp>
      <p:sp>
        <p:nvSpPr>
          <p:cNvPr id="19459" name="Text Placeholder 6"/>
          <p:cNvSpPr>
            <a:spLocks noGrp="1"/>
          </p:cNvSpPr>
          <p:nvPr>
            <p:ph type="body" idx="1"/>
          </p:nvPr>
        </p:nvSpPr>
        <p:spPr/>
        <p:txBody>
          <a:bodyPr/>
          <a:lstStyle/>
          <a:p>
            <a:endParaRPr lang="en-US" smtClean="0">
              <a:ea typeface="ＭＳ Ｐゴシック" pitchFamily="34" charset="-128"/>
            </a:endParaRPr>
          </a:p>
        </p:txBody>
      </p:sp>
      <p:sp>
        <p:nvSpPr>
          <p:cNvPr id="19461" name="Slide Number Placeholder 4"/>
          <p:cNvSpPr>
            <a:spLocks noGrp="1"/>
          </p:cNvSpPr>
          <p:nvPr>
            <p:ph type="sldNum" sz="quarter" idx="4294967295"/>
          </p:nvPr>
        </p:nvSpPr>
        <p:spPr bwMode="auto">
          <a:xfrm>
            <a:off x="533400" y="6172200"/>
            <a:ext cx="685800" cy="365125"/>
          </a:xfrm>
          <a:prstGeom prst="rect">
            <a:avLst/>
          </a:prstGeom>
          <a:noFill/>
          <a:ln>
            <a:miter lim="800000"/>
            <a:headEnd/>
            <a:tailEnd/>
          </a:ln>
        </p:spPr>
        <p:txBody>
          <a:bodyPr/>
          <a:lstStyle/>
          <a:p>
            <a:fld id="{B93E5EA6-AAB1-44B1-8FC0-4F40AFEE2925}" type="slidenum">
              <a:rPr lang="en-US"/>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ea typeface="ＭＳ Ｐゴシック" pitchFamily="34" charset="-128"/>
              </a:rPr>
              <a:t>Research Areas</a:t>
            </a:r>
          </a:p>
        </p:txBody>
      </p:sp>
      <p:sp>
        <p:nvSpPr>
          <p:cNvPr id="20483" name="Content Placeholder 2"/>
          <p:cNvSpPr>
            <a:spLocks noGrp="1"/>
          </p:cNvSpPr>
          <p:nvPr>
            <p:ph idx="1"/>
          </p:nvPr>
        </p:nvSpPr>
        <p:spPr>
          <a:xfrm>
            <a:off x="1143000" y="1524000"/>
            <a:ext cx="6705600" cy="4495800"/>
          </a:xfrm>
        </p:spPr>
        <p:txBody>
          <a:bodyPr/>
          <a:lstStyle/>
          <a:p>
            <a:r>
              <a:rPr lang="en-US" sz="2400" dirty="0" smtClean="0">
                <a:ea typeface="ＭＳ Ｐゴシック" pitchFamily="34" charset="-128"/>
              </a:rPr>
              <a:t>Networking</a:t>
            </a:r>
          </a:p>
          <a:p>
            <a:pPr lvl="1"/>
            <a:r>
              <a:rPr lang="en-US" sz="1600" dirty="0" smtClean="0">
                <a:solidFill>
                  <a:schemeClr val="tx2"/>
                </a:solidFill>
                <a:ea typeface="ＭＳ Ｐゴシック" pitchFamily="34" charset="-128"/>
              </a:rPr>
              <a:t>Wireless, Mobile and Ad Hoc Networking</a:t>
            </a:r>
          </a:p>
          <a:p>
            <a:r>
              <a:rPr lang="en-US" sz="2400" dirty="0" smtClean="0">
                <a:ea typeface="ＭＳ Ｐゴシック" pitchFamily="34" charset="-128"/>
              </a:rPr>
              <a:t>Middleware Services</a:t>
            </a:r>
          </a:p>
          <a:p>
            <a:pPr lvl="1"/>
            <a:r>
              <a:rPr lang="en-US" sz="1600" dirty="0" smtClean="0">
                <a:solidFill>
                  <a:schemeClr val="tx2"/>
                </a:solidFill>
                <a:ea typeface="ＭＳ Ｐゴシック" pitchFamily="34" charset="-128"/>
              </a:rPr>
              <a:t>SOAs, Service Composition</a:t>
            </a:r>
          </a:p>
          <a:p>
            <a:r>
              <a:rPr lang="en-US" sz="2400" dirty="0" smtClean="0">
                <a:ea typeface="ＭＳ Ｐゴシック" pitchFamily="34" charset="-128"/>
              </a:rPr>
              <a:t>Privacy and Security</a:t>
            </a:r>
          </a:p>
          <a:p>
            <a:pPr lvl="1"/>
            <a:r>
              <a:rPr lang="en-US" sz="1600" dirty="0" smtClean="0">
                <a:solidFill>
                  <a:schemeClr val="tx2"/>
                </a:solidFill>
                <a:ea typeface="ＭＳ Ｐゴシック" pitchFamily="34" charset="-128"/>
              </a:rPr>
              <a:t>Autonomous Trust</a:t>
            </a:r>
          </a:p>
          <a:p>
            <a:r>
              <a:rPr lang="en-US" sz="2400" dirty="0" smtClean="0">
                <a:ea typeface="ＭＳ Ｐゴシック" pitchFamily="34" charset="-128"/>
              </a:rPr>
              <a:t>Context-aware Computing</a:t>
            </a:r>
          </a:p>
          <a:p>
            <a:pPr lvl="1"/>
            <a:r>
              <a:rPr lang="en-US" sz="1600" dirty="0" smtClean="0">
                <a:solidFill>
                  <a:schemeClr val="tx2"/>
                </a:solidFill>
                <a:ea typeface="ＭＳ Ｐゴシック" pitchFamily="34" charset="-128"/>
              </a:rPr>
              <a:t>Understanding contexts and situations</a:t>
            </a:r>
          </a:p>
          <a:p>
            <a:r>
              <a:rPr lang="en-US" sz="2400" dirty="0" smtClean="0">
                <a:ea typeface="ＭＳ Ｐゴシック" pitchFamily="34" charset="-128"/>
              </a:rPr>
              <a:t>Stream Data Processing</a:t>
            </a:r>
          </a:p>
          <a:p>
            <a:pPr lvl="1"/>
            <a:r>
              <a:rPr lang="en-US" sz="1600" dirty="0" smtClean="0">
                <a:solidFill>
                  <a:schemeClr val="tx2"/>
                </a:solidFill>
                <a:ea typeface="ＭＳ Ｐゴシック" pitchFamily="34" charset="-128"/>
              </a:rPr>
              <a:t>Quick, accurate, consistent</a:t>
            </a:r>
            <a:r>
              <a:rPr lang="en-US" sz="2200" dirty="0" smtClean="0">
                <a:ea typeface="ＭＳ Ｐゴシック" pitchFamily="34" charset="-128"/>
              </a:rPr>
              <a:t> </a:t>
            </a:r>
          </a:p>
          <a:p>
            <a:endParaRPr lang="en-US" dirty="0" smtClean="0">
              <a:ea typeface="ＭＳ Ｐゴシック"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ea typeface="ＭＳ Ｐゴシック" pitchFamily="34" charset="-128"/>
              </a:rPr>
              <a:t>Issues and Challenges</a:t>
            </a:r>
          </a:p>
        </p:txBody>
      </p:sp>
      <p:sp>
        <p:nvSpPr>
          <p:cNvPr id="10243" name="Content Placeholder 2"/>
          <p:cNvSpPr>
            <a:spLocks noGrp="1"/>
          </p:cNvSpPr>
          <p:nvPr>
            <p:ph idx="1"/>
          </p:nvPr>
        </p:nvSpPr>
        <p:spPr>
          <a:xfrm>
            <a:off x="1219200" y="1447800"/>
            <a:ext cx="7772400" cy="4114800"/>
          </a:xfrm>
        </p:spPr>
        <p:txBody>
          <a:bodyPr>
            <a:normAutofit lnSpcReduction="10000"/>
          </a:bodyPr>
          <a:lstStyle/>
          <a:p>
            <a:r>
              <a:rPr lang="en-US" sz="2400" b="1" dirty="0" err="1" smtClean="0">
                <a:ea typeface="ＭＳ Ｐゴシック" pitchFamily="34" charset="-128"/>
              </a:rPr>
              <a:t>Proactivity</a:t>
            </a:r>
            <a:r>
              <a:rPr lang="en-US" sz="2400" b="1" dirty="0" smtClean="0">
                <a:ea typeface="ＭＳ Ｐゴシック" pitchFamily="34" charset="-128"/>
              </a:rPr>
              <a:t> and transparency</a:t>
            </a:r>
          </a:p>
          <a:p>
            <a:pPr lvl="1"/>
            <a:r>
              <a:rPr lang="en-US" sz="1600" b="1" dirty="0" smtClean="0">
                <a:solidFill>
                  <a:schemeClr val="tx2"/>
                </a:solidFill>
                <a:ea typeface="ＭＳ Ｐゴシック" pitchFamily="34" charset="-128"/>
              </a:rPr>
              <a:t>Delays, resource utilization, unobtrusive services</a:t>
            </a:r>
          </a:p>
          <a:p>
            <a:r>
              <a:rPr lang="en-US" sz="2400" b="1" dirty="0" smtClean="0">
                <a:ea typeface="ＭＳ Ｐゴシック" pitchFamily="34" charset="-128"/>
              </a:rPr>
              <a:t>Heterogeneity and interoperability</a:t>
            </a:r>
          </a:p>
          <a:p>
            <a:pPr lvl="1"/>
            <a:r>
              <a:rPr lang="en-US" sz="1600" b="1" dirty="0" smtClean="0">
                <a:solidFill>
                  <a:schemeClr val="tx2"/>
                </a:solidFill>
                <a:ea typeface="ＭＳ Ｐゴシック" pitchFamily="34" charset="-128"/>
              </a:rPr>
              <a:t>Unevenness, incompatibility, h/w, s/w, communication channel</a:t>
            </a:r>
          </a:p>
          <a:p>
            <a:r>
              <a:rPr lang="en-US" sz="2400" b="1" dirty="0" smtClean="0">
                <a:ea typeface="ＭＳ Ｐゴシック" pitchFamily="34" charset="-128"/>
              </a:rPr>
              <a:t>Location awareness and mobility</a:t>
            </a:r>
          </a:p>
          <a:p>
            <a:pPr lvl="1"/>
            <a:r>
              <a:rPr lang="en-US" sz="1600" b="1" dirty="0" smtClean="0">
                <a:solidFill>
                  <a:schemeClr val="tx2"/>
                </a:solidFill>
                <a:ea typeface="ＭＳ Ｐゴシック" pitchFamily="34" charset="-128"/>
              </a:rPr>
              <a:t>Handoff- vertical/horizontal</a:t>
            </a:r>
          </a:p>
          <a:p>
            <a:pPr lvl="1"/>
            <a:r>
              <a:rPr lang="en-US" sz="1600" b="1" dirty="0" smtClean="0">
                <a:solidFill>
                  <a:schemeClr val="tx2"/>
                </a:solidFill>
                <a:ea typeface="ＭＳ Ｐゴシック" pitchFamily="34" charset="-128"/>
              </a:rPr>
              <a:t>data dissemination/acquisition</a:t>
            </a:r>
            <a:r>
              <a:rPr lang="en-US" sz="1400" b="1" dirty="0" smtClean="0">
                <a:solidFill>
                  <a:schemeClr val="tx2"/>
                </a:solidFill>
                <a:ea typeface="ＭＳ Ｐゴシック" pitchFamily="34" charset="-128"/>
              </a:rPr>
              <a:t> </a:t>
            </a:r>
            <a:endParaRPr lang="en-US" sz="1800" b="1" dirty="0" smtClean="0">
              <a:solidFill>
                <a:schemeClr val="tx2"/>
              </a:solidFill>
              <a:ea typeface="ＭＳ Ｐゴシック" pitchFamily="34" charset="-128"/>
            </a:endParaRPr>
          </a:p>
          <a:p>
            <a:r>
              <a:rPr lang="en-US" sz="2400" b="1" dirty="0" smtClean="0">
                <a:ea typeface="ＭＳ Ｐゴシック" pitchFamily="34" charset="-128"/>
              </a:rPr>
              <a:t>Authentication and security</a:t>
            </a:r>
          </a:p>
          <a:p>
            <a:pPr lvl="1"/>
            <a:r>
              <a:rPr lang="en-US" sz="1600" b="1" dirty="0" smtClean="0">
                <a:solidFill>
                  <a:schemeClr val="tx2"/>
                </a:solidFill>
                <a:ea typeface="ＭＳ Ｐゴシック" pitchFamily="34" charset="-128"/>
              </a:rPr>
              <a:t>Privacy vs. services, cost, agents, active networks, availability</a:t>
            </a:r>
          </a:p>
          <a:p>
            <a:r>
              <a:rPr lang="en-US" sz="2400" b="1" dirty="0" smtClean="0">
                <a:ea typeface="ＭＳ Ｐゴシック" pitchFamily="34" charset="-128"/>
              </a:rPr>
              <a:t>Smart environments</a:t>
            </a:r>
          </a:p>
          <a:p>
            <a:pPr lvl="1"/>
            <a:r>
              <a:rPr lang="en-US" sz="1600" b="1" dirty="0" smtClean="0">
                <a:solidFill>
                  <a:schemeClr val="tx2"/>
                </a:solidFill>
                <a:ea typeface="ＭＳ Ｐゴシック" pitchFamily="34" charset="-128"/>
              </a:rPr>
              <a:t>Deployment,</a:t>
            </a:r>
            <a:r>
              <a:rPr lang="en-US" sz="1600" dirty="0" smtClean="0">
                <a:solidFill>
                  <a:schemeClr val="tx2"/>
                </a:solidFill>
                <a:ea typeface="ＭＳ Ｐゴシック" pitchFamily="34" charset="-128"/>
              </a:rPr>
              <a:t> </a:t>
            </a:r>
            <a:r>
              <a:rPr lang="en-US" sz="1600" b="1" dirty="0" smtClean="0">
                <a:solidFill>
                  <a:schemeClr val="tx2"/>
                </a:solidFill>
                <a:ea typeface="ＭＳ Ｐゴシック" pitchFamily="34" charset="-128"/>
              </a:rPr>
              <a:t>interference</a:t>
            </a:r>
            <a:endParaRPr lang="en-US" dirty="0" smtClean="0">
              <a:solidFill>
                <a:schemeClr val="tx2"/>
              </a:solidFill>
              <a:ea typeface="ＭＳ Ｐゴシック" pitchFamily="34" charset="-128"/>
            </a:endParaRPr>
          </a:p>
        </p:txBody>
      </p:sp>
      <p:sp>
        <p:nvSpPr>
          <p:cNvPr id="10246" name="Text Box 9"/>
          <p:cNvSpPr txBox="1">
            <a:spLocks noChangeArrowheads="1"/>
          </p:cNvSpPr>
          <p:nvPr/>
        </p:nvSpPr>
        <p:spPr bwMode="auto">
          <a:xfrm>
            <a:off x="1066800" y="5715000"/>
            <a:ext cx="7086600" cy="461963"/>
          </a:xfrm>
          <a:prstGeom prst="rect">
            <a:avLst/>
          </a:prstGeom>
          <a:noFill/>
          <a:ln w="9525">
            <a:solidFill>
              <a:schemeClr val="accent2"/>
            </a:solidFill>
            <a:miter lim="800000"/>
            <a:headEnd/>
            <a:tailEnd/>
          </a:ln>
        </p:spPr>
        <p:txBody>
          <a:bodyPr>
            <a:spAutoFit/>
          </a:bodyPr>
          <a:lstStyle/>
          <a:p>
            <a:pPr marL="342900" indent="-342900">
              <a:spcBef>
                <a:spcPct val="50000"/>
              </a:spcBef>
            </a:pPr>
            <a:r>
              <a:rPr lang="en-US" sz="1200"/>
              <a:t>        M. Satyanarayanan, “Pervasive Computing: Vision and Challenges,” IEEE Personal Computing, August 2001</a:t>
            </a:r>
            <a:r>
              <a:rPr lang="en-US" altLang="ko-KR" sz="1200">
                <a:ea typeface="Gulim" pitchFamily="34" charset="-127"/>
              </a:rPr>
              <a:t>.</a:t>
            </a:r>
            <a:endParaRPr lang="en-US" sz="12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42" name="Rectangle 2"/>
          <p:cNvSpPr>
            <a:spLocks noGrp="1" noChangeArrowheads="1"/>
          </p:cNvSpPr>
          <p:nvPr>
            <p:ph type="title"/>
          </p:nvPr>
        </p:nvSpPr>
        <p:spPr>
          <a:xfrm>
            <a:off x="914400" y="304800"/>
            <a:ext cx="7315200" cy="895350"/>
          </a:xfrm>
        </p:spPr>
        <p:txBody>
          <a:bodyPr/>
          <a:lstStyle/>
          <a:p>
            <a:r>
              <a:rPr lang="en-US" dirty="0" err="1"/>
              <a:t>Proactivity</a:t>
            </a:r>
            <a:r>
              <a:rPr lang="en-US" dirty="0"/>
              <a:t> and Transparency</a:t>
            </a:r>
          </a:p>
        </p:txBody>
      </p:sp>
      <p:sp>
        <p:nvSpPr>
          <p:cNvPr id="1443843" name="Rectangle 3"/>
          <p:cNvSpPr>
            <a:spLocks noGrp="1" noChangeArrowheads="1"/>
          </p:cNvSpPr>
          <p:nvPr>
            <p:ph type="body" idx="1"/>
          </p:nvPr>
        </p:nvSpPr>
        <p:spPr>
          <a:xfrm>
            <a:off x="1524000" y="1309688"/>
            <a:ext cx="7162800" cy="4816475"/>
          </a:xfrm>
        </p:spPr>
        <p:txBody>
          <a:bodyPr>
            <a:normAutofit lnSpcReduction="10000"/>
          </a:bodyPr>
          <a:lstStyle/>
          <a:p>
            <a:pPr>
              <a:lnSpc>
                <a:spcPct val="90000"/>
              </a:lnSpc>
            </a:pPr>
            <a:r>
              <a:rPr lang="en-US" sz="2000" dirty="0"/>
              <a:t>Current services</a:t>
            </a:r>
          </a:p>
          <a:p>
            <a:pPr>
              <a:lnSpc>
                <a:spcPct val="90000"/>
              </a:lnSpc>
            </a:pPr>
            <a:r>
              <a:rPr lang="en-US" sz="2000" dirty="0"/>
              <a:t>	Reactive or interactive</a:t>
            </a:r>
          </a:p>
          <a:p>
            <a:pPr>
              <a:lnSpc>
                <a:spcPct val="90000"/>
              </a:lnSpc>
            </a:pPr>
            <a:r>
              <a:rPr lang="en-US" sz="2000" dirty="0"/>
              <a:t>	Existing proactive services are obtrusive</a:t>
            </a:r>
          </a:p>
          <a:p>
            <a:pPr>
              <a:lnSpc>
                <a:spcPct val="90000"/>
              </a:lnSpc>
            </a:pPr>
            <a:r>
              <a:rPr lang="en-US" sz="2000" dirty="0"/>
              <a:t>Need to provide ‘</a:t>
            </a:r>
            <a:r>
              <a:rPr lang="en-US" sz="2000" dirty="0">
                <a:solidFill>
                  <a:schemeClr val="accent2"/>
                </a:solidFill>
              </a:rPr>
              <a:t>What I want</a:t>
            </a:r>
            <a:r>
              <a:rPr lang="en-US" sz="2000" dirty="0"/>
              <a:t>’ type of services</a:t>
            </a:r>
          </a:p>
          <a:p>
            <a:pPr>
              <a:lnSpc>
                <a:spcPct val="90000"/>
              </a:lnSpc>
            </a:pPr>
            <a:r>
              <a:rPr lang="en-US" sz="2000" dirty="0"/>
              <a:t>	User-centric rather than device-centric</a:t>
            </a:r>
          </a:p>
          <a:p>
            <a:pPr>
              <a:lnSpc>
                <a:spcPct val="90000"/>
              </a:lnSpc>
            </a:pPr>
            <a:r>
              <a:rPr lang="en-US" sz="2000" dirty="0"/>
              <a:t>Cost of proactive services</a:t>
            </a:r>
          </a:p>
          <a:p>
            <a:pPr>
              <a:lnSpc>
                <a:spcPct val="90000"/>
              </a:lnSpc>
            </a:pPr>
            <a:r>
              <a:rPr lang="en-US" sz="2000" dirty="0"/>
              <a:t>	Interrupts and preemptions</a:t>
            </a:r>
          </a:p>
          <a:p>
            <a:pPr>
              <a:lnSpc>
                <a:spcPct val="90000"/>
              </a:lnSpc>
            </a:pPr>
            <a:r>
              <a:rPr lang="en-US" sz="2000" dirty="0"/>
              <a:t>	Resource utilization</a:t>
            </a:r>
          </a:p>
          <a:p>
            <a:pPr>
              <a:lnSpc>
                <a:spcPct val="90000"/>
              </a:lnSpc>
            </a:pPr>
            <a:r>
              <a:rPr lang="en-US" sz="2000" dirty="0"/>
              <a:t>		Bandwidth, battery power, CPU etc.</a:t>
            </a:r>
          </a:p>
          <a:p>
            <a:pPr>
              <a:lnSpc>
                <a:spcPct val="90000"/>
              </a:lnSpc>
            </a:pPr>
            <a:r>
              <a:rPr lang="en-US" sz="2000" dirty="0"/>
              <a:t>Just-in-time services</a:t>
            </a:r>
          </a:p>
          <a:p>
            <a:pPr>
              <a:lnSpc>
                <a:spcPct val="90000"/>
              </a:lnSpc>
            </a:pPr>
            <a:r>
              <a:rPr lang="en-US" sz="2000" dirty="0"/>
              <a:t>Context-aware services</a:t>
            </a:r>
          </a:p>
          <a:p>
            <a:pPr>
              <a:lnSpc>
                <a:spcPct val="90000"/>
              </a:lnSpc>
            </a:pPr>
            <a:r>
              <a:rPr lang="en-US" sz="2000" dirty="0"/>
              <a:t>	Location-aware</a:t>
            </a:r>
          </a:p>
          <a:p>
            <a:pPr>
              <a:lnSpc>
                <a:spcPct val="90000"/>
              </a:lnSpc>
            </a:pPr>
            <a:r>
              <a:rPr lang="en-US" sz="2000" dirty="0"/>
              <a:t>	Energy-aware</a:t>
            </a:r>
          </a:p>
          <a:p>
            <a:pPr>
              <a:lnSpc>
                <a:spcPct val="90000"/>
              </a:lnSpc>
            </a:pPr>
            <a:r>
              <a:rPr lang="en-US" sz="2000" dirty="0"/>
              <a:t>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6914" name="Rectangle 2"/>
          <p:cNvSpPr>
            <a:spLocks noGrp="1" noChangeArrowheads="1"/>
          </p:cNvSpPr>
          <p:nvPr>
            <p:ph type="title"/>
          </p:nvPr>
        </p:nvSpPr>
        <p:spPr/>
        <p:txBody>
          <a:bodyPr/>
          <a:lstStyle/>
          <a:p>
            <a:r>
              <a:rPr lang="en-US"/>
              <a:t>Proactivity and Transparency…</a:t>
            </a:r>
          </a:p>
        </p:txBody>
      </p:sp>
      <p:sp>
        <p:nvSpPr>
          <p:cNvPr id="1446915" name="Rectangle 3"/>
          <p:cNvSpPr>
            <a:spLocks noGrp="1" noChangeArrowheads="1"/>
          </p:cNvSpPr>
          <p:nvPr>
            <p:ph type="body" idx="1"/>
          </p:nvPr>
        </p:nvSpPr>
        <p:spPr>
          <a:xfrm>
            <a:off x="1981200" y="1352550"/>
            <a:ext cx="6705600" cy="4773613"/>
          </a:xfrm>
        </p:spPr>
        <p:txBody>
          <a:bodyPr/>
          <a:lstStyle/>
          <a:p>
            <a:r>
              <a:rPr lang="en-US" sz="2400" dirty="0"/>
              <a:t>Methods and techniques</a:t>
            </a:r>
          </a:p>
          <a:p>
            <a:r>
              <a:rPr lang="en-US" dirty="0"/>
              <a:t>	</a:t>
            </a:r>
            <a:r>
              <a:rPr lang="en-US" sz="2000" dirty="0">
                <a:solidFill>
                  <a:schemeClr val="accent2"/>
                </a:solidFill>
              </a:rPr>
              <a:t>Middleware</a:t>
            </a:r>
          </a:p>
          <a:p>
            <a:r>
              <a:rPr lang="en-US" dirty="0"/>
              <a:t>		</a:t>
            </a:r>
            <a:r>
              <a:rPr lang="en-US" sz="2000" dirty="0"/>
              <a:t>Tools for context-aware computing</a:t>
            </a:r>
          </a:p>
          <a:p>
            <a:r>
              <a:rPr lang="en-US" sz="2000" dirty="0"/>
              <a:t>		Profile-based services</a:t>
            </a:r>
          </a:p>
          <a:p>
            <a:r>
              <a:rPr lang="en-US" sz="2000" dirty="0"/>
              <a:t>			User, application, or device</a:t>
            </a:r>
          </a:p>
          <a:p>
            <a:r>
              <a:rPr lang="en-US" dirty="0"/>
              <a:t>	</a:t>
            </a:r>
            <a:r>
              <a:rPr lang="en-US" sz="2000" dirty="0">
                <a:solidFill>
                  <a:schemeClr val="accent2"/>
                </a:solidFill>
              </a:rPr>
              <a:t>Networking infrastructure</a:t>
            </a:r>
          </a:p>
          <a:p>
            <a:r>
              <a:rPr lang="en-US" sz="2000" dirty="0"/>
              <a:t>		Overlay networks, Active networks</a:t>
            </a:r>
          </a:p>
          <a:p>
            <a:r>
              <a:rPr lang="en-US" sz="2000" dirty="0"/>
              <a:t>	</a:t>
            </a:r>
            <a:r>
              <a:rPr lang="en-US" sz="2000" dirty="0">
                <a:solidFill>
                  <a:schemeClr val="accent2"/>
                </a:solidFill>
              </a:rPr>
              <a:t>Software Agents</a:t>
            </a:r>
          </a:p>
          <a:p>
            <a:r>
              <a:rPr lang="en-US" sz="2000" dirty="0"/>
              <a:t>		Static and mobile</a:t>
            </a:r>
          </a:p>
          <a:p>
            <a:r>
              <a:rPr lang="en-US" sz="2000" dirty="0"/>
              <a:t>		Intelligent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Date Placeholder 3"/>
          <p:cNvSpPr>
            <a:spLocks noGrp="1"/>
          </p:cNvSpPr>
          <p:nvPr>
            <p:ph type="dt" sz="half" idx="4294967295"/>
          </p:nvPr>
        </p:nvSpPr>
        <p:spPr>
          <a:xfrm>
            <a:off x="457200" y="6245225"/>
            <a:ext cx="2133600" cy="476250"/>
          </a:xfrm>
          <a:prstGeom prst="rect">
            <a:avLst/>
          </a:prstGeom>
        </p:spPr>
        <p:txBody>
          <a:bodyPr/>
          <a:lstStyle/>
          <a:p>
            <a:r>
              <a:rPr lang="en-US"/>
              <a:t>12/05/2005</a:t>
            </a:r>
          </a:p>
        </p:txBody>
      </p:sp>
      <p:sp>
        <p:nvSpPr>
          <p:cNvPr id="1555458" name="Rectangle 2"/>
          <p:cNvSpPr>
            <a:spLocks noGrp="1" noChangeArrowheads="1"/>
          </p:cNvSpPr>
          <p:nvPr>
            <p:ph type="title"/>
          </p:nvPr>
        </p:nvSpPr>
        <p:spPr/>
        <p:txBody>
          <a:bodyPr/>
          <a:lstStyle/>
          <a:p>
            <a:r>
              <a:rPr lang="en-US"/>
              <a:t>Proactivity and Transparency</a:t>
            </a:r>
          </a:p>
        </p:txBody>
      </p:sp>
      <p:grpSp>
        <p:nvGrpSpPr>
          <p:cNvPr id="2" name="Group 3"/>
          <p:cNvGrpSpPr>
            <a:grpSpLocks/>
          </p:cNvGrpSpPr>
          <p:nvPr/>
        </p:nvGrpSpPr>
        <p:grpSpPr bwMode="auto">
          <a:xfrm>
            <a:off x="420688" y="1008063"/>
            <a:ext cx="8410575" cy="5621337"/>
            <a:chOff x="265" y="635"/>
            <a:chExt cx="5298" cy="3541"/>
          </a:xfrm>
        </p:grpSpPr>
        <p:grpSp>
          <p:nvGrpSpPr>
            <p:cNvPr id="3" name="Group 4"/>
            <p:cNvGrpSpPr>
              <a:grpSpLocks/>
            </p:cNvGrpSpPr>
            <p:nvPr/>
          </p:nvGrpSpPr>
          <p:grpSpPr bwMode="auto">
            <a:xfrm>
              <a:off x="265" y="635"/>
              <a:ext cx="5298" cy="3541"/>
              <a:chOff x="145" y="779"/>
              <a:chExt cx="5298" cy="3541"/>
            </a:xfrm>
          </p:grpSpPr>
          <p:grpSp>
            <p:nvGrpSpPr>
              <p:cNvPr id="4" name="Group 5"/>
              <p:cNvGrpSpPr>
                <a:grpSpLocks/>
              </p:cNvGrpSpPr>
              <p:nvPr/>
            </p:nvGrpSpPr>
            <p:grpSpPr bwMode="auto">
              <a:xfrm>
                <a:off x="145" y="779"/>
                <a:ext cx="5298" cy="3541"/>
                <a:chOff x="145" y="779"/>
                <a:chExt cx="5298" cy="3541"/>
              </a:xfrm>
            </p:grpSpPr>
            <p:pic>
              <p:nvPicPr>
                <p:cNvPr id="1555462" name="Picture 6" descr="PE02039_"/>
                <p:cNvPicPr>
                  <a:picLocks noChangeAspect="1" noChangeArrowheads="1"/>
                </p:cNvPicPr>
                <p:nvPr/>
              </p:nvPicPr>
              <p:blipFill>
                <a:blip r:embed="rId3" cstate="print"/>
                <a:srcRect/>
                <a:stretch>
                  <a:fillRect/>
                </a:stretch>
              </p:blipFill>
              <p:spPr bwMode="auto">
                <a:xfrm>
                  <a:off x="2343" y="2111"/>
                  <a:ext cx="1026" cy="1237"/>
                </a:xfrm>
                <a:prstGeom prst="rect">
                  <a:avLst/>
                </a:prstGeom>
                <a:noFill/>
              </p:spPr>
            </p:pic>
            <p:pic>
              <p:nvPicPr>
                <p:cNvPr id="1555463" name="Picture 7" descr="j0090555"/>
                <p:cNvPicPr>
                  <a:picLocks noChangeAspect="1" noChangeArrowheads="1"/>
                </p:cNvPicPr>
                <p:nvPr/>
              </p:nvPicPr>
              <p:blipFill>
                <a:blip r:embed="rId4" cstate="print"/>
                <a:srcRect/>
                <a:stretch>
                  <a:fillRect/>
                </a:stretch>
              </p:blipFill>
              <p:spPr bwMode="auto">
                <a:xfrm>
                  <a:off x="181" y="3180"/>
                  <a:ext cx="1369" cy="1140"/>
                </a:xfrm>
                <a:prstGeom prst="rect">
                  <a:avLst/>
                </a:prstGeom>
                <a:noFill/>
              </p:spPr>
            </p:pic>
            <p:pic>
              <p:nvPicPr>
                <p:cNvPr id="1555464" name="Picture 8" descr="j0282528"/>
                <p:cNvPicPr>
                  <a:picLocks noChangeAspect="1" noChangeArrowheads="1"/>
                </p:cNvPicPr>
                <p:nvPr/>
              </p:nvPicPr>
              <p:blipFill>
                <a:blip r:embed="rId5" cstate="print"/>
                <a:srcRect/>
                <a:stretch>
                  <a:fillRect/>
                </a:stretch>
              </p:blipFill>
              <p:spPr bwMode="auto">
                <a:xfrm>
                  <a:off x="145" y="2807"/>
                  <a:ext cx="614" cy="376"/>
                </a:xfrm>
                <a:prstGeom prst="rect">
                  <a:avLst/>
                </a:prstGeom>
                <a:noFill/>
              </p:spPr>
            </p:pic>
            <p:pic>
              <p:nvPicPr>
                <p:cNvPr id="1555465" name="Picture 9" descr="j0297625"/>
                <p:cNvPicPr>
                  <a:picLocks noChangeAspect="1" noChangeArrowheads="1"/>
                </p:cNvPicPr>
                <p:nvPr/>
              </p:nvPicPr>
              <p:blipFill>
                <a:blip r:embed="rId6" cstate="print"/>
                <a:srcRect/>
                <a:stretch>
                  <a:fillRect/>
                </a:stretch>
              </p:blipFill>
              <p:spPr bwMode="auto">
                <a:xfrm>
                  <a:off x="3203" y="779"/>
                  <a:ext cx="625" cy="613"/>
                </a:xfrm>
                <a:prstGeom prst="rect">
                  <a:avLst/>
                </a:prstGeom>
                <a:noFill/>
              </p:spPr>
            </p:pic>
            <p:pic>
              <p:nvPicPr>
                <p:cNvPr id="1555466" name="Picture 10" descr="j0297625"/>
                <p:cNvPicPr>
                  <a:picLocks noChangeAspect="1" noChangeArrowheads="1"/>
                </p:cNvPicPr>
                <p:nvPr/>
              </p:nvPicPr>
              <p:blipFill>
                <a:blip r:embed="rId6" cstate="print"/>
                <a:srcRect/>
                <a:stretch>
                  <a:fillRect/>
                </a:stretch>
              </p:blipFill>
              <p:spPr bwMode="auto">
                <a:xfrm>
                  <a:off x="2171" y="1199"/>
                  <a:ext cx="625" cy="613"/>
                </a:xfrm>
                <a:prstGeom prst="rect">
                  <a:avLst/>
                </a:prstGeom>
                <a:noFill/>
              </p:spPr>
            </p:pic>
            <p:pic>
              <p:nvPicPr>
                <p:cNvPr id="1555467" name="Picture 11" descr="j0297625"/>
                <p:cNvPicPr>
                  <a:picLocks noChangeAspect="1" noChangeArrowheads="1"/>
                </p:cNvPicPr>
                <p:nvPr/>
              </p:nvPicPr>
              <p:blipFill>
                <a:blip r:embed="rId6" cstate="print"/>
                <a:srcRect/>
                <a:stretch>
                  <a:fillRect/>
                </a:stretch>
              </p:blipFill>
              <p:spPr bwMode="auto">
                <a:xfrm>
                  <a:off x="935" y="1799"/>
                  <a:ext cx="625" cy="613"/>
                </a:xfrm>
                <a:prstGeom prst="rect">
                  <a:avLst/>
                </a:prstGeom>
                <a:noFill/>
              </p:spPr>
            </p:pic>
            <p:sp>
              <p:nvSpPr>
                <p:cNvPr id="1555468" name="Line 12"/>
                <p:cNvSpPr>
                  <a:spLocks noChangeShapeType="1"/>
                </p:cNvSpPr>
                <p:nvPr/>
              </p:nvSpPr>
              <p:spPr bwMode="auto">
                <a:xfrm flipH="1" flipV="1">
                  <a:off x="3864" y="1092"/>
                  <a:ext cx="300" cy="288"/>
                </a:xfrm>
                <a:prstGeom prst="line">
                  <a:avLst/>
                </a:prstGeom>
                <a:noFill/>
                <a:ln w="38100">
                  <a:solidFill>
                    <a:srgbClr val="FF3300"/>
                  </a:solidFill>
                  <a:round/>
                  <a:headEnd/>
                  <a:tailEnd type="triangle" w="med" len="med"/>
                </a:ln>
                <a:effectLst/>
              </p:spPr>
              <p:txBody>
                <a:bodyPr/>
                <a:lstStyle/>
                <a:p>
                  <a:endParaRPr lang="en-US"/>
                </a:p>
              </p:txBody>
            </p:sp>
            <p:sp>
              <p:nvSpPr>
                <p:cNvPr id="1555469" name="Line 13"/>
                <p:cNvSpPr>
                  <a:spLocks noChangeShapeType="1"/>
                </p:cNvSpPr>
                <p:nvPr/>
              </p:nvSpPr>
              <p:spPr bwMode="auto">
                <a:xfrm>
                  <a:off x="2352" y="2136"/>
                  <a:ext cx="72" cy="336"/>
                </a:xfrm>
                <a:prstGeom prst="line">
                  <a:avLst/>
                </a:prstGeom>
                <a:noFill/>
                <a:ln w="38100">
                  <a:solidFill>
                    <a:srgbClr val="FF3300"/>
                  </a:solidFill>
                  <a:round/>
                  <a:headEnd/>
                  <a:tailEnd type="triangle" w="med" len="med"/>
                </a:ln>
                <a:effectLst/>
              </p:spPr>
              <p:txBody>
                <a:bodyPr/>
                <a:lstStyle/>
                <a:p>
                  <a:endParaRPr lang="en-US"/>
                </a:p>
              </p:txBody>
            </p:sp>
            <p:sp>
              <p:nvSpPr>
                <p:cNvPr id="1555470" name="Line 14"/>
                <p:cNvSpPr>
                  <a:spLocks noChangeShapeType="1"/>
                </p:cNvSpPr>
                <p:nvPr/>
              </p:nvSpPr>
              <p:spPr bwMode="auto">
                <a:xfrm flipH="1">
                  <a:off x="468" y="2100"/>
                  <a:ext cx="420" cy="636"/>
                </a:xfrm>
                <a:prstGeom prst="line">
                  <a:avLst/>
                </a:prstGeom>
                <a:noFill/>
                <a:ln w="38100">
                  <a:solidFill>
                    <a:srgbClr val="FF3300"/>
                  </a:solidFill>
                  <a:round/>
                  <a:headEnd/>
                  <a:tailEnd type="triangle" w="med" len="med"/>
                </a:ln>
                <a:effectLst/>
              </p:spPr>
              <p:txBody>
                <a:bodyPr/>
                <a:lstStyle/>
                <a:p>
                  <a:endParaRPr lang="en-US"/>
                </a:p>
              </p:txBody>
            </p:sp>
            <p:sp>
              <p:nvSpPr>
                <p:cNvPr id="1555471" name="Line 15"/>
                <p:cNvSpPr>
                  <a:spLocks noChangeShapeType="1"/>
                </p:cNvSpPr>
                <p:nvPr/>
              </p:nvSpPr>
              <p:spPr bwMode="auto">
                <a:xfrm flipH="1">
                  <a:off x="1824" y="1920"/>
                  <a:ext cx="2016" cy="1080"/>
                </a:xfrm>
                <a:prstGeom prst="line">
                  <a:avLst/>
                </a:prstGeom>
                <a:noFill/>
                <a:ln w="9525">
                  <a:solidFill>
                    <a:schemeClr val="tx1"/>
                  </a:solidFill>
                  <a:prstDash val="sysDot"/>
                  <a:round/>
                  <a:headEnd/>
                  <a:tailEnd/>
                </a:ln>
                <a:effectLst/>
              </p:spPr>
              <p:txBody>
                <a:bodyPr/>
                <a:lstStyle/>
                <a:p>
                  <a:endParaRPr lang="en-US"/>
                </a:p>
              </p:txBody>
            </p:sp>
            <p:sp>
              <p:nvSpPr>
                <p:cNvPr id="1555472" name="Line 16"/>
                <p:cNvSpPr>
                  <a:spLocks noChangeShapeType="1"/>
                </p:cNvSpPr>
                <p:nvPr/>
              </p:nvSpPr>
              <p:spPr bwMode="auto">
                <a:xfrm flipH="1">
                  <a:off x="2376" y="2364"/>
                  <a:ext cx="1884" cy="1476"/>
                </a:xfrm>
                <a:prstGeom prst="line">
                  <a:avLst/>
                </a:prstGeom>
                <a:noFill/>
                <a:ln w="9525">
                  <a:solidFill>
                    <a:schemeClr val="tx1"/>
                  </a:solidFill>
                  <a:prstDash val="sysDot"/>
                  <a:round/>
                  <a:headEnd/>
                  <a:tailEnd/>
                </a:ln>
                <a:effectLst/>
              </p:spPr>
              <p:txBody>
                <a:bodyPr/>
                <a:lstStyle/>
                <a:p>
                  <a:endParaRPr lang="en-US"/>
                </a:p>
              </p:txBody>
            </p:sp>
            <p:sp>
              <p:nvSpPr>
                <p:cNvPr id="1555473" name="Text Box 17"/>
                <p:cNvSpPr txBox="1">
                  <a:spLocks noChangeArrowheads="1"/>
                </p:cNvSpPr>
                <p:nvPr/>
              </p:nvSpPr>
              <p:spPr bwMode="auto">
                <a:xfrm>
                  <a:off x="3012" y="1392"/>
                  <a:ext cx="1320" cy="366"/>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Files uploaded from laptop to PDA</a:t>
                  </a:r>
                </a:p>
              </p:txBody>
            </p:sp>
            <p:sp>
              <p:nvSpPr>
                <p:cNvPr id="1555474" name="Text Box 18"/>
                <p:cNvSpPr txBox="1">
                  <a:spLocks noChangeArrowheads="1"/>
                </p:cNvSpPr>
                <p:nvPr/>
              </p:nvSpPr>
              <p:spPr bwMode="auto">
                <a:xfrm>
                  <a:off x="1884" y="1776"/>
                  <a:ext cx="1260" cy="366"/>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Working while on the move</a:t>
                  </a:r>
                </a:p>
              </p:txBody>
            </p:sp>
            <p:sp>
              <p:nvSpPr>
                <p:cNvPr id="1555475" name="Text Box 19"/>
                <p:cNvSpPr txBox="1">
                  <a:spLocks noChangeArrowheads="1"/>
                </p:cNvSpPr>
                <p:nvPr/>
              </p:nvSpPr>
              <p:spPr bwMode="auto">
                <a:xfrm>
                  <a:off x="696" y="2460"/>
                  <a:ext cx="1500" cy="366"/>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Files uploaded from PDA to Projector</a:t>
                  </a:r>
                </a:p>
              </p:txBody>
            </p:sp>
            <p:pic>
              <p:nvPicPr>
                <p:cNvPr id="1555476" name="Picture 20" descr="pe00971_"/>
                <p:cNvPicPr>
                  <a:picLocks noChangeAspect="1" noChangeArrowheads="1"/>
                </p:cNvPicPr>
                <p:nvPr/>
              </p:nvPicPr>
              <p:blipFill>
                <a:blip r:embed="rId7" cstate="print"/>
                <a:srcRect/>
                <a:stretch>
                  <a:fillRect/>
                </a:stretch>
              </p:blipFill>
              <p:spPr bwMode="auto">
                <a:xfrm>
                  <a:off x="4277" y="869"/>
                  <a:ext cx="1166" cy="1142"/>
                </a:xfrm>
                <a:prstGeom prst="rect">
                  <a:avLst/>
                </a:prstGeom>
                <a:noFill/>
              </p:spPr>
            </p:pic>
            <p:sp>
              <p:nvSpPr>
                <p:cNvPr id="1555477" name="Text Box 21"/>
                <p:cNvSpPr txBox="1">
                  <a:spLocks noChangeArrowheads="1"/>
                </p:cNvSpPr>
                <p:nvPr/>
              </p:nvSpPr>
              <p:spPr bwMode="auto">
                <a:xfrm>
                  <a:off x="1512" y="3916"/>
                  <a:ext cx="768" cy="231"/>
                </a:xfrm>
                <a:prstGeom prst="rect">
                  <a:avLst/>
                </a:prstGeom>
                <a:noFill/>
                <a:ln w="9525">
                  <a:noFill/>
                  <a:miter lim="800000"/>
                  <a:headEnd/>
                  <a:tailEnd/>
                </a:ln>
                <a:effectLst/>
              </p:spPr>
              <p:txBody>
                <a:bodyPr>
                  <a:spAutoFit/>
                </a:bodyPr>
                <a:lstStyle/>
                <a:p>
                  <a:pPr>
                    <a:spcBef>
                      <a:spcPct val="50000"/>
                    </a:spcBef>
                  </a:pPr>
                  <a:r>
                    <a:rPr lang="en-US" sz="1800">
                      <a:solidFill>
                        <a:srgbClr val="6C1A2F"/>
                      </a:solidFill>
                    </a:rPr>
                    <a:t>Meeting</a:t>
                  </a:r>
                </a:p>
              </p:txBody>
            </p:sp>
          </p:grpSp>
          <p:sp>
            <p:nvSpPr>
              <p:cNvPr id="1555478" name="AutoShape 22"/>
              <p:cNvSpPr>
                <a:spLocks noChangeArrowheads="1"/>
              </p:cNvSpPr>
              <p:nvPr/>
            </p:nvSpPr>
            <p:spPr bwMode="auto">
              <a:xfrm rot="-12800956">
                <a:off x="630" y="3145"/>
                <a:ext cx="191" cy="188"/>
              </a:xfrm>
              <a:prstGeom prst="triangle">
                <a:avLst>
                  <a:gd name="adj" fmla="val 50000"/>
                </a:avLst>
              </a:prstGeom>
              <a:solidFill>
                <a:schemeClr val="accent2"/>
              </a:solidFill>
              <a:ln w="9525">
                <a:solidFill>
                  <a:schemeClr val="accent2"/>
                </a:solidFill>
                <a:miter lim="800000"/>
                <a:headEnd/>
                <a:tailEnd/>
              </a:ln>
              <a:effectLst/>
            </p:spPr>
            <p:txBody>
              <a:bodyPr wrap="none" anchor="ctr"/>
              <a:lstStyle/>
              <a:p>
                <a:endParaRPr lang="en-US"/>
              </a:p>
            </p:txBody>
          </p:sp>
        </p:grpSp>
        <p:sp>
          <p:nvSpPr>
            <p:cNvPr id="1555479" name="AutoShape 23"/>
            <p:cNvSpPr>
              <a:spLocks noChangeArrowheads="1"/>
            </p:cNvSpPr>
            <p:nvPr/>
          </p:nvSpPr>
          <p:spPr bwMode="auto">
            <a:xfrm>
              <a:off x="4044" y="1656"/>
              <a:ext cx="276" cy="1908"/>
            </a:xfrm>
            <a:prstGeom prst="downArrow">
              <a:avLst>
                <a:gd name="adj1" fmla="val 50000"/>
                <a:gd name="adj2" fmla="val 172826"/>
              </a:avLst>
            </a:prstGeom>
            <a:solidFill>
              <a:srgbClr val="FFFF00"/>
            </a:solidFill>
            <a:ln w="9525">
              <a:solidFill>
                <a:srgbClr val="FFFF00"/>
              </a:solidFill>
              <a:miter lim="800000"/>
              <a:headEnd/>
              <a:tailEnd/>
            </a:ln>
            <a:effectLst/>
          </p:spPr>
          <p:txBody>
            <a:bodyPr wrap="none" anchor="ctr"/>
            <a:lstStyle/>
            <a:p>
              <a:endParaRPr lang="en-US"/>
            </a:p>
          </p:txBody>
        </p:sp>
        <p:sp>
          <p:nvSpPr>
            <p:cNvPr id="1555480" name="AutoShape 24"/>
            <p:cNvSpPr>
              <a:spLocks noChangeArrowheads="1"/>
            </p:cNvSpPr>
            <p:nvPr/>
          </p:nvSpPr>
          <p:spPr bwMode="auto">
            <a:xfrm rot="-3067271">
              <a:off x="2172" y="2476"/>
              <a:ext cx="276" cy="1595"/>
            </a:xfrm>
            <a:prstGeom prst="downArrow">
              <a:avLst>
                <a:gd name="adj1" fmla="val 50000"/>
                <a:gd name="adj2" fmla="val 144475"/>
              </a:avLst>
            </a:prstGeom>
            <a:solidFill>
              <a:srgbClr val="FFFF00"/>
            </a:solidFill>
            <a:ln w="9525">
              <a:solidFill>
                <a:srgbClr val="FFFF00"/>
              </a:solidFill>
              <a:miter lim="800000"/>
              <a:headEnd/>
              <a:tailEnd/>
            </a:ln>
            <a:effectLst/>
          </p:spPr>
          <p:txBody>
            <a:bodyPr wrap="none" anchor="ctr"/>
            <a:lstStyle/>
            <a:p>
              <a:endParaRPr lang="en-US"/>
            </a:p>
          </p:txBody>
        </p:sp>
        <p:sp>
          <p:nvSpPr>
            <p:cNvPr id="1555481" name="Text Box 25"/>
            <p:cNvSpPr txBox="1">
              <a:spLocks noChangeArrowheads="1"/>
            </p:cNvSpPr>
            <p:nvPr/>
          </p:nvSpPr>
          <p:spPr bwMode="auto">
            <a:xfrm>
              <a:off x="2976" y="3612"/>
              <a:ext cx="2448" cy="294"/>
            </a:xfrm>
            <a:prstGeom prst="rect">
              <a:avLst/>
            </a:prstGeom>
            <a:solidFill>
              <a:srgbClr val="DDDDDD"/>
            </a:solidFill>
            <a:ln w="9525">
              <a:solidFill>
                <a:schemeClr val="accent2"/>
              </a:solidFill>
              <a:miter lim="800000"/>
              <a:headEnd/>
              <a:tailEnd/>
            </a:ln>
            <a:effectLst/>
          </p:spPr>
          <p:txBody>
            <a:bodyPr>
              <a:spAutoFit/>
            </a:bodyPr>
            <a:lstStyle/>
            <a:p>
              <a:pPr>
                <a:spcBef>
                  <a:spcPct val="50000"/>
                </a:spcBef>
              </a:pPr>
              <a:r>
                <a:rPr lang="en-US" sz="2400">
                  <a:solidFill>
                    <a:schemeClr val="accent2"/>
                  </a:solidFill>
                </a:rPr>
                <a:t>Involve proactive actions</a:t>
              </a:r>
            </a:p>
          </p:txBody>
        </p:sp>
      </p:gr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2818" name="Rectangle 2"/>
          <p:cNvSpPr>
            <a:spLocks noGrp="1" noChangeArrowheads="1"/>
          </p:cNvSpPr>
          <p:nvPr>
            <p:ph type="title"/>
          </p:nvPr>
        </p:nvSpPr>
        <p:spPr>
          <a:xfrm>
            <a:off x="457200" y="274638"/>
            <a:ext cx="8229600" cy="819150"/>
          </a:xfrm>
        </p:spPr>
        <p:txBody>
          <a:bodyPr/>
          <a:lstStyle/>
          <a:p>
            <a:r>
              <a:rPr lang="en-US"/>
              <a:t>Heterogeneity and Interoperability</a:t>
            </a:r>
          </a:p>
        </p:txBody>
      </p:sp>
      <p:sp>
        <p:nvSpPr>
          <p:cNvPr id="1442819" name="Rectangle 3"/>
          <p:cNvSpPr>
            <a:spLocks noGrp="1" noChangeArrowheads="1"/>
          </p:cNvSpPr>
          <p:nvPr>
            <p:ph type="body" idx="1"/>
          </p:nvPr>
        </p:nvSpPr>
        <p:spPr>
          <a:xfrm>
            <a:off x="1676400" y="1352550"/>
            <a:ext cx="7010400" cy="4773613"/>
          </a:xfrm>
        </p:spPr>
        <p:txBody>
          <a:bodyPr/>
          <a:lstStyle/>
          <a:p>
            <a:r>
              <a:rPr lang="en-US" sz="2400" dirty="0"/>
              <a:t>Cooperation and Collaboration</a:t>
            </a:r>
          </a:p>
          <a:p>
            <a:r>
              <a:rPr lang="en-US" dirty="0"/>
              <a:t>	</a:t>
            </a:r>
            <a:r>
              <a:rPr lang="en-US" sz="2000" dirty="0"/>
              <a:t>Overcome challenges due to heterogeneity</a:t>
            </a:r>
          </a:p>
          <a:p>
            <a:r>
              <a:rPr lang="en-US" sz="2000" dirty="0"/>
              <a:t>		Devices and O/S, Networks, Software</a:t>
            </a:r>
          </a:p>
          <a:p>
            <a:r>
              <a:rPr lang="en-US" sz="2000" dirty="0"/>
              <a:t>		Adaptive software, Bridges</a:t>
            </a:r>
          </a:p>
          <a:p>
            <a:r>
              <a:rPr lang="en-US" sz="2000" dirty="0"/>
              <a:t>		Overheads</a:t>
            </a:r>
          </a:p>
          <a:p>
            <a:r>
              <a:rPr lang="en-US" sz="2000" dirty="0"/>
              <a:t>	Network Physical Layer</a:t>
            </a:r>
          </a:p>
          <a:p>
            <a:r>
              <a:rPr lang="en-US" sz="2000" dirty="0"/>
              <a:t>		Communication speeds</a:t>
            </a:r>
          </a:p>
          <a:p>
            <a:r>
              <a:rPr lang="en-US" sz="2000" dirty="0"/>
              <a:t>		Protocols</a:t>
            </a:r>
          </a:p>
          <a:p>
            <a:r>
              <a:rPr lang="en-US" sz="2000" dirty="0"/>
              <a:t>	Services and Software agents</a:t>
            </a:r>
          </a:p>
          <a:p>
            <a:r>
              <a:rPr lang="en-US" sz="2000" dirty="0"/>
              <a:t>		Interoperability</a:t>
            </a:r>
          </a:p>
          <a:p>
            <a:r>
              <a:rPr lang="en-US" sz="2000" dirty="0"/>
              <a:t>	Mask Uneven Conditions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a typeface="ＭＳ Ｐゴシック" pitchFamily="34" charset="-128"/>
              </a:rPr>
              <a:t>Evolution of Computing Paradigms</a:t>
            </a:r>
            <a:endParaRPr lang="en-US" dirty="0"/>
          </a:p>
        </p:txBody>
      </p:sp>
      <p:sp>
        <p:nvSpPr>
          <p:cNvPr id="5" name="Content Placeholder 2"/>
          <p:cNvSpPr>
            <a:spLocks noGrp="1"/>
          </p:cNvSpPr>
          <p:nvPr>
            <p:ph idx="1"/>
          </p:nvPr>
        </p:nvSpPr>
        <p:spPr>
          <a:xfrm>
            <a:off x="1371600" y="1524000"/>
            <a:ext cx="7315200" cy="4800600"/>
          </a:xfrm>
        </p:spPr>
        <p:txBody>
          <a:bodyPr>
            <a:normAutofit/>
          </a:bodyPr>
          <a:lstStyle/>
          <a:p>
            <a:pPr eaLnBrk="1" hangingPunct="1">
              <a:lnSpc>
                <a:spcPct val="90000"/>
              </a:lnSpc>
            </a:pPr>
            <a:r>
              <a:rPr lang="en-US" sz="1800" dirty="0" smtClean="0">
                <a:ea typeface="ＭＳ Ｐゴシック" pitchFamily="34" charset="-128"/>
              </a:rPr>
              <a:t>Computing – </a:t>
            </a:r>
            <a:r>
              <a:rPr lang="en-US" sz="1800" dirty="0" smtClean="0">
                <a:solidFill>
                  <a:srgbClr val="FF0000"/>
                </a:solidFill>
                <a:ea typeface="ＭＳ Ｐゴシック" pitchFamily="34" charset="-128"/>
              </a:rPr>
              <a:t>1940s …</a:t>
            </a:r>
          </a:p>
          <a:p>
            <a:pPr lvl="1" eaLnBrk="1" hangingPunct="1">
              <a:lnSpc>
                <a:spcPct val="90000"/>
              </a:lnSpc>
            </a:pPr>
            <a:r>
              <a:rPr lang="en-US" sz="1600" dirty="0" err="1" smtClean="0">
                <a:ea typeface="ＭＳ Ｐゴシック" pitchFamily="34" charset="-128"/>
              </a:rPr>
              <a:t>Uniprocessor</a:t>
            </a:r>
            <a:r>
              <a:rPr lang="en-US" sz="1600" dirty="0" smtClean="0">
                <a:ea typeface="ＭＳ Ｐゴシック" pitchFamily="34" charset="-128"/>
              </a:rPr>
              <a:t> architectures, limited applications</a:t>
            </a:r>
          </a:p>
          <a:p>
            <a:pPr eaLnBrk="1" hangingPunct="1">
              <a:lnSpc>
                <a:spcPct val="90000"/>
              </a:lnSpc>
            </a:pPr>
            <a:r>
              <a:rPr lang="en-US" sz="1800" dirty="0" smtClean="0">
                <a:ea typeface="ＭＳ Ｐゴシック" pitchFamily="34" charset="-128"/>
              </a:rPr>
              <a:t>Parallel Computing - </a:t>
            </a:r>
            <a:r>
              <a:rPr lang="en-US" sz="1800" dirty="0" smtClean="0">
                <a:solidFill>
                  <a:srgbClr val="FF0000"/>
                </a:solidFill>
                <a:ea typeface="ＭＳ Ｐゴシック" pitchFamily="34" charset="-128"/>
              </a:rPr>
              <a:t>1970s …</a:t>
            </a:r>
          </a:p>
          <a:p>
            <a:pPr lvl="1" eaLnBrk="1" hangingPunct="1">
              <a:lnSpc>
                <a:spcPct val="90000"/>
              </a:lnSpc>
            </a:pPr>
            <a:r>
              <a:rPr lang="en-US" sz="1600" dirty="0" smtClean="0">
                <a:ea typeface="ＭＳ Ｐゴシック" pitchFamily="34" charset="-128"/>
              </a:rPr>
              <a:t>Multiprocessor systems, computationally intensive tasks</a:t>
            </a:r>
          </a:p>
          <a:p>
            <a:pPr eaLnBrk="1" hangingPunct="1">
              <a:lnSpc>
                <a:spcPct val="90000"/>
              </a:lnSpc>
            </a:pPr>
            <a:r>
              <a:rPr lang="en-US" sz="1800" dirty="0" smtClean="0">
                <a:ea typeface="ＭＳ Ｐゴシック" pitchFamily="34" charset="-128"/>
              </a:rPr>
              <a:t>Distributed Computing – </a:t>
            </a:r>
            <a:r>
              <a:rPr lang="en-US" sz="1800" dirty="0" smtClean="0">
                <a:solidFill>
                  <a:srgbClr val="FF0000"/>
                </a:solidFill>
                <a:ea typeface="ＭＳ Ｐゴシック" pitchFamily="34" charset="-128"/>
              </a:rPr>
              <a:t>1980s </a:t>
            </a:r>
            <a:r>
              <a:rPr lang="en-US" sz="1800" dirty="0" smtClean="0">
                <a:ea typeface="ＭＳ Ｐゴシック" pitchFamily="34" charset="-128"/>
              </a:rPr>
              <a:t>…</a:t>
            </a:r>
          </a:p>
          <a:p>
            <a:pPr lvl="1" eaLnBrk="1" hangingPunct="1">
              <a:lnSpc>
                <a:spcPct val="90000"/>
              </a:lnSpc>
            </a:pPr>
            <a:r>
              <a:rPr lang="en-US" sz="1600" dirty="0" smtClean="0">
                <a:ea typeface="ＭＳ Ｐゴシック" pitchFamily="34" charset="-128"/>
              </a:rPr>
              <a:t>Collaboration in networked systems, resource Sharing, business applications, the Internet, WWW</a:t>
            </a:r>
          </a:p>
          <a:p>
            <a:pPr eaLnBrk="1" hangingPunct="1">
              <a:lnSpc>
                <a:spcPct val="90000"/>
              </a:lnSpc>
            </a:pPr>
            <a:r>
              <a:rPr lang="en-US" sz="1800" dirty="0" smtClean="0">
                <a:ea typeface="ＭＳ Ｐゴシック" pitchFamily="34" charset="-128"/>
              </a:rPr>
              <a:t>Mobile Computing, Wireless Communications – </a:t>
            </a:r>
            <a:r>
              <a:rPr lang="en-US" sz="1800" dirty="0" smtClean="0">
                <a:solidFill>
                  <a:srgbClr val="FF0000"/>
                </a:solidFill>
                <a:ea typeface="ＭＳ Ｐゴシック" pitchFamily="34" charset="-128"/>
              </a:rPr>
              <a:t>Mid 90s</a:t>
            </a:r>
            <a:r>
              <a:rPr lang="en-US" sz="1800" dirty="0" smtClean="0">
                <a:ea typeface="ＭＳ Ｐゴシック" pitchFamily="34" charset="-128"/>
              </a:rPr>
              <a:t> …</a:t>
            </a:r>
          </a:p>
          <a:p>
            <a:pPr lvl="1" eaLnBrk="1" hangingPunct="1">
              <a:lnSpc>
                <a:spcPct val="90000"/>
              </a:lnSpc>
            </a:pPr>
            <a:r>
              <a:rPr lang="en-US" sz="1600" i="1" dirty="0" smtClean="0">
                <a:ea typeface="ＭＳ Ｐゴシック" pitchFamily="34" charset="-128"/>
              </a:rPr>
              <a:t>Anytime anywhere </a:t>
            </a:r>
            <a:r>
              <a:rPr lang="en-US" sz="1600" dirty="0" smtClean="0">
                <a:ea typeface="ＭＳ Ｐゴシック" pitchFamily="34" charset="-128"/>
              </a:rPr>
              <a:t>computing</a:t>
            </a:r>
          </a:p>
          <a:p>
            <a:pPr eaLnBrk="1" hangingPunct="1">
              <a:lnSpc>
                <a:spcPct val="90000"/>
              </a:lnSpc>
            </a:pPr>
            <a:r>
              <a:rPr lang="en-US" sz="1800" dirty="0" smtClean="0">
                <a:ea typeface="ＭＳ Ｐゴシック" pitchFamily="34" charset="-128"/>
              </a:rPr>
              <a:t>Grid Computing – </a:t>
            </a:r>
            <a:r>
              <a:rPr lang="en-US" sz="1800" dirty="0" smtClean="0">
                <a:solidFill>
                  <a:srgbClr val="FF0000"/>
                </a:solidFill>
                <a:ea typeface="ＭＳ Ｐゴシック" pitchFamily="34" charset="-128"/>
              </a:rPr>
              <a:t>90s …</a:t>
            </a:r>
          </a:p>
          <a:p>
            <a:pPr lvl="1" eaLnBrk="1" hangingPunct="1">
              <a:lnSpc>
                <a:spcPct val="90000"/>
              </a:lnSpc>
            </a:pPr>
            <a:r>
              <a:rPr lang="en-US" sz="1600" dirty="0" smtClean="0">
                <a:ea typeface="ＭＳ Ｐゴシック" pitchFamily="34" charset="-128"/>
              </a:rPr>
              <a:t>Effective utilization of resources </a:t>
            </a:r>
          </a:p>
          <a:p>
            <a:pPr eaLnBrk="1" hangingPunct="1">
              <a:lnSpc>
                <a:spcPct val="90000"/>
              </a:lnSpc>
            </a:pPr>
            <a:r>
              <a:rPr lang="en-US" sz="1800" b="1" dirty="0" smtClean="0">
                <a:solidFill>
                  <a:schemeClr val="tx2"/>
                </a:solidFill>
                <a:ea typeface="ＭＳ Ｐゴシック" pitchFamily="34" charset="-128"/>
              </a:rPr>
              <a:t>Pervasive Computing – 00s … </a:t>
            </a:r>
          </a:p>
          <a:p>
            <a:pPr lvl="1" eaLnBrk="1" hangingPunct="1">
              <a:lnSpc>
                <a:spcPct val="90000"/>
              </a:lnSpc>
            </a:pPr>
            <a:r>
              <a:rPr lang="en-US" sz="1600" b="1" dirty="0" smtClean="0">
                <a:solidFill>
                  <a:schemeClr val="tx2"/>
                </a:solidFill>
                <a:ea typeface="ＭＳ Ｐゴシック" pitchFamily="34" charset="-128"/>
              </a:rPr>
              <a:t>User centric, improve quality of life, </a:t>
            </a:r>
          </a:p>
          <a:p>
            <a:pPr lvl="1" eaLnBrk="1" hangingPunct="1">
              <a:lnSpc>
                <a:spcPct val="90000"/>
              </a:lnSpc>
            </a:pPr>
            <a:r>
              <a:rPr lang="en-US" sz="1600" b="1" dirty="0" smtClean="0">
                <a:solidFill>
                  <a:schemeClr val="tx2"/>
                </a:solidFill>
                <a:ea typeface="ＭＳ Ｐゴシック" pitchFamily="34" charset="-128"/>
              </a:rPr>
              <a:t>Adapting to users’ social behavior,</a:t>
            </a:r>
          </a:p>
          <a:p>
            <a:pPr lvl="1" eaLnBrk="1" hangingPunct="1">
              <a:lnSpc>
                <a:spcPct val="90000"/>
              </a:lnSpc>
            </a:pPr>
            <a:r>
              <a:rPr lang="en-US" sz="1600" b="1" dirty="0" smtClean="0">
                <a:solidFill>
                  <a:schemeClr val="tx2"/>
                </a:solidFill>
                <a:ea typeface="ＭＳ Ｐゴシック" pitchFamily="34" charset="-128"/>
              </a:rPr>
              <a:t>Interface with the physical environment</a:t>
            </a:r>
          </a:p>
          <a:p>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8210" name="Rectangle 2"/>
          <p:cNvSpPr>
            <a:spLocks noGrp="1" noChangeArrowheads="1"/>
          </p:cNvSpPr>
          <p:nvPr>
            <p:ph type="title"/>
          </p:nvPr>
        </p:nvSpPr>
        <p:spPr>
          <a:xfrm>
            <a:off x="914400" y="0"/>
            <a:ext cx="8229600" cy="1143000"/>
          </a:xfrm>
        </p:spPr>
        <p:txBody>
          <a:bodyPr/>
          <a:lstStyle/>
          <a:p>
            <a:r>
              <a:rPr lang="en-US" sz="2400" dirty="0"/>
              <a:t>Heterogeneity and Interoperability</a:t>
            </a:r>
          </a:p>
        </p:txBody>
      </p:sp>
      <p:grpSp>
        <p:nvGrpSpPr>
          <p:cNvPr id="2" name="Group 3"/>
          <p:cNvGrpSpPr>
            <a:grpSpLocks/>
          </p:cNvGrpSpPr>
          <p:nvPr/>
        </p:nvGrpSpPr>
        <p:grpSpPr bwMode="auto">
          <a:xfrm>
            <a:off x="0" y="787400"/>
            <a:ext cx="8347075" cy="5384800"/>
            <a:chOff x="145" y="779"/>
            <a:chExt cx="5298" cy="3541"/>
          </a:xfrm>
        </p:grpSpPr>
        <p:pic>
          <p:nvPicPr>
            <p:cNvPr id="1118212" name="Picture 4" descr="PE02039_"/>
            <p:cNvPicPr>
              <a:picLocks noChangeAspect="1" noChangeArrowheads="1"/>
            </p:cNvPicPr>
            <p:nvPr/>
          </p:nvPicPr>
          <p:blipFill>
            <a:blip r:embed="rId3" cstate="print"/>
            <a:srcRect/>
            <a:stretch>
              <a:fillRect/>
            </a:stretch>
          </p:blipFill>
          <p:spPr bwMode="auto">
            <a:xfrm>
              <a:off x="2343" y="2111"/>
              <a:ext cx="1026" cy="1237"/>
            </a:xfrm>
            <a:prstGeom prst="rect">
              <a:avLst/>
            </a:prstGeom>
            <a:noFill/>
          </p:spPr>
        </p:pic>
        <p:pic>
          <p:nvPicPr>
            <p:cNvPr id="1118213" name="Picture 5" descr="j0090555"/>
            <p:cNvPicPr>
              <a:picLocks noChangeAspect="1" noChangeArrowheads="1"/>
            </p:cNvPicPr>
            <p:nvPr/>
          </p:nvPicPr>
          <p:blipFill>
            <a:blip r:embed="rId4" cstate="print"/>
            <a:srcRect/>
            <a:stretch>
              <a:fillRect/>
            </a:stretch>
          </p:blipFill>
          <p:spPr bwMode="auto">
            <a:xfrm>
              <a:off x="181" y="3180"/>
              <a:ext cx="1369" cy="1140"/>
            </a:xfrm>
            <a:prstGeom prst="rect">
              <a:avLst/>
            </a:prstGeom>
            <a:noFill/>
          </p:spPr>
        </p:pic>
        <p:pic>
          <p:nvPicPr>
            <p:cNvPr id="1118214" name="Picture 6" descr="j0282528"/>
            <p:cNvPicPr>
              <a:picLocks noChangeAspect="1" noChangeArrowheads="1"/>
            </p:cNvPicPr>
            <p:nvPr/>
          </p:nvPicPr>
          <p:blipFill>
            <a:blip r:embed="rId5" cstate="print"/>
            <a:srcRect/>
            <a:stretch>
              <a:fillRect/>
            </a:stretch>
          </p:blipFill>
          <p:spPr bwMode="auto">
            <a:xfrm>
              <a:off x="145" y="2807"/>
              <a:ext cx="614" cy="376"/>
            </a:xfrm>
            <a:prstGeom prst="rect">
              <a:avLst/>
            </a:prstGeom>
            <a:noFill/>
          </p:spPr>
        </p:pic>
        <p:pic>
          <p:nvPicPr>
            <p:cNvPr id="1118215" name="Picture 7" descr="j0297625"/>
            <p:cNvPicPr>
              <a:picLocks noChangeAspect="1" noChangeArrowheads="1"/>
            </p:cNvPicPr>
            <p:nvPr/>
          </p:nvPicPr>
          <p:blipFill>
            <a:blip r:embed="rId6" cstate="print"/>
            <a:srcRect/>
            <a:stretch>
              <a:fillRect/>
            </a:stretch>
          </p:blipFill>
          <p:spPr bwMode="auto">
            <a:xfrm>
              <a:off x="3203" y="779"/>
              <a:ext cx="625" cy="613"/>
            </a:xfrm>
            <a:prstGeom prst="rect">
              <a:avLst/>
            </a:prstGeom>
            <a:noFill/>
          </p:spPr>
        </p:pic>
        <p:pic>
          <p:nvPicPr>
            <p:cNvPr id="1118216" name="Picture 8" descr="j0297625"/>
            <p:cNvPicPr>
              <a:picLocks noChangeAspect="1" noChangeArrowheads="1"/>
            </p:cNvPicPr>
            <p:nvPr/>
          </p:nvPicPr>
          <p:blipFill>
            <a:blip r:embed="rId6" cstate="print"/>
            <a:srcRect/>
            <a:stretch>
              <a:fillRect/>
            </a:stretch>
          </p:blipFill>
          <p:spPr bwMode="auto">
            <a:xfrm>
              <a:off x="2171" y="1199"/>
              <a:ext cx="625" cy="613"/>
            </a:xfrm>
            <a:prstGeom prst="rect">
              <a:avLst/>
            </a:prstGeom>
            <a:noFill/>
          </p:spPr>
        </p:pic>
        <p:pic>
          <p:nvPicPr>
            <p:cNvPr id="1118217" name="Picture 9" descr="j0297625"/>
            <p:cNvPicPr>
              <a:picLocks noChangeAspect="1" noChangeArrowheads="1"/>
            </p:cNvPicPr>
            <p:nvPr/>
          </p:nvPicPr>
          <p:blipFill>
            <a:blip r:embed="rId6" cstate="print"/>
            <a:srcRect/>
            <a:stretch>
              <a:fillRect/>
            </a:stretch>
          </p:blipFill>
          <p:spPr bwMode="auto">
            <a:xfrm>
              <a:off x="935" y="1799"/>
              <a:ext cx="625" cy="613"/>
            </a:xfrm>
            <a:prstGeom prst="rect">
              <a:avLst/>
            </a:prstGeom>
            <a:noFill/>
          </p:spPr>
        </p:pic>
        <p:sp>
          <p:nvSpPr>
            <p:cNvPr id="1118218" name="Line 10"/>
            <p:cNvSpPr>
              <a:spLocks noChangeShapeType="1"/>
            </p:cNvSpPr>
            <p:nvPr/>
          </p:nvSpPr>
          <p:spPr bwMode="auto">
            <a:xfrm flipH="1" flipV="1">
              <a:off x="3864" y="1092"/>
              <a:ext cx="300" cy="288"/>
            </a:xfrm>
            <a:prstGeom prst="line">
              <a:avLst/>
            </a:prstGeom>
            <a:noFill/>
            <a:ln w="38100">
              <a:solidFill>
                <a:srgbClr val="FF3300"/>
              </a:solidFill>
              <a:round/>
              <a:headEnd/>
              <a:tailEnd type="triangle" w="med" len="med"/>
            </a:ln>
            <a:effectLst/>
          </p:spPr>
          <p:txBody>
            <a:bodyPr/>
            <a:lstStyle/>
            <a:p>
              <a:endParaRPr lang="en-US"/>
            </a:p>
          </p:txBody>
        </p:sp>
        <p:sp>
          <p:nvSpPr>
            <p:cNvPr id="1118219" name="Line 11"/>
            <p:cNvSpPr>
              <a:spLocks noChangeShapeType="1"/>
            </p:cNvSpPr>
            <p:nvPr/>
          </p:nvSpPr>
          <p:spPr bwMode="auto">
            <a:xfrm>
              <a:off x="2352" y="2136"/>
              <a:ext cx="72" cy="336"/>
            </a:xfrm>
            <a:prstGeom prst="line">
              <a:avLst/>
            </a:prstGeom>
            <a:noFill/>
            <a:ln w="38100">
              <a:solidFill>
                <a:srgbClr val="FF3300"/>
              </a:solidFill>
              <a:round/>
              <a:headEnd/>
              <a:tailEnd type="triangle" w="med" len="med"/>
            </a:ln>
            <a:effectLst/>
          </p:spPr>
          <p:txBody>
            <a:bodyPr/>
            <a:lstStyle/>
            <a:p>
              <a:endParaRPr lang="en-US"/>
            </a:p>
          </p:txBody>
        </p:sp>
        <p:sp>
          <p:nvSpPr>
            <p:cNvPr id="1118220" name="Line 12"/>
            <p:cNvSpPr>
              <a:spLocks noChangeShapeType="1"/>
            </p:cNvSpPr>
            <p:nvPr/>
          </p:nvSpPr>
          <p:spPr bwMode="auto">
            <a:xfrm flipH="1">
              <a:off x="468" y="2100"/>
              <a:ext cx="420" cy="636"/>
            </a:xfrm>
            <a:prstGeom prst="line">
              <a:avLst/>
            </a:prstGeom>
            <a:noFill/>
            <a:ln w="38100">
              <a:solidFill>
                <a:srgbClr val="FF3300"/>
              </a:solidFill>
              <a:round/>
              <a:headEnd/>
              <a:tailEnd type="triangle" w="med" len="med"/>
            </a:ln>
            <a:effectLst/>
          </p:spPr>
          <p:txBody>
            <a:bodyPr/>
            <a:lstStyle/>
            <a:p>
              <a:endParaRPr lang="en-US"/>
            </a:p>
          </p:txBody>
        </p:sp>
        <p:sp>
          <p:nvSpPr>
            <p:cNvPr id="1118221" name="Line 13"/>
            <p:cNvSpPr>
              <a:spLocks noChangeShapeType="1"/>
            </p:cNvSpPr>
            <p:nvPr/>
          </p:nvSpPr>
          <p:spPr bwMode="auto">
            <a:xfrm flipH="1">
              <a:off x="1824" y="1920"/>
              <a:ext cx="2016" cy="1080"/>
            </a:xfrm>
            <a:prstGeom prst="line">
              <a:avLst/>
            </a:prstGeom>
            <a:noFill/>
            <a:ln w="9525">
              <a:solidFill>
                <a:schemeClr val="tx1"/>
              </a:solidFill>
              <a:prstDash val="sysDot"/>
              <a:round/>
              <a:headEnd/>
              <a:tailEnd/>
            </a:ln>
            <a:effectLst/>
          </p:spPr>
          <p:txBody>
            <a:bodyPr/>
            <a:lstStyle/>
            <a:p>
              <a:endParaRPr lang="en-US"/>
            </a:p>
          </p:txBody>
        </p:sp>
        <p:sp>
          <p:nvSpPr>
            <p:cNvPr id="1118222" name="Line 14"/>
            <p:cNvSpPr>
              <a:spLocks noChangeShapeType="1"/>
            </p:cNvSpPr>
            <p:nvPr/>
          </p:nvSpPr>
          <p:spPr bwMode="auto">
            <a:xfrm flipH="1">
              <a:off x="2376" y="2364"/>
              <a:ext cx="1884" cy="1476"/>
            </a:xfrm>
            <a:prstGeom prst="line">
              <a:avLst/>
            </a:prstGeom>
            <a:noFill/>
            <a:ln w="9525">
              <a:solidFill>
                <a:schemeClr val="tx1"/>
              </a:solidFill>
              <a:prstDash val="sysDot"/>
              <a:round/>
              <a:headEnd/>
              <a:tailEnd/>
            </a:ln>
            <a:effectLst/>
          </p:spPr>
          <p:txBody>
            <a:bodyPr/>
            <a:lstStyle/>
            <a:p>
              <a:endParaRPr lang="en-US"/>
            </a:p>
          </p:txBody>
        </p:sp>
        <p:sp>
          <p:nvSpPr>
            <p:cNvPr id="1118223" name="Text Box 15"/>
            <p:cNvSpPr txBox="1">
              <a:spLocks noChangeArrowheads="1"/>
            </p:cNvSpPr>
            <p:nvPr/>
          </p:nvSpPr>
          <p:spPr bwMode="auto">
            <a:xfrm>
              <a:off x="3012" y="1392"/>
              <a:ext cx="1320" cy="366"/>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Files uploaded from laptop to PDA</a:t>
              </a:r>
            </a:p>
          </p:txBody>
        </p:sp>
        <p:sp>
          <p:nvSpPr>
            <p:cNvPr id="1118224" name="Text Box 16"/>
            <p:cNvSpPr txBox="1">
              <a:spLocks noChangeArrowheads="1"/>
            </p:cNvSpPr>
            <p:nvPr/>
          </p:nvSpPr>
          <p:spPr bwMode="auto">
            <a:xfrm>
              <a:off x="1884" y="1776"/>
              <a:ext cx="1260" cy="366"/>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Working while on the move</a:t>
              </a:r>
            </a:p>
          </p:txBody>
        </p:sp>
        <p:sp>
          <p:nvSpPr>
            <p:cNvPr id="1118225" name="Text Box 17"/>
            <p:cNvSpPr txBox="1">
              <a:spLocks noChangeArrowheads="1"/>
            </p:cNvSpPr>
            <p:nvPr/>
          </p:nvSpPr>
          <p:spPr bwMode="auto">
            <a:xfrm>
              <a:off x="696" y="2460"/>
              <a:ext cx="1500" cy="366"/>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Files uploaded from PDA to Projector</a:t>
              </a:r>
            </a:p>
          </p:txBody>
        </p:sp>
        <p:pic>
          <p:nvPicPr>
            <p:cNvPr id="1118226" name="Picture 18" descr="pe00971_"/>
            <p:cNvPicPr>
              <a:picLocks noChangeAspect="1" noChangeArrowheads="1"/>
            </p:cNvPicPr>
            <p:nvPr/>
          </p:nvPicPr>
          <p:blipFill>
            <a:blip r:embed="rId7" cstate="print"/>
            <a:srcRect/>
            <a:stretch>
              <a:fillRect/>
            </a:stretch>
          </p:blipFill>
          <p:spPr bwMode="auto">
            <a:xfrm>
              <a:off x="4277" y="869"/>
              <a:ext cx="1166" cy="1142"/>
            </a:xfrm>
            <a:prstGeom prst="rect">
              <a:avLst/>
            </a:prstGeom>
            <a:noFill/>
          </p:spPr>
        </p:pic>
        <p:sp>
          <p:nvSpPr>
            <p:cNvPr id="1118227" name="Text Box 19"/>
            <p:cNvSpPr txBox="1">
              <a:spLocks noChangeArrowheads="1"/>
            </p:cNvSpPr>
            <p:nvPr/>
          </p:nvSpPr>
          <p:spPr bwMode="auto">
            <a:xfrm>
              <a:off x="1512" y="3916"/>
              <a:ext cx="768" cy="231"/>
            </a:xfrm>
            <a:prstGeom prst="rect">
              <a:avLst/>
            </a:prstGeom>
            <a:noFill/>
            <a:ln w="9525">
              <a:noFill/>
              <a:miter lim="800000"/>
              <a:headEnd/>
              <a:tailEnd/>
            </a:ln>
            <a:effectLst/>
          </p:spPr>
          <p:txBody>
            <a:bodyPr>
              <a:spAutoFit/>
            </a:bodyPr>
            <a:lstStyle/>
            <a:p>
              <a:pPr>
                <a:spcBef>
                  <a:spcPct val="50000"/>
                </a:spcBef>
              </a:pPr>
              <a:r>
                <a:rPr lang="en-US" sz="1800">
                  <a:solidFill>
                    <a:srgbClr val="6C1A2F"/>
                  </a:solidFill>
                </a:rPr>
                <a:t>Meeting</a:t>
              </a:r>
            </a:p>
          </p:txBody>
        </p:sp>
      </p:grpSp>
      <p:sp>
        <p:nvSpPr>
          <p:cNvPr id="1118228" name="AutoShape 20"/>
          <p:cNvSpPr>
            <a:spLocks noChangeArrowheads="1"/>
          </p:cNvSpPr>
          <p:nvPr/>
        </p:nvSpPr>
        <p:spPr bwMode="auto">
          <a:xfrm rot="-12800956">
            <a:off x="763588" y="4543425"/>
            <a:ext cx="301625" cy="298450"/>
          </a:xfrm>
          <a:prstGeom prst="triangle">
            <a:avLst>
              <a:gd name="adj" fmla="val 50000"/>
            </a:avLst>
          </a:prstGeom>
          <a:solidFill>
            <a:schemeClr val="accent2"/>
          </a:solidFill>
          <a:ln w="9525">
            <a:solidFill>
              <a:schemeClr val="accent2"/>
            </a:solidFill>
            <a:miter lim="800000"/>
            <a:headEnd/>
            <a:tailEnd/>
          </a:ln>
          <a:effectLst/>
        </p:spPr>
        <p:txBody>
          <a:bodyPr wrap="none" anchor="ctr"/>
          <a:lstStyle/>
          <a:p>
            <a:endParaRPr lang="en-US"/>
          </a:p>
        </p:txBody>
      </p:sp>
      <p:sp>
        <p:nvSpPr>
          <p:cNvPr id="1118229" name="AutoShape 21"/>
          <p:cNvSpPr>
            <a:spLocks noChangeArrowheads="1"/>
          </p:cNvSpPr>
          <p:nvPr/>
        </p:nvSpPr>
        <p:spPr bwMode="auto">
          <a:xfrm rot="-4081810">
            <a:off x="2600325" y="3278188"/>
            <a:ext cx="512763" cy="3189287"/>
          </a:xfrm>
          <a:prstGeom prst="downArrow">
            <a:avLst>
              <a:gd name="adj1" fmla="val 50000"/>
              <a:gd name="adj2" fmla="val 155495"/>
            </a:avLst>
          </a:prstGeom>
          <a:solidFill>
            <a:srgbClr val="FFFF00"/>
          </a:solidFill>
          <a:ln w="9525">
            <a:solidFill>
              <a:srgbClr val="FFFF00"/>
            </a:solidFill>
            <a:miter lim="800000"/>
            <a:headEnd/>
            <a:tailEnd/>
          </a:ln>
          <a:effectLst/>
        </p:spPr>
        <p:txBody>
          <a:bodyPr wrap="none" anchor="ctr"/>
          <a:lstStyle/>
          <a:p>
            <a:endParaRPr lang="en-US"/>
          </a:p>
        </p:txBody>
      </p:sp>
      <p:sp>
        <p:nvSpPr>
          <p:cNvPr id="1118230" name="Text Box 22"/>
          <p:cNvSpPr txBox="1">
            <a:spLocks noChangeArrowheads="1"/>
          </p:cNvSpPr>
          <p:nvPr/>
        </p:nvSpPr>
        <p:spPr bwMode="auto">
          <a:xfrm>
            <a:off x="5303838" y="4440238"/>
            <a:ext cx="3840162" cy="1379537"/>
          </a:xfrm>
          <a:prstGeom prst="rect">
            <a:avLst/>
          </a:prstGeom>
          <a:solidFill>
            <a:srgbClr val="DDDDDD"/>
          </a:solidFill>
          <a:ln w="9525">
            <a:solidFill>
              <a:schemeClr val="accent2"/>
            </a:solidFill>
            <a:miter lim="800000"/>
            <a:headEnd/>
            <a:tailEnd/>
          </a:ln>
          <a:effectLst/>
        </p:spPr>
        <p:txBody>
          <a:bodyPr>
            <a:spAutoFit/>
          </a:bodyPr>
          <a:lstStyle/>
          <a:p>
            <a:pPr>
              <a:spcBef>
                <a:spcPct val="50000"/>
              </a:spcBef>
            </a:pPr>
            <a:r>
              <a:rPr lang="en-US" sz="2400">
                <a:solidFill>
                  <a:schemeClr val="accent2"/>
                </a:solidFill>
              </a:rPr>
              <a:t>Laptop, PDA, Projector, Camera</a:t>
            </a:r>
          </a:p>
          <a:p>
            <a:pPr>
              <a:spcBef>
                <a:spcPct val="50000"/>
              </a:spcBef>
            </a:pPr>
            <a:r>
              <a:rPr lang="en-US" sz="2400">
                <a:solidFill>
                  <a:schemeClr val="accent2"/>
                </a:solidFill>
              </a:rPr>
              <a:t>LAN, Wireless LAN, X10</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5474" name="Rectangle 2"/>
          <p:cNvSpPr>
            <a:spLocks noGrp="1" noChangeArrowheads="1"/>
          </p:cNvSpPr>
          <p:nvPr>
            <p:ph type="title"/>
          </p:nvPr>
        </p:nvSpPr>
        <p:spPr/>
        <p:txBody>
          <a:bodyPr/>
          <a:lstStyle/>
          <a:p>
            <a:r>
              <a:rPr lang="en-US"/>
              <a:t>Heterogeneity</a:t>
            </a:r>
          </a:p>
        </p:txBody>
      </p:sp>
      <p:sp>
        <p:nvSpPr>
          <p:cNvPr id="1385475" name="Rectangle 3"/>
          <p:cNvSpPr>
            <a:spLocks noGrp="1" noChangeArrowheads="1"/>
          </p:cNvSpPr>
          <p:nvPr>
            <p:ph type="body" idx="1"/>
          </p:nvPr>
        </p:nvSpPr>
        <p:spPr/>
        <p:txBody>
          <a:bodyPr/>
          <a:lstStyle/>
          <a:p>
            <a:r>
              <a:rPr lang="en-US" sz="2400"/>
              <a:t>Scenario 1</a:t>
            </a:r>
          </a:p>
          <a:p>
            <a:pPr lvl="1"/>
            <a:r>
              <a:rPr lang="en-US" sz="2000">
                <a:solidFill>
                  <a:schemeClr val="accent2"/>
                </a:solidFill>
              </a:rPr>
              <a:t>Laptop – Windows XP</a:t>
            </a:r>
          </a:p>
          <a:p>
            <a:pPr lvl="1"/>
            <a:r>
              <a:rPr lang="en-US" sz="2000">
                <a:solidFill>
                  <a:schemeClr val="accent2"/>
                </a:solidFill>
              </a:rPr>
              <a:t>PDA – Palm OS</a:t>
            </a:r>
          </a:p>
          <a:p>
            <a:pPr lvl="1"/>
            <a:r>
              <a:rPr lang="en-US" sz="2000">
                <a:solidFill>
                  <a:schemeClr val="accent2"/>
                </a:solidFill>
              </a:rPr>
              <a:t>Projector – Embedded Linux</a:t>
            </a:r>
          </a:p>
          <a:p>
            <a:pPr lvl="1"/>
            <a:endParaRPr lang="en-US" sz="2000">
              <a:solidFill>
                <a:schemeClr val="accent2"/>
              </a:solidFill>
            </a:endParaRPr>
          </a:p>
          <a:p>
            <a:r>
              <a:rPr lang="en-US" sz="2400"/>
              <a:t>Scenario 2</a:t>
            </a:r>
          </a:p>
          <a:p>
            <a:pPr lvl="1"/>
            <a:r>
              <a:rPr lang="en-US" sz="2000">
                <a:solidFill>
                  <a:schemeClr val="accent2"/>
                </a:solidFill>
              </a:rPr>
              <a:t>Devices on the ambulance are resource limited</a:t>
            </a:r>
          </a:p>
          <a:p>
            <a:pPr lvl="1"/>
            <a:r>
              <a:rPr lang="en-US" sz="2000">
                <a:solidFill>
                  <a:schemeClr val="accent2"/>
                </a:solidFill>
              </a:rPr>
              <a:t>Hospital devices are not resource limited - </a:t>
            </a:r>
            <a:r>
              <a:rPr lang="en-US" sz="2000">
                <a:solidFill>
                  <a:srgbClr val="CC0000"/>
                </a:solidFill>
              </a:rPr>
              <a:t>relative</a:t>
            </a:r>
          </a:p>
          <a:p>
            <a:pPr lvl="1"/>
            <a:endParaRPr lang="en-US" sz="2000">
              <a:solidFill>
                <a:schemeClr val="accent2"/>
              </a:solidFill>
            </a:endParaRPr>
          </a:p>
          <a:p>
            <a:r>
              <a:rPr lang="en-US" sz="2400">
                <a:solidFill>
                  <a:srgbClr val="CC0000"/>
                </a:solidFill>
              </a:rPr>
              <a:t>Integrating disparate entities is  important to provide user transparency in the presence of heterogeneity</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6553200" y="6245225"/>
            <a:ext cx="2133600" cy="476250"/>
          </a:xfrm>
          <a:prstGeom prst="rect">
            <a:avLst/>
          </a:prstGeom>
        </p:spPr>
        <p:txBody>
          <a:bodyPr/>
          <a:lstStyle/>
          <a:p>
            <a:fld id="{4B58CDC3-AB0D-47D4-AF84-EB98CB5EED48}" type="slidenum">
              <a:rPr lang="en-US"/>
              <a:pPr/>
              <a:t>22</a:t>
            </a:fld>
            <a:endParaRPr lang="en-US"/>
          </a:p>
        </p:txBody>
      </p:sp>
      <p:sp>
        <p:nvSpPr>
          <p:cNvPr id="1444866" name="Rectangle 2"/>
          <p:cNvSpPr>
            <a:spLocks noGrp="1" noChangeArrowheads="1"/>
          </p:cNvSpPr>
          <p:nvPr>
            <p:ph type="title"/>
          </p:nvPr>
        </p:nvSpPr>
        <p:spPr/>
        <p:txBody>
          <a:bodyPr/>
          <a:lstStyle/>
          <a:p>
            <a:r>
              <a:rPr lang="en-US"/>
              <a:t>Authenticity and Security</a:t>
            </a:r>
          </a:p>
        </p:txBody>
      </p:sp>
      <p:sp>
        <p:nvSpPr>
          <p:cNvPr id="1444867" name="Rectangle 3"/>
          <p:cNvSpPr>
            <a:spLocks noGrp="1" noChangeArrowheads="1"/>
          </p:cNvSpPr>
          <p:nvPr>
            <p:ph type="body" idx="1"/>
          </p:nvPr>
        </p:nvSpPr>
        <p:spPr/>
        <p:txBody>
          <a:bodyPr/>
          <a:lstStyle/>
          <a:p>
            <a:r>
              <a:rPr lang="en-US" sz="2400"/>
              <a:t>Pervasivity vs. Security</a:t>
            </a:r>
          </a:p>
          <a:p>
            <a:r>
              <a:rPr lang="en-US" sz="2400"/>
              <a:t>Proactivity vs. Security</a:t>
            </a:r>
          </a:p>
          <a:p>
            <a:r>
              <a:rPr lang="en-US" sz="2400"/>
              <a:t>QoS vs. Security</a:t>
            </a:r>
          </a:p>
          <a:p>
            <a:r>
              <a:rPr lang="en-US" sz="2400"/>
              <a:t>Privacy Issues</a:t>
            </a:r>
          </a:p>
          <a:p>
            <a:r>
              <a:rPr lang="en-US" sz="2400"/>
              <a:t>Resource Availability and Utilization</a:t>
            </a:r>
          </a:p>
          <a:p>
            <a:r>
              <a:rPr lang="en-US" sz="2400"/>
              <a:t>Enabling Technologies</a:t>
            </a:r>
          </a:p>
          <a:p>
            <a:r>
              <a:rPr lang="en-US" sz="2400"/>
              <a:t>	</a:t>
            </a:r>
            <a:r>
              <a:rPr lang="en-US" sz="2000"/>
              <a:t>Software Agents</a:t>
            </a:r>
          </a:p>
          <a:p>
            <a:r>
              <a:rPr lang="en-US" sz="2000"/>
              <a:t>	Wireless Communications</a:t>
            </a:r>
          </a:p>
          <a:p>
            <a:r>
              <a:rPr lang="en-US" sz="2000"/>
              <a:t>	Active Networks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3"/>
          <p:cNvSpPr>
            <a:spLocks noGrp="1"/>
          </p:cNvSpPr>
          <p:nvPr>
            <p:ph type="dt" sz="half" idx="4294967295"/>
          </p:nvPr>
        </p:nvSpPr>
        <p:spPr>
          <a:xfrm>
            <a:off x="457200" y="6245225"/>
            <a:ext cx="2133600" cy="476250"/>
          </a:xfrm>
          <a:prstGeom prst="rect">
            <a:avLst/>
          </a:prstGeom>
        </p:spPr>
        <p:txBody>
          <a:bodyPr/>
          <a:lstStyle/>
          <a:p>
            <a:r>
              <a:rPr lang="en-US"/>
              <a:t>12/05/2005</a:t>
            </a:r>
          </a:p>
        </p:txBody>
      </p:sp>
      <p:sp>
        <p:nvSpPr>
          <p:cNvPr id="25" name="Slide Number Placeholder 5"/>
          <p:cNvSpPr>
            <a:spLocks noGrp="1"/>
          </p:cNvSpPr>
          <p:nvPr>
            <p:ph type="sldNum" sz="quarter" idx="4294967295"/>
          </p:nvPr>
        </p:nvSpPr>
        <p:spPr>
          <a:xfrm>
            <a:off x="6553200" y="6245225"/>
            <a:ext cx="2133600" cy="476250"/>
          </a:xfrm>
          <a:prstGeom prst="rect">
            <a:avLst/>
          </a:prstGeom>
        </p:spPr>
        <p:txBody>
          <a:bodyPr/>
          <a:lstStyle/>
          <a:p>
            <a:fld id="{6A8D6DEA-BC14-4869-ACE3-7DB1FE7F3E97}" type="slidenum">
              <a:rPr lang="en-US"/>
              <a:pPr/>
              <a:t>23</a:t>
            </a:fld>
            <a:endParaRPr lang="en-US"/>
          </a:p>
        </p:txBody>
      </p:sp>
      <p:sp>
        <p:nvSpPr>
          <p:cNvPr id="1120258" name="Rectangle 2"/>
          <p:cNvSpPr>
            <a:spLocks noGrp="1" noChangeArrowheads="1"/>
          </p:cNvSpPr>
          <p:nvPr>
            <p:ph type="title"/>
          </p:nvPr>
        </p:nvSpPr>
        <p:spPr/>
        <p:txBody>
          <a:bodyPr/>
          <a:lstStyle/>
          <a:p>
            <a:r>
              <a:rPr lang="en-US"/>
              <a:t>Authentication and Security</a:t>
            </a:r>
          </a:p>
        </p:txBody>
      </p:sp>
      <p:grpSp>
        <p:nvGrpSpPr>
          <p:cNvPr id="2" name="Group 3"/>
          <p:cNvGrpSpPr>
            <a:grpSpLocks/>
          </p:cNvGrpSpPr>
          <p:nvPr/>
        </p:nvGrpSpPr>
        <p:grpSpPr bwMode="auto">
          <a:xfrm>
            <a:off x="420688" y="1236663"/>
            <a:ext cx="8475662" cy="5438775"/>
            <a:chOff x="265" y="779"/>
            <a:chExt cx="5339" cy="3426"/>
          </a:xfrm>
        </p:grpSpPr>
        <p:pic>
          <p:nvPicPr>
            <p:cNvPr id="1120260" name="Picture 4" descr="PE02039_"/>
            <p:cNvPicPr>
              <a:picLocks noChangeAspect="1" noChangeArrowheads="1"/>
            </p:cNvPicPr>
            <p:nvPr/>
          </p:nvPicPr>
          <p:blipFill>
            <a:blip r:embed="rId3" cstate="print"/>
            <a:srcRect/>
            <a:stretch>
              <a:fillRect/>
            </a:stretch>
          </p:blipFill>
          <p:spPr bwMode="auto">
            <a:xfrm>
              <a:off x="2463" y="2057"/>
              <a:ext cx="1026" cy="1187"/>
            </a:xfrm>
            <a:prstGeom prst="rect">
              <a:avLst/>
            </a:prstGeom>
            <a:noFill/>
          </p:spPr>
        </p:pic>
        <p:pic>
          <p:nvPicPr>
            <p:cNvPr id="1120261" name="Picture 5" descr="j0090555"/>
            <p:cNvPicPr>
              <a:picLocks noChangeAspect="1" noChangeArrowheads="1"/>
            </p:cNvPicPr>
            <p:nvPr/>
          </p:nvPicPr>
          <p:blipFill>
            <a:blip r:embed="rId4" cstate="print"/>
            <a:srcRect/>
            <a:stretch>
              <a:fillRect/>
            </a:stretch>
          </p:blipFill>
          <p:spPr bwMode="auto">
            <a:xfrm>
              <a:off x="301" y="3082"/>
              <a:ext cx="1369" cy="1094"/>
            </a:xfrm>
            <a:prstGeom prst="rect">
              <a:avLst/>
            </a:prstGeom>
            <a:noFill/>
          </p:spPr>
        </p:pic>
        <p:pic>
          <p:nvPicPr>
            <p:cNvPr id="1120262" name="Picture 6" descr="j0282528"/>
            <p:cNvPicPr>
              <a:picLocks noChangeAspect="1" noChangeArrowheads="1"/>
            </p:cNvPicPr>
            <p:nvPr/>
          </p:nvPicPr>
          <p:blipFill>
            <a:blip r:embed="rId5" cstate="print"/>
            <a:srcRect/>
            <a:stretch>
              <a:fillRect/>
            </a:stretch>
          </p:blipFill>
          <p:spPr bwMode="auto">
            <a:xfrm>
              <a:off x="265" y="2725"/>
              <a:ext cx="614" cy="360"/>
            </a:xfrm>
            <a:prstGeom prst="rect">
              <a:avLst/>
            </a:prstGeom>
            <a:noFill/>
          </p:spPr>
        </p:pic>
        <p:pic>
          <p:nvPicPr>
            <p:cNvPr id="1120263" name="Picture 7" descr="j0297625"/>
            <p:cNvPicPr>
              <a:picLocks noChangeAspect="1" noChangeArrowheads="1"/>
            </p:cNvPicPr>
            <p:nvPr/>
          </p:nvPicPr>
          <p:blipFill>
            <a:blip r:embed="rId6" cstate="print"/>
            <a:srcRect/>
            <a:stretch>
              <a:fillRect/>
            </a:stretch>
          </p:blipFill>
          <p:spPr bwMode="auto">
            <a:xfrm>
              <a:off x="3323" y="779"/>
              <a:ext cx="625" cy="588"/>
            </a:xfrm>
            <a:prstGeom prst="rect">
              <a:avLst/>
            </a:prstGeom>
            <a:noFill/>
          </p:spPr>
        </p:pic>
        <p:pic>
          <p:nvPicPr>
            <p:cNvPr id="1120264" name="Picture 8" descr="j0297625"/>
            <p:cNvPicPr>
              <a:picLocks noChangeAspect="1" noChangeArrowheads="1"/>
            </p:cNvPicPr>
            <p:nvPr/>
          </p:nvPicPr>
          <p:blipFill>
            <a:blip r:embed="rId6" cstate="print"/>
            <a:srcRect/>
            <a:stretch>
              <a:fillRect/>
            </a:stretch>
          </p:blipFill>
          <p:spPr bwMode="auto">
            <a:xfrm>
              <a:off x="2291" y="1182"/>
              <a:ext cx="625" cy="588"/>
            </a:xfrm>
            <a:prstGeom prst="rect">
              <a:avLst/>
            </a:prstGeom>
            <a:noFill/>
          </p:spPr>
        </p:pic>
        <p:pic>
          <p:nvPicPr>
            <p:cNvPr id="1120265" name="Picture 9" descr="j0297625"/>
            <p:cNvPicPr>
              <a:picLocks noChangeAspect="1" noChangeArrowheads="1"/>
            </p:cNvPicPr>
            <p:nvPr/>
          </p:nvPicPr>
          <p:blipFill>
            <a:blip r:embed="rId6" cstate="print"/>
            <a:srcRect/>
            <a:stretch>
              <a:fillRect/>
            </a:stretch>
          </p:blipFill>
          <p:spPr bwMode="auto">
            <a:xfrm>
              <a:off x="1055" y="1758"/>
              <a:ext cx="625" cy="588"/>
            </a:xfrm>
            <a:prstGeom prst="rect">
              <a:avLst/>
            </a:prstGeom>
            <a:noFill/>
          </p:spPr>
        </p:pic>
        <p:sp>
          <p:nvSpPr>
            <p:cNvPr id="1120266" name="Line 10"/>
            <p:cNvSpPr>
              <a:spLocks noChangeShapeType="1"/>
            </p:cNvSpPr>
            <p:nvPr/>
          </p:nvSpPr>
          <p:spPr bwMode="auto">
            <a:xfrm flipH="1" flipV="1">
              <a:off x="3984" y="1079"/>
              <a:ext cx="300" cy="277"/>
            </a:xfrm>
            <a:prstGeom prst="line">
              <a:avLst/>
            </a:prstGeom>
            <a:noFill/>
            <a:ln w="38100">
              <a:solidFill>
                <a:srgbClr val="FF3300"/>
              </a:solidFill>
              <a:round/>
              <a:headEnd/>
              <a:tailEnd type="triangle" w="med" len="med"/>
            </a:ln>
            <a:effectLst/>
          </p:spPr>
          <p:txBody>
            <a:bodyPr/>
            <a:lstStyle/>
            <a:p>
              <a:endParaRPr lang="en-US"/>
            </a:p>
          </p:txBody>
        </p:sp>
        <p:sp>
          <p:nvSpPr>
            <p:cNvPr id="1120267" name="Line 11"/>
            <p:cNvSpPr>
              <a:spLocks noChangeShapeType="1"/>
            </p:cNvSpPr>
            <p:nvPr/>
          </p:nvSpPr>
          <p:spPr bwMode="auto">
            <a:xfrm>
              <a:off x="2472" y="2081"/>
              <a:ext cx="72" cy="322"/>
            </a:xfrm>
            <a:prstGeom prst="line">
              <a:avLst/>
            </a:prstGeom>
            <a:noFill/>
            <a:ln w="38100">
              <a:solidFill>
                <a:srgbClr val="FF3300"/>
              </a:solidFill>
              <a:round/>
              <a:headEnd/>
              <a:tailEnd type="triangle" w="med" len="med"/>
            </a:ln>
            <a:effectLst/>
          </p:spPr>
          <p:txBody>
            <a:bodyPr/>
            <a:lstStyle/>
            <a:p>
              <a:endParaRPr lang="en-US"/>
            </a:p>
          </p:txBody>
        </p:sp>
        <p:sp>
          <p:nvSpPr>
            <p:cNvPr id="1120268" name="Line 12"/>
            <p:cNvSpPr>
              <a:spLocks noChangeShapeType="1"/>
            </p:cNvSpPr>
            <p:nvPr/>
          </p:nvSpPr>
          <p:spPr bwMode="auto">
            <a:xfrm flipH="1">
              <a:off x="588" y="2046"/>
              <a:ext cx="420" cy="610"/>
            </a:xfrm>
            <a:prstGeom prst="line">
              <a:avLst/>
            </a:prstGeom>
            <a:noFill/>
            <a:ln w="38100">
              <a:solidFill>
                <a:srgbClr val="FF3300"/>
              </a:solidFill>
              <a:round/>
              <a:headEnd/>
              <a:tailEnd type="triangle" w="med" len="med"/>
            </a:ln>
            <a:effectLst/>
          </p:spPr>
          <p:txBody>
            <a:bodyPr/>
            <a:lstStyle/>
            <a:p>
              <a:endParaRPr lang="en-US"/>
            </a:p>
          </p:txBody>
        </p:sp>
        <p:sp>
          <p:nvSpPr>
            <p:cNvPr id="1120269" name="Line 13"/>
            <p:cNvSpPr>
              <a:spLocks noChangeShapeType="1"/>
            </p:cNvSpPr>
            <p:nvPr/>
          </p:nvSpPr>
          <p:spPr bwMode="auto">
            <a:xfrm flipH="1">
              <a:off x="1944" y="1874"/>
              <a:ext cx="2016" cy="1036"/>
            </a:xfrm>
            <a:prstGeom prst="line">
              <a:avLst/>
            </a:prstGeom>
            <a:noFill/>
            <a:ln w="9525">
              <a:solidFill>
                <a:schemeClr val="tx1"/>
              </a:solidFill>
              <a:prstDash val="sysDot"/>
              <a:round/>
              <a:headEnd/>
              <a:tailEnd/>
            </a:ln>
            <a:effectLst/>
          </p:spPr>
          <p:txBody>
            <a:bodyPr/>
            <a:lstStyle/>
            <a:p>
              <a:endParaRPr lang="en-US"/>
            </a:p>
          </p:txBody>
        </p:sp>
        <p:sp>
          <p:nvSpPr>
            <p:cNvPr id="1120270" name="Line 14"/>
            <p:cNvSpPr>
              <a:spLocks noChangeShapeType="1"/>
            </p:cNvSpPr>
            <p:nvPr/>
          </p:nvSpPr>
          <p:spPr bwMode="auto">
            <a:xfrm flipH="1">
              <a:off x="2496" y="2300"/>
              <a:ext cx="1884" cy="1416"/>
            </a:xfrm>
            <a:prstGeom prst="line">
              <a:avLst/>
            </a:prstGeom>
            <a:noFill/>
            <a:ln w="9525">
              <a:solidFill>
                <a:schemeClr val="tx1"/>
              </a:solidFill>
              <a:prstDash val="sysDot"/>
              <a:round/>
              <a:headEnd/>
              <a:tailEnd/>
            </a:ln>
            <a:effectLst/>
          </p:spPr>
          <p:txBody>
            <a:bodyPr/>
            <a:lstStyle/>
            <a:p>
              <a:endParaRPr lang="en-US"/>
            </a:p>
          </p:txBody>
        </p:sp>
        <p:sp>
          <p:nvSpPr>
            <p:cNvPr id="1120271" name="Text Box 15"/>
            <p:cNvSpPr txBox="1">
              <a:spLocks noChangeArrowheads="1"/>
            </p:cNvSpPr>
            <p:nvPr/>
          </p:nvSpPr>
          <p:spPr bwMode="auto">
            <a:xfrm>
              <a:off x="3132" y="1367"/>
              <a:ext cx="1320" cy="366"/>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Files uploaded from laptop to PDA</a:t>
              </a:r>
            </a:p>
          </p:txBody>
        </p:sp>
        <p:sp>
          <p:nvSpPr>
            <p:cNvPr id="1120272" name="Text Box 16"/>
            <p:cNvSpPr txBox="1">
              <a:spLocks noChangeArrowheads="1"/>
            </p:cNvSpPr>
            <p:nvPr/>
          </p:nvSpPr>
          <p:spPr bwMode="auto">
            <a:xfrm>
              <a:off x="2004" y="1734"/>
              <a:ext cx="1260" cy="367"/>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Working while on the move</a:t>
              </a:r>
            </a:p>
          </p:txBody>
        </p:sp>
        <p:sp>
          <p:nvSpPr>
            <p:cNvPr id="1120273" name="Text Box 17"/>
            <p:cNvSpPr txBox="1">
              <a:spLocks noChangeArrowheads="1"/>
            </p:cNvSpPr>
            <p:nvPr/>
          </p:nvSpPr>
          <p:spPr bwMode="auto">
            <a:xfrm>
              <a:off x="816" y="2392"/>
              <a:ext cx="1500" cy="366"/>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Files uploaded from PDA to Projector</a:t>
              </a:r>
            </a:p>
          </p:txBody>
        </p:sp>
        <p:pic>
          <p:nvPicPr>
            <p:cNvPr id="1120274" name="Picture 18" descr="pe00971_"/>
            <p:cNvPicPr>
              <a:picLocks noChangeAspect="1" noChangeArrowheads="1"/>
            </p:cNvPicPr>
            <p:nvPr/>
          </p:nvPicPr>
          <p:blipFill>
            <a:blip r:embed="rId7" cstate="print"/>
            <a:srcRect/>
            <a:stretch>
              <a:fillRect/>
            </a:stretch>
          </p:blipFill>
          <p:spPr bwMode="auto">
            <a:xfrm>
              <a:off x="4397" y="865"/>
              <a:ext cx="1166" cy="1096"/>
            </a:xfrm>
            <a:prstGeom prst="rect">
              <a:avLst/>
            </a:prstGeom>
            <a:noFill/>
          </p:spPr>
        </p:pic>
        <p:sp>
          <p:nvSpPr>
            <p:cNvPr id="1120275" name="Text Box 19"/>
            <p:cNvSpPr txBox="1">
              <a:spLocks noChangeArrowheads="1"/>
            </p:cNvSpPr>
            <p:nvPr/>
          </p:nvSpPr>
          <p:spPr bwMode="auto">
            <a:xfrm>
              <a:off x="1632" y="3787"/>
              <a:ext cx="768" cy="232"/>
            </a:xfrm>
            <a:prstGeom prst="rect">
              <a:avLst/>
            </a:prstGeom>
            <a:noFill/>
            <a:ln w="9525">
              <a:noFill/>
              <a:miter lim="800000"/>
              <a:headEnd/>
              <a:tailEnd/>
            </a:ln>
            <a:effectLst/>
          </p:spPr>
          <p:txBody>
            <a:bodyPr>
              <a:spAutoFit/>
            </a:bodyPr>
            <a:lstStyle/>
            <a:p>
              <a:pPr>
                <a:spcBef>
                  <a:spcPct val="50000"/>
                </a:spcBef>
              </a:pPr>
              <a:r>
                <a:rPr lang="en-US" sz="1800">
                  <a:solidFill>
                    <a:srgbClr val="6C1A2F"/>
                  </a:solidFill>
                </a:rPr>
                <a:t>Meeting</a:t>
              </a:r>
            </a:p>
          </p:txBody>
        </p:sp>
        <p:sp>
          <p:nvSpPr>
            <p:cNvPr id="1120276" name="AutoShape 20"/>
            <p:cNvSpPr>
              <a:spLocks noChangeArrowheads="1"/>
            </p:cNvSpPr>
            <p:nvPr/>
          </p:nvSpPr>
          <p:spPr bwMode="auto">
            <a:xfrm rot="-12800956">
              <a:off x="750" y="3049"/>
              <a:ext cx="191" cy="180"/>
            </a:xfrm>
            <a:prstGeom prst="triangle">
              <a:avLst>
                <a:gd name="adj" fmla="val 50000"/>
              </a:avLst>
            </a:prstGeom>
            <a:solidFill>
              <a:schemeClr val="accent2"/>
            </a:solidFill>
            <a:ln w="9525">
              <a:solidFill>
                <a:schemeClr val="accent2"/>
              </a:solidFill>
              <a:miter lim="800000"/>
              <a:headEnd/>
              <a:tailEnd/>
            </a:ln>
            <a:effectLst/>
          </p:spPr>
          <p:txBody>
            <a:bodyPr wrap="none" anchor="ctr"/>
            <a:lstStyle/>
            <a:p>
              <a:endParaRPr lang="en-US"/>
            </a:p>
          </p:txBody>
        </p:sp>
        <p:sp>
          <p:nvSpPr>
            <p:cNvPr id="1120277" name="AutoShape 21"/>
            <p:cNvSpPr>
              <a:spLocks noChangeArrowheads="1"/>
            </p:cNvSpPr>
            <p:nvPr/>
          </p:nvSpPr>
          <p:spPr bwMode="auto">
            <a:xfrm rot="2600987">
              <a:off x="4025" y="1877"/>
              <a:ext cx="265" cy="1595"/>
            </a:xfrm>
            <a:prstGeom prst="downArrow">
              <a:avLst>
                <a:gd name="adj1" fmla="val 50000"/>
                <a:gd name="adj2" fmla="val 150472"/>
              </a:avLst>
            </a:prstGeom>
            <a:solidFill>
              <a:srgbClr val="FFFF00"/>
            </a:solidFill>
            <a:ln w="9525">
              <a:solidFill>
                <a:srgbClr val="FFFF00"/>
              </a:solidFill>
              <a:miter lim="800000"/>
              <a:headEnd/>
              <a:tailEnd/>
            </a:ln>
            <a:effectLst/>
          </p:spPr>
          <p:txBody>
            <a:bodyPr wrap="none" anchor="ctr"/>
            <a:lstStyle/>
            <a:p>
              <a:endParaRPr lang="en-US"/>
            </a:p>
          </p:txBody>
        </p:sp>
        <p:sp>
          <p:nvSpPr>
            <p:cNvPr id="1120278" name="Text Box 22"/>
            <p:cNvSpPr txBox="1">
              <a:spLocks noChangeArrowheads="1"/>
            </p:cNvSpPr>
            <p:nvPr/>
          </p:nvSpPr>
          <p:spPr bwMode="auto">
            <a:xfrm>
              <a:off x="2988" y="3222"/>
              <a:ext cx="2616" cy="983"/>
            </a:xfrm>
            <a:prstGeom prst="rect">
              <a:avLst/>
            </a:prstGeom>
            <a:solidFill>
              <a:srgbClr val="DDDDDD"/>
            </a:solidFill>
            <a:ln w="9525">
              <a:solidFill>
                <a:schemeClr val="accent2"/>
              </a:solidFill>
              <a:miter lim="800000"/>
              <a:headEnd/>
              <a:tailEnd/>
            </a:ln>
            <a:effectLst/>
          </p:spPr>
          <p:txBody>
            <a:bodyPr>
              <a:spAutoFit/>
            </a:bodyPr>
            <a:lstStyle/>
            <a:p>
              <a:pPr>
                <a:spcBef>
                  <a:spcPct val="50000"/>
                </a:spcBef>
              </a:pPr>
              <a:r>
                <a:rPr lang="en-US" sz="2400">
                  <a:solidFill>
                    <a:schemeClr val="accent2"/>
                  </a:solidFill>
                </a:rPr>
                <a:t>Laptop/PDA should be authenticated before the files can be uploaded to the projector</a:t>
              </a:r>
            </a:p>
          </p:txBody>
        </p:sp>
      </p:gr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5890" name="Rectangle 2"/>
          <p:cNvSpPr>
            <a:spLocks noGrp="1" noChangeArrowheads="1"/>
          </p:cNvSpPr>
          <p:nvPr>
            <p:ph type="title"/>
          </p:nvPr>
        </p:nvSpPr>
        <p:spPr>
          <a:xfrm>
            <a:off x="457200" y="274638"/>
            <a:ext cx="8229600" cy="781050"/>
          </a:xfrm>
        </p:spPr>
        <p:txBody>
          <a:bodyPr/>
          <a:lstStyle/>
          <a:p>
            <a:r>
              <a:rPr lang="en-US"/>
              <a:t>Mobility</a:t>
            </a:r>
          </a:p>
        </p:txBody>
      </p:sp>
      <p:sp>
        <p:nvSpPr>
          <p:cNvPr id="1445891" name="Rectangle 3"/>
          <p:cNvSpPr>
            <a:spLocks noGrp="1" noChangeArrowheads="1"/>
          </p:cNvSpPr>
          <p:nvPr>
            <p:ph type="body" idx="1"/>
          </p:nvPr>
        </p:nvSpPr>
        <p:spPr>
          <a:xfrm>
            <a:off x="1752600" y="1104900"/>
            <a:ext cx="6934200" cy="5021263"/>
          </a:xfrm>
        </p:spPr>
        <p:txBody>
          <a:bodyPr/>
          <a:lstStyle/>
          <a:p>
            <a:r>
              <a:rPr lang="en-US" sz="2400" dirty="0"/>
              <a:t>Mobile-aware services</a:t>
            </a:r>
          </a:p>
          <a:p>
            <a:r>
              <a:rPr lang="en-US" sz="2400" dirty="0"/>
              <a:t>Location-aware services</a:t>
            </a:r>
          </a:p>
          <a:p>
            <a:r>
              <a:rPr lang="en-US" sz="2400" dirty="0"/>
              <a:t>Wireless communications</a:t>
            </a:r>
          </a:p>
          <a:p>
            <a:r>
              <a:rPr lang="en-US" dirty="0"/>
              <a:t>	</a:t>
            </a:r>
            <a:r>
              <a:rPr lang="en-US" sz="2000" dirty="0">
                <a:solidFill>
                  <a:schemeClr val="accent2"/>
                </a:solidFill>
              </a:rPr>
              <a:t>Mobile IP and Enhancements</a:t>
            </a:r>
          </a:p>
          <a:p>
            <a:r>
              <a:rPr lang="en-US" sz="2000" dirty="0">
                <a:solidFill>
                  <a:schemeClr val="accent2"/>
                </a:solidFill>
              </a:rPr>
              <a:t>	GPS services</a:t>
            </a:r>
          </a:p>
          <a:p>
            <a:r>
              <a:rPr lang="en-US" sz="2000" dirty="0">
                <a:solidFill>
                  <a:schemeClr val="accent2"/>
                </a:solidFill>
              </a:rPr>
              <a:t>	Wireless LANs</a:t>
            </a:r>
          </a:p>
          <a:p>
            <a:r>
              <a:rPr lang="en-US" sz="2000" dirty="0">
                <a:solidFill>
                  <a:schemeClr val="accent2"/>
                </a:solidFill>
              </a:rPr>
              <a:t>	Cellular Networks</a:t>
            </a:r>
          </a:p>
          <a:p>
            <a:r>
              <a:rPr lang="en-US" sz="2000" dirty="0">
                <a:solidFill>
                  <a:schemeClr val="accent2"/>
                </a:solidFill>
              </a:rPr>
              <a:t>	Integration</a:t>
            </a:r>
          </a:p>
          <a:p>
            <a:r>
              <a:rPr lang="en-US" sz="2400" dirty="0"/>
              <a:t>Information acquisition and dissemination</a:t>
            </a:r>
          </a:p>
          <a:p>
            <a:endParaRPr lang="en-US" sz="2400"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2306" name="Rectangle 2"/>
          <p:cNvSpPr>
            <a:spLocks noGrp="1" noChangeArrowheads="1"/>
          </p:cNvSpPr>
          <p:nvPr>
            <p:ph type="title"/>
          </p:nvPr>
        </p:nvSpPr>
        <p:spPr>
          <a:xfrm>
            <a:off x="457200" y="0"/>
            <a:ext cx="8229600" cy="1143000"/>
          </a:xfrm>
        </p:spPr>
        <p:txBody>
          <a:bodyPr/>
          <a:lstStyle/>
          <a:p>
            <a:r>
              <a:rPr lang="en-US"/>
              <a:t>Mobility and Location Awareness</a:t>
            </a:r>
          </a:p>
        </p:txBody>
      </p:sp>
      <p:pic>
        <p:nvPicPr>
          <p:cNvPr id="1122307" name="Picture 3" descr="PE02039_"/>
          <p:cNvPicPr>
            <a:picLocks noChangeAspect="1" noChangeArrowheads="1"/>
          </p:cNvPicPr>
          <p:nvPr/>
        </p:nvPicPr>
        <p:blipFill>
          <a:blip r:embed="rId3" cstate="print"/>
          <a:srcRect/>
          <a:stretch>
            <a:fillRect/>
          </a:stretch>
        </p:blipFill>
        <p:spPr bwMode="auto">
          <a:xfrm>
            <a:off x="4157663" y="2954338"/>
            <a:ext cx="1628775" cy="1884362"/>
          </a:xfrm>
          <a:prstGeom prst="rect">
            <a:avLst/>
          </a:prstGeom>
          <a:noFill/>
        </p:spPr>
      </p:pic>
      <p:pic>
        <p:nvPicPr>
          <p:cNvPr id="1122308" name="Picture 4" descr="j0090555"/>
          <p:cNvPicPr>
            <a:picLocks noChangeAspect="1" noChangeArrowheads="1"/>
          </p:cNvPicPr>
          <p:nvPr/>
        </p:nvPicPr>
        <p:blipFill>
          <a:blip r:embed="rId4" cstate="print"/>
          <a:srcRect/>
          <a:stretch>
            <a:fillRect/>
          </a:stretch>
        </p:blipFill>
        <p:spPr bwMode="auto">
          <a:xfrm>
            <a:off x="725488" y="4581525"/>
            <a:ext cx="2173287" cy="1736725"/>
          </a:xfrm>
          <a:prstGeom prst="rect">
            <a:avLst/>
          </a:prstGeom>
          <a:noFill/>
        </p:spPr>
      </p:pic>
      <p:pic>
        <p:nvPicPr>
          <p:cNvPr id="1122309" name="Picture 5" descr="j0282528"/>
          <p:cNvPicPr>
            <a:picLocks noChangeAspect="1" noChangeArrowheads="1"/>
          </p:cNvPicPr>
          <p:nvPr/>
        </p:nvPicPr>
        <p:blipFill>
          <a:blip r:embed="rId5" cstate="print"/>
          <a:srcRect/>
          <a:stretch>
            <a:fillRect/>
          </a:stretch>
        </p:blipFill>
        <p:spPr bwMode="auto">
          <a:xfrm>
            <a:off x="668338" y="4014788"/>
            <a:ext cx="974725" cy="571500"/>
          </a:xfrm>
          <a:prstGeom prst="rect">
            <a:avLst/>
          </a:prstGeom>
          <a:noFill/>
        </p:spPr>
      </p:pic>
      <p:pic>
        <p:nvPicPr>
          <p:cNvPr id="1122310" name="Picture 6" descr="j0297625"/>
          <p:cNvPicPr>
            <a:picLocks noChangeAspect="1" noChangeArrowheads="1"/>
          </p:cNvPicPr>
          <p:nvPr/>
        </p:nvPicPr>
        <p:blipFill>
          <a:blip r:embed="rId6" cstate="print"/>
          <a:srcRect/>
          <a:stretch>
            <a:fillRect/>
          </a:stretch>
        </p:blipFill>
        <p:spPr bwMode="auto">
          <a:xfrm>
            <a:off x="5522913" y="925513"/>
            <a:ext cx="992187" cy="933450"/>
          </a:xfrm>
          <a:prstGeom prst="rect">
            <a:avLst/>
          </a:prstGeom>
          <a:noFill/>
        </p:spPr>
      </p:pic>
      <p:pic>
        <p:nvPicPr>
          <p:cNvPr id="1122311" name="Picture 7" descr="j0297625"/>
          <p:cNvPicPr>
            <a:picLocks noChangeAspect="1" noChangeArrowheads="1"/>
          </p:cNvPicPr>
          <p:nvPr/>
        </p:nvPicPr>
        <p:blipFill>
          <a:blip r:embed="rId6" cstate="print"/>
          <a:srcRect/>
          <a:stretch>
            <a:fillRect/>
          </a:stretch>
        </p:blipFill>
        <p:spPr bwMode="auto">
          <a:xfrm>
            <a:off x="3884613" y="1565275"/>
            <a:ext cx="992187" cy="933450"/>
          </a:xfrm>
          <a:prstGeom prst="rect">
            <a:avLst/>
          </a:prstGeom>
          <a:noFill/>
        </p:spPr>
      </p:pic>
      <p:pic>
        <p:nvPicPr>
          <p:cNvPr id="1122312" name="Picture 8" descr="j0297625"/>
          <p:cNvPicPr>
            <a:picLocks noChangeAspect="1" noChangeArrowheads="1"/>
          </p:cNvPicPr>
          <p:nvPr/>
        </p:nvPicPr>
        <p:blipFill>
          <a:blip r:embed="rId6" cstate="print"/>
          <a:srcRect/>
          <a:stretch>
            <a:fillRect/>
          </a:stretch>
        </p:blipFill>
        <p:spPr bwMode="auto">
          <a:xfrm>
            <a:off x="1922463" y="2479675"/>
            <a:ext cx="992187" cy="933450"/>
          </a:xfrm>
          <a:prstGeom prst="rect">
            <a:avLst/>
          </a:prstGeom>
          <a:noFill/>
        </p:spPr>
      </p:pic>
      <p:sp>
        <p:nvSpPr>
          <p:cNvPr id="1122313" name="Line 9"/>
          <p:cNvSpPr>
            <a:spLocks noChangeShapeType="1"/>
          </p:cNvSpPr>
          <p:nvPr/>
        </p:nvSpPr>
        <p:spPr bwMode="auto">
          <a:xfrm flipH="1" flipV="1">
            <a:off x="6572250" y="1401763"/>
            <a:ext cx="476250" cy="439737"/>
          </a:xfrm>
          <a:prstGeom prst="line">
            <a:avLst/>
          </a:prstGeom>
          <a:noFill/>
          <a:ln w="38100">
            <a:solidFill>
              <a:srgbClr val="FF3300"/>
            </a:solidFill>
            <a:round/>
            <a:headEnd/>
            <a:tailEnd type="triangle" w="med" len="med"/>
          </a:ln>
          <a:effectLst/>
        </p:spPr>
        <p:txBody>
          <a:bodyPr/>
          <a:lstStyle/>
          <a:p>
            <a:endParaRPr lang="en-US"/>
          </a:p>
        </p:txBody>
      </p:sp>
      <p:sp>
        <p:nvSpPr>
          <p:cNvPr id="1122314" name="Line 10"/>
          <p:cNvSpPr>
            <a:spLocks noChangeShapeType="1"/>
          </p:cNvSpPr>
          <p:nvPr/>
        </p:nvSpPr>
        <p:spPr bwMode="auto">
          <a:xfrm>
            <a:off x="4171950" y="2992438"/>
            <a:ext cx="114300" cy="511175"/>
          </a:xfrm>
          <a:prstGeom prst="line">
            <a:avLst/>
          </a:prstGeom>
          <a:noFill/>
          <a:ln w="38100">
            <a:solidFill>
              <a:srgbClr val="FF3300"/>
            </a:solidFill>
            <a:round/>
            <a:headEnd/>
            <a:tailEnd type="triangle" w="med" len="med"/>
          </a:ln>
          <a:effectLst/>
        </p:spPr>
        <p:txBody>
          <a:bodyPr/>
          <a:lstStyle/>
          <a:p>
            <a:endParaRPr lang="en-US"/>
          </a:p>
        </p:txBody>
      </p:sp>
      <p:sp>
        <p:nvSpPr>
          <p:cNvPr id="1122315" name="Line 11"/>
          <p:cNvSpPr>
            <a:spLocks noChangeShapeType="1"/>
          </p:cNvSpPr>
          <p:nvPr/>
        </p:nvSpPr>
        <p:spPr bwMode="auto">
          <a:xfrm flipH="1">
            <a:off x="1181100" y="2936875"/>
            <a:ext cx="666750" cy="968375"/>
          </a:xfrm>
          <a:prstGeom prst="line">
            <a:avLst/>
          </a:prstGeom>
          <a:noFill/>
          <a:ln w="38100">
            <a:solidFill>
              <a:srgbClr val="FF3300"/>
            </a:solidFill>
            <a:round/>
            <a:headEnd/>
            <a:tailEnd type="triangle" w="med" len="med"/>
          </a:ln>
          <a:effectLst/>
        </p:spPr>
        <p:txBody>
          <a:bodyPr/>
          <a:lstStyle/>
          <a:p>
            <a:endParaRPr lang="en-US"/>
          </a:p>
        </p:txBody>
      </p:sp>
      <p:sp>
        <p:nvSpPr>
          <p:cNvPr id="1122316" name="Line 12"/>
          <p:cNvSpPr>
            <a:spLocks noChangeShapeType="1"/>
          </p:cNvSpPr>
          <p:nvPr/>
        </p:nvSpPr>
        <p:spPr bwMode="auto">
          <a:xfrm flipH="1">
            <a:off x="3333750" y="2663825"/>
            <a:ext cx="3200400" cy="1644650"/>
          </a:xfrm>
          <a:prstGeom prst="line">
            <a:avLst/>
          </a:prstGeom>
          <a:noFill/>
          <a:ln w="9525">
            <a:solidFill>
              <a:schemeClr val="tx1"/>
            </a:solidFill>
            <a:prstDash val="sysDot"/>
            <a:round/>
            <a:headEnd/>
            <a:tailEnd/>
          </a:ln>
          <a:effectLst/>
        </p:spPr>
        <p:txBody>
          <a:bodyPr/>
          <a:lstStyle/>
          <a:p>
            <a:endParaRPr lang="en-US"/>
          </a:p>
        </p:txBody>
      </p:sp>
      <p:sp>
        <p:nvSpPr>
          <p:cNvPr id="1122317" name="Line 13"/>
          <p:cNvSpPr>
            <a:spLocks noChangeShapeType="1"/>
          </p:cNvSpPr>
          <p:nvPr/>
        </p:nvSpPr>
        <p:spPr bwMode="auto">
          <a:xfrm flipH="1">
            <a:off x="4210050" y="3340100"/>
            <a:ext cx="2990850" cy="2247900"/>
          </a:xfrm>
          <a:prstGeom prst="line">
            <a:avLst/>
          </a:prstGeom>
          <a:noFill/>
          <a:ln w="9525">
            <a:solidFill>
              <a:schemeClr val="tx1"/>
            </a:solidFill>
            <a:prstDash val="sysDot"/>
            <a:round/>
            <a:headEnd/>
            <a:tailEnd/>
          </a:ln>
          <a:effectLst/>
        </p:spPr>
        <p:txBody>
          <a:bodyPr/>
          <a:lstStyle/>
          <a:p>
            <a:endParaRPr lang="en-US"/>
          </a:p>
        </p:txBody>
      </p:sp>
      <p:sp>
        <p:nvSpPr>
          <p:cNvPr id="1122318" name="Text Box 14"/>
          <p:cNvSpPr txBox="1">
            <a:spLocks noChangeArrowheads="1"/>
          </p:cNvSpPr>
          <p:nvPr/>
        </p:nvSpPr>
        <p:spPr bwMode="auto">
          <a:xfrm>
            <a:off x="5219700" y="1858963"/>
            <a:ext cx="2095500" cy="581025"/>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Files uploaded from laptop to PDA</a:t>
            </a:r>
          </a:p>
        </p:txBody>
      </p:sp>
      <p:sp>
        <p:nvSpPr>
          <p:cNvPr id="1122319" name="Text Box 15"/>
          <p:cNvSpPr txBox="1">
            <a:spLocks noChangeArrowheads="1"/>
          </p:cNvSpPr>
          <p:nvPr/>
        </p:nvSpPr>
        <p:spPr bwMode="auto">
          <a:xfrm>
            <a:off x="3429000" y="2441575"/>
            <a:ext cx="2000250" cy="582613"/>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Working while on the move</a:t>
            </a:r>
          </a:p>
        </p:txBody>
      </p:sp>
      <p:sp>
        <p:nvSpPr>
          <p:cNvPr id="1122320" name="Text Box 16"/>
          <p:cNvSpPr txBox="1">
            <a:spLocks noChangeArrowheads="1"/>
          </p:cNvSpPr>
          <p:nvPr/>
        </p:nvSpPr>
        <p:spPr bwMode="auto">
          <a:xfrm>
            <a:off x="1543050" y="3486150"/>
            <a:ext cx="2381250" cy="581025"/>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Files uploaded from PDA to Projector</a:t>
            </a:r>
          </a:p>
        </p:txBody>
      </p:sp>
      <p:pic>
        <p:nvPicPr>
          <p:cNvPr id="1122321" name="Picture 17" descr="pe00971_"/>
          <p:cNvPicPr>
            <a:picLocks noChangeAspect="1" noChangeArrowheads="1"/>
          </p:cNvPicPr>
          <p:nvPr/>
        </p:nvPicPr>
        <p:blipFill>
          <a:blip r:embed="rId7" cstate="print"/>
          <a:srcRect/>
          <a:stretch>
            <a:fillRect/>
          </a:stretch>
        </p:blipFill>
        <p:spPr bwMode="auto">
          <a:xfrm>
            <a:off x="7227888" y="1062038"/>
            <a:ext cx="1851025" cy="1739900"/>
          </a:xfrm>
          <a:prstGeom prst="rect">
            <a:avLst/>
          </a:prstGeom>
          <a:noFill/>
        </p:spPr>
      </p:pic>
      <p:sp>
        <p:nvSpPr>
          <p:cNvPr id="1122322" name="Text Box 18"/>
          <p:cNvSpPr txBox="1">
            <a:spLocks noChangeArrowheads="1"/>
          </p:cNvSpPr>
          <p:nvPr/>
        </p:nvSpPr>
        <p:spPr bwMode="auto">
          <a:xfrm>
            <a:off x="2838450" y="5700713"/>
            <a:ext cx="1219200" cy="368300"/>
          </a:xfrm>
          <a:prstGeom prst="rect">
            <a:avLst/>
          </a:prstGeom>
          <a:noFill/>
          <a:ln w="9525">
            <a:noFill/>
            <a:miter lim="800000"/>
            <a:headEnd/>
            <a:tailEnd/>
          </a:ln>
          <a:effectLst/>
        </p:spPr>
        <p:txBody>
          <a:bodyPr>
            <a:spAutoFit/>
          </a:bodyPr>
          <a:lstStyle/>
          <a:p>
            <a:pPr>
              <a:spcBef>
                <a:spcPct val="50000"/>
              </a:spcBef>
            </a:pPr>
            <a:r>
              <a:rPr lang="en-US" sz="1800">
                <a:solidFill>
                  <a:srgbClr val="6C1A2F"/>
                </a:solidFill>
              </a:rPr>
              <a:t>Meeting</a:t>
            </a:r>
          </a:p>
        </p:txBody>
      </p:sp>
      <p:sp>
        <p:nvSpPr>
          <p:cNvPr id="1122323" name="AutoShape 19"/>
          <p:cNvSpPr>
            <a:spLocks noChangeArrowheads="1"/>
          </p:cNvSpPr>
          <p:nvPr/>
        </p:nvSpPr>
        <p:spPr bwMode="auto">
          <a:xfrm rot="-12800956">
            <a:off x="1438275" y="4529138"/>
            <a:ext cx="303213" cy="285750"/>
          </a:xfrm>
          <a:prstGeom prst="triangle">
            <a:avLst>
              <a:gd name="adj" fmla="val 50000"/>
            </a:avLst>
          </a:prstGeom>
          <a:solidFill>
            <a:schemeClr val="accent2"/>
          </a:solidFill>
          <a:ln w="9525">
            <a:solidFill>
              <a:schemeClr val="accent2"/>
            </a:solidFill>
            <a:miter lim="800000"/>
            <a:headEnd/>
            <a:tailEnd/>
          </a:ln>
          <a:effectLst/>
        </p:spPr>
        <p:txBody>
          <a:bodyPr wrap="none" anchor="ctr"/>
          <a:lstStyle/>
          <a:p>
            <a:endParaRPr lang="en-US"/>
          </a:p>
        </p:txBody>
      </p:sp>
      <p:sp>
        <p:nvSpPr>
          <p:cNvPr id="1122324" name="AutoShape 20"/>
          <p:cNvSpPr>
            <a:spLocks noChangeArrowheads="1"/>
          </p:cNvSpPr>
          <p:nvPr/>
        </p:nvSpPr>
        <p:spPr bwMode="auto">
          <a:xfrm rot="2600987">
            <a:off x="6637338" y="2668588"/>
            <a:ext cx="420687" cy="2532062"/>
          </a:xfrm>
          <a:prstGeom prst="downArrow">
            <a:avLst>
              <a:gd name="adj1" fmla="val 50000"/>
              <a:gd name="adj2" fmla="val 150472"/>
            </a:avLst>
          </a:prstGeom>
          <a:solidFill>
            <a:srgbClr val="FFFF00"/>
          </a:solidFill>
          <a:ln w="9525">
            <a:solidFill>
              <a:srgbClr val="FFFF00"/>
            </a:solidFill>
            <a:miter lim="800000"/>
            <a:headEnd/>
            <a:tailEnd/>
          </a:ln>
          <a:effectLst/>
        </p:spPr>
        <p:txBody>
          <a:bodyPr wrap="none" anchor="ctr"/>
          <a:lstStyle/>
          <a:p>
            <a:endParaRPr lang="en-US"/>
          </a:p>
        </p:txBody>
      </p:sp>
      <p:sp>
        <p:nvSpPr>
          <p:cNvPr id="1122325" name="Text Box 21"/>
          <p:cNvSpPr txBox="1">
            <a:spLocks noChangeArrowheads="1"/>
          </p:cNvSpPr>
          <p:nvPr/>
        </p:nvSpPr>
        <p:spPr bwMode="auto">
          <a:xfrm>
            <a:off x="4991100" y="4803775"/>
            <a:ext cx="4152900" cy="831850"/>
          </a:xfrm>
          <a:prstGeom prst="rect">
            <a:avLst/>
          </a:prstGeom>
          <a:solidFill>
            <a:srgbClr val="DDDDDD"/>
          </a:solidFill>
          <a:ln w="9525">
            <a:solidFill>
              <a:schemeClr val="accent2"/>
            </a:solidFill>
            <a:miter lim="800000"/>
            <a:headEnd/>
            <a:tailEnd/>
          </a:ln>
          <a:effectLst/>
        </p:spPr>
        <p:txBody>
          <a:bodyPr>
            <a:spAutoFit/>
          </a:bodyPr>
          <a:lstStyle/>
          <a:p>
            <a:pPr>
              <a:spcBef>
                <a:spcPct val="50000"/>
              </a:spcBef>
            </a:pPr>
            <a:r>
              <a:rPr lang="en-US" sz="2400">
                <a:solidFill>
                  <a:schemeClr val="accent2"/>
                </a:solidFill>
              </a:rPr>
              <a:t>Connection at different locations and user mobility</a:t>
            </a:r>
          </a:p>
        </p:txBody>
      </p:sp>
      <p:sp>
        <p:nvSpPr>
          <p:cNvPr id="1122326" name="AutoShape 22"/>
          <p:cNvSpPr>
            <a:spLocks noChangeArrowheads="1"/>
          </p:cNvSpPr>
          <p:nvPr/>
        </p:nvSpPr>
        <p:spPr bwMode="auto">
          <a:xfrm rot="18999013" flipH="1">
            <a:off x="3862388" y="3582988"/>
            <a:ext cx="573087" cy="2085975"/>
          </a:xfrm>
          <a:prstGeom prst="downArrow">
            <a:avLst>
              <a:gd name="adj1" fmla="val 50000"/>
              <a:gd name="adj2" fmla="val 90997"/>
            </a:avLst>
          </a:prstGeom>
          <a:solidFill>
            <a:srgbClr val="FFFF00"/>
          </a:solidFill>
          <a:ln w="9525">
            <a:solidFill>
              <a:srgbClr val="FFFF00"/>
            </a:solidFill>
            <a:miter lim="800000"/>
            <a:headEnd/>
            <a:tailEnd/>
          </a:ln>
          <a:effectLst/>
        </p:spPr>
        <p:txBody>
          <a:bodyPr wrap="none" anchor="ctr"/>
          <a:lstStyle/>
          <a:p>
            <a:endParaRPr lang="en-US"/>
          </a:p>
        </p:txBody>
      </p:sp>
      <p:sp>
        <p:nvSpPr>
          <p:cNvPr id="1122327" name="Text Box 23"/>
          <p:cNvSpPr txBox="1">
            <a:spLocks noChangeArrowheads="1"/>
          </p:cNvSpPr>
          <p:nvPr/>
        </p:nvSpPr>
        <p:spPr bwMode="auto">
          <a:xfrm>
            <a:off x="493713" y="1408113"/>
            <a:ext cx="1712912" cy="466725"/>
          </a:xfrm>
          <a:prstGeom prst="rect">
            <a:avLst/>
          </a:prstGeom>
          <a:solidFill>
            <a:srgbClr val="DDDDDD"/>
          </a:solidFill>
          <a:ln w="9525">
            <a:solidFill>
              <a:schemeClr val="accent2"/>
            </a:solidFill>
            <a:miter lim="800000"/>
            <a:headEnd/>
            <a:tailEnd/>
          </a:ln>
          <a:effectLst/>
        </p:spPr>
        <p:txBody>
          <a:bodyPr>
            <a:spAutoFit/>
          </a:bodyPr>
          <a:lstStyle/>
          <a:p>
            <a:pPr>
              <a:spcBef>
                <a:spcPct val="50000"/>
              </a:spcBef>
            </a:pPr>
            <a:r>
              <a:rPr lang="en-US" sz="2400">
                <a:solidFill>
                  <a:schemeClr val="accent2"/>
                </a:solidFill>
              </a:rPr>
              <a:t>Seamless</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4354" name="Rectangle 2"/>
          <p:cNvSpPr>
            <a:spLocks noGrp="1" noChangeArrowheads="1"/>
          </p:cNvSpPr>
          <p:nvPr>
            <p:ph type="title"/>
          </p:nvPr>
        </p:nvSpPr>
        <p:spPr>
          <a:xfrm>
            <a:off x="457200" y="0"/>
            <a:ext cx="8229600" cy="1143000"/>
          </a:xfrm>
        </p:spPr>
        <p:txBody>
          <a:bodyPr/>
          <a:lstStyle/>
          <a:p>
            <a:r>
              <a:rPr lang="en-US"/>
              <a:t>Smart Environment</a:t>
            </a:r>
          </a:p>
        </p:txBody>
      </p:sp>
      <p:pic>
        <p:nvPicPr>
          <p:cNvPr id="1124355" name="Picture 3" descr="PE02039_"/>
          <p:cNvPicPr>
            <a:picLocks noChangeAspect="1" noChangeArrowheads="1"/>
          </p:cNvPicPr>
          <p:nvPr/>
        </p:nvPicPr>
        <p:blipFill>
          <a:blip r:embed="rId3" cstate="print"/>
          <a:srcRect/>
          <a:stretch>
            <a:fillRect/>
          </a:stretch>
        </p:blipFill>
        <p:spPr bwMode="auto">
          <a:xfrm>
            <a:off x="4157663" y="2954338"/>
            <a:ext cx="1628775" cy="1884362"/>
          </a:xfrm>
          <a:prstGeom prst="rect">
            <a:avLst/>
          </a:prstGeom>
          <a:noFill/>
        </p:spPr>
      </p:pic>
      <p:pic>
        <p:nvPicPr>
          <p:cNvPr id="1124356" name="Picture 4" descr="j0090555"/>
          <p:cNvPicPr>
            <a:picLocks noChangeAspect="1" noChangeArrowheads="1"/>
          </p:cNvPicPr>
          <p:nvPr/>
        </p:nvPicPr>
        <p:blipFill>
          <a:blip r:embed="rId4" cstate="print"/>
          <a:srcRect/>
          <a:stretch>
            <a:fillRect/>
          </a:stretch>
        </p:blipFill>
        <p:spPr bwMode="auto">
          <a:xfrm>
            <a:off x="725488" y="4581525"/>
            <a:ext cx="2173287" cy="1736725"/>
          </a:xfrm>
          <a:prstGeom prst="rect">
            <a:avLst/>
          </a:prstGeom>
          <a:noFill/>
        </p:spPr>
      </p:pic>
      <p:pic>
        <p:nvPicPr>
          <p:cNvPr id="1124357" name="Picture 5" descr="j0282528"/>
          <p:cNvPicPr>
            <a:picLocks noChangeAspect="1" noChangeArrowheads="1"/>
          </p:cNvPicPr>
          <p:nvPr/>
        </p:nvPicPr>
        <p:blipFill>
          <a:blip r:embed="rId5" cstate="print"/>
          <a:srcRect/>
          <a:stretch>
            <a:fillRect/>
          </a:stretch>
        </p:blipFill>
        <p:spPr bwMode="auto">
          <a:xfrm>
            <a:off x="668338" y="4014788"/>
            <a:ext cx="974725" cy="571500"/>
          </a:xfrm>
          <a:prstGeom prst="rect">
            <a:avLst/>
          </a:prstGeom>
          <a:noFill/>
        </p:spPr>
      </p:pic>
      <p:pic>
        <p:nvPicPr>
          <p:cNvPr id="1124358" name="Picture 6" descr="j0297625"/>
          <p:cNvPicPr>
            <a:picLocks noChangeAspect="1" noChangeArrowheads="1"/>
          </p:cNvPicPr>
          <p:nvPr/>
        </p:nvPicPr>
        <p:blipFill>
          <a:blip r:embed="rId6" cstate="print"/>
          <a:srcRect/>
          <a:stretch>
            <a:fillRect/>
          </a:stretch>
        </p:blipFill>
        <p:spPr bwMode="auto">
          <a:xfrm>
            <a:off x="5522913" y="925513"/>
            <a:ext cx="992187" cy="933450"/>
          </a:xfrm>
          <a:prstGeom prst="rect">
            <a:avLst/>
          </a:prstGeom>
          <a:noFill/>
        </p:spPr>
      </p:pic>
      <p:pic>
        <p:nvPicPr>
          <p:cNvPr id="1124359" name="Picture 7" descr="j0297625"/>
          <p:cNvPicPr>
            <a:picLocks noChangeAspect="1" noChangeArrowheads="1"/>
          </p:cNvPicPr>
          <p:nvPr/>
        </p:nvPicPr>
        <p:blipFill>
          <a:blip r:embed="rId6" cstate="print"/>
          <a:srcRect/>
          <a:stretch>
            <a:fillRect/>
          </a:stretch>
        </p:blipFill>
        <p:spPr bwMode="auto">
          <a:xfrm>
            <a:off x="3884613" y="1565275"/>
            <a:ext cx="992187" cy="933450"/>
          </a:xfrm>
          <a:prstGeom prst="rect">
            <a:avLst/>
          </a:prstGeom>
          <a:noFill/>
        </p:spPr>
      </p:pic>
      <p:pic>
        <p:nvPicPr>
          <p:cNvPr id="1124360" name="Picture 8" descr="j0297625"/>
          <p:cNvPicPr>
            <a:picLocks noChangeAspect="1" noChangeArrowheads="1"/>
          </p:cNvPicPr>
          <p:nvPr/>
        </p:nvPicPr>
        <p:blipFill>
          <a:blip r:embed="rId6" cstate="print"/>
          <a:srcRect/>
          <a:stretch>
            <a:fillRect/>
          </a:stretch>
        </p:blipFill>
        <p:spPr bwMode="auto">
          <a:xfrm>
            <a:off x="1922463" y="2479675"/>
            <a:ext cx="992187" cy="933450"/>
          </a:xfrm>
          <a:prstGeom prst="rect">
            <a:avLst/>
          </a:prstGeom>
          <a:noFill/>
        </p:spPr>
      </p:pic>
      <p:sp>
        <p:nvSpPr>
          <p:cNvPr id="1124361" name="Line 9"/>
          <p:cNvSpPr>
            <a:spLocks noChangeShapeType="1"/>
          </p:cNvSpPr>
          <p:nvPr/>
        </p:nvSpPr>
        <p:spPr bwMode="auto">
          <a:xfrm flipH="1" flipV="1">
            <a:off x="6572250" y="1401763"/>
            <a:ext cx="476250" cy="439737"/>
          </a:xfrm>
          <a:prstGeom prst="line">
            <a:avLst/>
          </a:prstGeom>
          <a:noFill/>
          <a:ln w="38100">
            <a:solidFill>
              <a:srgbClr val="FF3300"/>
            </a:solidFill>
            <a:round/>
            <a:headEnd/>
            <a:tailEnd type="triangle" w="med" len="med"/>
          </a:ln>
          <a:effectLst/>
        </p:spPr>
        <p:txBody>
          <a:bodyPr/>
          <a:lstStyle/>
          <a:p>
            <a:endParaRPr lang="en-US"/>
          </a:p>
        </p:txBody>
      </p:sp>
      <p:sp>
        <p:nvSpPr>
          <p:cNvPr id="1124362" name="Line 10"/>
          <p:cNvSpPr>
            <a:spLocks noChangeShapeType="1"/>
          </p:cNvSpPr>
          <p:nvPr/>
        </p:nvSpPr>
        <p:spPr bwMode="auto">
          <a:xfrm>
            <a:off x="4171950" y="2992438"/>
            <a:ext cx="114300" cy="511175"/>
          </a:xfrm>
          <a:prstGeom prst="line">
            <a:avLst/>
          </a:prstGeom>
          <a:noFill/>
          <a:ln w="38100">
            <a:solidFill>
              <a:srgbClr val="FF3300"/>
            </a:solidFill>
            <a:round/>
            <a:headEnd/>
            <a:tailEnd type="triangle" w="med" len="med"/>
          </a:ln>
          <a:effectLst/>
        </p:spPr>
        <p:txBody>
          <a:bodyPr/>
          <a:lstStyle/>
          <a:p>
            <a:endParaRPr lang="en-US"/>
          </a:p>
        </p:txBody>
      </p:sp>
      <p:sp>
        <p:nvSpPr>
          <p:cNvPr id="1124363" name="Line 11"/>
          <p:cNvSpPr>
            <a:spLocks noChangeShapeType="1"/>
          </p:cNvSpPr>
          <p:nvPr/>
        </p:nvSpPr>
        <p:spPr bwMode="auto">
          <a:xfrm flipH="1">
            <a:off x="1181100" y="2936875"/>
            <a:ext cx="666750" cy="968375"/>
          </a:xfrm>
          <a:prstGeom prst="line">
            <a:avLst/>
          </a:prstGeom>
          <a:noFill/>
          <a:ln w="38100">
            <a:solidFill>
              <a:srgbClr val="FF3300"/>
            </a:solidFill>
            <a:round/>
            <a:headEnd/>
            <a:tailEnd type="triangle" w="med" len="med"/>
          </a:ln>
          <a:effectLst/>
        </p:spPr>
        <p:txBody>
          <a:bodyPr/>
          <a:lstStyle/>
          <a:p>
            <a:endParaRPr lang="en-US"/>
          </a:p>
        </p:txBody>
      </p:sp>
      <p:sp>
        <p:nvSpPr>
          <p:cNvPr id="1124364" name="Line 12"/>
          <p:cNvSpPr>
            <a:spLocks noChangeShapeType="1"/>
          </p:cNvSpPr>
          <p:nvPr/>
        </p:nvSpPr>
        <p:spPr bwMode="auto">
          <a:xfrm flipH="1">
            <a:off x="3333750" y="2663825"/>
            <a:ext cx="3200400" cy="1644650"/>
          </a:xfrm>
          <a:prstGeom prst="line">
            <a:avLst/>
          </a:prstGeom>
          <a:noFill/>
          <a:ln w="9525">
            <a:solidFill>
              <a:schemeClr val="tx1"/>
            </a:solidFill>
            <a:prstDash val="sysDot"/>
            <a:round/>
            <a:headEnd/>
            <a:tailEnd/>
          </a:ln>
          <a:effectLst/>
        </p:spPr>
        <p:txBody>
          <a:bodyPr/>
          <a:lstStyle/>
          <a:p>
            <a:endParaRPr lang="en-US"/>
          </a:p>
        </p:txBody>
      </p:sp>
      <p:sp>
        <p:nvSpPr>
          <p:cNvPr id="1124365" name="Line 13"/>
          <p:cNvSpPr>
            <a:spLocks noChangeShapeType="1"/>
          </p:cNvSpPr>
          <p:nvPr/>
        </p:nvSpPr>
        <p:spPr bwMode="auto">
          <a:xfrm flipH="1">
            <a:off x="4210050" y="3340100"/>
            <a:ext cx="2990850" cy="2247900"/>
          </a:xfrm>
          <a:prstGeom prst="line">
            <a:avLst/>
          </a:prstGeom>
          <a:noFill/>
          <a:ln w="9525">
            <a:solidFill>
              <a:schemeClr val="tx1"/>
            </a:solidFill>
            <a:prstDash val="sysDot"/>
            <a:round/>
            <a:headEnd/>
            <a:tailEnd/>
          </a:ln>
          <a:effectLst/>
        </p:spPr>
        <p:txBody>
          <a:bodyPr/>
          <a:lstStyle/>
          <a:p>
            <a:endParaRPr lang="en-US"/>
          </a:p>
        </p:txBody>
      </p:sp>
      <p:sp>
        <p:nvSpPr>
          <p:cNvPr id="1124366" name="Text Box 14"/>
          <p:cNvSpPr txBox="1">
            <a:spLocks noChangeArrowheads="1"/>
          </p:cNvSpPr>
          <p:nvPr/>
        </p:nvSpPr>
        <p:spPr bwMode="auto">
          <a:xfrm>
            <a:off x="5219700" y="1858963"/>
            <a:ext cx="2095500" cy="581025"/>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Files uploaded from laptop to PDA</a:t>
            </a:r>
          </a:p>
        </p:txBody>
      </p:sp>
      <p:sp>
        <p:nvSpPr>
          <p:cNvPr id="1124367" name="Text Box 15"/>
          <p:cNvSpPr txBox="1">
            <a:spLocks noChangeArrowheads="1"/>
          </p:cNvSpPr>
          <p:nvPr/>
        </p:nvSpPr>
        <p:spPr bwMode="auto">
          <a:xfrm>
            <a:off x="3429000" y="2441575"/>
            <a:ext cx="2000250" cy="582613"/>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Working while on the move</a:t>
            </a:r>
          </a:p>
        </p:txBody>
      </p:sp>
      <p:sp>
        <p:nvSpPr>
          <p:cNvPr id="1124368" name="Text Box 16"/>
          <p:cNvSpPr txBox="1">
            <a:spLocks noChangeArrowheads="1"/>
          </p:cNvSpPr>
          <p:nvPr/>
        </p:nvSpPr>
        <p:spPr bwMode="auto">
          <a:xfrm>
            <a:off x="1543050" y="3486150"/>
            <a:ext cx="2381250" cy="581025"/>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Files uploaded from PDA to Projector</a:t>
            </a:r>
          </a:p>
        </p:txBody>
      </p:sp>
      <p:pic>
        <p:nvPicPr>
          <p:cNvPr id="1124369" name="Picture 17" descr="pe00971_"/>
          <p:cNvPicPr>
            <a:picLocks noChangeAspect="1" noChangeArrowheads="1"/>
          </p:cNvPicPr>
          <p:nvPr/>
        </p:nvPicPr>
        <p:blipFill>
          <a:blip r:embed="rId7" cstate="print"/>
          <a:srcRect/>
          <a:stretch>
            <a:fillRect/>
          </a:stretch>
        </p:blipFill>
        <p:spPr bwMode="auto">
          <a:xfrm>
            <a:off x="7227888" y="1062038"/>
            <a:ext cx="1851025" cy="1739900"/>
          </a:xfrm>
          <a:prstGeom prst="rect">
            <a:avLst/>
          </a:prstGeom>
          <a:noFill/>
        </p:spPr>
      </p:pic>
      <p:sp>
        <p:nvSpPr>
          <p:cNvPr id="1124370" name="Text Box 18"/>
          <p:cNvSpPr txBox="1">
            <a:spLocks noChangeArrowheads="1"/>
          </p:cNvSpPr>
          <p:nvPr/>
        </p:nvSpPr>
        <p:spPr bwMode="auto">
          <a:xfrm>
            <a:off x="2838450" y="5700713"/>
            <a:ext cx="1219200" cy="368300"/>
          </a:xfrm>
          <a:prstGeom prst="rect">
            <a:avLst/>
          </a:prstGeom>
          <a:noFill/>
          <a:ln w="9525">
            <a:noFill/>
            <a:miter lim="800000"/>
            <a:headEnd/>
            <a:tailEnd/>
          </a:ln>
          <a:effectLst/>
        </p:spPr>
        <p:txBody>
          <a:bodyPr>
            <a:spAutoFit/>
          </a:bodyPr>
          <a:lstStyle/>
          <a:p>
            <a:pPr>
              <a:spcBef>
                <a:spcPct val="50000"/>
              </a:spcBef>
            </a:pPr>
            <a:r>
              <a:rPr lang="en-US" sz="1800">
                <a:solidFill>
                  <a:srgbClr val="6C1A2F"/>
                </a:solidFill>
              </a:rPr>
              <a:t>Meeting</a:t>
            </a:r>
          </a:p>
        </p:txBody>
      </p:sp>
      <p:sp>
        <p:nvSpPr>
          <p:cNvPr id="1124371" name="AutoShape 19"/>
          <p:cNvSpPr>
            <a:spLocks noChangeArrowheads="1"/>
          </p:cNvSpPr>
          <p:nvPr/>
        </p:nvSpPr>
        <p:spPr bwMode="auto">
          <a:xfrm rot="-12800956">
            <a:off x="1438275" y="4529138"/>
            <a:ext cx="303213" cy="285750"/>
          </a:xfrm>
          <a:prstGeom prst="triangle">
            <a:avLst>
              <a:gd name="adj" fmla="val 50000"/>
            </a:avLst>
          </a:prstGeom>
          <a:solidFill>
            <a:schemeClr val="accent2"/>
          </a:solidFill>
          <a:ln w="9525">
            <a:solidFill>
              <a:schemeClr val="accent2"/>
            </a:solidFill>
            <a:miter lim="800000"/>
            <a:headEnd/>
            <a:tailEnd/>
          </a:ln>
          <a:effectLst/>
        </p:spPr>
        <p:txBody>
          <a:bodyPr wrap="none" anchor="ctr"/>
          <a:lstStyle/>
          <a:p>
            <a:endParaRPr lang="en-US"/>
          </a:p>
        </p:txBody>
      </p:sp>
      <p:sp>
        <p:nvSpPr>
          <p:cNvPr id="1124372" name="Text Box 20"/>
          <p:cNvSpPr txBox="1">
            <a:spLocks noChangeArrowheads="1"/>
          </p:cNvSpPr>
          <p:nvPr/>
        </p:nvSpPr>
        <p:spPr bwMode="auto">
          <a:xfrm>
            <a:off x="4991100" y="4803775"/>
            <a:ext cx="4152900" cy="1196975"/>
          </a:xfrm>
          <a:prstGeom prst="rect">
            <a:avLst/>
          </a:prstGeom>
          <a:solidFill>
            <a:srgbClr val="DDDDDD"/>
          </a:solidFill>
          <a:ln w="9525">
            <a:solidFill>
              <a:schemeClr val="accent2"/>
            </a:solidFill>
            <a:miter lim="800000"/>
            <a:headEnd/>
            <a:tailEnd/>
          </a:ln>
          <a:effectLst/>
        </p:spPr>
        <p:txBody>
          <a:bodyPr>
            <a:spAutoFit/>
          </a:bodyPr>
          <a:lstStyle/>
          <a:p>
            <a:pPr>
              <a:spcBef>
                <a:spcPct val="50000"/>
              </a:spcBef>
            </a:pPr>
            <a:r>
              <a:rPr lang="en-US" sz="2400">
                <a:solidFill>
                  <a:schemeClr val="accent2"/>
                </a:solidFill>
              </a:rPr>
              <a:t>Detect identities of personnel, interact  with speaker</a:t>
            </a:r>
          </a:p>
        </p:txBody>
      </p:sp>
      <p:sp>
        <p:nvSpPr>
          <p:cNvPr id="1124373" name="AutoShape 21"/>
          <p:cNvSpPr>
            <a:spLocks noChangeArrowheads="1"/>
          </p:cNvSpPr>
          <p:nvPr/>
        </p:nvSpPr>
        <p:spPr bwMode="auto">
          <a:xfrm rot="15953788" flipH="1">
            <a:off x="3648869" y="4471194"/>
            <a:ext cx="573087" cy="2003425"/>
          </a:xfrm>
          <a:prstGeom prst="downArrow">
            <a:avLst>
              <a:gd name="adj1" fmla="val 50000"/>
              <a:gd name="adj2" fmla="val 87396"/>
            </a:avLst>
          </a:prstGeom>
          <a:solidFill>
            <a:srgbClr val="FFFF00"/>
          </a:solidFill>
          <a:ln w="9525">
            <a:solidFill>
              <a:srgbClr val="FFFF00"/>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Middleware</a:t>
            </a:r>
            <a:endParaRPr lang="en-US" dirty="0"/>
          </a:p>
        </p:txBody>
      </p:sp>
      <p:sp>
        <p:nvSpPr>
          <p:cNvPr id="21507" name="Text Placeholder 2"/>
          <p:cNvSpPr>
            <a:spLocks noGrp="1"/>
          </p:cNvSpPr>
          <p:nvPr>
            <p:ph type="body" idx="1"/>
          </p:nvPr>
        </p:nvSpPr>
        <p:spPr/>
        <p:txBody>
          <a:bodyPr/>
          <a:lstStyle/>
          <a:p>
            <a:endParaRPr lang="en-US" smtClean="0">
              <a:ea typeface="ＭＳ Ｐゴシック" pitchFamily="34" charset="-128"/>
            </a:endParaRPr>
          </a:p>
        </p:txBody>
      </p:sp>
      <p:sp>
        <p:nvSpPr>
          <p:cNvPr id="21509" name="Slide Number Placeholder 4"/>
          <p:cNvSpPr>
            <a:spLocks noGrp="1"/>
          </p:cNvSpPr>
          <p:nvPr>
            <p:ph type="sldNum" sz="quarter" idx="4294967295"/>
          </p:nvPr>
        </p:nvSpPr>
        <p:spPr bwMode="auto">
          <a:xfrm>
            <a:off x="533400" y="6172200"/>
            <a:ext cx="685800" cy="365125"/>
          </a:xfrm>
          <a:prstGeom prst="rect">
            <a:avLst/>
          </a:prstGeom>
          <a:noFill/>
          <a:ln>
            <a:miter lim="800000"/>
            <a:headEnd/>
            <a:tailEnd/>
          </a:ln>
        </p:spPr>
        <p:txBody>
          <a:bodyPr/>
          <a:lstStyle/>
          <a:p>
            <a:fld id="{CB9432F7-7312-4E8B-AB75-CE4216C58D89}" type="slidenum">
              <a:rPr lang="en-US"/>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r>
              <a:rPr lang="en-US" sz="3600" smtClean="0">
                <a:ea typeface="ＭＳ Ｐゴシック" pitchFamily="34" charset="-128"/>
              </a:rPr>
              <a:t>Our Approach</a:t>
            </a:r>
            <a:endParaRPr lang="en-US" smtClean="0">
              <a:ea typeface="ＭＳ Ｐゴシック" pitchFamily="34" charset="-128"/>
            </a:endParaRPr>
          </a:p>
        </p:txBody>
      </p:sp>
      <p:sp>
        <p:nvSpPr>
          <p:cNvPr id="22532" name="Rectangle 3"/>
          <p:cNvSpPr>
            <a:spLocks noGrp="1" noChangeArrowheads="1"/>
          </p:cNvSpPr>
          <p:nvPr>
            <p:ph type="body" idx="1"/>
          </p:nvPr>
        </p:nvSpPr>
        <p:spPr>
          <a:xfrm>
            <a:off x="1066800" y="1371600"/>
            <a:ext cx="8077200" cy="4648200"/>
          </a:xfrm>
        </p:spPr>
        <p:txBody>
          <a:bodyPr/>
          <a:lstStyle/>
          <a:p>
            <a:pPr>
              <a:lnSpc>
                <a:spcPct val="80000"/>
              </a:lnSpc>
            </a:pPr>
            <a:r>
              <a:rPr lang="en-US" sz="2000" dirty="0" smtClean="0">
                <a:ea typeface="ＭＳ Ｐゴシック" pitchFamily="34" charset="-128"/>
              </a:rPr>
              <a:t>Use of middleware</a:t>
            </a:r>
          </a:p>
          <a:p>
            <a:pPr lvl="1">
              <a:lnSpc>
                <a:spcPct val="80000"/>
              </a:lnSpc>
            </a:pPr>
            <a:r>
              <a:rPr lang="en-US" sz="1800" dirty="0" smtClean="0">
                <a:solidFill>
                  <a:schemeClr val="tx2"/>
                </a:solidFill>
                <a:ea typeface="ＭＳ Ｐゴシック" pitchFamily="34" charset="-128"/>
              </a:rPr>
              <a:t>Provides a platform for various devices to cooperate</a:t>
            </a:r>
          </a:p>
          <a:p>
            <a:pPr lvl="1">
              <a:lnSpc>
                <a:spcPct val="80000"/>
              </a:lnSpc>
            </a:pPr>
            <a:r>
              <a:rPr lang="en-US" sz="1800" dirty="0" smtClean="0">
                <a:solidFill>
                  <a:schemeClr val="tx2"/>
                </a:solidFill>
                <a:ea typeface="ＭＳ Ｐゴシック" pitchFamily="34" charset="-128"/>
              </a:rPr>
              <a:t>Provides service constructs through software agents</a:t>
            </a:r>
          </a:p>
          <a:p>
            <a:pPr>
              <a:lnSpc>
                <a:spcPct val="80000"/>
              </a:lnSpc>
            </a:pPr>
            <a:r>
              <a:rPr lang="en-US" sz="2000" dirty="0" smtClean="0">
                <a:ea typeface="ＭＳ Ｐゴシック" pitchFamily="34" charset="-128"/>
              </a:rPr>
              <a:t>Service oriented operation</a:t>
            </a:r>
          </a:p>
          <a:p>
            <a:pPr lvl="1">
              <a:lnSpc>
                <a:spcPct val="80000"/>
              </a:lnSpc>
            </a:pPr>
            <a:r>
              <a:rPr lang="en-US" sz="1800" dirty="0" smtClean="0">
                <a:solidFill>
                  <a:schemeClr val="tx2"/>
                </a:solidFill>
                <a:ea typeface="ＭＳ Ｐゴシック" pitchFamily="34" charset="-128"/>
              </a:rPr>
              <a:t>Manifest device features as services</a:t>
            </a:r>
          </a:p>
          <a:p>
            <a:pPr lvl="1">
              <a:lnSpc>
                <a:spcPct val="80000"/>
              </a:lnSpc>
            </a:pPr>
            <a:r>
              <a:rPr lang="en-US" sz="1800" dirty="0" smtClean="0">
                <a:solidFill>
                  <a:schemeClr val="tx2"/>
                </a:solidFill>
                <a:ea typeface="ＭＳ Ｐゴシック" pitchFamily="34" charset="-128"/>
              </a:rPr>
              <a:t>User applications are </a:t>
            </a:r>
            <a:r>
              <a:rPr lang="en-US" sz="1800" i="1" dirty="0" smtClean="0">
                <a:solidFill>
                  <a:schemeClr val="tx2"/>
                </a:solidFill>
                <a:ea typeface="ＭＳ Ｐゴシック" pitchFamily="34" charset="-128"/>
              </a:rPr>
              <a:t>service aware</a:t>
            </a:r>
            <a:endParaRPr lang="en-US" sz="1800" dirty="0" smtClean="0">
              <a:solidFill>
                <a:schemeClr val="tx2"/>
              </a:solidFill>
              <a:ea typeface="ＭＳ Ｐゴシック" pitchFamily="34" charset="-128"/>
            </a:endParaRPr>
          </a:p>
          <a:p>
            <a:pPr lvl="2">
              <a:lnSpc>
                <a:spcPct val="80000"/>
              </a:lnSpc>
            </a:pPr>
            <a:r>
              <a:rPr lang="en-US" sz="1600" dirty="0" smtClean="0">
                <a:ea typeface="ＭＳ Ｐゴシック" pitchFamily="34" charset="-128"/>
              </a:rPr>
              <a:t>Look for services rather than device features</a:t>
            </a:r>
          </a:p>
          <a:p>
            <a:pPr>
              <a:lnSpc>
                <a:spcPct val="80000"/>
              </a:lnSpc>
            </a:pPr>
            <a:r>
              <a:rPr lang="en-US" sz="2000" dirty="0" smtClean="0">
                <a:ea typeface="ＭＳ Ｐゴシック" pitchFamily="34" charset="-128"/>
              </a:rPr>
              <a:t>Support through service composition</a:t>
            </a:r>
          </a:p>
          <a:p>
            <a:pPr lvl="1">
              <a:lnSpc>
                <a:spcPct val="80000"/>
              </a:lnSpc>
            </a:pPr>
            <a:r>
              <a:rPr lang="en-US" sz="1800" dirty="0" smtClean="0">
                <a:solidFill>
                  <a:schemeClr val="tx2"/>
                </a:solidFill>
                <a:ea typeface="ＭＳ Ｐゴシック" pitchFamily="34" charset="-128"/>
              </a:rPr>
              <a:t>Application requirements matched to available services</a:t>
            </a:r>
          </a:p>
          <a:p>
            <a:pPr lvl="1">
              <a:lnSpc>
                <a:spcPct val="80000"/>
              </a:lnSpc>
            </a:pPr>
            <a:r>
              <a:rPr lang="en-US" sz="1800" dirty="0" smtClean="0">
                <a:solidFill>
                  <a:schemeClr val="tx2"/>
                </a:solidFill>
                <a:ea typeface="ＭＳ Ｐゴシック" pitchFamily="34" charset="-128"/>
              </a:rPr>
              <a:t>Resource limitations are taken into account</a:t>
            </a:r>
          </a:p>
          <a:p>
            <a:pPr>
              <a:lnSpc>
                <a:spcPct val="80000"/>
              </a:lnSpc>
            </a:pPr>
            <a:r>
              <a:rPr lang="en-US" sz="2000" dirty="0" smtClean="0">
                <a:ea typeface="ＭＳ Ｐゴシック" pitchFamily="34" charset="-128"/>
              </a:rPr>
              <a:t>Services modeled as directed attributed graphs</a:t>
            </a:r>
          </a:p>
          <a:p>
            <a:pPr lvl="1">
              <a:lnSpc>
                <a:spcPct val="80000"/>
              </a:lnSpc>
            </a:pPr>
            <a:r>
              <a:rPr lang="en-US" sz="1800" dirty="0" smtClean="0">
                <a:solidFill>
                  <a:schemeClr val="tx2"/>
                </a:solidFill>
                <a:ea typeface="ＭＳ Ｐゴシック" pitchFamily="34" charset="-128"/>
              </a:rPr>
              <a:t>Attributes contain  - service data, service semantics</a:t>
            </a:r>
          </a:p>
          <a:p>
            <a:pPr lvl="1">
              <a:lnSpc>
                <a:spcPct val="80000"/>
              </a:lnSpc>
            </a:pPr>
            <a:r>
              <a:rPr lang="en-US" sz="1800" dirty="0" smtClean="0">
                <a:solidFill>
                  <a:schemeClr val="tx2"/>
                </a:solidFill>
                <a:ea typeface="ＭＳ Ｐゴシック" pitchFamily="34" charset="-128"/>
              </a:rPr>
              <a:t>Edges define service interactions</a:t>
            </a:r>
          </a:p>
          <a:p>
            <a:pPr>
              <a:lnSpc>
                <a:spcPct val="80000"/>
              </a:lnSpc>
            </a:pPr>
            <a:r>
              <a:rPr lang="en-US" sz="2000" dirty="0" smtClean="0">
                <a:ea typeface="ＭＳ Ｐゴシック" pitchFamily="34" charset="-128"/>
              </a:rPr>
              <a:t>Services are </a:t>
            </a:r>
            <a:r>
              <a:rPr lang="en-US" sz="2000" i="1" dirty="0" smtClean="0">
                <a:ea typeface="ＭＳ Ｐゴシック" pitchFamily="34" charset="-128"/>
              </a:rPr>
              <a:t>aggregated</a:t>
            </a:r>
            <a:r>
              <a:rPr lang="en-US" sz="2000" dirty="0" smtClean="0">
                <a:ea typeface="ＭＳ Ｐゴシック" pitchFamily="34" charset="-128"/>
              </a:rPr>
              <a:t> by the middleware</a:t>
            </a:r>
          </a:p>
          <a:p>
            <a:pPr lvl="1">
              <a:lnSpc>
                <a:spcPct val="80000"/>
              </a:lnSpc>
            </a:pPr>
            <a:r>
              <a:rPr lang="en-US" sz="1800" dirty="0" smtClean="0">
                <a:solidFill>
                  <a:schemeClr val="tx2"/>
                </a:solidFill>
                <a:ea typeface="ＭＳ Ｐゴシック" pitchFamily="34" charset="-128"/>
              </a:rPr>
              <a:t>Aggregated services are used for Task Resolution</a:t>
            </a:r>
          </a:p>
        </p:txBody>
      </p:sp>
      <p:sp>
        <p:nvSpPr>
          <p:cNvPr id="22533" name="TextBox 6"/>
          <p:cNvSpPr txBox="1">
            <a:spLocks noChangeArrowheads="1"/>
          </p:cNvSpPr>
          <p:nvPr/>
        </p:nvSpPr>
        <p:spPr bwMode="auto">
          <a:xfrm>
            <a:off x="1295400" y="6096000"/>
            <a:ext cx="7315200" cy="400050"/>
          </a:xfrm>
          <a:prstGeom prst="rect">
            <a:avLst/>
          </a:prstGeom>
          <a:noFill/>
          <a:ln w="9525">
            <a:noFill/>
            <a:miter lim="800000"/>
            <a:headEnd/>
            <a:tailEnd/>
          </a:ln>
        </p:spPr>
        <p:txBody>
          <a:bodyPr>
            <a:spAutoFit/>
          </a:bodyPr>
          <a:lstStyle/>
          <a:p>
            <a:r>
              <a:rPr lang="en-US" sz="1000" b="1" dirty="0"/>
              <a:t>M. Kumar</a:t>
            </a:r>
            <a:r>
              <a:rPr lang="en-US" sz="1000" dirty="0"/>
              <a:t> et al. Pervasive </a:t>
            </a:r>
            <a:r>
              <a:rPr lang="en-US" sz="1000" i="1" dirty="0"/>
              <a:t>Information Communities Organization PICO: A Middleware Framework for Pervasive Computing</a:t>
            </a:r>
            <a:r>
              <a:rPr lang="en-US" sz="1000" dirty="0"/>
              <a:t>, IEEE Pervasive Computing, July-September 2003, pp. 72-79.</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sz="quarter"/>
          </p:nvPr>
        </p:nvSpPr>
        <p:spPr>
          <a:xfrm>
            <a:off x="1600200" y="304800"/>
            <a:ext cx="7315200" cy="715962"/>
          </a:xfrm>
        </p:spPr>
        <p:txBody>
          <a:bodyPr>
            <a:normAutofit fontScale="90000"/>
          </a:bodyPr>
          <a:lstStyle/>
          <a:p>
            <a:r>
              <a:rPr lang="en-US" altLang="ko-KR" dirty="0" smtClean="0">
                <a:ea typeface="Gulim" pitchFamily="34" charset="-127"/>
              </a:rPr>
              <a:t>Middleware Architecture</a:t>
            </a:r>
          </a:p>
        </p:txBody>
      </p:sp>
      <p:grpSp>
        <p:nvGrpSpPr>
          <p:cNvPr id="2" name="Group 3"/>
          <p:cNvGrpSpPr>
            <a:grpSpLocks/>
          </p:cNvGrpSpPr>
          <p:nvPr/>
        </p:nvGrpSpPr>
        <p:grpSpPr bwMode="auto">
          <a:xfrm>
            <a:off x="690563" y="2940050"/>
            <a:ext cx="7815262" cy="1074738"/>
            <a:chOff x="435" y="1852"/>
            <a:chExt cx="4923" cy="677"/>
          </a:xfrm>
        </p:grpSpPr>
        <p:grpSp>
          <p:nvGrpSpPr>
            <p:cNvPr id="3" name="Group 4"/>
            <p:cNvGrpSpPr>
              <a:grpSpLocks/>
            </p:cNvGrpSpPr>
            <p:nvPr/>
          </p:nvGrpSpPr>
          <p:grpSpPr bwMode="auto">
            <a:xfrm>
              <a:off x="435" y="1852"/>
              <a:ext cx="4923" cy="311"/>
              <a:chOff x="435" y="1852"/>
              <a:chExt cx="4923" cy="311"/>
            </a:xfrm>
          </p:grpSpPr>
          <p:sp>
            <p:nvSpPr>
              <p:cNvPr id="23628" name="Line 5"/>
              <p:cNvSpPr>
                <a:spLocks noChangeShapeType="1"/>
              </p:cNvSpPr>
              <p:nvPr/>
            </p:nvSpPr>
            <p:spPr bwMode="auto">
              <a:xfrm>
                <a:off x="446" y="1852"/>
                <a:ext cx="4866" cy="0"/>
              </a:xfrm>
              <a:prstGeom prst="line">
                <a:avLst/>
              </a:prstGeom>
              <a:noFill/>
              <a:ln w="9525">
                <a:solidFill>
                  <a:schemeClr val="tx1"/>
                </a:solidFill>
                <a:round/>
                <a:headEnd/>
                <a:tailEnd/>
              </a:ln>
            </p:spPr>
            <p:txBody>
              <a:bodyPr/>
              <a:lstStyle/>
              <a:p>
                <a:endParaRPr lang="en-US"/>
              </a:p>
            </p:txBody>
          </p:sp>
          <p:sp>
            <p:nvSpPr>
              <p:cNvPr id="23629" name="Text Box 6"/>
              <p:cNvSpPr txBox="1">
                <a:spLocks noChangeArrowheads="1"/>
              </p:cNvSpPr>
              <p:nvPr/>
            </p:nvSpPr>
            <p:spPr bwMode="auto">
              <a:xfrm>
                <a:off x="575" y="1875"/>
                <a:ext cx="4620" cy="288"/>
              </a:xfrm>
              <a:prstGeom prst="rect">
                <a:avLst/>
              </a:prstGeom>
              <a:solidFill>
                <a:srgbClr val="FFFF00"/>
              </a:solidFill>
              <a:ln w="9525">
                <a:noFill/>
                <a:miter lim="800000"/>
                <a:headEnd/>
                <a:tailEnd/>
              </a:ln>
            </p:spPr>
            <p:txBody>
              <a:bodyPr anchor="ctr" anchorCtr="1">
                <a:spAutoFit/>
              </a:bodyPr>
              <a:lstStyle/>
              <a:p>
                <a:r>
                  <a:rPr lang="en-US" altLang="ko-KR">
                    <a:solidFill>
                      <a:srgbClr val="FF3300"/>
                    </a:solidFill>
                    <a:ea typeface="Gulim" pitchFamily="34" charset="-127"/>
                  </a:rPr>
                  <a:t>PICO Middleware Services</a:t>
                </a:r>
              </a:p>
            </p:txBody>
          </p:sp>
          <p:sp>
            <p:nvSpPr>
              <p:cNvPr id="23630" name="Line 7"/>
              <p:cNvSpPr>
                <a:spLocks noChangeShapeType="1"/>
              </p:cNvSpPr>
              <p:nvPr/>
            </p:nvSpPr>
            <p:spPr bwMode="auto">
              <a:xfrm flipV="1">
                <a:off x="435" y="2154"/>
                <a:ext cx="4923" cy="0"/>
              </a:xfrm>
              <a:prstGeom prst="line">
                <a:avLst/>
              </a:prstGeom>
              <a:noFill/>
              <a:ln w="38100">
                <a:solidFill>
                  <a:schemeClr val="tx1"/>
                </a:solidFill>
                <a:round/>
                <a:headEnd type="triangle" w="med" len="med"/>
                <a:tailEnd type="triangle" w="med" len="med"/>
              </a:ln>
            </p:spPr>
            <p:txBody>
              <a:bodyPr/>
              <a:lstStyle/>
              <a:p>
                <a:endParaRPr lang="en-US"/>
              </a:p>
            </p:txBody>
          </p:sp>
        </p:grpSp>
        <p:grpSp>
          <p:nvGrpSpPr>
            <p:cNvPr id="4" name="Group 8"/>
            <p:cNvGrpSpPr>
              <a:grpSpLocks/>
            </p:cNvGrpSpPr>
            <p:nvPr/>
          </p:nvGrpSpPr>
          <p:grpSpPr bwMode="auto">
            <a:xfrm>
              <a:off x="1291" y="2172"/>
              <a:ext cx="3131" cy="357"/>
              <a:chOff x="1291" y="2172"/>
              <a:chExt cx="3131" cy="357"/>
            </a:xfrm>
          </p:grpSpPr>
          <p:sp>
            <p:nvSpPr>
              <p:cNvPr id="23624" name="AutoShape 9"/>
              <p:cNvSpPr>
                <a:spLocks noChangeArrowheads="1"/>
              </p:cNvSpPr>
              <p:nvPr/>
            </p:nvSpPr>
            <p:spPr bwMode="auto">
              <a:xfrm>
                <a:off x="1291" y="2173"/>
                <a:ext cx="115" cy="346"/>
              </a:xfrm>
              <a:prstGeom prst="upDownArrow">
                <a:avLst>
                  <a:gd name="adj1" fmla="val 50000"/>
                  <a:gd name="adj2" fmla="val 60174"/>
                </a:avLst>
              </a:prstGeom>
              <a:solidFill>
                <a:schemeClr val="bg1"/>
              </a:solidFill>
              <a:ln w="9525">
                <a:solidFill>
                  <a:schemeClr val="tx1"/>
                </a:solidFill>
                <a:miter lim="800000"/>
                <a:headEnd/>
                <a:tailEnd/>
              </a:ln>
            </p:spPr>
            <p:txBody>
              <a:bodyPr wrap="none" anchor="ctr"/>
              <a:lstStyle/>
              <a:p>
                <a:endParaRPr lang="en-US"/>
              </a:p>
            </p:txBody>
          </p:sp>
          <p:sp>
            <p:nvSpPr>
              <p:cNvPr id="23625" name="AutoShape 10"/>
              <p:cNvSpPr>
                <a:spLocks noChangeArrowheads="1"/>
              </p:cNvSpPr>
              <p:nvPr/>
            </p:nvSpPr>
            <p:spPr bwMode="auto">
              <a:xfrm>
                <a:off x="2287" y="2172"/>
                <a:ext cx="115" cy="346"/>
              </a:xfrm>
              <a:prstGeom prst="upDownArrow">
                <a:avLst>
                  <a:gd name="adj1" fmla="val 50000"/>
                  <a:gd name="adj2" fmla="val 60174"/>
                </a:avLst>
              </a:prstGeom>
              <a:solidFill>
                <a:schemeClr val="bg1"/>
              </a:solidFill>
              <a:ln w="9525">
                <a:solidFill>
                  <a:schemeClr val="tx1"/>
                </a:solidFill>
                <a:miter lim="800000"/>
                <a:headEnd/>
                <a:tailEnd/>
              </a:ln>
            </p:spPr>
            <p:txBody>
              <a:bodyPr wrap="none" anchor="ctr"/>
              <a:lstStyle/>
              <a:p>
                <a:endParaRPr lang="en-US"/>
              </a:p>
            </p:txBody>
          </p:sp>
          <p:sp>
            <p:nvSpPr>
              <p:cNvPr id="23626" name="AutoShape 11"/>
              <p:cNvSpPr>
                <a:spLocks noChangeArrowheads="1"/>
              </p:cNvSpPr>
              <p:nvPr/>
            </p:nvSpPr>
            <p:spPr bwMode="auto">
              <a:xfrm>
                <a:off x="3295" y="2175"/>
                <a:ext cx="115" cy="347"/>
              </a:xfrm>
              <a:prstGeom prst="upDownArrow">
                <a:avLst>
                  <a:gd name="adj1" fmla="val 50000"/>
                  <a:gd name="adj2" fmla="val 60348"/>
                </a:avLst>
              </a:prstGeom>
              <a:solidFill>
                <a:schemeClr val="bg1"/>
              </a:solidFill>
              <a:ln w="9525">
                <a:solidFill>
                  <a:schemeClr val="tx1"/>
                </a:solidFill>
                <a:miter lim="800000"/>
                <a:headEnd/>
                <a:tailEnd/>
              </a:ln>
            </p:spPr>
            <p:txBody>
              <a:bodyPr wrap="none" anchor="ctr"/>
              <a:lstStyle/>
              <a:p>
                <a:endParaRPr lang="en-US"/>
              </a:p>
            </p:txBody>
          </p:sp>
          <p:sp>
            <p:nvSpPr>
              <p:cNvPr id="23627" name="AutoShape 12"/>
              <p:cNvSpPr>
                <a:spLocks noChangeArrowheads="1"/>
              </p:cNvSpPr>
              <p:nvPr/>
            </p:nvSpPr>
            <p:spPr bwMode="auto">
              <a:xfrm>
                <a:off x="4307" y="2183"/>
                <a:ext cx="115" cy="346"/>
              </a:xfrm>
              <a:prstGeom prst="upDownArrow">
                <a:avLst>
                  <a:gd name="adj1" fmla="val 50000"/>
                  <a:gd name="adj2" fmla="val 60174"/>
                </a:avLst>
              </a:prstGeom>
              <a:solidFill>
                <a:schemeClr val="bg1"/>
              </a:solidFill>
              <a:ln w="9525">
                <a:solidFill>
                  <a:schemeClr val="tx1"/>
                </a:solidFill>
                <a:miter lim="800000"/>
                <a:headEnd/>
                <a:tailEnd/>
              </a:ln>
            </p:spPr>
            <p:txBody>
              <a:bodyPr wrap="none" anchor="ctr"/>
              <a:lstStyle/>
              <a:p>
                <a:endParaRPr lang="en-US"/>
              </a:p>
            </p:txBody>
          </p:sp>
        </p:grpSp>
      </p:grpSp>
      <p:grpSp>
        <p:nvGrpSpPr>
          <p:cNvPr id="5" name="Group 14"/>
          <p:cNvGrpSpPr>
            <a:grpSpLocks/>
          </p:cNvGrpSpPr>
          <p:nvPr/>
        </p:nvGrpSpPr>
        <p:grpSpPr bwMode="auto">
          <a:xfrm>
            <a:off x="1452563" y="1828800"/>
            <a:ext cx="7148512" cy="785813"/>
            <a:chOff x="599" y="530"/>
            <a:chExt cx="5135" cy="1075"/>
          </a:xfrm>
        </p:grpSpPr>
        <p:sp>
          <p:nvSpPr>
            <p:cNvPr id="113679" name="Cloud"/>
            <p:cNvSpPr>
              <a:spLocks noChangeAspect="1" noEditPoints="1" noChangeArrowheads="1"/>
            </p:cNvSpPr>
            <p:nvPr/>
          </p:nvSpPr>
          <p:spPr bwMode="auto">
            <a:xfrm>
              <a:off x="599" y="712"/>
              <a:ext cx="4518" cy="89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15875">
              <a:solidFill>
                <a:srgbClr val="0000FF"/>
              </a:solidFill>
              <a:miter lim="800000"/>
              <a:headEnd/>
              <a:tailEnd/>
            </a:ln>
            <a:effectLst>
              <a:outerShdw dist="107763" dir="2700000" algn="ctr" rotWithShape="0">
                <a:srgbClr val="808080"/>
              </a:outerShdw>
            </a:effectLst>
          </p:spPr>
          <p:txBody>
            <a:bodyPr/>
            <a:lstStyle/>
            <a:p>
              <a:endParaRPr lang="en-AU" sz="1600">
                <a:solidFill>
                  <a:schemeClr val="accent1"/>
                </a:solidFill>
              </a:endParaRPr>
            </a:p>
          </p:txBody>
        </p:sp>
        <p:sp>
          <p:nvSpPr>
            <p:cNvPr id="23621" name="Text Box 16"/>
            <p:cNvSpPr txBox="1">
              <a:spLocks noChangeArrowheads="1"/>
            </p:cNvSpPr>
            <p:nvPr/>
          </p:nvSpPr>
          <p:spPr bwMode="auto">
            <a:xfrm>
              <a:off x="4493" y="530"/>
              <a:ext cx="1241" cy="625"/>
            </a:xfrm>
            <a:prstGeom prst="rect">
              <a:avLst/>
            </a:prstGeom>
            <a:noFill/>
            <a:ln w="9525">
              <a:noFill/>
              <a:miter lim="800000"/>
              <a:headEnd/>
              <a:tailEnd/>
            </a:ln>
          </p:spPr>
          <p:txBody>
            <a:bodyPr wrap="none">
              <a:spAutoFit/>
            </a:bodyPr>
            <a:lstStyle/>
            <a:p>
              <a:r>
                <a:rPr lang="en-US">
                  <a:solidFill>
                    <a:schemeClr val="accent2"/>
                  </a:solidFill>
                </a:rPr>
                <a:t>Community</a:t>
              </a:r>
            </a:p>
          </p:txBody>
        </p:sp>
      </p:grpSp>
      <p:grpSp>
        <p:nvGrpSpPr>
          <p:cNvPr id="6" name="Group 17"/>
          <p:cNvGrpSpPr>
            <a:grpSpLocks/>
          </p:cNvGrpSpPr>
          <p:nvPr/>
        </p:nvGrpSpPr>
        <p:grpSpPr bwMode="auto">
          <a:xfrm>
            <a:off x="4886325" y="2046288"/>
            <a:ext cx="661988" cy="449262"/>
            <a:chOff x="2695" y="832"/>
            <a:chExt cx="377" cy="344"/>
          </a:xfrm>
        </p:grpSpPr>
        <p:sp>
          <p:nvSpPr>
            <p:cNvPr id="23616" name="AutoShape 18"/>
            <p:cNvSpPr>
              <a:spLocks noChangeArrowheads="1"/>
            </p:cNvSpPr>
            <p:nvPr/>
          </p:nvSpPr>
          <p:spPr bwMode="auto">
            <a:xfrm rot="-8715990">
              <a:off x="2695" y="885"/>
              <a:ext cx="120" cy="147"/>
            </a:xfrm>
            <a:prstGeom prst="flowChartPunchedTape">
              <a:avLst/>
            </a:prstGeom>
            <a:solidFill>
              <a:schemeClr val="bg2"/>
            </a:solidFill>
            <a:ln w="12700">
              <a:solidFill>
                <a:schemeClr val="tx1"/>
              </a:solidFill>
              <a:miter lim="800000"/>
              <a:headEnd/>
              <a:tailEnd/>
            </a:ln>
          </p:spPr>
          <p:txBody>
            <a:bodyPr wrap="none" anchor="ctr"/>
            <a:lstStyle/>
            <a:p>
              <a:endParaRPr lang="en-US"/>
            </a:p>
          </p:txBody>
        </p:sp>
        <p:sp>
          <p:nvSpPr>
            <p:cNvPr id="23617" name="AutoShape 19"/>
            <p:cNvSpPr>
              <a:spLocks noChangeArrowheads="1"/>
            </p:cNvSpPr>
            <p:nvPr/>
          </p:nvSpPr>
          <p:spPr bwMode="auto">
            <a:xfrm rot="8715990" flipH="1">
              <a:off x="2951" y="886"/>
              <a:ext cx="121" cy="148"/>
            </a:xfrm>
            <a:prstGeom prst="flowChartPunchedTape">
              <a:avLst/>
            </a:prstGeom>
            <a:solidFill>
              <a:schemeClr val="bg2"/>
            </a:solidFill>
            <a:ln w="12700">
              <a:solidFill>
                <a:schemeClr val="tx1"/>
              </a:solidFill>
              <a:miter lim="800000"/>
              <a:headEnd/>
              <a:tailEnd/>
            </a:ln>
          </p:spPr>
          <p:txBody>
            <a:bodyPr wrap="none" anchor="ctr"/>
            <a:lstStyle/>
            <a:p>
              <a:endParaRPr lang="en-US"/>
            </a:p>
          </p:txBody>
        </p:sp>
        <p:sp>
          <p:nvSpPr>
            <p:cNvPr id="23618" name="AutoShape 20"/>
            <p:cNvSpPr>
              <a:spLocks noChangeArrowheads="1"/>
            </p:cNvSpPr>
            <p:nvPr/>
          </p:nvSpPr>
          <p:spPr bwMode="auto">
            <a:xfrm>
              <a:off x="2824" y="832"/>
              <a:ext cx="119" cy="131"/>
            </a:xfrm>
            <a:prstGeom prst="smileyFace">
              <a:avLst>
                <a:gd name="adj" fmla="val 4653"/>
              </a:avLst>
            </a:prstGeom>
            <a:solidFill>
              <a:srgbClr val="FF3300"/>
            </a:solidFill>
            <a:ln w="12700">
              <a:solidFill>
                <a:schemeClr val="tx1"/>
              </a:solidFill>
              <a:round/>
              <a:headEnd/>
              <a:tailEnd/>
            </a:ln>
          </p:spPr>
          <p:txBody>
            <a:bodyPr wrap="none" anchor="ctr"/>
            <a:lstStyle/>
            <a:p>
              <a:endParaRPr lang="en-US"/>
            </a:p>
          </p:txBody>
        </p:sp>
        <p:sp>
          <p:nvSpPr>
            <p:cNvPr id="23619" name="AutoShape 21"/>
            <p:cNvSpPr>
              <a:spLocks noChangeArrowheads="1"/>
            </p:cNvSpPr>
            <p:nvPr/>
          </p:nvSpPr>
          <p:spPr bwMode="auto">
            <a:xfrm rot="-5400000">
              <a:off x="2802" y="971"/>
              <a:ext cx="139" cy="272"/>
            </a:xfrm>
            <a:prstGeom prst="can">
              <a:avLst>
                <a:gd name="adj" fmla="val 48921"/>
              </a:avLst>
            </a:prstGeom>
            <a:solidFill>
              <a:schemeClr val="accent1"/>
            </a:solidFill>
            <a:ln w="12700">
              <a:solidFill>
                <a:schemeClr val="tx1"/>
              </a:solidFill>
              <a:round/>
              <a:headEnd/>
              <a:tailEnd/>
            </a:ln>
          </p:spPr>
          <p:txBody>
            <a:bodyPr wrap="none" anchor="ctr"/>
            <a:lstStyle/>
            <a:p>
              <a:endParaRPr lang="en-US"/>
            </a:p>
          </p:txBody>
        </p:sp>
      </p:grpSp>
      <p:grpSp>
        <p:nvGrpSpPr>
          <p:cNvPr id="7" name="Group 22"/>
          <p:cNvGrpSpPr>
            <a:grpSpLocks/>
          </p:cNvGrpSpPr>
          <p:nvPr/>
        </p:nvGrpSpPr>
        <p:grpSpPr bwMode="auto">
          <a:xfrm>
            <a:off x="2165350" y="2044700"/>
            <a:ext cx="657225" cy="452438"/>
            <a:chOff x="3823" y="2704"/>
            <a:chExt cx="241" cy="256"/>
          </a:xfrm>
        </p:grpSpPr>
        <p:sp>
          <p:nvSpPr>
            <p:cNvPr id="23612" name="AutoShape 23"/>
            <p:cNvSpPr>
              <a:spLocks noChangeArrowheads="1"/>
            </p:cNvSpPr>
            <p:nvPr/>
          </p:nvSpPr>
          <p:spPr bwMode="auto">
            <a:xfrm rot="-8715990">
              <a:off x="3823" y="2743"/>
              <a:ext cx="77" cy="110"/>
            </a:xfrm>
            <a:prstGeom prst="flowChartPunchedTape">
              <a:avLst/>
            </a:prstGeom>
            <a:solidFill>
              <a:srgbClr val="33CCFF"/>
            </a:solidFill>
            <a:ln w="12700">
              <a:solidFill>
                <a:schemeClr val="tx1"/>
              </a:solidFill>
              <a:miter lim="800000"/>
              <a:headEnd/>
              <a:tailEnd/>
            </a:ln>
          </p:spPr>
          <p:txBody>
            <a:bodyPr wrap="none" anchor="ctr"/>
            <a:lstStyle/>
            <a:p>
              <a:endParaRPr lang="en-US"/>
            </a:p>
          </p:txBody>
        </p:sp>
        <p:sp>
          <p:nvSpPr>
            <p:cNvPr id="23613" name="AutoShape 24"/>
            <p:cNvSpPr>
              <a:spLocks noChangeArrowheads="1"/>
            </p:cNvSpPr>
            <p:nvPr/>
          </p:nvSpPr>
          <p:spPr bwMode="auto">
            <a:xfrm rot="8715990" flipH="1">
              <a:off x="3987" y="2744"/>
              <a:ext cx="77" cy="110"/>
            </a:xfrm>
            <a:prstGeom prst="flowChartPunchedTape">
              <a:avLst/>
            </a:prstGeom>
            <a:solidFill>
              <a:srgbClr val="33CCFF"/>
            </a:solidFill>
            <a:ln w="12700">
              <a:solidFill>
                <a:schemeClr val="tx1"/>
              </a:solidFill>
              <a:miter lim="800000"/>
              <a:headEnd/>
              <a:tailEnd/>
            </a:ln>
          </p:spPr>
          <p:txBody>
            <a:bodyPr wrap="none" anchor="ctr"/>
            <a:lstStyle/>
            <a:p>
              <a:endParaRPr lang="en-US"/>
            </a:p>
          </p:txBody>
        </p:sp>
        <p:sp>
          <p:nvSpPr>
            <p:cNvPr id="23614" name="AutoShape 25"/>
            <p:cNvSpPr>
              <a:spLocks noChangeArrowheads="1"/>
            </p:cNvSpPr>
            <p:nvPr/>
          </p:nvSpPr>
          <p:spPr bwMode="auto">
            <a:xfrm>
              <a:off x="3905" y="2704"/>
              <a:ext cx="77" cy="97"/>
            </a:xfrm>
            <a:prstGeom prst="smileyFace">
              <a:avLst>
                <a:gd name="adj" fmla="val 4653"/>
              </a:avLst>
            </a:prstGeom>
            <a:solidFill>
              <a:schemeClr val="accent2"/>
            </a:solidFill>
            <a:ln w="12700">
              <a:solidFill>
                <a:schemeClr val="tx1"/>
              </a:solidFill>
              <a:round/>
              <a:headEnd/>
              <a:tailEnd/>
            </a:ln>
          </p:spPr>
          <p:txBody>
            <a:bodyPr wrap="none" anchor="ctr"/>
            <a:lstStyle/>
            <a:p>
              <a:endParaRPr lang="en-US"/>
            </a:p>
          </p:txBody>
        </p:sp>
        <p:sp>
          <p:nvSpPr>
            <p:cNvPr id="23615" name="AutoShape 26"/>
            <p:cNvSpPr>
              <a:spLocks noChangeArrowheads="1"/>
            </p:cNvSpPr>
            <p:nvPr/>
          </p:nvSpPr>
          <p:spPr bwMode="auto">
            <a:xfrm rot="-5400000">
              <a:off x="3884" y="2822"/>
              <a:ext cx="103" cy="174"/>
            </a:xfrm>
            <a:prstGeom prst="can">
              <a:avLst>
                <a:gd name="adj" fmla="val 42233"/>
              </a:avLst>
            </a:prstGeom>
            <a:solidFill>
              <a:schemeClr val="folHlink"/>
            </a:solidFill>
            <a:ln w="12700">
              <a:solidFill>
                <a:schemeClr val="tx1"/>
              </a:solidFill>
              <a:round/>
              <a:headEnd/>
              <a:tailEnd/>
            </a:ln>
          </p:spPr>
          <p:txBody>
            <a:bodyPr wrap="none" anchor="ctr"/>
            <a:lstStyle/>
            <a:p>
              <a:endParaRPr lang="en-US"/>
            </a:p>
          </p:txBody>
        </p:sp>
      </p:grpSp>
      <p:grpSp>
        <p:nvGrpSpPr>
          <p:cNvPr id="8" name="Group 27"/>
          <p:cNvGrpSpPr>
            <a:grpSpLocks/>
          </p:cNvGrpSpPr>
          <p:nvPr/>
        </p:nvGrpSpPr>
        <p:grpSpPr bwMode="auto">
          <a:xfrm>
            <a:off x="6265863" y="2044700"/>
            <a:ext cx="642937" cy="450850"/>
            <a:chOff x="2191" y="3280"/>
            <a:chExt cx="241" cy="256"/>
          </a:xfrm>
        </p:grpSpPr>
        <p:sp>
          <p:nvSpPr>
            <p:cNvPr id="23608" name="AutoShape 28"/>
            <p:cNvSpPr>
              <a:spLocks noChangeArrowheads="1"/>
            </p:cNvSpPr>
            <p:nvPr/>
          </p:nvSpPr>
          <p:spPr bwMode="auto">
            <a:xfrm rot="-8715990">
              <a:off x="2191" y="3319"/>
              <a:ext cx="77" cy="110"/>
            </a:xfrm>
            <a:prstGeom prst="flowChartPunchedTape">
              <a:avLst/>
            </a:prstGeom>
            <a:solidFill>
              <a:srgbClr val="FF3300"/>
            </a:solidFill>
            <a:ln w="12700">
              <a:solidFill>
                <a:schemeClr val="tx1"/>
              </a:solidFill>
              <a:miter lim="800000"/>
              <a:headEnd/>
              <a:tailEnd/>
            </a:ln>
          </p:spPr>
          <p:txBody>
            <a:bodyPr wrap="none" anchor="ctr"/>
            <a:lstStyle/>
            <a:p>
              <a:endParaRPr lang="en-US"/>
            </a:p>
          </p:txBody>
        </p:sp>
        <p:sp>
          <p:nvSpPr>
            <p:cNvPr id="23609" name="AutoShape 29"/>
            <p:cNvSpPr>
              <a:spLocks noChangeArrowheads="1"/>
            </p:cNvSpPr>
            <p:nvPr/>
          </p:nvSpPr>
          <p:spPr bwMode="auto">
            <a:xfrm rot="8715990" flipH="1">
              <a:off x="2355" y="3320"/>
              <a:ext cx="77" cy="110"/>
            </a:xfrm>
            <a:prstGeom prst="flowChartPunchedTape">
              <a:avLst/>
            </a:prstGeom>
            <a:solidFill>
              <a:srgbClr val="FF3300"/>
            </a:solidFill>
            <a:ln w="12700">
              <a:solidFill>
                <a:schemeClr val="tx1"/>
              </a:solidFill>
              <a:miter lim="800000"/>
              <a:headEnd/>
              <a:tailEnd/>
            </a:ln>
          </p:spPr>
          <p:txBody>
            <a:bodyPr wrap="none" anchor="ctr"/>
            <a:lstStyle/>
            <a:p>
              <a:endParaRPr lang="en-US"/>
            </a:p>
          </p:txBody>
        </p:sp>
        <p:sp>
          <p:nvSpPr>
            <p:cNvPr id="23610" name="AutoShape 30"/>
            <p:cNvSpPr>
              <a:spLocks noChangeArrowheads="1"/>
            </p:cNvSpPr>
            <p:nvPr/>
          </p:nvSpPr>
          <p:spPr bwMode="auto">
            <a:xfrm>
              <a:off x="2273" y="3280"/>
              <a:ext cx="77" cy="97"/>
            </a:xfrm>
            <a:prstGeom prst="smileyFace">
              <a:avLst>
                <a:gd name="adj" fmla="val 4653"/>
              </a:avLst>
            </a:prstGeom>
            <a:solidFill>
              <a:srgbClr val="FFFF00"/>
            </a:solidFill>
            <a:ln w="12700">
              <a:solidFill>
                <a:schemeClr val="tx1"/>
              </a:solidFill>
              <a:round/>
              <a:headEnd/>
              <a:tailEnd/>
            </a:ln>
          </p:spPr>
          <p:txBody>
            <a:bodyPr wrap="none" anchor="ctr"/>
            <a:lstStyle/>
            <a:p>
              <a:endParaRPr lang="en-US"/>
            </a:p>
          </p:txBody>
        </p:sp>
        <p:sp>
          <p:nvSpPr>
            <p:cNvPr id="23611" name="AutoShape 31"/>
            <p:cNvSpPr>
              <a:spLocks noChangeArrowheads="1"/>
            </p:cNvSpPr>
            <p:nvPr/>
          </p:nvSpPr>
          <p:spPr bwMode="auto">
            <a:xfrm rot="-5400000">
              <a:off x="2252" y="3398"/>
              <a:ext cx="103" cy="174"/>
            </a:xfrm>
            <a:prstGeom prst="can">
              <a:avLst>
                <a:gd name="adj" fmla="val 42233"/>
              </a:avLst>
            </a:prstGeom>
            <a:solidFill>
              <a:schemeClr val="accent2"/>
            </a:solidFill>
            <a:ln w="12700">
              <a:solidFill>
                <a:schemeClr val="tx1"/>
              </a:solidFill>
              <a:round/>
              <a:headEnd/>
              <a:tailEnd/>
            </a:ln>
          </p:spPr>
          <p:txBody>
            <a:bodyPr wrap="none" anchor="ctr"/>
            <a:lstStyle/>
            <a:p>
              <a:endParaRPr lang="en-US"/>
            </a:p>
          </p:txBody>
        </p:sp>
      </p:grpSp>
      <p:grpSp>
        <p:nvGrpSpPr>
          <p:cNvPr id="9" name="Group 32"/>
          <p:cNvGrpSpPr>
            <a:grpSpLocks/>
          </p:cNvGrpSpPr>
          <p:nvPr/>
        </p:nvGrpSpPr>
        <p:grpSpPr bwMode="auto">
          <a:xfrm>
            <a:off x="3540125" y="2051050"/>
            <a:ext cx="628650" cy="439738"/>
            <a:chOff x="3711" y="3480"/>
            <a:chExt cx="169" cy="216"/>
          </a:xfrm>
        </p:grpSpPr>
        <p:sp>
          <p:nvSpPr>
            <p:cNvPr id="23604" name="AutoShape 33"/>
            <p:cNvSpPr>
              <a:spLocks noChangeArrowheads="1"/>
            </p:cNvSpPr>
            <p:nvPr/>
          </p:nvSpPr>
          <p:spPr bwMode="auto">
            <a:xfrm rot="-8715990">
              <a:off x="3711" y="3513"/>
              <a:ext cx="54" cy="93"/>
            </a:xfrm>
            <a:prstGeom prst="flowChartPunchedTape">
              <a:avLst/>
            </a:prstGeom>
            <a:solidFill>
              <a:srgbClr val="FFFF00"/>
            </a:solidFill>
            <a:ln w="12700">
              <a:solidFill>
                <a:schemeClr val="tx1"/>
              </a:solidFill>
              <a:miter lim="800000"/>
              <a:headEnd/>
              <a:tailEnd/>
            </a:ln>
          </p:spPr>
          <p:txBody>
            <a:bodyPr wrap="none" anchor="ctr"/>
            <a:lstStyle/>
            <a:p>
              <a:endParaRPr lang="en-US"/>
            </a:p>
          </p:txBody>
        </p:sp>
        <p:sp>
          <p:nvSpPr>
            <p:cNvPr id="23605" name="AutoShape 34"/>
            <p:cNvSpPr>
              <a:spLocks noChangeArrowheads="1"/>
            </p:cNvSpPr>
            <p:nvPr/>
          </p:nvSpPr>
          <p:spPr bwMode="auto">
            <a:xfrm rot="8715990" flipH="1">
              <a:off x="3826" y="3514"/>
              <a:ext cx="54" cy="93"/>
            </a:xfrm>
            <a:prstGeom prst="flowChartPunchedTape">
              <a:avLst/>
            </a:prstGeom>
            <a:solidFill>
              <a:srgbClr val="FFFF00"/>
            </a:solidFill>
            <a:ln w="12700">
              <a:solidFill>
                <a:schemeClr val="tx1"/>
              </a:solidFill>
              <a:miter lim="800000"/>
              <a:headEnd/>
              <a:tailEnd/>
            </a:ln>
          </p:spPr>
          <p:txBody>
            <a:bodyPr wrap="none" anchor="ctr"/>
            <a:lstStyle/>
            <a:p>
              <a:endParaRPr lang="en-US"/>
            </a:p>
          </p:txBody>
        </p:sp>
        <p:sp>
          <p:nvSpPr>
            <p:cNvPr id="23606" name="AutoShape 35"/>
            <p:cNvSpPr>
              <a:spLocks noChangeArrowheads="1"/>
            </p:cNvSpPr>
            <p:nvPr/>
          </p:nvSpPr>
          <p:spPr bwMode="auto">
            <a:xfrm>
              <a:off x="3769" y="3480"/>
              <a:ext cx="53" cy="82"/>
            </a:xfrm>
            <a:prstGeom prst="smileyFace">
              <a:avLst>
                <a:gd name="adj" fmla="val 4653"/>
              </a:avLst>
            </a:prstGeom>
            <a:solidFill>
              <a:srgbClr val="00FFCC"/>
            </a:solidFill>
            <a:ln w="12700">
              <a:solidFill>
                <a:schemeClr val="tx1"/>
              </a:solidFill>
              <a:round/>
              <a:headEnd/>
              <a:tailEnd/>
            </a:ln>
          </p:spPr>
          <p:txBody>
            <a:bodyPr wrap="none" anchor="ctr"/>
            <a:lstStyle/>
            <a:p>
              <a:endParaRPr lang="en-US"/>
            </a:p>
          </p:txBody>
        </p:sp>
        <p:sp>
          <p:nvSpPr>
            <p:cNvPr id="23607" name="AutoShape 36"/>
            <p:cNvSpPr>
              <a:spLocks noChangeArrowheads="1"/>
            </p:cNvSpPr>
            <p:nvPr/>
          </p:nvSpPr>
          <p:spPr bwMode="auto">
            <a:xfrm rot="-5400000">
              <a:off x="3746" y="3592"/>
              <a:ext cx="87" cy="122"/>
            </a:xfrm>
            <a:prstGeom prst="can">
              <a:avLst>
                <a:gd name="adj" fmla="val 35057"/>
              </a:avLst>
            </a:prstGeom>
            <a:solidFill>
              <a:schemeClr val="bg1"/>
            </a:solidFill>
            <a:ln w="12700">
              <a:solidFill>
                <a:schemeClr val="tx1"/>
              </a:solidFill>
              <a:round/>
              <a:headEnd/>
              <a:tailEnd/>
            </a:ln>
          </p:spPr>
          <p:txBody>
            <a:bodyPr wrap="none" anchor="ctr"/>
            <a:lstStyle/>
            <a:p>
              <a:endParaRPr lang="en-US"/>
            </a:p>
          </p:txBody>
        </p:sp>
      </p:grpSp>
      <p:sp>
        <p:nvSpPr>
          <p:cNvPr id="23562" name="Rectangle 37"/>
          <p:cNvSpPr>
            <a:spLocks noChangeArrowheads="1"/>
          </p:cNvSpPr>
          <p:nvPr/>
        </p:nvSpPr>
        <p:spPr bwMode="auto">
          <a:xfrm>
            <a:off x="914400" y="2460625"/>
            <a:ext cx="1643063" cy="457200"/>
          </a:xfrm>
          <a:prstGeom prst="rect">
            <a:avLst/>
          </a:prstGeom>
          <a:noFill/>
          <a:ln w="9525">
            <a:noFill/>
            <a:miter lim="800000"/>
            <a:headEnd/>
            <a:tailEnd/>
          </a:ln>
        </p:spPr>
        <p:txBody>
          <a:bodyPr wrap="none">
            <a:spAutoFit/>
          </a:bodyPr>
          <a:lstStyle/>
          <a:p>
            <a:r>
              <a:rPr lang="en-US">
                <a:solidFill>
                  <a:schemeClr val="accent2"/>
                </a:solidFill>
              </a:rPr>
              <a:t>Delegents </a:t>
            </a:r>
          </a:p>
        </p:txBody>
      </p:sp>
      <p:sp>
        <p:nvSpPr>
          <p:cNvPr id="23563" name="Text Box 42"/>
          <p:cNvSpPr txBox="1">
            <a:spLocks noChangeArrowheads="1"/>
          </p:cNvSpPr>
          <p:nvPr/>
        </p:nvSpPr>
        <p:spPr bwMode="auto">
          <a:xfrm>
            <a:off x="2219325" y="5713413"/>
            <a:ext cx="1270000" cy="457200"/>
          </a:xfrm>
          <a:prstGeom prst="rect">
            <a:avLst/>
          </a:prstGeom>
          <a:noFill/>
          <a:ln w="9525">
            <a:noFill/>
            <a:miter lim="800000"/>
            <a:headEnd/>
            <a:tailEnd/>
          </a:ln>
        </p:spPr>
        <p:txBody>
          <a:bodyPr wrap="none">
            <a:spAutoFit/>
          </a:bodyPr>
          <a:lstStyle/>
          <a:p>
            <a:r>
              <a:rPr lang="en-US"/>
              <a:t>Devices</a:t>
            </a:r>
          </a:p>
        </p:txBody>
      </p:sp>
      <p:pic>
        <p:nvPicPr>
          <p:cNvPr id="23564" name="Picture 56"/>
          <p:cNvPicPr>
            <a:picLocks noGrp="1" noChangeAspect="1" noChangeArrowheads="1"/>
          </p:cNvPicPr>
          <p:nvPr>
            <p:ph sz="quarter" idx="4"/>
          </p:nvPr>
        </p:nvPicPr>
        <p:blipFill>
          <a:blip r:embed="rId3" cstate="print"/>
          <a:srcRect/>
          <a:stretch>
            <a:fillRect/>
          </a:stretch>
        </p:blipFill>
        <p:spPr>
          <a:xfrm>
            <a:off x="6926263" y="4360863"/>
            <a:ext cx="946150" cy="476250"/>
          </a:xfrm>
          <a:noFill/>
        </p:spPr>
      </p:pic>
      <p:pic>
        <p:nvPicPr>
          <p:cNvPr id="23565" name="Picture 57" descr="j0230687(t)"/>
          <p:cNvPicPr>
            <a:picLocks noChangeAspect="1" noChangeArrowheads="1"/>
          </p:cNvPicPr>
          <p:nvPr/>
        </p:nvPicPr>
        <p:blipFill>
          <a:blip r:embed="rId4" cstate="print"/>
          <a:srcRect/>
          <a:stretch>
            <a:fillRect/>
          </a:stretch>
        </p:blipFill>
        <p:spPr bwMode="auto">
          <a:xfrm>
            <a:off x="415925" y="4146550"/>
            <a:ext cx="1201738" cy="1201738"/>
          </a:xfrm>
          <a:prstGeom prst="rect">
            <a:avLst/>
          </a:prstGeom>
          <a:noFill/>
          <a:ln w="9525">
            <a:noFill/>
            <a:miter lim="800000"/>
            <a:headEnd/>
            <a:tailEnd/>
          </a:ln>
        </p:spPr>
      </p:pic>
      <p:pic>
        <p:nvPicPr>
          <p:cNvPr id="23566" name="Picture 58" descr="PvCRefrig5"/>
          <p:cNvPicPr>
            <a:picLocks noChangeAspect="1" noChangeArrowheads="1"/>
          </p:cNvPicPr>
          <p:nvPr/>
        </p:nvPicPr>
        <p:blipFill>
          <a:blip r:embed="rId5" cstate="print"/>
          <a:srcRect l="938" t="917"/>
          <a:stretch>
            <a:fillRect/>
          </a:stretch>
        </p:blipFill>
        <p:spPr bwMode="auto">
          <a:xfrm>
            <a:off x="7888288" y="4757738"/>
            <a:ext cx="706437" cy="923925"/>
          </a:xfrm>
          <a:prstGeom prst="rect">
            <a:avLst/>
          </a:prstGeom>
          <a:noFill/>
          <a:ln w="9525">
            <a:noFill/>
            <a:miter lim="800000"/>
            <a:headEnd/>
            <a:tailEnd/>
          </a:ln>
        </p:spPr>
      </p:pic>
      <p:grpSp>
        <p:nvGrpSpPr>
          <p:cNvPr id="10" name="Group 59"/>
          <p:cNvGrpSpPr>
            <a:grpSpLocks/>
          </p:cNvGrpSpPr>
          <p:nvPr/>
        </p:nvGrpSpPr>
        <p:grpSpPr bwMode="auto">
          <a:xfrm>
            <a:off x="1304925" y="4787900"/>
            <a:ext cx="6534150" cy="461963"/>
            <a:chOff x="822" y="3016"/>
            <a:chExt cx="4116" cy="291"/>
          </a:xfrm>
        </p:grpSpPr>
        <p:sp>
          <p:nvSpPr>
            <p:cNvPr id="23602" name="Line 62"/>
            <p:cNvSpPr>
              <a:spLocks noChangeShapeType="1"/>
            </p:cNvSpPr>
            <p:nvPr/>
          </p:nvSpPr>
          <p:spPr bwMode="auto">
            <a:xfrm>
              <a:off x="822" y="3061"/>
              <a:ext cx="589" cy="156"/>
            </a:xfrm>
            <a:prstGeom prst="line">
              <a:avLst/>
            </a:prstGeom>
            <a:noFill/>
            <a:ln w="28575">
              <a:solidFill>
                <a:schemeClr val="accent1"/>
              </a:solidFill>
              <a:round/>
              <a:headEnd type="triangle" w="med" len="med"/>
              <a:tailEnd type="triangle" w="med" len="med"/>
            </a:ln>
          </p:spPr>
          <p:txBody>
            <a:bodyPr/>
            <a:lstStyle/>
            <a:p>
              <a:endParaRPr lang="en-US"/>
            </a:p>
          </p:txBody>
        </p:sp>
        <p:sp>
          <p:nvSpPr>
            <p:cNvPr id="23603" name="Line 63"/>
            <p:cNvSpPr>
              <a:spLocks noChangeShapeType="1"/>
            </p:cNvSpPr>
            <p:nvPr/>
          </p:nvSpPr>
          <p:spPr bwMode="auto">
            <a:xfrm>
              <a:off x="4673" y="3016"/>
              <a:ext cx="265" cy="291"/>
            </a:xfrm>
            <a:prstGeom prst="line">
              <a:avLst/>
            </a:prstGeom>
            <a:noFill/>
            <a:ln w="28575">
              <a:solidFill>
                <a:schemeClr val="accent1"/>
              </a:solidFill>
              <a:round/>
              <a:headEnd type="triangle" w="med" len="med"/>
              <a:tailEnd type="triangle" w="med" len="med"/>
            </a:ln>
          </p:spPr>
          <p:txBody>
            <a:bodyPr/>
            <a:lstStyle/>
            <a:p>
              <a:endParaRPr lang="en-US"/>
            </a:p>
          </p:txBody>
        </p:sp>
      </p:grpSp>
      <p:grpSp>
        <p:nvGrpSpPr>
          <p:cNvPr id="11" name="Group 80"/>
          <p:cNvGrpSpPr>
            <a:grpSpLocks/>
          </p:cNvGrpSpPr>
          <p:nvPr/>
        </p:nvGrpSpPr>
        <p:grpSpPr bwMode="auto">
          <a:xfrm>
            <a:off x="1749425" y="4330700"/>
            <a:ext cx="5430838" cy="1431925"/>
            <a:chOff x="1102" y="2728"/>
            <a:chExt cx="3421" cy="902"/>
          </a:xfrm>
        </p:grpSpPr>
        <p:pic>
          <p:nvPicPr>
            <p:cNvPr id="23578" name="Picture 38" descr="ipaq_3835"/>
            <p:cNvPicPr>
              <a:picLocks noChangeAspect="1" noChangeArrowheads="1"/>
            </p:cNvPicPr>
            <p:nvPr/>
          </p:nvPicPr>
          <p:blipFill>
            <a:blip r:embed="rId6" cstate="print"/>
            <a:srcRect/>
            <a:stretch>
              <a:fillRect/>
            </a:stretch>
          </p:blipFill>
          <p:spPr bwMode="auto">
            <a:xfrm>
              <a:off x="2306" y="3157"/>
              <a:ext cx="435" cy="424"/>
            </a:xfrm>
            <a:prstGeom prst="rect">
              <a:avLst/>
            </a:prstGeom>
            <a:noFill/>
            <a:ln w="9525">
              <a:noFill/>
              <a:miter lim="800000"/>
              <a:headEnd/>
              <a:tailEnd/>
            </a:ln>
          </p:spPr>
        </p:pic>
        <p:pic>
          <p:nvPicPr>
            <p:cNvPr id="23579" name="Picture 39" descr="ibm_pc"/>
            <p:cNvPicPr>
              <a:picLocks noChangeAspect="1" noChangeArrowheads="1"/>
            </p:cNvPicPr>
            <p:nvPr/>
          </p:nvPicPr>
          <p:blipFill>
            <a:blip r:embed="rId7" cstate="print"/>
            <a:srcRect t="10477" b="11429"/>
            <a:stretch>
              <a:fillRect/>
            </a:stretch>
          </p:blipFill>
          <p:spPr bwMode="auto">
            <a:xfrm>
              <a:off x="3270" y="2769"/>
              <a:ext cx="522" cy="386"/>
            </a:xfrm>
            <a:prstGeom prst="rect">
              <a:avLst/>
            </a:prstGeom>
            <a:noFill/>
            <a:ln w="9525">
              <a:noFill/>
              <a:miter lim="800000"/>
              <a:headEnd/>
              <a:tailEnd/>
            </a:ln>
          </p:spPr>
        </p:pic>
        <p:pic>
          <p:nvPicPr>
            <p:cNvPr id="23580" name="Picture 40" descr="ericson-surfboard"/>
            <p:cNvPicPr>
              <a:picLocks noChangeAspect="1" noChangeArrowheads="1"/>
            </p:cNvPicPr>
            <p:nvPr/>
          </p:nvPicPr>
          <p:blipFill>
            <a:blip r:embed="rId8" cstate="print"/>
            <a:srcRect/>
            <a:stretch>
              <a:fillRect/>
            </a:stretch>
          </p:blipFill>
          <p:spPr bwMode="auto">
            <a:xfrm>
              <a:off x="1102" y="3202"/>
              <a:ext cx="652" cy="417"/>
            </a:xfrm>
            <a:prstGeom prst="rect">
              <a:avLst/>
            </a:prstGeom>
            <a:noFill/>
            <a:ln w="9525">
              <a:noFill/>
              <a:miter lim="800000"/>
              <a:headEnd/>
              <a:tailEnd/>
            </a:ln>
          </p:spPr>
        </p:pic>
        <p:pic>
          <p:nvPicPr>
            <p:cNvPr id="23581" name="Picture 41" descr="pacemakr"/>
            <p:cNvPicPr>
              <a:picLocks noChangeAspect="1" noChangeArrowheads="1"/>
            </p:cNvPicPr>
            <p:nvPr/>
          </p:nvPicPr>
          <p:blipFill>
            <a:blip r:embed="rId9" cstate="print"/>
            <a:srcRect/>
            <a:stretch>
              <a:fillRect/>
            </a:stretch>
          </p:blipFill>
          <p:spPr bwMode="auto">
            <a:xfrm>
              <a:off x="2082" y="2728"/>
              <a:ext cx="311" cy="294"/>
            </a:xfrm>
            <a:prstGeom prst="rect">
              <a:avLst/>
            </a:prstGeom>
            <a:solidFill>
              <a:srgbClr val="FFFFFF"/>
            </a:solidFill>
            <a:ln w="9525">
              <a:noFill/>
              <a:miter lim="800000"/>
              <a:headEnd/>
              <a:tailEnd/>
            </a:ln>
          </p:spPr>
        </p:pic>
        <p:grpSp>
          <p:nvGrpSpPr>
            <p:cNvPr id="12" name="Group 43"/>
            <p:cNvGrpSpPr>
              <a:grpSpLocks/>
            </p:cNvGrpSpPr>
            <p:nvPr/>
          </p:nvGrpSpPr>
          <p:grpSpPr bwMode="auto">
            <a:xfrm>
              <a:off x="3670" y="3010"/>
              <a:ext cx="853" cy="620"/>
              <a:chOff x="3465" y="1017"/>
              <a:chExt cx="2004" cy="1591"/>
            </a:xfrm>
          </p:grpSpPr>
          <p:grpSp>
            <p:nvGrpSpPr>
              <p:cNvPr id="13" name="Group 44"/>
              <p:cNvGrpSpPr>
                <a:grpSpLocks/>
              </p:cNvGrpSpPr>
              <p:nvPr/>
            </p:nvGrpSpPr>
            <p:grpSpPr bwMode="auto">
              <a:xfrm>
                <a:off x="3465" y="1017"/>
                <a:ext cx="1920" cy="1535"/>
                <a:chOff x="650" y="2505"/>
                <a:chExt cx="1920" cy="1535"/>
              </a:xfrm>
            </p:grpSpPr>
            <p:pic>
              <p:nvPicPr>
                <p:cNvPr id="23594" name="Picture 45" descr="intro_01"/>
                <p:cNvPicPr>
                  <a:picLocks noChangeAspect="1" noChangeArrowheads="1"/>
                </p:cNvPicPr>
                <p:nvPr/>
              </p:nvPicPr>
              <p:blipFill>
                <a:blip r:embed="rId10" cstate="print"/>
                <a:srcRect/>
                <a:stretch>
                  <a:fillRect/>
                </a:stretch>
              </p:blipFill>
              <p:spPr bwMode="auto">
                <a:xfrm>
                  <a:off x="653" y="2505"/>
                  <a:ext cx="960" cy="384"/>
                </a:xfrm>
                <a:prstGeom prst="rect">
                  <a:avLst/>
                </a:prstGeom>
                <a:noFill/>
                <a:ln w="9525">
                  <a:noFill/>
                  <a:miter lim="800000"/>
                  <a:headEnd/>
                  <a:tailEnd/>
                </a:ln>
              </p:spPr>
            </p:pic>
            <p:pic>
              <p:nvPicPr>
                <p:cNvPr id="23595" name="Picture 46" descr="intro_02"/>
                <p:cNvPicPr>
                  <a:picLocks noChangeAspect="1" noChangeArrowheads="1"/>
                </p:cNvPicPr>
                <p:nvPr/>
              </p:nvPicPr>
              <p:blipFill>
                <a:blip r:embed="rId11" cstate="print"/>
                <a:srcRect/>
                <a:stretch>
                  <a:fillRect/>
                </a:stretch>
              </p:blipFill>
              <p:spPr bwMode="auto">
                <a:xfrm>
                  <a:off x="1609" y="2512"/>
                  <a:ext cx="960" cy="384"/>
                </a:xfrm>
                <a:prstGeom prst="rect">
                  <a:avLst/>
                </a:prstGeom>
                <a:noFill/>
                <a:ln w="9525">
                  <a:noFill/>
                  <a:miter lim="800000"/>
                  <a:headEnd/>
                  <a:tailEnd/>
                </a:ln>
              </p:spPr>
            </p:pic>
            <p:pic>
              <p:nvPicPr>
                <p:cNvPr id="23596" name="Picture 47" descr="intro_05"/>
                <p:cNvPicPr>
                  <a:picLocks noChangeAspect="1" noChangeArrowheads="1"/>
                </p:cNvPicPr>
                <p:nvPr/>
              </p:nvPicPr>
              <p:blipFill>
                <a:blip r:embed="rId12" cstate="print"/>
                <a:srcRect/>
                <a:stretch>
                  <a:fillRect/>
                </a:stretch>
              </p:blipFill>
              <p:spPr bwMode="auto">
                <a:xfrm>
                  <a:off x="650" y="2888"/>
                  <a:ext cx="960" cy="384"/>
                </a:xfrm>
                <a:prstGeom prst="rect">
                  <a:avLst/>
                </a:prstGeom>
                <a:noFill/>
                <a:ln w="9525">
                  <a:noFill/>
                  <a:miter lim="800000"/>
                  <a:headEnd/>
                  <a:tailEnd/>
                </a:ln>
              </p:spPr>
            </p:pic>
            <p:pic>
              <p:nvPicPr>
                <p:cNvPr id="23597" name="Picture 48" descr="intro_06"/>
                <p:cNvPicPr>
                  <a:picLocks noChangeAspect="1" noChangeArrowheads="1"/>
                </p:cNvPicPr>
                <p:nvPr/>
              </p:nvPicPr>
              <p:blipFill>
                <a:blip r:embed="rId13" cstate="print"/>
                <a:srcRect/>
                <a:stretch>
                  <a:fillRect/>
                </a:stretch>
              </p:blipFill>
              <p:spPr bwMode="auto">
                <a:xfrm>
                  <a:off x="1609" y="2892"/>
                  <a:ext cx="960" cy="384"/>
                </a:xfrm>
                <a:prstGeom prst="rect">
                  <a:avLst/>
                </a:prstGeom>
                <a:noFill/>
                <a:ln w="9525">
                  <a:noFill/>
                  <a:miter lim="800000"/>
                  <a:headEnd/>
                  <a:tailEnd/>
                </a:ln>
              </p:spPr>
            </p:pic>
            <p:pic>
              <p:nvPicPr>
                <p:cNvPr id="23598" name="Picture 49" descr="intro_09"/>
                <p:cNvPicPr>
                  <a:picLocks noChangeAspect="1" noChangeArrowheads="1"/>
                </p:cNvPicPr>
                <p:nvPr/>
              </p:nvPicPr>
              <p:blipFill>
                <a:blip r:embed="rId14" cstate="print"/>
                <a:srcRect/>
                <a:stretch>
                  <a:fillRect/>
                </a:stretch>
              </p:blipFill>
              <p:spPr bwMode="auto">
                <a:xfrm>
                  <a:off x="650" y="3266"/>
                  <a:ext cx="960" cy="384"/>
                </a:xfrm>
                <a:prstGeom prst="rect">
                  <a:avLst/>
                </a:prstGeom>
                <a:noFill/>
                <a:ln w="9525">
                  <a:noFill/>
                  <a:miter lim="800000"/>
                  <a:headEnd/>
                  <a:tailEnd/>
                </a:ln>
              </p:spPr>
            </p:pic>
            <p:pic>
              <p:nvPicPr>
                <p:cNvPr id="23599" name="Picture 50" descr="intro_10"/>
                <p:cNvPicPr>
                  <a:picLocks noChangeAspect="1" noChangeArrowheads="1"/>
                </p:cNvPicPr>
                <p:nvPr/>
              </p:nvPicPr>
              <p:blipFill>
                <a:blip r:embed="rId15" cstate="print"/>
                <a:srcRect/>
                <a:stretch>
                  <a:fillRect/>
                </a:stretch>
              </p:blipFill>
              <p:spPr bwMode="auto">
                <a:xfrm>
                  <a:off x="1609" y="3273"/>
                  <a:ext cx="960" cy="384"/>
                </a:xfrm>
                <a:prstGeom prst="rect">
                  <a:avLst/>
                </a:prstGeom>
                <a:noFill/>
                <a:ln w="9525">
                  <a:noFill/>
                  <a:miter lim="800000"/>
                  <a:headEnd/>
                  <a:tailEnd/>
                </a:ln>
              </p:spPr>
            </p:pic>
            <p:pic>
              <p:nvPicPr>
                <p:cNvPr id="23600" name="Picture 51" descr="intro_13"/>
                <p:cNvPicPr>
                  <a:picLocks noChangeAspect="1" noChangeArrowheads="1"/>
                </p:cNvPicPr>
                <p:nvPr/>
              </p:nvPicPr>
              <p:blipFill>
                <a:blip r:embed="rId16" cstate="print"/>
                <a:srcRect/>
                <a:stretch>
                  <a:fillRect/>
                </a:stretch>
              </p:blipFill>
              <p:spPr bwMode="auto">
                <a:xfrm>
                  <a:off x="655" y="3649"/>
                  <a:ext cx="960" cy="384"/>
                </a:xfrm>
                <a:prstGeom prst="rect">
                  <a:avLst/>
                </a:prstGeom>
                <a:noFill/>
                <a:ln w="9525">
                  <a:noFill/>
                  <a:miter lim="800000"/>
                  <a:headEnd/>
                  <a:tailEnd/>
                </a:ln>
              </p:spPr>
            </p:pic>
            <p:pic>
              <p:nvPicPr>
                <p:cNvPr id="23601" name="Picture 52" descr="intro_14"/>
                <p:cNvPicPr>
                  <a:picLocks noChangeAspect="1" noChangeArrowheads="1"/>
                </p:cNvPicPr>
                <p:nvPr/>
              </p:nvPicPr>
              <p:blipFill>
                <a:blip r:embed="rId17" cstate="print"/>
                <a:srcRect/>
                <a:stretch>
                  <a:fillRect/>
                </a:stretch>
              </p:blipFill>
              <p:spPr bwMode="auto">
                <a:xfrm>
                  <a:off x="1610" y="3656"/>
                  <a:ext cx="960" cy="384"/>
                </a:xfrm>
                <a:prstGeom prst="rect">
                  <a:avLst/>
                </a:prstGeom>
                <a:noFill/>
                <a:ln w="9525">
                  <a:noFill/>
                  <a:miter lim="800000"/>
                  <a:headEnd/>
                  <a:tailEnd/>
                </a:ln>
              </p:spPr>
            </p:pic>
          </p:grpSp>
          <p:sp>
            <p:nvSpPr>
              <p:cNvPr id="23591" name="Rectangle 53"/>
              <p:cNvSpPr>
                <a:spLocks noChangeArrowheads="1"/>
              </p:cNvSpPr>
              <p:nvPr/>
            </p:nvSpPr>
            <p:spPr bwMode="auto">
              <a:xfrm>
                <a:off x="3527" y="1081"/>
                <a:ext cx="1942" cy="135"/>
              </a:xfrm>
              <a:prstGeom prst="rect">
                <a:avLst/>
              </a:prstGeom>
              <a:solidFill>
                <a:schemeClr val="bg1"/>
              </a:solidFill>
              <a:ln w="9525">
                <a:noFill/>
                <a:miter lim="800000"/>
                <a:headEnd/>
                <a:tailEnd/>
              </a:ln>
            </p:spPr>
            <p:txBody>
              <a:bodyPr wrap="none" anchor="ctr"/>
              <a:lstStyle/>
              <a:p>
                <a:endParaRPr lang="en-US"/>
              </a:p>
            </p:txBody>
          </p:sp>
          <p:sp>
            <p:nvSpPr>
              <p:cNvPr id="23592" name="Rectangle 54"/>
              <p:cNvSpPr>
                <a:spLocks noChangeArrowheads="1"/>
              </p:cNvSpPr>
              <p:nvPr/>
            </p:nvSpPr>
            <p:spPr bwMode="auto">
              <a:xfrm>
                <a:off x="3521" y="1152"/>
                <a:ext cx="78" cy="1430"/>
              </a:xfrm>
              <a:prstGeom prst="rect">
                <a:avLst/>
              </a:prstGeom>
              <a:solidFill>
                <a:schemeClr val="bg1"/>
              </a:solidFill>
              <a:ln w="9525">
                <a:noFill/>
                <a:miter lim="800000"/>
                <a:headEnd/>
                <a:tailEnd/>
              </a:ln>
            </p:spPr>
            <p:txBody>
              <a:bodyPr wrap="none" anchor="ctr"/>
              <a:lstStyle/>
              <a:p>
                <a:endParaRPr lang="en-US"/>
              </a:p>
            </p:txBody>
          </p:sp>
          <p:sp>
            <p:nvSpPr>
              <p:cNvPr id="23593" name="Rectangle 55"/>
              <p:cNvSpPr>
                <a:spLocks noChangeArrowheads="1"/>
              </p:cNvSpPr>
              <p:nvPr/>
            </p:nvSpPr>
            <p:spPr bwMode="auto">
              <a:xfrm>
                <a:off x="5087" y="1178"/>
                <a:ext cx="362" cy="1430"/>
              </a:xfrm>
              <a:prstGeom prst="rect">
                <a:avLst/>
              </a:prstGeom>
              <a:solidFill>
                <a:schemeClr val="bg1"/>
              </a:solidFill>
              <a:ln w="9525">
                <a:noFill/>
                <a:miter lim="800000"/>
                <a:headEnd/>
                <a:tailEnd/>
              </a:ln>
            </p:spPr>
            <p:txBody>
              <a:bodyPr wrap="none" anchor="ctr"/>
              <a:lstStyle/>
              <a:p>
                <a:endParaRPr lang="en-US"/>
              </a:p>
            </p:txBody>
          </p:sp>
        </p:grpSp>
        <p:sp>
          <p:nvSpPr>
            <p:cNvPr id="23583" name="Line 64"/>
            <p:cNvSpPr>
              <a:spLocks noChangeShapeType="1"/>
            </p:cNvSpPr>
            <p:nvPr/>
          </p:nvSpPr>
          <p:spPr bwMode="auto">
            <a:xfrm flipV="1">
              <a:off x="1922" y="3034"/>
              <a:ext cx="194" cy="97"/>
            </a:xfrm>
            <a:prstGeom prst="line">
              <a:avLst/>
            </a:prstGeom>
            <a:noFill/>
            <a:ln w="28575">
              <a:solidFill>
                <a:srgbClr val="FF3300"/>
              </a:solidFill>
              <a:round/>
              <a:headEnd type="triangle" w="med" len="med"/>
              <a:tailEnd type="triangle" w="med" len="med"/>
            </a:ln>
          </p:spPr>
          <p:txBody>
            <a:bodyPr/>
            <a:lstStyle/>
            <a:p>
              <a:endParaRPr lang="en-US"/>
            </a:p>
          </p:txBody>
        </p:sp>
        <p:sp>
          <p:nvSpPr>
            <p:cNvPr id="23584" name="Line 65"/>
            <p:cNvSpPr>
              <a:spLocks noChangeShapeType="1"/>
            </p:cNvSpPr>
            <p:nvPr/>
          </p:nvSpPr>
          <p:spPr bwMode="auto">
            <a:xfrm>
              <a:off x="2026" y="3312"/>
              <a:ext cx="479" cy="13"/>
            </a:xfrm>
            <a:prstGeom prst="line">
              <a:avLst/>
            </a:prstGeom>
            <a:noFill/>
            <a:ln w="28575">
              <a:solidFill>
                <a:srgbClr val="FF3300"/>
              </a:solidFill>
              <a:round/>
              <a:headEnd type="triangle" w="med" len="med"/>
              <a:tailEnd type="triangle" w="med" len="med"/>
            </a:ln>
          </p:spPr>
          <p:txBody>
            <a:bodyPr/>
            <a:lstStyle/>
            <a:p>
              <a:endParaRPr lang="en-US"/>
            </a:p>
          </p:txBody>
        </p:sp>
        <p:sp>
          <p:nvSpPr>
            <p:cNvPr id="23585" name="Line 66"/>
            <p:cNvSpPr>
              <a:spLocks noChangeShapeType="1"/>
            </p:cNvSpPr>
            <p:nvPr/>
          </p:nvSpPr>
          <p:spPr bwMode="auto">
            <a:xfrm flipH="1" flipV="1">
              <a:off x="2408" y="2943"/>
              <a:ext cx="90" cy="175"/>
            </a:xfrm>
            <a:prstGeom prst="line">
              <a:avLst/>
            </a:prstGeom>
            <a:noFill/>
            <a:ln w="28575">
              <a:solidFill>
                <a:srgbClr val="FF3300"/>
              </a:solidFill>
              <a:round/>
              <a:headEnd type="triangle" w="med" len="med"/>
              <a:tailEnd type="triangle" w="med" len="med"/>
            </a:ln>
          </p:spPr>
          <p:txBody>
            <a:bodyPr/>
            <a:lstStyle/>
            <a:p>
              <a:endParaRPr lang="en-US"/>
            </a:p>
          </p:txBody>
        </p:sp>
        <p:sp>
          <p:nvSpPr>
            <p:cNvPr id="23586" name="Line 67"/>
            <p:cNvSpPr>
              <a:spLocks noChangeShapeType="1"/>
            </p:cNvSpPr>
            <p:nvPr/>
          </p:nvSpPr>
          <p:spPr bwMode="auto">
            <a:xfrm flipV="1">
              <a:off x="2815" y="3060"/>
              <a:ext cx="473" cy="116"/>
            </a:xfrm>
            <a:prstGeom prst="line">
              <a:avLst/>
            </a:prstGeom>
            <a:noFill/>
            <a:ln w="28575">
              <a:solidFill>
                <a:srgbClr val="FF3300"/>
              </a:solidFill>
              <a:round/>
              <a:headEnd type="triangle" w="med" len="med"/>
              <a:tailEnd type="triangle" w="med" len="med"/>
            </a:ln>
          </p:spPr>
          <p:txBody>
            <a:bodyPr/>
            <a:lstStyle/>
            <a:p>
              <a:endParaRPr lang="en-US"/>
            </a:p>
          </p:txBody>
        </p:sp>
        <p:sp>
          <p:nvSpPr>
            <p:cNvPr id="23587" name="Line 68"/>
            <p:cNvSpPr>
              <a:spLocks noChangeShapeType="1"/>
            </p:cNvSpPr>
            <p:nvPr/>
          </p:nvSpPr>
          <p:spPr bwMode="auto">
            <a:xfrm flipH="1" flipV="1">
              <a:off x="3767" y="3015"/>
              <a:ext cx="116" cy="71"/>
            </a:xfrm>
            <a:prstGeom prst="line">
              <a:avLst/>
            </a:prstGeom>
            <a:noFill/>
            <a:ln w="28575">
              <a:solidFill>
                <a:srgbClr val="FF3300"/>
              </a:solidFill>
              <a:round/>
              <a:headEnd type="triangle" w="med" len="med"/>
              <a:tailEnd type="triangle" w="med" len="med"/>
            </a:ln>
          </p:spPr>
          <p:txBody>
            <a:bodyPr/>
            <a:lstStyle/>
            <a:p>
              <a:endParaRPr lang="en-US"/>
            </a:p>
          </p:txBody>
        </p:sp>
        <p:sp>
          <p:nvSpPr>
            <p:cNvPr id="23588" name="Line 69"/>
            <p:cNvSpPr>
              <a:spLocks noChangeShapeType="1"/>
            </p:cNvSpPr>
            <p:nvPr/>
          </p:nvSpPr>
          <p:spPr bwMode="auto">
            <a:xfrm flipV="1">
              <a:off x="4110" y="2911"/>
              <a:ext cx="226" cy="181"/>
            </a:xfrm>
            <a:prstGeom prst="line">
              <a:avLst/>
            </a:prstGeom>
            <a:noFill/>
            <a:ln w="28575">
              <a:solidFill>
                <a:srgbClr val="FF3300"/>
              </a:solidFill>
              <a:round/>
              <a:headEnd type="triangle" w="med" len="med"/>
              <a:tailEnd type="triangle" w="med" len="med"/>
            </a:ln>
          </p:spPr>
          <p:txBody>
            <a:bodyPr/>
            <a:lstStyle/>
            <a:p>
              <a:endParaRPr lang="en-US"/>
            </a:p>
          </p:txBody>
        </p:sp>
        <p:sp>
          <p:nvSpPr>
            <p:cNvPr id="23589" name="Line 70"/>
            <p:cNvSpPr>
              <a:spLocks noChangeShapeType="1"/>
            </p:cNvSpPr>
            <p:nvPr/>
          </p:nvSpPr>
          <p:spPr bwMode="auto">
            <a:xfrm flipH="1">
              <a:off x="3773" y="2820"/>
              <a:ext cx="544" cy="20"/>
            </a:xfrm>
            <a:prstGeom prst="line">
              <a:avLst/>
            </a:prstGeom>
            <a:noFill/>
            <a:ln w="28575">
              <a:solidFill>
                <a:srgbClr val="FF3300"/>
              </a:solidFill>
              <a:round/>
              <a:headEnd type="triangle" w="med" len="med"/>
              <a:tailEnd type="triangle" w="med" len="med"/>
            </a:ln>
          </p:spPr>
          <p:txBody>
            <a:bodyPr/>
            <a:lstStyle/>
            <a:p>
              <a:endParaRPr lang="en-US"/>
            </a:p>
          </p:txBody>
        </p:sp>
      </p:grpSp>
      <p:sp>
        <p:nvSpPr>
          <p:cNvPr id="23569" name="Rectangle 71"/>
          <p:cNvSpPr>
            <a:spLocks noChangeArrowheads="1"/>
          </p:cNvSpPr>
          <p:nvPr/>
        </p:nvSpPr>
        <p:spPr bwMode="auto">
          <a:xfrm>
            <a:off x="4648200" y="5181600"/>
            <a:ext cx="1135063" cy="1069975"/>
          </a:xfrm>
          <a:prstGeom prst="rect">
            <a:avLst/>
          </a:prstGeom>
          <a:noFill/>
          <a:ln w="9525">
            <a:noFill/>
            <a:miter lim="800000"/>
            <a:headEnd/>
            <a:tailEnd/>
          </a:ln>
        </p:spPr>
        <p:txBody>
          <a:bodyPr>
            <a:spAutoFit/>
          </a:bodyPr>
          <a:lstStyle/>
          <a:p>
            <a:r>
              <a:rPr lang="en-US" sz="1600">
                <a:solidFill>
                  <a:srgbClr val="FF3300"/>
                </a:solidFill>
              </a:rPr>
              <a:t>Bluetooth</a:t>
            </a:r>
          </a:p>
          <a:p>
            <a:r>
              <a:rPr lang="en-US" sz="1600">
                <a:solidFill>
                  <a:srgbClr val="FF3300"/>
                </a:solidFill>
              </a:rPr>
              <a:t>802.11b</a:t>
            </a:r>
          </a:p>
          <a:p>
            <a:r>
              <a:rPr lang="en-US" sz="1600">
                <a:solidFill>
                  <a:srgbClr val="FF3300"/>
                </a:solidFill>
              </a:rPr>
              <a:t>Cellular</a:t>
            </a:r>
          </a:p>
          <a:p>
            <a:r>
              <a:rPr lang="en-US" sz="1600">
                <a:solidFill>
                  <a:srgbClr val="FF3300"/>
                </a:solidFill>
              </a:rPr>
              <a:t>… </a:t>
            </a:r>
          </a:p>
        </p:txBody>
      </p:sp>
      <p:sp>
        <p:nvSpPr>
          <p:cNvPr id="23570" name="AutoShape 72"/>
          <p:cNvSpPr>
            <a:spLocks noChangeArrowheads="1"/>
          </p:cNvSpPr>
          <p:nvPr/>
        </p:nvSpPr>
        <p:spPr bwMode="auto">
          <a:xfrm>
            <a:off x="4452938" y="2308225"/>
            <a:ext cx="414337" cy="747713"/>
          </a:xfrm>
          <a:prstGeom prst="upDownArrow">
            <a:avLst>
              <a:gd name="adj1" fmla="val 50000"/>
              <a:gd name="adj2" fmla="val 36092"/>
            </a:avLst>
          </a:prstGeom>
          <a:solidFill>
            <a:schemeClr val="bg1"/>
          </a:solidFill>
          <a:ln w="9525">
            <a:solidFill>
              <a:schemeClr val="tx1"/>
            </a:solidFill>
            <a:miter lim="800000"/>
            <a:headEnd/>
            <a:tailEnd/>
          </a:ln>
        </p:spPr>
        <p:txBody>
          <a:bodyPr wrap="none" anchor="ctr"/>
          <a:lstStyle/>
          <a:p>
            <a:endParaRPr lang="en-US"/>
          </a:p>
        </p:txBody>
      </p:sp>
      <p:sp>
        <p:nvSpPr>
          <p:cNvPr id="23571" name="Text Box 73"/>
          <p:cNvSpPr txBox="1">
            <a:spLocks noChangeArrowheads="1"/>
          </p:cNvSpPr>
          <p:nvPr/>
        </p:nvSpPr>
        <p:spPr bwMode="auto">
          <a:xfrm>
            <a:off x="685800" y="1143000"/>
            <a:ext cx="2057400" cy="461963"/>
          </a:xfrm>
          <a:prstGeom prst="rect">
            <a:avLst/>
          </a:prstGeom>
          <a:noFill/>
          <a:ln w="9525">
            <a:noFill/>
            <a:miter lim="800000"/>
            <a:headEnd/>
            <a:tailEnd/>
          </a:ln>
        </p:spPr>
        <p:txBody>
          <a:bodyPr>
            <a:spAutoFit/>
          </a:bodyPr>
          <a:lstStyle/>
          <a:p>
            <a:pPr>
              <a:spcBef>
                <a:spcPct val="50000"/>
              </a:spcBef>
            </a:pPr>
            <a:r>
              <a:rPr lang="en-US"/>
              <a:t>Telemedicine</a:t>
            </a:r>
          </a:p>
        </p:txBody>
      </p:sp>
      <p:sp>
        <p:nvSpPr>
          <p:cNvPr id="23572" name="Text Box 74"/>
          <p:cNvSpPr txBox="1">
            <a:spLocks noChangeArrowheads="1"/>
          </p:cNvSpPr>
          <p:nvPr/>
        </p:nvSpPr>
        <p:spPr bwMode="auto">
          <a:xfrm>
            <a:off x="3352800" y="1143000"/>
            <a:ext cx="2133600" cy="461963"/>
          </a:xfrm>
          <a:prstGeom prst="rect">
            <a:avLst/>
          </a:prstGeom>
          <a:noFill/>
          <a:ln w="9525">
            <a:noFill/>
            <a:miter lim="800000"/>
            <a:headEnd/>
            <a:tailEnd/>
          </a:ln>
        </p:spPr>
        <p:txBody>
          <a:bodyPr>
            <a:spAutoFit/>
          </a:bodyPr>
          <a:lstStyle/>
          <a:p>
            <a:pPr>
              <a:spcBef>
                <a:spcPct val="50000"/>
              </a:spcBef>
            </a:pPr>
            <a:r>
              <a:rPr lang="en-US"/>
              <a:t>Manufacturing</a:t>
            </a:r>
          </a:p>
        </p:txBody>
      </p:sp>
      <p:sp>
        <p:nvSpPr>
          <p:cNvPr id="23573" name="Text Box 75"/>
          <p:cNvSpPr txBox="1">
            <a:spLocks noChangeArrowheads="1"/>
          </p:cNvSpPr>
          <p:nvPr/>
        </p:nvSpPr>
        <p:spPr bwMode="auto">
          <a:xfrm>
            <a:off x="6248400" y="1143000"/>
            <a:ext cx="1905000" cy="366713"/>
          </a:xfrm>
          <a:prstGeom prst="rect">
            <a:avLst/>
          </a:prstGeom>
          <a:noFill/>
          <a:ln w="9525">
            <a:noFill/>
            <a:miter lim="800000"/>
            <a:headEnd/>
            <a:tailEnd/>
          </a:ln>
        </p:spPr>
        <p:txBody>
          <a:bodyPr>
            <a:spAutoFit/>
          </a:bodyPr>
          <a:lstStyle/>
          <a:p>
            <a:pPr>
              <a:spcBef>
                <a:spcPct val="50000"/>
              </a:spcBef>
            </a:pPr>
            <a:r>
              <a:rPr lang="en-US"/>
              <a:t>Smart home</a:t>
            </a:r>
          </a:p>
        </p:txBody>
      </p:sp>
      <p:sp>
        <p:nvSpPr>
          <p:cNvPr id="23574" name="AutoShape 77"/>
          <p:cNvSpPr>
            <a:spLocks noChangeArrowheads="1"/>
          </p:cNvSpPr>
          <p:nvPr/>
        </p:nvSpPr>
        <p:spPr bwMode="auto">
          <a:xfrm rot="-2649695">
            <a:off x="1752600" y="1524000"/>
            <a:ext cx="304800" cy="457200"/>
          </a:xfrm>
          <a:prstGeom prst="upDownArrow">
            <a:avLst>
              <a:gd name="adj1" fmla="val 50000"/>
              <a:gd name="adj2" fmla="val 30000"/>
            </a:avLst>
          </a:prstGeom>
          <a:solidFill>
            <a:schemeClr val="accent1"/>
          </a:solidFill>
          <a:ln w="9525">
            <a:solidFill>
              <a:schemeClr val="tx1"/>
            </a:solidFill>
            <a:miter lim="800000"/>
            <a:headEnd/>
            <a:tailEnd/>
          </a:ln>
        </p:spPr>
        <p:txBody>
          <a:bodyPr vert="eaVert" wrap="none" anchor="ctr"/>
          <a:lstStyle/>
          <a:p>
            <a:endParaRPr lang="en-US"/>
          </a:p>
        </p:txBody>
      </p:sp>
      <p:sp>
        <p:nvSpPr>
          <p:cNvPr id="23575" name="AutoShape 78"/>
          <p:cNvSpPr>
            <a:spLocks noChangeArrowheads="1"/>
          </p:cNvSpPr>
          <p:nvPr/>
        </p:nvSpPr>
        <p:spPr bwMode="auto">
          <a:xfrm rot="2649695" flipV="1">
            <a:off x="6172200" y="1447800"/>
            <a:ext cx="304800" cy="457200"/>
          </a:xfrm>
          <a:prstGeom prst="upDownArrow">
            <a:avLst>
              <a:gd name="adj1" fmla="val 50000"/>
              <a:gd name="adj2" fmla="val 30000"/>
            </a:avLst>
          </a:prstGeom>
          <a:solidFill>
            <a:schemeClr val="accent1"/>
          </a:solidFill>
          <a:ln w="9525">
            <a:solidFill>
              <a:schemeClr val="tx1"/>
            </a:solidFill>
            <a:miter lim="800000"/>
            <a:headEnd/>
            <a:tailEnd/>
          </a:ln>
        </p:spPr>
        <p:txBody>
          <a:bodyPr vert="eaVert" wrap="none" anchor="ctr"/>
          <a:lstStyle/>
          <a:p>
            <a:endParaRPr lang="en-US"/>
          </a:p>
        </p:txBody>
      </p:sp>
      <p:sp>
        <p:nvSpPr>
          <p:cNvPr id="23576" name="AutoShape 79"/>
          <p:cNvSpPr>
            <a:spLocks noChangeArrowheads="1"/>
          </p:cNvSpPr>
          <p:nvPr/>
        </p:nvSpPr>
        <p:spPr bwMode="auto">
          <a:xfrm>
            <a:off x="3962400" y="1524000"/>
            <a:ext cx="304800" cy="381000"/>
          </a:xfrm>
          <a:prstGeom prst="up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Pervasive Computing</a:t>
            </a:r>
            <a:endParaRPr lang="en-US" dirty="0"/>
          </a:p>
        </p:txBody>
      </p:sp>
      <p:sp>
        <p:nvSpPr>
          <p:cNvPr id="4" name="Content Placeholder 3"/>
          <p:cNvSpPr>
            <a:spLocks noGrp="1"/>
          </p:cNvSpPr>
          <p:nvPr>
            <p:ph sz="half" idx="1"/>
          </p:nvPr>
        </p:nvSpPr>
        <p:spPr>
          <a:xfrm>
            <a:off x="1435608" y="1524000"/>
            <a:ext cx="3657600" cy="3810000"/>
          </a:xfrm>
        </p:spPr>
        <p:txBody>
          <a:bodyPr>
            <a:normAutofit fontScale="92500" lnSpcReduction="10000"/>
          </a:bodyPr>
          <a:lstStyle/>
          <a:p>
            <a:r>
              <a:rPr lang="en-US" sz="2400" dirty="0" smtClean="0"/>
              <a:t>User’s point of view</a:t>
            </a:r>
          </a:p>
          <a:p>
            <a:pPr lvl="1"/>
            <a:r>
              <a:rPr lang="en-US" sz="2000" dirty="0" smtClean="0">
                <a:solidFill>
                  <a:schemeClr val="tx2"/>
                </a:solidFill>
                <a:ea typeface="ＭＳ Ｐゴシック" pitchFamily="34" charset="-128"/>
              </a:rPr>
              <a:t>Quality of life</a:t>
            </a:r>
          </a:p>
          <a:p>
            <a:pPr lvl="1"/>
            <a:r>
              <a:rPr lang="en-US" sz="2000" dirty="0" smtClean="0">
                <a:solidFill>
                  <a:schemeClr val="tx2"/>
                </a:solidFill>
                <a:ea typeface="ＭＳ Ｐゴシック" pitchFamily="34" charset="-128"/>
              </a:rPr>
              <a:t>Ease of use</a:t>
            </a:r>
          </a:p>
          <a:p>
            <a:pPr lvl="1"/>
            <a:r>
              <a:rPr lang="en-US" sz="2000" dirty="0" smtClean="0">
                <a:solidFill>
                  <a:schemeClr val="tx2"/>
                </a:solidFill>
                <a:ea typeface="ＭＳ Ｐゴシック" pitchFamily="34" charset="-128"/>
              </a:rPr>
              <a:t>Focus </a:t>
            </a:r>
            <a:r>
              <a:rPr lang="en-US" sz="2000" dirty="0" smtClean="0">
                <a:solidFill>
                  <a:schemeClr val="tx2"/>
                </a:solidFill>
                <a:ea typeface="ＭＳ Ｐゴシック" pitchFamily="34" charset="-128"/>
              </a:rPr>
              <a:t>on the application</a:t>
            </a:r>
          </a:p>
          <a:p>
            <a:pPr lvl="1"/>
            <a:r>
              <a:rPr lang="en-US" sz="2000" dirty="0" smtClean="0">
                <a:solidFill>
                  <a:schemeClr val="tx2"/>
                </a:solidFill>
                <a:ea typeface="ＭＳ Ｐゴシック" pitchFamily="34" charset="-128"/>
              </a:rPr>
              <a:t>Access and provide resources seamlessly</a:t>
            </a:r>
          </a:p>
          <a:p>
            <a:pPr lvl="1"/>
            <a:r>
              <a:rPr lang="en-US" sz="2000" dirty="0" smtClean="0">
                <a:solidFill>
                  <a:schemeClr val="tx2"/>
                </a:solidFill>
                <a:ea typeface="ＭＳ Ｐゴシック" pitchFamily="34" charset="-128"/>
              </a:rPr>
              <a:t>Mobile, social, and multitasking </a:t>
            </a:r>
          </a:p>
          <a:p>
            <a:pPr lvl="1"/>
            <a:r>
              <a:rPr lang="en-US" sz="2000" dirty="0" smtClean="0">
                <a:solidFill>
                  <a:schemeClr val="tx2"/>
                </a:solidFill>
                <a:ea typeface="ＭＳ Ｐゴシック" pitchFamily="34" charset="-128"/>
              </a:rPr>
              <a:t>Autonomous trust, privacy and security </a:t>
            </a:r>
            <a:endParaRPr lang="en-US" sz="2000" dirty="0" smtClean="0">
              <a:solidFill>
                <a:schemeClr val="tx2"/>
              </a:solidFill>
              <a:ea typeface="ＭＳ Ｐゴシック" pitchFamily="34" charset="-128"/>
            </a:endParaRPr>
          </a:p>
          <a:p>
            <a:pPr lvl="1"/>
            <a:r>
              <a:rPr lang="en-US" sz="2000" dirty="0" smtClean="0">
                <a:solidFill>
                  <a:schemeClr val="tx2"/>
                </a:solidFill>
                <a:ea typeface="ＭＳ Ｐゴシック" pitchFamily="34" charset="-128"/>
              </a:rPr>
              <a:t>Energy efficient</a:t>
            </a:r>
            <a:endParaRPr lang="en-US" sz="2000" dirty="0" smtClean="0">
              <a:solidFill>
                <a:schemeClr val="tx2"/>
              </a:solidFill>
              <a:ea typeface="ＭＳ Ｐゴシック" pitchFamily="34" charset="-128"/>
            </a:endParaRPr>
          </a:p>
          <a:p>
            <a:endParaRPr lang="en-US" sz="2400" dirty="0"/>
          </a:p>
        </p:txBody>
      </p:sp>
      <p:sp>
        <p:nvSpPr>
          <p:cNvPr id="5" name="Content Placeholder 4"/>
          <p:cNvSpPr>
            <a:spLocks noGrp="1"/>
          </p:cNvSpPr>
          <p:nvPr>
            <p:ph sz="half" idx="2"/>
          </p:nvPr>
        </p:nvSpPr>
        <p:spPr>
          <a:xfrm>
            <a:off x="5276088" y="1524000"/>
            <a:ext cx="3657600" cy="3352800"/>
          </a:xfrm>
        </p:spPr>
        <p:txBody>
          <a:bodyPr>
            <a:normAutofit fontScale="92500" lnSpcReduction="10000"/>
          </a:bodyPr>
          <a:lstStyle/>
          <a:p>
            <a:r>
              <a:rPr lang="en-US" sz="2400" dirty="0" smtClean="0"/>
              <a:t>System’s point of view</a:t>
            </a:r>
          </a:p>
          <a:p>
            <a:pPr lvl="1"/>
            <a:r>
              <a:rPr lang="en-US" sz="2000" dirty="0" smtClean="0">
                <a:solidFill>
                  <a:srgbClr val="FF0000"/>
                </a:solidFill>
                <a:ea typeface="ＭＳ Ｐゴシック" pitchFamily="34" charset="-128"/>
              </a:rPr>
              <a:t>Mask unevenness</a:t>
            </a:r>
          </a:p>
          <a:p>
            <a:pPr lvl="1"/>
            <a:r>
              <a:rPr lang="en-US" sz="2000" dirty="0" smtClean="0">
                <a:solidFill>
                  <a:srgbClr val="FF0000"/>
                </a:solidFill>
                <a:ea typeface="ＭＳ Ｐゴシック" pitchFamily="34" charset="-128"/>
              </a:rPr>
              <a:t>Distribution, selection and cyber foraging</a:t>
            </a:r>
          </a:p>
          <a:p>
            <a:pPr lvl="1"/>
            <a:r>
              <a:rPr lang="en-US" sz="2000" dirty="0" smtClean="0">
                <a:solidFill>
                  <a:srgbClr val="FF0000"/>
                </a:solidFill>
                <a:ea typeface="ＭＳ Ｐゴシック" pitchFamily="34" charset="-128"/>
              </a:rPr>
              <a:t>Adapt to changes in context</a:t>
            </a:r>
          </a:p>
          <a:p>
            <a:pPr lvl="1"/>
            <a:r>
              <a:rPr lang="en-US" sz="2000" dirty="0" smtClean="0">
                <a:solidFill>
                  <a:srgbClr val="FF0000"/>
                </a:solidFill>
                <a:ea typeface="ＭＳ Ｐゴシック" pitchFamily="34" charset="-128"/>
              </a:rPr>
              <a:t>Identify and isolate malicious/faulty </a:t>
            </a:r>
            <a:r>
              <a:rPr lang="en-US" sz="2000" dirty="0" smtClean="0">
                <a:solidFill>
                  <a:srgbClr val="FF0000"/>
                </a:solidFill>
                <a:ea typeface="ＭＳ Ｐゴシック" pitchFamily="34" charset="-128"/>
              </a:rPr>
              <a:t>nodes</a:t>
            </a:r>
          </a:p>
          <a:p>
            <a:pPr lvl="1"/>
            <a:r>
              <a:rPr lang="en-US" sz="2000" dirty="0" smtClean="0">
                <a:solidFill>
                  <a:srgbClr val="FF0000"/>
                </a:solidFill>
                <a:ea typeface="ＭＳ Ｐゴシック" pitchFamily="34" charset="-128"/>
              </a:rPr>
              <a:t>Utilize resources efficiently</a:t>
            </a:r>
          </a:p>
          <a:p>
            <a:pPr lvl="1"/>
            <a:r>
              <a:rPr lang="en-US" sz="2000" dirty="0" smtClean="0">
                <a:solidFill>
                  <a:srgbClr val="FF0000"/>
                </a:solidFill>
                <a:ea typeface="ＭＳ Ｐゴシック" pitchFamily="34" charset="-128"/>
              </a:rPr>
              <a:t>Spend less and earn more</a:t>
            </a:r>
            <a:endParaRPr lang="en-US" sz="2000" dirty="0" smtClean="0">
              <a:solidFill>
                <a:srgbClr val="FF0000"/>
              </a:solidFill>
              <a:ea typeface="ＭＳ Ｐゴシック" pitchFamily="34" charset="-128"/>
            </a:endParaRPr>
          </a:p>
          <a:p>
            <a:endParaRPr lang="en-US" sz="2400" dirty="0"/>
          </a:p>
        </p:txBody>
      </p:sp>
      <p:sp>
        <p:nvSpPr>
          <p:cNvPr id="6" name="TextBox 8"/>
          <p:cNvSpPr txBox="1">
            <a:spLocks noChangeArrowheads="1"/>
          </p:cNvSpPr>
          <p:nvPr/>
        </p:nvSpPr>
        <p:spPr bwMode="auto">
          <a:xfrm>
            <a:off x="1524000" y="5334000"/>
            <a:ext cx="7620000" cy="461665"/>
          </a:xfrm>
          <a:prstGeom prst="rect">
            <a:avLst/>
          </a:prstGeom>
          <a:noFill/>
          <a:ln w="9525">
            <a:noFill/>
            <a:miter lim="800000"/>
            <a:headEnd/>
            <a:tailEnd/>
          </a:ln>
        </p:spPr>
        <p:txBody>
          <a:bodyPr>
            <a:spAutoFit/>
          </a:bodyPr>
          <a:lstStyle/>
          <a:p>
            <a:r>
              <a:rPr lang="en-US" sz="2400" i="1" dirty="0"/>
              <a:t>What you want, when you want where you want, how you want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r>
              <a:rPr lang="en-US" smtClean="0">
                <a:ea typeface="ＭＳ Ｐゴシック" pitchFamily="34" charset="-128"/>
              </a:rPr>
              <a:t>Basic Building Blocks</a:t>
            </a:r>
          </a:p>
        </p:txBody>
      </p:sp>
      <p:sp>
        <p:nvSpPr>
          <p:cNvPr id="41987" name="Rectangle 3"/>
          <p:cNvSpPr>
            <a:spLocks noGrp="1" noChangeArrowheads="1"/>
          </p:cNvSpPr>
          <p:nvPr>
            <p:ph type="body" idx="1"/>
          </p:nvPr>
        </p:nvSpPr>
        <p:spPr>
          <a:xfrm>
            <a:off x="990600" y="1295400"/>
            <a:ext cx="7543800" cy="4537075"/>
          </a:xfrm>
        </p:spPr>
        <p:txBody>
          <a:bodyPr/>
          <a:lstStyle/>
          <a:p>
            <a:pPr marL="287338" indent="-287338">
              <a:lnSpc>
                <a:spcPct val="90000"/>
              </a:lnSpc>
              <a:spcAft>
                <a:spcPct val="15000"/>
              </a:spcAft>
            </a:pPr>
            <a:r>
              <a:rPr lang="en-US" sz="2400" dirty="0" smtClean="0">
                <a:ea typeface="ＭＳ Ｐゴシック" pitchFamily="34" charset="-128"/>
              </a:rPr>
              <a:t>Physical devices </a:t>
            </a:r>
            <a:r>
              <a:rPr lang="en-US" sz="1800" dirty="0" smtClean="0">
                <a:ea typeface="ＭＳ Ｐゴシック" pitchFamily="34" charset="-128"/>
              </a:rPr>
              <a:t>– </a:t>
            </a:r>
            <a:endParaRPr lang="en-US" sz="1800" dirty="0" smtClean="0">
              <a:solidFill>
                <a:schemeClr val="accent2"/>
              </a:solidFill>
              <a:ea typeface="ＭＳ Ｐゴシック" pitchFamily="34" charset="-128"/>
            </a:endParaRPr>
          </a:p>
          <a:p>
            <a:pPr marL="679450" lvl="1" indent="-277813">
              <a:lnSpc>
                <a:spcPct val="90000"/>
              </a:lnSpc>
            </a:pPr>
            <a:r>
              <a:rPr lang="en-US" sz="1600" dirty="0" smtClean="0">
                <a:solidFill>
                  <a:schemeClr val="tx2"/>
                </a:solidFill>
                <a:ea typeface="ＭＳ Ｐゴシック" pitchFamily="34" charset="-128"/>
              </a:rPr>
              <a:t>Computer-enabled devices: small, wearable to large supercomputer</a:t>
            </a:r>
          </a:p>
          <a:p>
            <a:pPr marL="679450" lvl="1" indent="-277813">
              <a:lnSpc>
                <a:spcPct val="90000"/>
              </a:lnSpc>
            </a:pPr>
            <a:r>
              <a:rPr lang="en-US" sz="1600" dirty="0" smtClean="0">
                <a:solidFill>
                  <a:schemeClr val="tx2"/>
                </a:solidFill>
                <a:ea typeface="ＭＳ Ｐゴシック" pitchFamily="34" charset="-128"/>
              </a:rPr>
              <a:t>Sensing capabilities</a:t>
            </a:r>
          </a:p>
          <a:p>
            <a:pPr marL="679450" lvl="1" indent="-277813">
              <a:lnSpc>
                <a:spcPct val="90000"/>
              </a:lnSpc>
            </a:pPr>
            <a:r>
              <a:rPr lang="en-US" sz="1600" dirty="0" smtClean="0">
                <a:solidFill>
                  <a:schemeClr val="tx2"/>
                </a:solidFill>
                <a:ea typeface="ＭＳ Ｐゴシック" pitchFamily="34" charset="-128"/>
              </a:rPr>
              <a:t>Computational power</a:t>
            </a:r>
          </a:p>
          <a:p>
            <a:pPr marL="679450" lvl="1" indent="-277813">
              <a:lnSpc>
                <a:spcPct val="90000"/>
              </a:lnSpc>
            </a:pPr>
            <a:r>
              <a:rPr lang="en-US" sz="1600" dirty="0" smtClean="0">
                <a:solidFill>
                  <a:schemeClr val="tx2"/>
                </a:solidFill>
                <a:ea typeface="ＭＳ Ｐゴシック" pitchFamily="34" charset="-128"/>
              </a:rPr>
              <a:t>Communication capability</a:t>
            </a:r>
          </a:p>
          <a:p>
            <a:pPr marL="679450" lvl="1" indent="-277813">
              <a:lnSpc>
                <a:spcPct val="90000"/>
              </a:lnSpc>
              <a:spcAft>
                <a:spcPct val="30000"/>
              </a:spcAft>
            </a:pPr>
            <a:r>
              <a:rPr lang="en-US" sz="1600" dirty="0" smtClean="0">
                <a:solidFill>
                  <a:schemeClr val="tx2"/>
                </a:solidFill>
                <a:ea typeface="ＭＳ Ｐゴシック" pitchFamily="34" charset="-128"/>
              </a:rPr>
              <a:t>Actuators </a:t>
            </a:r>
          </a:p>
          <a:p>
            <a:pPr marL="287338" indent="-287338">
              <a:lnSpc>
                <a:spcPct val="90000"/>
              </a:lnSpc>
              <a:spcAft>
                <a:spcPct val="15000"/>
              </a:spcAft>
            </a:pPr>
            <a:r>
              <a:rPr lang="en-US" sz="2400" dirty="0" smtClean="0">
                <a:ea typeface="ＭＳ Ｐゴシック" pitchFamily="34" charset="-128"/>
              </a:rPr>
              <a:t>Software entities – </a:t>
            </a:r>
            <a:r>
              <a:rPr lang="en-US" sz="2400" dirty="0" err="1" smtClean="0">
                <a:solidFill>
                  <a:schemeClr val="tx2"/>
                </a:solidFill>
                <a:ea typeface="ＭＳ Ｐゴシック" pitchFamily="34" charset="-128"/>
              </a:rPr>
              <a:t>Delegents</a:t>
            </a:r>
            <a:r>
              <a:rPr lang="en-US" sz="2400" dirty="0" smtClean="0">
                <a:solidFill>
                  <a:schemeClr val="tx2"/>
                </a:solidFill>
                <a:ea typeface="ＭＳ Ｐゴシック" pitchFamily="34" charset="-128"/>
              </a:rPr>
              <a:t>        (Intelli</a:t>
            </a:r>
            <a:r>
              <a:rPr lang="en-US" sz="2400" u="sng" dirty="0" smtClean="0">
                <a:solidFill>
                  <a:schemeClr val="tx2"/>
                </a:solidFill>
                <a:ea typeface="ＭＳ Ｐゴシック" pitchFamily="34" charset="-128"/>
              </a:rPr>
              <a:t>gent</a:t>
            </a:r>
            <a:r>
              <a:rPr lang="en-US" sz="2400" dirty="0" smtClean="0">
                <a:solidFill>
                  <a:schemeClr val="tx2"/>
                </a:solidFill>
                <a:ea typeface="ＭＳ Ｐゴシック" pitchFamily="34" charset="-128"/>
              </a:rPr>
              <a:t> </a:t>
            </a:r>
            <a:r>
              <a:rPr lang="en-US" sz="2400" u="sng" dirty="0" smtClean="0">
                <a:solidFill>
                  <a:schemeClr val="tx2"/>
                </a:solidFill>
                <a:ea typeface="ＭＳ Ｐゴシック" pitchFamily="34" charset="-128"/>
              </a:rPr>
              <a:t>Dele</a:t>
            </a:r>
            <a:r>
              <a:rPr lang="en-US" sz="2400" dirty="0" smtClean="0">
                <a:solidFill>
                  <a:schemeClr val="tx2"/>
                </a:solidFill>
                <a:ea typeface="ＭＳ Ｐゴシック" pitchFamily="34" charset="-128"/>
              </a:rPr>
              <a:t>gate</a:t>
            </a:r>
            <a:r>
              <a:rPr lang="en-US" sz="2400" dirty="0" smtClean="0">
                <a:solidFill>
                  <a:schemeClr val="accent2"/>
                </a:solidFill>
                <a:ea typeface="ＭＳ Ｐゴシック" pitchFamily="34" charset="-128"/>
              </a:rPr>
              <a:t>)</a:t>
            </a:r>
          </a:p>
          <a:p>
            <a:pPr marL="679450" lvl="1" indent="-277813">
              <a:lnSpc>
                <a:spcPct val="90000"/>
              </a:lnSpc>
            </a:pPr>
            <a:r>
              <a:rPr lang="en-US" sz="1600" dirty="0" smtClean="0">
                <a:solidFill>
                  <a:schemeClr val="tx2"/>
                </a:solidFill>
                <a:ea typeface="ＭＳ Ｐゴシック" pitchFamily="34" charset="-128"/>
              </a:rPr>
              <a:t>Intelligent SW agents – service provisioning</a:t>
            </a:r>
          </a:p>
          <a:p>
            <a:pPr marL="679450" lvl="1" indent="-277813">
              <a:lnSpc>
                <a:spcPct val="90000"/>
              </a:lnSpc>
            </a:pPr>
            <a:r>
              <a:rPr lang="en-US" sz="1600" dirty="0" smtClean="0">
                <a:solidFill>
                  <a:schemeClr val="tx2"/>
                </a:solidFill>
                <a:ea typeface="ＭＳ Ｐゴシック" pitchFamily="34" charset="-128"/>
              </a:rPr>
              <a:t>Proxy-capable: exist on the infrastructure</a:t>
            </a:r>
          </a:p>
          <a:p>
            <a:pPr marL="679450" lvl="1" indent="-277813">
              <a:lnSpc>
                <a:spcPct val="90000"/>
              </a:lnSpc>
            </a:pPr>
            <a:r>
              <a:rPr lang="en-US" sz="1600" dirty="0" smtClean="0">
                <a:solidFill>
                  <a:schemeClr val="tx2"/>
                </a:solidFill>
                <a:ea typeface="ＭＳ Ｐゴシック" pitchFamily="34" charset="-128"/>
              </a:rPr>
              <a:t>Event-driven</a:t>
            </a:r>
          </a:p>
          <a:p>
            <a:pPr marL="679450" lvl="1" indent="-277813">
              <a:lnSpc>
                <a:spcPct val="90000"/>
              </a:lnSpc>
            </a:pPr>
            <a:r>
              <a:rPr lang="en-US" sz="1600" dirty="0" smtClean="0">
                <a:solidFill>
                  <a:schemeClr val="tx2"/>
                </a:solidFill>
                <a:ea typeface="ＭＳ Ｐゴシック" pitchFamily="34" charset="-128"/>
              </a:rPr>
              <a:t>Execute on host devices</a:t>
            </a:r>
          </a:p>
          <a:p>
            <a:pPr marL="679450" lvl="1" indent="-277813">
              <a:lnSpc>
                <a:spcPct val="90000"/>
              </a:lnSpc>
            </a:pPr>
            <a:r>
              <a:rPr lang="en-US" sz="1600" dirty="0" smtClean="0">
                <a:solidFill>
                  <a:schemeClr val="tx2"/>
                </a:solidFill>
                <a:ea typeface="ＭＳ Ｐゴシック" pitchFamily="34" charset="-128"/>
              </a:rPr>
              <a:t>Need a host for execution</a:t>
            </a:r>
          </a:p>
          <a:p>
            <a:pPr marL="679450" lvl="1" indent="-277813">
              <a:lnSpc>
                <a:spcPct val="90000"/>
              </a:lnSpc>
            </a:pPr>
            <a:r>
              <a:rPr lang="en-US" sz="1600" dirty="0" smtClean="0">
                <a:solidFill>
                  <a:schemeClr val="tx2"/>
                </a:solidFill>
                <a:ea typeface="ＭＳ Ｐゴシック" pitchFamily="34" charset="-128"/>
              </a:rPr>
              <a:t>Mobile, capable of communicating</a:t>
            </a:r>
          </a:p>
        </p:txBody>
      </p:sp>
      <p:pic>
        <p:nvPicPr>
          <p:cNvPr id="24581" name="Picture 4" descr="ipaq_3835"/>
          <p:cNvPicPr>
            <a:picLocks noGrp="1" noChangeAspect="1" noChangeArrowheads="1"/>
          </p:cNvPicPr>
          <p:nvPr>
            <p:ph sz="quarter" idx="1"/>
          </p:nvPr>
        </p:nvPicPr>
        <p:blipFill>
          <a:blip r:embed="rId2" cstate="print"/>
          <a:srcRect/>
          <a:stretch>
            <a:fillRect/>
          </a:stretch>
        </p:blipFill>
        <p:spPr>
          <a:xfrm>
            <a:off x="7772400" y="1905000"/>
            <a:ext cx="690563" cy="673100"/>
          </a:xfrm>
          <a:noFill/>
        </p:spPr>
      </p:pic>
      <p:pic>
        <p:nvPicPr>
          <p:cNvPr id="24582" name="Picture 5" descr="ericson-surfboard"/>
          <p:cNvPicPr>
            <a:picLocks noGrp="1" noChangeAspect="1" noChangeArrowheads="1"/>
          </p:cNvPicPr>
          <p:nvPr>
            <p:ph sz="quarter" idx="4294967295"/>
          </p:nvPr>
        </p:nvPicPr>
        <p:blipFill>
          <a:blip r:embed="rId3" cstate="print"/>
          <a:srcRect/>
          <a:stretch>
            <a:fillRect/>
          </a:stretch>
        </p:blipFill>
        <p:spPr>
          <a:xfrm>
            <a:off x="5562600" y="2514600"/>
            <a:ext cx="1035050" cy="661988"/>
          </a:xfrm>
          <a:noFill/>
        </p:spPr>
      </p:pic>
      <p:pic>
        <p:nvPicPr>
          <p:cNvPr id="24583" name="Picture 6" descr="pacemakr"/>
          <p:cNvPicPr>
            <a:picLocks noChangeAspect="1" noChangeArrowheads="1"/>
          </p:cNvPicPr>
          <p:nvPr/>
        </p:nvPicPr>
        <p:blipFill>
          <a:blip r:embed="rId4" cstate="print"/>
          <a:srcRect/>
          <a:stretch>
            <a:fillRect/>
          </a:stretch>
        </p:blipFill>
        <p:spPr bwMode="auto">
          <a:xfrm>
            <a:off x="7543800" y="2590800"/>
            <a:ext cx="493712" cy="466725"/>
          </a:xfrm>
          <a:prstGeom prst="rect">
            <a:avLst/>
          </a:prstGeom>
          <a:solidFill>
            <a:srgbClr val="FFFFFF"/>
          </a:solidFill>
          <a:ln w="9525">
            <a:noFill/>
            <a:miter lim="800000"/>
            <a:headEnd/>
            <a:tailEnd/>
          </a:ln>
        </p:spPr>
      </p:pic>
      <p:sp>
        <p:nvSpPr>
          <p:cNvPr id="24584" name="Rectangle 11"/>
          <p:cNvSpPr>
            <a:spLocks noChangeArrowheads="1"/>
          </p:cNvSpPr>
          <p:nvPr/>
        </p:nvSpPr>
        <p:spPr bwMode="auto">
          <a:xfrm>
            <a:off x="6188075" y="2349500"/>
            <a:ext cx="1312863" cy="84138"/>
          </a:xfrm>
          <a:prstGeom prst="rect">
            <a:avLst/>
          </a:prstGeom>
          <a:solidFill>
            <a:schemeClr val="bg1"/>
          </a:solidFill>
          <a:ln w="9525">
            <a:noFill/>
            <a:miter lim="800000"/>
            <a:headEnd/>
            <a:tailEnd/>
          </a:ln>
        </p:spPr>
        <p:txBody>
          <a:bodyPr wrap="none" anchor="ctr"/>
          <a:lstStyle/>
          <a:p>
            <a:endParaRPr lang="en-US"/>
          </a:p>
        </p:txBody>
      </p:sp>
      <p:sp>
        <p:nvSpPr>
          <p:cNvPr id="24585" name="Rectangle 12"/>
          <p:cNvSpPr>
            <a:spLocks noChangeArrowheads="1"/>
          </p:cNvSpPr>
          <p:nvPr/>
        </p:nvSpPr>
        <p:spPr bwMode="auto">
          <a:xfrm>
            <a:off x="6184900" y="2393950"/>
            <a:ext cx="52388" cy="884238"/>
          </a:xfrm>
          <a:prstGeom prst="rect">
            <a:avLst/>
          </a:prstGeom>
          <a:solidFill>
            <a:schemeClr val="bg1"/>
          </a:solidFill>
          <a:ln w="9525">
            <a:noFill/>
            <a:miter lim="800000"/>
            <a:headEnd/>
            <a:tailEnd/>
          </a:ln>
        </p:spPr>
        <p:txBody>
          <a:bodyPr wrap="none" anchor="ctr"/>
          <a:lstStyle/>
          <a:p>
            <a:endParaRPr lang="en-US"/>
          </a:p>
        </p:txBody>
      </p:sp>
      <p:grpSp>
        <p:nvGrpSpPr>
          <p:cNvPr id="2" name="Group 25"/>
          <p:cNvGrpSpPr>
            <a:grpSpLocks/>
          </p:cNvGrpSpPr>
          <p:nvPr/>
        </p:nvGrpSpPr>
        <p:grpSpPr bwMode="auto">
          <a:xfrm>
            <a:off x="6934200" y="1828800"/>
            <a:ext cx="692150" cy="979488"/>
            <a:chOff x="4280" y="1458"/>
            <a:chExt cx="436" cy="617"/>
          </a:xfrm>
        </p:grpSpPr>
        <p:pic>
          <p:nvPicPr>
            <p:cNvPr id="24599" name="Picture 7" descr="intro_02"/>
            <p:cNvPicPr>
              <a:picLocks noChangeAspect="1" noChangeArrowheads="1"/>
            </p:cNvPicPr>
            <p:nvPr/>
          </p:nvPicPr>
          <p:blipFill>
            <a:blip r:embed="rId5" cstate="print"/>
            <a:srcRect/>
            <a:stretch>
              <a:fillRect/>
            </a:stretch>
          </p:blipFill>
          <p:spPr bwMode="auto">
            <a:xfrm>
              <a:off x="4280" y="1458"/>
              <a:ext cx="409" cy="149"/>
            </a:xfrm>
            <a:prstGeom prst="rect">
              <a:avLst/>
            </a:prstGeom>
            <a:noFill/>
            <a:ln w="9525">
              <a:noFill/>
              <a:miter lim="800000"/>
              <a:headEnd/>
              <a:tailEnd/>
            </a:ln>
          </p:spPr>
        </p:pic>
        <p:pic>
          <p:nvPicPr>
            <p:cNvPr id="24600" name="Picture 8" descr="intro_06"/>
            <p:cNvPicPr>
              <a:picLocks noChangeAspect="1" noChangeArrowheads="1"/>
            </p:cNvPicPr>
            <p:nvPr/>
          </p:nvPicPr>
          <p:blipFill>
            <a:blip r:embed="rId6" cstate="print"/>
            <a:srcRect/>
            <a:stretch>
              <a:fillRect/>
            </a:stretch>
          </p:blipFill>
          <p:spPr bwMode="auto">
            <a:xfrm>
              <a:off x="4280" y="1606"/>
              <a:ext cx="409" cy="149"/>
            </a:xfrm>
            <a:prstGeom prst="rect">
              <a:avLst/>
            </a:prstGeom>
            <a:noFill/>
            <a:ln w="9525">
              <a:noFill/>
              <a:miter lim="800000"/>
              <a:headEnd/>
              <a:tailEnd/>
            </a:ln>
          </p:spPr>
        </p:pic>
        <p:pic>
          <p:nvPicPr>
            <p:cNvPr id="24601" name="Picture 9" descr="intro_10"/>
            <p:cNvPicPr>
              <a:picLocks noChangeAspect="1" noChangeArrowheads="1"/>
            </p:cNvPicPr>
            <p:nvPr/>
          </p:nvPicPr>
          <p:blipFill>
            <a:blip r:embed="rId7" cstate="print"/>
            <a:srcRect/>
            <a:stretch>
              <a:fillRect/>
            </a:stretch>
          </p:blipFill>
          <p:spPr bwMode="auto">
            <a:xfrm>
              <a:off x="4280" y="1754"/>
              <a:ext cx="409" cy="150"/>
            </a:xfrm>
            <a:prstGeom prst="rect">
              <a:avLst/>
            </a:prstGeom>
            <a:noFill/>
            <a:ln w="9525">
              <a:noFill/>
              <a:miter lim="800000"/>
              <a:headEnd/>
              <a:tailEnd/>
            </a:ln>
          </p:spPr>
        </p:pic>
        <p:pic>
          <p:nvPicPr>
            <p:cNvPr id="24602" name="Picture 10" descr="intro_14"/>
            <p:cNvPicPr>
              <a:picLocks noChangeAspect="1" noChangeArrowheads="1"/>
            </p:cNvPicPr>
            <p:nvPr/>
          </p:nvPicPr>
          <p:blipFill>
            <a:blip r:embed="rId8" cstate="print"/>
            <a:srcRect/>
            <a:stretch>
              <a:fillRect/>
            </a:stretch>
          </p:blipFill>
          <p:spPr bwMode="auto">
            <a:xfrm>
              <a:off x="4281" y="1903"/>
              <a:ext cx="408" cy="150"/>
            </a:xfrm>
            <a:prstGeom prst="rect">
              <a:avLst/>
            </a:prstGeom>
            <a:noFill/>
            <a:ln w="9525">
              <a:noFill/>
              <a:miter lim="800000"/>
              <a:headEnd/>
              <a:tailEnd/>
            </a:ln>
          </p:spPr>
        </p:pic>
        <p:sp>
          <p:nvSpPr>
            <p:cNvPr id="24603" name="Rectangle 13"/>
            <p:cNvSpPr>
              <a:spLocks noChangeArrowheads="1"/>
            </p:cNvSpPr>
            <p:nvPr/>
          </p:nvSpPr>
          <p:spPr bwMode="auto">
            <a:xfrm>
              <a:off x="4562" y="1518"/>
              <a:ext cx="154" cy="557"/>
            </a:xfrm>
            <a:prstGeom prst="rect">
              <a:avLst/>
            </a:prstGeom>
            <a:solidFill>
              <a:schemeClr val="bg1"/>
            </a:solidFill>
            <a:ln w="9525">
              <a:noFill/>
              <a:miter lim="800000"/>
              <a:headEnd/>
              <a:tailEnd/>
            </a:ln>
          </p:spPr>
          <p:txBody>
            <a:bodyPr wrap="none" anchor="ctr"/>
            <a:lstStyle/>
            <a:p>
              <a:endParaRPr lang="en-US"/>
            </a:p>
          </p:txBody>
        </p:sp>
      </p:grpSp>
      <p:pic>
        <p:nvPicPr>
          <p:cNvPr id="24587" name="Picture 14"/>
          <p:cNvPicPr>
            <a:picLocks noGrp="1" noChangeAspect="1" noChangeArrowheads="1"/>
          </p:cNvPicPr>
          <p:nvPr>
            <p:ph sz="quarter" idx="4294967295"/>
          </p:nvPr>
        </p:nvPicPr>
        <p:blipFill>
          <a:blip r:embed="rId9" cstate="print"/>
          <a:srcRect/>
          <a:stretch>
            <a:fillRect/>
          </a:stretch>
        </p:blipFill>
        <p:spPr>
          <a:xfrm>
            <a:off x="5105400" y="2057400"/>
            <a:ext cx="946150" cy="476250"/>
          </a:xfrm>
          <a:noFill/>
        </p:spPr>
      </p:pic>
      <p:grpSp>
        <p:nvGrpSpPr>
          <p:cNvPr id="3" name="Group 15"/>
          <p:cNvGrpSpPr>
            <a:grpSpLocks/>
          </p:cNvGrpSpPr>
          <p:nvPr/>
        </p:nvGrpSpPr>
        <p:grpSpPr bwMode="auto">
          <a:xfrm>
            <a:off x="5715000" y="5029200"/>
            <a:ext cx="749300" cy="981075"/>
            <a:chOff x="3823" y="2704"/>
            <a:chExt cx="241" cy="256"/>
          </a:xfrm>
        </p:grpSpPr>
        <p:sp>
          <p:nvSpPr>
            <p:cNvPr id="24595" name="AutoShape 16"/>
            <p:cNvSpPr>
              <a:spLocks noChangeArrowheads="1"/>
            </p:cNvSpPr>
            <p:nvPr/>
          </p:nvSpPr>
          <p:spPr bwMode="auto">
            <a:xfrm rot="-8715990">
              <a:off x="3823" y="2743"/>
              <a:ext cx="77" cy="110"/>
            </a:xfrm>
            <a:prstGeom prst="flowChartPunchedTape">
              <a:avLst/>
            </a:prstGeom>
            <a:solidFill>
              <a:srgbClr val="33CCFF"/>
            </a:solidFill>
            <a:ln w="12700">
              <a:solidFill>
                <a:schemeClr val="tx1"/>
              </a:solidFill>
              <a:miter lim="800000"/>
              <a:headEnd/>
              <a:tailEnd/>
            </a:ln>
          </p:spPr>
          <p:txBody>
            <a:bodyPr wrap="none" anchor="ctr"/>
            <a:lstStyle/>
            <a:p>
              <a:endParaRPr lang="en-US"/>
            </a:p>
          </p:txBody>
        </p:sp>
        <p:sp>
          <p:nvSpPr>
            <p:cNvPr id="24596" name="AutoShape 17"/>
            <p:cNvSpPr>
              <a:spLocks noChangeArrowheads="1"/>
            </p:cNvSpPr>
            <p:nvPr/>
          </p:nvSpPr>
          <p:spPr bwMode="auto">
            <a:xfrm rot="8715990" flipH="1">
              <a:off x="3987" y="2744"/>
              <a:ext cx="77" cy="110"/>
            </a:xfrm>
            <a:prstGeom prst="flowChartPunchedTape">
              <a:avLst/>
            </a:prstGeom>
            <a:solidFill>
              <a:srgbClr val="33CCFF"/>
            </a:solidFill>
            <a:ln w="12700">
              <a:solidFill>
                <a:schemeClr val="tx1"/>
              </a:solidFill>
              <a:miter lim="800000"/>
              <a:headEnd/>
              <a:tailEnd/>
            </a:ln>
          </p:spPr>
          <p:txBody>
            <a:bodyPr wrap="none" anchor="ctr"/>
            <a:lstStyle/>
            <a:p>
              <a:endParaRPr lang="en-US"/>
            </a:p>
          </p:txBody>
        </p:sp>
        <p:sp>
          <p:nvSpPr>
            <p:cNvPr id="24597" name="AutoShape 18"/>
            <p:cNvSpPr>
              <a:spLocks noChangeArrowheads="1"/>
            </p:cNvSpPr>
            <p:nvPr/>
          </p:nvSpPr>
          <p:spPr bwMode="auto">
            <a:xfrm>
              <a:off x="3905" y="2704"/>
              <a:ext cx="77" cy="97"/>
            </a:xfrm>
            <a:prstGeom prst="smileyFace">
              <a:avLst>
                <a:gd name="adj" fmla="val 4653"/>
              </a:avLst>
            </a:prstGeom>
            <a:solidFill>
              <a:schemeClr val="accent2"/>
            </a:solidFill>
            <a:ln w="12700">
              <a:solidFill>
                <a:schemeClr val="tx1"/>
              </a:solidFill>
              <a:round/>
              <a:headEnd/>
              <a:tailEnd/>
            </a:ln>
          </p:spPr>
          <p:txBody>
            <a:bodyPr wrap="none" anchor="ctr"/>
            <a:lstStyle/>
            <a:p>
              <a:endParaRPr lang="en-US"/>
            </a:p>
          </p:txBody>
        </p:sp>
        <p:sp>
          <p:nvSpPr>
            <p:cNvPr id="24598" name="AutoShape 19"/>
            <p:cNvSpPr>
              <a:spLocks noChangeArrowheads="1"/>
            </p:cNvSpPr>
            <p:nvPr/>
          </p:nvSpPr>
          <p:spPr bwMode="auto">
            <a:xfrm rot="-5400000">
              <a:off x="3884" y="2822"/>
              <a:ext cx="103" cy="174"/>
            </a:xfrm>
            <a:prstGeom prst="can">
              <a:avLst>
                <a:gd name="adj" fmla="val 42233"/>
              </a:avLst>
            </a:prstGeom>
            <a:solidFill>
              <a:schemeClr val="folHlink"/>
            </a:solidFill>
            <a:ln w="12700">
              <a:solidFill>
                <a:schemeClr val="tx1"/>
              </a:solidFill>
              <a:round/>
              <a:headEnd/>
              <a:tailEnd/>
            </a:ln>
          </p:spPr>
          <p:txBody>
            <a:bodyPr wrap="none" anchor="ctr"/>
            <a:lstStyle/>
            <a:p>
              <a:endParaRPr lang="en-US"/>
            </a:p>
          </p:txBody>
        </p:sp>
      </p:grpSp>
      <p:grpSp>
        <p:nvGrpSpPr>
          <p:cNvPr id="4" name="Group 20"/>
          <p:cNvGrpSpPr>
            <a:grpSpLocks/>
          </p:cNvGrpSpPr>
          <p:nvPr/>
        </p:nvGrpSpPr>
        <p:grpSpPr bwMode="auto">
          <a:xfrm>
            <a:off x="7162800" y="5029200"/>
            <a:ext cx="717550" cy="954088"/>
            <a:chOff x="3711" y="3480"/>
            <a:chExt cx="169" cy="216"/>
          </a:xfrm>
        </p:grpSpPr>
        <p:sp>
          <p:nvSpPr>
            <p:cNvPr id="24591" name="AutoShape 21"/>
            <p:cNvSpPr>
              <a:spLocks noChangeArrowheads="1"/>
            </p:cNvSpPr>
            <p:nvPr/>
          </p:nvSpPr>
          <p:spPr bwMode="auto">
            <a:xfrm rot="-8715990">
              <a:off x="3711" y="3513"/>
              <a:ext cx="54" cy="93"/>
            </a:xfrm>
            <a:prstGeom prst="flowChartPunchedTape">
              <a:avLst/>
            </a:prstGeom>
            <a:solidFill>
              <a:srgbClr val="FFFF00"/>
            </a:solidFill>
            <a:ln w="12700">
              <a:solidFill>
                <a:schemeClr val="tx1"/>
              </a:solidFill>
              <a:miter lim="800000"/>
              <a:headEnd/>
              <a:tailEnd/>
            </a:ln>
          </p:spPr>
          <p:txBody>
            <a:bodyPr wrap="none" anchor="ctr"/>
            <a:lstStyle/>
            <a:p>
              <a:endParaRPr lang="en-US"/>
            </a:p>
          </p:txBody>
        </p:sp>
        <p:sp>
          <p:nvSpPr>
            <p:cNvPr id="24592" name="AutoShape 22"/>
            <p:cNvSpPr>
              <a:spLocks noChangeArrowheads="1"/>
            </p:cNvSpPr>
            <p:nvPr/>
          </p:nvSpPr>
          <p:spPr bwMode="auto">
            <a:xfrm rot="8715990" flipH="1">
              <a:off x="3826" y="3514"/>
              <a:ext cx="54" cy="93"/>
            </a:xfrm>
            <a:prstGeom prst="flowChartPunchedTape">
              <a:avLst/>
            </a:prstGeom>
            <a:solidFill>
              <a:srgbClr val="FFFF00"/>
            </a:solidFill>
            <a:ln w="12700">
              <a:solidFill>
                <a:schemeClr val="tx1"/>
              </a:solidFill>
              <a:miter lim="800000"/>
              <a:headEnd/>
              <a:tailEnd/>
            </a:ln>
          </p:spPr>
          <p:txBody>
            <a:bodyPr wrap="none" anchor="ctr"/>
            <a:lstStyle/>
            <a:p>
              <a:endParaRPr lang="en-US"/>
            </a:p>
          </p:txBody>
        </p:sp>
        <p:sp>
          <p:nvSpPr>
            <p:cNvPr id="24593" name="AutoShape 23"/>
            <p:cNvSpPr>
              <a:spLocks noChangeArrowheads="1"/>
            </p:cNvSpPr>
            <p:nvPr/>
          </p:nvSpPr>
          <p:spPr bwMode="auto">
            <a:xfrm>
              <a:off x="3769" y="3480"/>
              <a:ext cx="53" cy="82"/>
            </a:xfrm>
            <a:prstGeom prst="smileyFace">
              <a:avLst>
                <a:gd name="adj" fmla="val 4653"/>
              </a:avLst>
            </a:prstGeom>
            <a:solidFill>
              <a:srgbClr val="00FFCC"/>
            </a:solidFill>
            <a:ln w="12700">
              <a:solidFill>
                <a:schemeClr val="tx1"/>
              </a:solidFill>
              <a:round/>
              <a:headEnd/>
              <a:tailEnd/>
            </a:ln>
          </p:spPr>
          <p:txBody>
            <a:bodyPr wrap="none" anchor="ctr"/>
            <a:lstStyle/>
            <a:p>
              <a:endParaRPr lang="en-US"/>
            </a:p>
          </p:txBody>
        </p:sp>
        <p:sp>
          <p:nvSpPr>
            <p:cNvPr id="24594" name="AutoShape 24"/>
            <p:cNvSpPr>
              <a:spLocks noChangeArrowheads="1"/>
            </p:cNvSpPr>
            <p:nvPr/>
          </p:nvSpPr>
          <p:spPr bwMode="auto">
            <a:xfrm rot="-5400000">
              <a:off x="3746" y="3592"/>
              <a:ext cx="87" cy="122"/>
            </a:xfrm>
            <a:prstGeom prst="can">
              <a:avLst>
                <a:gd name="adj" fmla="val 35057"/>
              </a:avLst>
            </a:prstGeom>
            <a:solidFill>
              <a:schemeClr val="bg1"/>
            </a:solidFill>
            <a:ln w="12700">
              <a:solidFill>
                <a:schemeClr val="tx1"/>
              </a:solidFill>
              <a:round/>
              <a:headEnd/>
              <a:tailEnd/>
            </a:ln>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9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98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98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198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98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198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987">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987">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1987">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987">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1987">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198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r>
              <a:rPr lang="en-US" smtClean="0">
                <a:ea typeface="ＭＳ Ｐゴシック" pitchFamily="34" charset="-128"/>
              </a:rPr>
              <a:t>Devices and Delegents</a:t>
            </a:r>
          </a:p>
        </p:txBody>
      </p:sp>
      <p:sp>
        <p:nvSpPr>
          <p:cNvPr id="47107" name="Rectangle 3"/>
          <p:cNvSpPr>
            <a:spLocks noGrp="1" noChangeArrowheads="1"/>
          </p:cNvSpPr>
          <p:nvPr>
            <p:ph type="body" sz="half" idx="1"/>
          </p:nvPr>
        </p:nvSpPr>
        <p:spPr>
          <a:xfrm>
            <a:off x="990600" y="1524000"/>
            <a:ext cx="3810000" cy="4114800"/>
          </a:xfrm>
        </p:spPr>
        <p:txBody>
          <a:bodyPr/>
          <a:lstStyle/>
          <a:p>
            <a:pPr marL="287338" indent="-287338" defTabSz="688975">
              <a:buFontTx/>
              <a:buNone/>
            </a:pPr>
            <a:r>
              <a:rPr lang="en-US" sz="1800" b="1" u="sng" dirty="0" smtClean="0">
                <a:ea typeface="ＭＳ Ｐゴシック" pitchFamily="34" charset="-128"/>
              </a:rPr>
              <a:t>Devices</a:t>
            </a:r>
            <a:endParaRPr lang="en-US" sz="1800" b="1" dirty="0" smtClean="0">
              <a:ea typeface="ＭＳ Ｐゴシック" pitchFamily="34" charset="-128"/>
            </a:endParaRPr>
          </a:p>
          <a:p>
            <a:pPr marL="287338" indent="-287338" defTabSz="688975"/>
            <a:r>
              <a:rPr lang="en-US" sz="1800" i="1" dirty="0" smtClean="0">
                <a:ea typeface="ＭＳ Ｐゴシック" pitchFamily="34" charset="-128"/>
              </a:rPr>
              <a:t>C </a:t>
            </a:r>
            <a:r>
              <a:rPr lang="en-US" sz="1800" dirty="0" smtClean="0">
                <a:ea typeface="ＭＳ Ｐゴシック" pitchFamily="34" charset="-128"/>
              </a:rPr>
              <a:t>= </a:t>
            </a:r>
            <a:r>
              <a:rPr lang="en-US" sz="1800" dirty="0" smtClean="0">
                <a:ea typeface="ＭＳ Ｐゴシック" pitchFamily="34" charset="-128"/>
                <a:sym typeface="Symbol" pitchFamily="18" charset="2"/>
              </a:rPr>
              <a:t> </a:t>
            </a:r>
            <a:r>
              <a:rPr lang="en-US" sz="1800" i="1" dirty="0" smtClean="0">
                <a:ea typeface="ＭＳ Ｐゴシック" pitchFamily="34" charset="-128"/>
              </a:rPr>
              <a:t>C</a:t>
            </a:r>
            <a:r>
              <a:rPr lang="en-US" sz="1800" i="1" baseline="-25000" dirty="0" smtClean="0">
                <a:ea typeface="ＭＳ Ｐゴシック" pitchFamily="34" charset="-128"/>
              </a:rPr>
              <a:t>ID</a:t>
            </a:r>
            <a:r>
              <a:rPr lang="en-US" sz="1800" dirty="0" smtClean="0">
                <a:ea typeface="ＭＳ Ｐゴシック" pitchFamily="34" charset="-128"/>
                <a:sym typeface="Symbol" pitchFamily="18" charset="2"/>
              </a:rPr>
              <a:t>, </a:t>
            </a:r>
            <a:r>
              <a:rPr lang="en-US" sz="1800" i="1" dirty="0" smtClean="0">
                <a:ea typeface="ＭＳ Ｐゴシック" pitchFamily="34" charset="-128"/>
              </a:rPr>
              <a:t>S, F </a:t>
            </a:r>
            <a:r>
              <a:rPr lang="en-US" sz="1800" dirty="0" smtClean="0">
                <a:ea typeface="ＭＳ Ｐゴシック" pitchFamily="34" charset="-128"/>
                <a:sym typeface="Symbol" pitchFamily="18" charset="2"/>
              </a:rPr>
              <a:t></a:t>
            </a:r>
          </a:p>
          <a:p>
            <a:pPr marL="688975" lvl="1" indent="-287338" defTabSz="688975"/>
            <a:r>
              <a:rPr lang="en-US" sz="1600" i="1" dirty="0" smtClean="0">
                <a:solidFill>
                  <a:schemeClr val="tx2"/>
                </a:solidFill>
                <a:ea typeface="ＭＳ Ｐゴシック" pitchFamily="34" charset="-128"/>
              </a:rPr>
              <a:t>C</a:t>
            </a:r>
            <a:r>
              <a:rPr lang="en-US" sz="1600" i="1" baseline="-25000" dirty="0" smtClean="0">
                <a:solidFill>
                  <a:schemeClr val="tx2"/>
                </a:solidFill>
                <a:ea typeface="ＭＳ Ｐゴシック" pitchFamily="34" charset="-128"/>
              </a:rPr>
              <a:t>ID</a:t>
            </a:r>
            <a:r>
              <a:rPr lang="en-US" sz="1600" dirty="0" smtClean="0">
                <a:solidFill>
                  <a:schemeClr val="tx2"/>
                </a:solidFill>
                <a:ea typeface="ＭＳ Ｐゴシック" pitchFamily="34" charset="-128"/>
              </a:rPr>
              <a:t>: Device identifier</a:t>
            </a:r>
          </a:p>
          <a:p>
            <a:pPr marL="688975" lvl="1" indent="-287338" defTabSz="688975"/>
            <a:r>
              <a:rPr lang="en-US" sz="1600" i="1" dirty="0" smtClean="0">
                <a:solidFill>
                  <a:schemeClr val="tx2"/>
                </a:solidFill>
                <a:ea typeface="ＭＳ Ｐゴシック" pitchFamily="34" charset="-128"/>
              </a:rPr>
              <a:t>S</a:t>
            </a:r>
            <a:r>
              <a:rPr lang="en-US" sz="1600" dirty="0" smtClean="0">
                <a:solidFill>
                  <a:schemeClr val="tx2"/>
                </a:solidFill>
                <a:ea typeface="ＭＳ Ｐゴシック" pitchFamily="34" charset="-128"/>
              </a:rPr>
              <a:t>: System characteristics</a:t>
            </a:r>
          </a:p>
          <a:p>
            <a:pPr marL="688975" lvl="1" indent="-287338" defTabSz="688975"/>
            <a:r>
              <a:rPr lang="en-US" sz="1600" i="1" dirty="0" err="1" smtClean="0">
                <a:solidFill>
                  <a:schemeClr val="tx2"/>
                </a:solidFill>
                <a:ea typeface="ＭＳ Ｐゴシック" pitchFamily="34" charset="-128"/>
              </a:rPr>
              <a:t>F</a:t>
            </a:r>
            <a:r>
              <a:rPr lang="en-US" sz="1600" i="1" baseline="-25000" dirty="0" err="1" smtClean="0">
                <a:solidFill>
                  <a:schemeClr val="tx2"/>
                </a:solidFill>
                <a:ea typeface="ＭＳ Ｐゴシック" pitchFamily="34" charset="-128"/>
              </a:rPr>
              <a:t>c</a:t>
            </a:r>
            <a:r>
              <a:rPr lang="en-US" sz="1600" dirty="0" smtClean="0">
                <a:solidFill>
                  <a:schemeClr val="tx2"/>
                </a:solidFill>
                <a:ea typeface="ＭＳ Ｐゴシック" pitchFamily="34" charset="-128"/>
              </a:rPr>
              <a:t>: Functionality of device</a:t>
            </a:r>
          </a:p>
          <a:p>
            <a:pPr marL="287338" indent="-287338" defTabSz="688975"/>
            <a:r>
              <a:rPr lang="en-US" sz="1800" dirty="0" smtClean="0">
                <a:ea typeface="ＭＳ Ｐゴシック" pitchFamily="34" charset="-128"/>
              </a:rPr>
              <a:t>For example, </a:t>
            </a:r>
            <a:r>
              <a:rPr lang="en-US" sz="1800" i="1" dirty="0" smtClean="0">
                <a:ea typeface="ＭＳ Ｐゴシック" pitchFamily="34" charset="-128"/>
              </a:rPr>
              <a:t>C</a:t>
            </a:r>
            <a:r>
              <a:rPr lang="en-US" sz="1800" dirty="0" smtClean="0">
                <a:ea typeface="ＭＳ Ｐゴシック" pitchFamily="34" charset="-128"/>
              </a:rPr>
              <a:t> = Heart Monitor</a:t>
            </a:r>
          </a:p>
          <a:p>
            <a:pPr marL="688975" lvl="1" indent="-287338" defTabSz="688975"/>
            <a:r>
              <a:rPr lang="en-US" sz="1600" i="1" dirty="0" smtClean="0">
                <a:solidFill>
                  <a:schemeClr val="tx2"/>
                </a:solidFill>
                <a:ea typeface="ＭＳ Ｐゴシック" pitchFamily="34" charset="-128"/>
              </a:rPr>
              <a:t>S</a:t>
            </a:r>
            <a:r>
              <a:rPr lang="en-US" sz="1600" dirty="0" smtClean="0">
                <a:solidFill>
                  <a:schemeClr val="tx2"/>
                </a:solidFill>
                <a:ea typeface="ＭＳ Ｐゴシック" pitchFamily="34" charset="-128"/>
              </a:rPr>
              <a:t> = </a:t>
            </a:r>
            <a:r>
              <a:rPr lang="en-US" sz="1600" dirty="0" smtClean="0">
                <a:solidFill>
                  <a:schemeClr val="tx2"/>
                </a:solidFill>
                <a:ea typeface="ＭＳ Ｐゴシック" pitchFamily="34" charset="-128"/>
                <a:sym typeface="Symbol" pitchFamily="18" charset="2"/>
              </a:rPr>
              <a:t></a:t>
            </a:r>
            <a:r>
              <a:rPr lang="en-US" sz="1600" i="1" dirty="0" smtClean="0">
                <a:solidFill>
                  <a:schemeClr val="tx2"/>
                </a:solidFill>
                <a:ea typeface="ＭＳ Ｐゴシック" pitchFamily="34" charset="-128"/>
                <a:sym typeface="Symbol" pitchFamily="18" charset="2"/>
              </a:rPr>
              <a:t>operating system;</a:t>
            </a:r>
            <a:r>
              <a:rPr lang="en-US" sz="1600" dirty="0" smtClean="0">
                <a:solidFill>
                  <a:schemeClr val="tx2"/>
                </a:solidFill>
                <a:ea typeface="ＭＳ Ｐゴシック" pitchFamily="34" charset="-128"/>
                <a:sym typeface="Symbol" pitchFamily="18" charset="2"/>
              </a:rPr>
              <a:t> </a:t>
            </a:r>
            <a:r>
              <a:rPr lang="en-US" sz="1600" i="1" dirty="0" smtClean="0">
                <a:solidFill>
                  <a:schemeClr val="tx2"/>
                </a:solidFill>
                <a:ea typeface="ＭＳ Ｐゴシック" pitchFamily="34" charset="-128"/>
              </a:rPr>
              <a:t>processor type; memory; I/O type; battery; wireless transceiver </a:t>
            </a:r>
            <a:r>
              <a:rPr lang="en-US" sz="1600" dirty="0" smtClean="0">
                <a:solidFill>
                  <a:schemeClr val="tx2"/>
                </a:solidFill>
                <a:ea typeface="ＭＳ Ｐゴシック" pitchFamily="34" charset="-128"/>
                <a:sym typeface="Symbol" pitchFamily="18" charset="2"/>
              </a:rPr>
              <a:t></a:t>
            </a:r>
          </a:p>
          <a:p>
            <a:pPr marL="688975" lvl="1" indent="-287338" defTabSz="688975"/>
            <a:r>
              <a:rPr lang="en-US" sz="1600" i="1" dirty="0" smtClean="0">
                <a:solidFill>
                  <a:schemeClr val="tx2"/>
                </a:solidFill>
                <a:ea typeface="ＭＳ Ｐゴシック" pitchFamily="34" charset="-128"/>
              </a:rPr>
              <a:t>F</a:t>
            </a:r>
            <a:r>
              <a:rPr lang="en-US" sz="1600" dirty="0" smtClean="0">
                <a:solidFill>
                  <a:schemeClr val="tx2"/>
                </a:solidFill>
                <a:ea typeface="ＭＳ Ｐゴシック" pitchFamily="34" charset="-128"/>
              </a:rPr>
              <a:t> = </a:t>
            </a:r>
            <a:r>
              <a:rPr lang="en-US" sz="1600" dirty="0" smtClean="0">
                <a:solidFill>
                  <a:schemeClr val="tx2"/>
                </a:solidFill>
                <a:ea typeface="ＭＳ Ｐゴシック" pitchFamily="34" charset="-128"/>
                <a:sym typeface="Symbol" pitchFamily="18" charset="2"/>
              </a:rPr>
              <a:t></a:t>
            </a:r>
            <a:r>
              <a:rPr lang="en-US" sz="1600" i="1" dirty="0" smtClean="0">
                <a:solidFill>
                  <a:schemeClr val="tx2"/>
                </a:solidFill>
                <a:ea typeface="ＭＳ Ｐゴシック" pitchFamily="34" charset="-128"/>
                <a:sym typeface="Symbol" pitchFamily="18" charset="2"/>
              </a:rPr>
              <a:t>ECG monitoring; processing; communicating</a:t>
            </a:r>
            <a:r>
              <a:rPr lang="en-US" sz="1600" dirty="0" smtClean="0">
                <a:solidFill>
                  <a:schemeClr val="tx2"/>
                </a:solidFill>
                <a:ea typeface="ＭＳ Ｐゴシック" pitchFamily="34" charset="-128"/>
                <a:sym typeface="Symbol" pitchFamily="18" charset="2"/>
              </a:rPr>
              <a:t></a:t>
            </a:r>
          </a:p>
        </p:txBody>
      </p:sp>
      <p:sp>
        <p:nvSpPr>
          <p:cNvPr id="47109" name="Rectangle 5"/>
          <p:cNvSpPr>
            <a:spLocks noGrp="1" noChangeArrowheads="1"/>
          </p:cNvSpPr>
          <p:nvPr>
            <p:ph type="body" sz="half" idx="2"/>
          </p:nvPr>
        </p:nvSpPr>
        <p:spPr>
          <a:xfrm>
            <a:off x="4876800" y="1371600"/>
            <a:ext cx="4267200" cy="4114800"/>
          </a:xfrm>
          <a:noFill/>
        </p:spPr>
        <p:txBody>
          <a:bodyPr>
            <a:normAutofit/>
          </a:bodyPr>
          <a:lstStyle/>
          <a:p>
            <a:pPr marL="287338" indent="-287338" defTabSz="688975">
              <a:buFontTx/>
              <a:buNone/>
            </a:pPr>
            <a:r>
              <a:rPr lang="en-US" sz="1800" b="1" dirty="0" smtClean="0">
                <a:ea typeface="ＭＳ Ｐゴシック" pitchFamily="34" charset="-128"/>
              </a:rPr>
              <a:t>Intelli</a:t>
            </a:r>
            <a:r>
              <a:rPr lang="en-US" sz="1800" b="1" u="sng" dirty="0" smtClean="0">
                <a:ea typeface="ＭＳ Ｐゴシック" pitchFamily="34" charset="-128"/>
              </a:rPr>
              <a:t>gent</a:t>
            </a:r>
            <a:r>
              <a:rPr lang="en-US" sz="1800" b="1" dirty="0" smtClean="0">
                <a:ea typeface="ＭＳ Ｐゴシック" pitchFamily="34" charset="-128"/>
              </a:rPr>
              <a:t> </a:t>
            </a:r>
            <a:r>
              <a:rPr lang="en-US" sz="1800" b="1" u="sng" dirty="0" smtClean="0">
                <a:ea typeface="ＭＳ Ｐゴシック" pitchFamily="34" charset="-128"/>
              </a:rPr>
              <a:t>Dele</a:t>
            </a:r>
            <a:r>
              <a:rPr lang="en-US" sz="1800" b="1" dirty="0" smtClean="0">
                <a:ea typeface="ＭＳ Ｐゴシック" pitchFamily="34" charset="-128"/>
              </a:rPr>
              <a:t>gate</a:t>
            </a:r>
            <a:r>
              <a:rPr lang="en-US" sz="2000" dirty="0" smtClean="0">
                <a:ea typeface="ＭＳ Ｐゴシック" pitchFamily="34" charset="-128"/>
              </a:rPr>
              <a:t>: </a:t>
            </a:r>
          </a:p>
          <a:p>
            <a:pPr marL="287338" indent="-287338" defTabSz="688975">
              <a:buFontTx/>
              <a:buNone/>
            </a:pPr>
            <a:r>
              <a:rPr lang="en-US" sz="2000" dirty="0" smtClean="0">
                <a:solidFill>
                  <a:schemeClr val="tx2"/>
                </a:solidFill>
                <a:ea typeface="ＭＳ Ｐゴシック" pitchFamily="34" charset="-128"/>
              </a:rPr>
              <a:t>	</a:t>
            </a:r>
            <a:r>
              <a:rPr lang="en-US" sz="1600" dirty="0" smtClean="0">
                <a:solidFill>
                  <a:schemeClr val="tx2"/>
                </a:solidFill>
                <a:ea typeface="ＭＳ Ｐゴシック" pitchFamily="34" charset="-128"/>
              </a:rPr>
              <a:t>Works diligently on behalf of a device, user, application or service </a:t>
            </a:r>
          </a:p>
          <a:p>
            <a:pPr marL="287338" indent="-287338" defTabSz="688975">
              <a:buFontTx/>
              <a:buNone/>
            </a:pPr>
            <a:r>
              <a:rPr lang="en-US" sz="1600" dirty="0" smtClean="0">
                <a:solidFill>
                  <a:schemeClr val="tx2"/>
                </a:solidFill>
                <a:ea typeface="ＭＳ Ｐゴシック" pitchFamily="34" charset="-128"/>
              </a:rPr>
              <a:t> </a:t>
            </a:r>
          </a:p>
          <a:p>
            <a:pPr marL="287338" indent="-287338" defTabSz="688975"/>
            <a:r>
              <a:rPr lang="en-US" sz="2000" i="1" dirty="0" smtClean="0">
                <a:ea typeface="ＭＳ Ｐゴシック" pitchFamily="34" charset="-128"/>
                <a:sym typeface="Symbol" pitchFamily="18" charset="2"/>
              </a:rPr>
              <a:t>D</a:t>
            </a:r>
            <a:r>
              <a:rPr lang="en-US" sz="2000" dirty="0" smtClean="0">
                <a:ea typeface="ＭＳ Ｐゴシック" pitchFamily="34" charset="-128"/>
                <a:sym typeface="Symbol" pitchFamily="18" charset="2"/>
              </a:rPr>
              <a:t> =  </a:t>
            </a:r>
            <a:r>
              <a:rPr lang="en-US" sz="2000" i="1" dirty="0" smtClean="0">
                <a:ea typeface="ＭＳ Ｐゴシック" pitchFamily="34" charset="-128"/>
                <a:sym typeface="Symbol" pitchFamily="18" charset="2"/>
              </a:rPr>
              <a:t>Did</a:t>
            </a:r>
            <a:r>
              <a:rPr lang="en-US" sz="2000" dirty="0" smtClean="0">
                <a:ea typeface="ＭＳ Ｐゴシック" pitchFamily="34" charset="-128"/>
                <a:sym typeface="Symbol" pitchFamily="18" charset="2"/>
              </a:rPr>
              <a:t>, </a:t>
            </a:r>
            <a:r>
              <a:rPr lang="en-US" sz="2000" i="1" dirty="0" err="1" smtClean="0">
                <a:ea typeface="ＭＳ Ｐゴシック" pitchFamily="34" charset="-128"/>
                <a:sym typeface="Symbol" pitchFamily="18" charset="2"/>
              </a:rPr>
              <a:t>Fd</a:t>
            </a:r>
            <a:r>
              <a:rPr lang="en-US" sz="2000" i="1" dirty="0" smtClean="0">
                <a:ea typeface="ＭＳ Ｐゴシック" pitchFamily="34" charset="-128"/>
                <a:sym typeface="Symbol" pitchFamily="18" charset="2"/>
              </a:rPr>
              <a:t> </a:t>
            </a:r>
            <a:r>
              <a:rPr lang="en-US" sz="2000" dirty="0" smtClean="0">
                <a:ea typeface="ＭＳ Ｐゴシック" pitchFamily="34" charset="-128"/>
                <a:sym typeface="Symbol" pitchFamily="18" charset="2"/>
              </a:rPr>
              <a:t> </a:t>
            </a:r>
          </a:p>
          <a:p>
            <a:pPr marL="688975" lvl="1" indent="-287338" defTabSz="688975"/>
            <a:r>
              <a:rPr lang="en-US" sz="1600" i="1" dirty="0" smtClean="0">
                <a:solidFill>
                  <a:schemeClr val="tx2"/>
                </a:solidFill>
                <a:ea typeface="ＭＳ Ｐゴシック" pitchFamily="34" charset="-128"/>
              </a:rPr>
              <a:t>Did</a:t>
            </a:r>
            <a:r>
              <a:rPr lang="en-US" sz="1600" dirty="0" smtClean="0">
                <a:solidFill>
                  <a:schemeClr val="tx2"/>
                </a:solidFill>
                <a:ea typeface="ＭＳ Ｐゴシック" pitchFamily="34" charset="-128"/>
              </a:rPr>
              <a:t>: </a:t>
            </a:r>
            <a:r>
              <a:rPr lang="en-US" sz="1600" dirty="0" err="1" smtClean="0">
                <a:solidFill>
                  <a:schemeClr val="tx2"/>
                </a:solidFill>
                <a:ea typeface="ＭＳ Ｐゴシック" pitchFamily="34" charset="-128"/>
              </a:rPr>
              <a:t>Delegent</a:t>
            </a:r>
            <a:r>
              <a:rPr lang="en-US" sz="1600" dirty="0" smtClean="0">
                <a:solidFill>
                  <a:schemeClr val="tx2"/>
                </a:solidFill>
                <a:ea typeface="ＭＳ Ｐゴシック" pitchFamily="34" charset="-128"/>
              </a:rPr>
              <a:t> ID: </a:t>
            </a:r>
            <a:r>
              <a:rPr lang="en-US" sz="1600" dirty="0" smtClean="0">
                <a:solidFill>
                  <a:schemeClr val="tx2"/>
                </a:solidFill>
                <a:ea typeface="ＭＳ Ｐゴシック" pitchFamily="34" charset="-128"/>
                <a:sym typeface="Symbol" pitchFamily="18" charset="2"/>
              </a:rPr>
              <a:t> </a:t>
            </a:r>
            <a:r>
              <a:rPr lang="en-US" sz="1600" i="1" dirty="0" smtClean="0">
                <a:solidFill>
                  <a:schemeClr val="tx2"/>
                </a:solidFill>
                <a:ea typeface="ＭＳ Ｐゴシック" pitchFamily="34" charset="-128"/>
                <a:sym typeface="Symbol" pitchFamily="18" charset="2"/>
              </a:rPr>
              <a:t>Id</a:t>
            </a:r>
            <a:r>
              <a:rPr lang="en-US" sz="1600" dirty="0" smtClean="0">
                <a:solidFill>
                  <a:schemeClr val="tx2"/>
                </a:solidFill>
                <a:ea typeface="ＭＳ Ｐゴシック" pitchFamily="34" charset="-128"/>
                <a:sym typeface="Symbol" pitchFamily="18" charset="2"/>
              </a:rPr>
              <a:t>, </a:t>
            </a:r>
            <a:r>
              <a:rPr lang="en-US" sz="1600" i="1" dirty="0" smtClean="0">
                <a:solidFill>
                  <a:schemeClr val="tx2"/>
                </a:solidFill>
                <a:ea typeface="ＭＳ Ｐゴシック" pitchFamily="34" charset="-128"/>
                <a:sym typeface="Symbol" pitchFamily="18" charset="2"/>
              </a:rPr>
              <a:t>C</a:t>
            </a:r>
            <a:r>
              <a:rPr lang="en-US" sz="1600" dirty="0" smtClean="0">
                <a:solidFill>
                  <a:schemeClr val="tx2"/>
                </a:solidFill>
                <a:ea typeface="ＭＳ Ｐゴシック" pitchFamily="34" charset="-128"/>
                <a:sym typeface="Symbol" pitchFamily="18" charset="2"/>
              </a:rPr>
              <a:t>, </a:t>
            </a:r>
            <a:r>
              <a:rPr lang="en-US" sz="1600" i="1" dirty="0" smtClean="0">
                <a:solidFill>
                  <a:schemeClr val="tx2"/>
                </a:solidFill>
                <a:ea typeface="ＭＳ Ｐゴシック" pitchFamily="34" charset="-128"/>
                <a:sym typeface="Symbol" pitchFamily="18" charset="2"/>
              </a:rPr>
              <a:t>P </a:t>
            </a:r>
            <a:r>
              <a:rPr lang="en-US" sz="1600" dirty="0" smtClean="0">
                <a:solidFill>
                  <a:schemeClr val="tx2"/>
                </a:solidFill>
                <a:ea typeface="ＭＳ Ｐゴシック" pitchFamily="34" charset="-128"/>
                <a:sym typeface="Symbol" pitchFamily="18" charset="2"/>
              </a:rPr>
              <a:t></a:t>
            </a:r>
          </a:p>
          <a:p>
            <a:pPr marL="1200150" lvl="2" indent="-233363" defTabSz="688975"/>
            <a:r>
              <a:rPr lang="en-US" sz="1400" i="1" dirty="0" smtClean="0">
                <a:ea typeface="ＭＳ Ｐゴシック" pitchFamily="34" charset="-128"/>
                <a:sym typeface="Symbol" pitchFamily="18" charset="2"/>
              </a:rPr>
              <a:t>Id</a:t>
            </a:r>
            <a:r>
              <a:rPr lang="en-US" sz="1400" dirty="0" smtClean="0">
                <a:ea typeface="ＭＳ Ｐゴシック" pitchFamily="34" charset="-128"/>
                <a:sym typeface="Symbol" pitchFamily="18" charset="2"/>
              </a:rPr>
              <a:t>: </a:t>
            </a:r>
            <a:r>
              <a:rPr lang="en-US" sz="1400" dirty="0" err="1" smtClean="0">
                <a:ea typeface="ＭＳ Ｐゴシック" pitchFamily="34" charset="-128"/>
                <a:sym typeface="Symbol" pitchFamily="18" charset="2"/>
              </a:rPr>
              <a:t>Delegent</a:t>
            </a:r>
            <a:r>
              <a:rPr lang="en-US" sz="1400" dirty="0" smtClean="0">
                <a:ea typeface="ＭＳ Ｐゴシック" pitchFamily="34" charset="-128"/>
                <a:sym typeface="Symbol" pitchFamily="18" charset="2"/>
              </a:rPr>
              <a:t> ID</a:t>
            </a:r>
          </a:p>
          <a:p>
            <a:pPr marL="1200150" lvl="2" indent="-233363" defTabSz="688975"/>
            <a:r>
              <a:rPr lang="en-US" sz="1400" i="1" dirty="0" smtClean="0">
                <a:ea typeface="ＭＳ Ｐゴシック" pitchFamily="34" charset="-128"/>
                <a:sym typeface="Symbol" pitchFamily="18" charset="2"/>
              </a:rPr>
              <a:t>C</a:t>
            </a:r>
            <a:r>
              <a:rPr lang="en-US" sz="1400" dirty="0" smtClean="0">
                <a:ea typeface="ＭＳ Ｐゴシック" pitchFamily="34" charset="-128"/>
                <a:sym typeface="Symbol" pitchFamily="18" charset="2"/>
              </a:rPr>
              <a:t>: Host Device ID</a:t>
            </a:r>
          </a:p>
          <a:p>
            <a:pPr marL="1200150" lvl="2" indent="-233363" defTabSz="688975"/>
            <a:r>
              <a:rPr lang="en-US" sz="1400" i="1" dirty="0" smtClean="0">
                <a:ea typeface="ＭＳ Ｐゴシック" pitchFamily="34" charset="-128"/>
                <a:sym typeface="Symbol" pitchFamily="18" charset="2"/>
              </a:rPr>
              <a:t>P</a:t>
            </a:r>
            <a:r>
              <a:rPr lang="en-US" sz="1400" dirty="0" smtClean="0">
                <a:ea typeface="ＭＳ Ｐゴシック" pitchFamily="34" charset="-128"/>
                <a:sym typeface="Symbol" pitchFamily="18" charset="2"/>
              </a:rPr>
              <a:t>: Community </a:t>
            </a:r>
            <a:endParaRPr lang="en-US" sz="1400" dirty="0" smtClean="0">
              <a:ea typeface="ＭＳ Ｐゴシック" pitchFamily="34" charset="-128"/>
            </a:endParaRPr>
          </a:p>
          <a:p>
            <a:pPr marL="688975" lvl="1" indent="-287338" defTabSz="688975"/>
            <a:r>
              <a:rPr lang="en-US" sz="1600" i="1" dirty="0" err="1" smtClean="0">
                <a:solidFill>
                  <a:schemeClr val="tx2"/>
                </a:solidFill>
                <a:ea typeface="ＭＳ Ｐゴシック" pitchFamily="34" charset="-128"/>
              </a:rPr>
              <a:t>Fd</a:t>
            </a:r>
            <a:r>
              <a:rPr lang="en-US" sz="1600" dirty="0" smtClean="0">
                <a:solidFill>
                  <a:schemeClr val="tx2"/>
                </a:solidFill>
                <a:ea typeface="ＭＳ Ｐゴシック" pitchFamily="34" charset="-128"/>
              </a:rPr>
              <a:t>: Functionality of </a:t>
            </a:r>
            <a:r>
              <a:rPr lang="en-US" sz="1600" dirty="0" err="1" smtClean="0">
                <a:solidFill>
                  <a:schemeClr val="tx2"/>
                </a:solidFill>
                <a:ea typeface="ＭＳ Ｐゴシック" pitchFamily="34" charset="-128"/>
              </a:rPr>
              <a:t>delegent</a:t>
            </a:r>
            <a:r>
              <a:rPr lang="en-US" sz="1600" dirty="0" smtClean="0">
                <a:solidFill>
                  <a:schemeClr val="tx2"/>
                </a:solidFill>
                <a:ea typeface="ＭＳ Ｐゴシック" pitchFamily="34" charset="-128"/>
              </a:rPr>
              <a:t>:  </a:t>
            </a:r>
            <a:r>
              <a:rPr lang="en-US" sz="1600" dirty="0" smtClean="0">
                <a:solidFill>
                  <a:schemeClr val="tx2"/>
                </a:solidFill>
                <a:ea typeface="ＭＳ Ｐゴシック" pitchFamily="34" charset="-128"/>
                <a:sym typeface="Symbol" pitchFamily="18" charset="2"/>
              </a:rPr>
              <a:t> </a:t>
            </a:r>
            <a:r>
              <a:rPr lang="en-US" sz="1600" i="1" dirty="0" smtClean="0">
                <a:solidFill>
                  <a:schemeClr val="tx2"/>
                </a:solidFill>
                <a:ea typeface="ＭＳ Ｐゴシック" pitchFamily="34" charset="-128"/>
                <a:sym typeface="Symbol" pitchFamily="18" charset="2"/>
              </a:rPr>
              <a:t>M</a:t>
            </a:r>
            <a:r>
              <a:rPr lang="en-US" sz="1600" dirty="0" smtClean="0">
                <a:solidFill>
                  <a:schemeClr val="tx2"/>
                </a:solidFill>
                <a:ea typeface="ＭＳ Ｐゴシック" pitchFamily="34" charset="-128"/>
                <a:sym typeface="Symbol" pitchFamily="18" charset="2"/>
              </a:rPr>
              <a:t>, </a:t>
            </a:r>
            <a:r>
              <a:rPr lang="en-US" sz="1600" i="1" dirty="0" smtClean="0">
                <a:solidFill>
                  <a:schemeClr val="tx2"/>
                </a:solidFill>
                <a:ea typeface="ＭＳ Ｐゴシック" pitchFamily="34" charset="-128"/>
                <a:sym typeface="Symbol" pitchFamily="18" charset="2"/>
              </a:rPr>
              <a:t>R, S </a:t>
            </a:r>
            <a:r>
              <a:rPr lang="en-US" sz="1600" dirty="0" smtClean="0">
                <a:solidFill>
                  <a:schemeClr val="tx2"/>
                </a:solidFill>
                <a:ea typeface="ＭＳ Ｐゴシック" pitchFamily="34" charset="-128"/>
                <a:sym typeface="Symbol" pitchFamily="18" charset="2"/>
              </a:rPr>
              <a:t></a:t>
            </a:r>
            <a:endParaRPr lang="en-US" sz="1600" dirty="0" smtClean="0">
              <a:solidFill>
                <a:schemeClr val="tx2"/>
              </a:solidFill>
              <a:ea typeface="ＭＳ Ｐゴシック" pitchFamily="34" charset="-128"/>
            </a:endParaRPr>
          </a:p>
          <a:p>
            <a:pPr marL="1200150" lvl="2" indent="-233363" defTabSz="688975"/>
            <a:r>
              <a:rPr lang="en-US" sz="1400" i="1" dirty="0" smtClean="0">
                <a:ea typeface="ＭＳ Ｐゴシック" pitchFamily="34" charset="-128"/>
              </a:rPr>
              <a:t>M</a:t>
            </a:r>
            <a:r>
              <a:rPr lang="en-US" sz="1400" dirty="0" smtClean="0">
                <a:ea typeface="ＭＳ Ｐゴシック" pitchFamily="34" charset="-128"/>
              </a:rPr>
              <a:t>: Program modules</a:t>
            </a:r>
          </a:p>
          <a:p>
            <a:pPr marL="1200150" lvl="2" indent="-233363" defTabSz="688975"/>
            <a:r>
              <a:rPr lang="en-US" sz="1400" i="1" dirty="0" smtClean="0">
                <a:ea typeface="ＭＳ Ｐゴシック" pitchFamily="34" charset="-128"/>
              </a:rPr>
              <a:t>R</a:t>
            </a:r>
            <a:r>
              <a:rPr lang="en-US" sz="1400" dirty="0" smtClean="0">
                <a:ea typeface="ＭＳ Ｐゴシック" pitchFamily="34" charset="-128"/>
              </a:rPr>
              <a:t>: </a:t>
            </a:r>
            <a:r>
              <a:rPr lang="en-US" sz="1400" dirty="0" err="1" smtClean="0">
                <a:ea typeface="ＭＳ Ｐゴシック" pitchFamily="34" charset="-128"/>
              </a:rPr>
              <a:t>Delegent</a:t>
            </a:r>
            <a:r>
              <a:rPr lang="en-US" sz="1400" dirty="0" smtClean="0">
                <a:ea typeface="ＭＳ Ｐゴシック" pitchFamily="34" charset="-128"/>
              </a:rPr>
              <a:t> rules</a:t>
            </a:r>
          </a:p>
          <a:p>
            <a:pPr marL="1200150" lvl="2" indent="-233363" defTabSz="688975"/>
            <a:r>
              <a:rPr lang="en-US" sz="1400" i="1" dirty="0" smtClean="0">
                <a:ea typeface="ＭＳ Ｐゴシック" pitchFamily="34" charset="-128"/>
              </a:rPr>
              <a:t>S</a:t>
            </a:r>
            <a:r>
              <a:rPr lang="en-US" sz="1400" dirty="0" smtClean="0">
                <a:ea typeface="ＭＳ Ｐゴシック" pitchFamily="34" charset="-128"/>
              </a:rPr>
              <a:t>: </a:t>
            </a:r>
            <a:r>
              <a:rPr lang="en-US" sz="1400" dirty="0" err="1" smtClean="0">
                <a:ea typeface="ＭＳ Ｐゴシック" pitchFamily="34" charset="-128"/>
              </a:rPr>
              <a:t>Delegent</a:t>
            </a:r>
            <a:r>
              <a:rPr lang="en-US" sz="1400" dirty="0" smtClean="0">
                <a:ea typeface="ＭＳ Ｐゴシック" pitchFamily="34" charset="-128"/>
              </a:rPr>
              <a:t> services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10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71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10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710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710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710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7109">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7109">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7109">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7109">
                                            <p:txEl>
                                              <p:pRg st="3" end="3"/>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7109">
                                            <p:txEl>
                                              <p:pRg st="4" end="4"/>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7109">
                                            <p:txEl>
                                              <p:pRg st="5" end="5"/>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7109">
                                            <p:txEl>
                                              <p:pRg st="6" end="6"/>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7109">
                                            <p:txEl>
                                              <p:pRg st="7" end="7"/>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7109">
                                            <p:txEl>
                                              <p:pRg st="8" end="8"/>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7109">
                                            <p:txEl>
                                              <p:pRg st="9" end="9"/>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7109">
                                            <p:txEl>
                                              <p:pRg st="10" end="10"/>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710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4710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r>
              <a:rPr lang="en-US" smtClean="0">
                <a:ea typeface="ＭＳ Ｐゴシック" pitchFamily="34" charset="-128"/>
              </a:rPr>
              <a:t>Delegent Example</a:t>
            </a:r>
          </a:p>
        </p:txBody>
      </p:sp>
      <p:sp>
        <p:nvSpPr>
          <p:cNvPr id="26628" name="Rectangle 3"/>
          <p:cNvSpPr>
            <a:spLocks noGrp="1" noChangeArrowheads="1"/>
          </p:cNvSpPr>
          <p:nvPr>
            <p:ph type="body" sz="half" idx="1"/>
          </p:nvPr>
        </p:nvSpPr>
        <p:spPr>
          <a:xfrm>
            <a:off x="762000" y="1371600"/>
            <a:ext cx="3886200" cy="4343400"/>
          </a:xfrm>
        </p:spPr>
        <p:txBody>
          <a:bodyPr/>
          <a:lstStyle/>
          <a:p>
            <a:pPr marL="287338" indent="-287338" defTabSz="688975">
              <a:lnSpc>
                <a:spcPct val="90000"/>
              </a:lnSpc>
              <a:spcAft>
                <a:spcPct val="50000"/>
              </a:spcAft>
            </a:pPr>
            <a:r>
              <a:rPr lang="en-US" sz="2000" dirty="0" smtClean="0">
                <a:ea typeface="ＭＳ Ｐゴシック" pitchFamily="34" charset="-128"/>
              </a:rPr>
              <a:t>A </a:t>
            </a:r>
            <a:r>
              <a:rPr lang="en-US" sz="2000" dirty="0" err="1" smtClean="0">
                <a:ea typeface="ＭＳ Ｐゴシック" pitchFamily="34" charset="-128"/>
              </a:rPr>
              <a:t>Delegent</a:t>
            </a:r>
            <a:r>
              <a:rPr lang="en-US" sz="2000" dirty="0" smtClean="0">
                <a:ea typeface="ＭＳ Ｐゴシック" pitchFamily="34" charset="-128"/>
              </a:rPr>
              <a:t> for ECG monitoring</a:t>
            </a:r>
          </a:p>
          <a:p>
            <a:pPr marL="688975" lvl="1" indent="-287338" defTabSz="688975">
              <a:lnSpc>
                <a:spcPct val="90000"/>
              </a:lnSpc>
              <a:spcAft>
                <a:spcPct val="50000"/>
              </a:spcAft>
            </a:pPr>
            <a:r>
              <a:rPr lang="en-US" sz="1600" dirty="0" smtClean="0">
                <a:solidFill>
                  <a:schemeClr val="tx2"/>
                </a:solidFill>
                <a:ea typeface="ＭＳ Ｐゴシック" pitchFamily="34" charset="-128"/>
              </a:rPr>
              <a:t>Functionality: </a:t>
            </a:r>
            <a:r>
              <a:rPr lang="en-US" sz="1600" dirty="0" smtClean="0">
                <a:solidFill>
                  <a:schemeClr val="tx2"/>
                </a:solidFill>
                <a:ea typeface="ＭＳ Ｐゴシック" pitchFamily="34" charset="-128"/>
                <a:sym typeface="Symbol" pitchFamily="18" charset="2"/>
              </a:rPr>
              <a:t> </a:t>
            </a:r>
            <a:r>
              <a:rPr lang="en-US" sz="1600" i="1" dirty="0" smtClean="0">
                <a:solidFill>
                  <a:schemeClr val="tx2"/>
                </a:solidFill>
                <a:ea typeface="ＭＳ Ｐゴシック" pitchFamily="34" charset="-128"/>
                <a:sym typeface="Symbol" pitchFamily="18" charset="2"/>
              </a:rPr>
              <a:t>Modules</a:t>
            </a:r>
            <a:r>
              <a:rPr lang="en-US" sz="1600" dirty="0" smtClean="0">
                <a:solidFill>
                  <a:schemeClr val="tx2"/>
                </a:solidFill>
                <a:ea typeface="ＭＳ Ｐゴシック" pitchFamily="34" charset="-128"/>
                <a:sym typeface="Symbol" pitchFamily="18" charset="2"/>
              </a:rPr>
              <a:t>, </a:t>
            </a:r>
            <a:r>
              <a:rPr lang="en-US" sz="1600" i="1" dirty="0" smtClean="0">
                <a:solidFill>
                  <a:schemeClr val="tx2"/>
                </a:solidFill>
                <a:ea typeface="ＭＳ Ｐゴシック" pitchFamily="34" charset="-128"/>
                <a:sym typeface="Symbol" pitchFamily="18" charset="2"/>
              </a:rPr>
              <a:t>Rules, Goals&gt;</a:t>
            </a:r>
          </a:p>
          <a:p>
            <a:pPr marL="688975" lvl="1" indent="-287338" defTabSz="688975">
              <a:lnSpc>
                <a:spcPct val="90000"/>
              </a:lnSpc>
              <a:spcAft>
                <a:spcPct val="50000"/>
              </a:spcAft>
            </a:pPr>
            <a:r>
              <a:rPr lang="en-US" sz="1600" b="1" dirty="0" smtClean="0">
                <a:solidFill>
                  <a:schemeClr val="tx2"/>
                </a:solidFill>
                <a:ea typeface="ＭＳ Ｐゴシック" pitchFamily="34" charset="-128"/>
              </a:rPr>
              <a:t>Modules</a:t>
            </a:r>
            <a:r>
              <a:rPr lang="en-US" sz="1600" dirty="0" smtClean="0">
                <a:solidFill>
                  <a:schemeClr val="tx2"/>
                </a:solidFill>
                <a:ea typeface="ＭＳ Ｐゴシック" pitchFamily="34" charset="-128"/>
              </a:rPr>
              <a:t>: Signal processing module, Arrhythmia detector, Software filter, Timer, Communication module. </a:t>
            </a:r>
          </a:p>
          <a:p>
            <a:pPr marL="688975" lvl="1" indent="-287338" defTabSz="688975">
              <a:lnSpc>
                <a:spcPct val="90000"/>
              </a:lnSpc>
              <a:spcAft>
                <a:spcPct val="50000"/>
              </a:spcAft>
            </a:pPr>
            <a:r>
              <a:rPr lang="en-US" sz="1600" b="1" dirty="0" smtClean="0">
                <a:solidFill>
                  <a:schemeClr val="tx2"/>
                </a:solidFill>
                <a:ea typeface="ＭＳ Ｐゴシック" pitchFamily="34" charset="-128"/>
              </a:rPr>
              <a:t>Rules</a:t>
            </a:r>
            <a:r>
              <a:rPr lang="en-US" sz="1600" dirty="0" smtClean="0">
                <a:solidFill>
                  <a:schemeClr val="tx2"/>
                </a:solidFill>
                <a:ea typeface="ＭＳ Ｐゴシック" pitchFamily="34" charset="-128"/>
              </a:rPr>
              <a:t>: State transitions, Migration rules, Communication rules, Community engagement rules.</a:t>
            </a:r>
          </a:p>
          <a:p>
            <a:pPr marL="688975" lvl="1" indent="-287338" defTabSz="688975">
              <a:lnSpc>
                <a:spcPct val="90000"/>
              </a:lnSpc>
              <a:spcAft>
                <a:spcPct val="50000"/>
              </a:spcAft>
            </a:pPr>
            <a:r>
              <a:rPr lang="en-US" sz="1600" b="1" dirty="0" smtClean="0">
                <a:solidFill>
                  <a:schemeClr val="tx2"/>
                </a:solidFill>
                <a:ea typeface="ＭＳ Ｐゴシック" pitchFamily="34" charset="-128"/>
              </a:rPr>
              <a:t>Services</a:t>
            </a:r>
            <a:r>
              <a:rPr lang="en-US" sz="1600" dirty="0" smtClean="0">
                <a:solidFill>
                  <a:schemeClr val="tx2"/>
                </a:solidFill>
                <a:ea typeface="ＭＳ Ｐゴシック" pitchFamily="34" charset="-128"/>
              </a:rPr>
              <a:t>: Detect arrhythmia, Upload ECG window, Communicate status.</a:t>
            </a:r>
            <a:endParaRPr lang="en-US" sz="1600" dirty="0" smtClean="0">
              <a:solidFill>
                <a:schemeClr val="tx2"/>
              </a:solidFill>
              <a:ea typeface="ＭＳ Ｐゴシック" pitchFamily="34" charset="-128"/>
              <a:sym typeface="Symbol" pitchFamily="18" charset="2"/>
            </a:endParaRPr>
          </a:p>
        </p:txBody>
      </p:sp>
      <p:sp>
        <p:nvSpPr>
          <p:cNvPr id="26629" name="Text Box 4"/>
          <p:cNvSpPr txBox="1">
            <a:spLocks noChangeArrowheads="1"/>
          </p:cNvSpPr>
          <p:nvPr/>
        </p:nvSpPr>
        <p:spPr bwMode="auto">
          <a:xfrm>
            <a:off x="3608388" y="6757988"/>
            <a:ext cx="184150" cy="579437"/>
          </a:xfrm>
          <a:prstGeom prst="rect">
            <a:avLst/>
          </a:prstGeom>
          <a:noFill/>
          <a:ln w="9525">
            <a:noFill/>
            <a:miter lim="800000"/>
            <a:headEnd/>
            <a:tailEnd/>
          </a:ln>
        </p:spPr>
        <p:txBody>
          <a:bodyPr wrap="none">
            <a:spAutoFit/>
          </a:bodyPr>
          <a:lstStyle/>
          <a:p>
            <a:endParaRPr lang="en-US" sz="3200"/>
          </a:p>
        </p:txBody>
      </p:sp>
      <p:grpSp>
        <p:nvGrpSpPr>
          <p:cNvPr id="2" name="Group 14"/>
          <p:cNvGrpSpPr>
            <a:grpSpLocks/>
          </p:cNvGrpSpPr>
          <p:nvPr/>
        </p:nvGrpSpPr>
        <p:grpSpPr bwMode="auto">
          <a:xfrm>
            <a:off x="4495800" y="1219200"/>
            <a:ext cx="2154238" cy="2992438"/>
            <a:chOff x="3325" y="851"/>
            <a:chExt cx="1920" cy="2395"/>
          </a:xfrm>
        </p:grpSpPr>
        <p:pic>
          <p:nvPicPr>
            <p:cNvPr id="26633" name="Picture 5" descr="pacemakr"/>
            <p:cNvPicPr>
              <a:picLocks noChangeAspect="1" noChangeArrowheads="1"/>
            </p:cNvPicPr>
            <p:nvPr/>
          </p:nvPicPr>
          <p:blipFill>
            <a:blip r:embed="rId2" cstate="print"/>
            <a:srcRect/>
            <a:stretch>
              <a:fillRect/>
            </a:stretch>
          </p:blipFill>
          <p:spPr bwMode="auto">
            <a:xfrm>
              <a:off x="3325" y="2498"/>
              <a:ext cx="632" cy="748"/>
            </a:xfrm>
            <a:prstGeom prst="rect">
              <a:avLst/>
            </a:prstGeom>
            <a:solidFill>
              <a:srgbClr val="FFFFFF"/>
            </a:solidFill>
            <a:ln w="9525">
              <a:noFill/>
              <a:miter lim="800000"/>
              <a:headEnd/>
              <a:tailEnd/>
            </a:ln>
          </p:spPr>
        </p:pic>
        <p:grpSp>
          <p:nvGrpSpPr>
            <p:cNvPr id="3" name="Group 6"/>
            <p:cNvGrpSpPr>
              <a:grpSpLocks/>
            </p:cNvGrpSpPr>
            <p:nvPr/>
          </p:nvGrpSpPr>
          <p:grpSpPr bwMode="auto">
            <a:xfrm>
              <a:off x="3424" y="1347"/>
              <a:ext cx="463" cy="558"/>
              <a:chOff x="4057" y="1348"/>
              <a:chExt cx="472" cy="618"/>
            </a:xfrm>
          </p:grpSpPr>
          <p:sp>
            <p:nvSpPr>
              <p:cNvPr id="26638" name="AutoShape 7"/>
              <p:cNvSpPr>
                <a:spLocks noChangeArrowheads="1"/>
              </p:cNvSpPr>
              <p:nvPr/>
            </p:nvSpPr>
            <p:spPr bwMode="auto">
              <a:xfrm rot="-8715990">
                <a:off x="4057" y="1442"/>
                <a:ext cx="151" cy="266"/>
              </a:xfrm>
              <a:prstGeom prst="flowChartPunchedTape">
                <a:avLst/>
              </a:prstGeom>
              <a:solidFill>
                <a:srgbClr val="33CCFF"/>
              </a:solidFill>
              <a:ln w="12700">
                <a:solidFill>
                  <a:schemeClr val="tx1"/>
                </a:solidFill>
                <a:miter lim="800000"/>
                <a:headEnd/>
                <a:tailEnd/>
              </a:ln>
            </p:spPr>
            <p:txBody>
              <a:bodyPr wrap="none" anchor="ctr"/>
              <a:lstStyle/>
              <a:p>
                <a:endParaRPr lang="en-US"/>
              </a:p>
            </p:txBody>
          </p:sp>
          <p:sp>
            <p:nvSpPr>
              <p:cNvPr id="26639" name="AutoShape 8"/>
              <p:cNvSpPr>
                <a:spLocks noChangeArrowheads="1"/>
              </p:cNvSpPr>
              <p:nvPr/>
            </p:nvSpPr>
            <p:spPr bwMode="auto">
              <a:xfrm rot="8715990" flipH="1">
                <a:off x="4378" y="1445"/>
                <a:ext cx="151" cy="265"/>
              </a:xfrm>
              <a:prstGeom prst="flowChartPunchedTape">
                <a:avLst/>
              </a:prstGeom>
              <a:solidFill>
                <a:srgbClr val="33CCFF"/>
              </a:solidFill>
              <a:ln w="12700">
                <a:solidFill>
                  <a:schemeClr val="tx1"/>
                </a:solidFill>
                <a:miter lim="800000"/>
                <a:headEnd/>
                <a:tailEnd/>
              </a:ln>
            </p:spPr>
            <p:txBody>
              <a:bodyPr wrap="none" anchor="ctr"/>
              <a:lstStyle/>
              <a:p>
                <a:endParaRPr lang="en-US"/>
              </a:p>
            </p:txBody>
          </p:sp>
          <p:sp>
            <p:nvSpPr>
              <p:cNvPr id="26640" name="AutoShape 9"/>
              <p:cNvSpPr>
                <a:spLocks noChangeArrowheads="1"/>
              </p:cNvSpPr>
              <p:nvPr/>
            </p:nvSpPr>
            <p:spPr bwMode="auto">
              <a:xfrm>
                <a:off x="4218" y="1348"/>
                <a:ext cx="150" cy="234"/>
              </a:xfrm>
              <a:prstGeom prst="smileyFace">
                <a:avLst>
                  <a:gd name="adj" fmla="val 4653"/>
                </a:avLst>
              </a:prstGeom>
              <a:solidFill>
                <a:srgbClr val="FFFF00"/>
              </a:solidFill>
              <a:ln w="12700">
                <a:solidFill>
                  <a:schemeClr val="tx1"/>
                </a:solidFill>
                <a:round/>
                <a:headEnd/>
                <a:tailEnd/>
              </a:ln>
            </p:spPr>
            <p:txBody>
              <a:bodyPr wrap="none" anchor="ctr"/>
              <a:lstStyle/>
              <a:p>
                <a:endParaRPr lang="en-US"/>
              </a:p>
            </p:txBody>
          </p:sp>
          <p:sp>
            <p:nvSpPr>
              <p:cNvPr id="26641" name="AutoShape 10"/>
              <p:cNvSpPr>
                <a:spLocks noChangeArrowheads="1"/>
              </p:cNvSpPr>
              <p:nvPr/>
            </p:nvSpPr>
            <p:spPr bwMode="auto">
              <a:xfrm rot="-5400000">
                <a:off x="4154" y="1671"/>
                <a:ext cx="249" cy="341"/>
              </a:xfrm>
              <a:prstGeom prst="can">
                <a:avLst>
                  <a:gd name="adj" fmla="val 34237"/>
                </a:avLst>
              </a:prstGeom>
              <a:solidFill>
                <a:srgbClr val="FF0000"/>
              </a:solidFill>
              <a:ln w="12700">
                <a:solidFill>
                  <a:schemeClr val="tx1"/>
                </a:solidFill>
                <a:round/>
                <a:headEnd/>
                <a:tailEnd/>
              </a:ln>
            </p:spPr>
            <p:txBody>
              <a:bodyPr wrap="none" anchor="ctr"/>
              <a:lstStyle/>
              <a:p>
                <a:endParaRPr lang="en-US"/>
              </a:p>
            </p:txBody>
          </p:sp>
        </p:grpSp>
        <p:sp>
          <p:nvSpPr>
            <p:cNvPr id="26635" name="AutoShape 11"/>
            <p:cNvSpPr>
              <a:spLocks noChangeArrowheads="1"/>
            </p:cNvSpPr>
            <p:nvPr/>
          </p:nvSpPr>
          <p:spPr bwMode="auto">
            <a:xfrm rot="2826423" flipV="1">
              <a:off x="4133" y="1165"/>
              <a:ext cx="260" cy="814"/>
            </a:xfrm>
            <a:prstGeom prst="downArrow">
              <a:avLst>
                <a:gd name="adj1" fmla="val 50000"/>
                <a:gd name="adj2" fmla="val 78269"/>
              </a:avLst>
            </a:prstGeom>
            <a:solidFill>
              <a:schemeClr val="accent1"/>
            </a:solidFill>
            <a:ln w="9525">
              <a:solidFill>
                <a:schemeClr val="tx1"/>
              </a:solidFill>
              <a:miter lim="800000"/>
              <a:headEnd/>
              <a:tailEnd/>
            </a:ln>
          </p:spPr>
          <p:txBody>
            <a:bodyPr vert="eaVert" wrap="none" anchor="ctr"/>
            <a:lstStyle/>
            <a:p>
              <a:endParaRPr lang="en-US"/>
            </a:p>
          </p:txBody>
        </p:sp>
        <p:pic>
          <p:nvPicPr>
            <p:cNvPr id="26636" name="Picture 12" descr="ipaq_3835"/>
            <p:cNvPicPr>
              <a:picLocks noChangeAspect="1" noChangeArrowheads="1"/>
            </p:cNvPicPr>
            <p:nvPr/>
          </p:nvPicPr>
          <p:blipFill>
            <a:blip r:embed="rId3" cstate="print"/>
            <a:srcRect/>
            <a:stretch>
              <a:fillRect/>
            </a:stretch>
          </p:blipFill>
          <p:spPr bwMode="auto">
            <a:xfrm>
              <a:off x="4577" y="851"/>
              <a:ext cx="668" cy="715"/>
            </a:xfrm>
            <a:prstGeom prst="rect">
              <a:avLst/>
            </a:prstGeom>
            <a:noFill/>
            <a:ln w="9525">
              <a:noFill/>
              <a:miter lim="800000"/>
              <a:headEnd/>
              <a:tailEnd/>
            </a:ln>
          </p:spPr>
        </p:pic>
        <p:sp>
          <p:nvSpPr>
            <p:cNvPr id="26637" name="Line 13"/>
            <p:cNvSpPr>
              <a:spLocks noChangeShapeType="1"/>
            </p:cNvSpPr>
            <p:nvPr/>
          </p:nvSpPr>
          <p:spPr bwMode="auto">
            <a:xfrm flipV="1">
              <a:off x="3639" y="1938"/>
              <a:ext cx="0" cy="512"/>
            </a:xfrm>
            <a:prstGeom prst="line">
              <a:avLst/>
            </a:prstGeom>
            <a:noFill/>
            <a:ln w="28575">
              <a:solidFill>
                <a:schemeClr val="tx1"/>
              </a:solidFill>
              <a:round/>
              <a:headEnd type="triangle" w="med" len="med"/>
              <a:tailEnd type="triangle" w="med" len="med"/>
            </a:ln>
          </p:spPr>
          <p:txBody>
            <a:bodyPr/>
            <a:lstStyle/>
            <a:p>
              <a:endParaRPr lang="en-US"/>
            </a:p>
          </p:txBody>
        </p:sp>
      </p:grpSp>
      <p:sp>
        <p:nvSpPr>
          <p:cNvPr id="49167" name="Text Box 15"/>
          <p:cNvSpPr txBox="1">
            <a:spLocks noChangeArrowheads="1"/>
          </p:cNvSpPr>
          <p:nvPr/>
        </p:nvSpPr>
        <p:spPr bwMode="auto">
          <a:xfrm>
            <a:off x="5715000" y="2133600"/>
            <a:ext cx="3429000" cy="4154488"/>
          </a:xfrm>
          <a:prstGeom prst="rect">
            <a:avLst/>
          </a:prstGeom>
          <a:noFill/>
          <a:ln w="9525">
            <a:noFill/>
            <a:miter lim="800000"/>
            <a:headEnd/>
            <a:tailEnd/>
          </a:ln>
          <a:effectLst/>
        </p:spPr>
        <p:txBody>
          <a:bodyPr>
            <a:spAutoFit/>
          </a:bodyPr>
          <a:lstStyle/>
          <a:p>
            <a:r>
              <a:rPr lang="en-US" sz="1600" dirty="0"/>
              <a:t>Rules are defined according to goals</a:t>
            </a:r>
          </a:p>
          <a:p>
            <a:pPr lvl="1"/>
            <a:r>
              <a:rPr lang="en-US" sz="1600" i="1" dirty="0">
                <a:solidFill>
                  <a:schemeClr val="accent2"/>
                </a:solidFill>
              </a:rPr>
              <a:t>If heart-rate irregular</a:t>
            </a:r>
            <a:endParaRPr lang="en-US" sz="1600" dirty="0">
              <a:solidFill>
                <a:schemeClr val="accent2"/>
              </a:solidFill>
            </a:endParaRPr>
          </a:p>
          <a:p>
            <a:pPr lvl="2"/>
            <a:r>
              <a:rPr lang="en-US" sz="1600" dirty="0">
                <a:solidFill>
                  <a:srgbClr val="CC3300"/>
                </a:solidFill>
              </a:rPr>
              <a:t>Start saving </a:t>
            </a:r>
            <a:r>
              <a:rPr lang="en-US" sz="1600" dirty="0">
                <a:solidFill>
                  <a:srgbClr val="CC3300"/>
                </a:solidFill>
                <a:latin typeface="Verdana" pitchFamily="34" charset="0"/>
              </a:rPr>
              <a:t>sensory</a:t>
            </a:r>
            <a:r>
              <a:rPr lang="en-US" sz="1600" dirty="0">
                <a:solidFill>
                  <a:srgbClr val="CC3300"/>
                </a:solidFill>
              </a:rPr>
              <a:t> data</a:t>
            </a:r>
          </a:p>
          <a:p>
            <a:pPr lvl="2"/>
            <a:r>
              <a:rPr lang="en-US" sz="1600" dirty="0">
                <a:solidFill>
                  <a:srgbClr val="CC3300"/>
                </a:solidFill>
              </a:rPr>
              <a:t>Contact cell phone </a:t>
            </a:r>
            <a:r>
              <a:rPr lang="en-US" sz="1600" dirty="0" err="1">
                <a:solidFill>
                  <a:srgbClr val="CC3300"/>
                </a:solidFill>
              </a:rPr>
              <a:t>delegent</a:t>
            </a:r>
            <a:r>
              <a:rPr lang="en-US" sz="1600" dirty="0">
                <a:solidFill>
                  <a:srgbClr val="CC3300"/>
                </a:solidFill>
              </a:rPr>
              <a:t> (a new community)</a:t>
            </a:r>
          </a:p>
          <a:p>
            <a:pPr lvl="2"/>
            <a:r>
              <a:rPr lang="en-US" sz="1600" dirty="0">
                <a:solidFill>
                  <a:srgbClr val="CC3300"/>
                </a:solidFill>
              </a:rPr>
              <a:t>Contact ambulance </a:t>
            </a:r>
            <a:r>
              <a:rPr lang="en-US" sz="1600" dirty="0" err="1">
                <a:solidFill>
                  <a:srgbClr val="CC3300"/>
                </a:solidFill>
              </a:rPr>
              <a:t>delegent</a:t>
            </a:r>
            <a:r>
              <a:rPr lang="en-US" sz="1600" dirty="0">
                <a:solidFill>
                  <a:srgbClr val="CC3300"/>
                </a:solidFill>
              </a:rPr>
              <a:t> (next level community)</a:t>
            </a:r>
            <a:endParaRPr lang="en-US" i="1" dirty="0">
              <a:solidFill>
                <a:schemeClr val="accent2"/>
              </a:solidFill>
            </a:endParaRPr>
          </a:p>
          <a:p>
            <a:pPr lvl="1"/>
            <a:r>
              <a:rPr lang="en-US" sz="1600" i="1" dirty="0">
                <a:solidFill>
                  <a:schemeClr val="accent2"/>
                </a:solidFill>
              </a:rPr>
              <a:t>If heart-rate high/fast</a:t>
            </a:r>
            <a:endParaRPr lang="en-US" sz="1600" dirty="0">
              <a:solidFill>
                <a:schemeClr val="accent2"/>
              </a:solidFill>
            </a:endParaRPr>
          </a:p>
          <a:p>
            <a:pPr lvl="2"/>
            <a:r>
              <a:rPr lang="en-US" sz="1600" dirty="0">
                <a:solidFill>
                  <a:srgbClr val="CC3300"/>
                </a:solidFill>
              </a:rPr>
              <a:t>Start saving sensory data</a:t>
            </a:r>
          </a:p>
          <a:p>
            <a:pPr lvl="2"/>
            <a:r>
              <a:rPr lang="en-US" sz="1600" dirty="0">
                <a:solidFill>
                  <a:srgbClr val="CC3300"/>
                </a:solidFill>
              </a:rPr>
              <a:t>Collect data for a while</a:t>
            </a:r>
          </a:p>
          <a:p>
            <a:pPr lvl="2"/>
            <a:r>
              <a:rPr lang="en-US" sz="1600" dirty="0">
                <a:solidFill>
                  <a:srgbClr val="CC3300"/>
                </a:solidFill>
              </a:rPr>
              <a:t>Contact physician …</a:t>
            </a:r>
          </a:p>
          <a:p>
            <a:pPr>
              <a:spcBef>
                <a:spcPct val="50000"/>
              </a:spcBef>
            </a:pPr>
            <a:endParaRPr lang="en-US" sz="1600" dirty="0">
              <a:solidFill>
                <a:srgbClr val="CC3300"/>
              </a:solidFill>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mtClean="0">
                <a:ea typeface="ＭＳ Ｐゴシック" pitchFamily="34" charset="-128"/>
              </a:rPr>
              <a:t>Service Abstraction</a:t>
            </a:r>
          </a:p>
        </p:txBody>
      </p:sp>
      <p:sp>
        <p:nvSpPr>
          <p:cNvPr id="27651" name="Rectangle 3"/>
          <p:cNvSpPr>
            <a:spLocks noGrp="1" noChangeArrowheads="1"/>
          </p:cNvSpPr>
          <p:nvPr>
            <p:ph type="body" sz="half" idx="1"/>
          </p:nvPr>
        </p:nvSpPr>
        <p:spPr>
          <a:xfrm>
            <a:off x="533400" y="1447800"/>
            <a:ext cx="4043363" cy="4532313"/>
          </a:xfrm>
          <a:noFill/>
        </p:spPr>
        <p:txBody>
          <a:bodyPr/>
          <a:lstStyle/>
          <a:p>
            <a:pPr marL="287338" indent="-287338" defTabSz="688975"/>
            <a:r>
              <a:rPr lang="en-US" sz="1800" smtClean="0">
                <a:ea typeface="ＭＳ Ｐゴシック" pitchFamily="34" charset="-128"/>
              </a:rPr>
              <a:t>A Delegent for ECG monitoring</a:t>
            </a:r>
          </a:p>
          <a:p>
            <a:pPr marL="287338" indent="-287338" defTabSz="688975">
              <a:buFont typeface="Wingdings" pitchFamily="2" charset="2"/>
              <a:buNone/>
            </a:pPr>
            <a:endParaRPr lang="en-US" sz="1800" smtClean="0">
              <a:ea typeface="ＭＳ Ｐゴシック" pitchFamily="34" charset="-128"/>
            </a:endParaRPr>
          </a:p>
          <a:p>
            <a:pPr marL="688975" lvl="1" indent="-287338" defTabSz="688975"/>
            <a:r>
              <a:rPr lang="en-US" sz="1600" smtClean="0">
                <a:solidFill>
                  <a:schemeClr val="tx2"/>
                </a:solidFill>
                <a:ea typeface="ＭＳ Ｐゴシック" pitchFamily="34" charset="-128"/>
              </a:rPr>
              <a:t>Functionality: </a:t>
            </a:r>
            <a:r>
              <a:rPr lang="en-US" sz="1600" smtClean="0">
                <a:solidFill>
                  <a:schemeClr val="tx2"/>
                </a:solidFill>
                <a:ea typeface="ＭＳ Ｐゴシック" pitchFamily="34" charset="-128"/>
                <a:sym typeface="Symbol" pitchFamily="18" charset="2"/>
              </a:rPr>
              <a:t> </a:t>
            </a:r>
            <a:r>
              <a:rPr lang="en-US" sz="1600" i="1" smtClean="0">
                <a:solidFill>
                  <a:schemeClr val="tx2"/>
                </a:solidFill>
                <a:ea typeface="ＭＳ Ｐゴシック" pitchFamily="34" charset="-128"/>
                <a:sym typeface="Symbol" pitchFamily="18" charset="2"/>
              </a:rPr>
              <a:t>Modules</a:t>
            </a:r>
            <a:r>
              <a:rPr lang="en-US" sz="1600" smtClean="0">
                <a:solidFill>
                  <a:schemeClr val="tx2"/>
                </a:solidFill>
                <a:ea typeface="ＭＳ Ｐゴシック" pitchFamily="34" charset="-128"/>
                <a:sym typeface="Symbol" pitchFamily="18" charset="2"/>
              </a:rPr>
              <a:t>, </a:t>
            </a:r>
            <a:r>
              <a:rPr lang="en-US" sz="1600" i="1" smtClean="0">
                <a:solidFill>
                  <a:schemeClr val="tx2"/>
                </a:solidFill>
                <a:ea typeface="ＭＳ Ｐゴシック" pitchFamily="34" charset="-128"/>
                <a:sym typeface="Symbol" pitchFamily="18" charset="2"/>
              </a:rPr>
              <a:t>Rules, Goals&gt;</a:t>
            </a:r>
          </a:p>
          <a:p>
            <a:pPr marL="688975" lvl="1" indent="-287338" defTabSz="688975"/>
            <a:r>
              <a:rPr lang="en-US" sz="1600" b="1" smtClean="0">
                <a:solidFill>
                  <a:schemeClr val="tx2"/>
                </a:solidFill>
                <a:ea typeface="ＭＳ Ｐゴシック" pitchFamily="34" charset="-128"/>
              </a:rPr>
              <a:t>Modules</a:t>
            </a:r>
            <a:r>
              <a:rPr lang="en-US" sz="1600" smtClean="0">
                <a:solidFill>
                  <a:schemeClr val="tx2"/>
                </a:solidFill>
                <a:ea typeface="ＭＳ Ｐゴシック" pitchFamily="34" charset="-128"/>
              </a:rPr>
              <a:t>: Signal processing module, Arrhythmia detector, Software filter, Timer, Communication module. </a:t>
            </a:r>
          </a:p>
          <a:p>
            <a:pPr marL="688975" lvl="1" indent="-287338" defTabSz="688975"/>
            <a:r>
              <a:rPr lang="en-US" sz="1600" b="1" smtClean="0">
                <a:solidFill>
                  <a:schemeClr val="tx2"/>
                </a:solidFill>
                <a:ea typeface="ＭＳ Ｐゴシック" pitchFamily="34" charset="-128"/>
              </a:rPr>
              <a:t>Rules</a:t>
            </a:r>
            <a:r>
              <a:rPr lang="en-US" sz="1600" smtClean="0">
                <a:solidFill>
                  <a:schemeClr val="tx2"/>
                </a:solidFill>
                <a:ea typeface="ＭＳ Ｐゴシック" pitchFamily="34" charset="-128"/>
              </a:rPr>
              <a:t>: State transitions, Migration rules, Communication rules, Community engagement rules.</a:t>
            </a:r>
          </a:p>
          <a:p>
            <a:pPr marL="688975" lvl="1" indent="-287338" defTabSz="688975"/>
            <a:r>
              <a:rPr lang="en-US" sz="1600" b="1" smtClean="0">
                <a:solidFill>
                  <a:schemeClr val="tx2"/>
                </a:solidFill>
                <a:ea typeface="ＭＳ Ｐゴシック" pitchFamily="34" charset="-128"/>
              </a:rPr>
              <a:t>Services</a:t>
            </a:r>
            <a:r>
              <a:rPr lang="en-US" sz="1600" smtClean="0">
                <a:solidFill>
                  <a:schemeClr val="tx2"/>
                </a:solidFill>
                <a:ea typeface="ＭＳ Ｐゴシック" pitchFamily="34" charset="-128"/>
              </a:rPr>
              <a:t>: Detect arrhythmia, Upload ECG window, Communicate status.</a:t>
            </a:r>
          </a:p>
        </p:txBody>
      </p:sp>
      <p:sp>
        <p:nvSpPr>
          <p:cNvPr id="27652" name="Oval 4"/>
          <p:cNvSpPr>
            <a:spLocks noChangeArrowheads="1"/>
          </p:cNvSpPr>
          <p:nvPr/>
        </p:nvSpPr>
        <p:spPr bwMode="auto">
          <a:xfrm>
            <a:off x="5791200" y="1905000"/>
            <a:ext cx="1219200" cy="1143000"/>
          </a:xfrm>
          <a:prstGeom prst="ellipse">
            <a:avLst/>
          </a:prstGeom>
          <a:solidFill>
            <a:schemeClr val="bg1"/>
          </a:solidFill>
          <a:ln w="19050">
            <a:solidFill>
              <a:schemeClr val="accent2"/>
            </a:solidFill>
            <a:round/>
            <a:headEnd/>
            <a:tailEnd/>
          </a:ln>
        </p:spPr>
        <p:txBody>
          <a:bodyPr wrap="none" anchor="ctr"/>
          <a:lstStyle/>
          <a:p>
            <a:pPr algn="ctr" eaLnBrk="1" hangingPunct="1"/>
            <a:r>
              <a:rPr lang="en-US" sz="1200" b="1"/>
              <a:t>ST segment &gt;</a:t>
            </a:r>
          </a:p>
          <a:p>
            <a:pPr algn="ctr" eaLnBrk="1" hangingPunct="1"/>
            <a:r>
              <a:rPr lang="en-US" sz="1200" b="1"/>
              <a:t> threshold</a:t>
            </a:r>
          </a:p>
        </p:txBody>
      </p:sp>
      <p:sp>
        <p:nvSpPr>
          <p:cNvPr id="27653" name="AutoShape 5"/>
          <p:cNvSpPr>
            <a:spLocks noChangeArrowheads="1"/>
          </p:cNvSpPr>
          <p:nvPr/>
        </p:nvSpPr>
        <p:spPr bwMode="auto">
          <a:xfrm>
            <a:off x="5029200" y="2209800"/>
            <a:ext cx="762000" cy="457200"/>
          </a:xfrm>
          <a:prstGeom prst="rightArrow">
            <a:avLst>
              <a:gd name="adj1" fmla="val 50000"/>
              <a:gd name="adj2" fmla="val 41667"/>
            </a:avLst>
          </a:prstGeom>
          <a:solidFill>
            <a:schemeClr val="accent1"/>
          </a:solidFill>
          <a:ln w="9525">
            <a:solidFill>
              <a:schemeClr val="tx1"/>
            </a:solidFill>
            <a:miter lim="800000"/>
            <a:headEnd/>
            <a:tailEnd/>
          </a:ln>
        </p:spPr>
        <p:txBody>
          <a:bodyPr wrap="none" anchor="ctr"/>
          <a:lstStyle/>
          <a:p>
            <a:endParaRPr lang="en-US"/>
          </a:p>
        </p:txBody>
      </p:sp>
      <p:sp>
        <p:nvSpPr>
          <p:cNvPr id="27654" name="Line 6"/>
          <p:cNvSpPr>
            <a:spLocks noChangeShapeType="1"/>
          </p:cNvSpPr>
          <p:nvPr/>
        </p:nvSpPr>
        <p:spPr bwMode="auto">
          <a:xfrm>
            <a:off x="7010400" y="2438400"/>
            <a:ext cx="762000" cy="0"/>
          </a:xfrm>
          <a:prstGeom prst="line">
            <a:avLst/>
          </a:prstGeom>
          <a:noFill/>
          <a:ln w="19050">
            <a:solidFill>
              <a:srgbClr val="CC3300"/>
            </a:solidFill>
            <a:round/>
            <a:headEnd/>
            <a:tailEnd type="triangle" w="med" len="med"/>
          </a:ln>
        </p:spPr>
        <p:txBody>
          <a:bodyPr/>
          <a:lstStyle/>
          <a:p>
            <a:endParaRPr lang="en-US"/>
          </a:p>
        </p:txBody>
      </p:sp>
      <p:sp>
        <p:nvSpPr>
          <p:cNvPr id="27655" name="Freeform 7"/>
          <p:cNvSpPr>
            <a:spLocks/>
          </p:cNvSpPr>
          <p:nvPr/>
        </p:nvSpPr>
        <p:spPr bwMode="auto">
          <a:xfrm>
            <a:off x="4425950" y="2597150"/>
            <a:ext cx="914400" cy="803275"/>
          </a:xfrm>
          <a:custGeom>
            <a:avLst/>
            <a:gdLst>
              <a:gd name="T0" fmla="*/ 0 w 576"/>
              <a:gd name="T1" fmla="*/ 504 h 506"/>
              <a:gd name="T2" fmla="*/ 59 w 576"/>
              <a:gd name="T3" fmla="*/ 498 h 506"/>
              <a:gd name="T4" fmla="*/ 112 w 576"/>
              <a:gd name="T5" fmla="*/ 445 h 506"/>
              <a:gd name="T6" fmla="*/ 164 w 576"/>
              <a:gd name="T7" fmla="*/ 249 h 506"/>
              <a:gd name="T8" fmla="*/ 203 w 576"/>
              <a:gd name="T9" fmla="*/ 0 h 506"/>
              <a:gd name="T10" fmla="*/ 223 w 576"/>
              <a:gd name="T11" fmla="*/ 66 h 506"/>
              <a:gd name="T12" fmla="*/ 262 w 576"/>
              <a:gd name="T13" fmla="*/ 249 h 506"/>
              <a:gd name="T14" fmla="*/ 282 w 576"/>
              <a:gd name="T15" fmla="*/ 419 h 506"/>
              <a:gd name="T16" fmla="*/ 321 w 576"/>
              <a:gd name="T17" fmla="*/ 354 h 506"/>
              <a:gd name="T18" fmla="*/ 354 w 576"/>
              <a:gd name="T19" fmla="*/ 504 h 506"/>
              <a:gd name="T20" fmla="*/ 413 w 576"/>
              <a:gd name="T21" fmla="*/ 485 h 506"/>
              <a:gd name="T22" fmla="*/ 550 w 576"/>
              <a:gd name="T23" fmla="*/ 445 h 506"/>
              <a:gd name="T24" fmla="*/ 576 w 576"/>
              <a:gd name="T25" fmla="*/ 426 h 50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76"/>
              <a:gd name="T40" fmla="*/ 0 h 506"/>
              <a:gd name="T41" fmla="*/ 576 w 576"/>
              <a:gd name="T42" fmla="*/ 506 h 50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76" h="506">
                <a:moveTo>
                  <a:pt x="0" y="504"/>
                </a:moveTo>
                <a:cubicBezTo>
                  <a:pt x="20" y="502"/>
                  <a:pt x="41" y="506"/>
                  <a:pt x="59" y="498"/>
                </a:cubicBezTo>
                <a:cubicBezTo>
                  <a:pt x="66" y="495"/>
                  <a:pt x="99" y="459"/>
                  <a:pt x="112" y="445"/>
                </a:cubicBezTo>
                <a:cubicBezTo>
                  <a:pt x="132" y="381"/>
                  <a:pt x="146" y="314"/>
                  <a:pt x="164" y="249"/>
                </a:cubicBezTo>
                <a:cubicBezTo>
                  <a:pt x="168" y="195"/>
                  <a:pt x="166" y="39"/>
                  <a:pt x="203" y="0"/>
                </a:cubicBezTo>
                <a:cubicBezTo>
                  <a:pt x="211" y="22"/>
                  <a:pt x="217" y="44"/>
                  <a:pt x="223" y="66"/>
                </a:cubicBezTo>
                <a:cubicBezTo>
                  <a:pt x="228" y="136"/>
                  <a:pt x="243" y="184"/>
                  <a:pt x="262" y="249"/>
                </a:cubicBezTo>
                <a:cubicBezTo>
                  <a:pt x="266" y="313"/>
                  <a:pt x="266" y="361"/>
                  <a:pt x="282" y="419"/>
                </a:cubicBezTo>
                <a:cubicBezTo>
                  <a:pt x="321" y="407"/>
                  <a:pt x="315" y="398"/>
                  <a:pt x="321" y="354"/>
                </a:cubicBezTo>
                <a:cubicBezTo>
                  <a:pt x="340" y="406"/>
                  <a:pt x="322" y="457"/>
                  <a:pt x="354" y="504"/>
                </a:cubicBezTo>
                <a:cubicBezTo>
                  <a:pt x="374" y="498"/>
                  <a:pt x="393" y="491"/>
                  <a:pt x="413" y="485"/>
                </a:cubicBezTo>
                <a:cubicBezTo>
                  <a:pt x="454" y="457"/>
                  <a:pt x="502" y="452"/>
                  <a:pt x="550" y="445"/>
                </a:cubicBezTo>
                <a:cubicBezTo>
                  <a:pt x="572" y="430"/>
                  <a:pt x="564" y="438"/>
                  <a:pt x="576" y="426"/>
                </a:cubicBezTo>
              </a:path>
            </a:pathLst>
          </a:custGeom>
          <a:noFill/>
          <a:ln w="9525">
            <a:solidFill>
              <a:schemeClr val="tx1"/>
            </a:solidFill>
            <a:round/>
            <a:headEnd/>
            <a:tailEnd/>
          </a:ln>
        </p:spPr>
        <p:txBody>
          <a:bodyPr/>
          <a:lstStyle/>
          <a:p>
            <a:endParaRPr lang="en-US"/>
          </a:p>
        </p:txBody>
      </p:sp>
      <p:sp>
        <p:nvSpPr>
          <p:cNvPr id="27656" name="Text Box 8"/>
          <p:cNvSpPr txBox="1">
            <a:spLocks noChangeArrowheads="1"/>
          </p:cNvSpPr>
          <p:nvPr/>
        </p:nvSpPr>
        <p:spPr bwMode="auto">
          <a:xfrm>
            <a:off x="7239000" y="2667000"/>
            <a:ext cx="1447800" cy="517525"/>
          </a:xfrm>
          <a:prstGeom prst="rect">
            <a:avLst/>
          </a:prstGeom>
          <a:noFill/>
          <a:ln w="9525">
            <a:noFill/>
            <a:miter lim="800000"/>
            <a:headEnd/>
            <a:tailEnd/>
          </a:ln>
        </p:spPr>
        <p:txBody>
          <a:bodyPr>
            <a:spAutoFit/>
          </a:bodyPr>
          <a:lstStyle/>
          <a:p>
            <a:pPr eaLnBrk="1" hangingPunct="1">
              <a:spcBef>
                <a:spcPct val="50000"/>
              </a:spcBef>
            </a:pPr>
            <a:r>
              <a:rPr lang="en-US" sz="1400" b="1">
                <a:solidFill>
                  <a:srgbClr val="FF0000"/>
                </a:solidFill>
              </a:rPr>
              <a:t>Arrhythmia detected</a:t>
            </a:r>
          </a:p>
        </p:txBody>
      </p:sp>
      <p:sp>
        <p:nvSpPr>
          <p:cNvPr id="27657" name="Line 9"/>
          <p:cNvSpPr>
            <a:spLocks noChangeShapeType="1"/>
          </p:cNvSpPr>
          <p:nvPr/>
        </p:nvSpPr>
        <p:spPr bwMode="auto">
          <a:xfrm flipV="1">
            <a:off x="6705600" y="1447800"/>
            <a:ext cx="685800" cy="533400"/>
          </a:xfrm>
          <a:prstGeom prst="line">
            <a:avLst/>
          </a:prstGeom>
          <a:noFill/>
          <a:ln w="19050">
            <a:solidFill>
              <a:srgbClr val="CC3300"/>
            </a:solidFill>
            <a:round/>
            <a:headEnd/>
            <a:tailEnd type="triangle" w="med" len="med"/>
          </a:ln>
        </p:spPr>
        <p:txBody>
          <a:bodyPr/>
          <a:lstStyle/>
          <a:p>
            <a:endParaRPr lang="en-US"/>
          </a:p>
        </p:txBody>
      </p:sp>
      <p:sp>
        <p:nvSpPr>
          <p:cNvPr id="27658" name="Text Box 10"/>
          <p:cNvSpPr txBox="1">
            <a:spLocks noChangeArrowheads="1"/>
          </p:cNvSpPr>
          <p:nvPr/>
        </p:nvSpPr>
        <p:spPr bwMode="auto">
          <a:xfrm>
            <a:off x="7391400" y="1524000"/>
            <a:ext cx="990600" cy="517525"/>
          </a:xfrm>
          <a:prstGeom prst="rect">
            <a:avLst/>
          </a:prstGeom>
          <a:noFill/>
          <a:ln w="9525">
            <a:noFill/>
            <a:miter lim="800000"/>
            <a:headEnd/>
            <a:tailEnd/>
          </a:ln>
        </p:spPr>
        <p:txBody>
          <a:bodyPr>
            <a:spAutoFit/>
          </a:bodyPr>
          <a:lstStyle/>
          <a:p>
            <a:pPr eaLnBrk="1" hangingPunct="1">
              <a:spcBef>
                <a:spcPct val="50000"/>
              </a:spcBef>
            </a:pPr>
            <a:r>
              <a:rPr lang="en-US" sz="1400" b="1">
                <a:solidFill>
                  <a:srgbClr val="6600CC"/>
                </a:solidFill>
              </a:rPr>
              <a:t>ECG Window</a:t>
            </a:r>
          </a:p>
        </p:txBody>
      </p:sp>
      <p:sp>
        <p:nvSpPr>
          <p:cNvPr id="27659" name="Oval 11"/>
          <p:cNvSpPr>
            <a:spLocks noChangeArrowheads="1"/>
          </p:cNvSpPr>
          <p:nvPr/>
        </p:nvSpPr>
        <p:spPr bwMode="auto">
          <a:xfrm>
            <a:off x="6019800" y="4267200"/>
            <a:ext cx="990600" cy="990600"/>
          </a:xfrm>
          <a:prstGeom prst="ellipse">
            <a:avLst/>
          </a:prstGeom>
          <a:solidFill>
            <a:schemeClr val="accent1"/>
          </a:solidFill>
          <a:ln w="9525">
            <a:solidFill>
              <a:schemeClr val="tx1"/>
            </a:solidFill>
            <a:round/>
            <a:headEnd/>
            <a:tailEnd/>
          </a:ln>
        </p:spPr>
        <p:txBody>
          <a:bodyPr wrap="none" anchor="ctr"/>
          <a:lstStyle/>
          <a:p>
            <a:pPr algn="ctr" eaLnBrk="1" hangingPunct="1"/>
            <a:r>
              <a:rPr lang="en-US" sz="1200" b="1"/>
              <a:t>Authenticated </a:t>
            </a:r>
          </a:p>
          <a:p>
            <a:pPr algn="ctr" eaLnBrk="1" hangingPunct="1"/>
            <a:r>
              <a:rPr lang="en-US" sz="1200" b="1"/>
              <a:t>Yes? </a:t>
            </a:r>
          </a:p>
        </p:txBody>
      </p:sp>
      <p:sp>
        <p:nvSpPr>
          <p:cNvPr id="27660" name="Line 12"/>
          <p:cNvSpPr>
            <a:spLocks noChangeShapeType="1"/>
          </p:cNvSpPr>
          <p:nvPr/>
        </p:nvSpPr>
        <p:spPr bwMode="auto">
          <a:xfrm>
            <a:off x="5105400" y="4724400"/>
            <a:ext cx="914400" cy="0"/>
          </a:xfrm>
          <a:prstGeom prst="line">
            <a:avLst/>
          </a:prstGeom>
          <a:noFill/>
          <a:ln w="19050">
            <a:solidFill>
              <a:schemeClr val="accent2"/>
            </a:solidFill>
            <a:round/>
            <a:headEnd/>
            <a:tailEnd type="triangle" w="med" len="med"/>
          </a:ln>
        </p:spPr>
        <p:txBody>
          <a:bodyPr/>
          <a:lstStyle/>
          <a:p>
            <a:endParaRPr lang="en-US"/>
          </a:p>
        </p:txBody>
      </p:sp>
      <p:sp>
        <p:nvSpPr>
          <p:cNvPr id="27661" name="Line 13"/>
          <p:cNvSpPr>
            <a:spLocks noChangeShapeType="1"/>
          </p:cNvSpPr>
          <p:nvPr/>
        </p:nvSpPr>
        <p:spPr bwMode="auto">
          <a:xfrm flipH="1">
            <a:off x="5105400" y="2438400"/>
            <a:ext cx="2209800" cy="2286000"/>
          </a:xfrm>
          <a:prstGeom prst="line">
            <a:avLst/>
          </a:prstGeom>
          <a:noFill/>
          <a:ln w="9525">
            <a:solidFill>
              <a:schemeClr val="tx1"/>
            </a:solidFill>
            <a:prstDash val="sysDot"/>
            <a:round/>
            <a:headEnd/>
            <a:tailEnd/>
          </a:ln>
        </p:spPr>
        <p:txBody>
          <a:bodyPr/>
          <a:lstStyle/>
          <a:p>
            <a:endParaRPr lang="en-US"/>
          </a:p>
        </p:txBody>
      </p:sp>
      <p:sp>
        <p:nvSpPr>
          <p:cNvPr id="27662" name="Line 14"/>
          <p:cNvSpPr>
            <a:spLocks noChangeShapeType="1"/>
          </p:cNvSpPr>
          <p:nvPr/>
        </p:nvSpPr>
        <p:spPr bwMode="auto">
          <a:xfrm>
            <a:off x="7010400" y="4724400"/>
            <a:ext cx="762000" cy="0"/>
          </a:xfrm>
          <a:prstGeom prst="line">
            <a:avLst/>
          </a:prstGeom>
          <a:noFill/>
          <a:ln w="19050">
            <a:solidFill>
              <a:srgbClr val="CC3300"/>
            </a:solidFill>
            <a:round/>
            <a:headEnd/>
            <a:tailEnd type="triangle" w="med" len="med"/>
          </a:ln>
        </p:spPr>
        <p:txBody>
          <a:bodyPr/>
          <a:lstStyle/>
          <a:p>
            <a:endParaRPr lang="en-US"/>
          </a:p>
        </p:txBody>
      </p:sp>
      <p:sp>
        <p:nvSpPr>
          <p:cNvPr id="27663" name="Text Box 15"/>
          <p:cNvSpPr txBox="1">
            <a:spLocks noChangeArrowheads="1"/>
          </p:cNvSpPr>
          <p:nvPr/>
        </p:nvSpPr>
        <p:spPr bwMode="auto">
          <a:xfrm>
            <a:off x="7683500" y="4811713"/>
            <a:ext cx="838200" cy="517525"/>
          </a:xfrm>
          <a:prstGeom prst="rect">
            <a:avLst/>
          </a:prstGeom>
          <a:noFill/>
          <a:ln w="9525">
            <a:noFill/>
            <a:miter lim="800000"/>
            <a:headEnd/>
            <a:tailEnd/>
          </a:ln>
        </p:spPr>
        <p:txBody>
          <a:bodyPr>
            <a:spAutoFit/>
          </a:bodyPr>
          <a:lstStyle/>
          <a:p>
            <a:pPr eaLnBrk="1" hangingPunct="1">
              <a:spcBef>
                <a:spcPct val="50000"/>
              </a:spcBef>
            </a:pPr>
            <a:r>
              <a:rPr lang="en-US" sz="1400" b="1">
                <a:solidFill>
                  <a:srgbClr val="FF0000"/>
                </a:solidFill>
              </a:rPr>
              <a:t>Place Call</a:t>
            </a:r>
          </a:p>
        </p:txBody>
      </p:sp>
      <p:sp>
        <p:nvSpPr>
          <p:cNvPr id="27664" name="Text Box 16"/>
          <p:cNvSpPr txBox="1">
            <a:spLocks noChangeArrowheads="1"/>
          </p:cNvSpPr>
          <p:nvPr/>
        </p:nvSpPr>
        <p:spPr bwMode="auto">
          <a:xfrm>
            <a:off x="5791200" y="5562600"/>
            <a:ext cx="1143000" cy="517525"/>
          </a:xfrm>
          <a:prstGeom prst="rect">
            <a:avLst/>
          </a:prstGeom>
          <a:noFill/>
          <a:ln w="9525">
            <a:noFill/>
            <a:miter lim="800000"/>
            <a:headEnd/>
            <a:tailEnd/>
          </a:ln>
        </p:spPr>
        <p:txBody>
          <a:bodyPr>
            <a:spAutoFit/>
          </a:bodyPr>
          <a:lstStyle/>
          <a:p>
            <a:pPr eaLnBrk="1" hangingPunct="1">
              <a:spcBef>
                <a:spcPct val="50000"/>
              </a:spcBef>
            </a:pPr>
            <a:r>
              <a:rPr lang="en-US" sz="1400" b="1"/>
              <a:t>Contact EMS</a:t>
            </a:r>
          </a:p>
        </p:txBody>
      </p:sp>
      <p:sp>
        <p:nvSpPr>
          <p:cNvPr id="27665" name="Line 17"/>
          <p:cNvSpPr>
            <a:spLocks noChangeShapeType="1"/>
          </p:cNvSpPr>
          <p:nvPr/>
        </p:nvSpPr>
        <p:spPr bwMode="auto">
          <a:xfrm flipH="1">
            <a:off x="6172200" y="5181600"/>
            <a:ext cx="304800" cy="457200"/>
          </a:xfrm>
          <a:prstGeom prst="line">
            <a:avLst/>
          </a:prstGeom>
          <a:noFill/>
          <a:ln w="9525">
            <a:solidFill>
              <a:schemeClr val="tx1"/>
            </a:solidFill>
            <a:round/>
            <a:headEnd/>
            <a:tailEnd/>
          </a:ln>
        </p:spPr>
        <p:txBody>
          <a:bodyPr/>
          <a:lstStyle/>
          <a:p>
            <a:endParaRPr lang="en-US"/>
          </a:p>
        </p:txBody>
      </p:sp>
      <p:sp>
        <p:nvSpPr>
          <p:cNvPr id="27666" name="Line 18"/>
          <p:cNvSpPr>
            <a:spLocks noChangeShapeType="1"/>
          </p:cNvSpPr>
          <p:nvPr/>
        </p:nvSpPr>
        <p:spPr bwMode="auto">
          <a:xfrm flipV="1">
            <a:off x="4191000" y="3200400"/>
            <a:ext cx="1828800" cy="1828800"/>
          </a:xfrm>
          <a:prstGeom prst="line">
            <a:avLst/>
          </a:prstGeom>
          <a:noFill/>
          <a:ln w="9525">
            <a:solidFill>
              <a:schemeClr val="tx1"/>
            </a:solidFill>
            <a:round/>
            <a:headEnd/>
            <a:tailEnd type="triangle" w="med" len="med"/>
          </a:ln>
        </p:spPr>
        <p:txBody>
          <a:bodyPr/>
          <a:lstStyle/>
          <a:p>
            <a:endParaRPr lang="en-US"/>
          </a:p>
        </p:txBody>
      </p:sp>
      <p:sp>
        <p:nvSpPr>
          <p:cNvPr id="27667" name="Line 19"/>
          <p:cNvSpPr>
            <a:spLocks noChangeShapeType="1"/>
          </p:cNvSpPr>
          <p:nvPr/>
        </p:nvSpPr>
        <p:spPr bwMode="auto">
          <a:xfrm flipV="1">
            <a:off x="3581400" y="5029200"/>
            <a:ext cx="2362200" cy="6096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r>
              <a:rPr lang="en-US" smtClean="0">
                <a:ea typeface="ＭＳ Ｐゴシック" pitchFamily="34" charset="-128"/>
              </a:rPr>
              <a:t>Services</a:t>
            </a:r>
          </a:p>
        </p:txBody>
      </p:sp>
      <p:grpSp>
        <p:nvGrpSpPr>
          <p:cNvPr id="50" name="Group 49"/>
          <p:cNvGrpSpPr/>
          <p:nvPr/>
        </p:nvGrpSpPr>
        <p:grpSpPr>
          <a:xfrm>
            <a:off x="1524000" y="1828800"/>
            <a:ext cx="4724400" cy="3962400"/>
            <a:chOff x="609600" y="1828800"/>
            <a:chExt cx="5638800" cy="3962400"/>
          </a:xfrm>
        </p:grpSpPr>
        <p:sp>
          <p:nvSpPr>
            <p:cNvPr id="28675" name="Rectangle 16"/>
            <p:cNvSpPr>
              <a:spLocks noChangeArrowheads="1"/>
            </p:cNvSpPr>
            <p:nvPr/>
          </p:nvSpPr>
          <p:spPr bwMode="auto">
            <a:xfrm>
              <a:off x="1828800" y="1828800"/>
              <a:ext cx="3124200" cy="2514600"/>
            </a:xfrm>
            <a:prstGeom prst="rect">
              <a:avLst/>
            </a:prstGeom>
            <a:solidFill>
              <a:schemeClr val="bg1"/>
            </a:solidFill>
            <a:ln w="28575">
              <a:solidFill>
                <a:schemeClr val="accent2"/>
              </a:solidFill>
              <a:prstDash val="dash"/>
              <a:miter lim="800000"/>
              <a:headEnd/>
              <a:tailEnd/>
            </a:ln>
          </p:spPr>
          <p:txBody>
            <a:bodyPr wrap="none" anchor="ctr"/>
            <a:lstStyle/>
            <a:p>
              <a:endParaRPr lang="en-US"/>
            </a:p>
          </p:txBody>
        </p:sp>
        <p:sp>
          <p:nvSpPr>
            <p:cNvPr id="28677" name="Rectangle 4"/>
            <p:cNvSpPr>
              <a:spLocks noChangeArrowheads="1"/>
            </p:cNvSpPr>
            <p:nvPr/>
          </p:nvSpPr>
          <p:spPr bwMode="auto">
            <a:xfrm>
              <a:off x="2057400" y="3733800"/>
              <a:ext cx="1219200" cy="533400"/>
            </a:xfrm>
            <a:prstGeom prst="rect">
              <a:avLst/>
            </a:prstGeom>
            <a:solidFill>
              <a:schemeClr val="accent1"/>
            </a:solidFill>
            <a:ln w="28575">
              <a:solidFill>
                <a:srgbClr val="CC3300"/>
              </a:solidFill>
              <a:miter lim="800000"/>
              <a:headEnd/>
              <a:tailEnd/>
            </a:ln>
          </p:spPr>
          <p:txBody>
            <a:bodyPr wrap="none" anchor="ctr"/>
            <a:lstStyle/>
            <a:p>
              <a:pPr algn="ctr"/>
              <a:r>
                <a:rPr lang="en-US" sz="1400">
                  <a:solidFill>
                    <a:schemeClr val="tx2"/>
                  </a:solidFill>
                </a:rPr>
                <a:t>Resource 1</a:t>
              </a:r>
            </a:p>
          </p:txBody>
        </p:sp>
        <p:sp>
          <p:nvSpPr>
            <p:cNvPr id="28678" name="Rectangle 5"/>
            <p:cNvSpPr>
              <a:spLocks noChangeArrowheads="1"/>
            </p:cNvSpPr>
            <p:nvPr/>
          </p:nvSpPr>
          <p:spPr bwMode="auto">
            <a:xfrm>
              <a:off x="1143000" y="5257800"/>
              <a:ext cx="1219200" cy="533400"/>
            </a:xfrm>
            <a:prstGeom prst="rect">
              <a:avLst/>
            </a:prstGeom>
            <a:solidFill>
              <a:schemeClr val="accent1"/>
            </a:solidFill>
            <a:ln w="28575">
              <a:solidFill>
                <a:srgbClr val="CC3300"/>
              </a:solidFill>
              <a:miter lim="800000"/>
              <a:headEnd/>
              <a:tailEnd/>
            </a:ln>
          </p:spPr>
          <p:txBody>
            <a:bodyPr wrap="none" anchor="ctr"/>
            <a:lstStyle/>
            <a:p>
              <a:pPr algn="ctr"/>
              <a:r>
                <a:rPr lang="en-US" sz="1400">
                  <a:solidFill>
                    <a:schemeClr val="tx2"/>
                  </a:solidFill>
                </a:rPr>
                <a:t>Resource 2</a:t>
              </a:r>
            </a:p>
          </p:txBody>
        </p:sp>
        <p:sp>
          <p:nvSpPr>
            <p:cNvPr id="28679" name="Rectangle 6"/>
            <p:cNvSpPr>
              <a:spLocks noChangeArrowheads="1"/>
            </p:cNvSpPr>
            <p:nvPr/>
          </p:nvSpPr>
          <p:spPr bwMode="auto">
            <a:xfrm>
              <a:off x="3048000" y="5257800"/>
              <a:ext cx="1219200" cy="533400"/>
            </a:xfrm>
            <a:prstGeom prst="rect">
              <a:avLst/>
            </a:prstGeom>
            <a:solidFill>
              <a:schemeClr val="accent1"/>
            </a:solidFill>
            <a:ln w="28575">
              <a:solidFill>
                <a:srgbClr val="CC3300"/>
              </a:solidFill>
              <a:miter lim="800000"/>
              <a:headEnd/>
              <a:tailEnd/>
            </a:ln>
          </p:spPr>
          <p:txBody>
            <a:bodyPr wrap="none" anchor="ctr"/>
            <a:lstStyle/>
            <a:p>
              <a:pPr algn="ctr"/>
              <a:r>
                <a:rPr lang="en-US" sz="1400">
                  <a:solidFill>
                    <a:schemeClr val="tx2"/>
                  </a:solidFill>
                </a:rPr>
                <a:t>Resource 3</a:t>
              </a:r>
            </a:p>
          </p:txBody>
        </p:sp>
        <p:sp>
          <p:nvSpPr>
            <p:cNvPr id="28680" name="Line 7"/>
            <p:cNvSpPr>
              <a:spLocks noChangeShapeType="1"/>
            </p:cNvSpPr>
            <p:nvPr/>
          </p:nvSpPr>
          <p:spPr bwMode="auto">
            <a:xfrm flipV="1">
              <a:off x="1752600" y="4267200"/>
              <a:ext cx="685800" cy="990600"/>
            </a:xfrm>
            <a:prstGeom prst="line">
              <a:avLst/>
            </a:prstGeom>
            <a:noFill/>
            <a:ln w="9525">
              <a:solidFill>
                <a:schemeClr val="tx1"/>
              </a:solidFill>
              <a:round/>
              <a:headEnd type="triangle" w="med" len="med"/>
              <a:tailEnd type="triangle" w="med" len="med"/>
            </a:ln>
          </p:spPr>
          <p:txBody>
            <a:bodyPr/>
            <a:lstStyle/>
            <a:p>
              <a:endParaRPr lang="en-US"/>
            </a:p>
          </p:txBody>
        </p:sp>
        <p:sp>
          <p:nvSpPr>
            <p:cNvPr id="28681" name="Line 8"/>
            <p:cNvSpPr>
              <a:spLocks noChangeShapeType="1"/>
            </p:cNvSpPr>
            <p:nvPr/>
          </p:nvSpPr>
          <p:spPr bwMode="auto">
            <a:xfrm>
              <a:off x="2895600" y="4267200"/>
              <a:ext cx="762000" cy="990600"/>
            </a:xfrm>
            <a:prstGeom prst="line">
              <a:avLst/>
            </a:prstGeom>
            <a:noFill/>
            <a:ln w="9525">
              <a:solidFill>
                <a:schemeClr val="tx1"/>
              </a:solidFill>
              <a:round/>
              <a:headEnd type="triangle" w="med" len="med"/>
              <a:tailEnd type="triangle" w="med" len="med"/>
            </a:ln>
          </p:spPr>
          <p:txBody>
            <a:bodyPr/>
            <a:lstStyle/>
            <a:p>
              <a:endParaRPr lang="en-US"/>
            </a:p>
          </p:txBody>
        </p:sp>
        <p:sp>
          <p:nvSpPr>
            <p:cNvPr id="28682" name="Oval 9"/>
            <p:cNvSpPr>
              <a:spLocks noChangeArrowheads="1"/>
            </p:cNvSpPr>
            <p:nvPr/>
          </p:nvSpPr>
          <p:spPr bwMode="auto">
            <a:xfrm>
              <a:off x="609600" y="4038600"/>
              <a:ext cx="990600" cy="533400"/>
            </a:xfrm>
            <a:prstGeom prst="ellipse">
              <a:avLst/>
            </a:prstGeom>
            <a:solidFill>
              <a:srgbClr val="FFFF00"/>
            </a:solidFill>
            <a:ln w="28575">
              <a:solidFill>
                <a:srgbClr val="CC3300"/>
              </a:solidFill>
              <a:prstDash val="sysDot"/>
              <a:round/>
              <a:headEnd/>
              <a:tailEnd/>
            </a:ln>
          </p:spPr>
          <p:txBody>
            <a:bodyPr wrap="none" anchor="ctr"/>
            <a:lstStyle/>
            <a:p>
              <a:pPr algn="ctr"/>
              <a:r>
                <a:rPr lang="en-US" sz="1400">
                  <a:solidFill>
                    <a:schemeClr val="tx2"/>
                  </a:solidFill>
                </a:rPr>
                <a:t>Service 2</a:t>
              </a:r>
            </a:p>
          </p:txBody>
        </p:sp>
        <p:sp>
          <p:nvSpPr>
            <p:cNvPr id="28683" name="Oval 11"/>
            <p:cNvSpPr>
              <a:spLocks noChangeArrowheads="1"/>
            </p:cNvSpPr>
            <p:nvPr/>
          </p:nvSpPr>
          <p:spPr bwMode="auto">
            <a:xfrm>
              <a:off x="609600" y="2667000"/>
              <a:ext cx="990600" cy="533400"/>
            </a:xfrm>
            <a:prstGeom prst="ellipse">
              <a:avLst/>
            </a:prstGeom>
            <a:solidFill>
              <a:srgbClr val="FFFF00"/>
            </a:solidFill>
            <a:ln w="28575">
              <a:solidFill>
                <a:srgbClr val="CC3300"/>
              </a:solidFill>
              <a:prstDash val="sysDot"/>
              <a:round/>
              <a:headEnd/>
              <a:tailEnd/>
            </a:ln>
          </p:spPr>
          <p:txBody>
            <a:bodyPr wrap="none" anchor="ctr"/>
            <a:lstStyle/>
            <a:p>
              <a:pPr algn="ctr"/>
              <a:r>
                <a:rPr lang="en-US" sz="1400">
                  <a:solidFill>
                    <a:schemeClr val="tx2"/>
                  </a:solidFill>
                </a:rPr>
                <a:t>Service 1</a:t>
              </a:r>
            </a:p>
          </p:txBody>
        </p:sp>
        <p:sp>
          <p:nvSpPr>
            <p:cNvPr id="28684" name="Oval 12"/>
            <p:cNvSpPr>
              <a:spLocks noChangeArrowheads="1"/>
            </p:cNvSpPr>
            <p:nvPr/>
          </p:nvSpPr>
          <p:spPr bwMode="auto">
            <a:xfrm>
              <a:off x="4191000" y="4343400"/>
              <a:ext cx="990600" cy="533400"/>
            </a:xfrm>
            <a:prstGeom prst="ellipse">
              <a:avLst/>
            </a:prstGeom>
            <a:solidFill>
              <a:srgbClr val="FFFF00"/>
            </a:solidFill>
            <a:ln w="28575">
              <a:solidFill>
                <a:srgbClr val="CC3300"/>
              </a:solidFill>
              <a:prstDash val="sysDot"/>
              <a:round/>
              <a:headEnd/>
              <a:tailEnd/>
            </a:ln>
          </p:spPr>
          <p:txBody>
            <a:bodyPr wrap="none" anchor="ctr"/>
            <a:lstStyle/>
            <a:p>
              <a:pPr algn="ctr"/>
              <a:r>
                <a:rPr lang="en-US" sz="1400">
                  <a:solidFill>
                    <a:schemeClr val="tx2"/>
                  </a:solidFill>
                </a:rPr>
                <a:t>Service 3</a:t>
              </a:r>
            </a:p>
          </p:txBody>
        </p:sp>
        <p:sp>
          <p:nvSpPr>
            <p:cNvPr id="28685" name="Line 13"/>
            <p:cNvSpPr>
              <a:spLocks noChangeShapeType="1"/>
            </p:cNvSpPr>
            <p:nvPr/>
          </p:nvSpPr>
          <p:spPr bwMode="auto">
            <a:xfrm flipH="1" flipV="1">
              <a:off x="1143000" y="4572000"/>
              <a:ext cx="304800" cy="685800"/>
            </a:xfrm>
            <a:prstGeom prst="line">
              <a:avLst/>
            </a:prstGeom>
            <a:noFill/>
            <a:ln w="28575">
              <a:solidFill>
                <a:srgbClr val="CC3300"/>
              </a:solidFill>
              <a:prstDash val="sysDot"/>
              <a:round/>
              <a:headEnd/>
              <a:tailEnd type="triangle" w="med" len="med"/>
            </a:ln>
          </p:spPr>
          <p:txBody>
            <a:bodyPr/>
            <a:lstStyle/>
            <a:p>
              <a:endParaRPr lang="en-US"/>
            </a:p>
          </p:txBody>
        </p:sp>
        <p:sp>
          <p:nvSpPr>
            <p:cNvPr id="28686" name="Line 14"/>
            <p:cNvSpPr>
              <a:spLocks noChangeShapeType="1"/>
            </p:cNvSpPr>
            <p:nvPr/>
          </p:nvSpPr>
          <p:spPr bwMode="auto">
            <a:xfrm flipV="1">
              <a:off x="3886200" y="4876800"/>
              <a:ext cx="762000" cy="381000"/>
            </a:xfrm>
            <a:prstGeom prst="line">
              <a:avLst/>
            </a:prstGeom>
            <a:noFill/>
            <a:ln w="28575">
              <a:solidFill>
                <a:srgbClr val="CC3300"/>
              </a:solidFill>
              <a:prstDash val="sysDot"/>
              <a:round/>
              <a:headEnd/>
              <a:tailEnd type="triangle" w="med" len="med"/>
            </a:ln>
          </p:spPr>
          <p:txBody>
            <a:bodyPr/>
            <a:lstStyle/>
            <a:p>
              <a:endParaRPr lang="en-US"/>
            </a:p>
          </p:txBody>
        </p:sp>
        <p:sp>
          <p:nvSpPr>
            <p:cNvPr id="28687" name="Line 15"/>
            <p:cNvSpPr>
              <a:spLocks noChangeShapeType="1"/>
            </p:cNvSpPr>
            <p:nvPr/>
          </p:nvSpPr>
          <p:spPr bwMode="auto">
            <a:xfrm flipH="1" flipV="1">
              <a:off x="1371600" y="3124200"/>
              <a:ext cx="838200" cy="609600"/>
            </a:xfrm>
            <a:prstGeom prst="line">
              <a:avLst/>
            </a:prstGeom>
            <a:noFill/>
            <a:ln w="28575">
              <a:solidFill>
                <a:srgbClr val="CC3300"/>
              </a:solidFill>
              <a:prstDash val="sysDot"/>
              <a:round/>
              <a:headEnd/>
              <a:tailEnd type="triangle" w="med" len="med"/>
            </a:ln>
          </p:spPr>
          <p:txBody>
            <a:bodyPr/>
            <a:lstStyle/>
            <a:p>
              <a:endParaRPr lang="en-US"/>
            </a:p>
          </p:txBody>
        </p:sp>
        <p:grpSp>
          <p:nvGrpSpPr>
            <p:cNvPr id="2" name="Group 21"/>
            <p:cNvGrpSpPr>
              <a:grpSpLocks/>
            </p:cNvGrpSpPr>
            <p:nvPr/>
          </p:nvGrpSpPr>
          <p:grpSpPr bwMode="auto">
            <a:xfrm>
              <a:off x="1981200" y="1905000"/>
              <a:ext cx="1295400" cy="1295400"/>
              <a:chOff x="2640" y="1536"/>
              <a:chExt cx="816" cy="960"/>
            </a:xfrm>
          </p:grpSpPr>
          <p:sp>
            <p:nvSpPr>
              <p:cNvPr id="28719" name="Rectangle 17"/>
              <p:cNvSpPr>
                <a:spLocks noChangeArrowheads="1"/>
              </p:cNvSpPr>
              <p:nvPr/>
            </p:nvSpPr>
            <p:spPr bwMode="auto">
              <a:xfrm>
                <a:off x="2640" y="1536"/>
                <a:ext cx="816" cy="960"/>
              </a:xfrm>
              <a:prstGeom prst="rect">
                <a:avLst/>
              </a:prstGeom>
              <a:solidFill>
                <a:schemeClr val="bg1"/>
              </a:solidFill>
              <a:ln w="28575">
                <a:solidFill>
                  <a:schemeClr val="bg2"/>
                </a:solidFill>
                <a:miter lim="800000"/>
                <a:headEnd/>
                <a:tailEnd/>
              </a:ln>
            </p:spPr>
            <p:txBody>
              <a:bodyPr wrap="none" anchor="ctr"/>
              <a:lstStyle/>
              <a:p>
                <a:pPr algn="ctr"/>
                <a:r>
                  <a:rPr lang="en-US" sz="1400">
                    <a:solidFill>
                      <a:schemeClr val="tx2"/>
                    </a:solidFill>
                  </a:rPr>
                  <a:t>Aggregate</a:t>
                </a:r>
              </a:p>
              <a:p>
                <a:pPr algn="ctr"/>
                <a:endParaRPr lang="en-US" sz="1400">
                  <a:solidFill>
                    <a:schemeClr val="tx2"/>
                  </a:solidFill>
                </a:endParaRPr>
              </a:p>
              <a:p>
                <a:pPr algn="ctr"/>
                <a:r>
                  <a:rPr lang="en-US" sz="1400">
                    <a:solidFill>
                      <a:schemeClr val="tx2"/>
                    </a:solidFill>
                  </a:rPr>
                  <a:t>Store</a:t>
                </a:r>
              </a:p>
              <a:p>
                <a:pPr algn="ctr"/>
                <a:endParaRPr lang="en-US" sz="1400">
                  <a:solidFill>
                    <a:schemeClr val="tx2"/>
                  </a:solidFill>
                </a:endParaRPr>
              </a:p>
              <a:p>
                <a:pPr algn="ctr"/>
                <a:r>
                  <a:rPr lang="en-US" sz="1400">
                    <a:solidFill>
                      <a:schemeClr val="tx2"/>
                    </a:solidFill>
                  </a:rPr>
                  <a:t>Compose</a:t>
                </a:r>
              </a:p>
            </p:txBody>
          </p:sp>
          <p:sp>
            <p:nvSpPr>
              <p:cNvPr id="28720" name="Line 19"/>
              <p:cNvSpPr>
                <a:spLocks noChangeShapeType="1"/>
              </p:cNvSpPr>
              <p:nvPr/>
            </p:nvSpPr>
            <p:spPr bwMode="auto">
              <a:xfrm>
                <a:off x="2640" y="1824"/>
                <a:ext cx="816" cy="0"/>
              </a:xfrm>
              <a:prstGeom prst="line">
                <a:avLst/>
              </a:prstGeom>
              <a:noFill/>
              <a:ln w="19050">
                <a:solidFill>
                  <a:schemeClr val="bg2"/>
                </a:solidFill>
                <a:round/>
                <a:headEnd/>
                <a:tailEnd/>
              </a:ln>
            </p:spPr>
            <p:txBody>
              <a:bodyPr/>
              <a:lstStyle/>
              <a:p>
                <a:endParaRPr lang="en-US"/>
              </a:p>
            </p:txBody>
          </p:sp>
          <p:sp>
            <p:nvSpPr>
              <p:cNvPr id="28721" name="Line 20"/>
              <p:cNvSpPr>
                <a:spLocks noChangeShapeType="1"/>
              </p:cNvSpPr>
              <p:nvPr/>
            </p:nvSpPr>
            <p:spPr bwMode="auto">
              <a:xfrm>
                <a:off x="2640" y="2160"/>
                <a:ext cx="816" cy="0"/>
              </a:xfrm>
              <a:prstGeom prst="line">
                <a:avLst/>
              </a:prstGeom>
              <a:noFill/>
              <a:ln w="19050">
                <a:solidFill>
                  <a:schemeClr val="bg2"/>
                </a:solidFill>
                <a:round/>
                <a:headEnd/>
                <a:tailEnd/>
              </a:ln>
            </p:spPr>
            <p:txBody>
              <a:bodyPr/>
              <a:lstStyle/>
              <a:p>
                <a:endParaRPr lang="en-US"/>
              </a:p>
            </p:txBody>
          </p:sp>
        </p:grpSp>
        <p:sp>
          <p:nvSpPr>
            <p:cNvPr id="28689" name="Line 22"/>
            <p:cNvSpPr>
              <a:spLocks noChangeShapeType="1"/>
            </p:cNvSpPr>
            <p:nvPr/>
          </p:nvSpPr>
          <p:spPr bwMode="auto">
            <a:xfrm flipH="1" flipV="1">
              <a:off x="2590800" y="3200400"/>
              <a:ext cx="152400" cy="457200"/>
            </a:xfrm>
            <a:prstGeom prst="line">
              <a:avLst/>
            </a:prstGeom>
            <a:noFill/>
            <a:ln w="57150">
              <a:solidFill>
                <a:schemeClr val="bg2"/>
              </a:solidFill>
              <a:round/>
              <a:headEnd/>
              <a:tailEnd type="triangle" w="med" len="med"/>
            </a:ln>
          </p:spPr>
          <p:txBody>
            <a:bodyPr/>
            <a:lstStyle/>
            <a:p>
              <a:endParaRPr lang="en-US"/>
            </a:p>
          </p:txBody>
        </p:sp>
        <p:sp>
          <p:nvSpPr>
            <p:cNvPr id="28690" name="Text Box 23"/>
            <p:cNvSpPr txBox="1">
              <a:spLocks noChangeArrowheads="1"/>
            </p:cNvSpPr>
            <p:nvPr/>
          </p:nvSpPr>
          <p:spPr bwMode="auto">
            <a:xfrm>
              <a:off x="3429000" y="1981200"/>
              <a:ext cx="1447800" cy="738188"/>
            </a:xfrm>
            <a:prstGeom prst="rect">
              <a:avLst/>
            </a:prstGeom>
            <a:noFill/>
            <a:ln w="9525">
              <a:noFill/>
              <a:miter lim="800000"/>
              <a:headEnd/>
              <a:tailEnd/>
            </a:ln>
          </p:spPr>
          <p:txBody>
            <a:bodyPr>
              <a:spAutoFit/>
            </a:bodyPr>
            <a:lstStyle/>
            <a:p>
              <a:pPr>
                <a:spcBef>
                  <a:spcPct val="50000"/>
                </a:spcBef>
              </a:pPr>
              <a:r>
                <a:rPr lang="en-US" sz="1400">
                  <a:solidFill>
                    <a:schemeClr val="tx2"/>
                  </a:solidFill>
                </a:rPr>
                <a:t>Services 1,2, 3 and compositions</a:t>
              </a:r>
            </a:p>
          </p:txBody>
        </p:sp>
        <p:sp>
          <p:nvSpPr>
            <p:cNvPr id="28691" name="Line 24"/>
            <p:cNvSpPr>
              <a:spLocks noChangeShapeType="1"/>
            </p:cNvSpPr>
            <p:nvPr/>
          </p:nvSpPr>
          <p:spPr bwMode="auto">
            <a:xfrm flipV="1">
              <a:off x="3352800" y="2743200"/>
              <a:ext cx="1752600" cy="228600"/>
            </a:xfrm>
            <a:prstGeom prst="line">
              <a:avLst/>
            </a:prstGeom>
            <a:noFill/>
            <a:ln w="28575">
              <a:solidFill>
                <a:schemeClr val="tx1"/>
              </a:solidFill>
              <a:round/>
              <a:headEnd/>
              <a:tailEnd type="triangle" w="med" len="med"/>
            </a:ln>
          </p:spPr>
          <p:txBody>
            <a:bodyPr/>
            <a:lstStyle/>
            <a:p>
              <a:endParaRPr lang="en-US"/>
            </a:p>
          </p:txBody>
        </p:sp>
        <p:sp>
          <p:nvSpPr>
            <p:cNvPr id="28692" name="Line 25"/>
            <p:cNvSpPr>
              <a:spLocks noChangeShapeType="1"/>
            </p:cNvSpPr>
            <p:nvPr/>
          </p:nvSpPr>
          <p:spPr bwMode="auto">
            <a:xfrm flipH="1">
              <a:off x="3352800" y="3581400"/>
              <a:ext cx="1676400" cy="381000"/>
            </a:xfrm>
            <a:prstGeom prst="line">
              <a:avLst/>
            </a:prstGeom>
            <a:noFill/>
            <a:ln w="28575">
              <a:solidFill>
                <a:schemeClr val="tx1"/>
              </a:solidFill>
              <a:round/>
              <a:headEnd/>
              <a:tailEnd type="triangle" w="med" len="med"/>
            </a:ln>
          </p:spPr>
          <p:txBody>
            <a:bodyPr/>
            <a:lstStyle/>
            <a:p>
              <a:endParaRPr lang="en-US"/>
            </a:p>
          </p:txBody>
        </p:sp>
        <p:sp>
          <p:nvSpPr>
            <p:cNvPr id="28693" name="Text Box 26"/>
            <p:cNvSpPr txBox="1">
              <a:spLocks noChangeArrowheads="1"/>
            </p:cNvSpPr>
            <p:nvPr/>
          </p:nvSpPr>
          <p:spPr bwMode="auto">
            <a:xfrm>
              <a:off x="5029200" y="3276600"/>
              <a:ext cx="1219200" cy="523875"/>
            </a:xfrm>
            <a:prstGeom prst="rect">
              <a:avLst/>
            </a:prstGeom>
            <a:noFill/>
            <a:ln w="9525">
              <a:noFill/>
              <a:miter lim="800000"/>
              <a:headEnd/>
              <a:tailEnd/>
            </a:ln>
          </p:spPr>
          <p:txBody>
            <a:bodyPr>
              <a:spAutoFit/>
            </a:bodyPr>
            <a:lstStyle/>
            <a:p>
              <a:pPr>
                <a:spcBef>
                  <a:spcPct val="50000"/>
                </a:spcBef>
              </a:pPr>
              <a:r>
                <a:rPr lang="en-US" sz="1400">
                  <a:solidFill>
                    <a:schemeClr val="tx2"/>
                  </a:solidFill>
                </a:rPr>
                <a:t>Application request</a:t>
              </a:r>
            </a:p>
          </p:txBody>
        </p:sp>
        <p:sp>
          <p:nvSpPr>
            <p:cNvPr id="28694" name="Text Box 27"/>
            <p:cNvSpPr txBox="1">
              <a:spLocks noChangeArrowheads="1"/>
            </p:cNvSpPr>
            <p:nvPr/>
          </p:nvSpPr>
          <p:spPr bwMode="auto">
            <a:xfrm>
              <a:off x="5029200" y="2438400"/>
              <a:ext cx="1066800" cy="304800"/>
            </a:xfrm>
            <a:prstGeom prst="rect">
              <a:avLst/>
            </a:prstGeom>
            <a:noFill/>
            <a:ln w="9525">
              <a:noFill/>
              <a:miter lim="800000"/>
              <a:headEnd/>
              <a:tailEnd/>
            </a:ln>
          </p:spPr>
          <p:txBody>
            <a:bodyPr>
              <a:spAutoFit/>
            </a:bodyPr>
            <a:lstStyle/>
            <a:p>
              <a:pPr>
                <a:spcBef>
                  <a:spcPct val="50000"/>
                </a:spcBef>
              </a:pPr>
              <a:r>
                <a:rPr lang="en-US" sz="1400">
                  <a:solidFill>
                    <a:schemeClr val="tx2"/>
                  </a:solidFill>
                </a:rPr>
                <a:t>Response</a:t>
              </a:r>
            </a:p>
          </p:txBody>
        </p:sp>
      </p:grpSp>
      <p:grpSp>
        <p:nvGrpSpPr>
          <p:cNvPr id="3" name="Group 50"/>
          <p:cNvGrpSpPr>
            <a:grpSpLocks/>
          </p:cNvGrpSpPr>
          <p:nvPr/>
        </p:nvGrpSpPr>
        <p:grpSpPr bwMode="auto">
          <a:xfrm>
            <a:off x="6400800" y="1295400"/>
            <a:ext cx="2041525" cy="4440238"/>
            <a:chOff x="6400800" y="1676400"/>
            <a:chExt cx="2041525" cy="4440238"/>
          </a:xfrm>
        </p:grpSpPr>
        <p:pic>
          <p:nvPicPr>
            <p:cNvPr id="28697" name="Picture 29" descr="pacemakr"/>
            <p:cNvPicPr>
              <a:picLocks noChangeAspect="1" noChangeArrowheads="1"/>
            </p:cNvPicPr>
            <p:nvPr/>
          </p:nvPicPr>
          <p:blipFill>
            <a:blip r:embed="rId2" cstate="print"/>
            <a:srcRect/>
            <a:stretch>
              <a:fillRect/>
            </a:stretch>
          </p:blipFill>
          <p:spPr bwMode="auto">
            <a:xfrm>
              <a:off x="6400800" y="4800600"/>
              <a:ext cx="633413" cy="935038"/>
            </a:xfrm>
            <a:prstGeom prst="rect">
              <a:avLst/>
            </a:prstGeom>
            <a:solidFill>
              <a:srgbClr val="FFFFFF"/>
            </a:solidFill>
          </p:spPr>
        </p:pic>
        <p:grpSp>
          <p:nvGrpSpPr>
            <p:cNvPr id="4" name="Group 30"/>
            <p:cNvGrpSpPr>
              <a:grpSpLocks/>
            </p:cNvGrpSpPr>
            <p:nvPr/>
          </p:nvGrpSpPr>
          <p:grpSpPr bwMode="auto">
            <a:xfrm>
              <a:off x="6477000" y="4572000"/>
              <a:ext cx="228600" cy="393700"/>
              <a:chOff x="4057" y="1348"/>
              <a:chExt cx="472" cy="618"/>
            </a:xfrm>
          </p:grpSpPr>
          <p:sp>
            <p:nvSpPr>
              <p:cNvPr id="28715" name="AutoShape 31"/>
              <p:cNvSpPr>
                <a:spLocks noChangeArrowheads="1"/>
              </p:cNvSpPr>
              <p:nvPr/>
            </p:nvSpPr>
            <p:spPr bwMode="auto">
              <a:xfrm rot="-8715990">
                <a:off x="4057" y="1442"/>
                <a:ext cx="151" cy="266"/>
              </a:xfrm>
              <a:prstGeom prst="flowChartPunchedTape">
                <a:avLst/>
              </a:prstGeom>
              <a:solidFill>
                <a:srgbClr val="33CCFF"/>
              </a:solidFill>
              <a:ln w="12700">
                <a:solidFill>
                  <a:schemeClr val="tx1"/>
                </a:solidFill>
                <a:miter lim="800000"/>
                <a:headEnd/>
                <a:tailEnd/>
              </a:ln>
            </p:spPr>
            <p:txBody>
              <a:bodyPr wrap="none" anchor="ctr"/>
              <a:lstStyle/>
              <a:p>
                <a:endParaRPr lang="en-US"/>
              </a:p>
            </p:txBody>
          </p:sp>
          <p:sp>
            <p:nvSpPr>
              <p:cNvPr id="28716" name="AutoShape 32"/>
              <p:cNvSpPr>
                <a:spLocks noChangeArrowheads="1"/>
              </p:cNvSpPr>
              <p:nvPr/>
            </p:nvSpPr>
            <p:spPr bwMode="auto">
              <a:xfrm rot="8715990" flipH="1">
                <a:off x="4378" y="1445"/>
                <a:ext cx="151" cy="265"/>
              </a:xfrm>
              <a:prstGeom prst="flowChartPunchedTape">
                <a:avLst/>
              </a:prstGeom>
              <a:solidFill>
                <a:srgbClr val="33CCFF"/>
              </a:solidFill>
              <a:ln w="12700">
                <a:solidFill>
                  <a:schemeClr val="tx1"/>
                </a:solidFill>
                <a:miter lim="800000"/>
                <a:headEnd/>
                <a:tailEnd/>
              </a:ln>
            </p:spPr>
            <p:txBody>
              <a:bodyPr wrap="none" anchor="ctr"/>
              <a:lstStyle/>
              <a:p>
                <a:endParaRPr lang="en-US"/>
              </a:p>
            </p:txBody>
          </p:sp>
          <p:sp>
            <p:nvSpPr>
              <p:cNvPr id="28717" name="AutoShape 33"/>
              <p:cNvSpPr>
                <a:spLocks noChangeArrowheads="1"/>
              </p:cNvSpPr>
              <p:nvPr/>
            </p:nvSpPr>
            <p:spPr bwMode="auto">
              <a:xfrm>
                <a:off x="4218" y="1348"/>
                <a:ext cx="150" cy="234"/>
              </a:xfrm>
              <a:prstGeom prst="smileyFace">
                <a:avLst>
                  <a:gd name="adj" fmla="val 4653"/>
                </a:avLst>
              </a:prstGeom>
              <a:solidFill>
                <a:srgbClr val="FFFF00"/>
              </a:solidFill>
              <a:ln w="12700">
                <a:solidFill>
                  <a:schemeClr val="tx1"/>
                </a:solidFill>
                <a:round/>
                <a:headEnd/>
                <a:tailEnd/>
              </a:ln>
            </p:spPr>
            <p:txBody>
              <a:bodyPr wrap="none" anchor="ctr"/>
              <a:lstStyle/>
              <a:p>
                <a:endParaRPr lang="en-US"/>
              </a:p>
            </p:txBody>
          </p:sp>
          <p:sp>
            <p:nvSpPr>
              <p:cNvPr id="28718" name="AutoShape 34"/>
              <p:cNvSpPr>
                <a:spLocks noChangeArrowheads="1"/>
              </p:cNvSpPr>
              <p:nvPr/>
            </p:nvSpPr>
            <p:spPr bwMode="auto">
              <a:xfrm rot="-5400000">
                <a:off x="4154" y="1671"/>
                <a:ext cx="249" cy="341"/>
              </a:xfrm>
              <a:prstGeom prst="can">
                <a:avLst>
                  <a:gd name="adj" fmla="val 34237"/>
                </a:avLst>
              </a:prstGeom>
              <a:solidFill>
                <a:srgbClr val="FF0000"/>
              </a:solidFill>
              <a:ln w="12700">
                <a:solidFill>
                  <a:schemeClr val="tx1"/>
                </a:solidFill>
                <a:round/>
                <a:headEnd/>
                <a:tailEnd/>
              </a:ln>
            </p:spPr>
            <p:txBody>
              <a:bodyPr wrap="none" anchor="ctr"/>
              <a:lstStyle/>
              <a:p>
                <a:endParaRPr lang="en-US"/>
              </a:p>
            </p:txBody>
          </p:sp>
        </p:grpSp>
        <p:pic>
          <p:nvPicPr>
            <p:cNvPr id="28699" name="Picture 36" descr="ipaq_3835"/>
            <p:cNvPicPr>
              <a:picLocks noChangeAspect="1" noChangeArrowheads="1"/>
            </p:cNvPicPr>
            <p:nvPr/>
          </p:nvPicPr>
          <p:blipFill>
            <a:blip r:embed="rId3" cstate="print"/>
            <a:srcRect/>
            <a:stretch>
              <a:fillRect/>
            </a:stretch>
          </p:blipFill>
          <p:spPr bwMode="auto">
            <a:xfrm>
              <a:off x="7772400" y="4800600"/>
              <a:ext cx="669925" cy="893763"/>
            </a:xfrm>
            <a:prstGeom prst="rect">
              <a:avLst/>
            </a:prstGeom>
            <a:noFill/>
          </p:spPr>
        </p:pic>
        <p:grpSp>
          <p:nvGrpSpPr>
            <p:cNvPr id="5" name="Group 38"/>
            <p:cNvGrpSpPr>
              <a:grpSpLocks/>
            </p:cNvGrpSpPr>
            <p:nvPr/>
          </p:nvGrpSpPr>
          <p:grpSpPr bwMode="auto">
            <a:xfrm>
              <a:off x="7924800" y="4572000"/>
              <a:ext cx="304800" cy="450850"/>
              <a:chOff x="2191" y="3280"/>
              <a:chExt cx="241" cy="256"/>
            </a:xfrm>
          </p:grpSpPr>
          <p:sp>
            <p:nvSpPr>
              <p:cNvPr id="28711" name="AutoShape 39"/>
              <p:cNvSpPr>
                <a:spLocks noChangeArrowheads="1"/>
              </p:cNvSpPr>
              <p:nvPr/>
            </p:nvSpPr>
            <p:spPr bwMode="auto">
              <a:xfrm rot="-8715990">
                <a:off x="2191" y="3319"/>
                <a:ext cx="77" cy="110"/>
              </a:xfrm>
              <a:prstGeom prst="flowChartPunchedTape">
                <a:avLst/>
              </a:prstGeom>
              <a:solidFill>
                <a:srgbClr val="FF3300"/>
              </a:solidFill>
              <a:ln w="12700">
                <a:solidFill>
                  <a:schemeClr val="tx1"/>
                </a:solidFill>
                <a:miter lim="800000"/>
                <a:headEnd/>
                <a:tailEnd/>
              </a:ln>
            </p:spPr>
            <p:txBody>
              <a:bodyPr wrap="none" anchor="ctr"/>
              <a:lstStyle/>
              <a:p>
                <a:endParaRPr lang="en-US"/>
              </a:p>
            </p:txBody>
          </p:sp>
          <p:sp>
            <p:nvSpPr>
              <p:cNvPr id="28712" name="AutoShape 40"/>
              <p:cNvSpPr>
                <a:spLocks noChangeArrowheads="1"/>
              </p:cNvSpPr>
              <p:nvPr/>
            </p:nvSpPr>
            <p:spPr bwMode="auto">
              <a:xfrm rot="8715990" flipH="1">
                <a:off x="2355" y="3320"/>
                <a:ext cx="77" cy="110"/>
              </a:xfrm>
              <a:prstGeom prst="flowChartPunchedTape">
                <a:avLst/>
              </a:prstGeom>
              <a:solidFill>
                <a:srgbClr val="FF3300"/>
              </a:solidFill>
              <a:ln w="12700">
                <a:solidFill>
                  <a:schemeClr val="tx1"/>
                </a:solidFill>
                <a:miter lim="800000"/>
                <a:headEnd/>
                <a:tailEnd/>
              </a:ln>
            </p:spPr>
            <p:txBody>
              <a:bodyPr wrap="none" anchor="ctr"/>
              <a:lstStyle/>
              <a:p>
                <a:endParaRPr lang="en-US"/>
              </a:p>
            </p:txBody>
          </p:sp>
          <p:sp>
            <p:nvSpPr>
              <p:cNvPr id="28713" name="AutoShape 41"/>
              <p:cNvSpPr>
                <a:spLocks noChangeArrowheads="1"/>
              </p:cNvSpPr>
              <p:nvPr/>
            </p:nvSpPr>
            <p:spPr bwMode="auto">
              <a:xfrm>
                <a:off x="2273" y="3280"/>
                <a:ext cx="77" cy="97"/>
              </a:xfrm>
              <a:prstGeom prst="smileyFace">
                <a:avLst>
                  <a:gd name="adj" fmla="val 4653"/>
                </a:avLst>
              </a:prstGeom>
              <a:solidFill>
                <a:srgbClr val="FFFF00"/>
              </a:solidFill>
              <a:ln w="12700">
                <a:solidFill>
                  <a:schemeClr val="tx1"/>
                </a:solidFill>
                <a:round/>
                <a:headEnd/>
                <a:tailEnd/>
              </a:ln>
            </p:spPr>
            <p:txBody>
              <a:bodyPr wrap="none" anchor="ctr"/>
              <a:lstStyle/>
              <a:p>
                <a:endParaRPr lang="en-US"/>
              </a:p>
            </p:txBody>
          </p:sp>
          <p:sp>
            <p:nvSpPr>
              <p:cNvPr id="28714" name="AutoShape 42"/>
              <p:cNvSpPr>
                <a:spLocks noChangeArrowheads="1"/>
              </p:cNvSpPr>
              <p:nvPr/>
            </p:nvSpPr>
            <p:spPr bwMode="auto">
              <a:xfrm rot="-5400000">
                <a:off x="2252" y="3398"/>
                <a:ext cx="103" cy="174"/>
              </a:xfrm>
              <a:prstGeom prst="can">
                <a:avLst>
                  <a:gd name="adj" fmla="val 42233"/>
                </a:avLst>
              </a:prstGeom>
              <a:solidFill>
                <a:schemeClr val="accent2"/>
              </a:solidFill>
              <a:ln w="12700">
                <a:solidFill>
                  <a:schemeClr val="tx1"/>
                </a:solidFill>
                <a:round/>
                <a:headEnd/>
                <a:tailEnd/>
              </a:ln>
            </p:spPr>
            <p:txBody>
              <a:bodyPr wrap="none" anchor="ctr"/>
              <a:lstStyle/>
              <a:p>
                <a:endParaRPr lang="en-US"/>
              </a:p>
            </p:txBody>
          </p:sp>
        </p:grpSp>
        <p:pic>
          <p:nvPicPr>
            <p:cNvPr id="28701" name="Picture 43" descr="ericson-surfboard"/>
            <p:cNvPicPr>
              <a:picLocks noChangeAspect="1" noChangeArrowheads="1"/>
            </p:cNvPicPr>
            <p:nvPr/>
          </p:nvPicPr>
          <p:blipFill>
            <a:blip r:embed="rId4" cstate="print"/>
            <a:srcRect/>
            <a:stretch>
              <a:fillRect/>
            </a:stretch>
          </p:blipFill>
          <p:spPr bwMode="auto">
            <a:xfrm>
              <a:off x="6858000" y="2895600"/>
              <a:ext cx="1035050" cy="661988"/>
            </a:xfrm>
            <a:prstGeom prst="rect">
              <a:avLst/>
            </a:prstGeom>
            <a:noFill/>
            <a:ln w="9525">
              <a:noFill/>
              <a:miter lim="800000"/>
              <a:headEnd/>
              <a:tailEnd/>
            </a:ln>
          </p:spPr>
        </p:pic>
        <p:grpSp>
          <p:nvGrpSpPr>
            <p:cNvPr id="6" name="Group 44"/>
            <p:cNvGrpSpPr>
              <a:grpSpLocks/>
            </p:cNvGrpSpPr>
            <p:nvPr/>
          </p:nvGrpSpPr>
          <p:grpSpPr bwMode="auto">
            <a:xfrm>
              <a:off x="7086600" y="3733800"/>
              <a:ext cx="304800" cy="363538"/>
              <a:chOff x="3711" y="3480"/>
              <a:chExt cx="169" cy="216"/>
            </a:xfrm>
          </p:grpSpPr>
          <p:sp>
            <p:nvSpPr>
              <p:cNvPr id="28707" name="AutoShape 45"/>
              <p:cNvSpPr>
                <a:spLocks noChangeArrowheads="1"/>
              </p:cNvSpPr>
              <p:nvPr/>
            </p:nvSpPr>
            <p:spPr bwMode="auto">
              <a:xfrm rot="-8715990">
                <a:off x="3711" y="3513"/>
                <a:ext cx="54" cy="93"/>
              </a:xfrm>
              <a:prstGeom prst="flowChartPunchedTape">
                <a:avLst/>
              </a:prstGeom>
              <a:solidFill>
                <a:srgbClr val="FFFF00"/>
              </a:solidFill>
              <a:ln w="12700">
                <a:solidFill>
                  <a:schemeClr val="tx1"/>
                </a:solidFill>
                <a:miter lim="800000"/>
                <a:headEnd/>
                <a:tailEnd/>
              </a:ln>
            </p:spPr>
            <p:txBody>
              <a:bodyPr wrap="none" anchor="ctr"/>
              <a:lstStyle/>
              <a:p>
                <a:endParaRPr lang="en-US"/>
              </a:p>
            </p:txBody>
          </p:sp>
          <p:sp>
            <p:nvSpPr>
              <p:cNvPr id="28708" name="AutoShape 46"/>
              <p:cNvSpPr>
                <a:spLocks noChangeArrowheads="1"/>
              </p:cNvSpPr>
              <p:nvPr/>
            </p:nvSpPr>
            <p:spPr bwMode="auto">
              <a:xfrm rot="8715990" flipH="1">
                <a:off x="3826" y="3514"/>
                <a:ext cx="54" cy="93"/>
              </a:xfrm>
              <a:prstGeom prst="flowChartPunchedTape">
                <a:avLst/>
              </a:prstGeom>
              <a:solidFill>
                <a:srgbClr val="FFFF00"/>
              </a:solidFill>
              <a:ln w="12700">
                <a:solidFill>
                  <a:schemeClr val="tx1"/>
                </a:solidFill>
                <a:miter lim="800000"/>
                <a:headEnd/>
                <a:tailEnd/>
              </a:ln>
            </p:spPr>
            <p:txBody>
              <a:bodyPr wrap="none" anchor="ctr"/>
              <a:lstStyle/>
              <a:p>
                <a:endParaRPr lang="en-US"/>
              </a:p>
            </p:txBody>
          </p:sp>
          <p:sp>
            <p:nvSpPr>
              <p:cNvPr id="28709" name="AutoShape 47"/>
              <p:cNvSpPr>
                <a:spLocks noChangeArrowheads="1"/>
              </p:cNvSpPr>
              <p:nvPr/>
            </p:nvSpPr>
            <p:spPr bwMode="auto">
              <a:xfrm>
                <a:off x="3769" y="3480"/>
                <a:ext cx="53" cy="82"/>
              </a:xfrm>
              <a:prstGeom prst="smileyFace">
                <a:avLst>
                  <a:gd name="adj" fmla="val 4653"/>
                </a:avLst>
              </a:prstGeom>
              <a:solidFill>
                <a:srgbClr val="00FFCC"/>
              </a:solidFill>
              <a:ln w="12700">
                <a:solidFill>
                  <a:schemeClr val="tx1"/>
                </a:solidFill>
                <a:round/>
                <a:headEnd/>
                <a:tailEnd/>
              </a:ln>
            </p:spPr>
            <p:txBody>
              <a:bodyPr wrap="none" anchor="ctr"/>
              <a:lstStyle/>
              <a:p>
                <a:endParaRPr lang="en-US"/>
              </a:p>
            </p:txBody>
          </p:sp>
          <p:sp>
            <p:nvSpPr>
              <p:cNvPr id="28710" name="AutoShape 48"/>
              <p:cNvSpPr>
                <a:spLocks noChangeArrowheads="1"/>
              </p:cNvSpPr>
              <p:nvPr/>
            </p:nvSpPr>
            <p:spPr bwMode="auto">
              <a:xfrm rot="-5400000">
                <a:off x="3746" y="3592"/>
                <a:ext cx="87" cy="122"/>
              </a:xfrm>
              <a:prstGeom prst="can">
                <a:avLst>
                  <a:gd name="adj" fmla="val 35057"/>
                </a:avLst>
              </a:prstGeom>
              <a:solidFill>
                <a:schemeClr val="bg1"/>
              </a:solidFill>
              <a:ln w="12700">
                <a:solidFill>
                  <a:schemeClr val="tx1"/>
                </a:solidFill>
                <a:round/>
                <a:headEnd/>
                <a:tailEnd/>
              </a:ln>
            </p:spPr>
            <p:txBody>
              <a:bodyPr wrap="none" anchor="ctr"/>
              <a:lstStyle/>
              <a:p>
                <a:endParaRPr lang="en-US"/>
              </a:p>
            </p:txBody>
          </p:sp>
        </p:grpSp>
        <p:sp>
          <p:nvSpPr>
            <p:cNvPr id="28703" name="Line 49"/>
            <p:cNvSpPr>
              <a:spLocks noChangeShapeType="1"/>
            </p:cNvSpPr>
            <p:nvPr/>
          </p:nvSpPr>
          <p:spPr bwMode="auto">
            <a:xfrm flipV="1">
              <a:off x="6781800" y="4114800"/>
              <a:ext cx="381000" cy="381000"/>
            </a:xfrm>
            <a:prstGeom prst="line">
              <a:avLst/>
            </a:prstGeom>
            <a:noFill/>
            <a:ln w="9525">
              <a:solidFill>
                <a:schemeClr val="tx1"/>
              </a:solidFill>
              <a:round/>
              <a:headEnd type="triangle" w="med" len="med"/>
              <a:tailEnd type="triangle" w="med" len="med"/>
            </a:ln>
          </p:spPr>
          <p:txBody>
            <a:bodyPr/>
            <a:lstStyle/>
            <a:p>
              <a:endParaRPr lang="en-US"/>
            </a:p>
          </p:txBody>
        </p:sp>
        <p:sp>
          <p:nvSpPr>
            <p:cNvPr id="28704" name="Line 50"/>
            <p:cNvSpPr>
              <a:spLocks noChangeShapeType="1"/>
            </p:cNvSpPr>
            <p:nvPr/>
          </p:nvSpPr>
          <p:spPr bwMode="auto">
            <a:xfrm>
              <a:off x="7467600" y="4191000"/>
              <a:ext cx="381000" cy="381000"/>
            </a:xfrm>
            <a:prstGeom prst="line">
              <a:avLst/>
            </a:prstGeom>
            <a:noFill/>
            <a:ln w="9525">
              <a:solidFill>
                <a:schemeClr val="tx1"/>
              </a:solidFill>
              <a:round/>
              <a:headEnd type="triangle" w="med" len="med"/>
              <a:tailEnd type="triangle" w="med" len="med"/>
            </a:ln>
          </p:spPr>
          <p:txBody>
            <a:bodyPr/>
            <a:lstStyle/>
            <a:p>
              <a:endParaRPr lang="en-US"/>
            </a:p>
          </p:txBody>
        </p:sp>
        <p:sp>
          <p:nvSpPr>
            <p:cNvPr id="28705" name="Line 51"/>
            <p:cNvSpPr>
              <a:spLocks noChangeShapeType="1"/>
            </p:cNvSpPr>
            <p:nvPr/>
          </p:nvSpPr>
          <p:spPr bwMode="auto">
            <a:xfrm>
              <a:off x="6934200" y="4876800"/>
              <a:ext cx="762000" cy="0"/>
            </a:xfrm>
            <a:prstGeom prst="line">
              <a:avLst/>
            </a:prstGeom>
            <a:noFill/>
            <a:ln w="9525">
              <a:solidFill>
                <a:schemeClr val="tx1"/>
              </a:solidFill>
              <a:round/>
              <a:headEnd type="triangle" w="med" len="med"/>
              <a:tailEnd type="triangle" w="med" len="med"/>
            </a:ln>
          </p:spPr>
          <p:txBody>
            <a:bodyPr/>
            <a:lstStyle/>
            <a:p>
              <a:endParaRPr lang="en-US"/>
            </a:p>
          </p:txBody>
        </p:sp>
        <p:sp>
          <p:nvSpPr>
            <p:cNvPr id="28706" name="AutoShape 53"/>
            <p:cNvSpPr>
              <a:spLocks noChangeArrowheads="1"/>
            </p:cNvSpPr>
            <p:nvPr/>
          </p:nvSpPr>
          <p:spPr bwMode="auto">
            <a:xfrm rot="2246551">
              <a:off x="7543800" y="1676400"/>
              <a:ext cx="457200" cy="1143000"/>
            </a:xfrm>
            <a:prstGeom prst="upArrow">
              <a:avLst>
                <a:gd name="adj1" fmla="val 50000"/>
                <a:gd name="adj2" fmla="val 62500"/>
              </a:avLst>
            </a:prstGeom>
            <a:solidFill>
              <a:schemeClr val="accent1"/>
            </a:solidFill>
            <a:ln w="9525">
              <a:solidFill>
                <a:schemeClr val="tx1"/>
              </a:solidFill>
              <a:miter lim="800000"/>
              <a:headEnd/>
              <a:tailEnd/>
            </a:ln>
          </p:spPr>
          <p:txBody>
            <a:bodyPr vert="eaVert" wrap="none" anchor="ctr"/>
            <a:lstStyle/>
            <a:p>
              <a:endParaRPr lang="en-US"/>
            </a:p>
          </p:txBody>
        </p:sp>
      </p:grpSp>
      <p:sp>
        <p:nvSpPr>
          <p:cNvPr id="28696" name="Slide Number Placeholder 49"/>
          <p:cNvSpPr>
            <a:spLocks noGrp="1"/>
          </p:cNvSpPr>
          <p:nvPr>
            <p:ph type="sldNum" sz="quarter" idx="4294967295"/>
          </p:nvPr>
        </p:nvSpPr>
        <p:spPr bwMode="auto">
          <a:xfrm>
            <a:off x="533400" y="6172200"/>
            <a:ext cx="685800" cy="365125"/>
          </a:xfrm>
          <a:prstGeom prst="rect">
            <a:avLst/>
          </a:prstGeom>
          <a:noFill/>
          <a:ln>
            <a:miter lim="800000"/>
            <a:headEnd/>
            <a:tailEnd/>
          </a:ln>
        </p:spPr>
        <p:txBody>
          <a:bodyPr/>
          <a:lstStyle/>
          <a:p>
            <a:fld id="{70F52BD8-5754-4807-BE7A-4D5696ED5AF6}" type="slidenum">
              <a:rPr lang="en-US"/>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r>
              <a:rPr lang="en-US" smtClean="0">
                <a:ea typeface="ＭＳ Ｐゴシック" pitchFamily="34" charset="-128"/>
              </a:rPr>
              <a:t>Service model</a:t>
            </a:r>
          </a:p>
        </p:txBody>
      </p:sp>
      <p:sp>
        <p:nvSpPr>
          <p:cNvPr id="29700" name="Rectangle 3"/>
          <p:cNvSpPr>
            <a:spLocks noGrp="1" noChangeArrowheads="1"/>
          </p:cNvSpPr>
          <p:nvPr>
            <p:ph type="body" idx="1"/>
          </p:nvPr>
        </p:nvSpPr>
        <p:spPr>
          <a:xfrm>
            <a:off x="1143000" y="1371600"/>
            <a:ext cx="7735888" cy="4267200"/>
          </a:xfrm>
        </p:spPr>
        <p:txBody>
          <a:bodyPr/>
          <a:lstStyle/>
          <a:p>
            <a:pPr>
              <a:lnSpc>
                <a:spcPct val="80000"/>
              </a:lnSpc>
            </a:pPr>
            <a:r>
              <a:rPr lang="en-US" sz="2000" dirty="0" smtClean="0">
                <a:ea typeface="ＭＳ Ｐゴシック" pitchFamily="34" charset="-128"/>
              </a:rPr>
              <a:t>Each service is treated as a transformational unit, accepting a set of inputs and producing a set of outputs</a:t>
            </a:r>
          </a:p>
          <a:p>
            <a:pPr lvl="1">
              <a:lnSpc>
                <a:spcPct val="80000"/>
              </a:lnSpc>
            </a:pPr>
            <a:r>
              <a:rPr lang="en-US" sz="2000" dirty="0" smtClean="0">
                <a:ea typeface="ＭＳ Ｐゴシック" pitchFamily="34" charset="-128"/>
              </a:rPr>
              <a:t>Derived from the state machine representing </a:t>
            </a:r>
            <a:r>
              <a:rPr lang="en-US" sz="2000" dirty="0" err="1" smtClean="0">
                <a:ea typeface="ＭＳ Ｐゴシック" pitchFamily="34" charset="-128"/>
              </a:rPr>
              <a:t>delegent</a:t>
            </a:r>
            <a:r>
              <a:rPr lang="en-US" sz="2000" dirty="0" smtClean="0">
                <a:ea typeface="ＭＳ Ｐゴシック" pitchFamily="34" charset="-128"/>
              </a:rPr>
              <a:t> operation</a:t>
            </a:r>
          </a:p>
          <a:p>
            <a:pPr>
              <a:lnSpc>
                <a:spcPct val="80000"/>
              </a:lnSpc>
            </a:pPr>
            <a:r>
              <a:rPr lang="en-US" sz="2000" dirty="0" smtClean="0">
                <a:ea typeface="ＭＳ Ｐゴシック" pitchFamily="34" charset="-128"/>
              </a:rPr>
              <a:t>Each service faithfully works towards its desired goal</a:t>
            </a:r>
          </a:p>
          <a:p>
            <a:pPr lvl="1">
              <a:lnSpc>
                <a:spcPct val="80000"/>
              </a:lnSpc>
            </a:pPr>
            <a:r>
              <a:rPr lang="en-US" sz="2000" dirty="0" smtClean="0">
                <a:ea typeface="ＭＳ Ｐゴシック" pitchFamily="34" charset="-128"/>
              </a:rPr>
              <a:t>Assumption -- there are no malicious services</a:t>
            </a:r>
          </a:p>
          <a:p>
            <a:pPr lvl="1">
              <a:lnSpc>
                <a:spcPct val="80000"/>
              </a:lnSpc>
            </a:pPr>
            <a:r>
              <a:rPr lang="en-US" sz="2000" dirty="0" smtClean="0">
                <a:ea typeface="ＭＳ Ｐゴシック" pitchFamily="34" charset="-128"/>
              </a:rPr>
              <a:t>Security and trust schemes need to be employed to enhance the model</a:t>
            </a:r>
          </a:p>
          <a:p>
            <a:pPr>
              <a:lnSpc>
                <a:spcPct val="80000"/>
              </a:lnSpc>
            </a:pPr>
            <a:r>
              <a:rPr lang="en-US" sz="2000" dirty="0" smtClean="0">
                <a:ea typeface="ＭＳ Ｐゴシック" pitchFamily="34" charset="-128"/>
              </a:rPr>
              <a:t>Services are represented using a directed, attributed graph</a:t>
            </a:r>
          </a:p>
          <a:p>
            <a:pPr>
              <a:lnSpc>
                <a:spcPct val="80000"/>
              </a:lnSpc>
            </a:pPr>
            <a:r>
              <a:rPr lang="en-US" sz="2000" dirty="0" smtClean="0">
                <a:ea typeface="ＭＳ Ｐゴシック" pitchFamily="34" charset="-128"/>
              </a:rPr>
              <a:t>Each service has a set of </a:t>
            </a:r>
            <a:r>
              <a:rPr lang="en-US" sz="2000" i="1" dirty="0" smtClean="0">
                <a:ea typeface="ＭＳ Ｐゴシック" pitchFamily="34" charset="-128"/>
              </a:rPr>
              <a:t>attributes</a:t>
            </a:r>
            <a:r>
              <a:rPr lang="en-US" sz="2000" dirty="0" smtClean="0">
                <a:ea typeface="ＭＳ Ｐゴシック" pitchFamily="34" charset="-128"/>
              </a:rPr>
              <a:t> associated</a:t>
            </a:r>
          </a:p>
          <a:p>
            <a:pPr lvl="1">
              <a:lnSpc>
                <a:spcPct val="80000"/>
              </a:lnSpc>
            </a:pPr>
            <a:r>
              <a:rPr lang="en-US" sz="2000" dirty="0" smtClean="0">
                <a:ea typeface="ＭＳ Ｐゴシック" pitchFamily="34" charset="-128"/>
              </a:rPr>
              <a:t>Each service is described using both semantic and syntactic attributes</a:t>
            </a:r>
          </a:p>
        </p:txBody>
      </p:sp>
      <p:sp>
        <p:nvSpPr>
          <p:cNvPr id="29701" name="TextBox 6"/>
          <p:cNvSpPr txBox="1">
            <a:spLocks noChangeArrowheads="1"/>
          </p:cNvSpPr>
          <p:nvPr/>
        </p:nvSpPr>
        <p:spPr bwMode="auto">
          <a:xfrm>
            <a:off x="1219200" y="5486400"/>
            <a:ext cx="6934200" cy="400050"/>
          </a:xfrm>
          <a:prstGeom prst="rect">
            <a:avLst/>
          </a:prstGeom>
          <a:noFill/>
          <a:ln w="9525">
            <a:noFill/>
            <a:miter lim="800000"/>
            <a:headEnd/>
            <a:tailEnd/>
          </a:ln>
        </p:spPr>
        <p:txBody>
          <a:bodyPr wrap="square">
            <a:spAutoFit/>
          </a:bodyPr>
          <a:lstStyle/>
          <a:p>
            <a:r>
              <a:rPr lang="en-US" sz="1000" i="1" dirty="0"/>
              <a:t>S. </a:t>
            </a:r>
            <a:r>
              <a:rPr lang="en-US" sz="1000" i="1" dirty="0" err="1"/>
              <a:t>Kalasapur</a:t>
            </a:r>
            <a:r>
              <a:rPr lang="en-US" sz="1000" i="1" dirty="0"/>
              <a:t>, M. Kumar, and B. Shirazi, Dynamic Service Composition in Pervasive Computing Systems, IEEE Transactions on Parallel and Distributed Systems, Volume 18,  Issue 7,  July 2007 Page(s):907 - 918.</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r>
              <a:rPr lang="en-US" smtClean="0">
                <a:ea typeface="ＭＳ Ｐゴシック" pitchFamily="34" charset="-128"/>
              </a:rPr>
              <a:t>Service model</a:t>
            </a:r>
          </a:p>
        </p:txBody>
      </p:sp>
      <p:sp>
        <p:nvSpPr>
          <p:cNvPr id="30724" name="Rectangle 3"/>
          <p:cNvSpPr>
            <a:spLocks noGrp="1" noChangeArrowheads="1"/>
          </p:cNvSpPr>
          <p:nvPr>
            <p:ph type="body" idx="1"/>
          </p:nvPr>
        </p:nvSpPr>
        <p:spPr>
          <a:xfrm>
            <a:off x="1219200" y="1600200"/>
            <a:ext cx="7467600" cy="2306638"/>
          </a:xfrm>
        </p:spPr>
        <p:txBody>
          <a:bodyPr>
            <a:normAutofit fontScale="92500" lnSpcReduction="20000"/>
          </a:bodyPr>
          <a:lstStyle/>
          <a:p>
            <a:pPr>
              <a:lnSpc>
                <a:spcPct val="80000"/>
              </a:lnSpc>
            </a:pPr>
            <a:r>
              <a:rPr lang="en-US" sz="1800" dirty="0" smtClean="0">
                <a:ea typeface="ＭＳ Ｐゴシック" pitchFamily="34" charset="-128"/>
              </a:rPr>
              <a:t>Each service is represented by</a:t>
            </a:r>
          </a:p>
          <a:p>
            <a:pPr>
              <a:lnSpc>
                <a:spcPct val="80000"/>
              </a:lnSpc>
              <a:buFontTx/>
              <a:buNone/>
            </a:pPr>
            <a:r>
              <a:rPr lang="en-US" sz="1800" i="1" dirty="0" smtClean="0">
                <a:ea typeface="ＭＳ Ｐゴシック" pitchFamily="34" charset="-128"/>
              </a:rPr>
              <a:t>                                  G</a:t>
            </a:r>
            <a:r>
              <a:rPr lang="en-US" sz="1800" i="1" baseline="-25000" dirty="0" smtClean="0">
                <a:ea typeface="ＭＳ Ｐゴシック" pitchFamily="34" charset="-128"/>
              </a:rPr>
              <a:t>S</a:t>
            </a:r>
            <a:r>
              <a:rPr lang="en-US" sz="1800" i="1" dirty="0" smtClean="0">
                <a:ea typeface="ＭＳ Ｐゴシック" pitchFamily="34" charset="-128"/>
              </a:rPr>
              <a:t> = {V</a:t>
            </a:r>
            <a:r>
              <a:rPr lang="en-US" sz="1800" i="1" baseline="-25000" dirty="0" smtClean="0">
                <a:ea typeface="ＭＳ Ｐゴシック" pitchFamily="34" charset="-128"/>
              </a:rPr>
              <a:t>s</a:t>
            </a:r>
            <a:r>
              <a:rPr lang="en-US" sz="1800" i="1" dirty="0" smtClean="0">
                <a:ea typeface="ＭＳ Ｐゴシック" pitchFamily="34" charset="-128"/>
              </a:rPr>
              <a:t>, E</a:t>
            </a:r>
            <a:r>
              <a:rPr lang="en-US" sz="1800" i="1" baseline="-25000" dirty="0" smtClean="0">
                <a:ea typeface="ＭＳ Ｐゴシック" pitchFamily="34" charset="-128"/>
              </a:rPr>
              <a:t>s</a:t>
            </a:r>
            <a:r>
              <a:rPr lang="en-US" sz="1800" i="1" dirty="0" smtClean="0">
                <a:ea typeface="ＭＳ Ｐゴシック" pitchFamily="34" charset="-128"/>
              </a:rPr>
              <a:t>, </a:t>
            </a:r>
            <a:r>
              <a:rPr lang="en-US" sz="1800" i="1" dirty="0" smtClean="0">
                <a:ea typeface="ＭＳ Ｐゴシック" pitchFamily="34" charset="-128"/>
                <a:cs typeface="Arial" pitchFamily="34" charset="0"/>
              </a:rPr>
              <a:t>µ</a:t>
            </a:r>
            <a:r>
              <a:rPr lang="en-US" sz="1800" i="1" baseline="-25000" dirty="0" smtClean="0">
                <a:ea typeface="ＭＳ Ｐゴシック" pitchFamily="34" charset="-128"/>
                <a:cs typeface="Arial" pitchFamily="34" charset="0"/>
              </a:rPr>
              <a:t>s</a:t>
            </a:r>
            <a:r>
              <a:rPr lang="en-US" sz="1800" i="1" dirty="0" smtClean="0">
                <a:ea typeface="ＭＳ Ｐゴシック" pitchFamily="34" charset="-128"/>
                <a:cs typeface="Arial" pitchFamily="34" charset="0"/>
              </a:rPr>
              <a:t>, </a:t>
            </a:r>
            <a:r>
              <a:rPr lang="el-GR" sz="1800" i="1" dirty="0" smtClean="0">
                <a:ea typeface="ＭＳ Ｐゴシック" pitchFamily="34" charset="-128"/>
                <a:cs typeface="Arial" pitchFamily="34" charset="0"/>
              </a:rPr>
              <a:t>ξ</a:t>
            </a:r>
            <a:r>
              <a:rPr lang="en-US" sz="1800" i="1" baseline="-25000" dirty="0" smtClean="0">
                <a:ea typeface="ＭＳ Ｐゴシック" pitchFamily="34" charset="-128"/>
                <a:cs typeface="Arial" pitchFamily="34" charset="0"/>
              </a:rPr>
              <a:t>s</a:t>
            </a:r>
            <a:r>
              <a:rPr lang="en-US" sz="1800" i="1" dirty="0" smtClean="0">
                <a:ea typeface="ＭＳ Ｐゴシック" pitchFamily="34" charset="-128"/>
                <a:cs typeface="Arial" pitchFamily="34" charset="0"/>
              </a:rPr>
              <a:t>}</a:t>
            </a:r>
          </a:p>
          <a:p>
            <a:pPr>
              <a:lnSpc>
                <a:spcPct val="80000"/>
              </a:lnSpc>
              <a:buFontTx/>
              <a:buNone/>
            </a:pPr>
            <a:r>
              <a:rPr lang="en-US" sz="1800" i="1" dirty="0" smtClean="0">
                <a:ea typeface="ＭＳ Ｐゴシック" pitchFamily="34" charset="-128"/>
                <a:cs typeface="Arial" pitchFamily="34" charset="0"/>
              </a:rPr>
              <a:t>	Vs </a:t>
            </a:r>
            <a:r>
              <a:rPr lang="en-US" sz="1800" dirty="0" smtClean="0">
                <a:ea typeface="ＭＳ Ｐゴシック" pitchFamily="34" charset="-128"/>
                <a:cs typeface="Arial" pitchFamily="34" charset="0"/>
                <a:sym typeface="Wingdings" pitchFamily="2" charset="2"/>
              </a:rPr>
              <a:t></a:t>
            </a:r>
            <a:r>
              <a:rPr lang="en-US" sz="1800" i="1" dirty="0" smtClean="0">
                <a:ea typeface="ＭＳ Ｐゴシック" pitchFamily="34" charset="-128"/>
                <a:cs typeface="Arial" pitchFamily="34" charset="0"/>
                <a:sym typeface="Wingdings" pitchFamily="2" charset="2"/>
              </a:rPr>
              <a:t> </a:t>
            </a:r>
            <a:r>
              <a:rPr lang="en-US" sz="1800" dirty="0" smtClean="0">
                <a:ea typeface="ＭＳ Ｐゴシック" pitchFamily="34" charset="-128"/>
                <a:cs typeface="Arial" pitchFamily="34" charset="0"/>
                <a:sym typeface="Wingdings" pitchFamily="2" charset="2"/>
              </a:rPr>
              <a:t>node (s) representing service (or the state machine for the service)</a:t>
            </a:r>
          </a:p>
          <a:p>
            <a:pPr>
              <a:lnSpc>
                <a:spcPct val="80000"/>
              </a:lnSpc>
              <a:buFontTx/>
              <a:buNone/>
            </a:pPr>
            <a:r>
              <a:rPr lang="en-US" sz="1800" i="1" dirty="0" smtClean="0">
                <a:ea typeface="ＭＳ Ｐゴシック" pitchFamily="34" charset="-128"/>
                <a:cs typeface="Arial" pitchFamily="34" charset="0"/>
                <a:sym typeface="Wingdings" pitchFamily="2" charset="2"/>
              </a:rPr>
              <a:t>	Es </a:t>
            </a:r>
            <a:r>
              <a:rPr lang="en-US" sz="1800" dirty="0" smtClean="0">
                <a:ea typeface="ＭＳ Ｐゴシック" pitchFamily="34" charset="-128"/>
                <a:cs typeface="Arial" pitchFamily="34" charset="0"/>
                <a:sym typeface="Wingdings" pitchFamily="2" charset="2"/>
              </a:rPr>
              <a:t></a:t>
            </a:r>
            <a:r>
              <a:rPr lang="en-US" sz="1800" i="1" dirty="0" smtClean="0">
                <a:ea typeface="ＭＳ Ｐゴシック" pitchFamily="34" charset="-128"/>
                <a:cs typeface="Arial" pitchFamily="34" charset="0"/>
                <a:sym typeface="Wingdings" pitchFamily="2" charset="2"/>
              </a:rPr>
              <a:t> </a:t>
            </a:r>
            <a:r>
              <a:rPr lang="en-US" sz="1800" dirty="0" smtClean="0">
                <a:ea typeface="ＭＳ Ｐゴシック" pitchFamily="34" charset="-128"/>
                <a:cs typeface="Arial" pitchFamily="34" charset="0"/>
                <a:sym typeface="Wingdings" pitchFamily="2" charset="2"/>
              </a:rPr>
              <a:t>Edges to and from the service (I/O).</a:t>
            </a:r>
          </a:p>
          <a:p>
            <a:pPr>
              <a:lnSpc>
                <a:spcPct val="80000"/>
              </a:lnSpc>
              <a:buFontTx/>
              <a:buNone/>
            </a:pPr>
            <a:r>
              <a:rPr lang="en-US" sz="1800" i="1" dirty="0" smtClean="0">
                <a:ea typeface="ＭＳ Ｐゴシック" pitchFamily="34" charset="-128"/>
                <a:cs typeface="Arial" pitchFamily="34" charset="0"/>
              </a:rPr>
              <a:t>	µ</a:t>
            </a:r>
            <a:r>
              <a:rPr lang="en-US" sz="1800" i="1" baseline="-25000" dirty="0" smtClean="0">
                <a:ea typeface="ＭＳ Ｐゴシック" pitchFamily="34" charset="-128"/>
                <a:cs typeface="Arial" pitchFamily="34" charset="0"/>
              </a:rPr>
              <a:t>s</a:t>
            </a:r>
            <a:r>
              <a:rPr lang="en-US" sz="1800" i="1" dirty="0" smtClean="0">
                <a:ea typeface="ＭＳ Ｐゴシック" pitchFamily="34" charset="-128"/>
                <a:cs typeface="Arial" pitchFamily="34" charset="0"/>
              </a:rPr>
              <a:t> </a:t>
            </a:r>
            <a:r>
              <a:rPr lang="en-US" sz="1800" dirty="0" smtClean="0">
                <a:ea typeface="ＭＳ Ｐゴシック" pitchFamily="34" charset="-128"/>
                <a:cs typeface="Arial" pitchFamily="34" charset="0"/>
                <a:sym typeface="Wingdings" pitchFamily="2" charset="2"/>
              </a:rPr>
              <a:t></a:t>
            </a:r>
            <a:r>
              <a:rPr lang="en-US" sz="1800" i="1" baseline="-25000" dirty="0" smtClean="0">
                <a:ea typeface="ＭＳ Ｐゴシック" pitchFamily="34" charset="-128"/>
                <a:cs typeface="Arial" pitchFamily="34" charset="0"/>
                <a:sym typeface="Wingdings" pitchFamily="2" charset="2"/>
              </a:rPr>
              <a:t> </a:t>
            </a:r>
            <a:r>
              <a:rPr lang="en-US" sz="1800" dirty="0" smtClean="0">
                <a:ea typeface="ＭＳ Ｐゴシック" pitchFamily="34" charset="-128"/>
                <a:cs typeface="Arial" pitchFamily="34" charset="0"/>
                <a:sym typeface="Wingdings" pitchFamily="2" charset="2"/>
              </a:rPr>
              <a:t>Vertex attribute function.</a:t>
            </a:r>
          </a:p>
          <a:p>
            <a:pPr lvl="1">
              <a:lnSpc>
                <a:spcPct val="80000"/>
              </a:lnSpc>
            </a:pPr>
            <a:r>
              <a:rPr lang="en-US" sz="1800" i="1" dirty="0" smtClean="0">
                <a:ea typeface="ＭＳ Ｐゴシック" pitchFamily="34" charset="-128"/>
                <a:cs typeface="Arial" pitchFamily="34" charset="0"/>
              </a:rPr>
              <a:t>Service Name, location, address, cost, etc.</a:t>
            </a:r>
          </a:p>
          <a:p>
            <a:pPr>
              <a:lnSpc>
                <a:spcPct val="80000"/>
              </a:lnSpc>
              <a:buFontTx/>
              <a:buNone/>
            </a:pPr>
            <a:r>
              <a:rPr lang="en-US" sz="1800" i="1" dirty="0" smtClean="0">
                <a:ea typeface="ＭＳ Ｐゴシック" pitchFamily="34" charset="-128"/>
                <a:cs typeface="Arial" pitchFamily="34" charset="0"/>
              </a:rPr>
              <a:t>	</a:t>
            </a:r>
            <a:r>
              <a:rPr lang="el-GR" sz="1800" i="1" dirty="0" smtClean="0">
                <a:ea typeface="ＭＳ Ｐゴシック" pitchFamily="34" charset="-128"/>
                <a:cs typeface="Arial" pitchFamily="34" charset="0"/>
              </a:rPr>
              <a:t>ξ</a:t>
            </a:r>
            <a:r>
              <a:rPr lang="en-US" sz="1800" i="1" baseline="-25000" dirty="0" smtClean="0">
                <a:ea typeface="ＭＳ Ｐゴシック" pitchFamily="34" charset="-128"/>
                <a:cs typeface="Arial" pitchFamily="34" charset="0"/>
              </a:rPr>
              <a:t>s</a:t>
            </a:r>
            <a:r>
              <a:rPr lang="en-US" sz="1800" i="1" dirty="0" smtClean="0">
                <a:ea typeface="ＭＳ Ｐゴシック" pitchFamily="34" charset="-128"/>
                <a:cs typeface="Arial" pitchFamily="34" charset="0"/>
              </a:rPr>
              <a:t> </a:t>
            </a:r>
            <a:r>
              <a:rPr lang="en-US" sz="1800" dirty="0" smtClean="0">
                <a:ea typeface="ＭＳ Ｐゴシック" pitchFamily="34" charset="-128"/>
                <a:cs typeface="Arial" pitchFamily="34" charset="0"/>
                <a:sym typeface="Wingdings" pitchFamily="2" charset="2"/>
              </a:rPr>
              <a:t></a:t>
            </a:r>
            <a:r>
              <a:rPr lang="en-US" sz="1800" i="1" dirty="0" smtClean="0">
                <a:ea typeface="ＭＳ Ｐゴシック" pitchFamily="34" charset="-128"/>
                <a:cs typeface="Arial" pitchFamily="34" charset="0"/>
                <a:sym typeface="Wingdings" pitchFamily="2" charset="2"/>
              </a:rPr>
              <a:t> Edge attribute function</a:t>
            </a:r>
          </a:p>
          <a:p>
            <a:pPr lvl="1">
              <a:lnSpc>
                <a:spcPct val="80000"/>
              </a:lnSpc>
            </a:pPr>
            <a:r>
              <a:rPr lang="en-US" sz="1800" i="1" dirty="0" smtClean="0">
                <a:ea typeface="ＭＳ Ｐゴシック" pitchFamily="34" charset="-128"/>
                <a:cs typeface="Arial" pitchFamily="34" charset="0"/>
              </a:rPr>
              <a:t>Type and size of parameters and messages</a:t>
            </a:r>
          </a:p>
          <a:p>
            <a:pPr>
              <a:lnSpc>
                <a:spcPct val="80000"/>
              </a:lnSpc>
            </a:pPr>
            <a:r>
              <a:rPr lang="en-US" sz="1800" i="1" dirty="0" smtClean="0">
                <a:ea typeface="ＭＳ Ｐゴシック" pitchFamily="34" charset="-128"/>
                <a:cs typeface="Arial" pitchFamily="34" charset="0"/>
              </a:rPr>
              <a:t>Attributes can also contain semantic descriptions of entities.</a:t>
            </a:r>
          </a:p>
        </p:txBody>
      </p:sp>
      <p:grpSp>
        <p:nvGrpSpPr>
          <p:cNvPr id="2" name="Group 4"/>
          <p:cNvGrpSpPr>
            <a:grpSpLocks/>
          </p:cNvGrpSpPr>
          <p:nvPr/>
        </p:nvGrpSpPr>
        <p:grpSpPr bwMode="auto">
          <a:xfrm>
            <a:off x="1981200" y="4416425"/>
            <a:ext cx="5257800" cy="1317625"/>
            <a:chOff x="1248" y="2782"/>
            <a:chExt cx="3312" cy="830"/>
          </a:xfrm>
        </p:grpSpPr>
        <p:sp>
          <p:nvSpPr>
            <p:cNvPr id="30727" name="Oval 5"/>
            <p:cNvSpPr>
              <a:spLocks noChangeArrowheads="1"/>
            </p:cNvSpPr>
            <p:nvPr/>
          </p:nvSpPr>
          <p:spPr bwMode="auto">
            <a:xfrm>
              <a:off x="2352" y="2832"/>
              <a:ext cx="1248" cy="768"/>
            </a:xfrm>
            <a:prstGeom prst="ellipse">
              <a:avLst/>
            </a:prstGeom>
            <a:noFill/>
            <a:ln w="9525">
              <a:solidFill>
                <a:schemeClr val="tx1"/>
              </a:solidFill>
              <a:round/>
              <a:headEnd/>
              <a:tailEnd/>
            </a:ln>
          </p:spPr>
          <p:txBody>
            <a:bodyPr wrap="none" anchor="ctr"/>
            <a:lstStyle/>
            <a:p>
              <a:pPr algn="ctr"/>
              <a:r>
                <a:rPr lang="en-US" sz="1600">
                  <a:latin typeface="Tahoma" pitchFamily="34" charset="0"/>
                </a:rPr>
                <a:t>Text to audio</a:t>
              </a:r>
            </a:p>
            <a:p>
              <a:pPr algn="ctr"/>
              <a:r>
                <a:rPr lang="en-US" sz="1600">
                  <a:latin typeface="Tahoma" pitchFamily="34" charset="0"/>
                </a:rPr>
                <a:t>Location: 238 ELB</a:t>
              </a:r>
            </a:p>
            <a:p>
              <a:pPr algn="ctr"/>
              <a:r>
                <a:rPr lang="en-US" sz="1600">
                  <a:latin typeface="Tahoma" pitchFamily="34" charset="0"/>
                </a:rPr>
                <a:t>Cost: $0.5/min</a:t>
              </a:r>
            </a:p>
            <a:p>
              <a:pPr algn="ctr"/>
              <a:r>
                <a:rPr lang="en-US" sz="1600">
                  <a:latin typeface="Tahoma" pitchFamily="34" charset="0"/>
                </a:rPr>
                <a:t>Delay: 0.05mS</a:t>
              </a:r>
            </a:p>
          </p:txBody>
        </p:sp>
        <p:sp>
          <p:nvSpPr>
            <p:cNvPr id="30728" name="Line 6"/>
            <p:cNvSpPr>
              <a:spLocks noChangeShapeType="1"/>
            </p:cNvSpPr>
            <p:nvPr/>
          </p:nvSpPr>
          <p:spPr bwMode="auto">
            <a:xfrm>
              <a:off x="1248" y="3216"/>
              <a:ext cx="1104" cy="0"/>
            </a:xfrm>
            <a:prstGeom prst="line">
              <a:avLst/>
            </a:prstGeom>
            <a:noFill/>
            <a:ln w="9525">
              <a:solidFill>
                <a:schemeClr val="tx1"/>
              </a:solidFill>
              <a:round/>
              <a:headEnd/>
              <a:tailEnd type="triangle" w="med" len="med"/>
            </a:ln>
          </p:spPr>
          <p:txBody>
            <a:bodyPr/>
            <a:lstStyle/>
            <a:p>
              <a:endParaRPr lang="en-US"/>
            </a:p>
          </p:txBody>
        </p:sp>
        <p:sp>
          <p:nvSpPr>
            <p:cNvPr id="30729" name="Line 7"/>
            <p:cNvSpPr>
              <a:spLocks noChangeShapeType="1"/>
            </p:cNvSpPr>
            <p:nvPr/>
          </p:nvSpPr>
          <p:spPr bwMode="auto">
            <a:xfrm>
              <a:off x="3600" y="3216"/>
              <a:ext cx="960" cy="0"/>
            </a:xfrm>
            <a:prstGeom prst="line">
              <a:avLst/>
            </a:prstGeom>
            <a:noFill/>
            <a:ln w="9525">
              <a:solidFill>
                <a:schemeClr val="tx1"/>
              </a:solidFill>
              <a:round/>
              <a:headEnd/>
              <a:tailEnd type="triangle" w="med" len="med"/>
            </a:ln>
          </p:spPr>
          <p:txBody>
            <a:bodyPr/>
            <a:lstStyle/>
            <a:p>
              <a:endParaRPr lang="en-US"/>
            </a:p>
          </p:txBody>
        </p:sp>
        <p:sp>
          <p:nvSpPr>
            <p:cNvPr id="30730" name="Text Box 8"/>
            <p:cNvSpPr txBox="1">
              <a:spLocks noChangeArrowheads="1"/>
            </p:cNvSpPr>
            <p:nvPr/>
          </p:nvSpPr>
          <p:spPr bwMode="auto">
            <a:xfrm>
              <a:off x="1344" y="2784"/>
              <a:ext cx="864" cy="828"/>
            </a:xfrm>
            <a:prstGeom prst="rect">
              <a:avLst/>
            </a:prstGeom>
            <a:noFill/>
            <a:ln w="9525">
              <a:noFill/>
              <a:miter lim="800000"/>
              <a:headEnd/>
              <a:tailEnd/>
            </a:ln>
          </p:spPr>
          <p:txBody>
            <a:bodyPr>
              <a:spAutoFit/>
            </a:bodyPr>
            <a:lstStyle/>
            <a:p>
              <a:pPr>
                <a:spcBef>
                  <a:spcPct val="50000"/>
                </a:spcBef>
              </a:pPr>
              <a:r>
                <a:rPr lang="en-US" sz="1600">
                  <a:latin typeface="Tahoma" pitchFamily="34" charset="0"/>
                </a:rPr>
                <a:t>Stype: Text</a:t>
              </a:r>
            </a:p>
            <a:p>
              <a:pPr>
                <a:spcBef>
                  <a:spcPct val="50000"/>
                </a:spcBef>
              </a:pPr>
              <a:r>
                <a:rPr lang="en-US" sz="1600">
                  <a:latin typeface="Tahoma" pitchFamily="34" charset="0"/>
                </a:rPr>
                <a:t>PType: ASCII</a:t>
              </a:r>
            </a:p>
            <a:p>
              <a:pPr>
                <a:spcBef>
                  <a:spcPct val="50000"/>
                </a:spcBef>
              </a:pPr>
              <a:r>
                <a:rPr lang="en-US" sz="1600">
                  <a:latin typeface="Tahoma" pitchFamily="34" charset="0"/>
                </a:rPr>
                <a:t>Rate: 56kbps</a:t>
              </a:r>
            </a:p>
          </p:txBody>
        </p:sp>
        <p:sp>
          <p:nvSpPr>
            <p:cNvPr id="30731" name="Text Box 9"/>
            <p:cNvSpPr txBox="1">
              <a:spLocks noChangeArrowheads="1"/>
            </p:cNvSpPr>
            <p:nvPr/>
          </p:nvSpPr>
          <p:spPr bwMode="auto">
            <a:xfrm>
              <a:off x="3600" y="2782"/>
              <a:ext cx="864" cy="674"/>
            </a:xfrm>
            <a:prstGeom prst="rect">
              <a:avLst/>
            </a:prstGeom>
            <a:noFill/>
            <a:ln w="9525">
              <a:noFill/>
              <a:miter lim="800000"/>
              <a:headEnd/>
              <a:tailEnd/>
            </a:ln>
          </p:spPr>
          <p:txBody>
            <a:bodyPr>
              <a:spAutoFit/>
            </a:bodyPr>
            <a:lstStyle/>
            <a:p>
              <a:pPr>
                <a:spcBef>
                  <a:spcPct val="50000"/>
                </a:spcBef>
              </a:pPr>
              <a:r>
                <a:rPr lang="en-US" sz="1600">
                  <a:latin typeface="Tahoma" pitchFamily="34" charset="0"/>
                </a:rPr>
                <a:t>Stype: Audio</a:t>
              </a:r>
            </a:p>
            <a:p>
              <a:pPr>
                <a:spcBef>
                  <a:spcPct val="50000"/>
                </a:spcBef>
              </a:pPr>
              <a:r>
                <a:rPr lang="en-US" sz="1600">
                  <a:latin typeface="Tahoma" pitchFamily="34" charset="0"/>
                </a:rPr>
                <a:t>PType: Wav</a:t>
              </a:r>
            </a:p>
            <a:p>
              <a:pPr>
                <a:spcBef>
                  <a:spcPct val="50000"/>
                </a:spcBef>
              </a:pPr>
              <a:r>
                <a:rPr lang="en-US" sz="1600">
                  <a:latin typeface="Tahoma" pitchFamily="34" charset="0"/>
                </a:rPr>
                <a:t>Rate: 56kbps</a:t>
              </a:r>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r>
              <a:rPr lang="en-US" sz="2400" smtClean="0">
                <a:ea typeface="ＭＳ Ｐゴシック" pitchFamily="34" charset="-128"/>
              </a:rPr>
              <a:t>Service aggregation at the directory</a:t>
            </a:r>
          </a:p>
        </p:txBody>
      </p:sp>
      <p:sp>
        <p:nvSpPr>
          <p:cNvPr id="83011" name="Text Box 67"/>
          <p:cNvSpPr txBox="1">
            <a:spLocks noChangeArrowheads="1"/>
          </p:cNvSpPr>
          <p:nvPr/>
        </p:nvSpPr>
        <p:spPr bwMode="auto">
          <a:xfrm>
            <a:off x="3657600" y="2438400"/>
            <a:ext cx="1600200" cy="581025"/>
          </a:xfrm>
          <a:prstGeom prst="rect">
            <a:avLst/>
          </a:prstGeom>
          <a:noFill/>
          <a:ln w="9525">
            <a:noFill/>
            <a:miter lim="800000"/>
            <a:headEnd/>
            <a:tailEnd/>
          </a:ln>
        </p:spPr>
        <p:txBody>
          <a:bodyPr>
            <a:spAutoFit/>
          </a:bodyPr>
          <a:lstStyle/>
          <a:p>
            <a:pPr algn="ctr">
              <a:spcBef>
                <a:spcPct val="50000"/>
              </a:spcBef>
            </a:pPr>
            <a:r>
              <a:rPr lang="en-US" sz="1600">
                <a:latin typeface="Tahoma" pitchFamily="34" charset="0"/>
              </a:rPr>
              <a:t>Semantic aggregation</a:t>
            </a:r>
          </a:p>
        </p:txBody>
      </p:sp>
      <p:sp>
        <p:nvSpPr>
          <p:cNvPr id="83012" name="Text Box 68"/>
          <p:cNvSpPr txBox="1">
            <a:spLocks noChangeArrowheads="1"/>
          </p:cNvSpPr>
          <p:nvPr/>
        </p:nvSpPr>
        <p:spPr bwMode="auto">
          <a:xfrm>
            <a:off x="3810000" y="4114800"/>
            <a:ext cx="1600200" cy="581025"/>
          </a:xfrm>
          <a:prstGeom prst="rect">
            <a:avLst/>
          </a:prstGeom>
          <a:noFill/>
          <a:ln w="9525">
            <a:noFill/>
            <a:miter lim="800000"/>
            <a:headEnd/>
            <a:tailEnd/>
          </a:ln>
        </p:spPr>
        <p:txBody>
          <a:bodyPr>
            <a:spAutoFit/>
          </a:bodyPr>
          <a:lstStyle/>
          <a:p>
            <a:pPr algn="ctr">
              <a:spcBef>
                <a:spcPct val="50000"/>
              </a:spcBef>
            </a:pPr>
            <a:r>
              <a:rPr lang="en-US" sz="1600" dirty="0">
                <a:latin typeface="Tahoma" pitchFamily="34" charset="0"/>
              </a:rPr>
              <a:t>Syntactic aggregation</a:t>
            </a:r>
          </a:p>
        </p:txBody>
      </p:sp>
      <p:sp>
        <p:nvSpPr>
          <p:cNvPr id="31750" name="Text Box 70"/>
          <p:cNvSpPr txBox="1">
            <a:spLocks noChangeArrowheads="1"/>
          </p:cNvSpPr>
          <p:nvPr/>
        </p:nvSpPr>
        <p:spPr bwMode="auto">
          <a:xfrm>
            <a:off x="4724400" y="5410200"/>
            <a:ext cx="3733800" cy="366713"/>
          </a:xfrm>
          <a:prstGeom prst="rect">
            <a:avLst/>
          </a:prstGeom>
          <a:noFill/>
          <a:ln w="9525">
            <a:noFill/>
            <a:miter lim="800000"/>
            <a:headEnd/>
            <a:tailEnd/>
          </a:ln>
        </p:spPr>
        <p:txBody>
          <a:bodyPr>
            <a:spAutoFit/>
          </a:bodyPr>
          <a:lstStyle/>
          <a:p>
            <a:pPr>
              <a:spcBef>
                <a:spcPct val="50000"/>
              </a:spcBef>
            </a:pPr>
            <a:r>
              <a:rPr lang="en-US">
                <a:latin typeface="Tahoma" pitchFamily="34" charset="0"/>
              </a:rPr>
              <a:t>Aggregation of services (G</a:t>
            </a:r>
            <a:r>
              <a:rPr lang="en-US" baseline="-25000">
                <a:latin typeface="Tahoma" pitchFamily="34" charset="0"/>
              </a:rPr>
              <a:t>P</a:t>
            </a:r>
            <a:r>
              <a:rPr lang="en-US">
                <a:latin typeface="Tahoma" pitchFamily="34" charset="0"/>
              </a:rPr>
              <a:t>)</a:t>
            </a:r>
          </a:p>
        </p:txBody>
      </p:sp>
      <p:grpSp>
        <p:nvGrpSpPr>
          <p:cNvPr id="2" name="Group 80"/>
          <p:cNvGrpSpPr>
            <a:grpSpLocks/>
          </p:cNvGrpSpPr>
          <p:nvPr/>
        </p:nvGrpSpPr>
        <p:grpSpPr bwMode="auto">
          <a:xfrm>
            <a:off x="1524000" y="1676400"/>
            <a:ext cx="2286000" cy="4481513"/>
            <a:chOff x="336" y="1296"/>
            <a:chExt cx="1440" cy="2823"/>
          </a:xfrm>
        </p:grpSpPr>
        <p:grpSp>
          <p:nvGrpSpPr>
            <p:cNvPr id="3" name="Group 3"/>
            <p:cNvGrpSpPr>
              <a:grpSpLocks/>
            </p:cNvGrpSpPr>
            <p:nvPr/>
          </p:nvGrpSpPr>
          <p:grpSpPr bwMode="auto">
            <a:xfrm>
              <a:off x="336" y="1296"/>
              <a:ext cx="1440" cy="393"/>
              <a:chOff x="672" y="1623"/>
              <a:chExt cx="1440" cy="393"/>
            </a:xfrm>
          </p:grpSpPr>
          <p:sp>
            <p:nvSpPr>
              <p:cNvPr id="31825" name="Oval 4"/>
              <p:cNvSpPr>
                <a:spLocks noChangeArrowheads="1"/>
              </p:cNvSpPr>
              <p:nvPr/>
            </p:nvSpPr>
            <p:spPr bwMode="auto">
              <a:xfrm>
                <a:off x="1248" y="1719"/>
                <a:ext cx="240" cy="240"/>
              </a:xfrm>
              <a:prstGeom prst="ellipse">
                <a:avLst/>
              </a:prstGeom>
              <a:noFill/>
              <a:ln w="9525">
                <a:solidFill>
                  <a:schemeClr val="tx1"/>
                </a:solidFill>
                <a:round/>
                <a:headEnd/>
                <a:tailEnd/>
              </a:ln>
            </p:spPr>
            <p:txBody>
              <a:bodyPr wrap="none" anchor="ctr"/>
              <a:lstStyle/>
              <a:p>
                <a:pPr algn="ctr"/>
                <a:r>
                  <a:rPr lang="en-US">
                    <a:latin typeface="Tahoma" pitchFamily="34" charset="0"/>
                  </a:rPr>
                  <a:t>S1</a:t>
                </a:r>
              </a:p>
            </p:txBody>
          </p:sp>
          <p:sp>
            <p:nvSpPr>
              <p:cNvPr id="31826" name="Line 5"/>
              <p:cNvSpPr>
                <a:spLocks noChangeShapeType="1"/>
              </p:cNvSpPr>
              <p:nvPr/>
            </p:nvSpPr>
            <p:spPr bwMode="auto">
              <a:xfrm>
                <a:off x="960" y="1815"/>
                <a:ext cx="288" cy="0"/>
              </a:xfrm>
              <a:prstGeom prst="line">
                <a:avLst/>
              </a:prstGeom>
              <a:noFill/>
              <a:ln w="9525">
                <a:solidFill>
                  <a:schemeClr val="tx1"/>
                </a:solidFill>
                <a:round/>
                <a:headEnd/>
                <a:tailEnd type="triangle" w="med" len="med"/>
              </a:ln>
            </p:spPr>
            <p:txBody>
              <a:bodyPr/>
              <a:lstStyle/>
              <a:p>
                <a:endParaRPr lang="en-US"/>
              </a:p>
            </p:txBody>
          </p:sp>
          <p:sp>
            <p:nvSpPr>
              <p:cNvPr id="31827" name="Line 6"/>
              <p:cNvSpPr>
                <a:spLocks noChangeShapeType="1"/>
              </p:cNvSpPr>
              <p:nvPr/>
            </p:nvSpPr>
            <p:spPr bwMode="auto">
              <a:xfrm>
                <a:off x="1488" y="1815"/>
                <a:ext cx="384" cy="9"/>
              </a:xfrm>
              <a:prstGeom prst="line">
                <a:avLst/>
              </a:prstGeom>
              <a:noFill/>
              <a:ln w="9525">
                <a:solidFill>
                  <a:schemeClr val="tx1"/>
                </a:solidFill>
                <a:round/>
                <a:headEnd/>
                <a:tailEnd type="triangle" w="med" len="med"/>
              </a:ln>
            </p:spPr>
            <p:txBody>
              <a:bodyPr/>
              <a:lstStyle/>
              <a:p>
                <a:endParaRPr lang="en-US"/>
              </a:p>
            </p:txBody>
          </p:sp>
          <p:sp>
            <p:nvSpPr>
              <p:cNvPr id="31828" name="Text Box 7"/>
              <p:cNvSpPr txBox="1">
                <a:spLocks noChangeArrowheads="1"/>
              </p:cNvSpPr>
              <p:nvPr/>
            </p:nvSpPr>
            <p:spPr bwMode="auto">
              <a:xfrm>
                <a:off x="672" y="1623"/>
                <a:ext cx="624" cy="393"/>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SType: A</a:t>
                </a:r>
              </a:p>
              <a:p>
                <a:pPr>
                  <a:spcBef>
                    <a:spcPct val="50000"/>
                  </a:spcBef>
                </a:pPr>
                <a:r>
                  <a:rPr lang="en-US" sz="1400">
                    <a:latin typeface="Tahoma" pitchFamily="34" charset="0"/>
                  </a:rPr>
                  <a:t>Ptype: a1</a:t>
                </a:r>
              </a:p>
            </p:txBody>
          </p:sp>
          <p:sp>
            <p:nvSpPr>
              <p:cNvPr id="31829" name="Text Box 8"/>
              <p:cNvSpPr txBox="1">
                <a:spLocks noChangeArrowheads="1"/>
              </p:cNvSpPr>
              <p:nvPr/>
            </p:nvSpPr>
            <p:spPr bwMode="auto">
              <a:xfrm>
                <a:off x="1488" y="1623"/>
                <a:ext cx="624" cy="393"/>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SType: M</a:t>
                </a:r>
              </a:p>
              <a:p>
                <a:pPr>
                  <a:spcBef>
                    <a:spcPct val="50000"/>
                  </a:spcBef>
                </a:pPr>
                <a:r>
                  <a:rPr lang="en-US" sz="1400">
                    <a:latin typeface="Tahoma" pitchFamily="34" charset="0"/>
                  </a:rPr>
                  <a:t>Ptype: m</a:t>
                </a:r>
              </a:p>
            </p:txBody>
          </p:sp>
        </p:grpSp>
        <p:grpSp>
          <p:nvGrpSpPr>
            <p:cNvPr id="4" name="Group 18"/>
            <p:cNvGrpSpPr>
              <a:grpSpLocks/>
            </p:cNvGrpSpPr>
            <p:nvPr/>
          </p:nvGrpSpPr>
          <p:grpSpPr bwMode="auto">
            <a:xfrm>
              <a:off x="336" y="1767"/>
              <a:ext cx="1440" cy="393"/>
              <a:chOff x="672" y="1623"/>
              <a:chExt cx="1440" cy="393"/>
            </a:xfrm>
          </p:grpSpPr>
          <p:sp>
            <p:nvSpPr>
              <p:cNvPr id="31820" name="Oval 19"/>
              <p:cNvSpPr>
                <a:spLocks noChangeArrowheads="1"/>
              </p:cNvSpPr>
              <p:nvPr/>
            </p:nvSpPr>
            <p:spPr bwMode="auto">
              <a:xfrm>
                <a:off x="1248" y="1719"/>
                <a:ext cx="240" cy="240"/>
              </a:xfrm>
              <a:prstGeom prst="ellipse">
                <a:avLst/>
              </a:prstGeom>
              <a:noFill/>
              <a:ln w="9525">
                <a:solidFill>
                  <a:schemeClr val="tx1"/>
                </a:solidFill>
                <a:round/>
                <a:headEnd/>
                <a:tailEnd/>
              </a:ln>
            </p:spPr>
            <p:txBody>
              <a:bodyPr wrap="none" anchor="ctr"/>
              <a:lstStyle/>
              <a:p>
                <a:pPr algn="ctr"/>
                <a:r>
                  <a:rPr lang="en-US">
                    <a:latin typeface="Tahoma" pitchFamily="34" charset="0"/>
                  </a:rPr>
                  <a:t>S2</a:t>
                </a:r>
              </a:p>
            </p:txBody>
          </p:sp>
          <p:sp>
            <p:nvSpPr>
              <p:cNvPr id="31821" name="Line 20"/>
              <p:cNvSpPr>
                <a:spLocks noChangeShapeType="1"/>
              </p:cNvSpPr>
              <p:nvPr/>
            </p:nvSpPr>
            <p:spPr bwMode="auto">
              <a:xfrm>
                <a:off x="960" y="1815"/>
                <a:ext cx="288" cy="0"/>
              </a:xfrm>
              <a:prstGeom prst="line">
                <a:avLst/>
              </a:prstGeom>
              <a:noFill/>
              <a:ln w="9525">
                <a:solidFill>
                  <a:schemeClr val="tx1"/>
                </a:solidFill>
                <a:round/>
                <a:headEnd/>
                <a:tailEnd type="triangle" w="med" len="med"/>
              </a:ln>
            </p:spPr>
            <p:txBody>
              <a:bodyPr/>
              <a:lstStyle/>
              <a:p>
                <a:endParaRPr lang="en-US"/>
              </a:p>
            </p:txBody>
          </p:sp>
          <p:sp>
            <p:nvSpPr>
              <p:cNvPr id="31822" name="Line 21"/>
              <p:cNvSpPr>
                <a:spLocks noChangeShapeType="1"/>
              </p:cNvSpPr>
              <p:nvPr/>
            </p:nvSpPr>
            <p:spPr bwMode="auto">
              <a:xfrm>
                <a:off x="1488" y="1815"/>
                <a:ext cx="384" cy="9"/>
              </a:xfrm>
              <a:prstGeom prst="line">
                <a:avLst/>
              </a:prstGeom>
              <a:noFill/>
              <a:ln w="9525">
                <a:solidFill>
                  <a:schemeClr val="tx1"/>
                </a:solidFill>
                <a:round/>
                <a:headEnd/>
                <a:tailEnd type="triangle" w="med" len="med"/>
              </a:ln>
            </p:spPr>
            <p:txBody>
              <a:bodyPr/>
              <a:lstStyle/>
              <a:p>
                <a:endParaRPr lang="en-US"/>
              </a:p>
            </p:txBody>
          </p:sp>
          <p:sp>
            <p:nvSpPr>
              <p:cNvPr id="31823" name="Text Box 22"/>
              <p:cNvSpPr txBox="1">
                <a:spLocks noChangeArrowheads="1"/>
              </p:cNvSpPr>
              <p:nvPr/>
            </p:nvSpPr>
            <p:spPr bwMode="auto">
              <a:xfrm>
                <a:off x="672" y="1623"/>
                <a:ext cx="624" cy="393"/>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SType: B</a:t>
                </a:r>
              </a:p>
              <a:p>
                <a:pPr>
                  <a:spcBef>
                    <a:spcPct val="50000"/>
                  </a:spcBef>
                </a:pPr>
                <a:r>
                  <a:rPr lang="en-US" sz="1400">
                    <a:latin typeface="Tahoma" pitchFamily="34" charset="0"/>
                  </a:rPr>
                  <a:t>Ptype: b</a:t>
                </a:r>
              </a:p>
            </p:txBody>
          </p:sp>
          <p:sp>
            <p:nvSpPr>
              <p:cNvPr id="31824" name="Text Box 23"/>
              <p:cNvSpPr txBox="1">
                <a:spLocks noChangeArrowheads="1"/>
              </p:cNvSpPr>
              <p:nvPr/>
            </p:nvSpPr>
            <p:spPr bwMode="auto">
              <a:xfrm>
                <a:off x="1488" y="1623"/>
                <a:ext cx="624" cy="393"/>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SType: K</a:t>
                </a:r>
              </a:p>
              <a:p>
                <a:pPr>
                  <a:spcBef>
                    <a:spcPct val="50000"/>
                  </a:spcBef>
                </a:pPr>
                <a:r>
                  <a:rPr lang="en-US" sz="1400">
                    <a:latin typeface="Tahoma" pitchFamily="34" charset="0"/>
                  </a:rPr>
                  <a:t>Ptype: k</a:t>
                </a:r>
              </a:p>
            </p:txBody>
          </p:sp>
        </p:grpSp>
        <p:grpSp>
          <p:nvGrpSpPr>
            <p:cNvPr id="5" name="Group 24"/>
            <p:cNvGrpSpPr>
              <a:grpSpLocks/>
            </p:cNvGrpSpPr>
            <p:nvPr/>
          </p:nvGrpSpPr>
          <p:grpSpPr bwMode="auto">
            <a:xfrm>
              <a:off x="336" y="2247"/>
              <a:ext cx="1440" cy="393"/>
              <a:chOff x="672" y="1623"/>
              <a:chExt cx="1440" cy="393"/>
            </a:xfrm>
          </p:grpSpPr>
          <p:sp>
            <p:nvSpPr>
              <p:cNvPr id="31815" name="Oval 25"/>
              <p:cNvSpPr>
                <a:spLocks noChangeArrowheads="1"/>
              </p:cNvSpPr>
              <p:nvPr/>
            </p:nvSpPr>
            <p:spPr bwMode="auto">
              <a:xfrm>
                <a:off x="1248" y="1719"/>
                <a:ext cx="240" cy="240"/>
              </a:xfrm>
              <a:prstGeom prst="ellipse">
                <a:avLst/>
              </a:prstGeom>
              <a:noFill/>
              <a:ln w="9525">
                <a:solidFill>
                  <a:schemeClr val="tx1"/>
                </a:solidFill>
                <a:round/>
                <a:headEnd/>
                <a:tailEnd/>
              </a:ln>
            </p:spPr>
            <p:txBody>
              <a:bodyPr wrap="none" anchor="ctr"/>
              <a:lstStyle/>
              <a:p>
                <a:pPr algn="ctr"/>
                <a:r>
                  <a:rPr lang="en-US">
                    <a:latin typeface="Tahoma" pitchFamily="34" charset="0"/>
                  </a:rPr>
                  <a:t>S3</a:t>
                </a:r>
              </a:p>
            </p:txBody>
          </p:sp>
          <p:sp>
            <p:nvSpPr>
              <p:cNvPr id="31816" name="Line 26"/>
              <p:cNvSpPr>
                <a:spLocks noChangeShapeType="1"/>
              </p:cNvSpPr>
              <p:nvPr/>
            </p:nvSpPr>
            <p:spPr bwMode="auto">
              <a:xfrm>
                <a:off x="960" y="1815"/>
                <a:ext cx="288" cy="0"/>
              </a:xfrm>
              <a:prstGeom prst="line">
                <a:avLst/>
              </a:prstGeom>
              <a:noFill/>
              <a:ln w="9525">
                <a:solidFill>
                  <a:schemeClr val="tx1"/>
                </a:solidFill>
                <a:round/>
                <a:headEnd/>
                <a:tailEnd type="triangle" w="med" len="med"/>
              </a:ln>
            </p:spPr>
            <p:txBody>
              <a:bodyPr/>
              <a:lstStyle/>
              <a:p>
                <a:endParaRPr lang="en-US"/>
              </a:p>
            </p:txBody>
          </p:sp>
          <p:sp>
            <p:nvSpPr>
              <p:cNvPr id="31817" name="Line 27"/>
              <p:cNvSpPr>
                <a:spLocks noChangeShapeType="1"/>
              </p:cNvSpPr>
              <p:nvPr/>
            </p:nvSpPr>
            <p:spPr bwMode="auto">
              <a:xfrm>
                <a:off x="1488" y="1815"/>
                <a:ext cx="384" cy="9"/>
              </a:xfrm>
              <a:prstGeom prst="line">
                <a:avLst/>
              </a:prstGeom>
              <a:noFill/>
              <a:ln w="9525">
                <a:solidFill>
                  <a:schemeClr val="tx1"/>
                </a:solidFill>
                <a:round/>
                <a:headEnd/>
                <a:tailEnd type="triangle" w="med" len="med"/>
              </a:ln>
            </p:spPr>
            <p:txBody>
              <a:bodyPr/>
              <a:lstStyle/>
              <a:p>
                <a:endParaRPr lang="en-US"/>
              </a:p>
            </p:txBody>
          </p:sp>
          <p:sp>
            <p:nvSpPr>
              <p:cNvPr id="31818" name="Text Box 28"/>
              <p:cNvSpPr txBox="1">
                <a:spLocks noChangeArrowheads="1"/>
              </p:cNvSpPr>
              <p:nvPr/>
            </p:nvSpPr>
            <p:spPr bwMode="auto">
              <a:xfrm>
                <a:off x="672" y="1623"/>
                <a:ext cx="624" cy="393"/>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SType: M</a:t>
                </a:r>
              </a:p>
              <a:p>
                <a:pPr>
                  <a:spcBef>
                    <a:spcPct val="50000"/>
                  </a:spcBef>
                </a:pPr>
                <a:r>
                  <a:rPr lang="en-US" sz="1400">
                    <a:latin typeface="Tahoma" pitchFamily="34" charset="0"/>
                  </a:rPr>
                  <a:t>Ptype: m1</a:t>
                </a:r>
              </a:p>
            </p:txBody>
          </p:sp>
          <p:sp>
            <p:nvSpPr>
              <p:cNvPr id="31819" name="Text Box 29"/>
              <p:cNvSpPr txBox="1">
                <a:spLocks noChangeArrowheads="1"/>
              </p:cNvSpPr>
              <p:nvPr/>
            </p:nvSpPr>
            <p:spPr bwMode="auto">
              <a:xfrm>
                <a:off x="1488" y="1623"/>
                <a:ext cx="624" cy="393"/>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SType: K</a:t>
                </a:r>
              </a:p>
              <a:p>
                <a:pPr>
                  <a:spcBef>
                    <a:spcPct val="50000"/>
                  </a:spcBef>
                </a:pPr>
                <a:r>
                  <a:rPr lang="en-US" sz="1400">
                    <a:latin typeface="Tahoma" pitchFamily="34" charset="0"/>
                  </a:rPr>
                  <a:t>Ptype: k1</a:t>
                </a:r>
              </a:p>
            </p:txBody>
          </p:sp>
        </p:grpSp>
        <p:grpSp>
          <p:nvGrpSpPr>
            <p:cNvPr id="6" name="Group 30"/>
            <p:cNvGrpSpPr>
              <a:grpSpLocks/>
            </p:cNvGrpSpPr>
            <p:nvPr/>
          </p:nvGrpSpPr>
          <p:grpSpPr bwMode="auto">
            <a:xfrm>
              <a:off x="336" y="2679"/>
              <a:ext cx="1440" cy="393"/>
              <a:chOff x="672" y="1623"/>
              <a:chExt cx="1440" cy="393"/>
            </a:xfrm>
          </p:grpSpPr>
          <p:sp>
            <p:nvSpPr>
              <p:cNvPr id="31810" name="Oval 31"/>
              <p:cNvSpPr>
                <a:spLocks noChangeArrowheads="1"/>
              </p:cNvSpPr>
              <p:nvPr/>
            </p:nvSpPr>
            <p:spPr bwMode="auto">
              <a:xfrm>
                <a:off x="1248" y="1719"/>
                <a:ext cx="240" cy="240"/>
              </a:xfrm>
              <a:prstGeom prst="ellipse">
                <a:avLst/>
              </a:prstGeom>
              <a:noFill/>
              <a:ln w="9525">
                <a:solidFill>
                  <a:schemeClr val="tx1"/>
                </a:solidFill>
                <a:round/>
                <a:headEnd/>
                <a:tailEnd/>
              </a:ln>
            </p:spPr>
            <p:txBody>
              <a:bodyPr wrap="none" anchor="ctr"/>
              <a:lstStyle/>
              <a:p>
                <a:pPr algn="ctr"/>
                <a:r>
                  <a:rPr lang="en-US">
                    <a:latin typeface="Tahoma" pitchFamily="34" charset="0"/>
                  </a:rPr>
                  <a:t>S4</a:t>
                </a:r>
              </a:p>
            </p:txBody>
          </p:sp>
          <p:sp>
            <p:nvSpPr>
              <p:cNvPr id="31811" name="Line 32"/>
              <p:cNvSpPr>
                <a:spLocks noChangeShapeType="1"/>
              </p:cNvSpPr>
              <p:nvPr/>
            </p:nvSpPr>
            <p:spPr bwMode="auto">
              <a:xfrm>
                <a:off x="960" y="1815"/>
                <a:ext cx="288" cy="0"/>
              </a:xfrm>
              <a:prstGeom prst="line">
                <a:avLst/>
              </a:prstGeom>
              <a:noFill/>
              <a:ln w="9525">
                <a:solidFill>
                  <a:schemeClr val="tx1"/>
                </a:solidFill>
                <a:round/>
                <a:headEnd/>
                <a:tailEnd type="triangle" w="med" len="med"/>
              </a:ln>
            </p:spPr>
            <p:txBody>
              <a:bodyPr/>
              <a:lstStyle/>
              <a:p>
                <a:endParaRPr lang="en-US"/>
              </a:p>
            </p:txBody>
          </p:sp>
          <p:sp>
            <p:nvSpPr>
              <p:cNvPr id="31812" name="Line 33"/>
              <p:cNvSpPr>
                <a:spLocks noChangeShapeType="1"/>
              </p:cNvSpPr>
              <p:nvPr/>
            </p:nvSpPr>
            <p:spPr bwMode="auto">
              <a:xfrm>
                <a:off x="1488" y="1815"/>
                <a:ext cx="384" cy="9"/>
              </a:xfrm>
              <a:prstGeom prst="line">
                <a:avLst/>
              </a:prstGeom>
              <a:noFill/>
              <a:ln w="9525">
                <a:solidFill>
                  <a:schemeClr val="tx1"/>
                </a:solidFill>
                <a:round/>
                <a:headEnd/>
                <a:tailEnd type="triangle" w="med" len="med"/>
              </a:ln>
            </p:spPr>
            <p:txBody>
              <a:bodyPr/>
              <a:lstStyle/>
              <a:p>
                <a:endParaRPr lang="en-US"/>
              </a:p>
            </p:txBody>
          </p:sp>
          <p:sp>
            <p:nvSpPr>
              <p:cNvPr id="31813" name="Text Box 34"/>
              <p:cNvSpPr txBox="1">
                <a:spLocks noChangeArrowheads="1"/>
              </p:cNvSpPr>
              <p:nvPr/>
            </p:nvSpPr>
            <p:spPr bwMode="auto">
              <a:xfrm>
                <a:off x="672" y="1623"/>
                <a:ext cx="624" cy="393"/>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SType: M</a:t>
                </a:r>
              </a:p>
              <a:p>
                <a:pPr>
                  <a:spcBef>
                    <a:spcPct val="50000"/>
                  </a:spcBef>
                </a:pPr>
                <a:r>
                  <a:rPr lang="en-US" sz="1400">
                    <a:latin typeface="Tahoma" pitchFamily="34" charset="0"/>
                  </a:rPr>
                  <a:t>Ptype: m</a:t>
                </a:r>
              </a:p>
            </p:txBody>
          </p:sp>
          <p:sp>
            <p:nvSpPr>
              <p:cNvPr id="31814" name="Text Box 35"/>
              <p:cNvSpPr txBox="1">
                <a:spLocks noChangeArrowheads="1"/>
              </p:cNvSpPr>
              <p:nvPr/>
            </p:nvSpPr>
            <p:spPr bwMode="auto">
              <a:xfrm>
                <a:off x="1488" y="1623"/>
                <a:ext cx="624" cy="393"/>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SType: B</a:t>
                </a:r>
              </a:p>
              <a:p>
                <a:pPr>
                  <a:spcBef>
                    <a:spcPct val="50000"/>
                  </a:spcBef>
                </a:pPr>
                <a:r>
                  <a:rPr lang="en-US" sz="1400">
                    <a:latin typeface="Tahoma" pitchFamily="34" charset="0"/>
                  </a:rPr>
                  <a:t>Ptype: b</a:t>
                </a:r>
              </a:p>
            </p:txBody>
          </p:sp>
        </p:grpSp>
        <p:grpSp>
          <p:nvGrpSpPr>
            <p:cNvPr id="7" name="Group 36"/>
            <p:cNvGrpSpPr>
              <a:grpSpLocks/>
            </p:cNvGrpSpPr>
            <p:nvPr/>
          </p:nvGrpSpPr>
          <p:grpSpPr bwMode="auto">
            <a:xfrm>
              <a:off x="336" y="3504"/>
              <a:ext cx="1440" cy="393"/>
              <a:chOff x="672" y="1623"/>
              <a:chExt cx="1440" cy="393"/>
            </a:xfrm>
          </p:grpSpPr>
          <p:sp>
            <p:nvSpPr>
              <p:cNvPr id="31805" name="Oval 37"/>
              <p:cNvSpPr>
                <a:spLocks noChangeArrowheads="1"/>
              </p:cNvSpPr>
              <p:nvPr/>
            </p:nvSpPr>
            <p:spPr bwMode="auto">
              <a:xfrm>
                <a:off x="1248" y="1719"/>
                <a:ext cx="240" cy="240"/>
              </a:xfrm>
              <a:prstGeom prst="ellipse">
                <a:avLst/>
              </a:prstGeom>
              <a:noFill/>
              <a:ln w="9525">
                <a:solidFill>
                  <a:schemeClr val="tx1"/>
                </a:solidFill>
                <a:round/>
                <a:headEnd/>
                <a:tailEnd/>
              </a:ln>
            </p:spPr>
            <p:txBody>
              <a:bodyPr wrap="none" anchor="ctr"/>
              <a:lstStyle/>
              <a:p>
                <a:pPr algn="ctr"/>
                <a:r>
                  <a:rPr lang="en-US">
                    <a:latin typeface="Tahoma" pitchFamily="34" charset="0"/>
                  </a:rPr>
                  <a:t>S6</a:t>
                </a:r>
              </a:p>
            </p:txBody>
          </p:sp>
          <p:sp>
            <p:nvSpPr>
              <p:cNvPr id="31806" name="Line 38"/>
              <p:cNvSpPr>
                <a:spLocks noChangeShapeType="1"/>
              </p:cNvSpPr>
              <p:nvPr/>
            </p:nvSpPr>
            <p:spPr bwMode="auto">
              <a:xfrm>
                <a:off x="960" y="1815"/>
                <a:ext cx="288" cy="0"/>
              </a:xfrm>
              <a:prstGeom prst="line">
                <a:avLst/>
              </a:prstGeom>
              <a:noFill/>
              <a:ln w="9525">
                <a:solidFill>
                  <a:schemeClr val="tx1"/>
                </a:solidFill>
                <a:round/>
                <a:headEnd/>
                <a:tailEnd type="triangle" w="med" len="med"/>
              </a:ln>
            </p:spPr>
            <p:txBody>
              <a:bodyPr/>
              <a:lstStyle/>
              <a:p>
                <a:endParaRPr lang="en-US"/>
              </a:p>
            </p:txBody>
          </p:sp>
          <p:sp>
            <p:nvSpPr>
              <p:cNvPr id="31807" name="Line 39"/>
              <p:cNvSpPr>
                <a:spLocks noChangeShapeType="1"/>
              </p:cNvSpPr>
              <p:nvPr/>
            </p:nvSpPr>
            <p:spPr bwMode="auto">
              <a:xfrm>
                <a:off x="1488" y="1815"/>
                <a:ext cx="384" cy="9"/>
              </a:xfrm>
              <a:prstGeom prst="line">
                <a:avLst/>
              </a:prstGeom>
              <a:noFill/>
              <a:ln w="9525">
                <a:solidFill>
                  <a:schemeClr val="tx1"/>
                </a:solidFill>
                <a:round/>
                <a:headEnd/>
                <a:tailEnd type="triangle" w="med" len="med"/>
              </a:ln>
            </p:spPr>
            <p:txBody>
              <a:bodyPr/>
              <a:lstStyle/>
              <a:p>
                <a:endParaRPr lang="en-US"/>
              </a:p>
            </p:txBody>
          </p:sp>
          <p:sp>
            <p:nvSpPr>
              <p:cNvPr id="31808" name="Text Box 40"/>
              <p:cNvSpPr txBox="1">
                <a:spLocks noChangeArrowheads="1"/>
              </p:cNvSpPr>
              <p:nvPr/>
            </p:nvSpPr>
            <p:spPr bwMode="auto">
              <a:xfrm>
                <a:off x="672" y="1623"/>
                <a:ext cx="624" cy="393"/>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SType: A</a:t>
                </a:r>
              </a:p>
              <a:p>
                <a:pPr>
                  <a:spcBef>
                    <a:spcPct val="50000"/>
                  </a:spcBef>
                </a:pPr>
                <a:r>
                  <a:rPr lang="en-US" sz="1400">
                    <a:latin typeface="Tahoma" pitchFamily="34" charset="0"/>
                  </a:rPr>
                  <a:t>Ptype: a1</a:t>
                </a:r>
              </a:p>
            </p:txBody>
          </p:sp>
          <p:sp>
            <p:nvSpPr>
              <p:cNvPr id="31809" name="Text Box 41"/>
              <p:cNvSpPr txBox="1">
                <a:spLocks noChangeArrowheads="1"/>
              </p:cNvSpPr>
              <p:nvPr/>
            </p:nvSpPr>
            <p:spPr bwMode="auto">
              <a:xfrm>
                <a:off x="1488" y="1623"/>
                <a:ext cx="624" cy="393"/>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SType: M</a:t>
                </a:r>
              </a:p>
              <a:p>
                <a:pPr>
                  <a:spcBef>
                    <a:spcPct val="50000"/>
                  </a:spcBef>
                </a:pPr>
                <a:r>
                  <a:rPr lang="en-US" sz="1400">
                    <a:latin typeface="Tahoma" pitchFamily="34" charset="0"/>
                  </a:rPr>
                  <a:t>Ptype: m</a:t>
                </a:r>
              </a:p>
            </p:txBody>
          </p:sp>
        </p:grpSp>
        <p:sp>
          <p:nvSpPr>
            <p:cNvPr id="31798" name="Text Box 69"/>
            <p:cNvSpPr txBox="1">
              <a:spLocks noChangeArrowheads="1"/>
            </p:cNvSpPr>
            <p:nvPr/>
          </p:nvSpPr>
          <p:spPr bwMode="auto">
            <a:xfrm>
              <a:off x="336" y="3888"/>
              <a:ext cx="1440" cy="231"/>
            </a:xfrm>
            <a:prstGeom prst="rect">
              <a:avLst/>
            </a:prstGeom>
            <a:noFill/>
            <a:ln w="9525">
              <a:noFill/>
              <a:miter lim="800000"/>
              <a:headEnd/>
              <a:tailEnd/>
            </a:ln>
          </p:spPr>
          <p:txBody>
            <a:bodyPr>
              <a:spAutoFit/>
            </a:bodyPr>
            <a:lstStyle/>
            <a:p>
              <a:pPr>
                <a:spcBef>
                  <a:spcPct val="50000"/>
                </a:spcBef>
              </a:pPr>
              <a:r>
                <a:rPr lang="en-US">
                  <a:latin typeface="Tahoma" pitchFamily="34" charset="0"/>
                </a:rPr>
                <a:t>Service graphs</a:t>
              </a:r>
            </a:p>
          </p:txBody>
        </p:sp>
        <p:grpSp>
          <p:nvGrpSpPr>
            <p:cNvPr id="8" name="Group 71"/>
            <p:cNvGrpSpPr>
              <a:grpSpLocks/>
            </p:cNvGrpSpPr>
            <p:nvPr/>
          </p:nvGrpSpPr>
          <p:grpSpPr bwMode="auto">
            <a:xfrm>
              <a:off x="336" y="3063"/>
              <a:ext cx="1440" cy="393"/>
              <a:chOff x="672" y="1623"/>
              <a:chExt cx="1440" cy="393"/>
            </a:xfrm>
          </p:grpSpPr>
          <p:sp>
            <p:nvSpPr>
              <p:cNvPr id="31800" name="Oval 72"/>
              <p:cNvSpPr>
                <a:spLocks noChangeArrowheads="1"/>
              </p:cNvSpPr>
              <p:nvPr/>
            </p:nvSpPr>
            <p:spPr bwMode="auto">
              <a:xfrm>
                <a:off x="1248" y="1719"/>
                <a:ext cx="240" cy="240"/>
              </a:xfrm>
              <a:prstGeom prst="ellipse">
                <a:avLst/>
              </a:prstGeom>
              <a:noFill/>
              <a:ln w="9525">
                <a:solidFill>
                  <a:schemeClr val="tx1"/>
                </a:solidFill>
                <a:round/>
                <a:headEnd/>
                <a:tailEnd/>
              </a:ln>
            </p:spPr>
            <p:txBody>
              <a:bodyPr wrap="none" anchor="ctr"/>
              <a:lstStyle/>
              <a:p>
                <a:pPr algn="ctr"/>
                <a:r>
                  <a:rPr lang="en-US">
                    <a:latin typeface="Tahoma" pitchFamily="34" charset="0"/>
                  </a:rPr>
                  <a:t>S5</a:t>
                </a:r>
              </a:p>
            </p:txBody>
          </p:sp>
          <p:sp>
            <p:nvSpPr>
              <p:cNvPr id="31801" name="Line 73"/>
              <p:cNvSpPr>
                <a:spLocks noChangeShapeType="1"/>
              </p:cNvSpPr>
              <p:nvPr/>
            </p:nvSpPr>
            <p:spPr bwMode="auto">
              <a:xfrm>
                <a:off x="960" y="1815"/>
                <a:ext cx="288" cy="0"/>
              </a:xfrm>
              <a:prstGeom prst="line">
                <a:avLst/>
              </a:prstGeom>
              <a:noFill/>
              <a:ln w="9525">
                <a:solidFill>
                  <a:schemeClr val="tx1"/>
                </a:solidFill>
                <a:round/>
                <a:headEnd/>
                <a:tailEnd type="triangle" w="med" len="med"/>
              </a:ln>
            </p:spPr>
            <p:txBody>
              <a:bodyPr/>
              <a:lstStyle/>
              <a:p>
                <a:endParaRPr lang="en-US"/>
              </a:p>
            </p:txBody>
          </p:sp>
          <p:sp>
            <p:nvSpPr>
              <p:cNvPr id="31802" name="Line 74"/>
              <p:cNvSpPr>
                <a:spLocks noChangeShapeType="1"/>
              </p:cNvSpPr>
              <p:nvPr/>
            </p:nvSpPr>
            <p:spPr bwMode="auto">
              <a:xfrm>
                <a:off x="1488" y="1815"/>
                <a:ext cx="384" cy="9"/>
              </a:xfrm>
              <a:prstGeom prst="line">
                <a:avLst/>
              </a:prstGeom>
              <a:noFill/>
              <a:ln w="9525">
                <a:solidFill>
                  <a:schemeClr val="tx1"/>
                </a:solidFill>
                <a:round/>
                <a:headEnd/>
                <a:tailEnd type="triangle" w="med" len="med"/>
              </a:ln>
            </p:spPr>
            <p:txBody>
              <a:bodyPr/>
              <a:lstStyle/>
              <a:p>
                <a:endParaRPr lang="en-US"/>
              </a:p>
            </p:txBody>
          </p:sp>
          <p:sp>
            <p:nvSpPr>
              <p:cNvPr id="31803" name="Text Box 75"/>
              <p:cNvSpPr txBox="1">
                <a:spLocks noChangeArrowheads="1"/>
              </p:cNvSpPr>
              <p:nvPr/>
            </p:nvSpPr>
            <p:spPr bwMode="auto">
              <a:xfrm>
                <a:off x="672" y="1623"/>
                <a:ext cx="624" cy="393"/>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SType: K</a:t>
                </a:r>
              </a:p>
              <a:p>
                <a:pPr>
                  <a:spcBef>
                    <a:spcPct val="50000"/>
                  </a:spcBef>
                </a:pPr>
                <a:r>
                  <a:rPr lang="en-US" sz="1400">
                    <a:latin typeface="Tahoma" pitchFamily="34" charset="0"/>
                  </a:rPr>
                  <a:t>Ptype: k</a:t>
                </a:r>
              </a:p>
            </p:txBody>
          </p:sp>
          <p:sp>
            <p:nvSpPr>
              <p:cNvPr id="31804" name="Text Box 76"/>
              <p:cNvSpPr txBox="1">
                <a:spLocks noChangeArrowheads="1"/>
              </p:cNvSpPr>
              <p:nvPr/>
            </p:nvSpPr>
            <p:spPr bwMode="auto">
              <a:xfrm>
                <a:off x="1488" y="1623"/>
                <a:ext cx="624" cy="393"/>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SType: T</a:t>
                </a:r>
              </a:p>
              <a:p>
                <a:pPr>
                  <a:spcBef>
                    <a:spcPct val="50000"/>
                  </a:spcBef>
                </a:pPr>
                <a:r>
                  <a:rPr lang="en-US" sz="1400">
                    <a:latin typeface="Tahoma" pitchFamily="34" charset="0"/>
                  </a:rPr>
                  <a:t>Ptype: t1</a:t>
                </a:r>
              </a:p>
            </p:txBody>
          </p:sp>
        </p:grpSp>
      </p:grpSp>
      <p:grpSp>
        <p:nvGrpSpPr>
          <p:cNvPr id="9" name="Group 95"/>
          <p:cNvGrpSpPr>
            <a:grpSpLocks/>
          </p:cNvGrpSpPr>
          <p:nvPr/>
        </p:nvGrpSpPr>
        <p:grpSpPr bwMode="auto">
          <a:xfrm>
            <a:off x="5181600" y="1600200"/>
            <a:ext cx="3581400" cy="3567113"/>
            <a:chOff x="3072" y="1008"/>
            <a:chExt cx="2448" cy="2247"/>
          </a:xfrm>
        </p:grpSpPr>
        <p:cxnSp>
          <p:nvCxnSpPr>
            <p:cNvPr id="31754" name="AutoShape 13"/>
            <p:cNvCxnSpPr>
              <a:cxnSpLocks noChangeShapeType="1"/>
            </p:cNvCxnSpPr>
            <p:nvPr/>
          </p:nvCxnSpPr>
          <p:spPr bwMode="auto">
            <a:xfrm>
              <a:off x="3648" y="1560"/>
              <a:ext cx="480" cy="0"/>
            </a:xfrm>
            <a:prstGeom prst="straightConnector1">
              <a:avLst/>
            </a:prstGeom>
            <a:noFill/>
            <a:ln w="9525">
              <a:solidFill>
                <a:schemeClr val="tx1"/>
              </a:solidFill>
              <a:round/>
              <a:headEnd/>
              <a:tailEnd type="triangle" w="med" len="med"/>
            </a:ln>
          </p:spPr>
        </p:cxnSp>
        <p:cxnSp>
          <p:nvCxnSpPr>
            <p:cNvPr id="31755" name="AutoShape 14"/>
            <p:cNvCxnSpPr>
              <a:cxnSpLocks noChangeShapeType="1"/>
            </p:cNvCxnSpPr>
            <p:nvPr/>
          </p:nvCxnSpPr>
          <p:spPr bwMode="auto">
            <a:xfrm>
              <a:off x="3600" y="2673"/>
              <a:ext cx="480" cy="0"/>
            </a:xfrm>
            <a:prstGeom prst="straightConnector1">
              <a:avLst/>
            </a:prstGeom>
            <a:noFill/>
            <a:ln w="9525">
              <a:solidFill>
                <a:schemeClr val="tx1"/>
              </a:solidFill>
              <a:round/>
              <a:headEnd/>
              <a:tailEnd type="triangle" w="med" len="med"/>
            </a:ln>
          </p:spPr>
        </p:cxnSp>
        <p:sp>
          <p:nvSpPr>
            <p:cNvPr id="31756" name="Text Box 15"/>
            <p:cNvSpPr txBox="1">
              <a:spLocks noChangeArrowheads="1"/>
            </p:cNvSpPr>
            <p:nvPr/>
          </p:nvSpPr>
          <p:spPr bwMode="auto">
            <a:xfrm>
              <a:off x="3696" y="2649"/>
              <a:ext cx="336" cy="231"/>
            </a:xfrm>
            <a:prstGeom prst="rect">
              <a:avLst/>
            </a:prstGeom>
            <a:noFill/>
            <a:ln w="9525">
              <a:noFill/>
              <a:miter lim="800000"/>
              <a:headEnd/>
              <a:tailEnd/>
            </a:ln>
          </p:spPr>
          <p:txBody>
            <a:bodyPr>
              <a:spAutoFit/>
            </a:bodyPr>
            <a:lstStyle/>
            <a:p>
              <a:pPr>
                <a:spcBef>
                  <a:spcPct val="50000"/>
                </a:spcBef>
              </a:pPr>
              <a:r>
                <a:rPr lang="en-US">
                  <a:latin typeface="Tahoma" pitchFamily="34" charset="0"/>
                </a:rPr>
                <a:t>S1</a:t>
              </a:r>
            </a:p>
          </p:txBody>
        </p:sp>
        <p:cxnSp>
          <p:nvCxnSpPr>
            <p:cNvPr id="31757" name="AutoShape 16"/>
            <p:cNvCxnSpPr>
              <a:cxnSpLocks noChangeShapeType="1"/>
            </p:cNvCxnSpPr>
            <p:nvPr/>
          </p:nvCxnSpPr>
          <p:spPr bwMode="auto">
            <a:xfrm rot="5400000">
              <a:off x="3067" y="2093"/>
              <a:ext cx="873" cy="48"/>
            </a:xfrm>
            <a:prstGeom prst="curvedConnector3">
              <a:avLst>
                <a:gd name="adj1" fmla="val 49944"/>
              </a:avLst>
            </a:prstGeom>
            <a:noFill/>
            <a:ln w="9525" cap="rnd">
              <a:solidFill>
                <a:schemeClr val="tx1"/>
              </a:solidFill>
              <a:prstDash val="sysDot"/>
              <a:round/>
              <a:headEnd/>
              <a:tailEnd type="triangle" w="med" len="med"/>
            </a:ln>
          </p:spPr>
        </p:cxnSp>
        <p:cxnSp>
          <p:nvCxnSpPr>
            <p:cNvPr id="31758" name="AutoShape 17"/>
            <p:cNvCxnSpPr>
              <a:cxnSpLocks noChangeShapeType="1"/>
            </p:cNvCxnSpPr>
            <p:nvPr/>
          </p:nvCxnSpPr>
          <p:spPr bwMode="auto">
            <a:xfrm rot="5400000">
              <a:off x="3787" y="2093"/>
              <a:ext cx="873" cy="48"/>
            </a:xfrm>
            <a:prstGeom prst="curvedConnector3">
              <a:avLst>
                <a:gd name="adj1" fmla="val 49944"/>
              </a:avLst>
            </a:prstGeom>
            <a:noFill/>
            <a:ln w="9525" cap="rnd">
              <a:solidFill>
                <a:schemeClr val="tx1"/>
              </a:solidFill>
              <a:prstDash val="sysDot"/>
              <a:round/>
              <a:headEnd/>
              <a:tailEnd type="triangle" w="med" len="med"/>
            </a:ln>
          </p:spPr>
        </p:cxnSp>
        <p:cxnSp>
          <p:nvCxnSpPr>
            <p:cNvPr id="31759" name="AutoShape 45"/>
            <p:cNvCxnSpPr>
              <a:cxnSpLocks noChangeShapeType="1"/>
            </p:cNvCxnSpPr>
            <p:nvPr/>
          </p:nvCxnSpPr>
          <p:spPr bwMode="auto">
            <a:xfrm>
              <a:off x="4368" y="1560"/>
              <a:ext cx="192" cy="0"/>
            </a:xfrm>
            <a:prstGeom prst="straightConnector1">
              <a:avLst/>
            </a:prstGeom>
            <a:noFill/>
            <a:ln w="9525">
              <a:solidFill>
                <a:schemeClr val="tx1"/>
              </a:solidFill>
              <a:round/>
              <a:headEnd/>
              <a:tailEnd type="triangle" w="med" len="med"/>
            </a:ln>
          </p:spPr>
        </p:cxnSp>
        <p:cxnSp>
          <p:nvCxnSpPr>
            <p:cNvPr id="31760" name="AutoShape 46"/>
            <p:cNvCxnSpPr>
              <a:cxnSpLocks noChangeShapeType="1"/>
            </p:cNvCxnSpPr>
            <p:nvPr/>
          </p:nvCxnSpPr>
          <p:spPr bwMode="auto">
            <a:xfrm rot="10800000">
              <a:off x="4800" y="1560"/>
              <a:ext cx="336" cy="0"/>
            </a:xfrm>
            <a:prstGeom prst="straightConnector1">
              <a:avLst/>
            </a:prstGeom>
            <a:noFill/>
            <a:ln w="9525">
              <a:solidFill>
                <a:schemeClr val="tx1"/>
              </a:solidFill>
              <a:round/>
              <a:headEnd/>
              <a:tailEnd type="triangle" w="med" len="med"/>
            </a:ln>
          </p:spPr>
        </p:cxnSp>
        <p:cxnSp>
          <p:nvCxnSpPr>
            <p:cNvPr id="31761" name="AutoShape 47"/>
            <p:cNvCxnSpPr>
              <a:cxnSpLocks noChangeShapeType="1"/>
            </p:cNvCxnSpPr>
            <p:nvPr/>
          </p:nvCxnSpPr>
          <p:spPr bwMode="auto">
            <a:xfrm rot="16200000" flipH="1">
              <a:off x="4680" y="1680"/>
              <a:ext cx="168" cy="168"/>
            </a:xfrm>
            <a:prstGeom prst="curvedConnector2">
              <a:avLst/>
            </a:prstGeom>
            <a:noFill/>
            <a:ln w="9525">
              <a:solidFill>
                <a:schemeClr val="tx1"/>
              </a:solidFill>
              <a:round/>
              <a:headEnd/>
              <a:tailEnd type="triangle" w="med" len="med"/>
            </a:ln>
          </p:spPr>
        </p:cxnSp>
        <p:cxnSp>
          <p:nvCxnSpPr>
            <p:cNvPr id="31762" name="AutoShape 52"/>
            <p:cNvCxnSpPr>
              <a:cxnSpLocks noChangeShapeType="1"/>
            </p:cNvCxnSpPr>
            <p:nvPr/>
          </p:nvCxnSpPr>
          <p:spPr bwMode="auto">
            <a:xfrm rot="5400000">
              <a:off x="3840" y="2208"/>
              <a:ext cx="1318" cy="192"/>
            </a:xfrm>
            <a:prstGeom prst="curvedConnector3">
              <a:avLst>
                <a:gd name="adj1" fmla="val 50000"/>
              </a:avLst>
            </a:prstGeom>
            <a:noFill/>
            <a:ln w="9525" cap="rnd">
              <a:solidFill>
                <a:schemeClr val="tx1"/>
              </a:solidFill>
              <a:prstDash val="sysDot"/>
              <a:round/>
              <a:headEnd/>
              <a:tailEnd type="triangle" w="med" len="med"/>
            </a:ln>
          </p:spPr>
        </p:cxnSp>
        <p:cxnSp>
          <p:nvCxnSpPr>
            <p:cNvPr id="31763" name="AutoShape 53"/>
            <p:cNvCxnSpPr>
              <a:cxnSpLocks noChangeShapeType="1"/>
            </p:cNvCxnSpPr>
            <p:nvPr/>
          </p:nvCxnSpPr>
          <p:spPr bwMode="auto">
            <a:xfrm rot="16200000" flipH="1">
              <a:off x="4200" y="2160"/>
              <a:ext cx="1008" cy="48"/>
            </a:xfrm>
            <a:prstGeom prst="curvedConnector3">
              <a:avLst>
                <a:gd name="adj1" fmla="val 50000"/>
              </a:avLst>
            </a:prstGeom>
            <a:noFill/>
            <a:ln w="9525" cap="rnd">
              <a:solidFill>
                <a:schemeClr val="tx1"/>
              </a:solidFill>
              <a:prstDash val="sysDot"/>
              <a:round/>
              <a:headEnd/>
              <a:tailEnd type="triangle" w="med" len="med"/>
            </a:ln>
          </p:spPr>
        </p:cxnSp>
        <p:sp>
          <p:nvSpPr>
            <p:cNvPr id="31764" name="Text Box 54"/>
            <p:cNvSpPr txBox="1">
              <a:spLocks noChangeArrowheads="1"/>
            </p:cNvSpPr>
            <p:nvPr/>
          </p:nvSpPr>
          <p:spPr bwMode="auto">
            <a:xfrm>
              <a:off x="4368" y="2352"/>
              <a:ext cx="336" cy="231"/>
            </a:xfrm>
            <a:prstGeom prst="rect">
              <a:avLst/>
            </a:prstGeom>
            <a:noFill/>
            <a:ln w="9525">
              <a:noFill/>
              <a:miter lim="800000"/>
              <a:headEnd/>
              <a:tailEnd/>
            </a:ln>
          </p:spPr>
          <p:txBody>
            <a:bodyPr>
              <a:spAutoFit/>
            </a:bodyPr>
            <a:lstStyle/>
            <a:p>
              <a:pPr>
                <a:spcBef>
                  <a:spcPct val="50000"/>
                </a:spcBef>
              </a:pPr>
              <a:r>
                <a:rPr lang="en-US">
                  <a:latin typeface="Tahoma" pitchFamily="34" charset="0"/>
                </a:rPr>
                <a:t>S4</a:t>
              </a:r>
            </a:p>
          </p:txBody>
        </p:sp>
        <p:cxnSp>
          <p:nvCxnSpPr>
            <p:cNvPr id="31765" name="AutoShape 56"/>
            <p:cNvCxnSpPr>
              <a:cxnSpLocks noChangeShapeType="1"/>
            </p:cNvCxnSpPr>
            <p:nvPr/>
          </p:nvCxnSpPr>
          <p:spPr bwMode="auto">
            <a:xfrm rot="5400000">
              <a:off x="3506" y="2136"/>
              <a:ext cx="1318" cy="336"/>
            </a:xfrm>
            <a:prstGeom prst="curvedConnector3">
              <a:avLst>
                <a:gd name="adj1" fmla="val 50000"/>
              </a:avLst>
            </a:prstGeom>
            <a:noFill/>
            <a:ln w="9525" cap="rnd">
              <a:solidFill>
                <a:schemeClr val="tx1"/>
              </a:solidFill>
              <a:prstDash val="sysDot"/>
              <a:round/>
              <a:headEnd/>
              <a:tailEnd type="triangle" w="med" len="med"/>
            </a:ln>
          </p:spPr>
        </p:cxnSp>
        <p:cxnSp>
          <p:nvCxnSpPr>
            <p:cNvPr id="31766" name="AutoShape 57"/>
            <p:cNvCxnSpPr>
              <a:cxnSpLocks noChangeShapeType="1"/>
            </p:cNvCxnSpPr>
            <p:nvPr/>
          </p:nvCxnSpPr>
          <p:spPr bwMode="auto">
            <a:xfrm>
              <a:off x="4032" y="3048"/>
              <a:ext cx="336" cy="0"/>
            </a:xfrm>
            <a:prstGeom prst="straightConnector1">
              <a:avLst/>
            </a:prstGeom>
            <a:noFill/>
            <a:ln w="9525">
              <a:solidFill>
                <a:schemeClr val="tx1"/>
              </a:solidFill>
              <a:round/>
              <a:headEnd/>
              <a:tailEnd type="triangle" w="med" len="med"/>
            </a:ln>
          </p:spPr>
        </p:cxnSp>
        <p:sp>
          <p:nvSpPr>
            <p:cNvPr id="31767" name="Text Box 58"/>
            <p:cNvSpPr txBox="1">
              <a:spLocks noChangeArrowheads="1"/>
            </p:cNvSpPr>
            <p:nvPr/>
          </p:nvSpPr>
          <p:spPr bwMode="auto">
            <a:xfrm>
              <a:off x="4032" y="3024"/>
              <a:ext cx="336" cy="231"/>
            </a:xfrm>
            <a:prstGeom prst="rect">
              <a:avLst/>
            </a:prstGeom>
            <a:noFill/>
            <a:ln w="9525">
              <a:noFill/>
              <a:miter lim="800000"/>
              <a:headEnd/>
              <a:tailEnd/>
            </a:ln>
          </p:spPr>
          <p:txBody>
            <a:bodyPr>
              <a:spAutoFit/>
            </a:bodyPr>
            <a:lstStyle/>
            <a:p>
              <a:pPr>
                <a:spcBef>
                  <a:spcPct val="50000"/>
                </a:spcBef>
              </a:pPr>
              <a:r>
                <a:rPr lang="en-US">
                  <a:latin typeface="Tahoma" pitchFamily="34" charset="0"/>
                </a:rPr>
                <a:t>S3</a:t>
              </a:r>
            </a:p>
          </p:txBody>
        </p:sp>
        <p:cxnSp>
          <p:nvCxnSpPr>
            <p:cNvPr id="31768" name="AutoShape 59"/>
            <p:cNvCxnSpPr>
              <a:cxnSpLocks noChangeShapeType="1"/>
            </p:cNvCxnSpPr>
            <p:nvPr/>
          </p:nvCxnSpPr>
          <p:spPr bwMode="auto">
            <a:xfrm rot="5400000">
              <a:off x="4776" y="2064"/>
              <a:ext cx="864" cy="96"/>
            </a:xfrm>
            <a:prstGeom prst="curvedConnector3">
              <a:avLst>
                <a:gd name="adj1" fmla="val 50000"/>
              </a:avLst>
            </a:prstGeom>
            <a:noFill/>
            <a:ln w="9525" cap="rnd">
              <a:solidFill>
                <a:schemeClr val="tx1"/>
              </a:solidFill>
              <a:prstDash val="sysDot"/>
              <a:round/>
              <a:headEnd/>
              <a:tailEnd type="triangle" w="med" len="med"/>
            </a:ln>
          </p:spPr>
        </p:cxnSp>
        <p:cxnSp>
          <p:nvCxnSpPr>
            <p:cNvPr id="31769" name="AutoShape 60"/>
            <p:cNvCxnSpPr>
              <a:cxnSpLocks noChangeShapeType="1"/>
            </p:cNvCxnSpPr>
            <p:nvPr/>
          </p:nvCxnSpPr>
          <p:spPr bwMode="auto">
            <a:xfrm rot="16200000" flipH="1">
              <a:off x="4536" y="2400"/>
              <a:ext cx="1056" cy="192"/>
            </a:xfrm>
            <a:prstGeom prst="curvedConnector3">
              <a:avLst>
                <a:gd name="adj1" fmla="val 50000"/>
              </a:avLst>
            </a:prstGeom>
            <a:noFill/>
            <a:ln w="9525" cap="rnd">
              <a:solidFill>
                <a:schemeClr val="tx1"/>
              </a:solidFill>
              <a:prstDash val="sysDot"/>
              <a:round/>
              <a:headEnd/>
              <a:tailEnd type="triangle" w="med" len="med"/>
            </a:ln>
          </p:spPr>
        </p:cxnSp>
        <p:cxnSp>
          <p:nvCxnSpPr>
            <p:cNvPr id="31770" name="AutoShape 61"/>
            <p:cNvCxnSpPr>
              <a:cxnSpLocks noChangeShapeType="1"/>
            </p:cNvCxnSpPr>
            <p:nvPr/>
          </p:nvCxnSpPr>
          <p:spPr bwMode="auto">
            <a:xfrm>
              <a:off x="4848" y="2808"/>
              <a:ext cx="192" cy="336"/>
            </a:xfrm>
            <a:prstGeom prst="curvedConnector3">
              <a:avLst>
                <a:gd name="adj1" fmla="val 50000"/>
              </a:avLst>
            </a:prstGeom>
            <a:noFill/>
            <a:ln w="9525">
              <a:solidFill>
                <a:schemeClr val="tx1"/>
              </a:solidFill>
              <a:round/>
              <a:headEnd/>
              <a:tailEnd type="triangle" w="med" len="med"/>
            </a:ln>
          </p:spPr>
        </p:cxnSp>
        <p:sp>
          <p:nvSpPr>
            <p:cNvPr id="31771" name="Text Box 62"/>
            <p:cNvSpPr txBox="1">
              <a:spLocks noChangeArrowheads="1"/>
            </p:cNvSpPr>
            <p:nvPr/>
          </p:nvSpPr>
          <p:spPr bwMode="auto">
            <a:xfrm>
              <a:off x="4752" y="2928"/>
              <a:ext cx="336" cy="231"/>
            </a:xfrm>
            <a:prstGeom prst="rect">
              <a:avLst/>
            </a:prstGeom>
            <a:noFill/>
            <a:ln w="9525">
              <a:noFill/>
              <a:miter lim="800000"/>
              <a:headEnd/>
              <a:tailEnd/>
            </a:ln>
          </p:spPr>
          <p:txBody>
            <a:bodyPr>
              <a:spAutoFit/>
            </a:bodyPr>
            <a:lstStyle/>
            <a:p>
              <a:pPr>
                <a:spcBef>
                  <a:spcPct val="50000"/>
                </a:spcBef>
              </a:pPr>
              <a:r>
                <a:rPr lang="en-US">
                  <a:latin typeface="Tahoma" pitchFamily="34" charset="0"/>
                </a:rPr>
                <a:t>S5</a:t>
              </a:r>
            </a:p>
          </p:txBody>
        </p:sp>
        <p:cxnSp>
          <p:nvCxnSpPr>
            <p:cNvPr id="31772" name="AutoShape 63"/>
            <p:cNvCxnSpPr>
              <a:cxnSpLocks noChangeShapeType="1"/>
            </p:cNvCxnSpPr>
            <p:nvPr/>
          </p:nvCxnSpPr>
          <p:spPr bwMode="auto">
            <a:xfrm rot="-5400000" flipH="1" flipV="1">
              <a:off x="4872" y="2520"/>
              <a:ext cx="144" cy="262"/>
            </a:xfrm>
            <a:prstGeom prst="curvedConnector3">
              <a:avLst>
                <a:gd name="adj1" fmla="val -124306"/>
              </a:avLst>
            </a:prstGeom>
            <a:noFill/>
            <a:ln w="9525">
              <a:solidFill>
                <a:schemeClr val="tx1"/>
              </a:solidFill>
              <a:round/>
              <a:headEnd/>
              <a:tailEnd type="triangle" w="med" len="med"/>
            </a:ln>
          </p:spPr>
        </p:cxnSp>
        <p:sp>
          <p:nvSpPr>
            <p:cNvPr id="31773" name="Text Box 64"/>
            <p:cNvSpPr txBox="1">
              <a:spLocks noChangeArrowheads="1"/>
            </p:cNvSpPr>
            <p:nvPr/>
          </p:nvSpPr>
          <p:spPr bwMode="auto">
            <a:xfrm>
              <a:off x="4800" y="2304"/>
              <a:ext cx="336" cy="231"/>
            </a:xfrm>
            <a:prstGeom prst="rect">
              <a:avLst/>
            </a:prstGeom>
            <a:noFill/>
            <a:ln w="9525">
              <a:noFill/>
              <a:miter lim="800000"/>
              <a:headEnd/>
              <a:tailEnd/>
            </a:ln>
          </p:spPr>
          <p:txBody>
            <a:bodyPr>
              <a:spAutoFit/>
            </a:bodyPr>
            <a:lstStyle/>
            <a:p>
              <a:pPr>
                <a:spcBef>
                  <a:spcPct val="50000"/>
                </a:spcBef>
              </a:pPr>
              <a:r>
                <a:rPr lang="en-US">
                  <a:latin typeface="Tahoma" pitchFamily="34" charset="0"/>
                </a:rPr>
                <a:t>S2</a:t>
              </a:r>
            </a:p>
          </p:txBody>
        </p:sp>
        <p:cxnSp>
          <p:nvCxnSpPr>
            <p:cNvPr id="31774" name="AutoShape 65"/>
            <p:cNvCxnSpPr>
              <a:cxnSpLocks noChangeShapeType="1"/>
            </p:cNvCxnSpPr>
            <p:nvPr/>
          </p:nvCxnSpPr>
          <p:spPr bwMode="auto">
            <a:xfrm rot="5400000" flipV="1">
              <a:off x="4625" y="2248"/>
              <a:ext cx="76" cy="755"/>
            </a:xfrm>
            <a:prstGeom prst="curvedConnector4">
              <a:avLst>
                <a:gd name="adj1" fmla="val -235528"/>
                <a:gd name="adj2" fmla="val 52319"/>
              </a:avLst>
            </a:prstGeom>
            <a:noFill/>
            <a:ln w="9525">
              <a:solidFill>
                <a:schemeClr val="tx1"/>
              </a:solidFill>
              <a:round/>
              <a:headEnd/>
              <a:tailEnd type="triangle" w="med" len="med"/>
            </a:ln>
          </p:spPr>
        </p:cxnSp>
        <p:sp>
          <p:nvSpPr>
            <p:cNvPr id="31775" name="Line 66"/>
            <p:cNvSpPr>
              <a:spLocks noChangeShapeType="1"/>
            </p:cNvSpPr>
            <p:nvPr/>
          </p:nvSpPr>
          <p:spPr bwMode="auto">
            <a:xfrm>
              <a:off x="3072" y="2016"/>
              <a:ext cx="2448" cy="0"/>
            </a:xfrm>
            <a:prstGeom prst="line">
              <a:avLst/>
            </a:prstGeom>
            <a:noFill/>
            <a:ln w="9525">
              <a:solidFill>
                <a:schemeClr val="tx1"/>
              </a:solidFill>
              <a:round/>
              <a:headEnd/>
              <a:tailEnd/>
            </a:ln>
          </p:spPr>
          <p:txBody>
            <a:bodyPr/>
            <a:lstStyle/>
            <a:p>
              <a:endParaRPr lang="en-US"/>
            </a:p>
          </p:txBody>
        </p:sp>
        <p:cxnSp>
          <p:nvCxnSpPr>
            <p:cNvPr id="31776" name="AutoShape 77"/>
            <p:cNvCxnSpPr>
              <a:cxnSpLocks noChangeShapeType="1"/>
            </p:cNvCxnSpPr>
            <p:nvPr/>
          </p:nvCxnSpPr>
          <p:spPr bwMode="auto">
            <a:xfrm rot="5400000" flipV="1">
              <a:off x="3839" y="2314"/>
              <a:ext cx="1" cy="550"/>
            </a:xfrm>
            <a:prstGeom prst="curvedConnector3">
              <a:avLst>
                <a:gd name="adj1" fmla="val -17900009"/>
              </a:avLst>
            </a:prstGeom>
            <a:noFill/>
            <a:ln w="9525">
              <a:solidFill>
                <a:schemeClr val="tx1"/>
              </a:solidFill>
              <a:round/>
              <a:headEnd/>
              <a:tailEnd type="triangle" w="med" len="med"/>
            </a:ln>
          </p:spPr>
        </p:cxnSp>
        <p:sp>
          <p:nvSpPr>
            <p:cNvPr id="31777" name="Text Box 78"/>
            <p:cNvSpPr txBox="1">
              <a:spLocks noChangeArrowheads="1"/>
            </p:cNvSpPr>
            <p:nvPr/>
          </p:nvSpPr>
          <p:spPr bwMode="auto">
            <a:xfrm>
              <a:off x="3648" y="2304"/>
              <a:ext cx="336" cy="231"/>
            </a:xfrm>
            <a:prstGeom prst="rect">
              <a:avLst/>
            </a:prstGeom>
            <a:noFill/>
            <a:ln w="9525">
              <a:noFill/>
              <a:miter lim="800000"/>
              <a:headEnd/>
              <a:tailEnd/>
            </a:ln>
          </p:spPr>
          <p:txBody>
            <a:bodyPr>
              <a:spAutoFit/>
            </a:bodyPr>
            <a:lstStyle/>
            <a:p>
              <a:pPr>
                <a:spcBef>
                  <a:spcPct val="50000"/>
                </a:spcBef>
              </a:pPr>
              <a:r>
                <a:rPr lang="en-US">
                  <a:latin typeface="Tahoma" pitchFamily="34" charset="0"/>
                </a:rPr>
                <a:t>S6</a:t>
              </a:r>
            </a:p>
          </p:txBody>
        </p:sp>
        <p:cxnSp>
          <p:nvCxnSpPr>
            <p:cNvPr id="31778" name="AutoShape 79"/>
            <p:cNvCxnSpPr>
              <a:cxnSpLocks noChangeShapeType="1"/>
            </p:cNvCxnSpPr>
            <p:nvPr/>
          </p:nvCxnSpPr>
          <p:spPr bwMode="auto">
            <a:xfrm rot="5400000" flipV="1">
              <a:off x="4751" y="1057"/>
              <a:ext cx="1" cy="838"/>
            </a:xfrm>
            <a:prstGeom prst="curvedConnector3">
              <a:avLst>
                <a:gd name="adj1" fmla="val -17900009"/>
              </a:avLst>
            </a:prstGeom>
            <a:noFill/>
            <a:ln w="9525">
              <a:solidFill>
                <a:schemeClr val="tx1"/>
              </a:solidFill>
              <a:round/>
              <a:headEnd/>
              <a:tailEnd type="triangle" w="med" len="med"/>
            </a:ln>
          </p:spPr>
        </p:cxnSp>
        <p:sp>
          <p:nvSpPr>
            <p:cNvPr id="31779" name="Rectangle 81"/>
            <p:cNvSpPr>
              <a:spLocks noChangeArrowheads="1"/>
            </p:cNvSpPr>
            <p:nvPr/>
          </p:nvSpPr>
          <p:spPr bwMode="auto">
            <a:xfrm>
              <a:off x="3360" y="1440"/>
              <a:ext cx="240" cy="192"/>
            </a:xfrm>
            <a:prstGeom prst="rect">
              <a:avLst/>
            </a:prstGeom>
            <a:solidFill>
              <a:schemeClr val="accent1"/>
            </a:solidFill>
            <a:ln w="12700">
              <a:solidFill>
                <a:schemeClr val="tx1"/>
              </a:solidFill>
              <a:miter lim="800000"/>
              <a:headEnd/>
              <a:tailEnd/>
            </a:ln>
          </p:spPr>
          <p:txBody>
            <a:bodyPr wrap="none" anchor="ctr"/>
            <a:lstStyle/>
            <a:p>
              <a:pPr algn="ctr"/>
              <a:r>
                <a:rPr lang="en-US"/>
                <a:t>A</a:t>
              </a:r>
            </a:p>
          </p:txBody>
        </p:sp>
        <p:sp>
          <p:nvSpPr>
            <p:cNvPr id="31780" name="Rectangle 82"/>
            <p:cNvSpPr>
              <a:spLocks noChangeArrowheads="1"/>
            </p:cNvSpPr>
            <p:nvPr/>
          </p:nvSpPr>
          <p:spPr bwMode="auto">
            <a:xfrm>
              <a:off x="4128" y="1440"/>
              <a:ext cx="240" cy="192"/>
            </a:xfrm>
            <a:prstGeom prst="rect">
              <a:avLst/>
            </a:prstGeom>
            <a:solidFill>
              <a:schemeClr val="accent1"/>
            </a:solidFill>
            <a:ln w="12700">
              <a:solidFill>
                <a:schemeClr val="tx1"/>
              </a:solidFill>
              <a:miter lim="800000"/>
              <a:headEnd/>
              <a:tailEnd/>
            </a:ln>
          </p:spPr>
          <p:txBody>
            <a:bodyPr wrap="none" anchor="ctr"/>
            <a:lstStyle/>
            <a:p>
              <a:pPr algn="ctr"/>
              <a:r>
                <a:rPr lang="en-US"/>
                <a:t>M</a:t>
              </a:r>
            </a:p>
          </p:txBody>
        </p:sp>
        <p:sp>
          <p:nvSpPr>
            <p:cNvPr id="31781" name="Rectangle 83"/>
            <p:cNvSpPr>
              <a:spLocks noChangeArrowheads="1"/>
            </p:cNvSpPr>
            <p:nvPr/>
          </p:nvSpPr>
          <p:spPr bwMode="auto">
            <a:xfrm>
              <a:off x="4560" y="1440"/>
              <a:ext cx="240" cy="192"/>
            </a:xfrm>
            <a:prstGeom prst="rect">
              <a:avLst/>
            </a:prstGeom>
            <a:solidFill>
              <a:schemeClr val="accent1"/>
            </a:solidFill>
            <a:ln w="12700">
              <a:solidFill>
                <a:schemeClr val="tx1"/>
              </a:solidFill>
              <a:miter lim="800000"/>
              <a:headEnd/>
              <a:tailEnd/>
            </a:ln>
          </p:spPr>
          <p:txBody>
            <a:bodyPr wrap="none" anchor="ctr"/>
            <a:lstStyle/>
            <a:p>
              <a:pPr algn="ctr"/>
              <a:r>
                <a:rPr lang="en-US"/>
                <a:t>K</a:t>
              </a:r>
            </a:p>
          </p:txBody>
        </p:sp>
        <p:sp>
          <p:nvSpPr>
            <p:cNvPr id="31782" name="Rectangle 84"/>
            <p:cNvSpPr>
              <a:spLocks noChangeArrowheads="1"/>
            </p:cNvSpPr>
            <p:nvPr/>
          </p:nvSpPr>
          <p:spPr bwMode="auto">
            <a:xfrm>
              <a:off x="5136" y="1488"/>
              <a:ext cx="240" cy="192"/>
            </a:xfrm>
            <a:prstGeom prst="rect">
              <a:avLst/>
            </a:prstGeom>
            <a:solidFill>
              <a:schemeClr val="accent1"/>
            </a:solidFill>
            <a:ln w="12700">
              <a:solidFill>
                <a:schemeClr val="tx1"/>
              </a:solidFill>
              <a:miter lim="800000"/>
              <a:headEnd/>
              <a:tailEnd/>
            </a:ln>
          </p:spPr>
          <p:txBody>
            <a:bodyPr wrap="none" anchor="ctr"/>
            <a:lstStyle/>
            <a:p>
              <a:pPr algn="ctr"/>
              <a:r>
                <a:rPr lang="en-US"/>
                <a:t>B</a:t>
              </a:r>
            </a:p>
          </p:txBody>
        </p:sp>
        <p:sp>
          <p:nvSpPr>
            <p:cNvPr id="31783" name="Rectangle 85"/>
            <p:cNvSpPr>
              <a:spLocks noChangeArrowheads="1"/>
            </p:cNvSpPr>
            <p:nvPr/>
          </p:nvSpPr>
          <p:spPr bwMode="auto">
            <a:xfrm>
              <a:off x="4848" y="1776"/>
              <a:ext cx="240" cy="192"/>
            </a:xfrm>
            <a:prstGeom prst="rect">
              <a:avLst/>
            </a:prstGeom>
            <a:solidFill>
              <a:schemeClr val="accent1"/>
            </a:solidFill>
            <a:ln w="12700">
              <a:solidFill>
                <a:schemeClr val="tx1"/>
              </a:solidFill>
              <a:miter lim="800000"/>
              <a:headEnd/>
              <a:tailEnd/>
            </a:ln>
          </p:spPr>
          <p:txBody>
            <a:bodyPr wrap="none" anchor="ctr"/>
            <a:lstStyle/>
            <a:p>
              <a:pPr algn="ctr"/>
              <a:r>
                <a:rPr lang="en-US"/>
                <a:t>T</a:t>
              </a:r>
            </a:p>
          </p:txBody>
        </p:sp>
        <p:sp>
          <p:nvSpPr>
            <p:cNvPr id="31784" name="Rectangle 86"/>
            <p:cNvSpPr>
              <a:spLocks noChangeArrowheads="1"/>
            </p:cNvSpPr>
            <p:nvPr/>
          </p:nvSpPr>
          <p:spPr bwMode="auto">
            <a:xfrm>
              <a:off x="3360" y="2544"/>
              <a:ext cx="240" cy="192"/>
            </a:xfrm>
            <a:prstGeom prst="rect">
              <a:avLst/>
            </a:prstGeom>
            <a:solidFill>
              <a:schemeClr val="accent1"/>
            </a:solidFill>
            <a:ln w="12700">
              <a:solidFill>
                <a:schemeClr val="tx1"/>
              </a:solidFill>
              <a:miter lim="800000"/>
              <a:headEnd/>
              <a:tailEnd/>
            </a:ln>
          </p:spPr>
          <p:txBody>
            <a:bodyPr wrap="none" anchor="ctr"/>
            <a:lstStyle/>
            <a:p>
              <a:pPr algn="ctr"/>
              <a:r>
                <a:rPr lang="en-US"/>
                <a:t>a1</a:t>
              </a:r>
            </a:p>
          </p:txBody>
        </p:sp>
        <p:sp>
          <p:nvSpPr>
            <p:cNvPr id="31785" name="Rectangle 87"/>
            <p:cNvSpPr>
              <a:spLocks noChangeArrowheads="1"/>
            </p:cNvSpPr>
            <p:nvPr/>
          </p:nvSpPr>
          <p:spPr bwMode="auto">
            <a:xfrm>
              <a:off x="4080" y="2592"/>
              <a:ext cx="240" cy="192"/>
            </a:xfrm>
            <a:prstGeom prst="rect">
              <a:avLst/>
            </a:prstGeom>
            <a:solidFill>
              <a:schemeClr val="accent1"/>
            </a:solidFill>
            <a:ln w="12700">
              <a:solidFill>
                <a:schemeClr val="tx1"/>
              </a:solidFill>
              <a:miter lim="800000"/>
              <a:headEnd/>
              <a:tailEnd/>
            </a:ln>
          </p:spPr>
          <p:txBody>
            <a:bodyPr wrap="none" anchor="ctr"/>
            <a:lstStyle/>
            <a:p>
              <a:pPr algn="ctr"/>
              <a:r>
                <a:rPr lang="en-US"/>
                <a:t>m</a:t>
              </a:r>
            </a:p>
          </p:txBody>
        </p:sp>
        <p:sp>
          <p:nvSpPr>
            <p:cNvPr id="31786" name="Rectangle 88"/>
            <p:cNvSpPr>
              <a:spLocks noChangeArrowheads="1"/>
            </p:cNvSpPr>
            <p:nvPr/>
          </p:nvSpPr>
          <p:spPr bwMode="auto">
            <a:xfrm>
              <a:off x="4608" y="2688"/>
              <a:ext cx="240" cy="192"/>
            </a:xfrm>
            <a:prstGeom prst="rect">
              <a:avLst/>
            </a:prstGeom>
            <a:solidFill>
              <a:schemeClr val="accent1"/>
            </a:solidFill>
            <a:ln w="12700">
              <a:solidFill>
                <a:schemeClr val="tx1"/>
              </a:solidFill>
              <a:miter lim="800000"/>
              <a:headEnd/>
              <a:tailEnd/>
            </a:ln>
          </p:spPr>
          <p:txBody>
            <a:bodyPr wrap="none" anchor="ctr"/>
            <a:lstStyle/>
            <a:p>
              <a:pPr algn="ctr"/>
              <a:r>
                <a:rPr lang="en-US"/>
                <a:t>k</a:t>
              </a:r>
            </a:p>
          </p:txBody>
        </p:sp>
        <p:sp>
          <p:nvSpPr>
            <p:cNvPr id="31787" name="Rectangle 89"/>
            <p:cNvSpPr>
              <a:spLocks noChangeArrowheads="1"/>
            </p:cNvSpPr>
            <p:nvPr/>
          </p:nvSpPr>
          <p:spPr bwMode="auto">
            <a:xfrm>
              <a:off x="5040" y="2544"/>
              <a:ext cx="240" cy="192"/>
            </a:xfrm>
            <a:prstGeom prst="rect">
              <a:avLst/>
            </a:prstGeom>
            <a:solidFill>
              <a:schemeClr val="accent1"/>
            </a:solidFill>
            <a:ln w="12700">
              <a:solidFill>
                <a:schemeClr val="tx1"/>
              </a:solidFill>
              <a:miter lim="800000"/>
              <a:headEnd/>
              <a:tailEnd/>
            </a:ln>
          </p:spPr>
          <p:txBody>
            <a:bodyPr wrap="none" anchor="ctr"/>
            <a:lstStyle/>
            <a:p>
              <a:pPr algn="ctr"/>
              <a:r>
                <a:rPr lang="en-US"/>
                <a:t>b</a:t>
              </a:r>
            </a:p>
          </p:txBody>
        </p:sp>
        <p:sp>
          <p:nvSpPr>
            <p:cNvPr id="31788" name="Rectangle 90"/>
            <p:cNvSpPr>
              <a:spLocks noChangeArrowheads="1"/>
            </p:cNvSpPr>
            <p:nvPr/>
          </p:nvSpPr>
          <p:spPr bwMode="auto">
            <a:xfrm>
              <a:off x="3792" y="2976"/>
              <a:ext cx="240" cy="192"/>
            </a:xfrm>
            <a:prstGeom prst="rect">
              <a:avLst/>
            </a:prstGeom>
            <a:solidFill>
              <a:schemeClr val="accent1"/>
            </a:solidFill>
            <a:ln w="12700">
              <a:solidFill>
                <a:schemeClr val="tx1"/>
              </a:solidFill>
              <a:miter lim="800000"/>
              <a:headEnd/>
              <a:tailEnd/>
            </a:ln>
          </p:spPr>
          <p:txBody>
            <a:bodyPr wrap="none" anchor="ctr"/>
            <a:lstStyle/>
            <a:p>
              <a:pPr algn="ctr"/>
              <a:r>
                <a:rPr lang="en-US"/>
                <a:t>m1</a:t>
              </a:r>
            </a:p>
          </p:txBody>
        </p:sp>
        <p:sp>
          <p:nvSpPr>
            <p:cNvPr id="31789" name="Rectangle 91"/>
            <p:cNvSpPr>
              <a:spLocks noChangeArrowheads="1"/>
            </p:cNvSpPr>
            <p:nvPr/>
          </p:nvSpPr>
          <p:spPr bwMode="auto">
            <a:xfrm>
              <a:off x="4368" y="2976"/>
              <a:ext cx="240" cy="192"/>
            </a:xfrm>
            <a:prstGeom prst="rect">
              <a:avLst/>
            </a:prstGeom>
            <a:solidFill>
              <a:schemeClr val="accent1"/>
            </a:solidFill>
            <a:ln w="12700">
              <a:solidFill>
                <a:schemeClr val="tx1"/>
              </a:solidFill>
              <a:miter lim="800000"/>
              <a:headEnd/>
              <a:tailEnd/>
            </a:ln>
          </p:spPr>
          <p:txBody>
            <a:bodyPr wrap="none" anchor="ctr"/>
            <a:lstStyle/>
            <a:p>
              <a:pPr algn="ctr"/>
              <a:r>
                <a:rPr lang="en-US"/>
                <a:t>k1</a:t>
              </a:r>
            </a:p>
          </p:txBody>
        </p:sp>
        <p:sp>
          <p:nvSpPr>
            <p:cNvPr id="31790" name="Rectangle 92"/>
            <p:cNvSpPr>
              <a:spLocks noChangeArrowheads="1"/>
            </p:cNvSpPr>
            <p:nvPr/>
          </p:nvSpPr>
          <p:spPr bwMode="auto">
            <a:xfrm>
              <a:off x="5040" y="3024"/>
              <a:ext cx="240" cy="192"/>
            </a:xfrm>
            <a:prstGeom prst="rect">
              <a:avLst/>
            </a:prstGeom>
            <a:solidFill>
              <a:schemeClr val="accent1"/>
            </a:solidFill>
            <a:ln w="12700">
              <a:solidFill>
                <a:schemeClr val="tx1"/>
              </a:solidFill>
              <a:miter lim="800000"/>
              <a:headEnd/>
              <a:tailEnd/>
            </a:ln>
          </p:spPr>
          <p:txBody>
            <a:bodyPr wrap="none" anchor="ctr"/>
            <a:lstStyle/>
            <a:p>
              <a:pPr algn="ctr"/>
              <a:r>
                <a:rPr lang="en-US"/>
                <a:t>t1</a:t>
              </a:r>
            </a:p>
          </p:txBody>
        </p:sp>
        <p:sp>
          <p:nvSpPr>
            <p:cNvPr id="31791" name="Oval 93"/>
            <p:cNvSpPr>
              <a:spLocks noChangeArrowheads="1"/>
            </p:cNvSpPr>
            <p:nvPr/>
          </p:nvSpPr>
          <p:spPr bwMode="auto">
            <a:xfrm>
              <a:off x="3744" y="1200"/>
              <a:ext cx="240" cy="288"/>
            </a:xfrm>
            <a:prstGeom prst="ellipse">
              <a:avLst/>
            </a:prstGeom>
            <a:solidFill>
              <a:schemeClr val="bg1"/>
            </a:solidFill>
            <a:ln w="9525">
              <a:solidFill>
                <a:schemeClr val="tx1"/>
              </a:solidFill>
              <a:round/>
              <a:headEnd/>
              <a:tailEnd/>
            </a:ln>
          </p:spPr>
          <p:txBody>
            <a:bodyPr wrap="none" anchor="ctr"/>
            <a:lstStyle/>
            <a:p>
              <a:pPr algn="ctr"/>
              <a:r>
                <a:rPr lang="en-US"/>
                <a:t>S1</a:t>
              </a:r>
            </a:p>
          </p:txBody>
        </p:sp>
        <p:sp>
          <p:nvSpPr>
            <p:cNvPr id="31792" name="Oval 94"/>
            <p:cNvSpPr>
              <a:spLocks noChangeArrowheads="1"/>
            </p:cNvSpPr>
            <p:nvPr/>
          </p:nvSpPr>
          <p:spPr bwMode="auto">
            <a:xfrm>
              <a:off x="4704" y="1008"/>
              <a:ext cx="240" cy="288"/>
            </a:xfrm>
            <a:prstGeom prst="ellipse">
              <a:avLst/>
            </a:prstGeom>
            <a:solidFill>
              <a:schemeClr val="bg1"/>
            </a:solidFill>
            <a:ln w="9525">
              <a:solidFill>
                <a:schemeClr val="tx1"/>
              </a:solidFill>
              <a:round/>
              <a:headEnd/>
              <a:tailEnd/>
            </a:ln>
          </p:spPr>
          <p:txBody>
            <a:bodyPr wrap="none" anchor="ctr"/>
            <a:lstStyle/>
            <a:p>
              <a:pPr algn="ctr"/>
              <a:r>
                <a:rPr lang="en-US"/>
                <a:t>S4</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3011"/>
                                        </p:tgtEl>
                                        <p:attrNameLst>
                                          <p:attrName>style.visibility</p:attrName>
                                        </p:attrNameLst>
                                      </p:cBhvr>
                                      <p:to>
                                        <p:strVal val="visible"/>
                                      </p:to>
                                    </p:set>
                                    <p:animEffect transition="in" filter="fade">
                                      <p:cBhvr>
                                        <p:cTn id="7" dur="1000"/>
                                        <p:tgtEl>
                                          <p:spTgt spid="830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3012"/>
                                        </p:tgtEl>
                                        <p:attrNameLst>
                                          <p:attrName>style.visibility</p:attrName>
                                        </p:attrNameLst>
                                      </p:cBhvr>
                                      <p:to>
                                        <p:strVal val="visible"/>
                                      </p:to>
                                    </p:set>
                                    <p:animEffect transition="in" filter="fade">
                                      <p:cBhvr>
                                        <p:cTn id="10" dur="1000"/>
                                        <p:tgtEl>
                                          <p:spTgt spid="83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011" grpId="0"/>
      <p:bldP spid="8301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4294967295"/>
          </p:nvPr>
        </p:nvSpPr>
        <p:spPr bwMode="auto">
          <a:xfrm>
            <a:off x="1219200" y="6172200"/>
            <a:ext cx="3124200" cy="365125"/>
          </a:xfrm>
          <a:prstGeom prst="rect">
            <a:avLst/>
          </a:prstGeom>
          <a:noFill/>
          <a:ln>
            <a:miter lim="800000"/>
            <a:headEnd/>
            <a:tailEnd/>
          </a:ln>
        </p:spPr>
        <p:txBody>
          <a:bodyPr/>
          <a:lstStyle/>
          <a:p>
            <a:r>
              <a:rPr lang="en-US">
                <a:latin typeface="Arial" pitchFamily="34" charset="0"/>
                <a:ea typeface="ＭＳ Ｐゴシック" pitchFamily="34" charset="-128"/>
              </a:rPr>
              <a:t>6-Aug-09                    M. Kumar</a:t>
            </a:r>
          </a:p>
        </p:txBody>
      </p:sp>
      <p:sp>
        <p:nvSpPr>
          <p:cNvPr id="32771" name="Rectangle 2"/>
          <p:cNvSpPr>
            <a:spLocks noGrp="1" noChangeArrowheads="1"/>
          </p:cNvSpPr>
          <p:nvPr>
            <p:ph type="title"/>
          </p:nvPr>
        </p:nvSpPr>
        <p:spPr/>
        <p:txBody>
          <a:bodyPr/>
          <a:lstStyle/>
          <a:p>
            <a:r>
              <a:rPr lang="en-US" smtClean="0">
                <a:ea typeface="ＭＳ Ｐゴシック" pitchFamily="34" charset="-128"/>
              </a:rPr>
              <a:t>Task resolution</a:t>
            </a:r>
          </a:p>
        </p:txBody>
      </p:sp>
      <p:grpSp>
        <p:nvGrpSpPr>
          <p:cNvPr id="69" name="Group 68"/>
          <p:cNvGrpSpPr/>
          <p:nvPr/>
        </p:nvGrpSpPr>
        <p:grpSpPr>
          <a:xfrm>
            <a:off x="1295400" y="2057400"/>
            <a:ext cx="1219200" cy="3124200"/>
            <a:chOff x="228600" y="2133600"/>
            <a:chExt cx="1219200" cy="3124200"/>
          </a:xfrm>
        </p:grpSpPr>
        <p:sp>
          <p:nvSpPr>
            <p:cNvPr id="87080" name="Oval 40"/>
            <p:cNvSpPr>
              <a:spLocks noChangeArrowheads="1"/>
            </p:cNvSpPr>
            <p:nvPr/>
          </p:nvSpPr>
          <p:spPr bwMode="auto">
            <a:xfrm>
              <a:off x="838200" y="2971800"/>
              <a:ext cx="381000" cy="381000"/>
            </a:xfrm>
            <a:prstGeom prst="ellipse">
              <a:avLst/>
            </a:prstGeom>
            <a:noFill/>
            <a:ln w="9525">
              <a:solidFill>
                <a:schemeClr val="tx1"/>
              </a:solidFill>
              <a:round/>
              <a:headEnd/>
              <a:tailEnd/>
            </a:ln>
          </p:spPr>
          <p:txBody>
            <a:bodyPr wrap="none" anchor="ctr"/>
            <a:lstStyle/>
            <a:p>
              <a:pPr algn="ctr"/>
              <a:r>
                <a:rPr lang="en-US">
                  <a:latin typeface="Tahoma" pitchFamily="34" charset="0"/>
                </a:rPr>
                <a:t>X</a:t>
              </a:r>
            </a:p>
          </p:txBody>
        </p:sp>
        <p:cxnSp>
          <p:nvCxnSpPr>
            <p:cNvPr id="32773" name="AutoShape 41"/>
            <p:cNvCxnSpPr>
              <a:cxnSpLocks noChangeShapeType="1"/>
              <a:stCxn id="87080" idx="0"/>
            </p:cNvCxnSpPr>
            <p:nvPr/>
          </p:nvCxnSpPr>
          <p:spPr bwMode="auto">
            <a:xfrm flipV="1">
              <a:off x="1028700" y="2133600"/>
              <a:ext cx="38100" cy="838200"/>
            </a:xfrm>
            <a:prstGeom prst="straightConnector1">
              <a:avLst/>
            </a:prstGeom>
            <a:noFill/>
            <a:ln w="9525">
              <a:solidFill>
                <a:schemeClr val="tx1"/>
              </a:solidFill>
              <a:round/>
              <a:headEnd type="triangle" w="med" len="med"/>
              <a:tailEnd/>
            </a:ln>
          </p:spPr>
        </p:cxnSp>
        <p:cxnSp>
          <p:nvCxnSpPr>
            <p:cNvPr id="32774" name="AutoShape 42"/>
            <p:cNvCxnSpPr>
              <a:cxnSpLocks noChangeShapeType="1"/>
              <a:stCxn id="87080" idx="4"/>
              <a:endCxn id="32775" idx="0"/>
            </p:cNvCxnSpPr>
            <p:nvPr/>
          </p:nvCxnSpPr>
          <p:spPr bwMode="auto">
            <a:xfrm>
              <a:off x="1028700" y="3352800"/>
              <a:ext cx="0" cy="762000"/>
            </a:xfrm>
            <a:prstGeom prst="straightConnector1">
              <a:avLst/>
            </a:prstGeom>
            <a:noFill/>
            <a:ln w="9525">
              <a:solidFill>
                <a:schemeClr val="tx1"/>
              </a:solidFill>
              <a:round/>
              <a:headEnd/>
              <a:tailEnd type="triangle" w="med" len="med"/>
            </a:ln>
          </p:spPr>
        </p:cxnSp>
        <p:sp>
          <p:nvSpPr>
            <p:cNvPr id="32775" name="Oval 43"/>
            <p:cNvSpPr>
              <a:spLocks noChangeArrowheads="1"/>
            </p:cNvSpPr>
            <p:nvPr/>
          </p:nvSpPr>
          <p:spPr bwMode="auto">
            <a:xfrm>
              <a:off x="838200" y="4114800"/>
              <a:ext cx="381000" cy="381000"/>
            </a:xfrm>
            <a:prstGeom prst="ellipse">
              <a:avLst/>
            </a:prstGeom>
            <a:noFill/>
            <a:ln w="9525">
              <a:solidFill>
                <a:schemeClr val="tx1"/>
              </a:solidFill>
              <a:round/>
              <a:headEnd/>
              <a:tailEnd/>
            </a:ln>
          </p:spPr>
          <p:txBody>
            <a:bodyPr wrap="none" anchor="ctr"/>
            <a:lstStyle/>
            <a:p>
              <a:pPr algn="ctr"/>
              <a:r>
                <a:rPr lang="en-US">
                  <a:latin typeface="Tahoma" pitchFamily="34" charset="0"/>
                </a:rPr>
                <a:t>X</a:t>
              </a:r>
            </a:p>
          </p:txBody>
        </p:sp>
        <p:cxnSp>
          <p:nvCxnSpPr>
            <p:cNvPr id="32776" name="AutoShape 44"/>
            <p:cNvCxnSpPr>
              <a:cxnSpLocks noChangeShapeType="1"/>
              <a:stCxn id="32775" idx="4"/>
            </p:cNvCxnSpPr>
            <p:nvPr/>
          </p:nvCxnSpPr>
          <p:spPr bwMode="auto">
            <a:xfrm>
              <a:off x="1028700" y="4495800"/>
              <a:ext cx="0" cy="762000"/>
            </a:xfrm>
            <a:prstGeom prst="straightConnector1">
              <a:avLst/>
            </a:prstGeom>
            <a:noFill/>
            <a:ln w="9525">
              <a:solidFill>
                <a:schemeClr val="tx1"/>
              </a:solidFill>
              <a:round/>
              <a:headEnd/>
              <a:tailEnd type="triangle" w="med" len="med"/>
            </a:ln>
          </p:spPr>
        </p:cxnSp>
        <p:sp>
          <p:nvSpPr>
            <p:cNvPr id="32777" name="Text Box 45"/>
            <p:cNvSpPr txBox="1">
              <a:spLocks noChangeArrowheads="1"/>
            </p:cNvSpPr>
            <p:nvPr/>
          </p:nvSpPr>
          <p:spPr bwMode="auto">
            <a:xfrm>
              <a:off x="228600" y="2286000"/>
              <a:ext cx="914400" cy="517525"/>
            </a:xfrm>
            <a:prstGeom prst="rect">
              <a:avLst/>
            </a:prstGeom>
            <a:noFill/>
            <a:ln w="9525">
              <a:noFill/>
              <a:miter lim="800000"/>
              <a:headEnd/>
              <a:tailEnd/>
            </a:ln>
          </p:spPr>
          <p:txBody>
            <a:bodyPr>
              <a:spAutoFit/>
            </a:bodyPr>
            <a:lstStyle/>
            <a:p>
              <a:r>
                <a:rPr lang="en-US" sz="1400">
                  <a:latin typeface="Tahoma" pitchFamily="34" charset="0"/>
                </a:rPr>
                <a:t>Stype:A</a:t>
              </a:r>
            </a:p>
            <a:p>
              <a:r>
                <a:rPr lang="en-US" sz="1400">
                  <a:latin typeface="Tahoma" pitchFamily="34" charset="0"/>
                </a:rPr>
                <a:t>Ptype:a1</a:t>
              </a:r>
            </a:p>
          </p:txBody>
        </p:sp>
        <p:sp>
          <p:nvSpPr>
            <p:cNvPr id="32778" name="Rectangle 46"/>
            <p:cNvSpPr>
              <a:spLocks noChangeArrowheads="1"/>
            </p:cNvSpPr>
            <p:nvPr/>
          </p:nvSpPr>
          <p:spPr bwMode="auto">
            <a:xfrm>
              <a:off x="228600" y="3429000"/>
              <a:ext cx="914400" cy="517525"/>
            </a:xfrm>
            <a:prstGeom prst="rect">
              <a:avLst/>
            </a:prstGeom>
            <a:noFill/>
            <a:ln w="9525">
              <a:noFill/>
              <a:miter lim="800000"/>
              <a:headEnd/>
              <a:tailEnd/>
            </a:ln>
          </p:spPr>
          <p:txBody>
            <a:bodyPr>
              <a:spAutoFit/>
            </a:bodyPr>
            <a:lstStyle/>
            <a:p>
              <a:r>
                <a:rPr lang="en-US" sz="1400">
                  <a:latin typeface="Tahoma" pitchFamily="34" charset="0"/>
                </a:rPr>
                <a:t>Stype:B</a:t>
              </a:r>
            </a:p>
            <a:p>
              <a:r>
                <a:rPr lang="en-US" sz="1400">
                  <a:latin typeface="Tahoma" pitchFamily="34" charset="0"/>
                </a:rPr>
                <a:t>Ptype:b</a:t>
              </a:r>
            </a:p>
          </p:txBody>
        </p:sp>
        <p:sp>
          <p:nvSpPr>
            <p:cNvPr id="32779" name="Rectangle 47"/>
            <p:cNvSpPr>
              <a:spLocks noChangeArrowheads="1"/>
            </p:cNvSpPr>
            <p:nvPr/>
          </p:nvSpPr>
          <p:spPr bwMode="auto">
            <a:xfrm>
              <a:off x="533400" y="4648200"/>
              <a:ext cx="914400" cy="517525"/>
            </a:xfrm>
            <a:prstGeom prst="rect">
              <a:avLst/>
            </a:prstGeom>
            <a:noFill/>
            <a:ln w="9525">
              <a:noFill/>
              <a:miter lim="800000"/>
              <a:headEnd/>
              <a:tailEnd/>
            </a:ln>
          </p:spPr>
          <p:txBody>
            <a:bodyPr>
              <a:spAutoFit/>
            </a:bodyPr>
            <a:lstStyle/>
            <a:p>
              <a:r>
                <a:rPr lang="en-US" sz="1400">
                  <a:latin typeface="Tahoma" pitchFamily="34" charset="0"/>
                </a:rPr>
                <a:t>Stype:T</a:t>
              </a:r>
            </a:p>
            <a:p>
              <a:r>
                <a:rPr lang="en-US" sz="1400">
                  <a:latin typeface="Tahoma" pitchFamily="34" charset="0"/>
                </a:rPr>
                <a:t>Ptype:t1</a:t>
              </a:r>
            </a:p>
          </p:txBody>
        </p:sp>
      </p:grpSp>
      <p:sp>
        <p:nvSpPr>
          <p:cNvPr id="87088" name="Oval 48"/>
          <p:cNvSpPr>
            <a:spLocks noChangeArrowheads="1"/>
          </p:cNvSpPr>
          <p:nvPr/>
        </p:nvSpPr>
        <p:spPr bwMode="auto">
          <a:xfrm>
            <a:off x="7467600" y="2362200"/>
            <a:ext cx="381000" cy="381000"/>
          </a:xfrm>
          <a:prstGeom prst="ellipse">
            <a:avLst/>
          </a:prstGeom>
          <a:solidFill>
            <a:srgbClr val="DCDEFA"/>
          </a:solidFill>
          <a:ln w="9525">
            <a:solidFill>
              <a:schemeClr val="tx1"/>
            </a:solidFill>
            <a:round/>
            <a:headEnd/>
            <a:tailEnd/>
          </a:ln>
        </p:spPr>
        <p:txBody>
          <a:bodyPr wrap="none" anchor="ctr"/>
          <a:lstStyle/>
          <a:p>
            <a:pPr algn="ctr"/>
            <a:r>
              <a:rPr lang="en-US">
                <a:latin typeface="Tahoma" pitchFamily="34" charset="0"/>
              </a:rPr>
              <a:t>S6</a:t>
            </a:r>
          </a:p>
        </p:txBody>
      </p:sp>
      <p:cxnSp>
        <p:nvCxnSpPr>
          <p:cNvPr id="87089" name="AutoShape 49"/>
          <p:cNvCxnSpPr>
            <a:cxnSpLocks noChangeShapeType="1"/>
            <a:endCxn id="87088" idx="0"/>
          </p:cNvCxnSpPr>
          <p:nvPr/>
        </p:nvCxnSpPr>
        <p:spPr bwMode="auto">
          <a:xfrm rot="16200000" flipH="1">
            <a:off x="7372350" y="2076450"/>
            <a:ext cx="533400" cy="38100"/>
          </a:xfrm>
          <a:prstGeom prst="curvedConnector3">
            <a:avLst>
              <a:gd name="adj1" fmla="val 50000"/>
            </a:avLst>
          </a:prstGeom>
          <a:noFill/>
          <a:ln w="9525">
            <a:solidFill>
              <a:schemeClr val="tx1"/>
            </a:solidFill>
            <a:round/>
            <a:headEnd/>
            <a:tailEnd type="triangle" w="med" len="med"/>
          </a:ln>
        </p:spPr>
      </p:cxnSp>
      <p:sp>
        <p:nvSpPr>
          <p:cNvPr id="87090" name="Oval 50"/>
          <p:cNvSpPr>
            <a:spLocks noChangeArrowheads="1"/>
          </p:cNvSpPr>
          <p:nvPr/>
        </p:nvSpPr>
        <p:spPr bwMode="auto">
          <a:xfrm>
            <a:off x="8001000" y="3352800"/>
            <a:ext cx="381000" cy="381000"/>
          </a:xfrm>
          <a:prstGeom prst="ellipse">
            <a:avLst/>
          </a:prstGeom>
          <a:solidFill>
            <a:srgbClr val="DCDEFA"/>
          </a:solidFill>
          <a:ln w="9525">
            <a:solidFill>
              <a:schemeClr val="tx1"/>
            </a:solidFill>
            <a:round/>
            <a:headEnd/>
            <a:tailEnd/>
          </a:ln>
        </p:spPr>
        <p:txBody>
          <a:bodyPr wrap="none" anchor="ctr"/>
          <a:lstStyle/>
          <a:p>
            <a:pPr algn="ctr"/>
            <a:r>
              <a:rPr lang="en-US">
                <a:latin typeface="Tahoma" pitchFamily="34" charset="0"/>
              </a:rPr>
              <a:t>S4</a:t>
            </a:r>
          </a:p>
        </p:txBody>
      </p:sp>
      <p:cxnSp>
        <p:nvCxnSpPr>
          <p:cNvPr id="87091" name="AutoShape 51"/>
          <p:cNvCxnSpPr>
            <a:cxnSpLocks noChangeShapeType="1"/>
            <a:stCxn id="87088" idx="4"/>
            <a:endCxn id="87090" idx="0"/>
          </p:cNvCxnSpPr>
          <p:nvPr/>
        </p:nvCxnSpPr>
        <p:spPr bwMode="auto">
          <a:xfrm>
            <a:off x="7658100" y="2743200"/>
            <a:ext cx="533400" cy="609600"/>
          </a:xfrm>
          <a:prstGeom prst="straightConnector1">
            <a:avLst/>
          </a:prstGeom>
          <a:noFill/>
          <a:ln w="9525">
            <a:solidFill>
              <a:schemeClr val="tx1"/>
            </a:solidFill>
            <a:round/>
            <a:headEnd/>
            <a:tailEnd type="triangle" w="med" len="med"/>
          </a:ln>
        </p:spPr>
      </p:cxnSp>
      <p:cxnSp>
        <p:nvCxnSpPr>
          <p:cNvPr id="87092" name="AutoShape 52"/>
          <p:cNvCxnSpPr>
            <a:cxnSpLocks noChangeShapeType="1"/>
            <a:stCxn id="87090" idx="4"/>
            <a:endCxn id="87097" idx="0"/>
          </p:cNvCxnSpPr>
          <p:nvPr/>
        </p:nvCxnSpPr>
        <p:spPr bwMode="auto">
          <a:xfrm flipH="1">
            <a:off x="7200900" y="3733800"/>
            <a:ext cx="990600" cy="685800"/>
          </a:xfrm>
          <a:prstGeom prst="straightConnector1">
            <a:avLst/>
          </a:prstGeom>
          <a:noFill/>
          <a:ln w="9525">
            <a:solidFill>
              <a:schemeClr val="tx1"/>
            </a:solidFill>
            <a:round/>
            <a:headEnd/>
            <a:tailEnd type="triangle" w="med" len="med"/>
          </a:ln>
        </p:spPr>
      </p:cxnSp>
      <p:sp>
        <p:nvSpPr>
          <p:cNvPr id="87093" name="Text Box 53"/>
          <p:cNvSpPr txBox="1">
            <a:spLocks noChangeArrowheads="1"/>
          </p:cNvSpPr>
          <p:nvPr/>
        </p:nvSpPr>
        <p:spPr bwMode="auto">
          <a:xfrm>
            <a:off x="7162800" y="1676400"/>
            <a:ext cx="914400" cy="517525"/>
          </a:xfrm>
          <a:prstGeom prst="rect">
            <a:avLst/>
          </a:prstGeom>
          <a:noFill/>
          <a:ln w="9525">
            <a:noFill/>
            <a:miter lim="800000"/>
            <a:headEnd/>
            <a:tailEnd/>
          </a:ln>
        </p:spPr>
        <p:txBody>
          <a:bodyPr>
            <a:spAutoFit/>
          </a:bodyPr>
          <a:lstStyle/>
          <a:p>
            <a:r>
              <a:rPr lang="en-US" sz="1400">
                <a:latin typeface="Tahoma" pitchFamily="34" charset="0"/>
              </a:rPr>
              <a:t>Stype:A</a:t>
            </a:r>
          </a:p>
          <a:p>
            <a:r>
              <a:rPr lang="en-US" sz="1400">
                <a:latin typeface="Tahoma" pitchFamily="34" charset="0"/>
              </a:rPr>
              <a:t>Ptype:a1</a:t>
            </a:r>
          </a:p>
        </p:txBody>
      </p:sp>
      <p:sp>
        <p:nvSpPr>
          <p:cNvPr id="87094" name="Text Box 54"/>
          <p:cNvSpPr txBox="1">
            <a:spLocks noChangeArrowheads="1"/>
          </p:cNvSpPr>
          <p:nvPr/>
        </p:nvSpPr>
        <p:spPr bwMode="auto">
          <a:xfrm>
            <a:off x="7162800" y="2819400"/>
            <a:ext cx="914400" cy="517525"/>
          </a:xfrm>
          <a:prstGeom prst="rect">
            <a:avLst/>
          </a:prstGeom>
          <a:noFill/>
          <a:ln w="9525">
            <a:noFill/>
            <a:miter lim="800000"/>
            <a:headEnd/>
            <a:tailEnd/>
          </a:ln>
        </p:spPr>
        <p:txBody>
          <a:bodyPr>
            <a:spAutoFit/>
          </a:bodyPr>
          <a:lstStyle/>
          <a:p>
            <a:r>
              <a:rPr lang="en-US" sz="1400">
                <a:latin typeface="Tahoma" pitchFamily="34" charset="0"/>
              </a:rPr>
              <a:t>Stype:M</a:t>
            </a:r>
          </a:p>
          <a:p>
            <a:r>
              <a:rPr lang="en-US" sz="1400">
                <a:latin typeface="Tahoma" pitchFamily="34" charset="0"/>
              </a:rPr>
              <a:t>Ptype:m</a:t>
            </a:r>
          </a:p>
        </p:txBody>
      </p:sp>
      <p:sp>
        <p:nvSpPr>
          <p:cNvPr id="87095" name="Text Box 55"/>
          <p:cNvSpPr txBox="1">
            <a:spLocks noChangeArrowheads="1"/>
          </p:cNvSpPr>
          <p:nvPr/>
        </p:nvSpPr>
        <p:spPr bwMode="auto">
          <a:xfrm>
            <a:off x="7239000" y="3810000"/>
            <a:ext cx="914400" cy="517525"/>
          </a:xfrm>
          <a:prstGeom prst="rect">
            <a:avLst/>
          </a:prstGeom>
          <a:noFill/>
          <a:ln w="9525">
            <a:noFill/>
            <a:miter lim="800000"/>
            <a:headEnd/>
            <a:tailEnd/>
          </a:ln>
        </p:spPr>
        <p:txBody>
          <a:bodyPr>
            <a:spAutoFit/>
          </a:bodyPr>
          <a:lstStyle/>
          <a:p>
            <a:r>
              <a:rPr lang="en-US" sz="1400">
                <a:latin typeface="Tahoma" pitchFamily="34" charset="0"/>
              </a:rPr>
              <a:t>Stype:B</a:t>
            </a:r>
          </a:p>
          <a:p>
            <a:r>
              <a:rPr lang="en-US" sz="1400">
                <a:latin typeface="Tahoma" pitchFamily="34" charset="0"/>
              </a:rPr>
              <a:t>Ptype:b</a:t>
            </a:r>
          </a:p>
        </p:txBody>
      </p:sp>
      <p:sp>
        <p:nvSpPr>
          <p:cNvPr id="87096" name="AutoShape 56"/>
          <p:cNvSpPr>
            <a:spLocks noChangeArrowheads="1"/>
          </p:cNvSpPr>
          <p:nvPr/>
        </p:nvSpPr>
        <p:spPr bwMode="auto">
          <a:xfrm>
            <a:off x="7162800" y="2057400"/>
            <a:ext cx="1600200" cy="1752600"/>
          </a:xfrm>
          <a:prstGeom prst="roundRect">
            <a:avLst>
              <a:gd name="adj" fmla="val 16667"/>
            </a:avLst>
          </a:prstGeom>
          <a:noFill/>
          <a:ln w="9525" cap="rnd">
            <a:solidFill>
              <a:schemeClr val="tx1"/>
            </a:solidFill>
            <a:prstDash val="sysDot"/>
            <a:round/>
            <a:headEnd/>
            <a:tailEnd/>
          </a:ln>
        </p:spPr>
        <p:txBody>
          <a:bodyPr wrap="none" anchor="ctr"/>
          <a:lstStyle/>
          <a:p>
            <a:endParaRPr lang="en-US"/>
          </a:p>
        </p:txBody>
      </p:sp>
      <p:sp>
        <p:nvSpPr>
          <p:cNvPr id="87097" name="Oval 57"/>
          <p:cNvSpPr>
            <a:spLocks noChangeArrowheads="1"/>
          </p:cNvSpPr>
          <p:nvPr/>
        </p:nvSpPr>
        <p:spPr bwMode="auto">
          <a:xfrm>
            <a:off x="7010400" y="4419600"/>
            <a:ext cx="381000" cy="381000"/>
          </a:xfrm>
          <a:prstGeom prst="ellipse">
            <a:avLst/>
          </a:prstGeom>
          <a:solidFill>
            <a:srgbClr val="DCDEFA"/>
          </a:solidFill>
          <a:ln w="9525">
            <a:solidFill>
              <a:schemeClr val="tx1"/>
            </a:solidFill>
            <a:round/>
            <a:headEnd/>
            <a:tailEnd/>
          </a:ln>
        </p:spPr>
        <p:txBody>
          <a:bodyPr wrap="none" anchor="ctr"/>
          <a:lstStyle/>
          <a:p>
            <a:pPr algn="ctr"/>
            <a:r>
              <a:rPr lang="en-US">
                <a:latin typeface="Tahoma" pitchFamily="34" charset="0"/>
              </a:rPr>
              <a:t>S2</a:t>
            </a:r>
          </a:p>
        </p:txBody>
      </p:sp>
      <p:sp>
        <p:nvSpPr>
          <p:cNvPr id="87098" name="Oval 58"/>
          <p:cNvSpPr>
            <a:spLocks noChangeArrowheads="1"/>
          </p:cNvSpPr>
          <p:nvPr/>
        </p:nvSpPr>
        <p:spPr bwMode="auto">
          <a:xfrm>
            <a:off x="8001000" y="5029200"/>
            <a:ext cx="381000" cy="381000"/>
          </a:xfrm>
          <a:prstGeom prst="ellipse">
            <a:avLst/>
          </a:prstGeom>
          <a:solidFill>
            <a:srgbClr val="DCDEFA"/>
          </a:solidFill>
          <a:ln w="9525">
            <a:solidFill>
              <a:schemeClr val="tx1"/>
            </a:solidFill>
            <a:round/>
            <a:headEnd/>
            <a:tailEnd/>
          </a:ln>
        </p:spPr>
        <p:txBody>
          <a:bodyPr wrap="none" anchor="ctr"/>
          <a:lstStyle/>
          <a:p>
            <a:pPr algn="ctr"/>
            <a:r>
              <a:rPr lang="en-US">
                <a:latin typeface="Tahoma" pitchFamily="34" charset="0"/>
              </a:rPr>
              <a:t>S5</a:t>
            </a:r>
          </a:p>
        </p:txBody>
      </p:sp>
      <p:cxnSp>
        <p:nvCxnSpPr>
          <p:cNvPr id="87099" name="AutoShape 59"/>
          <p:cNvCxnSpPr>
            <a:cxnSpLocks noChangeShapeType="1"/>
            <a:stCxn id="87097" idx="6"/>
            <a:endCxn id="87098" idx="0"/>
          </p:cNvCxnSpPr>
          <p:nvPr/>
        </p:nvCxnSpPr>
        <p:spPr bwMode="auto">
          <a:xfrm>
            <a:off x="7391400" y="4610100"/>
            <a:ext cx="800100" cy="419100"/>
          </a:xfrm>
          <a:prstGeom prst="straightConnector1">
            <a:avLst/>
          </a:prstGeom>
          <a:noFill/>
          <a:ln w="9525">
            <a:solidFill>
              <a:schemeClr val="tx1"/>
            </a:solidFill>
            <a:round/>
            <a:headEnd/>
            <a:tailEnd type="triangle" w="med" len="med"/>
          </a:ln>
        </p:spPr>
      </p:cxnSp>
      <p:cxnSp>
        <p:nvCxnSpPr>
          <p:cNvPr id="87100" name="AutoShape 60"/>
          <p:cNvCxnSpPr>
            <a:cxnSpLocks noChangeShapeType="1"/>
            <a:stCxn id="87098" idx="4"/>
          </p:cNvCxnSpPr>
          <p:nvPr/>
        </p:nvCxnSpPr>
        <p:spPr bwMode="auto">
          <a:xfrm flipH="1">
            <a:off x="7467600" y="5410200"/>
            <a:ext cx="723900" cy="381000"/>
          </a:xfrm>
          <a:prstGeom prst="straightConnector1">
            <a:avLst/>
          </a:prstGeom>
          <a:noFill/>
          <a:ln w="9525">
            <a:solidFill>
              <a:schemeClr val="tx1"/>
            </a:solidFill>
            <a:round/>
            <a:headEnd/>
            <a:tailEnd type="triangle" w="med" len="med"/>
          </a:ln>
        </p:spPr>
      </p:cxnSp>
      <p:sp>
        <p:nvSpPr>
          <p:cNvPr id="87101" name="Text Box 61"/>
          <p:cNvSpPr txBox="1">
            <a:spLocks noChangeArrowheads="1"/>
          </p:cNvSpPr>
          <p:nvPr/>
        </p:nvSpPr>
        <p:spPr bwMode="auto">
          <a:xfrm>
            <a:off x="7467600" y="4572000"/>
            <a:ext cx="914400" cy="517525"/>
          </a:xfrm>
          <a:prstGeom prst="rect">
            <a:avLst/>
          </a:prstGeom>
          <a:noFill/>
          <a:ln w="9525">
            <a:noFill/>
            <a:miter lim="800000"/>
            <a:headEnd/>
            <a:tailEnd/>
          </a:ln>
        </p:spPr>
        <p:txBody>
          <a:bodyPr>
            <a:spAutoFit/>
          </a:bodyPr>
          <a:lstStyle/>
          <a:p>
            <a:r>
              <a:rPr lang="en-US" sz="1400">
                <a:latin typeface="Tahoma" pitchFamily="34" charset="0"/>
              </a:rPr>
              <a:t>Stype:K</a:t>
            </a:r>
          </a:p>
          <a:p>
            <a:r>
              <a:rPr lang="en-US" sz="1400">
                <a:latin typeface="Tahoma" pitchFamily="34" charset="0"/>
              </a:rPr>
              <a:t>Ptype:k</a:t>
            </a:r>
          </a:p>
        </p:txBody>
      </p:sp>
      <p:sp>
        <p:nvSpPr>
          <p:cNvPr id="87102" name="Text Box 62"/>
          <p:cNvSpPr txBox="1">
            <a:spLocks noChangeArrowheads="1"/>
          </p:cNvSpPr>
          <p:nvPr/>
        </p:nvSpPr>
        <p:spPr bwMode="auto">
          <a:xfrm>
            <a:off x="7696200" y="5486400"/>
            <a:ext cx="914400" cy="517525"/>
          </a:xfrm>
          <a:prstGeom prst="rect">
            <a:avLst/>
          </a:prstGeom>
          <a:noFill/>
          <a:ln w="9525">
            <a:noFill/>
            <a:miter lim="800000"/>
            <a:headEnd/>
            <a:tailEnd/>
          </a:ln>
        </p:spPr>
        <p:txBody>
          <a:bodyPr>
            <a:spAutoFit/>
          </a:bodyPr>
          <a:lstStyle/>
          <a:p>
            <a:r>
              <a:rPr lang="en-US" sz="1400">
                <a:latin typeface="Tahoma" pitchFamily="34" charset="0"/>
              </a:rPr>
              <a:t>Stype:T</a:t>
            </a:r>
          </a:p>
          <a:p>
            <a:r>
              <a:rPr lang="en-US" sz="1400">
                <a:latin typeface="Tahoma" pitchFamily="34" charset="0"/>
              </a:rPr>
              <a:t>Ptype:t</a:t>
            </a:r>
          </a:p>
        </p:txBody>
      </p:sp>
      <p:sp>
        <p:nvSpPr>
          <p:cNvPr id="87103" name="AutoShape 63"/>
          <p:cNvSpPr>
            <a:spLocks noChangeArrowheads="1"/>
          </p:cNvSpPr>
          <p:nvPr/>
        </p:nvSpPr>
        <p:spPr bwMode="auto">
          <a:xfrm>
            <a:off x="6934200" y="4267200"/>
            <a:ext cx="1752600" cy="1295400"/>
          </a:xfrm>
          <a:prstGeom prst="roundRect">
            <a:avLst>
              <a:gd name="adj" fmla="val 16667"/>
            </a:avLst>
          </a:prstGeom>
          <a:noFill/>
          <a:ln w="9525" cap="rnd">
            <a:solidFill>
              <a:schemeClr val="tx1"/>
            </a:solidFill>
            <a:prstDash val="sysDot"/>
            <a:round/>
            <a:headEnd/>
            <a:tailEnd/>
          </a:ln>
        </p:spPr>
        <p:txBody>
          <a:bodyPr wrap="none" anchor="ctr"/>
          <a:lstStyle/>
          <a:p>
            <a:endParaRPr lang="en-US"/>
          </a:p>
        </p:txBody>
      </p:sp>
      <p:grpSp>
        <p:nvGrpSpPr>
          <p:cNvPr id="68" name="Group 67"/>
          <p:cNvGrpSpPr/>
          <p:nvPr/>
        </p:nvGrpSpPr>
        <p:grpSpPr>
          <a:xfrm>
            <a:off x="2590800" y="1905000"/>
            <a:ext cx="3886200" cy="3567113"/>
            <a:chOff x="1676400" y="1981200"/>
            <a:chExt cx="3886200" cy="3567113"/>
          </a:xfrm>
        </p:grpSpPr>
        <p:cxnSp>
          <p:nvCxnSpPr>
            <p:cNvPr id="32796" name="AutoShape 67"/>
            <p:cNvCxnSpPr>
              <a:cxnSpLocks noChangeShapeType="1"/>
            </p:cNvCxnSpPr>
            <p:nvPr/>
          </p:nvCxnSpPr>
          <p:spPr bwMode="auto">
            <a:xfrm>
              <a:off x="2590800" y="2857500"/>
              <a:ext cx="762000" cy="0"/>
            </a:xfrm>
            <a:prstGeom prst="straightConnector1">
              <a:avLst/>
            </a:prstGeom>
            <a:noFill/>
            <a:ln w="9525">
              <a:solidFill>
                <a:srgbClr val="CC3300"/>
              </a:solidFill>
              <a:round/>
              <a:headEnd/>
              <a:tailEnd type="triangle" w="med" len="med"/>
            </a:ln>
          </p:spPr>
        </p:cxnSp>
        <p:cxnSp>
          <p:nvCxnSpPr>
            <p:cNvPr id="32797" name="AutoShape 68"/>
            <p:cNvCxnSpPr>
              <a:cxnSpLocks noChangeShapeType="1"/>
            </p:cNvCxnSpPr>
            <p:nvPr/>
          </p:nvCxnSpPr>
          <p:spPr bwMode="auto">
            <a:xfrm>
              <a:off x="2514600" y="4624388"/>
              <a:ext cx="762000" cy="0"/>
            </a:xfrm>
            <a:prstGeom prst="straightConnector1">
              <a:avLst/>
            </a:prstGeom>
            <a:noFill/>
            <a:ln w="9525">
              <a:solidFill>
                <a:schemeClr val="tx1"/>
              </a:solidFill>
              <a:round/>
              <a:headEnd/>
              <a:tailEnd type="triangle" w="med" len="med"/>
            </a:ln>
          </p:spPr>
        </p:cxnSp>
        <p:sp>
          <p:nvSpPr>
            <p:cNvPr id="32798" name="Text Box 69"/>
            <p:cNvSpPr txBox="1">
              <a:spLocks noChangeArrowheads="1"/>
            </p:cNvSpPr>
            <p:nvPr/>
          </p:nvSpPr>
          <p:spPr bwMode="auto">
            <a:xfrm>
              <a:off x="2667000" y="4586288"/>
              <a:ext cx="533400" cy="366712"/>
            </a:xfrm>
            <a:prstGeom prst="rect">
              <a:avLst/>
            </a:prstGeom>
            <a:noFill/>
            <a:ln w="9525">
              <a:noFill/>
              <a:miter lim="800000"/>
              <a:headEnd/>
              <a:tailEnd/>
            </a:ln>
          </p:spPr>
          <p:txBody>
            <a:bodyPr>
              <a:spAutoFit/>
            </a:bodyPr>
            <a:lstStyle/>
            <a:p>
              <a:pPr>
                <a:spcBef>
                  <a:spcPct val="50000"/>
                </a:spcBef>
              </a:pPr>
              <a:r>
                <a:rPr lang="en-US">
                  <a:latin typeface="Tahoma" pitchFamily="34" charset="0"/>
                </a:rPr>
                <a:t>S1</a:t>
              </a:r>
            </a:p>
          </p:txBody>
        </p:sp>
        <p:cxnSp>
          <p:nvCxnSpPr>
            <p:cNvPr id="32799" name="AutoShape 70"/>
            <p:cNvCxnSpPr>
              <a:cxnSpLocks noChangeShapeType="1"/>
            </p:cNvCxnSpPr>
            <p:nvPr/>
          </p:nvCxnSpPr>
          <p:spPr bwMode="auto">
            <a:xfrm rot="5400000">
              <a:off x="1669256" y="3702844"/>
              <a:ext cx="1385888" cy="76200"/>
            </a:xfrm>
            <a:prstGeom prst="curvedConnector3">
              <a:avLst>
                <a:gd name="adj1" fmla="val 49944"/>
              </a:avLst>
            </a:prstGeom>
            <a:noFill/>
            <a:ln w="9525" cap="rnd">
              <a:solidFill>
                <a:schemeClr val="tx1"/>
              </a:solidFill>
              <a:prstDash val="sysDot"/>
              <a:round/>
              <a:headEnd/>
              <a:tailEnd type="triangle" w="med" len="med"/>
            </a:ln>
          </p:spPr>
        </p:cxnSp>
        <p:cxnSp>
          <p:nvCxnSpPr>
            <p:cNvPr id="32800" name="AutoShape 71"/>
            <p:cNvCxnSpPr>
              <a:cxnSpLocks noChangeShapeType="1"/>
            </p:cNvCxnSpPr>
            <p:nvPr/>
          </p:nvCxnSpPr>
          <p:spPr bwMode="auto">
            <a:xfrm rot="5400000">
              <a:off x="2812256" y="3702844"/>
              <a:ext cx="1385888" cy="76200"/>
            </a:xfrm>
            <a:prstGeom prst="curvedConnector3">
              <a:avLst>
                <a:gd name="adj1" fmla="val 49944"/>
              </a:avLst>
            </a:prstGeom>
            <a:noFill/>
            <a:ln w="9525" cap="rnd">
              <a:solidFill>
                <a:schemeClr val="tx1"/>
              </a:solidFill>
              <a:prstDash val="sysDot"/>
              <a:round/>
              <a:headEnd/>
              <a:tailEnd type="triangle" w="med" len="med"/>
            </a:ln>
          </p:spPr>
        </p:cxnSp>
        <p:cxnSp>
          <p:nvCxnSpPr>
            <p:cNvPr id="32801" name="AutoShape 72"/>
            <p:cNvCxnSpPr>
              <a:cxnSpLocks noChangeShapeType="1"/>
            </p:cNvCxnSpPr>
            <p:nvPr/>
          </p:nvCxnSpPr>
          <p:spPr bwMode="auto">
            <a:xfrm>
              <a:off x="3733800" y="2857500"/>
              <a:ext cx="304800" cy="0"/>
            </a:xfrm>
            <a:prstGeom prst="straightConnector1">
              <a:avLst/>
            </a:prstGeom>
            <a:noFill/>
            <a:ln w="9525">
              <a:solidFill>
                <a:schemeClr val="tx1"/>
              </a:solidFill>
              <a:round/>
              <a:headEnd/>
              <a:tailEnd type="triangle" w="med" len="med"/>
            </a:ln>
          </p:spPr>
        </p:cxnSp>
        <p:cxnSp>
          <p:nvCxnSpPr>
            <p:cNvPr id="32802" name="AutoShape 73"/>
            <p:cNvCxnSpPr>
              <a:cxnSpLocks noChangeShapeType="1"/>
            </p:cNvCxnSpPr>
            <p:nvPr/>
          </p:nvCxnSpPr>
          <p:spPr bwMode="auto">
            <a:xfrm rot="10800000">
              <a:off x="4419600" y="2857500"/>
              <a:ext cx="533400" cy="0"/>
            </a:xfrm>
            <a:prstGeom prst="straightConnector1">
              <a:avLst/>
            </a:prstGeom>
            <a:noFill/>
            <a:ln w="9525">
              <a:solidFill>
                <a:srgbClr val="CC3300"/>
              </a:solidFill>
              <a:round/>
              <a:headEnd/>
              <a:tailEnd type="triangle" w="med" len="med"/>
            </a:ln>
          </p:spPr>
        </p:cxnSp>
        <p:cxnSp>
          <p:nvCxnSpPr>
            <p:cNvPr id="32803" name="AutoShape 74"/>
            <p:cNvCxnSpPr>
              <a:cxnSpLocks noChangeShapeType="1"/>
            </p:cNvCxnSpPr>
            <p:nvPr/>
          </p:nvCxnSpPr>
          <p:spPr bwMode="auto">
            <a:xfrm rot="16200000" flipH="1">
              <a:off x="4229100" y="3048000"/>
              <a:ext cx="266700" cy="266700"/>
            </a:xfrm>
            <a:prstGeom prst="curvedConnector2">
              <a:avLst/>
            </a:prstGeom>
            <a:noFill/>
            <a:ln w="9525">
              <a:solidFill>
                <a:srgbClr val="CC3300"/>
              </a:solidFill>
              <a:round/>
              <a:headEnd/>
              <a:tailEnd type="triangle" w="med" len="med"/>
            </a:ln>
          </p:spPr>
        </p:cxnSp>
        <p:cxnSp>
          <p:nvCxnSpPr>
            <p:cNvPr id="32804" name="AutoShape 75"/>
            <p:cNvCxnSpPr>
              <a:cxnSpLocks noChangeShapeType="1"/>
            </p:cNvCxnSpPr>
            <p:nvPr/>
          </p:nvCxnSpPr>
          <p:spPr bwMode="auto">
            <a:xfrm rot="5400000">
              <a:off x="2895600" y="3886201"/>
              <a:ext cx="2092325" cy="304800"/>
            </a:xfrm>
            <a:prstGeom prst="curvedConnector3">
              <a:avLst>
                <a:gd name="adj1" fmla="val 50000"/>
              </a:avLst>
            </a:prstGeom>
            <a:noFill/>
            <a:ln w="9525" cap="rnd">
              <a:solidFill>
                <a:schemeClr val="tx1"/>
              </a:solidFill>
              <a:prstDash val="sysDot"/>
              <a:round/>
              <a:headEnd/>
              <a:tailEnd type="triangle" w="med" len="med"/>
            </a:ln>
          </p:spPr>
        </p:cxnSp>
        <p:cxnSp>
          <p:nvCxnSpPr>
            <p:cNvPr id="32805" name="AutoShape 76"/>
            <p:cNvCxnSpPr>
              <a:cxnSpLocks noChangeShapeType="1"/>
            </p:cNvCxnSpPr>
            <p:nvPr/>
          </p:nvCxnSpPr>
          <p:spPr bwMode="auto">
            <a:xfrm rot="16200000" flipH="1">
              <a:off x="3467100" y="3810000"/>
              <a:ext cx="1600200" cy="76200"/>
            </a:xfrm>
            <a:prstGeom prst="curvedConnector3">
              <a:avLst>
                <a:gd name="adj1" fmla="val 50000"/>
              </a:avLst>
            </a:prstGeom>
            <a:noFill/>
            <a:ln w="9525" cap="rnd">
              <a:solidFill>
                <a:schemeClr val="tx1"/>
              </a:solidFill>
              <a:prstDash val="sysDot"/>
              <a:round/>
              <a:headEnd/>
              <a:tailEnd type="triangle" w="med" len="med"/>
            </a:ln>
          </p:spPr>
        </p:cxnSp>
        <p:sp>
          <p:nvSpPr>
            <p:cNvPr id="32806" name="Text Box 77"/>
            <p:cNvSpPr txBox="1">
              <a:spLocks noChangeArrowheads="1"/>
            </p:cNvSpPr>
            <p:nvPr/>
          </p:nvSpPr>
          <p:spPr bwMode="auto">
            <a:xfrm>
              <a:off x="3733800" y="4114800"/>
              <a:ext cx="533400" cy="366713"/>
            </a:xfrm>
            <a:prstGeom prst="rect">
              <a:avLst/>
            </a:prstGeom>
            <a:noFill/>
            <a:ln w="9525">
              <a:noFill/>
              <a:miter lim="800000"/>
              <a:headEnd/>
              <a:tailEnd/>
            </a:ln>
          </p:spPr>
          <p:txBody>
            <a:bodyPr>
              <a:spAutoFit/>
            </a:bodyPr>
            <a:lstStyle/>
            <a:p>
              <a:pPr>
                <a:spcBef>
                  <a:spcPct val="50000"/>
                </a:spcBef>
              </a:pPr>
              <a:r>
                <a:rPr lang="en-US">
                  <a:latin typeface="Tahoma" pitchFamily="34" charset="0"/>
                </a:rPr>
                <a:t>S4</a:t>
              </a:r>
            </a:p>
          </p:txBody>
        </p:sp>
        <p:cxnSp>
          <p:nvCxnSpPr>
            <p:cNvPr id="32807" name="AutoShape 78"/>
            <p:cNvCxnSpPr>
              <a:cxnSpLocks noChangeShapeType="1"/>
            </p:cNvCxnSpPr>
            <p:nvPr/>
          </p:nvCxnSpPr>
          <p:spPr bwMode="auto">
            <a:xfrm rot="5400000">
              <a:off x="2365375" y="3771901"/>
              <a:ext cx="2092325" cy="533400"/>
            </a:xfrm>
            <a:prstGeom prst="curvedConnector3">
              <a:avLst>
                <a:gd name="adj1" fmla="val 50000"/>
              </a:avLst>
            </a:prstGeom>
            <a:noFill/>
            <a:ln w="9525" cap="rnd">
              <a:solidFill>
                <a:schemeClr val="tx1"/>
              </a:solidFill>
              <a:prstDash val="sysDot"/>
              <a:round/>
              <a:headEnd/>
              <a:tailEnd type="triangle" w="med" len="med"/>
            </a:ln>
          </p:spPr>
        </p:cxnSp>
        <p:cxnSp>
          <p:nvCxnSpPr>
            <p:cNvPr id="32808" name="AutoShape 79"/>
            <p:cNvCxnSpPr>
              <a:cxnSpLocks noChangeShapeType="1"/>
            </p:cNvCxnSpPr>
            <p:nvPr/>
          </p:nvCxnSpPr>
          <p:spPr bwMode="auto">
            <a:xfrm>
              <a:off x="3200400" y="5219700"/>
              <a:ext cx="533400" cy="0"/>
            </a:xfrm>
            <a:prstGeom prst="straightConnector1">
              <a:avLst/>
            </a:prstGeom>
            <a:noFill/>
            <a:ln w="9525">
              <a:solidFill>
                <a:schemeClr val="tx1"/>
              </a:solidFill>
              <a:round/>
              <a:headEnd/>
              <a:tailEnd type="triangle" w="med" len="med"/>
            </a:ln>
          </p:spPr>
        </p:cxnSp>
        <p:sp>
          <p:nvSpPr>
            <p:cNvPr id="32809" name="Text Box 80"/>
            <p:cNvSpPr txBox="1">
              <a:spLocks noChangeArrowheads="1"/>
            </p:cNvSpPr>
            <p:nvPr/>
          </p:nvSpPr>
          <p:spPr bwMode="auto">
            <a:xfrm>
              <a:off x="3200400" y="5181600"/>
              <a:ext cx="533400" cy="366713"/>
            </a:xfrm>
            <a:prstGeom prst="rect">
              <a:avLst/>
            </a:prstGeom>
            <a:noFill/>
            <a:ln w="9525">
              <a:noFill/>
              <a:miter lim="800000"/>
              <a:headEnd/>
              <a:tailEnd/>
            </a:ln>
          </p:spPr>
          <p:txBody>
            <a:bodyPr>
              <a:spAutoFit/>
            </a:bodyPr>
            <a:lstStyle/>
            <a:p>
              <a:pPr>
                <a:spcBef>
                  <a:spcPct val="50000"/>
                </a:spcBef>
              </a:pPr>
              <a:r>
                <a:rPr lang="en-US">
                  <a:latin typeface="Tahoma" pitchFamily="34" charset="0"/>
                </a:rPr>
                <a:t>S3</a:t>
              </a:r>
            </a:p>
          </p:txBody>
        </p:sp>
        <p:cxnSp>
          <p:nvCxnSpPr>
            <p:cNvPr id="32810" name="AutoShape 81"/>
            <p:cNvCxnSpPr>
              <a:cxnSpLocks noChangeShapeType="1"/>
            </p:cNvCxnSpPr>
            <p:nvPr/>
          </p:nvCxnSpPr>
          <p:spPr bwMode="auto">
            <a:xfrm rot="5400000">
              <a:off x="4381500" y="3657600"/>
              <a:ext cx="1371600" cy="152400"/>
            </a:xfrm>
            <a:prstGeom prst="curvedConnector3">
              <a:avLst>
                <a:gd name="adj1" fmla="val 50000"/>
              </a:avLst>
            </a:prstGeom>
            <a:noFill/>
            <a:ln w="9525" cap="rnd">
              <a:solidFill>
                <a:schemeClr val="tx1"/>
              </a:solidFill>
              <a:prstDash val="sysDot"/>
              <a:round/>
              <a:headEnd/>
              <a:tailEnd type="triangle" w="med" len="med"/>
            </a:ln>
          </p:spPr>
        </p:cxnSp>
        <p:cxnSp>
          <p:nvCxnSpPr>
            <p:cNvPr id="32811" name="AutoShape 82"/>
            <p:cNvCxnSpPr>
              <a:cxnSpLocks noChangeShapeType="1"/>
            </p:cNvCxnSpPr>
            <p:nvPr/>
          </p:nvCxnSpPr>
          <p:spPr bwMode="auto">
            <a:xfrm rot="16200000" flipH="1">
              <a:off x="4000500" y="4191000"/>
              <a:ext cx="1676400" cy="304800"/>
            </a:xfrm>
            <a:prstGeom prst="curvedConnector3">
              <a:avLst>
                <a:gd name="adj1" fmla="val 50000"/>
              </a:avLst>
            </a:prstGeom>
            <a:noFill/>
            <a:ln w="9525" cap="rnd">
              <a:solidFill>
                <a:schemeClr val="tx1"/>
              </a:solidFill>
              <a:prstDash val="sysDot"/>
              <a:round/>
              <a:headEnd/>
              <a:tailEnd type="triangle" w="med" len="med"/>
            </a:ln>
          </p:spPr>
        </p:cxnSp>
        <p:cxnSp>
          <p:nvCxnSpPr>
            <p:cNvPr id="32812" name="AutoShape 83"/>
            <p:cNvCxnSpPr>
              <a:cxnSpLocks noChangeShapeType="1"/>
            </p:cNvCxnSpPr>
            <p:nvPr/>
          </p:nvCxnSpPr>
          <p:spPr bwMode="auto">
            <a:xfrm>
              <a:off x="4495800" y="4800600"/>
              <a:ext cx="304800" cy="533400"/>
            </a:xfrm>
            <a:prstGeom prst="curvedConnector3">
              <a:avLst>
                <a:gd name="adj1" fmla="val 50000"/>
              </a:avLst>
            </a:prstGeom>
            <a:noFill/>
            <a:ln w="9525">
              <a:solidFill>
                <a:srgbClr val="CC3300"/>
              </a:solidFill>
              <a:round/>
              <a:headEnd/>
              <a:tailEnd type="triangle" w="med" len="med"/>
            </a:ln>
          </p:spPr>
        </p:cxnSp>
        <p:sp>
          <p:nvSpPr>
            <p:cNvPr id="32813" name="Text Box 84"/>
            <p:cNvSpPr txBox="1">
              <a:spLocks noChangeArrowheads="1"/>
            </p:cNvSpPr>
            <p:nvPr/>
          </p:nvSpPr>
          <p:spPr bwMode="auto">
            <a:xfrm>
              <a:off x="4267200" y="4953000"/>
              <a:ext cx="533400" cy="366713"/>
            </a:xfrm>
            <a:prstGeom prst="rect">
              <a:avLst/>
            </a:prstGeom>
            <a:noFill/>
            <a:ln w="9525">
              <a:noFill/>
              <a:miter lim="800000"/>
              <a:headEnd/>
              <a:tailEnd/>
            </a:ln>
          </p:spPr>
          <p:txBody>
            <a:bodyPr>
              <a:spAutoFit/>
            </a:bodyPr>
            <a:lstStyle/>
            <a:p>
              <a:pPr>
                <a:spcBef>
                  <a:spcPct val="50000"/>
                </a:spcBef>
              </a:pPr>
              <a:r>
                <a:rPr lang="en-US">
                  <a:latin typeface="Tahoma" pitchFamily="34" charset="0"/>
                </a:rPr>
                <a:t>S5</a:t>
              </a:r>
            </a:p>
          </p:txBody>
        </p:sp>
        <p:cxnSp>
          <p:nvCxnSpPr>
            <p:cNvPr id="32814" name="AutoShape 85"/>
            <p:cNvCxnSpPr>
              <a:cxnSpLocks noChangeShapeType="1"/>
            </p:cNvCxnSpPr>
            <p:nvPr/>
          </p:nvCxnSpPr>
          <p:spPr bwMode="auto">
            <a:xfrm rot="-5400000" flipH="1" flipV="1">
              <a:off x="4533901" y="4381500"/>
              <a:ext cx="228600" cy="415925"/>
            </a:xfrm>
            <a:prstGeom prst="curvedConnector3">
              <a:avLst>
                <a:gd name="adj1" fmla="val -124306"/>
              </a:avLst>
            </a:prstGeom>
            <a:noFill/>
            <a:ln w="9525">
              <a:solidFill>
                <a:srgbClr val="CC3300"/>
              </a:solidFill>
              <a:round/>
              <a:headEnd/>
              <a:tailEnd type="triangle" w="med" len="med"/>
            </a:ln>
          </p:spPr>
        </p:cxnSp>
        <p:sp>
          <p:nvSpPr>
            <p:cNvPr id="32815" name="Text Box 86"/>
            <p:cNvSpPr txBox="1">
              <a:spLocks noChangeArrowheads="1"/>
            </p:cNvSpPr>
            <p:nvPr/>
          </p:nvSpPr>
          <p:spPr bwMode="auto">
            <a:xfrm>
              <a:off x="4343400" y="3886200"/>
              <a:ext cx="533400" cy="366713"/>
            </a:xfrm>
            <a:prstGeom prst="rect">
              <a:avLst/>
            </a:prstGeom>
            <a:noFill/>
            <a:ln w="9525">
              <a:noFill/>
              <a:miter lim="800000"/>
              <a:headEnd/>
              <a:tailEnd/>
            </a:ln>
          </p:spPr>
          <p:txBody>
            <a:bodyPr>
              <a:spAutoFit/>
            </a:bodyPr>
            <a:lstStyle/>
            <a:p>
              <a:pPr>
                <a:spcBef>
                  <a:spcPct val="50000"/>
                </a:spcBef>
              </a:pPr>
              <a:r>
                <a:rPr lang="en-US">
                  <a:latin typeface="Tahoma" pitchFamily="34" charset="0"/>
                </a:rPr>
                <a:t>S2</a:t>
              </a:r>
            </a:p>
          </p:txBody>
        </p:sp>
        <p:cxnSp>
          <p:nvCxnSpPr>
            <p:cNvPr id="32816" name="AutoShape 87"/>
            <p:cNvCxnSpPr>
              <a:cxnSpLocks noChangeShapeType="1"/>
            </p:cNvCxnSpPr>
            <p:nvPr/>
          </p:nvCxnSpPr>
          <p:spPr bwMode="auto">
            <a:xfrm rot="5400000" flipV="1">
              <a:off x="4140994" y="3950494"/>
              <a:ext cx="120650" cy="1198562"/>
            </a:xfrm>
            <a:prstGeom prst="curvedConnector4">
              <a:avLst>
                <a:gd name="adj1" fmla="val -235528"/>
                <a:gd name="adj2" fmla="val 52319"/>
              </a:avLst>
            </a:prstGeom>
            <a:noFill/>
            <a:ln w="9525">
              <a:solidFill>
                <a:srgbClr val="CC3300"/>
              </a:solidFill>
              <a:round/>
              <a:headEnd/>
              <a:tailEnd type="triangle" w="med" len="med"/>
            </a:ln>
          </p:spPr>
        </p:cxnSp>
        <p:sp>
          <p:nvSpPr>
            <p:cNvPr id="32817" name="Line 88"/>
            <p:cNvSpPr>
              <a:spLocks noChangeShapeType="1"/>
            </p:cNvSpPr>
            <p:nvPr/>
          </p:nvSpPr>
          <p:spPr bwMode="auto">
            <a:xfrm>
              <a:off x="1676400" y="3581400"/>
              <a:ext cx="3886200" cy="0"/>
            </a:xfrm>
            <a:prstGeom prst="line">
              <a:avLst/>
            </a:prstGeom>
            <a:noFill/>
            <a:ln w="9525">
              <a:solidFill>
                <a:schemeClr val="tx1"/>
              </a:solidFill>
              <a:round/>
              <a:headEnd/>
              <a:tailEnd/>
            </a:ln>
          </p:spPr>
          <p:txBody>
            <a:bodyPr/>
            <a:lstStyle/>
            <a:p>
              <a:endParaRPr lang="en-US"/>
            </a:p>
          </p:txBody>
        </p:sp>
        <p:cxnSp>
          <p:nvCxnSpPr>
            <p:cNvPr id="32818" name="AutoShape 89"/>
            <p:cNvCxnSpPr>
              <a:cxnSpLocks noChangeShapeType="1"/>
            </p:cNvCxnSpPr>
            <p:nvPr/>
          </p:nvCxnSpPr>
          <p:spPr bwMode="auto">
            <a:xfrm rot="5400000" flipV="1">
              <a:off x="2894807" y="4053681"/>
              <a:ext cx="1588" cy="873125"/>
            </a:xfrm>
            <a:prstGeom prst="curvedConnector3">
              <a:avLst>
                <a:gd name="adj1" fmla="val -17900009"/>
              </a:avLst>
            </a:prstGeom>
            <a:noFill/>
            <a:ln w="9525">
              <a:solidFill>
                <a:srgbClr val="CC3300"/>
              </a:solidFill>
              <a:round/>
              <a:headEnd/>
              <a:tailEnd type="triangle" w="med" len="med"/>
            </a:ln>
          </p:spPr>
        </p:cxnSp>
        <p:sp>
          <p:nvSpPr>
            <p:cNvPr id="32819" name="Text Box 90"/>
            <p:cNvSpPr txBox="1">
              <a:spLocks noChangeArrowheads="1"/>
            </p:cNvSpPr>
            <p:nvPr/>
          </p:nvSpPr>
          <p:spPr bwMode="auto">
            <a:xfrm>
              <a:off x="2590800" y="3810000"/>
              <a:ext cx="533400" cy="376238"/>
            </a:xfrm>
            <a:prstGeom prst="rect">
              <a:avLst/>
            </a:prstGeom>
            <a:noFill/>
            <a:ln w="9525">
              <a:solidFill>
                <a:schemeClr val="bg1"/>
              </a:solidFill>
              <a:miter lim="800000"/>
              <a:headEnd/>
              <a:tailEnd/>
            </a:ln>
          </p:spPr>
          <p:txBody>
            <a:bodyPr>
              <a:spAutoFit/>
            </a:bodyPr>
            <a:lstStyle/>
            <a:p>
              <a:pPr>
                <a:spcBef>
                  <a:spcPct val="50000"/>
                </a:spcBef>
              </a:pPr>
              <a:r>
                <a:rPr lang="en-US">
                  <a:latin typeface="Tahoma" pitchFamily="34" charset="0"/>
                </a:rPr>
                <a:t>S6</a:t>
              </a:r>
            </a:p>
          </p:txBody>
        </p:sp>
        <p:cxnSp>
          <p:nvCxnSpPr>
            <p:cNvPr id="32820" name="AutoShape 91"/>
            <p:cNvCxnSpPr>
              <a:cxnSpLocks noChangeShapeType="1"/>
            </p:cNvCxnSpPr>
            <p:nvPr/>
          </p:nvCxnSpPr>
          <p:spPr bwMode="auto">
            <a:xfrm rot="5400000" flipV="1">
              <a:off x="4342607" y="2058194"/>
              <a:ext cx="1587" cy="1330325"/>
            </a:xfrm>
            <a:prstGeom prst="curvedConnector3">
              <a:avLst>
                <a:gd name="adj1" fmla="val -17900009"/>
              </a:avLst>
            </a:prstGeom>
            <a:noFill/>
            <a:ln w="9525">
              <a:solidFill>
                <a:srgbClr val="CC3300"/>
              </a:solidFill>
              <a:round/>
              <a:headEnd/>
              <a:tailEnd type="triangle" w="med" len="med"/>
            </a:ln>
          </p:spPr>
        </p:cxnSp>
        <p:sp>
          <p:nvSpPr>
            <p:cNvPr id="32821" name="Rectangle 92"/>
            <p:cNvSpPr>
              <a:spLocks noChangeArrowheads="1"/>
            </p:cNvSpPr>
            <p:nvPr/>
          </p:nvSpPr>
          <p:spPr bwMode="auto">
            <a:xfrm>
              <a:off x="2133600" y="2667000"/>
              <a:ext cx="381000" cy="304800"/>
            </a:xfrm>
            <a:prstGeom prst="rect">
              <a:avLst/>
            </a:prstGeom>
            <a:solidFill>
              <a:schemeClr val="accent1"/>
            </a:solidFill>
            <a:ln w="12700">
              <a:solidFill>
                <a:schemeClr val="tx1"/>
              </a:solidFill>
              <a:miter lim="800000"/>
              <a:headEnd/>
              <a:tailEnd/>
            </a:ln>
          </p:spPr>
          <p:txBody>
            <a:bodyPr wrap="none" anchor="ctr"/>
            <a:lstStyle/>
            <a:p>
              <a:pPr algn="ctr"/>
              <a:r>
                <a:rPr lang="en-US"/>
                <a:t>A</a:t>
              </a:r>
            </a:p>
          </p:txBody>
        </p:sp>
        <p:sp>
          <p:nvSpPr>
            <p:cNvPr id="32822" name="Rectangle 93"/>
            <p:cNvSpPr>
              <a:spLocks noChangeArrowheads="1"/>
            </p:cNvSpPr>
            <p:nvPr/>
          </p:nvSpPr>
          <p:spPr bwMode="auto">
            <a:xfrm>
              <a:off x="3352800" y="2667000"/>
              <a:ext cx="381000" cy="304800"/>
            </a:xfrm>
            <a:prstGeom prst="rect">
              <a:avLst/>
            </a:prstGeom>
            <a:solidFill>
              <a:schemeClr val="accent1"/>
            </a:solidFill>
            <a:ln w="12700">
              <a:solidFill>
                <a:schemeClr val="tx1"/>
              </a:solidFill>
              <a:miter lim="800000"/>
              <a:headEnd/>
              <a:tailEnd/>
            </a:ln>
          </p:spPr>
          <p:txBody>
            <a:bodyPr wrap="none" anchor="ctr"/>
            <a:lstStyle/>
            <a:p>
              <a:pPr algn="ctr"/>
              <a:r>
                <a:rPr lang="en-US"/>
                <a:t>M</a:t>
              </a:r>
            </a:p>
          </p:txBody>
        </p:sp>
        <p:sp>
          <p:nvSpPr>
            <p:cNvPr id="32823" name="Rectangle 94"/>
            <p:cNvSpPr>
              <a:spLocks noChangeArrowheads="1"/>
            </p:cNvSpPr>
            <p:nvPr/>
          </p:nvSpPr>
          <p:spPr bwMode="auto">
            <a:xfrm>
              <a:off x="4038600" y="2667000"/>
              <a:ext cx="381000" cy="304800"/>
            </a:xfrm>
            <a:prstGeom prst="rect">
              <a:avLst/>
            </a:prstGeom>
            <a:solidFill>
              <a:schemeClr val="accent1"/>
            </a:solidFill>
            <a:ln w="12700">
              <a:solidFill>
                <a:schemeClr val="tx1"/>
              </a:solidFill>
              <a:miter lim="800000"/>
              <a:headEnd/>
              <a:tailEnd/>
            </a:ln>
          </p:spPr>
          <p:txBody>
            <a:bodyPr wrap="none" anchor="ctr"/>
            <a:lstStyle/>
            <a:p>
              <a:pPr algn="ctr"/>
              <a:r>
                <a:rPr lang="en-US"/>
                <a:t>K</a:t>
              </a:r>
            </a:p>
          </p:txBody>
        </p:sp>
        <p:sp>
          <p:nvSpPr>
            <p:cNvPr id="32824" name="Rectangle 95"/>
            <p:cNvSpPr>
              <a:spLocks noChangeArrowheads="1"/>
            </p:cNvSpPr>
            <p:nvPr/>
          </p:nvSpPr>
          <p:spPr bwMode="auto">
            <a:xfrm>
              <a:off x="4953000" y="2743200"/>
              <a:ext cx="381000" cy="304800"/>
            </a:xfrm>
            <a:prstGeom prst="rect">
              <a:avLst/>
            </a:prstGeom>
            <a:solidFill>
              <a:schemeClr val="accent1"/>
            </a:solidFill>
            <a:ln w="12700">
              <a:solidFill>
                <a:schemeClr val="tx1"/>
              </a:solidFill>
              <a:miter lim="800000"/>
              <a:headEnd/>
              <a:tailEnd/>
            </a:ln>
          </p:spPr>
          <p:txBody>
            <a:bodyPr wrap="none" anchor="ctr"/>
            <a:lstStyle/>
            <a:p>
              <a:pPr algn="ctr"/>
              <a:r>
                <a:rPr lang="en-US"/>
                <a:t>B</a:t>
              </a:r>
            </a:p>
          </p:txBody>
        </p:sp>
        <p:sp>
          <p:nvSpPr>
            <p:cNvPr id="32825" name="Rectangle 96"/>
            <p:cNvSpPr>
              <a:spLocks noChangeArrowheads="1"/>
            </p:cNvSpPr>
            <p:nvPr/>
          </p:nvSpPr>
          <p:spPr bwMode="auto">
            <a:xfrm>
              <a:off x="4495800" y="3200400"/>
              <a:ext cx="381000" cy="304800"/>
            </a:xfrm>
            <a:prstGeom prst="rect">
              <a:avLst/>
            </a:prstGeom>
            <a:solidFill>
              <a:schemeClr val="accent1"/>
            </a:solidFill>
            <a:ln w="12700">
              <a:solidFill>
                <a:schemeClr val="tx1"/>
              </a:solidFill>
              <a:miter lim="800000"/>
              <a:headEnd/>
              <a:tailEnd/>
            </a:ln>
          </p:spPr>
          <p:txBody>
            <a:bodyPr wrap="none" anchor="ctr"/>
            <a:lstStyle/>
            <a:p>
              <a:pPr algn="ctr"/>
              <a:r>
                <a:rPr lang="en-US"/>
                <a:t>T</a:t>
              </a:r>
            </a:p>
          </p:txBody>
        </p:sp>
        <p:sp>
          <p:nvSpPr>
            <p:cNvPr id="32826" name="Rectangle 97"/>
            <p:cNvSpPr>
              <a:spLocks noChangeArrowheads="1"/>
            </p:cNvSpPr>
            <p:nvPr/>
          </p:nvSpPr>
          <p:spPr bwMode="auto">
            <a:xfrm>
              <a:off x="2133600" y="4419600"/>
              <a:ext cx="381000" cy="304800"/>
            </a:xfrm>
            <a:prstGeom prst="rect">
              <a:avLst/>
            </a:prstGeom>
            <a:solidFill>
              <a:schemeClr val="accent1"/>
            </a:solidFill>
            <a:ln w="12700">
              <a:solidFill>
                <a:schemeClr val="tx1"/>
              </a:solidFill>
              <a:miter lim="800000"/>
              <a:headEnd/>
              <a:tailEnd/>
            </a:ln>
          </p:spPr>
          <p:txBody>
            <a:bodyPr wrap="none" anchor="ctr"/>
            <a:lstStyle/>
            <a:p>
              <a:pPr algn="ctr"/>
              <a:r>
                <a:rPr lang="en-US"/>
                <a:t>a1</a:t>
              </a:r>
            </a:p>
          </p:txBody>
        </p:sp>
        <p:sp>
          <p:nvSpPr>
            <p:cNvPr id="32827" name="Rectangle 98"/>
            <p:cNvSpPr>
              <a:spLocks noChangeArrowheads="1"/>
            </p:cNvSpPr>
            <p:nvPr/>
          </p:nvSpPr>
          <p:spPr bwMode="auto">
            <a:xfrm>
              <a:off x="3276600" y="4495800"/>
              <a:ext cx="381000" cy="304800"/>
            </a:xfrm>
            <a:prstGeom prst="rect">
              <a:avLst/>
            </a:prstGeom>
            <a:solidFill>
              <a:schemeClr val="accent1"/>
            </a:solidFill>
            <a:ln w="12700">
              <a:solidFill>
                <a:schemeClr val="tx1"/>
              </a:solidFill>
              <a:miter lim="800000"/>
              <a:headEnd/>
              <a:tailEnd/>
            </a:ln>
          </p:spPr>
          <p:txBody>
            <a:bodyPr wrap="none" anchor="ctr"/>
            <a:lstStyle/>
            <a:p>
              <a:pPr algn="ctr"/>
              <a:r>
                <a:rPr lang="en-US"/>
                <a:t>m</a:t>
              </a:r>
            </a:p>
          </p:txBody>
        </p:sp>
        <p:sp>
          <p:nvSpPr>
            <p:cNvPr id="32828" name="Rectangle 99"/>
            <p:cNvSpPr>
              <a:spLocks noChangeArrowheads="1"/>
            </p:cNvSpPr>
            <p:nvPr/>
          </p:nvSpPr>
          <p:spPr bwMode="auto">
            <a:xfrm>
              <a:off x="4114800" y="4648200"/>
              <a:ext cx="381000" cy="304800"/>
            </a:xfrm>
            <a:prstGeom prst="rect">
              <a:avLst/>
            </a:prstGeom>
            <a:solidFill>
              <a:schemeClr val="accent1"/>
            </a:solidFill>
            <a:ln w="12700">
              <a:solidFill>
                <a:schemeClr val="tx1"/>
              </a:solidFill>
              <a:miter lim="800000"/>
              <a:headEnd/>
              <a:tailEnd/>
            </a:ln>
          </p:spPr>
          <p:txBody>
            <a:bodyPr wrap="none" anchor="ctr"/>
            <a:lstStyle/>
            <a:p>
              <a:pPr algn="ctr"/>
              <a:r>
                <a:rPr lang="en-US"/>
                <a:t>k</a:t>
              </a:r>
            </a:p>
          </p:txBody>
        </p:sp>
        <p:sp>
          <p:nvSpPr>
            <p:cNvPr id="32829" name="Rectangle 100"/>
            <p:cNvSpPr>
              <a:spLocks noChangeArrowheads="1"/>
            </p:cNvSpPr>
            <p:nvPr/>
          </p:nvSpPr>
          <p:spPr bwMode="auto">
            <a:xfrm>
              <a:off x="4800600" y="4419600"/>
              <a:ext cx="381000" cy="304800"/>
            </a:xfrm>
            <a:prstGeom prst="rect">
              <a:avLst/>
            </a:prstGeom>
            <a:solidFill>
              <a:schemeClr val="accent1"/>
            </a:solidFill>
            <a:ln w="12700">
              <a:solidFill>
                <a:schemeClr val="tx1"/>
              </a:solidFill>
              <a:miter lim="800000"/>
              <a:headEnd/>
              <a:tailEnd/>
            </a:ln>
          </p:spPr>
          <p:txBody>
            <a:bodyPr wrap="none" anchor="ctr"/>
            <a:lstStyle/>
            <a:p>
              <a:pPr algn="ctr"/>
              <a:r>
                <a:rPr lang="en-US"/>
                <a:t>b</a:t>
              </a:r>
            </a:p>
          </p:txBody>
        </p:sp>
        <p:sp>
          <p:nvSpPr>
            <p:cNvPr id="32830" name="Rectangle 101"/>
            <p:cNvSpPr>
              <a:spLocks noChangeArrowheads="1"/>
            </p:cNvSpPr>
            <p:nvPr/>
          </p:nvSpPr>
          <p:spPr bwMode="auto">
            <a:xfrm>
              <a:off x="2819400" y="5105400"/>
              <a:ext cx="381000" cy="304800"/>
            </a:xfrm>
            <a:prstGeom prst="rect">
              <a:avLst/>
            </a:prstGeom>
            <a:solidFill>
              <a:schemeClr val="accent1"/>
            </a:solidFill>
            <a:ln w="12700">
              <a:solidFill>
                <a:schemeClr val="tx1"/>
              </a:solidFill>
              <a:miter lim="800000"/>
              <a:headEnd/>
              <a:tailEnd/>
            </a:ln>
          </p:spPr>
          <p:txBody>
            <a:bodyPr wrap="none" anchor="ctr"/>
            <a:lstStyle/>
            <a:p>
              <a:pPr algn="ctr"/>
              <a:r>
                <a:rPr lang="en-US"/>
                <a:t>m1</a:t>
              </a:r>
            </a:p>
          </p:txBody>
        </p:sp>
        <p:sp>
          <p:nvSpPr>
            <p:cNvPr id="32831" name="Rectangle 102"/>
            <p:cNvSpPr>
              <a:spLocks noChangeArrowheads="1"/>
            </p:cNvSpPr>
            <p:nvPr/>
          </p:nvSpPr>
          <p:spPr bwMode="auto">
            <a:xfrm>
              <a:off x="3733800" y="5105400"/>
              <a:ext cx="381000" cy="304800"/>
            </a:xfrm>
            <a:prstGeom prst="rect">
              <a:avLst/>
            </a:prstGeom>
            <a:solidFill>
              <a:schemeClr val="accent1"/>
            </a:solidFill>
            <a:ln w="12700">
              <a:solidFill>
                <a:schemeClr val="tx1"/>
              </a:solidFill>
              <a:miter lim="800000"/>
              <a:headEnd/>
              <a:tailEnd/>
            </a:ln>
          </p:spPr>
          <p:txBody>
            <a:bodyPr wrap="none" anchor="ctr"/>
            <a:lstStyle/>
            <a:p>
              <a:pPr algn="ctr"/>
              <a:r>
                <a:rPr lang="en-US"/>
                <a:t>k1</a:t>
              </a:r>
            </a:p>
          </p:txBody>
        </p:sp>
        <p:sp>
          <p:nvSpPr>
            <p:cNvPr id="32832" name="Rectangle 103"/>
            <p:cNvSpPr>
              <a:spLocks noChangeArrowheads="1"/>
            </p:cNvSpPr>
            <p:nvPr/>
          </p:nvSpPr>
          <p:spPr bwMode="auto">
            <a:xfrm>
              <a:off x="4800600" y="5181600"/>
              <a:ext cx="381000" cy="304800"/>
            </a:xfrm>
            <a:prstGeom prst="rect">
              <a:avLst/>
            </a:prstGeom>
            <a:solidFill>
              <a:schemeClr val="accent1"/>
            </a:solidFill>
            <a:ln w="12700">
              <a:solidFill>
                <a:schemeClr val="tx1"/>
              </a:solidFill>
              <a:miter lim="800000"/>
              <a:headEnd/>
              <a:tailEnd/>
            </a:ln>
          </p:spPr>
          <p:txBody>
            <a:bodyPr wrap="none" anchor="ctr"/>
            <a:lstStyle/>
            <a:p>
              <a:pPr algn="ctr"/>
              <a:r>
                <a:rPr lang="en-US"/>
                <a:t>t1</a:t>
              </a:r>
            </a:p>
          </p:txBody>
        </p:sp>
        <p:sp>
          <p:nvSpPr>
            <p:cNvPr id="32833" name="Oval 104"/>
            <p:cNvSpPr>
              <a:spLocks noChangeArrowheads="1"/>
            </p:cNvSpPr>
            <p:nvPr/>
          </p:nvSpPr>
          <p:spPr bwMode="auto">
            <a:xfrm>
              <a:off x="2743200" y="2286000"/>
              <a:ext cx="381000" cy="457200"/>
            </a:xfrm>
            <a:prstGeom prst="ellipse">
              <a:avLst/>
            </a:prstGeom>
            <a:solidFill>
              <a:schemeClr val="bg1"/>
            </a:solidFill>
            <a:ln w="9525">
              <a:solidFill>
                <a:schemeClr val="tx1"/>
              </a:solidFill>
              <a:round/>
              <a:headEnd/>
              <a:tailEnd/>
            </a:ln>
          </p:spPr>
          <p:txBody>
            <a:bodyPr wrap="none" anchor="ctr"/>
            <a:lstStyle/>
            <a:p>
              <a:pPr algn="ctr"/>
              <a:r>
                <a:rPr lang="en-US"/>
                <a:t>S1</a:t>
              </a:r>
            </a:p>
          </p:txBody>
        </p:sp>
        <p:sp>
          <p:nvSpPr>
            <p:cNvPr id="32834" name="Oval 105"/>
            <p:cNvSpPr>
              <a:spLocks noChangeArrowheads="1"/>
            </p:cNvSpPr>
            <p:nvPr/>
          </p:nvSpPr>
          <p:spPr bwMode="auto">
            <a:xfrm>
              <a:off x="4267200" y="1981200"/>
              <a:ext cx="381000" cy="457200"/>
            </a:xfrm>
            <a:prstGeom prst="ellipse">
              <a:avLst/>
            </a:prstGeom>
            <a:solidFill>
              <a:schemeClr val="bg1"/>
            </a:solidFill>
            <a:ln w="9525">
              <a:solidFill>
                <a:schemeClr val="tx1"/>
              </a:solidFill>
              <a:round/>
              <a:headEnd/>
              <a:tailEnd/>
            </a:ln>
          </p:spPr>
          <p:txBody>
            <a:bodyPr wrap="none" anchor="ctr"/>
            <a:lstStyle/>
            <a:p>
              <a:pPr algn="ctr"/>
              <a:r>
                <a:rPr lang="en-US"/>
                <a:t>S4</a:t>
              </a:r>
            </a:p>
          </p:txBody>
        </p:sp>
      </p:grpSp>
      <p:sp>
        <p:nvSpPr>
          <p:cNvPr id="32835" name="Slide Number Placeholder 68"/>
          <p:cNvSpPr>
            <a:spLocks noGrp="1"/>
          </p:cNvSpPr>
          <p:nvPr>
            <p:ph type="sldNum" sz="quarter" idx="4294967295"/>
          </p:nvPr>
        </p:nvSpPr>
        <p:spPr bwMode="auto">
          <a:xfrm>
            <a:off x="533400" y="6172200"/>
            <a:ext cx="685800" cy="365125"/>
          </a:xfrm>
          <a:prstGeom prst="rect">
            <a:avLst/>
          </a:prstGeom>
          <a:noFill/>
          <a:ln>
            <a:miter lim="800000"/>
            <a:headEnd/>
            <a:tailEnd/>
          </a:ln>
        </p:spPr>
        <p:txBody>
          <a:bodyPr/>
          <a:lstStyle/>
          <a:p>
            <a:fld id="{2620800B-5224-4A44-8DFD-311F04147B5F}" type="slidenum">
              <a:rPr lang="en-US"/>
              <a:pPr/>
              <a:t>38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7088"/>
                                        </p:tgtEl>
                                        <p:attrNameLst>
                                          <p:attrName>style.visibility</p:attrName>
                                        </p:attrNameLst>
                                      </p:cBhvr>
                                      <p:to>
                                        <p:strVal val="visible"/>
                                      </p:to>
                                    </p:set>
                                    <p:animEffect transition="in" filter="fade">
                                      <p:cBhvr>
                                        <p:cTn id="7" dur="500"/>
                                        <p:tgtEl>
                                          <p:spTgt spid="87088"/>
                                        </p:tgtEl>
                                      </p:cBhvr>
                                    </p:animEffect>
                                  </p:childTnLst>
                                </p:cTn>
                              </p:par>
                              <p:par>
                                <p:cTn id="8" presetID="10" presetClass="entr" presetSubtype="0" fill="hold" nodeType="withEffect">
                                  <p:stCondLst>
                                    <p:cond delay="0"/>
                                  </p:stCondLst>
                                  <p:childTnLst>
                                    <p:set>
                                      <p:cBhvr>
                                        <p:cTn id="9" dur="1" fill="hold">
                                          <p:stCondLst>
                                            <p:cond delay="0"/>
                                          </p:stCondLst>
                                        </p:cTn>
                                        <p:tgtEl>
                                          <p:spTgt spid="87089"/>
                                        </p:tgtEl>
                                        <p:attrNameLst>
                                          <p:attrName>style.visibility</p:attrName>
                                        </p:attrNameLst>
                                      </p:cBhvr>
                                      <p:to>
                                        <p:strVal val="visible"/>
                                      </p:to>
                                    </p:set>
                                    <p:animEffect transition="in" filter="fade">
                                      <p:cBhvr>
                                        <p:cTn id="10" dur="500"/>
                                        <p:tgtEl>
                                          <p:spTgt spid="8708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7090"/>
                                        </p:tgtEl>
                                        <p:attrNameLst>
                                          <p:attrName>style.visibility</p:attrName>
                                        </p:attrNameLst>
                                      </p:cBhvr>
                                      <p:to>
                                        <p:strVal val="visible"/>
                                      </p:to>
                                    </p:set>
                                    <p:animEffect transition="in" filter="fade">
                                      <p:cBhvr>
                                        <p:cTn id="13" dur="500"/>
                                        <p:tgtEl>
                                          <p:spTgt spid="87090"/>
                                        </p:tgtEl>
                                      </p:cBhvr>
                                    </p:animEffect>
                                  </p:childTnLst>
                                </p:cTn>
                              </p:par>
                              <p:par>
                                <p:cTn id="14" presetID="10" presetClass="entr" presetSubtype="0" fill="hold" nodeType="withEffect">
                                  <p:stCondLst>
                                    <p:cond delay="0"/>
                                  </p:stCondLst>
                                  <p:childTnLst>
                                    <p:set>
                                      <p:cBhvr>
                                        <p:cTn id="15" dur="1" fill="hold">
                                          <p:stCondLst>
                                            <p:cond delay="0"/>
                                          </p:stCondLst>
                                        </p:cTn>
                                        <p:tgtEl>
                                          <p:spTgt spid="87091"/>
                                        </p:tgtEl>
                                        <p:attrNameLst>
                                          <p:attrName>style.visibility</p:attrName>
                                        </p:attrNameLst>
                                      </p:cBhvr>
                                      <p:to>
                                        <p:strVal val="visible"/>
                                      </p:to>
                                    </p:set>
                                    <p:animEffect transition="in" filter="fade">
                                      <p:cBhvr>
                                        <p:cTn id="16" dur="500"/>
                                        <p:tgtEl>
                                          <p:spTgt spid="87091"/>
                                        </p:tgtEl>
                                      </p:cBhvr>
                                    </p:animEffect>
                                  </p:childTnLst>
                                </p:cTn>
                              </p:par>
                              <p:par>
                                <p:cTn id="17" presetID="10" presetClass="entr" presetSubtype="0" fill="hold" nodeType="withEffect">
                                  <p:stCondLst>
                                    <p:cond delay="0"/>
                                  </p:stCondLst>
                                  <p:childTnLst>
                                    <p:set>
                                      <p:cBhvr>
                                        <p:cTn id="18" dur="1" fill="hold">
                                          <p:stCondLst>
                                            <p:cond delay="0"/>
                                          </p:stCondLst>
                                        </p:cTn>
                                        <p:tgtEl>
                                          <p:spTgt spid="87092"/>
                                        </p:tgtEl>
                                        <p:attrNameLst>
                                          <p:attrName>style.visibility</p:attrName>
                                        </p:attrNameLst>
                                      </p:cBhvr>
                                      <p:to>
                                        <p:strVal val="visible"/>
                                      </p:to>
                                    </p:set>
                                    <p:animEffect transition="in" filter="fade">
                                      <p:cBhvr>
                                        <p:cTn id="19" dur="500"/>
                                        <p:tgtEl>
                                          <p:spTgt spid="8709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7093"/>
                                        </p:tgtEl>
                                        <p:attrNameLst>
                                          <p:attrName>style.visibility</p:attrName>
                                        </p:attrNameLst>
                                      </p:cBhvr>
                                      <p:to>
                                        <p:strVal val="visible"/>
                                      </p:to>
                                    </p:set>
                                    <p:animEffect transition="in" filter="fade">
                                      <p:cBhvr>
                                        <p:cTn id="22" dur="500"/>
                                        <p:tgtEl>
                                          <p:spTgt spid="8709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7094"/>
                                        </p:tgtEl>
                                        <p:attrNameLst>
                                          <p:attrName>style.visibility</p:attrName>
                                        </p:attrNameLst>
                                      </p:cBhvr>
                                      <p:to>
                                        <p:strVal val="visible"/>
                                      </p:to>
                                    </p:set>
                                    <p:animEffect transition="in" filter="fade">
                                      <p:cBhvr>
                                        <p:cTn id="25" dur="500"/>
                                        <p:tgtEl>
                                          <p:spTgt spid="8709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87095"/>
                                        </p:tgtEl>
                                        <p:attrNameLst>
                                          <p:attrName>style.visibility</p:attrName>
                                        </p:attrNameLst>
                                      </p:cBhvr>
                                      <p:to>
                                        <p:strVal val="visible"/>
                                      </p:to>
                                    </p:set>
                                    <p:animEffect transition="in" filter="fade">
                                      <p:cBhvr>
                                        <p:cTn id="28" dur="500"/>
                                        <p:tgtEl>
                                          <p:spTgt spid="8709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87096"/>
                                        </p:tgtEl>
                                        <p:attrNameLst>
                                          <p:attrName>style.visibility</p:attrName>
                                        </p:attrNameLst>
                                      </p:cBhvr>
                                      <p:to>
                                        <p:strVal val="visible"/>
                                      </p:to>
                                    </p:set>
                                    <p:animEffect transition="in" filter="fade">
                                      <p:cBhvr>
                                        <p:cTn id="31" dur="500"/>
                                        <p:tgtEl>
                                          <p:spTgt spid="8709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87097"/>
                                        </p:tgtEl>
                                        <p:attrNameLst>
                                          <p:attrName>style.visibility</p:attrName>
                                        </p:attrNameLst>
                                      </p:cBhvr>
                                      <p:to>
                                        <p:strVal val="visible"/>
                                      </p:to>
                                    </p:set>
                                    <p:animEffect transition="in" filter="fade">
                                      <p:cBhvr>
                                        <p:cTn id="36" dur="500"/>
                                        <p:tgtEl>
                                          <p:spTgt spid="8709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87098"/>
                                        </p:tgtEl>
                                        <p:attrNameLst>
                                          <p:attrName>style.visibility</p:attrName>
                                        </p:attrNameLst>
                                      </p:cBhvr>
                                      <p:to>
                                        <p:strVal val="visible"/>
                                      </p:to>
                                    </p:set>
                                    <p:animEffect transition="in" filter="fade">
                                      <p:cBhvr>
                                        <p:cTn id="39" dur="500"/>
                                        <p:tgtEl>
                                          <p:spTgt spid="87098"/>
                                        </p:tgtEl>
                                      </p:cBhvr>
                                    </p:animEffect>
                                  </p:childTnLst>
                                </p:cTn>
                              </p:par>
                              <p:par>
                                <p:cTn id="40" presetID="10" presetClass="entr" presetSubtype="0" fill="hold" nodeType="withEffect">
                                  <p:stCondLst>
                                    <p:cond delay="0"/>
                                  </p:stCondLst>
                                  <p:childTnLst>
                                    <p:set>
                                      <p:cBhvr>
                                        <p:cTn id="41" dur="1" fill="hold">
                                          <p:stCondLst>
                                            <p:cond delay="0"/>
                                          </p:stCondLst>
                                        </p:cTn>
                                        <p:tgtEl>
                                          <p:spTgt spid="87099"/>
                                        </p:tgtEl>
                                        <p:attrNameLst>
                                          <p:attrName>style.visibility</p:attrName>
                                        </p:attrNameLst>
                                      </p:cBhvr>
                                      <p:to>
                                        <p:strVal val="visible"/>
                                      </p:to>
                                    </p:set>
                                    <p:animEffect transition="in" filter="fade">
                                      <p:cBhvr>
                                        <p:cTn id="42" dur="500"/>
                                        <p:tgtEl>
                                          <p:spTgt spid="87099"/>
                                        </p:tgtEl>
                                      </p:cBhvr>
                                    </p:animEffect>
                                  </p:childTnLst>
                                </p:cTn>
                              </p:par>
                              <p:par>
                                <p:cTn id="43" presetID="10" presetClass="entr" presetSubtype="0" fill="hold" nodeType="withEffect">
                                  <p:stCondLst>
                                    <p:cond delay="0"/>
                                  </p:stCondLst>
                                  <p:childTnLst>
                                    <p:set>
                                      <p:cBhvr>
                                        <p:cTn id="44" dur="1" fill="hold">
                                          <p:stCondLst>
                                            <p:cond delay="0"/>
                                          </p:stCondLst>
                                        </p:cTn>
                                        <p:tgtEl>
                                          <p:spTgt spid="87100"/>
                                        </p:tgtEl>
                                        <p:attrNameLst>
                                          <p:attrName>style.visibility</p:attrName>
                                        </p:attrNameLst>
                                      </p:cBhvr>
                                      <p:to>
                                        <p:strVal val="visible"/>
                                      </p:to>
                                    </p:set>
                                    <p:animEffect transition="in" filter="fade">
                                      <p:cBhvr>
                                        <p:cTn id="45" dur="500"/>
                                        <p:tgtEl>
                                          <p:spTgt spid="8710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87101"/>
                                        </p:tgtEl>
                                        <p:attrNameLst>
                                          <p:attrName>style.visibility</p:attrName>
                                        </p:attrNameLst>
                                      </p:cBhvr>
                                      <p:to>
                                        <p:strVal val="visible"/>
                                      </p:to>
                                    </p:set>
                                    <p:animEffect transition="in" filter="fade">
                                      <p:cBhvr>
                                        <p:cTn id="48" dur="500"/>
                                        <p:tgtEl>
                                          <p:spTgt spid="87101"/>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87102"/>
                                        </p:tgtEl>
                                        <p:attrNameLst>
                                          <p:attrName>style.visibility</p:attrName>
                                        </p:attrNameLst>
                                      </p:cBhvr>
                                      <p:to>
                                        <p:strVal val="visible"/>
                                      </p:to>
                                    </p:set>
                                    <p:animEffect transition="in" filter="fade">
                                      <p:cBhvr>
                                        <p:cTn id="51" dur="500"/>
                                        <p:tgtEl>
                                          <p:spTgt spid="87102"/>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87103"/>
                                        </p:tgtEl>
                                        <p:attrNameLst>
                                          <p:attrName>style.visibility</p:attrName>
                                        </p:attrNameLst>
                                      </p:cBhvr>
                                      <p:to>
                                        <p:strVal val="visible"/>
                                      </p:to>
                                    </p:set>
                                    <p:animEffect transition="in" filter="fade">
                                      <p:cBhvr>
                                        <p:cTn id="54" dur="500"/>
                                        <p:tgtEl>
                                          <p:spTgt spid="87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88" grpId="0" animBg="1"/>
      <p:bldP spid="87090" grpId="0" animBg="1"/>
      <p:bldP spid="87093" grpId="0"/>
      <p:bldP spid="87094" grpId="0"/>
      <p:bldP spid="87095" grpId="0"/>
      <p:bldP spid="87096" grpId="0" animBg="1"/>
      <p:bldP spid="87097" grpId="0" animBg="1"/>
      <p:bldP spid="87098" grpId="0" animBg="1"/>
      <p:bldP spid="87101" grpId="0"/>
      <p:bldP spid="87102" grpId="0"/>
      <p:bldP spid="8710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r>
              <a:rPr lang="en-US" smtClean="0">
                <a:ea typeface="ＭＳ Ｐゴシック" pitchFamily="34" charset="-128"/>
              </a:rPr>
              <a:t>Service aggregation process</a:t>
            </a:r>
            <a:br>
              <a:rPr lang="en-US" smtClean="0">
                <a:ea typeface="ＭＳ Ｐゴシック" pitchFamily="34" charset="-128"/>
              </a:rPr>
            </a:br>
            <a:r>
              <a:rPr lang="en-US" sz="1800" smtClean="0">
                <a:ea typeface="ＭＳ Ｐゴシック" pitchFamily="34" charset="-128"/>
              </a:rPr>
              <a:t>(Centralized scheme, managed networks)</a:t>
            </a:r>
          </a:p>
        </p:txBody>
      </p:sp>
      <p:sp>
        <p:nvSpPr>
          <p:cNvPr id="157699" name="Rectangle 3"/>
          <p:cNvSpPr>
            <a:spLocks noGrp="1" noChangeArrowheads="1"/>
          </p:cNvSpPr>
          <p:nvPr>
            <p:ph type="body" idx="1"/>
          </p:nvPr>
        </p:nvSpPr>
        <p:spPr>
          <a:xfrm>
            <a:off x="1143000" y="2017713"/>
            <a:ext cx="4227513" cy="4114800"/>
          </a:xfrm>
        </p:spPr>
        <p:txBody>
          <a:bodyPr/>
          <a:lstStyle/>
          <a:p>
            <a:pPr>
              <a:lnSpc>
                <a:spcPct val="90000"/>
              </a:lnSpc>
            </a:pPr>
            <a:r>
              <a:rPr lang="en-US" sz="1800" dirty="0" smtClean="0">
                <a:ea typeface="ＭＳ Ｐゴシック" pitchFamily="34" charset="-128"/>
              </a:rPr>
              <a:t>Well known directory structure</a:t>
            </a:r>
          </a:p>
          <a:p>
            <a:pPr lvl="1">
              <a:lnSpc>
                <a:spcPct val="90000"/>
              </a:lnSpc>
            </a:pPr>
            <a:r>
              <a:rPr lang="en-US" sz="1600" dirty="0" smtClean="0">
                <a:ea typeface="ＭＳ Ｐゴシック" pitchFamily="34" charset="-128"/>
              </a:rPr>
              <a:t>Services register at the directory</a:t>
            </a:r>
          </a:p>
          <a:p>
            <a:pPr lvl="1">
              <a:lnSpc>
                <a:spcPct val="90000"/>
              </a:lnSpc>
            </a:pPr>
            <a:r>
              <a:rPr lang="en-US" sz="1600" dirty="0" smtClean="0">
                <a:ea typeface="ＭＳ Ｐゴシック" pitchFamily="34" charset="-128"/>
              </a:rPr>
              <a:t>Directory maintains all available services by aggregating them</a:t>
            </a:r>
          </a:p>
          <a:p>
            <a:pPr>
              <a:lnSpc>
                <a:spcPct val="90000"/>
              </a:lnSpc>
            </a:pPr>
            <a:r>
              <a:rPr lang="en-US" sz="1800" dirty="0" smtClean="0">
                <a:ea typeface="ＭＳ Ｐゴシック" pitchFamily="34" charset="-128"/>
              </a:rPr>
              <a:t>Directory acts as the point of contact for task support</a:t>
            </a:r>
          </a:p>
          <a:p>
            <a:pPr>
              <a:lnSpc>
                <a:spcPct val="90000"/>
              </a:lnSpc>
            </a:pPr>
            <a:r>
              <a:rPr lang="en-US" sz="1800" dirty="0" smtClean="0">
                <a:ea typeface="ＭＳ Ｐゴシック" pitchFamily="34" charset="-128"/>
              </a:rPr>
              <a:t>Service composition performed at the directory</a:t>
            </a:r>
          </a:p>
          <a:p>
            <a:pPr lvl="1">
              <a:lnSpc>
                <a:spcPct val="90000"/>
              </a:lnSpc>
            </a:pPr>
            <a:r>
              <a:rPr lang="en-US" sz="1600" dirty="0" smtClean="0">
                <a:ea typeface="ＭＳ Ｐゴシック" pitchFamily="34" charset="-128"/>
              </a:rPr>
              <a:t>Execution of composition left to the client</a:t>
            </a:r>
          </a:p>
        </p:txBody>
      </p:sp>
      <p:grpSp>
        <p:nvGrpSpPr>
          <p:cNvPr id="2" name="Group 4"/>
          <p:cNvGrpSpPr>
            <a:grpSpLocks/>
          </p:cNvGrpSpPr>
          <p:nvPr/>
        </p:nvGrpSpPr>
        <p:grpSpPr bwMode="auto">
          <a:xfrm>
            <a:off x="5486400" y="2209800"/>
            <a:ext cx="3429000" cy="2209800"/>
            <a:chOff x="528" y="1632"/>
            <a:chExt cx="3024" cy="1776"/>
          </a:xfrm>
        </p:grpSpPr>
        <p:sp>
          <p:nvSpPr>
            <p:cNvPr id="33803" name="Rectangle 5"/>
            <p:cNvSpPr>
              <a:spLocks noChangeArrowheads="1"/>
            </p:cNvSpPr>
            <p:nvPr/>
          </p:nvSpPr>
          <p:spPr bwMode="auto">
            <a:xfrm>
              <a:off x="1392" y="1632"/>
              <a:ext cx="2160" cy="1776"/>
            </a:xfrm>
            <a:prstGeom prst="rect">
              <a:avLst/>
            </a:prstGeom>
            <a:noFill/>
            <a:ln w="9525">
              <a:solidFill>
                <a:schemeClr val="tx1"/>
              </a:solidFill>
              <a:miter lim="800000"/>
              <a:headEnd/>
              <a:tailEnd/>
            </a:ln>
          </p:spPr>
          <p:txBody>
            <a:bodyPr wrap="none" anchor="ctr"/>
            <a:lstStyle/>
            <a:p>
              <a:endParaRPr lang="en-US"/>
            </a:p>
          </p:txBody>
        </p:sp>
        <p:sp>
          <p:nvSpPr>
            <p:cNvPr id="33804" name="AutoShape 6"/>
            <p:cNvSpPr>
              <a:spLocks noChangeArrowheads="1"/>
            </p:cNvSpPr>
            <p:nvPr/>
          </p:nvSpPr>
          <p:spPr bwMode="auto">
            <a:xfrm>
              <a:off x="1488" y="1776"/>
              <a:ext cx="336" cy="1488"/>
            </a:xfrm>
            <a:prstGeom prst="roundRect">
              <a:avLst>
                <a:gd name="adj" fmla="val 16667"/>
              </a:avLst>
            </a:prstGeom>
            <a:solidFill>
              <a:srgbClr val="DCDEFA"/>
            </a:solidFill>
            <a:ln w="9525">
              <a:solidFill>
                <a:schemeClr val="tx1"/>
              </a:solidFill>
              <a:round/>
              <a:headEnd/>
              <a:tailEnd/>
            </a:ln>
          </p:spPr>
          <p:txBody>
            <a:bodyPr vert="eaVert" wrap="none" anchor="ctr"/>
            <a:lstStyle/>
            <a:p>
              <a:pPr algn="ctr"/>
              <a:r>
                <a:rPr lang="en-US" sz="1400">
                  <a:latin typeface="Tahoma" pitchFamily="34" charset="0"/>
                </a:rPr>
                <a:t>Service Manager</a:t>
              </a:r>
            </a:p>
          </p:txBody>
        </p:sp>
        <p:sp>
          <p:nvSpPr>
            <p:cNvPr id="33805" name="AutoShape 7"/>
            <p:cNvSpPr>
              <a:spLocks noChangeArrowheads="1"/>
            </p:cNvSpPr>
            <p:nvPr/>
          </p:nvSpPr>
          <p:spPr bwMode="auto">
            <a:xfrm>
              <a:off x="2016" y="1776"/>
              <a:ext cx="1488" cy="336"/>
            </a:xfrm>
            <a:prstGeom prst="roundRect">
              <a:avLst>
                <a:gd name="adj" fmla="val 16667"/>
              </a:avLst>
            </a:prstGeom>
            <a:solidFill>
              <a:srgbClr val="D5CEAF"/>
            </a:solidFill>
            <a:ln w="9525">
              <a:solidFill>
                <a:schemeClr val="tx1"/>
              </a:solidFill>
              <a:round/>
              <a:headEnd/>
              <a:tailEnd/>
            </a:ln>
          </p:spPr>
          <p:txBody>
            <a:bodyPr wrap="none" anchor="ctr"/>
            <a:lstStyle/>
            <a:p>
              <a:pPr algn="ctr"/>
              <a:r>
                <a:rPr lang="en-US" sz="1400">
                  <a:latin typeface="Tahoma" pitchFamily="34" charset="0"/>
                </a:rPr>
                <a:t>Service Aggregation</a:t>
              </a:r>
            </a:p>
          </p:txBody>
        </p:sp>
        <p:sp>
          <p:nvSpPr>
            <p:cNvPr id="33806" name="AutoShape 8"/>
            <p:cNvSpPr>
              <a:spLocks noChangeArrowheads="1"/>
            </p:cNvSpPr>
            <p:nvPr/>
          </p:nvSpPr>
          <p:spPr bwMode="auto">
            <a:xfrm>
              <a:off x="2016" y="2928"/>
              <a:ext cx="1488" cy="336"/>
            </a:xfrm>
            <a:prstGeom prst="roundRect">
              <a:avLst>
                <a:gd name="adj" fmla="val 16667"/>
              </a:avLst>
            </a:prstGeom>
            <a:solidFill>
              <a:srgbClr val="D5CEAF"/>
            </a:solidFill>
            <a:ln w="9525">
              <a:solidFill>
                <a:schemeClr val="tx1"/>
              </a:solidFill>
              <a:round/>
              <a:headEnd/>
              <a:tailEnd/>
            </a:ln>
          </p:spPr>
          <p:txBody>
            <a:bodyPr wrap="none" anchor="ctr"/>
            <a:lstStyle/>
            <a:p>
              <a:pPr algn="ctr"/>
              <a:r>
                <a:rPr lang="en-US" sz="1400">
                  <a:latin typeface="Tahoma" pitchFamily="34" charset="0"/>
                </a:rPr>
                <a:t>Service Composer</a:t>
              </a:r>
            </a:p>
          </p:txBody>
        </p:sp>
        <p:sp>
          <p:nvSpPr>
            <p:cNvPr id="33807" name="AutoShape 9"/>
            <p:cNvSpPr>
              <a:spLocks noChangeArrowheads="1"/>
            </p:cNvSpPr>
            <p:nvPr/>
          </p:nvSpPr>
          <p:spPr bwMode="auto">
            <a:xfrm>
              <a:off x="2304" y="2304"/>
              <a:ext cx="864" cy="432"/>
            </a:xfrm>
            <a:prstGeom prst="can">
              <a:avLst>
                <a:gd name="adj" fmla="val 25000"/>
              </a:avLst>
            </a:prstGeom>
            <a:solidFill>
              <a:srgbClr val="FBFE92"/>
            </a:solidFill>
            <a:ln w="9525">
              <a:solidFill>
                <a:schemeClr val="tx1"/>
              </a:solidFill>
              <a:round/>
              <a:headEnd/>
              <a:tailEnd/>
            </a:ln>
          </p:spPr>
          <p:txBody>
            <a:bodyPr wrap="none" anchor="ctr"/>
            <a:lstStyle/>
            <a:p>
              <a:pPr algn="ctr"/>
              <a:r>
                <a:rPr lang="en-US" sz="1400">
                  <a:latin typeface="Tahoma" pitchFamily="34" charset="0"/>
                </a:rPr>
                <a:t>Service</a:t>
              </a:r>
            </a:p>
            <a:p>
              <a:pPr algn="ctr"/>
              <a:r>
                <a:rPr lang="en-US" sz="1400">
                  <a:latin typeface="Tahoma" pitchFamily="34" charset="0"/>
                </a:rPr>
                <a:t>store</a:t>
              </a:r>
            </a:p>
          </p:txBody>
        </p:sp>
        <p:sp>
          <p:nvSpPr>
            <p:cNvPr id="33808" name="AutoShape 10"/>
            <p:cNvSpPr>
              <a:spLocks noChangeArrowheads="1"/>
            </p:cNvSpPr>
            <p:nvPr/>
          </p:nvSpPr>
          <p:spPr bwMode="auto">
            <a:xfrm>
              <a:off x="576" y="1824"/>
              <a:ext cx="912" cy="192"/>
            </a:xfrm>
            <a:prstGeom prst="rightArrow">
              <a:avLst>
                <a:gd name="adj1" fmla="val 50000"/>
                <a:gd name="adj2" fmla="val 118750"/>
              </a:avLst>
            </a:prstGeom>
            <a:noFill/>
            <a:ln w="9525">
              <a:solidFill>
                <a:schemeClr val="tx1"/>
              </a:solidFill>
              <a:miter lim="800000"/>
              <a:headEnd/>
              <a:tailEnd/>
            </a:ln>
          </p:spPr>
          <p:txBody>
            <a:bodyPr wrap="none" anchor="ctr"/>
            <a:lstStyle/>
            <a:p>
              <a:pPr algn="ctr"/>
              <a:r>
                <a:rPr lang="en-US" sz="1400">
                  <a:latin typeface="Tahoma" pitchFamily="34" charset="0"/>
                </a:rPr>
                <a:t>Incoming</a:t>
              </a:r>
            </a:p>
            <a:p>
              <a:pPr algn="ctr"/>
              <a:endParaRPr lang="en-US" sz="1400">
                <a:latin typeface="Tahoma" pitchFamily="34" charset="0"/>
              </a:endParaRPr>
            </a:p>
            <a:p>
              <a:pPr algn="ctr"/>
              <a:r>
                <a:rPr lang="en-US" sz="1400">
                  <a:latin typeface="Tahoma" pitchFamily="34" charset="0"/>
                </a:rPr>
                <a:t>Ads</a:t>
              </a:r>
            </a:p>
          </p:txBody>
        </p:sp>
        <p:sp>
          <p:nvSpPr>
            <p:cNvPr id="33809" name="AutoShape 11"/>
            <p:cNvSpPr>
              <a:spLocks noChangeArrowheads="1"/>
            </p:cNvSpPr>
            <p:nvPr/>
          </p:nvSpPr>
          <p:spPr bwMode="auto">
            <a:xfrm>
              <a:off x="624" y="2304"/>
              <a:ext cx="864" cy="336"/>
            </a:xfrm>
            <a:prstGeom prst="leftArrow">
              <a:avLst>
                <a:gd name="adj1" fmla="val 50000"/>
                <a:gd name="adj2" fmla="val 64286"/>
              </a:avLst>
            </a:prstGeom>
            <a:noFill/>
            <a:ln w="9525">
              <a:solidFill>
                <a:schemeClr val="tx1"/>
              </a:solidFill>
              <a:miter lim="800000"/>
              <a:headEnd/>
              <a:tailEnd/>
            </a:ln>
          </p:spPr>
          <p:txBody>
            <a:bodyPr wrap="none" anchor="ctr"/>
            <a:lstStyle/>
            <a:p>
              <a:pPr algn="ctr"/>
              <a:r>
                <a:rPr lang="en-US" sz="1400">
                  <a:latin typeface="Tahoma" pitchFamily="34" charset="0"/>
                </a:rPr>
                <a:t>Advertise</a:t>
              </a:r>
            </a:p>
          </p:txBody>
        </p:sp>
        <p:sp>
          <p:nvSpPr>
            <p:cNvPr id="33810" name="AutoShape 12"/>
            <p:cNvSpPr>
              <a:spLocks noChangeArrowheads="1"/>
            </p:cNvSpPr>
            <p:nvPr/>
          </p:nvSpPr>
          <p:spPr bwMode="auto">
            <a:xfrm>
              <a:off x="528" y="2880"/>
              <a:ext cx="960" cy="240"/>
            </a:xfrm>
            <a:prstGeom prst="leftRightArrow">
              <a:avLst>
                <a:gd name="adj1" fmla="val 50000"/>
                <a:gd name="adj2" fmla="val 80000"/>
              </a:avLst>
            </a:prstGeom>
            <a:noFill/>
            <a:ln w="9525">
              <a:solidFill>
                <a:schemeClr val="tx1"/>
              </a:solidFill>
              <a:miter lim="800000"/>
              <a:headEnd/>
              <a:tailEnd/>
            </a:ln>
          </p:spPr>
          <p:txBody>
            <a:bodyPr wrap="none" anchor="ctr"/>
            <a:lstStyle/>
            <a:p>
              <a:pPr algn="ctr"/>
              <a:r>
                <a:rPr lang="en-US" sz="1400">
                  <a:latin typeface="Tahoma" pitchFamily="34" charset="0"/>
                </a:rPr>
                <a:t>Request</a:t>
              </a:r>
            </a:p>
            <a:p>
              <a:pPr algn="ctr"/>
              <a:endParaRPr lang="en-US" sz="1400">
                <a:latin typeface="Tahoma" pitchFamily="34" charset="0"/>
              </a:endParaRPr>
            </a:p>
            <a:p>
              <a:pPr algn="ctr"/>
              <a:r>
                <a:rPr lang="en-US" sz="1400">
                  <a:latin typeface="Tahoma" pitchFamily="34" charset="0"/>
                </a:rPr>
                <a:t>Result</a:t>
              </a:r>
            </a:p>
          </p:txBody>
        </p:sp>
        <p:sp>
          <p:nvSpPr>
            <p:cNvPr id="33811" name="Line 13"/>
            <p:cNvSpPr>
              <a:spLocks noChangeShapeType="1"/>
            </p:cNvSpPr>
            <p:nvPr/>
          </p:nvSpPr>
          <p:spPr bwMode="auto">
            <a:xfrm>
              <a:off x="1824" y="1920"/>
              <a:ext cx="192" cy="0"/>
            </a:xfrm>
            <a:prstGeom prst="line">
              <a:avLst/>
            </a:prstGeom>
            <a:noFill/>
            <a:ln w="9525">
              <a:solidFill>
                <a:schemeClr val="tx1"/>
              </a:solidFill>
              <a:round/>
              <a:headEnd type="triangle" w="med" len="med"/>
              <a:tailEnd type="triangle" w="med" len="med"/>
            </a:ln>
          </p:spPr>
          <p:txBody>
            <a:bodyPr/>
            <a:lstStyle/>
            <a:p>
              <a:endParaRPr lang="en-US"/>
            </a:p>
          </p:txBody>
        </p:sp>
        <p:sp>
          <p:nvSpPr>
            <p:cNvPr id="33812" name="AutoShape 14"/>
            <p:cNvSpPr>
              <a:spLocks noChangeArrowheads="1"/>
            </p:cNvSpPr>
            <p:nvPr/>
          </p:nvSpPr>
          <p:spPr bwMode="auto">
            <a:xfrm>
              <a:off x="2688" y="2112"/>
              <a:ext cx="96" cy="192"/>
            </a:xfrm>
            <a:prstGeom prst="downArrow">
              <a:avLst>
                <a:gd name="adj1" fmla="val 50000"/>
                <a:gd name="adj2" fmla="val 50000"/>
              </a:avLst>
            </a:prstGeom>
            <a:noFill/>
            <a:ln w="9525">
              <a:solidFill>
                <a:schemeClr val="tx1"/>
              </a:solidFill>
              <a:miter lim="800000"/>
              <a:headEnd/>
              <a:tailEnd/>
            </a:ln>
          </p:spPr>
          <p:txBody>
            <a:bodyPr vert="eaVert" wrap="none" anchor="ctr"/>
            <a:lstStyle/>
            <a:p>
              <a:endParaRPr lang="en-US"/>
            </a:p>
          </p:txBody>
        </p:sp>
        <p:sp>
          <p:nvSpPr>
            <p:cNvPr id="33813" name="AutoShape 15"/>
            <p:cNvSpPr>
              <a:spLocks noChangeArrowheads="1"/>
            </p:cNvSpPr>
            <p:nvPr/>
          </p:nvSpPr>
          <p:spPr bwMode="auto">
            <a:xfrm>
              <a:off x="2688" y="2736"/>
              <a:ext cx="96" cy="192"/>
            </a:xfrm>
            <a:prstGeom prst="upDownArrow">
              <a:avLst>
                <a:gd name="adj1" fmla="val 50000"/>
                <a:gd name="adj2" fmla="val 40000"/>
              </a:avLst>
            </a:prstGeom>
            <a:noFill/>
            <a:ln w="9525">
              <a:solidFill>
                <a:schemeClr val="tx1"/>
              </a:solidFill>
              <a:miter lim="800000"/>
              <a:headEnd/>
              <a:tailEnd/>
            </a:ln>
          </p:spPr>
          <p:txBody>
            <a:bodyPr vert="eaVert" wrap="none" anchor="ctr"/>
            <a:lstStyle/>
            <a:p>
              <a:endParaRPr lang="en-US"/>
            </a:p>
          </p:txBody>
        </p:sp>
        <p:sp>
          <p:nvSpPr>
            <p:cNvPr id="33814" name="Line 16"/>
            <p:cNvSpPr>
              <a:spLocks noChangeShapeType="1"/>
            </p:cNvSpPr>
            <p:nvPr/>
          </p:nvSpPr>
          <p:spPr bwMode="auto">
            <a:xfrm flipH="1">
              <a:off x="1824" y="3072"/>
              <a:ext cx="192" cy="0"/>
            </a:xfrm>
            <a:prstGeom prst="line">
              <a:avLst/>
            </a:prstGeom>
            <a:noFill/>
            <a:ln w="9525">
              <a:solidFill>
                <a:schemeClr val="tx1"/>
              </a:solidFill>
              <a:round/>
              <a:headEnd type="triangle" w="med" len="med"/>
              <a:tailEnd type="triangle" w="med" len="med"/>
            </a:ln>
          </p:spPr>
          <p:txBody>
            <a:bodyPr/>
            <a:lstStyle/>
            <a:p>
              <a:endParaRPr lang="en-US"/>
            </a:p>
          </p:txBody>
        </p:sp>
      </p:grpSp>
      <p:sp>
        <p:nvSpPr>
          <p:cNvPr id="157713" name="Oval 17"/>
          <p:cNvSpPr>
            <a:spLocks noChangeArrowheads="1"/>
          </p:cNvSpPr>
          <p:nvPr/>
        </p:nvSpPr>
        <p:spPr bwMode="auto">
          <a:xfrm>
            <a:off x="5334000" y="2133600"/>
            <a:ext cx="1295400" cy="838200"/>
          </a:xfrm>
          <a:prstGeom prst="ellipse">
            <a:avLst/>
          </a:prstGeom>
          <a:noFill/>
          <a:ln w="9525">
            <a:solidFill>
              <a:schemeClr val="hlink"/>
            </a:solidFill>
            <a:round/>
            <a:headEnd/>
            <a:tailEnd/>
          </a:ln>
        </p:spPr>
        <p:txBody>
          <a:bodyPr wrap="none" anchor="ctr"/>
          <a:lstStyle/>
          <a:p>
            <a:endParaRPr lang="en-US"/>
          </a:p>
        </p:txBody>
      </p:sp>
      <p:sp>
        <p:nvSpPr>
          <p:cNvPr id="157714" name="Oval 18"/>
          <p:cNvSpPr>
            <a:spLocks noChangeArrowheads="1"/>
          </p:cNvSpPr>
          <p:nvPr/>
        </p:nvSpPr>
        <p:spPr bwMode="auto">
          <a:xfrm>
            <a:off x="7086600" y="1981200"/>
            <a:ext cx="1828800" cy="1676400"/>
          </a:xfrm>
          <a:prstGeom prst="ellipse">
            <a:avLst/>
          </a:prstGeom>
          <a:noFill/>
          <a:ln w="9525">
            <a:solidFill>
              <a:schemeClr val="hlink"/>
            </a:solidFill>
            <a:round/>
            <a:headEnd/>
            <a:tailEnd/>
          </a:ln>
        </p:spPr>
        <p:txBody>
          <a:bodyPr wrap="none" anchor="ctr"/>
          <a:lstStyle/>
          <a:p>
            <a:endParaRPr lang="en-US"/>
          </a:p>
        </p:txBody>
      </p:sp>
      <p:sp>
        <p:nvSpPr>
          <p:cNvPr id="157715" name="Oval 19"/>
          <p:cNvSpPr>
            <a:spLocks noChangeArrowheads="1"/>
          </p:cNvSpPr>
          <p:nvPr/>
        </p:nvSpPr>
        <p:spPr bwMode="auto">
          <a:xfrm>
            <a:off x="5334000" y="3505200"/>
            <a:ext cx="1295400" cy="838200"/>
          </a:xfrm>
          <a:prstGeom prst="ellipse">
            <a:avLst/>
          </a:prstGeom>
          <a:noFill/>
          <a:ln w="9525">
            <a:solidFill>
              <a:schemeClr val="hlink"/>
            </a:solidFill>
            <a:round/>
            <a:headEnd/>
            <a:tailEnd/>
          </a:ln>
        </p:spPr>
        <p:txBody>
          <a:bodyPr wrap="none" anchor="ctr"/>
          <a:lstStyle/>
          <a:p>
            <a:endParaRPr lang="en-US"/>
          </a:p>
        </p:txBody>
      </p:sp>
      <p:sp>
        <p:nvSpPr>
          <p:cNvPr id="157716" name="Oval 20"/>
          <p:cNvSpPr>
            <a:spLocks noChangeArrowheads="1"/>
          </p:cNvSpPr>
          <p:nvPr/>
        </p:nvSpPr>
        <p:spPr bwMode="auto">
          <a:xfrm>
            <a:off x="7010400" y="2971800"/>
            <a:ext cx="1905000" cy="1447800"/>
          </a:xfrm>
          <a:prstGeom prst="ellipse">
            <a:avLst/>
          </a:prstGeom>
          <a:noFill/>
          <a:ln w="9525">
            <a:solidFill>
              <a:schemeClr val="hlink"/>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Effect transition="in" filter="fade">
                                      <p:cBhvr>
                                        <p:cTn id="7" dur="500"/>
                                        <p:tgtEl>
                                          <p:spTgt spid="157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7699">
                                            <p:txEl>
                                              <p:pRg st="1" end="1"/>
                                            </p:txEl>
                                          </p:spTgt>
                                        </p:tgtEl>
                                        <p:attrNameLst>
                                          <p:attrName>style.visibility</p:attrName>
                                        </p:attrNameLst>
                                      </p:cBhvr>
                                      <p:to>
                                        <p:strVal val="visible"/>
                                      </p:to>
                                    </p:set>
                                    <p:animEffect transition="in" filter="fade">
                                      <p:cBhvr>
                                        <p:cTn id="12" dur="500"/>
                                        <p:tgtEl>
                                          <p:spTgt spid="1576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7713"/>
                                        </p:tgtEl>
                                        <p:attrNameLst>
                                          <p:attrName>style.visibility</p:attrName>
                                        </p:attrNameLst>
                                      </p:cBhvr>
                                      <p:to>
                                        <p:strVal val="visible"/>
                                      </p:to>
                                    </p:set>
                                    <p:animEffect transition="in" filter="fade">
                                      <p:cBhvr>
                                        <p:cTn id="17" dur="500"/>
                                        <p:tgtEl>
                                          <p:spTgt spid="1577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7699">
                                            <p:txEl>
                                              <p:pRg st="2" end="2"/>
                                            </p:txEl>
                                          </p:spTgt>
                                        </p:tgtEl>
                                        <p:attrNameLst>
                                          <p:attrName>style.visibility</p:attrName>
                                        </p:attrNameLst>
                                      </p:cBhvr>
                                      <p:to>
                                        <p:strVal val="visible"/>
                                      </p:to>
                                    </p:set>
                                    <p:animEffect transition="in" filter="fade">
                                      <p:cBhvr>
                                        <p:cTn id="22" dur="500"/>
                                        <p:tgtEl>
                                          <p:spTgt spid="15769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157713"/>
                                        </p:tgtEl>
                                      </p:cBhvr>
                                    </p:animEffect>
                                    <p:set>
                                      <p:cBhvr>
                                        <p:cTn id="27" dur="1" fill="hold">
                                          <p:stCondLst>
                                            <p:cond delay="499"/>
                                          </p:stCondLst>
                                        </p:cTn>
                                        <p:tgtEl>
                                          <p:spTgt spid="15771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7714"/>
                                        </p:tgtEl>
                                        <p:attrNameLst>
                                          <p:attrName>style.visibility</p:attrName>
                                        </p:attrNameLst>
                                      </p:cBhvr>
                                      <p:to>
                                        <p:strVal val="visible"/>
                                      </p:to>
                                    </p:set>
                                    <p:animEffect transition="in" filter="fade">
                                      <p:cBhvr>
                                        <p:cTn id="32" dur="500"/>
                                        <p:tgtEl>
                                          <p:spTgt spid="1577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157714"/>
                                        </p:tgtEl>
                                      </p:cBhvr>
                                    </p:animEffect>
                                    <p:set>
                                      <p:cBhvr>
                                        <p:cTn id="37" dur="1" fill="hold">
                                          <p:stCondLst>
                                            <p:cond delay="499"/>
                                          </p:stCondLst>
                                        </p:cTn>
                                        <p:tgtEl>
                                          <p:spTgt spid="157714"/>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7699">
                                            <p:txEl>
                                              <p:pRg st="3" end="3"/>
                                            </p:txEl>
                                          </p:spTgt>
                                        </p:tgtEl>
                                        <p:attrNameLst>
                                          <p:attrName>style.visibility</p:attrName>
                                        </p:attrNameLst>
                                      </p:cBhvr>
                                      <p:to>
                                        <p:strVal val="visible"/>
                                      </p:to>
                                    </p:set>
                                    <p:animEffect transition="in" filter="fade">
                                      <p:cBhvr>
                                        <p:cTn id="42" dur="500"/>
                                        <p:tgtEl>
                                          <p:spTgt spid="157699">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7715"/>
                                        </p:tgtEl>
                                        <p:attrNameLst>
                                          <p:attrName>style.visibility</p:attrName>
                                        </p:attrNameLst>
                                      </p:cBhvr>
                                      <p:to>
                                        <p:strVal val="visible"/>
                                      </p:to>
                                    </p:set>
                                    <p:animEffect transition="in" filter="fade">
                                      <p:cBhvr>
                                        <p:cTn id="47" dur="500"/>
                                        <p:tgtEl>
                                          <p:spTgt spid="15771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157715"/>
                                        </p:tgtEl>
                                      </p:cBhvr>
                                    </p:animEffect>
                                    <p:set>
                                      <p:cBhvr>
                                        <p:cTn id="52" dur="1" fill="hold">
                                          <p:stCondLst>
                                            <p:cond delay="499"/>
                                          </p:stCondLst>
                                        </p:cTn>
                                        <p:tgtEl>
                                          <p:spTgt spid="157715"/>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57699">
                                            <p:txEl>
                                              <p:pRg st="4" end="4"/>
                                            </p:txEl>
                                          </p:spTgt>
                                        </p:tgtEl>
                                        <p:attrNameLst>
                                          <p:attrName>style.visibility</p:attrName>
                                        </p:attrNameLst>
                                      </p:cBhvr>
                                      <p:to>
                                        <p:strVal val="visible"/>
                                      </p:to>
                                    </p:set>
                                    <p:animEffect transition="in" filter="fade">
                                      <p:cBhvr>
                                        <p:cTn id="57" dur="500"/>
                                        <p:tgtEl>
                                          <p:spTgt spid="157699">
                                            <p:txEl>
                                              <p:pRg st="4" end="4"/>
                                            </p:txEl>
                                          </p:spTgt>
                                        </p:tgtEl>
                                      </p:cBhvr>
                                    </p:animEffect>
                                  </p:childTnLst>
                                </p:cTn>
                              </p:par>
                              <p:par>
                                <p:cTn id="58" presetID="10" presetClass="entr" presetSubtype="0" fill="hold" nodeType="withEffect">
                                  <p:stCondLst>
                                    <p:cond delay="0"/>
                                  </p:stCondLst>
                                  <p:childTnLst>
                                    <p:set>
                                      <p:cBhvr>
                                        <p:cTn id="59" dur="1" fill="hold">
                                          <p:stCondLst>
                                            <p:cond delay="0"/>
                                          </p:stCondLst>
                                        </p:cTn>
                                        <p:tgtEl>
                                          <p:spTgt spid="157699">
                                            <p:txEl>
                                              <p:pRg st="5" end="5"/>
                                            </p:txEl>
                                          </p:spTgt>
                                        </p:tgtEl>
                                        <p:attrNameLst>
                                          <p:attrName>style.visibility</p:attrName>
                                        </p:attrNameLst>
                                      </p:cBhvr>
                                      <p:to>
                                        <p:strVal val="visible"/>
                                      </p:to>
                                    </p:set>
                                    <p:animEffect transition="in" filter="fade">
                                      <p:cBhvr>
                                        <p:cTn id="60" dur="500"/>
                                        <p:tgtEl>
                                          <p:spTgt spid="157699">
                                            <p:txEl>
                                              <p:pRg st="5" end="5"/>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57716"/>
                                        </p:tgtEl>
                                        <p:attrNameLst>
                                          <p:attrName>style.visibility</p:attrName>
                                        </p:attrNameLst>
                                      </p:cBhvr>
                                      <p:to>
                                        <p:strVal val="visible"/>
                                      </p:to>
                                    </p:set>
                                    <p:animEffect transition="in" filter="fade">
                                      <p:cBhvr>
                                        <p:cTn id="65" dur="500"/>
                                        <p:tgtEl>
                                          <p:spTgt spid="1577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13" grpId="0" animBg="1"/>
      <p:bldP spid="157713" grpId="1" animBg="1"/>
      <p:bldP spid="157714" grpId="0" animBg="1"/>
      <p:bldP spid="157714" grpId="1" animBg="1"/>
      <p:bldP spid="157715" grpId="0" animBg="1"/>
      <p:bldP spid="157715" grpId="1" animBg="1"/>
      <p:bldP spid="1577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ea typeface="ＭＳ Ｐゴシック" pitchFamily="34" charset="-128"/>
              </a:rPr>
              <a:t>Issues and Challenges</a:t>
            </a:r>
          </a:p>
        </p:txBody>
      </p:sp>
      <p:sp>
        <p:nvSpPr>
          <p:cNvPr id="10243" name="Content Placeholder 2"/>
          <p:cNvSpPr>
            <a:spLocks noGrp="1"/>
          </p:cNvSpPr>
          <p:nvPr>
            <p:ph idx="1"/>
          </p:nvPr>
        </p:nvSpPr>
        <p:spPr>
          <a:xfrm>
            <a:off x="1219200" y="1447800"/>
            <a:ext cx="7772400" cy="4114800"/>
          </a:xfrm>
        </p:spPr>
        <p:txBody>
          <a:bodyPr>
            <a:normAutofit lnSpcReduction="10000"/>
          </a:bodyPr>
          <a:lstStyle/>
          <a:p>
            <a:r>
              <a:rPr lang="en-US" sz="2400" b="1" dirty="0" err="1" smtClean="0">
                <a:ea typeface="ＭＳ Ｐゴシック" pitchFamily="34" charset="-128"/>
              </a:rPr>
              <a:t>Proactivity</a:t>
            </a:r>
            <a:r>
              <a:rPr lang="en-US" sz="2400" b="1" dirty="0" smtClean="0">
                <a:ea typeface="ＭＳ Ｐゴシック" pitchFamily="34" charset="-128"/>
              </a:rPr>
              <a:t> and transparency</a:t>
            </a:r>
          </a:p>
          <a:p>
            <a:pPr lvl="1"/>
            <a:r>
              <a:rPr lang="en-US" sz="1600" b="1" dirty="0" smtClean="0">
                <a:solidFill>
                  <a:schemeClr val="tx2"/>
                </a:solidFill>
                <a:ea typeface="ＭＳ Ｐゴシック" pitchFamily="34" charset="-128"/>
              </a:rPr>
              <a:t>Delays, resource utilization, unobtrusive services</a:t>
            </a:r>
          </a:p>
          <a:p>
            <a:r>
              <a:rPr lang="en-US" sz="2400" b="1" dirty="0" smtClean="0">
                <a:ea typeface="ＭＳ Ｐゴシック" pitchFamily="34" charset="-128"/>
              </a:rPr>
              <a:t>Heterogeneity and interoperability</a:t>
            </a:r>
          </a:p>
          <a:p>
            <a:pPr lvl="1"/>
            <a:r>
              <a:rPr lang="en-US" sz="1600" b="1" dirty="0" smtClean="0">
                <a:solidFill>
                  <a:schemeClr val="tx2"/>
                </a:solidFill>
                <a:ea typeface="ＭＳ Ｐゴシック" pitchFamily="34" charset="-128"/>
              </a:rPr>
              <a:t>Unevenness, incompatibility, h/w, s/w, communication channel</a:t>
            </a:r>
          </a:p>
          <a:p>
            <a:r>
              <a:rPr lang="en-US" sz="2400" b="1" dirty="0" smtClean="0">
                <a:ea typeface="ＭＳ Ｐゴシック" pitchFamily="34" charset="-128"/>
              </a:rPr>
              <a:t>Location awareness and mobility</a:t>
            </a:r>
          </a:p>
          <a:p>
            <a:pPr lvl="1"/>
            <a:r>
              <a:rPr lang="en-US" sz="1600" b="1" dirty="0" smtClean="0">
                <a:solidFill>
                  <a:schemeClr val="tx2"/>
                </a:solidFill>
                <a:ea typeface="ＭＳ Ｐゴシック" pitchFamily="34" charset="-128"/>
              </a:rPr>
              <a:t>Handoff- vertical/horizontal</a:t>
            </a:r>
          </a:p>
          <a:p>
            <a:pPr lvl="1"/>
            <a:r>
              <a:rPr lang="en-US" sz="1600" b="1" dirty="0" smtClean="0">
                <a:solidFill>
                  <a:schemeClr val="tx2"/>
                </a:solidFill>
                <a:ea typeface="ＭＳ Ｐゴシック" pitchFamily="34" charset="-128"/>
              </a:rPr>
              <a:t>data dissemination/acquisition</a:t>
            </a:r>
            <a:r>
              <a:rPr lang="en-US" sz="1400" b="1" dirty="0" smtClean="0">
                <a:solidFill>
                  <a:schemeClr val="tx2"/>
                </a:solidFill>
                <a:ea typeface="ＭＳ Ｐゴシック" pitchFamily="34" charset="-128"/>
              </a:rPr>
              <a:t> </a:t>
            </a:r>
            <a:endParaRPr lang="en-US" sz="1800" b="1" dirty="0" smtClean="0">
              <a:solidFill>
                <a:schemeClr val="tx2"/>
              </a:solidFill>
              <a:ea typeface="ＭＳ Ｐゴシック" pitchFamily="34" charset="-128"/>
            </a:endParaRPr>
          </a:p>
          <a:p>
            <a:r>
              <a:rPr lang="en-US" sz="2400" b="1" dirty="0" smtClean="0">
                <a:ea typeface="ＭＳ Ｐゴシック" pitchFamily="34" charset="-128"/>
              </a:rPr>
              <a:t>Authentication and security</a:t>
            </a:r>
          </a:p>
          <a:p>
            <a:pPr lvl="1"/>
            <a:r>
              <a:rPr lang="en-US" sz="1600" b="1" dirty="0" smtClean="0">
                <a:solidFill>
                  <a:schemeClr val="tx2"/>
                </a:solidFill>
                <a:ea typeface="ＭＳ Ｐゴシック" pitchFamily="34" charset="-128"/>
              </a:rPr>
              <a:t>Privacy vs. services, cost, agents, active networks, availability</a:t>
            </a:r>
          </a:p>
          <a:p>
            <a:r>
              <a:rPr lang="en-US" sz="2400" b="1" dirty="0" smtClean="0">
                <a:ea typeface="ＭＳ Ｐゴシック" pitchFamily="34" charset="-128"/>
              </a:rPr>
              <a:t>Smart environments</a:t>
            </a:r>
          </a:p>
          <a:p>
            <a:pPr lvl="1"/>
            <a:r>
              <a:rPr lang="en-US" sz="1600" b="1" dirty="0" smtClean="0">
                <a:solidFill>
                  <a:schemeClr val="tx2"/>
                </a:solidFill>
                <a:ea typeface="ＭＳ Ｐゴシック" pitchFamily="34" charset="-128"/>
              </a:rPr>
              <a:t>Deployment,</a:t>
            </a:r>
            <a:r>
              <a:rPr lang="en-US" sz="1600" dirty="0" smtClean="0">
                <a:solidFill>
                  <a:schemeClr val="tx2"/>
                </a:solidFill>
                <a:ea typeface="ＭＳ Ｐゴシック" pitchFamily="34" charset="-128"/>
              </a:rPr>
              <a:t> </a:t>
            </a:r>
            <a:r>
              <a:rPr lang="en-US" sz="1600" b="1" dirty="0" smtClean="0">
                <a:solidFill>
                  <a:schemeClr val="tx2"/>
                </a:solidFill>
                <a:ea typeface="ＭＳ Ｐゴシック" pitchFamily="34" charset="-128"/>
              </a:rPr>
              <a:t>interference</a:t>
            </a:r>
            <a:endParaRPr lang="en-US" dirty="0" smtClean="0">
              <a:solidFill>
                <a:schemeClr val="tx2"/>
              </a:solidFill>
              <a:ea typeface="ＭＳ Ｐゴシック" pitchFamily="34" charset="-128"/>
            </a:endParaRPr>
          </a:p>
        </p:txBody>
      </p:sp>
      <p:sp>
        <p:nvSpPr>
          <p:cNvPr id="10246" name="Text Box 9"/>
          <p:cNvSpPr txBox="1">
            <a:spLocks noChangeArrowheads="1"/>
          </p:cNvSpPr>
          <p:nvPr/>
        </p:nvSpPr>
        <p:spPr bwMode="auto">
          <a:xfrm>
            <a:off x="1066800" y="5715000"/>
            <a:ext cx="7086600" cy="461963"/>
          </a:xfrm>
          <a:prstGeom prst="rect">
            <a:avLst/>
          </a:prstGeom>
          <a:noFill/>
          <a:ln w="9525">
            <a:solidFill>
              <a:schemeClr val="accent2"/>
            </a:solidFill>
            <a:miter lim="800000"/>
            <a:headEnd/>
            <a:tailEnd/>
          </a:ln>
        </p:spPr>
        <p:txBody>
          <a:bodyPr>
            <a:spAutoFit/>
          </a:bodyPr>
          <a:lstStyle/>
          <a:p>
            <a:pPr marL="342900" indent="-342900">
              <a:spcBef>
                <a:spcPct val="50000"/>
              </a:spcBef>
            </a:pPr>
            <a:r>
              <a:rPr lang="en-US" sz="1200"/>
              <a:t>        M. Satyanarayanan, “Pervasive Computing: Vision and Challenges,” IEEE Personal Computing, August 2001</a:t>
            </a:r>
            <a:r>
              <a:rPr lang="en-US" altLang="ko-KR" sz="1200">
                <a:ea typeface="Gulim" pitchFamily="34" charset="-127"/>
              </a:rPr>
              <a:t>.</a:t>
            </a:r>
            <a:endParaRPr lang="en-US" sz="120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4294967295"/>
          </p:nvPr>
        </p:nvSpPr>
        <p:spPr bwMode="auto">
          <a:xfrm>
            <a:off x="7042150" y="6243638"/>
            <a:ext cx="1905000" cy="457200"/>
          </a:xfrm>
          <a:prstGeom prst="rect">
            <a:avLst/>
          </a:prstGeom>
          <a:noFill/>
          <a:ln>
            <a:miter lim="800000"/>
            <a:headEnd/>
            <a:tailEnd/>
          </a:ln>
        </p:spPr>
        <p:txBody>
          <a:bodyPr/>
          <a:lstStyle/>
          <a:p>
            <a:fld id="{861867B9-879F-490E-94CC-CCD4D503B6FD}" type="slidenum">
              <a:rPr lang="en-US"/>
              <a:pPr/>
              <a:t>40</a:t>
            </a:fld>
            <a:endParaRPr lang="en-US"/>
          </a:p>
        </p:txBody>
      </p:sp>
      <p:sp>
        <p:nvSpPr>
          <p:cNvPr id="34819" name="Rectangle 2"/>
          <p:cNvSpPr>
            <a:spLocks noGrp="1" noChangeArrowheads="1"/>
          </p:cNvSpPr>
          <p:nvPr>
            <p:ph type="title"/>
          </p:nvPr>
        </p:nvSpPr>
        <p:spPr>
          <a:xfrm>
            <a:off x="1150938" y="214313"/>
            <a:ext cx="7793037" cy="477837"/>
          </a:xfrm>
        </p:spPr>
        <p:txBody>
          <a:bodyPr>
            <a:normAutofit fontScale="90000"/>
          </a:bodyPr>
          <a:lstStyle/>
          <a:p>
            <a:r>
              <a:rPr lang="en-US" smtClean="0">
                <a:ea typeface="ＭＳ Ｐゴシック" pitchFamily="34" charset="-128"/>
              </a:rPr>
              <a:t>Middleware Support</a:t>
            </a:r>
          </a:p>
        </p:txBody>
      </p:sp>
      <p:sp>
        <p:nvSpPr>
          <p:cNvPr id="34820" name="Rectangle 3"/>
          <p:cNvSpPr>
            <a:spLocks noChangeArrowheads="1"/>
          </p:cNvSpPr>
          <p:nvPr/>
        </p:nvSpPr>
        <p:spPr bwMode="auto">
          <a:xfrm>
            <a:off x="0" y="2000250"/>
            <a:ext cx="9144000" cy="0"/>
          </a:xfrm>
          <a:prstGeom prst="rect">
            <a:avLst/>
          </a:prstGeom>
          <a:noFill/>
          <a:ln w="9525">
            <a:noFill/>
            <a:miter lim="800000"/>
            <a:headEnd/>
            <a:tailEnd/>
          </a:ln>
        </p:spPr>
        <p:txBody>
          <a:bodyPr wrap="none" anchor="ctr">
            <a:spAutoFit/>
          </a:bodyPr>
          <a:lstStyle/>
          <a:p>
            <a:endParaRPr lang="en-US"/>
          </a:p>
        </p:txBody>
      </p:sp>
      <p:sp>
        <p:nvSpPr>
          <p:cNvPr id="34823" name="Text Box 6"/>
          <p:cNvSpPr txBox="1">
            <a:spLocks noChangeArrowheads="1"/>
          </p:cNvSpPr>
          <p:nvPr/>
        </p:nvSpPr>
        <p:spPr bwMode="auto">
          <a:xfrm>
            <a:off x="1219200" y="2819400"/>
            <a:ext cx="1690688" cy="825500"/>
          </a:xfrm>
          <a:prstGeom prst="rect">
            <a:avLst/>
          </a:prstGeom>
          <a:noFill/>
          <a:ln w="9525">
            <a:noFill/>
            <a:miter lim="800000"/>
            <a:headEnd/>
            <a:tailEnd/>
          </a:ln>
        </p:spPr>
        <p:txBody>
          <a:bodyPr wrap="square">
            <a:spAutoFit/>
          </a:bodyPr>
          <a:lstStyle/>
          <a:p>
            <a:pPr eaLnBrk="1" hangingPunct="1">
              <a:spcBef>
                <a:spcPct val="50000"/>
              </a:spcBef>
            </a:pPr>
            <a:r>
              <a:rPr lang="en-US" sz="1600" b="1" dirty="0">
                <a:solidFill>
                  <a:srgbClr val="FF0000"/>
                </a:solidFill>
              </a:rPr>
              <a:t>Manifestation of resources as services</a:t>
            </a:r>
          </a:p>
        </p:txBody>
      </p:sp>
      <p:grpSp>
        <p:nvGrpSpPr>
          <p:cNvPr id="387" name="Group 386"/>
          <p:cNvGrpSpPr/>
          <p:nvPr/>
        </p:nvGrpSpPr>
        <p:grpSpPr>
          <a:xfrm>
            <a:off x="1066801" y="1219200"/>
            <a:ext cx="1752600" cy="4749800"/>
            <a:chOff x="290513" y="1219200"/>
            <a:chExt cx="1976437" cy="4749800"/>
          </a:xfrm>
        </p:grpSpPr>
        <p:sp>
          <p:nvSpPr>
            <p:cNvPr id="34821" name="Text Box 4"/>
            <p:cNvSpPr txBox="1">
              <a:spLocks noChangeArrowheads="1"/>
            </p:cNvSpPr>
            <p:nvPr/>
          </p:nvSpPr>
          <p:spPr bwMode="auto">
            <a:xfrm>
              <a:off x="492125" y="5632450"/>
              <a:ext cx="1192213" cy="336550"/>
            </a:xfrm>
            <a:prstGeom prst="rect">
              <a:avLst/>
            </a:prstGeom>
            <a:noFill/>
            <a:ln w="9525">
              <a:noFill/>
              <a:miter lim="800000"/>
              <a:headEnd/>
              <a:tailEnd/>
            </a:ln>
          </p:spPr>
          <p:txBody>
            <a:bodyPr>
              <a:spAutoFit/>
            </a:bodyPr>
            <a:lstStyle/>
            <a:p>
              <a:pPr eaLnBrk="1" hangingPunct="1">
                <a:spcBef>
                  <a:spcPct val="50000"/>
                </a:spcBef>
              </a:pPr>
              <a:r>
                <a:rPr lang="en-US" sz="1600" b="1">
                  <a:solidFill>
                    <a:srgbClr val="FF0000"/>
                  </a:solidFill>
                </a:rPr>
                <a:t>Devices</a:t>
              </a:r>
            </a:p>
          </p:txBody>
        </p:sp>
        <p:sp>
          <p:nvSpPr>
            <p:cNvPr id="34822" name="Text Box 5"/>
            <p:cNvSpPr txBox="1">
              <a:spLocks noChangeArrowheads="1"/>
            </p:cNvSpPr>
            <p:nvPr/>
          </p:nvSpPr>
          <p:spPr bwMode="auto">
            <a:xfrm>
              <a:off x="492125" y="4506913"/>
              <a:ext cx="1730375" cy="581025"/>
            </a:xfrm>
            <a:prstGeom prst="rect">
              <a:avLst/>
            </a:prstGeom>
            <a:noFill/>
            <a:ln w="9525">
              <a:noFill/>
              <a:miter lim="800000"/>
              <a:headEnd/>
              <a:tailEnd/>
            </a:ln>
          </p:spPr>
          <p:txBody>
            <a:bodyPr>
              <a:spAutoFit/>
            </a:bodyPr>
            <a:lstStyle/>
            <a:p>
              <a:pPr eaLnBrk="1" hangingPunct="1">
                <a:spcBef>
                  <a:spcPct val="50000"/>
                </a:spcBef>
              </a:pPr>
              <a:r>
                <a:rPr lang="en-US" sz="1600" b="1">
                  <a:solidFill>
                    <a:srgbClr val="FF0000"/>
                  </a:solidFill>
                </a:rPr>
                <a:t>Device Abstractions</a:t>
              </a:r>
            </a:p>
          </p:txBody>
        </p:sp>
        <p:sp>
          <p:nvSpPr>
            <p:cNvPr id="34824" name="Text Box 7"/>
            <p:cNvSpPr txBox="1">
              <a:spLocks noChangeArrowheads="1"/>
            </p:cNvSpPr>
            <p:nvPr/>
          </p:nvSpPr>
          <p:spPr bwMode="auto">
            <a:xfrm>
              <a:off x="492125" y="1481138"/>
              <a:ext cx="1774825" cy="825500"/>
            </a:xfrm>
            <a:prstGeom prst="rect">
              <a:avLst/>
            </a:prstGeom>
            <a:noFill/>
            <a:ln w="9525">
              <a:noFill/>
              <a:miter lim="800000"/>
              <a:headEnd/>
              <a:tailEnd/>
            </a:ln>
          </p:spPr>
          <p:txBody>
            <a:bodyPr>
              <a:spAutoFit/>
            </a:bodyPr>
            <a:lstStyle/>
            <a:p>
              <a:pPr eaLnBrk="1" hangingPunct="1">
                <a:spcBef>
                  <a:spcPct val="50000"/>
                </a:spcBef>
              </a:pPr>
              <a:r>
                <a:rPr lang="en-US" sz="1600" b="1" dirty="0">
                  <a:solidFill>
                    <a:srgbClr val="FF0000"/>
                  </a:solidFill>
                </a:rPr>
                <a:t>High level complex services</a:t>
              </a:r>
            </a:p>
          </p:txBody>
        </p:sp>
        <p:sp>
          <p:nvSpPr>
            <p:cNvPr id="35075" name="Line 382"/>
            <p:cNvSpPr>
              <a:spLocks noChangeShapeType="1"/>
            </p:cNvSpPr>
            <p:nvPr/>
          </p:nvSpPr>
          <p:spPr bwMode="auto">
            <a:xfrm flipV="1">
              <a:off x="290513" y="1219200"/>
              <a:ext cx="0" cy="4600575"/>
            </a:xfrm>
            <a:prstGeom prst="line">
              <a:avLst/>
            </a:prstGeom>
            <a:noFill/>
            <a:ln w="38100">
              <a:solidFill>
                <a:srgbClr val="CC0000"/>
              </a:solidFill>
              <a:round/>
              <a:headEnd/>
              <a:tailEnd type="triangle" w="med" len="med"/>
            </a:ln>
          </p:spPr>
          <p:txBody>
            <a:bodyPr/>
            <a:lstStyle/>
            <a:p>
              <a:endParaRPr lang="en-US"/>
            </a:p>
          </p:txBody>
        </p:sp>
      </p:grpSp>
      <p:grpSp>
        <p:nvGrpSpPr>
          <p:cNvPr id="386" name="Group 385"/>
          <p:cNvGrpSpPr/>
          <p:nvPr/>
        </p:nvGrpSpPr>
        <p:grpSpPr>
          <a:xfrm>
            <a:off x="2819400" y="914400"/>
            <a:ext cx="6324600" cy="5565775"/>
            <a:chOff x="2133600" y="893763"/>
            <a:chExt cx="6477000" cy="5565775"/>
          </a:xfrm>
        </p:grpSpPr>
        <p:sp>
          <p:nvSpPr>
            <p:cNvPr id="34825" name="AutoShape 8"/>
            <p:cNvSpPr>
              <a:spLocks noChangeAspect="1" noChangeArrowheads="1" noTextEdit="1"/>
            </p:cNvSpPr>
            <p:nvPr/>
          </p:nvSpPr>
          <p:spPr bwMode="auto">
            <a:xfrm>
              <a:off x="2895600" y="893763"/>
              <a:ext cx="5715000" cy="5565775"/>
            </a:xfrm>
            <a:prstGeom prst="rect">
              <a:avLst/>
            </a:prstGeom>
            <a:noFill/>
            <a:ln w="9525">
              <a:noFill/>
              <a:miter lim="800000"/>
              <a:headEnd/>
              <a:tailEnd/>
            </a:ln>
          </p:spPr>
          <p:txBody>
            <a:bodyPr/>
            <a:lstStyle/>
            <a:p>
              <a:endParaRPr lang="en-US"/>
            </a:p>
          </p:txBody>
        </p:sp>
        <p:sp>
          <p:nvSpPr>
            <p:cNvPr id="34826" name="Freeform 9"/>
            <p:cNvSpPr>
              <a:spLocks/>
            </p:cNvSpPr>
            <p:nvPr/>
          </p:nvSpPr>
          <p:spPr bwMode="auto">
            <a:xfrm>
              <a:off x="2852738" y="5741988"/>
              <a:ext cx="1338262" cy="288925"/>
            </a:xfrm>
            <a:custGeom>
              <a:avLst/>
              <a:gdLst>
                <a:gd name="T0" fmla="*/ 843 w 843"/>
                <a:gd name="T1" fmla="*/ 42 h 182"/>
                <a:gd name="T2" fmla="*/ 777 w 843"/>
                <a:gd name="T3" fmla="*/ 72 h 182"/>
                <a:gd name="T4" fmla="*/ 713 w 843"/>
                <a:gd name="T5" fmla="*/ 98 h 182"/>
                <a:gd name="T6" fmla="*/ 651 w 843"/>
                <a:gd name="T7" fmla="*/ 121 h 182"/>
                <a:gd name="T8" fmla="*/ 592 w 843"/>
                <a:gd name="T9" fmla="*/ 140 h 182"/>
                <a:gd name="T10" fmla="*/ 535 w 843"/>
                <a:gd name="T11" fmla="*/ 156 h 182"/>
                <a:gd name="T12" fmla="*/ 481 w 843"/>
                <a:gd name="T13" fmla="*/ 168 h 182"/>
                <a:gd name="T14" fmla="*/ 429 w 843"/>
                <a:gd name="T15" fmla="*/ 177 h 182"/>
                <a:gd name="T16" fmla="*/ 379 w 843"/>
                <a:gd name="T17" fmla="*/ 181 h 182"/>
                <a:gd name="T18" fmla="*/ 333 w 843"/>
                <a:gd name="T19" fmla="*/ 182 h 182"/>
                <a:gd name="T20" fmla="*/ 288 w 843"/>
                <a:gd name="T21" fmla="*/ 180 h 182"/>
                <a:gd name="T22" fmla="*/ 246 w 843"/>
                <a:gd name="T23" fmla="*/ 174 h 182"/>
                <a:gd name="T24" fmla="*/ 207 w 843"/>
                <a:gd name="T25" fmla="*/ 166 h 182"/>
                <a:gd name="T26" fmla="*/ 169 w 843"/>
                <a:gd name="T27" fmla="*/ 153 h 182"/>
                <a:gd name="T28" fmla="*/ 135 w 843"/>
                <a:gd name="T29" fmla="*/ 136 h 182"/>
                <a:gd name="T30" fmla="*/ 103 w 843"/>
                <a:gd name="T31" fmla="*/ 117 h 182"/>
                <a:gd name="T32" fmla="*/ 74 w 843"/>
                <a:gd name="T33" fmla="*/ 93 h 182"/>
                <a:gd name="T34" fmla="*/ 46 w 843"/>
                <a:gd name="T35" fmla="*/ 65 h 182"/>
                <a:gd name="T36" fmla="*/ 21 w 843"/>
                <a:gd name="T37" fmla="*/ 35 h 182"/>
                <a:gd name="T38" fmla="*/ 0 w 843"/>
                <a:gd name="T39" fmla="*/ 0 h 18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43"/>
                <a:gd name="T61" fmla="*/ 0 h 182"/>
                <a:gd name="T62" fmla="*/ 843 w 843"/>
                <a:gd name="T63" fmla="*/ 182 h 18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43" h="182">
                  <a:moveTo>
                    <a:pt x="843" y="42"/>
                  </a:moveTo>
                  <a:lnTo>
                    <a:pt x="777" y="72"/>
                  </a:lnTo>
                  <a:lnTo>
                    <a:pt x="713" y="98"/>
                  </a:lnTo>
                  <a:lnTo>
                    <a:pt x="651" y="121"/>
                  </a:lnTo>
                  <a:lnTo>
                    <a:pt x="592" y="140"/>
                  </a:lnTo>
                  <a:lnTo>
                    <a:pt x="535" y="156"/>
                  </a:lnTo>
                  <a:lnTo>
                    <a:pt x="481" y="168"/>
                  </a:lnTo>
                  <a:lnTo>
                    <a:pt x="429" y="177"/>
                  </a:lnTo>
                  <a:lnTo>
                    <a:pt x="379" y="181"/>
                  </a:lnTo>
                  <a:lnTo>
                    <a:pt x="333" y="182"/>
                  </a:lnTo>
                  <a:lnTo>
                    <a:pt x="288" y="180"/>
                  </a:lnTo>
                  <a:lnTo>
                    <a:pt x="246" y="174"/>
                  </a:lnTo>
                  <a:lnTo>
                    <a:pt x="207" y="166"/>
                  </a:lnTo>
                  <a:lnTo>
                    <a:pt x="169" y="153"/>
                  </a:lnTo>
                  <a:lnTo>
                    <a:pt x="135" y="136"/>
                  </a:lnTo>
                  <a:lnTo>
                    <a:pt x="103" y="117"/>
                  </a:lnTo>
                  <a:lnTo>
                    <a:pt x="74" y="93"/>
                  </a:lnTo>
                  <a:lnTo>
                    <a:pt x="46" y="65"/>
                  </a:lnTo>
                  <a:lnTo>
                    <a:pt x="21" y="35"/>
                  </a:lnTo>
                  <a:lnTo>
                    <a:pt x="0" y="0"/>
                  </a:lnTo>
                </a:path>
              </a:pathLst>
            </a:custGeom>
            <a:noFill/>
            <a:ln w="3175">
              <a:solidFill>
                <a:srgbClr val="000000"/>
              </a:solidFill>
              <a:round/>
              <a:headEnd/>
              <a:tailEnd/>
            </a:ln>
          </p:spPr>
          <p:txBody>
            <a:bodyPr/>
            <a:lstStyle/>
            <a:p>
              <a:endParaRPr lang="en-US"/>
            </a:p>
          </p:txBody>
        </p:sp>
        <p:sp>
          <p:nvSpPr>
            <p:cNvPr id="34827" name="Rectangle 10"/>
            <p:cNvSpPr>
              <a:spLocks noChangeArrowheads="1"/>
            </p:cNvSpPr>
            <p:nvPr/>
          </p:nvSpPr>
          <p:spPr bwMode="auto">
            <a:xfrm>
              <a:off x="3063875" y="5919788"/>
              <a:ext cx="563563" cy="212725"/>
            </a:xfrm>
            <a:prstGeom prst="rect">
              <a:avLst/>
            </a:prstGeom>
            <a:solidFill>
              <a:srgbClr val="FFFFFF"/>
            </a:solidFill>
            <a:ln w="9525">
              <a:noFill/>
              <a:miter lim="800000"/>
              <a:headEnd/>
              <a:tailEnd/>
            </a:ln>
          </p:spPr>
          <p:txBody>
            <a:bodyPr/>
            <a:lstStyle/>
            <a:p>
              <a:endParaRPr lang="en-US"/>
            </a:p>
          </p:txBody>
        </p:sp>
        <p:sp>
          <p:nvSpPr>
            <p:cNvPr id="34828" name="Rectangle 11"/>
            <p:cNvSpPr>
              <a:spLocks noChangeArrowheads="1"/>
            </p:cNvSpPr>
            <p:nvPr/>
          </p:nvSpPr>
          <p:spPr bwMode="auto">
            <a:xfrm>
              <a:off x="3078163" y="5943600"/>
              <a:ext cx="641350" cy="182563"/>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Bluetooth</a:t>
              </a:r>
              <a:endParaRPr lang="en-US" sz="3200" b="1"/>
            </a:p>
          </p:txBody>
        </p:sp>
        <p:grpSp>
          <p:nvGrpSpPr>
            <p:cNvPr id="2" name="Group 12"/>
            <p:cNvGrpSpPr>
              <a:grpSpLocks/>
            </p:cNvGrpSpPr>
            <p:nvPr/>
          </p:nvGrpSpPr>
          <p:grpSpPr bwMode="auto">
            <a:xfrm>
              <a:off x="4476750" y="5405438"/>
              <a:ext cx="841375" cy="571500"/>
              <a:chOff x="2820" y="3405"/>
              <a:chExt cx="530" cy="360"/>
            </a:xfrm>
          </p:grpSpPr>
          <p:sp>
            <p:nvSpPr>
              <p:cNvPr id="35106" name="Freeform 13"/>
              <p:cNvSpPr>
                <a:spLocks/>
              </p:cNvSpPr>
              <p:nvPr/>
            </p:nvSpPr>
            <p:spPr bwMode="auto">
              <a:xfrm>
                <a:off x="2820" y="3405"/>
                <a:ext cx="530" cy="360"/>
              </a:xfrm>
              <a:custGeom>
                <a:avLst/>
                <a:gdLst>
                  <a:gd name="T0" fmla="*/ 325 w 530"/>
                  <a:gd name="T1" fmla="*/ 120 h 360"/>
                  <a:gd name="T2" fmla="*/ 305 w 530"/>
                  <a:gd name="T3" fmla="*/ 107 h 360"/>
                  <a:gd name="T4" fmla="*/ 286 w 530"/>
                  <a:gd name="T5" fmla="*/ 93 h 360"/>
                  <a:gd name="T6" fmla="*/ 263 w 530"/>
                  <a:gd name="T7" fmla="*/ 74 h 360"/>
                  <a:gd name="T8" fmla="*/ 240 w 530"/>
                  <a:gd name="T9" fmla="*/ 60 h 360"/>
                  <a:gd name="T10" fmla="*/ 209 w 530"/>
                  <a:gd name="T11" fmla="*/ 42 h 360"/>
                  <a:gd name="T12" fmla="*/ 178 w 530"/>
                  <a:gd name="T13" fmla="*/ 25 h 360"/>
                  <a:gd name="T14" fmla="*/ 154 w 530"/>
                  <a:gd name="T15" fmla="*/ 12 h 360"/>
                  <a:gd name="T16" fmla="*/ 143 w 530"/>
                  <a:gd name="T17" fmla="*/ 6 h 360"/>
                  <a:gd name="T18" fmla="*/ 134 w 530"/>
                  <a:gd name="T19" fmla="*/ 5 h 360"/>
                  <a:gd name="T20" fmla="*/ 128 w 530"/>
                  <a:gd name="T21" fmla="*/ 8 h 360"/>
                  <a:gd name="T22" fmla="*/ 114 w 530"/>
                  <a:gd name="T23" fmla="*/ 16 h 360"/>
                  <a:gd name="T24" fmla="*/ 106 w 530"/>
                  <a:gd name="T25" fmla="*/ 21 h 360"/>
                  <a:gd name="T26" fmla="*/ 63 w 530"/>
                  <a:gd name="T27" fmla="*/ 0 h 360"/>
                  <a:gd name="T28" fmla="*/ 53 w 530"/>
                  <a:gd name="T29" fmla="*/ 6 h 360"/>
                  <a:gd name="T30" fmla="*/ 46 w 530"/>
                  <a:gd name="T31" fmla="*/ 20 h 360"/>
                  <a:gd name="T32" fmla="*/ 49 w 530"/>
                  <a:gd name="T33" fmla="*/ 27 h 360"/>
                  <a:gd name="T34" fmla="*/ 70 w 530"/>
                  <a:gd name="T35" fmla="*/ 41 h 360"/>
                  <a:gd name="T36" fmla="*/ 1 w 530"/>
                  <a:gd name="T37" fmla="*/ 82 h 360"/>
                  <a:gd name="T38" fmla="*/ 0 w 530"/>
                  <a:gd name="T39" fmla="*/ 120 h 360"/>
                  <a:gd name="T40" fmla="*/ 3 w 530"/>
                  <a:gd name="T41" fmla="*/ 128 h 360"/>
                  <a:gd name="T42" fmla="*/ 14 w 530"/>
                  <a:gd name="T43" fmla="*/ 134 h 360"/>
                  <a:gd name="T44" fmla="*/ 23 w 530"/>
                  <a:gd name="T45" fmla="*/ 140 h 360"/>
                  <a:gd name="T46" fmla="*/ 43 w 530"/>
                  <a:gd name="T47" fmla="*/ 152 h 360"/>
                  <a:gd name="T48" fmla="*/ 62 w 530"/>
                  <a:gd name="T49" fmla="*/ 164 h 360"/>
                  <a:gd name="T50" fmla="*/ 70 w 530"/>
                  <a:gd name="T51" fmla="*/ 168 h 360"/>
                  <a:gd name="T52" fmla="*/ 90 w 530"/>
                  <a:gd name="T53" fmla="*/ 180 h 360"/>
                  <a:gd name="T54" fmla="*/ 102 w 530"/>
                  <a:gd name="T55" fmla="*/ 186 h 360"/>
                  <a:gd name="T56" fmla="*/ 113 w 530"/>
                  <a:gd name="T57" fmla="*/ 194 h 360"/>
                  <a:gd name="T58" fmla="*/ 123 w 530"/>
                  <a:gd name="T59" fmla="*/ 201 h 360"/>
                  <a:gd name="T60" fmla="*/ 132 w 530"/>
                  <a:gd name="T61" fmla="*/ 209 h 360"/>
                  <a:gd name="T62" fmla="*/ 142 w 530"/>
                  <a:gd name="T63" fmla="*/ 216 h 360"/>
                  <a:gd name="T64" fmla="*/ 153 w 530"/>
                  <a:gd name="T65" fmla="*/ 224 h 360"/>
                  <a:gd name="T66" fmla="*/ 168 w 530"/>
                  <a:gd name="T67" fmla="*/ 232 h 360"/>
                  <a:gd name="T68" fmla="*/ 211 w 530"/>
                  <a:gd name="T69" fmla="*/ 257 h 360"/>
                  <a:gd name="T70" fmla="*/ 273 w 530"/>
                  <a:gd name="T71" fmla="*/ 293 h 360"/>
                  <a:gd name="T72" fmla="*/ 334 w 530"/>
                  <a:gd name="T73" fmla="*/ 328 h 360"/>
                  <a:gd name="T74" fmla="*/ 377 w 530"/>
                  <a:gd name="T75" fmla="*/ 353 h 360"/>
                  <a:gd name="T76" fmla="*/ 390 w 530"/>
                  <a:gd name="T77" fmla="*/ 360 h 360"/>
                  <a:gd name="T78" fmla="*/ 398 w 530"/>
                  <a:gd name="T79" fmla="*/ 359 h 360"/>
                  <a:gd name="T80" fmla="*/ 410 w 530"/>
                  <a:gd name="T81" fmla="*/ 352 h 360"/>
                  <a:gd name="T82" fmla="*/ 438 w 530"/>
                  <a:gd name="T83" fmla="*/ 336 h 360"/>
                  <a:gd name="T84" fmla="*/ 473 w 530"/>
                  <a:gd name="T85" fmla="*/ 316 h 360"/>
                  <a:gd name="T86" fmla="*/ 505 w 530"/>
                  <a:gd name="T87" fmla="*/ 297 h 360"/>
                  <a:gd name="T88" fmla="*/ 523 w 530"/>
                  <a:gd name="T89" fmla="*/ 287 h 360"/>
                  <a:gd name="T90" fmla="*/ 528 w 530"/>
                  <a:gd name="T91" fmla="*/ 282 h 360"/>
                  <a:gd name="T92" fmla="*/ 530 w 530"/>
                  <a:gd name="T93" fmla="*/ 244 h 360"/>
                  <a:gd name="T94" fmla="*/ 527 w 530"/>
                  <a:gd name="T95" fmla="*/ 237 h 36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30"/>
                  <a:gd name="T145" fmla="*/ 0 h 360"/>
                  <a:gd name="T146" fmla="*/ 530 w 530"/>
                  <a:gd name="T147" fmla="*/ 360 h 36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30" h="360">
                    <a:moveTo>
                      <a:pt x="525" y="234"/>
                    </a:moveTo>
                    <a:lnTo>
                      <a:pt x="333" y="125"/>
                    </a:lnTo>
                    <a:lnTo>
                      <a:pt x="325" y="120"/>
                    </a:lnTo>
                    <a:lnTo>
                      <a:pt x="318" y="116"/>
                    </a:lnTo>
                    <a:lnTo>
                      <a:pt x="311" y="111"/>
                    </a:lnTo>
                    <a:lnTo>
                      <a:pt x="305" y="107"/>
                    </a:lnTo>
                    <a:lnTo>
                      <a:pt x="299" y="102"/>
                    </a:lnTo>
                    <a:lnTo>
                      <a:pt x="293" y="98"/>
                    </a:lnTo>
                    <a:lnTo>
                      <a:pt x="286" y="93"/>
                    </a:lnTo>
                    <a:lnTo>
                      <a:pt x="280" y="88"/>
                    </a:lnTo>
                    <a:lnTo>
                      <a:pt x="268" y="78"/>
                    </a:lnTo>
                    <a:lnTo>
                      <a:pt x="263" y="74"/>
                    </a:lnTo>
                    <a:lnTo>
                      <a:pt x="257" y="70"/>
                    </a:lnTo>
                    <a:lnTo>
                      <a:pt x="249" y="65"/>
                    </a:lnTo>
                    <a:lnTo>
                      <a:pt x="240" y="60"/>
                    </a:lnTo>
                    <a:lnTo>
                      <a:pt x="229" y="54"/>
                    </a:lnTo>
                    <a:lnTo>
                      <a:pt x="219" y="48"/>
                    </a:lnTo>
                    <a:lnTo>
                      <a:pt x="209" y="42"/>
                    </a:lnTo>
                    <a:lnTo>
                      <a:pt x="199" y="36"/>
                    </a:lnTo>
                    <a:lnTo>
                      <a:pt x="188" y="31"/>
                    </a:lnTo>
                    <a:lnTo>
                      <a:pt x="178" y="25"/>
                    </a:lnTo>
                    <a:lnTo>
                      <a:pt x="169" y="20"/>
                    </a:lnTo>
                    <a:lnTo>
                      <a:pt x="161" y="16"/>
                    </a:lnTo>
                    <a:lnTo>
                      <a:pt x="154" y="12"/>
                    </a:lnTo>
                    <a:lnTo>
                      <a:pt x="149" y="9"/>
                    </a:lnTo>
                    <a:lnTo>
                      <a:pt x="144" y="7"/>
                    </a:lnTo>
                    <a:lnTo>
                      <a:pt x="143" y="6"/>
                    </a:lnTo>
                    <a:lnTo>
                      <a:pt x="140" y="5"/>
                    </a:lnTo>
                    <a:lnTo>
                      <a:pt x="137" y="5"/>
                    </a:lnTo>
                    <a:lnTo>
                      <a:pt x="134" y="5"/>
                    </a:lnTo>
                    <a:lnTo>
                      <a:pt x="132" y="6"/>
                    </a:lnTo>
                    <a:lnTo>
                      <a:pt x="131" y="7"/>
                    </a:lnTo>
                    <a:lnTo>
                      <a:pt x="128" y="8"/>
                    </a:lnTo>
                    <a:lnTo>
                      <a:pt x="124" y="11"/>
                    </a:lnTo>
                    <a:lnTo>
                      <a:pt x="119" y="13"/>
                    </a:lnTo>
                    <a:lnTo>
                      <a:pt x="114" y="16"/>
                    </a:lnTo>
                    <a:lnTo>
                      <a:pt x="110" y="18"/>
                    </a:lnTo>
                    <a:lnTo>
                      <a:pt x="107" y="20"/>
                    </a:lnTo>
                    <a:lnTo>
                      <a:pt x="106" y="21"/>
                    </a:lnTo>
                    <a:lnTo>
                      <a:pt x="68" y="2"/>
                    </a:lnTo>
                    <a:lnTo>
                      <a:pt x="66" y="0"/>
                    </a:lnTo>
                    <a:lnTo>
                      <a:pt x="63" y="0"/>
                    </a:lnTo>
                    <a:lnTo>
                      <a:pt x="60" y="1"/>
                    </a:lnTo>
                    <a:lnTo>
                      <a:pt x="58" y="2"/>
                    </a:lnTo>
                    <a:lnTo>
                      <a:pt x="53" y="6"/>
                    </a:lnTo>
                    <a:lnTo>
                      <a:pt x="50" y="10"/>
                    </a:lnTo>
                    <a:lnTo>
                      <a:pt x="48" y="15"/>
                    </a:lnTo>
                    <a:lnTo>
                      <a:pt x="46" y="20"/>
                    </a:lnTo>
                    <a:lnTo>
                      <a:pt x="47" y="23"/>
                    </a:lnTo>
                    <a:lnTo>
                      <a:pt x="48" y="25"/>
                    </a:lnTo>
                    <a:lnTo>
                      <a:pt x="49" y="27"/>
                    </a:lnTo>
                    <a:lnTo>
                      <a:pt x="51" y="28"/>
                    </a:lnTo>
                    <a:lnTo>
                      <a:pt x="70" y="41"/>
                    </a:lnTo>
                    <a:lnTo>
                      <a:pt x="6" y="79"/>
                    </a:lnTo>
                    <a:lnTo>
                      <a:pt x="3" y="80"/>
                    </a:lnTo>
                    <a:lnTo>
                      <a:pt x="1" y="82"/>
                    </a:lnTo>
                    <a:lnTo>
                      <a:pt x="0" y="86"/>
                    </a:lnTo>
                    <a:lnTo>
                      <a:pt x="0" y="88"/>
                    </a:lnTo>
                    <a:lnTo>
                      <a:pt x="0" y="120"/>
                    </a:lnTo>
                    <a:lnTo>
                      <a:pt x="0" y="123"/>
                    </a:lnTo>
                    <a:lnTo>
                      <a:pt x="1" y="126"/>
                    </a:lnTo>
                    <a:lnTo>
                      <a:pt x="3" y="128"/>
                    </a:lnTo>
                    <a:lnTo>
                      <a:pt x="6" y="130"/>
                    </a:lnTo>
                    <a:lnTo>
                      <a:pt x="8" y="131"/>
                    </a:lnTo>
                    <a:lnTo>
                      <a:pt x="14" y="134"/>
                    </a:lnTo>
                    <a:lnTo>
                      <a:pt x="18" y="137"/>
                    </a:lnTo>
                    <a:lnTo>
                      <a:pt x="21" y="139"/>
                    </a:lnTo>
                    <a:lnTo>
                      <a:pt x="23" y="140"/>
                    </a:lnTo>
                    <a:lnTo>
                      <a:pt x="28" y="143"/>
                    </a:lnTo>
                    <a:lnTo>
                      <a:pt x="35" y="147"/>
                    </a:lnTo>
                    <a:lnTo>
                      <a:pt x="43" y="152"/>
                    </a:lnTo>
                    <a:lnTo>
                      <a:pt x="51" y="156"/>
                    </a:lnTo>
                    <a:lnTo>
                      <a:pt x="58" y="161"/>
                    </a:lnTo>
                    <a:lnTo>
                      <a:pt x="62" y="164"/>
                    </a:lnTo>
                    <a:lnTo>
                      <a:pt x="65" y="165"/>
                    </a:lnTo>
                    <a:lnTo>
                      <a:pt x="66" y="166"/>
                    </a:lnTo>
                    <a:lnTo>
                      <a:pt x="70" y="168"/>
                    </a:lnTo>
                    <a:lnTo>
                      <a:pt x="76" y="172"/>
                    </a:lnTo>
                    <a:lnTo>
                      <a:pt x="83" y="175"/>
                    </a:lnTo>
                    <a:lnTo>
                      <a:pt x="90" y="180"/>
                    </a:lnTo>
                    <a:lnTo>
                      <a:pt x="96" y="183"/>
                    </a:lnTo>
                    <a:lnTo>
                      <a:pt x="100" y="185"/>
                    </a:lnTo>
                    <a:lnTo>
                      <a:pt x="102" y="186"/>
                    </a:lnTo>
                    <a:lnTo>
                      <a:pt x="106" y="189"/>
                    </a:lnTo>
                    <a:lnTo>
                      <a:pt x="110" y="192"/>
                    </a:lnTo>
                    <a:lnTo>
                      <a:pt x="113" y="194"/>
                    </a:lnTo>
                    <a:lnTo>
                      <a:pt x="117" y="196"/>
                    </a:lnTo>
                    <a:lnTo>
                      <a:pt x="120" y="199"/>
                    </a:lnTo>
                    <a:lnTo>
                      <a:pt x="123" y="201"/>
                    </a:lnTo>
                    <a:lnTo>
                      <a:pt x="126" y="203"/>
                    </a:lnTo>
                    <a:lnTo>
                      <a:pt x="129" y="206"/>
                    </a:lnTo>
                    <a:lnTo>
                      <a:pt x="132" y="209"/>
                    </a:lnTo>
                    <a:lnTo>
                      <a:pt x="135" y="211"/>
                    </a:lnTo>
                    <a:lnTo>
                      <a:pt x="138" y="213"/>
                    </a:lnTo>
                    <a:lnTo>
                      <a:pt x="142" y="216"/>
                    </a:lnTo>
                    <a:lnTo>
                      <a:pt x="145" y="219"/>
                    </a:lnTo>
                    <a:lnTo>
                      <a:pt x="149" y="221"/>
                    </a:lnTo>
                    <a:lnTo>
                      <a:pt x="153" y="224"/>
                    </a:lnTo>
                    <a:lnTo>
                      <a:pt x="158" y="227"/>
                    </a:lnTo>
                    <a:lnTo>
                      <a:pt x="160" y="228"/>
                    </a:lnTo>
                    <a:lnTo>
                      <a:pt x="168" y="232"/>
                    </a:lnTo>
                    <a:lnTo>
                      <a:pt x="179" y="239"/>
                    </a:lnTo>
                    <a:lnTo>
                      <a:pt x="194" y="247"/>
                    </a:lnTo>
                    <a:lnTo>
                      <a:pt x="211" y="257"/>
                    </a:lnTo>
                    <a:lnTo>
                      <a:pt x="231" y="268"/>
                    </a:lnTo>
                    <a:lnTo>
                      <a:pt x="251" y="280"/>
                    </a:lnTo>
                    <a:lnTo>
                      <a:pt x="273" y="293"/>
                    </a:lnTo>
                    <a:lnTo>
                      <a:pt x="294" y="305"/>
                    </a:lnTo>
                    <a:lnTo>
                      <a:pt x="315" y="317"/>
                    </a:lnTo>
                    <a:lnTo>
                      <a:pt x="334" y="328"/>
                    </a:lnTo>
                    <a:lnTo>
                      <a:pt x="352" y="338"/>
                    </a:lnTo>
                    <a:lnTo>
                      <a:pt x="366" y="346"/>
                    </a:lnTo>
                    <a:lnTo>
                      <a:pt x="377" y="353"/>
                    </a:lnTo>
                    <a:lnTo>
                      <a:pt x="385" y="357"/>
                    </a:lnTo>
                    <a:lnTo>
                      <a:pt x="387" y="359"/>
                    </a:lnTo>
                    <a:lnTo>
                      <a:pt x="390" y="360"/>
                    </a:lnTo>
                    <a:lnTo>
                      <a:pt x="393" y="360"/>
                    </a:lnTo>
                    <a:lnTo>
                      <a:pt x="396" y="360"/>
                    </a:lnTo>
                    <a:lnTo>
                      <a:pt x="398" y="359"/>
                    </a:lnTo>
                    <a:lnTo>
                      <a:pt x="400" y="358"/>
                    </a:lnTo>
                    <a:lnTo>
                      <a:pt x="403" y="355"/>
                    </a:lnTo>
                    <a:lnTo>
                      <a:pt x="410" y="352"/>
                    </a:lnTo>
                    <a:lnTo>
                      <a:pt x="418" y="347"/>
                    </a:lnTo>
                    <a:lnTo>
                      <a:pt x="427" y="342"/>
                    </a:lnTo>
                    <a:lnTo>
                      <a:pt x="438" y="336"/>
                    </a:lnTo>
                    <a:lnTo>
                      <a:pt x="450" y="329"/>
                    </a:lnTo>
                    <a:lnTo>
                      <a:pt x="461" y="322"/>
                    </a:lnTo>
                    <a:lnTo>
                      <a:pt x="473" y="316"/>
                    </a:lnTo>
                    <a:lnTo>
                      <a:pt x="485" y="309"/>
                    </a:lnTo>
                    <a:lnTo>
                      <a:pt x="495" y="303"/>
                    </a:lnTo>
                    <a:lnTo>
                      <a:pt x="505" y="297"/>
                    </a:lnTo>
                    <a:lnTo>
                      <a:pt x="513" y="293"/>
                    </a:lnTo>
                    <a:lnTo>
                      <a:pt x="519" y="289"/>
                    </a:lnTo>
                    <a:lnTo>
                      <a:pt x="523" y="287"/>
                    </a:lnTo>
                    <a:lnTo>
                      <a:pt x="525" y="286"/>
                    </a:lnTo>
                    <a:lnTo>
                      <a:pt x="527" y="284"/>
                    </a:lnTo>
                    <a:lnTo>
                      <a:pt x="528" y="282"/>
                    </a:lnTo>
                    <a:lnTo>
                      <a:pt x="529" y="279"/>
                    </a:lnTo>
                    <a:lnTo>
                      <a:pt x="530" y="277"/>
                    </a:lnTo>
                    <a:lnTo>
                      <a:pt x="530" y="244"/>
                    </a:lnTo>
                    <a:lnTo>
                      <a:pt x="529" y="241"/>
                    </a:lnTo>
                    <a:lnTo>
                      <a:pt x="528" y="239"/>
                    </a:lnTo>
                    <a:lnTo>
                      <a:pt x="527" y="237"/>
                    </a:lnTo>
                    <a:lnTo>
                      <a:pt x="525" y="234"/>
                    </a:lnTo>
                    <a:close/>
                  </a:path>
                </a:pathLst>
              </a:custGeom>
              <a:solidFill>
                <a:srgbClr val="000000"/>
              </a:solidFill>
              <a:ln w="9525">
                <a:noFill/>
                <a:round/>
                <a:headEnd/>
                <a:tailEnd/>
              </a:ln>
            </p:spPr>
            <p:txBody>
              <a:bodyPr/>
              <a:lstStyle/>
              <a:p>
                <a:endParaRPr lang="en-US"/>
              </a:p>
            </p:txBody>
          </p:sp>
          <p:sp>
            <p:nvSpPr>
              <p:cNvPr id="35107" name="Freeform 14"/>
              <p:cNvSpPr>
                <a:spLocks/>
              </p:cNvSpPr>
              <p:nvPr/>
            </p:nvSpPr>
            <p:spPr bwMode="auto">
              <a:xfrm>
                <a:off x="2870" y="3409"/>
                <a:ext cx="64" cy="50"/>
              </a:xfrm>
              <a:custGeom>
                <a:avLst/>
                <a:gdLst>
                  <a:gd name="T0" fmla="*/ 47 w 64"/>
                  <a:gd name="T1" fmla="*/ 50 h 50"/>
                  <a:gd name="T2" fmla="*/ 45 w 64"/>
                  <a:gd name="T3" fmla="*/ 49 h 50"/>
                  <a:gd name="T4" fmla="*/ 44 w 64"/>
                  <a:gd name="T5" fmla="*/ 48 h 50"/>
                  <a:gd name="T6" fmla="*/ 44 w 64"/>
                  <a:gd name="T7" fmla="*/ 46 h 50"/>
                  <a:gd name="T8" fmla="*/ 43 w 64"/>
                  <a:gd name="T9" fmla="*/ 43 h 50"/>
                  <a:gd name="T10" fmla="*/ 44 w 64"/>
                  <a:gd name="T11" fmla="*/ 38 h 50"/>
                  <a:gd name="T12" fmla="*/ 47 w 64"/>
                  <a:gd name="T13" fmla="*/ 33 h 50"/>
                  <a:gd name="T14" fmla="*/ 51 w 64"/>
                  <a:gd name="T15" fmla="*/ 28 h 50"/>
                  <a:gd name="T16" fmla="*/ 56 w 64"/>
                  <a:gd name="T17" fmla="*/ 24 h 50"/>
                  <a:gd name="T18" fmla="*/ 58 w 64"/>
                  <a:gd name="T19" fmla="*/ 23 h 50"/>
                  <a:gd name="T20" fmla="*/ 60 w 64"/>
                  <a:gd name="T21" fmla="*/ 23 h 50"/>
                  <a:gd name="T22" fmla="*/ 62 w 64"/>
                  <a:gd name="T23" fmla="*/ 23 h 50"/>
                  <a:gd name="T24" fmla="*/ 64 w 64"/>
                  <a:gd name="T25" fmla="*/ 23 h 50"/>
                  <a:gd name="T26" fmla="*/ 16 w 64"/>
                  <a:gd name="T27" fmla="*/ 0 h 50"/>
                  <a:gd name="T28" fmla="*/ 15 w 64"/>
                  <a:gd name="T29" fmla="*/ 0 h 50"/>
                  <a:gd name="T30" fmla="*/ 13 w 64"/>
                  <a:gd name="T31" fmla="*/ 0 h 50"/>
                  <a:gd name="T32" fmla="*/ 11 w 64"/>
                  <a:gd name="T33" fmla="*/ 0 h 50"/>
                  <a:gd name="T34" fmla="*/ 9 w 64"/>
                  <a:gd name="T35" fmla="*/ 1 h 50"/>
                  <a:gd name="T36" fmla="*/ 6 w 64"/>
                  <a:gd name="T37" fmla="*/ 4 h 50"/>
                  <a:gd name="T38" fmla="*/ 2 w 64"/>
                  <a:gd name="T39" fmla="*/ 8 h 50"/>
                  <a:gd name="T40" fmla="*/ 0 w 64"/>
                  <a:gd name="T41" fmla="*/ 12 h 50"/>
                  <a:gd name="T42" fmla="*/ 0 w 64"/>
                  <a:gd name="T43" fmla="*/ 16 h 50"/>
                  <a:gd name="T44" fmla="*/ 0 w 64"/>
                  <a:gd name="T45" fmla="*/ 18 h 50"/>
                  <a:gd name="T46" fmla="*/ 0 w 64"/>
                  <a:gd name="T47" fmla="*/ 19 h 50"/>
                  <a:gd name="T48" fmla="*/ 1 w 64"/>
                  <a:gd name="T49" fmla="*/ 21 h 50"/>
                  <a:gd name="T50" fmla="*/ 2 w 64"/>
                  <a:gd name="T51" fmla="*/ 21 h 50"/>
                  <a:gd name="T52" fmla="*/ 47 w 64"/>
                  <a:gd name="T53" fmla="*/ 50 h 5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4"/>
                  <a:gd name="T82" fmla="*/ 0 h 50"/>
                  <a:gd name="T83" fmla="*/ 64 w 64"/>
                  <a:gd name="T84" fmla="*/ 50 h 5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4" h="50">
                    <a:moveTo>
                      <a:pt x="47" y="50"/>
                    </a:moveTo>
                    <a:lnTo>
                      <a:pt x="45" y="49"/>
                    </a:lnTo>
                    <a:lnTo>
                      <a:pt x="44" y="48"/>
                    </a:lnTo>
                    <a:lnTo>
                      <a:pt x="44" y="46"/>
                    </a:lnTo>
                    <a:lnTo>
                      <a:pt x="43" y="43"/>
                    </a:lnTo>
                    <a:lnTo>
                      <a:pt x="44" y="38"/>
                    </a:lnTo>
                    <a:lnTo>
                      <a:pt x="47" y="33"/>
                    </a:lnTo>
                    <a:lnTo>
                      <a:pt x="51" y="28"/>
                    </a:lnTo>
                    <a:lnTo>
                      <a:pt x="56" y="24"/>
                    </a:lnTo>
                    <a:lnTo>
                      <a:pt x="58" y="23"/>
                    </a:lnTo>
                    <a:lnTo>
                      <a:pt x="60" y="23"/>
                    </a:lnTo>
                    <a:lnTo>
                      <a:pt x="62" y="23"/>
                    </a:lnTo>
                    <a:lnTo>
                      <a:pt x="64" y="23"/>
                    </a:lnTo>
                    <a:lnTo>
                      <a:pt x="16" y="0"/>
                    </a:lnTo>
                    <a:lnTo>
                      <a:pt x="15" y="0"/>
                    </a:lnTo>
                    <a:lnTo>
                      <a:pt x="13" y="0"/>
                    </a:lnTo>
                    <a:lnTo>
                      <a:pt x="11" y="0"/>
                    </a:lnTo>
                    <a:lnTo>
                      <a:pt x="9" y="1"/>
                    </a:lnTo>
                    <a:lnTo>
                      <a:pt x="6" y="4"/>
                    </a:lnTo>
                    <a:lnTo>
                      <a:pt x="2" y="8"/>
                    </a:lnTo>
                    <a:lnTo>
                      <a:pt x="0" y="12"/>
                    </a:lnTo>
                    <a:lnTo>
                      <a:pt x="0" y="16"/>
                    </a:lnTo>
                    <a:lnTo>
                      <a:pt x="0" y="18"/>
                    </a:lnTo>
                    <a:lnTo>
                      <a:pt x="0" y="19"/>
                    </a:lnTo>
                    <a:lnTo>
                      <a:pt x="1" y="21"/>
                    </a:lnTo>
                    <a:lnTo>
                      <a:pt x="2" y="21"/>
                    </a:lnTo>
                    <a:lnTo>
                      <a:pt x="47" y="50"/>
                    </a:lnTo>
                    <a:close/>
                  </a:path>
                </a:pathLst>
              </a:custGeom>
              <a:solidFill>
                <a:srgbClr val="7A7C7C"/>
              </a:solidFill>
              <a:ln w="9525">
                <a:noFill/>
                <a:round/>
                <a:headEnd/>
                <a:tailEnd/>
              </a:ln>
            </p:spPr>
            <p:txBody>
              <a:bodyPr/>
              <a:lstStyle/>
              <a:p>
                <a:endParaRPr lang="en-US"/>
              </a:p>
            </p:txBody>
          </p:sp>
          <p:sp>
            <p:nvSpPr>
              <p:cNvPr id="35108" name="Freeform 15"/>
              <p:cNvSpPr>
                <a:spLocks/>
              </p:cNvSpPr>
              <p:nvPr/>
            </p:nvSpPr>
            <p:spPr bwMode="auto">
              <a:xfrm>
                <a:off x="2874" y="3417"/>
                <a:ext cx="39" cy="22"/>
              </a:xfrm>
              <a:custGeom>
                <a:avLst/>
                <a:gdLst>
                  <a:gd name="T0" fmla="*/ 0 w 39"/>
                  <a:gd name="T1" fmla="*/ 1 h 22"/>
                  <a:gd name="T2" fmla="*/ 38 w 39"/>
                  <a:gd name="T3" fmla="*/ 22 h 22"/>
                  <a:gd name="T4" fmla="*/ 38 w 39"/>
                  <a:gd name="T5" fmla="*/ 22 h 22"/>
                  <a:gd name="T6" fmla="*/ 38 w 39"/>
                  <a:gd name="T7" fmla="*/ 22 h 22"/>
                  <a:gd name="T8" fmla="*/ 38 w 39"/>
                  <a:gd name="T9" fmla="*/ 22 h 22"/>
                  <a:gd name="T10" fmla="*/ 39 w 39"/>
                  <a:gd name="T11" fmla="*/ 22 h 22"/>
                  <a:gd name="T12" fmla="*/ 39 w 39"/>
                  <a:gd name="T13" fmla="*/ 22 h 22"/>
                  <a:gd name="T14" fmla="*/ 39 w 39"/>
                  <a:gd name="T15" fmla="*/ 21 h 22"/>
                  <a:gd name="T16" fmla="*/ 39 w 39"/>
                  <a:gd name="T17" fmla="*/ 21 h 22"/>
                  <a:gd name="T18" fmla="*/ 39 w 39"/>
                  <a:gd name="T19" fmla="*/ 21 h 22"/>
                  <a:gd name="T20" fmla="*/ 39 w 39"/>
                  <a:gd name="T21" fmla="*/ 21 h 22"/>
                  <a:gd name="T22" fmla="*/ 39 w 39"/>
                  <a:gd name="T23" fmla="*/ 21 h 22"/>
                  <a:gd name="T24" fmla="*/ 2 w 39"/>
                  <a:gd name="T25" fmla="*/ 0 h 22"/>
                  <a:gd name="T26" fmla="*/ 2 w 39"/>
                  <a:gd name="T27" fmla="*/ 0 h 22"/>
                  <a:gd name="T28" fmla="*/ 1 w 39"/>
                  <a:gd name="T29" fmla="*/ 0 h 22"/>
                  <a:gd name="T30" fmla="*/ 1 w 39"/>
                  <a:gd name="T31" fmla="*/ 0 h 22"/>
                  <a:gd name="T32" fmla="*/ 0 w 39"/>
                  <a:gd name="T33" fmla="*/ 0 h 22"/>
                  <a:gd name="T34" fmla="*/ 0 w 39"/>
                  <a:gd name="T35" fmla="*/ 0 h 22"/>
                  <a:gd name="T36" fmla="*/ 0 w 39"/>
                  <a:gd name="T37" fmla="*/ 0 h 22"/>
                  <a:gd name="T38" fmla="*/ 0 w 39"/>
                  <a:gd name="T39" fmla="*/ 0 h 22"/>
                  <a:gd name="T40" fmla="*/ 0 w 39"/>
                  <a:gd name="T41" fmla="*/ 1 h 22"/>
                  <a:gd name="T42" fmla="*/ 0 w 39"/>
                  <a:gd name="T43" fmla="*/ 1 h 22"/>
                  <a:gd name="T44" fmla="*/ 0 w 39"/>
                  <a:gd name="T45" fmla="*/ 1 h 2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9"/>
                  <a:gd name="T70" fmla="*/ 0 h 22"/>
                  <a:gd name="T71" fmla="*/ 39 w 39"/>
                  <a:gd name="T72" fmla="*/ 22 h 2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9" h="22">
                    <a:moveTo>
                      <a:pt x="0" y="1"/>
                    </a:moveTo>
                    <a:lnTo>
                      <a:pt x="38" y="22"/>
                    </a:lnTo>
                    <a:lnTo>
                      <a:pt x="39" y="22"/>
                    </a:lnTo>
                    <a:lnTo>
                      <a:pt x="39" y="21"/>
                    </a:lnTo>
                    <a:lnTo>
                      <a:pt x="2" y="0"/>
                    </a:lnTo>
                    <a:lnTo>
                      <a:pt x="1" y="0"/>
                    </a:lnTo>
                    <a:lnTo>
                      <a:pt x="0" y="0"/>
                    </a:lnTo>
                    <a:lnTo>
                      <a:pt x="0" y="1"/>
                    </a:lnTo>
                    <a:close/>
                  </a:path>
                </a:pathLst>
              </a:custGeom>
              <a:solidFill>
                <a:srgbClr val="969691"/>
              </a:solidFill>
              <a:ln w="9525">
                <a:noFill/>
                <a:round/>
                <a:headEnd/>
                <a:tailEnd/>
              </a:ln>
            </p:spPr>
            <p:txBody>
              <a:bodyPr/>
              <a:lstStyle/>
              <a:p>
                <a:endParaRPr lang="en-US"/>
              </a:p>
            </p:txBody>
          </p:sp>
          <p:sp>
            <p:nvSpPr>
              <p:cNvPr id="35109" name="Freeform 16"/>
              <p:cNvSpPr>
                <a:spLocks/>
              </p:cNvSpPr>
              <p:nvPr/>
            </p:nvSpPr>
            <p:spPr bwMode="auto">
              <a:xfrm>
                <a:off x="2823" y="3413"/>
                <a:ext cx="524" cy="348"/>
              </a:xfrm>
              <a:custGeom>
                <a:avLst/>
                <a:gdLst>
                  <a:gd name="T0" fmla="*/ 329 w 524"/>
                  <a:gd name="T1" fmla="*/ 120 h 348"/>
                  <a:gd name="T2" fmla="*/ 310 w 524"/>
                  <a:gd name="T3" fmla="*/ 108 h 348"/>
                  <a:gd name="T4" fmla="*/ 295 w 524"/>
                  <a:gd name="T5" fmla="*/ 97 h 348"/>
                  <a:gd name="T6" fmla="*/ 280 w 524"/>
                  <a:gd name="T7" fmla="*/ 85 h 348"/>
                  <a:gd name="T8" fmla="*/ 264 w 524"/>
                  <a:gd name="T9" fmla="*/ 73 h 348"/>
                  <a:gd name="T10" fmla="*/ 251 w 524"/>
                  <a:gd name="T11" fmla="*/ 64 h 348"/>
                  <a:gd name="T12" fmla="*/ 234 w 524"/>
                  <a:gd name="T13" fmla="*/ 54 h 348"/>
                  <a:gd name="T14" fmla="*/ 214 w 524"/>
                  <a:gd name="T15" fmla="*/ 42 h 348"/>
                  <a:gd name="T16" fmla="*/ 192 w 524"/>
                  <a:gd name="T17" fmla="*/ 29 h 348"/>
                  <a:gd name="T18" fmla="*/ 172 w 524"/>
                  <a:gd name="T19" fmla="*/ 18 h 348"/>
                  <a:gd name="T20" fmla="*/ 155 w 524"/>
                  <a:gd name="T21" fmla="*/ 9 h 348"/>
                  <a:gd name="T22" fmla="*/ 142 w 524"/>
                  <a:gd name="T23" fmla="*/ 3 h 348"/>
                  <a:gd name="T24" fmla="*/ 138 w 524"/>
                  <a:gd name="T25" fmla="*/ 0 h 348"/>
                  <a:gd name="T26" fmla="*/ 134 w 524"/>
                  <a:gd name="T27" fmla="*/ 0 h 348"/>
                  <a:gd name="T28" fmla="*/ 130 w 524"/>
                  <a:gd name="T29" fmla="*/ 1 h 348"/>
                  <a:gd name="T30" fmla="*/ 3 w 524"/>
                  <a:gd name="T31" fmla="*/ 74 h 348"/>
                  <a:gd name="T32" fmla="*/ 0 w 524"/>
                  <a:gd name="T33" fmla="*/ 78 h 348"/>
                  <a:gd name="T34" fmla="*/ 0 w 524"/>
                  <a:gd name="T35" fmla="*/ 112 h 348"/>
                  <a:gd name="T36" fmla="*/ 1 w 524"/>
                  <a:gd name="T37" fmla="*/ 117 h 348"/>
                  <a:gd name="T38" fmla="*/ 4 w 524"/>
                  <a:gd name="T39" fmla="*/ 119 h 348"/>
                  <a:gd name="T40" fmla="*/ 7 w 524"/>
                  <a:gd name="T41" fmla="*/ 121 h 348"/>
                  <a:gd name="T42" fmla="*/ 15 w 524"/>
                  <a:gd name="T43" fmla="*/ 126 h 348"/>
                  <a:gd name="T44" fmla="*/ 28 w 524"/>
                  <a:gd name="T45" fmla="*/ 133 h 348"/>
                  <a:gd name="T46" fmla="*/ 42 w 524"/>
                  <a:gd name="T47" fmla="*/ 142 h 348"/>
                  <a:gd name="T48" fmla="*/ 58 w 524"/>
                  <a:gd name="T49" fmla="*/ 151 h 348"/>
                  <a:gd name="T50" fmla="*/ 74 w 524"/>
                  <a:gd name="T51" fmla="*/ 160 h 348"/>
                  <a:gd name="T52" fmla="*/ 89 w 524"/>
                  <a:gd name="T53" fmla="*/ 168 h 348"/>
                  <a:gd name="T54" fmla="*/ 100 w 524"/>
                  <a:gd name="T55" fmla="*/ 175 h 348"/>
                  <a:gd name="T56" fmla="*/ 120 w 524"/>
                  <a:gd name="T57" fmla="*/ 186 h 348"/>
                  <a:gd name="T58" fmla="*/ 135 w 524"/>
                  <a:gd name="T59" fmla="*/ 198 h 348"/>
                  <a:gd name="T60" fmla="*/ 146 w 524"/>
                  <a:gd name="T61" fmla="*/ 206 h 348"/>
                  <a:gd name="T62" fmla="*/ 149 w 524"/>
                  <a:gd name="T63" fmla="*/ 210 h 348"/>
                  <a:gd name="T64" fmla="*/ 153 w 524"/>
                  <a:gd name="T65" fmla="*/ 213 h 348"/>
                  <a:gd name="T66" fmla="*/ 156 w 524"/>
                  <a:gd name="T67" fmla="*/ 216 h 348"/>
                  <a:gd name="T68" fmla="*/ 388 w 524"/>
                  <a:gd name="T69" fmla="*/ 348 h 348"/>
                  <a:gd name="T70" fmla="*/ 392 w 524"/>
                  <a:gd name="T71" fmla="*/ 348 h 348"/>
                  <a:gd name="T72" fmla="*/ 520 w 524"/>
                  <a:gd name="T73" fmla="*/ 276 h 348"/>
                  <a:gd name="T74" fmla="*/ 523 w 524"/>
                  <a:gd name="T75" fmla="*/ 273 h 348"/>
                  <a:gd name="T76" fmla="*/ 524 w 524"/>
                  <a:gd name="T77" fmla="*/ 269 h 348"/>
                  <a:gd name="T78" fmla="*/ 524 w 524"/>
                  <a:gd name="T79" fmla="*/ 234 h 348"/>
                  <a:gd name="T80" fmla="*/ 522 w 524"/>
                  <a:gd name="T81" fmla="*/ 231 h 3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24"/>
                  <a:gd name="T124" fmla="*/ 0 h 348"/>
                  <a:gd name="T125" fmla="*/ 524 w 524"/>
                  <a:gd name="T126" fmla="*/ 348 h 34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24" h="348">
                    <a:moveTo>
                      <a:pt x="520" y="229"/>
                    </a:moveTo>
                    <a:lnTo>
                      <a:pt x="329" y="120"/>
                    </a:lnTo>
                    <a:lnTo>
                      <a:pt x="319" y="114"/>
                    </a:lnTo>
                    <a:lnTo>
                      <a:pt x="310" y="108"/>
                    </a:lnTo>
                    <a:lnTo>
                      <a:pt x="302" y="102"/>
                    </a:lnTo>
                    <a:lnTo>
                      <a:pt x="295" y="97"/>
                    </a:lnTo>
                    <a:lnTo>
                      <a:pt x="287" y="91"/>
                    </a:lnTo>
                    <a:lnTo>
                      <a:pt x="280" y="85"/>
                    </a:lnTo>
                    <a:lnTo>
                      <a:pt x="272" y="79"/>
                    </a:lnTo>
                    <a:lnTo>
                      <a:pt x="264" y="73"/>
                    </a:lnTo>
                    <a:lnTo>
                      <a:pt x="258" y="69"/>
                    </a:lnTo>
                    <a:lnTo>
                      <a:pt x="251" y="64"/>
                    </a:lnTo>
                    <a:lnTo>
                      <a:pt x="243" y="59"/>
                    </a:lnTo>
                    <a:lnTo>
                      <a:pt x="234" y="54"/>
                    </a:lnTo>
                    <a:lnTo>
                      <a:pt x="224" y="48"/>
                    </a:lnTo>
                    <a:lnTo>
                      <a:pt x="214" y="42"/>
                    </a:lnTo>
                    <a:lnTo>
                      <a:pt x="203" y="36"/>
                    </a:lnTo>
                    <a:lnTo>
                      <a:pt x="192" y="29"/>
                    </a:lnTo>
                    <a:lnTo>
                      <a:pt x="181" y="24"/>
                    </a:lnTo>
                    <a:lnTo>
                      <a:pt x="172" y="18"/>
                    </a:lnTo>
                    <a:lnTo>
                      <a:pt x="163" y="14"/>
                    </a:lnTo>
                    <a:lnTo>
                      <a:pt x="155" y="9"/>
                    </a:lnTo>
                    <a:lnTo>
                      <a:pt x="148" y="6"/>
                    </a:lnTo>
                    <a:lnTo>
                      <a:pt x="142" y="3"/>
                    </a:lnTo>
                    <a:lnTo>
                      <a:pt x="139" y="1"/>
                    </a:lnTo>
                    <a:lnTo>
                      <a:pt x="138" y="0"/>
                    </a:lnTo>
                    <a:lnTo>
                      <a:pt x="137" y="0"/>
                    </a:lnTo>
                    <a:lnTo>
                      <a:pt x="134" y="0"/>
                    </a:lnTo>
                    <a:lnTo>
                      <a:pt x="132" y="0"/>
                    </a:lnTo>
                    <a:lnTo>
                      <a:pt x="130" y="1"/>
                    </a:lnTo>
                    <a:lnTo>
                      <a:pt x="4" y="73"/>
                    </a:lnTo>
                    <a:lnTo>
                      <a:pt x="3" y="74"/>
                    </a:lnTo>
                    <a:lnTo>
                      <a:pt x="1" y="76"/>
                    </a:lnTo>
                    <a:lnTo>
                      <a:pt x="0" y="78"/>
                    </a:lnTo>
                    <a:lnTo>
                      <a:pt x="0" y="80"/>
                    </a:lnTo>
                    <a:lnTo>
                      <a:pt x="0" y="112"/>
                    </a:lnTo>
                    <a:lnTo>
                      <a:pt x="0" y="114"/>
                    </a:lnTo>
                    <a:lnTo>
                      <a:pt x="1" y="117"/>
                    </a:lnTo>
                    <a:lnTo>
                      <a:pt x="3" y="118"/>
                    </a:lnTo>
                    <a:lnTo>
                      <a:pt x="4" y="119"/>
                    </a:lnTo>
                    <a:lnTo>
                      <a:pt x="5" y="120"/>
                    </a:lnTo>
                    <a:lnTo>
                      <a:pt x="7" y="121"/>
                    </a:lnTo>
                    <a:lnTo>
                      <a:pt x="11" y="123"/>
                    </a:lnTo>
                    <a:lnTo>
                      <a:pt x="15" y="126"/>
                    </a:lnTo>
                    <a:lnTo>
                      <a:pt x="21" y="129"/>
                    </a:lnTo>
                    <a:lnTo>
                      <a:pt x="28" y="133"/>
                    </a:lnTo>
                    <a:lnTo>
                      <a:pt x="34" y="138"/>
                    </a:lnTo>
                    <a:lnTo>
                      <a:pt x="42" y="142"/>
                    </a:lnTo>
                    <a:lnTo>
                      <a:pt x="50" y="147"/>
                    </a:lnTo>
                    <a:lnTo>
                      <a:pt x="58" y="151"/>
                    </a:lnTo>
                    <a:lnTo>
                      <a:pt x="66" y="156"/>
                    </a:lnTo>
                    <a:lnTo>
                      <a:pt x="74" y="160"/>
                    </a:lnTo>
                    <a:lnTo>
                      <a:pt x="81" y="165"/>
                    </a:lnTo>
                    <a:lnTo>
                      <a:pt x="89" y="168"/>
                    </a:lnTo>
                    <a:lnTo>
                      <a:pt x="95" y="172"/>
                    </a:lnTo>
                    <a:lnTo>
                      <a:pt x="100" y="175"/>
                    </a:lnTo>
                    <a:lnTo>
                      <a:pt x="110" y="181"/>
                    </a:lnTo>
                    <a:lnTo>
                      <a:pt x="120" y="186"/>
                    </a:lnTo>
                    <a:lnTo>
                      <a:pt x="128" y="192"/>
                    </a:lnTo>
                    <a:lnTo>
                      <a:pt x="135" y="198"/>
                    </a:lnTo>
                    <a:lnTo>
                      <a:pt x="141" y="203"/>
                    </a:lnTo>
                    <a:lnTo>
                      <a:pt x="146" y="206"/>
                    </a:lnTo>
                    <a:lnTo>
                      <a:pt x="148" y="209"/>
                    </a:lnTo>
                    <a:lnTo>
                      <a:pt x="149" y="210"/>
                    </a:lnTo>
                    <a:lnTo>
                      <a:pt x="151" y="212"/>
                    </a:lnTo>
                    <a:lnTo>
                      <a:pt x="153" y="213"/>
                    </a:lnTo>
                    <a:lnTo>
                      <a:pt x="155" y="215"/>
                    </a:lnTo>
                    <a:lnTo>
                      <a:pt x="156" y="216"/>
                    </a:lnTo>
                    <a:lnTo>
                      <a:pt x="385" y="348"/>
                    </a:lnTo>
                    <a:lnTo>
                      <a:pt x="388" y="348"/>
                    </a:lnTo>
                    <a:lnTo>
                      <a:pt x="390" y="348"/>
                    </a:lnTo>
                    <a:lnTo>
                      <a:pt x="392" y="348"/>
                    </a:lnTo>
                    <a:lnTo>
                      <a:pt x="394" y="348"/>
                    </a:lnTo>
                    <a:lnTo>
                      <a:pt x="520" y="276"/>
                    </a:lnTo>
                    <a:lnTo>
                      <a:pt x="522" y="275"/>
                    </a:lnTo>
                    <a:lnTo>
                      <a:pt x="523" y="273"/>
                    </a:lnTo>
                    <a:lnTo>
                      <a:pt x="524" y="271"/>
                    </a:lnTo>
                    <a:lnTo>
                      <a:pt x="524" y="269"/>
                    </a:lnTo>
                    <a:lnTo>
                      <a:pt x="524" y="236"/>
                    </a:lnTo>
                    <a:lnTo>
                      <a:pt x="524" y="234"/>
                    </a:lnTo>
                    <a:lnTo>
                      <a:pt x="523" y="232"/>
                    </a:lnTo>
                    <a:lnTo>
                      <a:pt x="522" y="231"/>
                    </a:lnTo>
                    <a:lnTo>
                      <a:pt x="520" y="229"/>
                    </a:lnTo>
                    <a:close/>
                  </a:path>
                </a:pathLst>
              </a:custGeom>
              <a:solidFill>
                <a:srgbClr val="CCCCCC"/>
              </a:solidFill>
              <a:ln w="9525">
                <a:noFill/>
                <a:round/>
                <a:headEnd/>
                <a:tailEnd/>
              </a:ln>
            </p:spPr>
            <p:txBody>
              <a:bodyPr/>
              <a:lstStyle/>
              <a:p>
                <a:endParaRPr lang="en-US"/>
              </a:p>
            </p:txBody>
          </p:sp>
          <p:sp>
            <p:nvSpPr>
              <p:cNvPr id="35110" name="Freeform 17"/>
              <p:cNvSpPr>
                <a:spLocks/>
              </p:cNvSpPr>
              <p:nvPr/>
            </p:nvSpPr>
            <p:spPr bwMode="auto">
              <a:xfrm>
                <a:off x="2823" y="3490"/>
                <a:ext cx="390" cy="271"/>
              </a:xfrm>
              <a:custGeom>
                <a:avLst/>
                <a:gdLst>
                  <a:gd name="T0" fmla="*/ 389 w 390"/>
                  <a:gd name="T1" fmla="*/ 270 h 271"/>
                  <a:gd name="T2" fmla="*/ 387 w 390"/>
                  <a:gd name="T3" fmla="*/ 271 h 271"/>
                  <a:gd name="T4" fmla="*/ 156 w 390"/>
                  <a:gd name="T5" fmla="*/ 139 h 271"/>
                  <a:gd name="T6" fmla="*/ 140 w 390"/>
                  <a:gd name="T7" fmla="*/ 129 h 271"/>
                  <a:gd name="T8" fmla="*/ 128 w 390"/>
                  <a:gd name="T9" fmla="*/ 119 h 271"/>
                  <a:gd name="T10" fmla="*/ 116 w 390"/>
                  <a:gd name="T11" fmla="*/ 109 h 271"/>
                  <a:gd name="T12" fmla="*/ 100 w 390"/>
                  <a:gd name="T13" fmla="*/ 99 h 271"/>
                  <a:gd name="T14" fmla="*/ 92 w 390"/>
                  <a:gd name="T15" fmla="*/ 95 h 271"/>
                  <a:gd name="T16" fmla="*/ 80 w 390"/>
                  <a:gd name="T17" fmla="*/ 87 h 271"/>
                  <a:gd name="T18" fmla="*/ 64 w 390"/>
                  <a:gd name="T19" fmla="*/ 78 h 271"/>
                  <a:gd name="T20" fmla="*/ 48 w 390"/>
                  <a:gd name="T21" fmla="*/ 68 h 271"/>
                  <a:gd name="T22" fmla="*/ 31 w 390"/>
                  <a:gd name="T23" fmla="*/ 58 h 271"/>
                  <a:gd name="T24" fmla="*/ 17 w 390"/>
                  <a:gd name="T25" fmla="*/ 50 h 271"/>
                  <a:gd name="T26" fmla="*/ 8 w 390"/>
                  <a:gd name="T27" fmla="*/ 44 h 271"/>
                  <a:gd name="T28" fmla="*/ 4 w 390"/>
                  <a:gd name="T29" fmla="*/ 42 h 271"/>
                  <a:gd name="T30" fmla="*/ 1 w 390"/>
                  <a:gd name="T31" fmla="*/ 40 h 271"/>
                  <a:gd name="T32" fmla="*/ 0 w 390"/>
                  <a:gd name="T33" fmla="*/ 35 h 271"/>
                  <a:gd name="T34" fmla="*/ 0 w 390"/>
                  <a:gd name="T35" fmla="*/ 2 h 271"/>
                  <a:gd name="T36" fmla="*/ 3 w 390"/>
                  <a:gd name="T37" fmla="*/ 0 h 271"/>
                  <a:gd name="T38" fmla="*/ 5 w 390"/>
                  <a:gd name="T39" fmla="*/ 1 h 271"/>
                  <a:gd name="T40" fmla="*/ 14 w 390"/>
                  <a:gd name="T41" fmla="*/ 6 h 271"/>
                  <a:gd name="T42" fmla="*/ 29 w 390"/>
                  <a:gd name="T43" fmla="*/ 14 h 271"/>
                  <a:gd name="T44" fmla="*/ 47 w 390"/>
                  <a:gd name="T45" fmla="*/ 24 h 271"/>
                  <a:gd name="T46" fmla="*/ 68 w 390"/>
                  <a:gd name="T47" fmla="*/ 36 h 271"/>
                  <a:gd name="T48" fmla="*/ 90 w 390"/>
                  <a:gd name="T49" fmla="*/ 48 h 271"/>
                  <a:gd name="T50" fmla="*/ 109 w 390"/>
                  <a:gd name="T51" fmla="*/ 59 h 271"/>
                  <a:gd name="T52" fmla="*/ 124 w 390"/>
                  <a:gd name="T53" fmla="*/ 69 h 271"/>
                  <a:gd name="T54" fmla="*/ 138 w 390"/>
                  <a:gd name="T55" fmla="*/ 79 h 271"/>
                  <a:gd name="T56" fmla="*/ 153 w 390"/>
                  <a:gd name="T57" fmla="*/ 91 h 271"/>
                  <a:gd name="T58" fmla="*/ 168 w 390"/>
                  <a:gd name="T59" fmla="*/ 102 h 271"/>
                  <a:gd name="T60" fmla="*/ 185 w 390"/>
                  <a:gd name="T61" fmla="*/ 114 h 271"/>
                  <a:gd name="T62" fmla="*/ 385 w 390"/>
                  <a:gd name="T63" fmla="*/ 229 h 271"/>
                  <a:gd name="T64" fmla="*/ 389 w 390"/>
                  <a:gd name="T65" fmla="*/ 232 h 271"/>
                  <a:gd name="T66" fmla="*/ 390 w 390"/>
                  <a:gd name="T67" fmla="*/ 236 h 2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90"/>
                  <a:gd name="T103" fmla="*/ 0 h 271"/>
                  <a:gd name="T104" fmla="*/ 390 w 390"/>
                  <a:gd name="T105" fmla="*/ 271 h 27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90" h="271">
                    <a:moveTo>
                      <a:pt x="390" y="269"/>
                    </a:moveTo>
                    <a:lnTo>
                      <a:pt x="389" y="270"/>
                    </a:lnTo>
                    <a:lnTo>
                      <a:pt x="389" y="271"/>
                    </a:lnTo>
                    <a:lnTo>
                      <a:pt x="387" y="271"/>
                    </a:lnTo>
                    <a:lnTo>
                      <a:pt x="385" y="271"/>
                    </a:lnTo>
                    <a:lnTo>
                      <a:pt x="156" y="139"/>
                    </a:lnTo>
                    <a:lnTo>
                      <a:pt x="148" y="134"/>
                    </a:lnTo>
                    <a:lnTo>
                      <a:pt x="140" y="129"/>
                    </a:lnTo>
                    <a:lnTo>
                      <a:pt x="134" y="124"/>
                    </a:lnTo>
                    <a:lnTo>
                      <a:pt x="128" y="119"/>
                    </a:lnTo>
                    <a:lnTo>
                      <a:pt x="122" y="114"/>
                    </a:lnTo>
                    <a:lnTo>
                      <a:pt x="116" y="109"/>
                    </a:lnTo>
                    <a:lnTo>
                      <a:pt x="109" y="104"/>
                    </a:lnTo>
                    <a:lnTo>
                      <a:pt x="100" y="99"/>
                    </a:lnTo>
                    <a:lnTo>
                      <a:pt x="97" y="97"/>
                    </a:lnTo>
                    <a:lnTo>
                      <a:pt x="92" y="95"/>
                    </a:lnTo>
                    <a:lnTo>
                      <a:pt x="87" y="91"/>
                    </a:lnTo>
                    <a:lnTo>
                      <a:pt x="80" y="87"/>
                    </a:lnTo>
                    <a:lnTo>
                      <a:pt x="72" y="82"/>
                    </a:lnTo>
                    <a:lnTo>
                      <a:pt x="64" y="78"/>
                    </a:lnTo>
                    <a:lnTo>
                      <a:pt x="56" y="73"/>
                    </a:lnTo>
                    <a:lnTo>
                      <a:pt x="48" y="68"/>
                    </a:lnTo>
                    <a:lnTo>
                      <a:pt x="39" y="63"/>
                    </a:lnTo>
                    <a:lnTo>
                      <a:pt x="31" y="58"/>
                    </a:lnTo>
                    <a:lnTo>
                      <a:pt x="24" y="54"/>
                    </a:lnTo>
                    <a:lnTo>
                      <a:pt x="17" y="50"/>
                    </a:lnTo>
                    <a:lnTo>
                      <a:pt x="12" y="47"/>
                    </a:lnTo>
                    <a:lnTo>
                      <a:pt x="8" y="44"/>
                    </a:lnTo>
                    <a:lnTo>
                      <a:pt x="5" y="43"/>
                    </a:lnTo>
                    <a:lnTo>
                      <a:pt x="4" y="42"/>
                    </a:lnTo>
                    <a:lnTo>
                      <a:pt x="3" y="41"/>
                    </a:lnTo>
                    <a:lnTo>
                      <a:pt x="1" y="40"/>
                    </a:lnTo>
                    <a:lnTo>
                      <a:pt x="0" y="37"/>
                    </a:lnTo>
                    <a:lnTo>
                      <a:pt x="0" y="35"/>
                    </a:lnTo>
                    <a:lnTo>
                      <a:pt x="0" y="3"/>
                    </a:lnTo>
                    <a:lnTo>
                      <a:pt x="0" y="2"/>
                    </a:lnTo>
                    <a:lnTo>
                      <a:pt x="1" y="1"/>
                    </a:lnTo>
                    <a:lnTo>
                      <a:pt x="3" y="0"/>
                    </a:lnTo>
                    <a:lnTo>
                      <a:pt x="4" y="1"/>
                    </a:lnTo>
                    <a:lnTo>
                      <a:pt x="5" y="1"/>
                    </a:lnTo>
                    <a:lnTo>
                      <a:pt x="8" y="3"/>
                    </a:lnTo>
                    <a:lnTo>
                      <a:pt x="14" y="6"/>
                    </a:lnTo>
                    <a:lnTo>
                      <a:pt x="21" y="9"/>
                    </a:lnTo>
                    <a:lnTo>
                      <a:pt x="29" y="14"/>
                    </a:lnTo>
                    <a:lnTo>
                      <a:pt x="38" y="18"/>
                    </a:lnTo>
                    <a:lnTo>
                      <a:pt x="47" y="24"/>
                    </a:lnTo>
                    <a:lnTo>
                      <a:pt x="58" y="30"/>
                    </a:lnTo>
                    <a:lnTo>
                      <a:pt x="68" y="36"/>
                    </a:lnTo>
                    <a:lnTo>
                      <a:pt x="79" y="42"/>
                    </a:lnTo>
                    <a:lnTo>
                      <a:pt x="90" y="48"/>
                    </a:lnTo>
                    <a:lnTo>
                      <a:pt x="100" y="54"/>
                    </a:lnTo>
                    <a:lnTo>
                      <a:pt x="109" y="59"/>
                    </a:lnTo>
                    <a:lnTo>
                      <a:pt x="117" y="64"/>
                    </a:lnTo>
                    <a:lnTo>
                      <a:pt x="124" y="69"/>
                    </a:lnTo>
                    <a:lnTo>
                      <a:pt x="129" y="73"/>
                    </a:lnTo>
                    <a:lnTo>
                      <a:pt x="138" y="79"/>
                    </a:lnTo>
                    <a:lnTo>
                      <a:pt x="146" y="86"/>
                    </a:lnTo>
                    <a:lnTo>
                      <a:pt x="153" y="91"/>
                    </a:lnTo>
                    <a:lnTo>
                      <a:pt x="160" y="97"/>
                    </a:lnTo>
                    <a:lnTo>
                      <a:pt x="168" y="102"/>
                    </a:lnTo>
                    <a:lnTo>
                      <a:pt x="176" y="108"/>
                    </a:lnTo>
                    <a:lnTo>
                      <a:pt x="185" y="114"/>
                    </a:lnTo>
                    <a:lnTo>
                      <a:pt x="195" y="119"/>
                    </a:lnTo>
                    <a:lnTo>
                      <a:pt x="385" y="229"/>
                    </a:lnTo>
                    <a:lnTo>
                      <a:pt x="387" y="230"/>
                    </a:lnTo>
                    <a:lnTo>
                      <a:pt x="389" y="232"/>
                    </a:lnTo>
                    <a:lnTo>
                      <a:pt x="389" y="234"/>
                    </a:lnTo>
                    <a:lnTo>
                      <a:pt x="390" y="236"/>
                    </a:lnTo>
                    <a:lnTo>
                      <a:pt x="390" y="269"/>
                    </a:lnTo>
                    <a:close/>
                  </a:path>
                </a:pathLst>
              </a:custGeom>
              <a:solidFill>
                <a:srgbClr val="D8D8D8"/>
              </a:solidFill>
              <a:ln w="9525">
                <a:noFill/>
                <a:round/>
                <a:headEnd/>
                <a:tailEnd/>
              </a:ln>
            </p:spPr>
            <p:txBody>
              <a:bodyPr/>
              <a:lstStyle/>
              <a:p>
                <a:endParaRPr lang="en-US"/>
              </a:p>
            </p:txBody>
          </p:sp>
          <p:sp>
            <p:nvSpPr>
              <p:cNvPr id="35111" name="Freeform 18"/>
              <p:cNvSpPr>
                <a:spLocks/>
              </p:cNvSpPr>
              <p:nvPr/>
            </p:nvSpPr>
            <p:spPr bwMode="auto">
              <a:xfrm>
                <a:off x="3017" y="3609"/>
                <a:ext cx="193" cy="111"/>
              </a:xfrm>
              <a:custGeom>
                <a:avLst/>
                <a:gdLst>
                  <a:gd name="T0" fmla="*/ 1 w 193"/>
                  <a:gd name="T1" fmla="*/ 1 h 111"/>
                  <a:gd name="T2" fmla="*/ 191 w 193"/>
                  <a:gd name="T3" fmla="*/ 111 h 111"/>
                  <a:gd name="T4" fmla="*/ 191 w 193"/>
                  <a:gd name="T5" fmla="*/ 111 h 111"/>
                  <a:gd name="T6" fmla="*/ 191 w 193"/>
                  <a:gd name="T7" fmla="*/ 111 h 111"/>
                  <a:gd name="T8" fmla="*/ 192 w 193"/>
                  <a:gd name="T9" fmla="*/ 111 h 111"/>
                  <a:gd name="T10" fmla="*/ 192 w 193"/>
                  <a:gd name="T11" fmla="*/ 111 h 111"/>
                  <a:gd name="T12" fmla="*/ 193 w 193"/>
                  <a:gd name="T13" fmla="*/ 111 h 111"/>
                  <a:gd name="T14" fmla="*/ 193 w 193"/>
                  <a:gd name="T15" fmla="*/ 110 h 111"/>
                  <a:gd name="T16" fmla="*/ 193 w 193"/>
                  <a:gd name="T17" fmla="*/ 110 h 111"/>
                  <a:gd name="T18" fmla="*/ 193 w 193"/>
                  <a:gd name="T19" fmla="*/ 110 h 111"/>
                  <a:gd name="T20" fmla="*/ 192 w 193"/>
                  <a:gd name="T21" fmla="*/ 110 h 111"/>
                  <a:gd name="T22" fmla="*/ 192 w 193"/>
                  <a:gd name="T23" fmla="*/ 110 h 111"/>
                  <a:gd name="T24" fmla="*/ 1 w 193"/>
                  <a:gd name="T25" fmla="*/ 0 h 111"/>
                  <a:gd name="T26" fmla="*/ 1 w 193"/>
                  <a:gd name="T27" fmla="*/ 0 h 111"/>
                  <a:gd name="T28" fmla="*/ 1 w 193"/>
                  <a:gd name="T29" fmla="*/ 0 h 111"/>
                  <a:gd name="T30" fmla="*/ 1 w 193"/>
                  <a:gd name="T31" fmla="*/ 0 h 111"/>
                  <a:gd name="T32" fmla="*/ 1 w 193"/>
                  <a:gd name="T33" fmla="*/ 0 h 111"/>
                  <a:gd name="T34" fmla="*/ 1 w 193"/>
                  <a:gd name="T35" fmla="*/ 0 h 111"/>
                  <a:gd name="T36" fmla="*/ 0 w 193"/>
                  <a:gd name="T37" fmla="*/ 0 h 111"/>
                  <a:gd name="T38" fmla="*/ 0 w 193"/>
                  <a:gd name="T39" fmla="*/ 1 h 111"/>
                  <a:gd name="T40" fmla="*/ 0 w 193"/>
                  <a:gd name="T41" fmla="*/ 1 h 111"/>
                  <a:gd name="T42" fmla="*/ 1 w 193"/>
                  <a:gd name="T43" fmla="*/ 1 h 111"/>
                  <a:gd name="T44" fmla="*/ 1 w 193"/>
                  <a:gd name="T45" fmla="*/ 1 h 11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93"/>
                  <a:gd name="T70" fmla="*/ 0 h 111"/>
                  <a:gd name="T71" fmla="*/ 193 w 193"/>
                  <a:gd name="T72" fmla="*/ 111 h 11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93" h="111">
                    <a:moveTo>
                      <a:pt x="1" y="1"/>
                    </a:moveTo>
                    <a:lnTo>
                      <a:pt x="191" y="111"/>
                    </a:lnTo>
                    <a:lnTo>
                      <a:pt x="192" y="111"/>
                    </a:lnTo>
                    <a:lnTo>
                      <a:pt x="193" y="111"/>
                    </a:lnTo>
                    <a:lnTo>
                      <a:pt x="193" y="110"/>
                    </a:lnTo>
                    <a:lnTo>
                      <a:pt x="192" y="110"/>
                    </a:lnTo>
                    <a:lnTo>
                      <a:pt x="1" y="0"/>
                    </a:lnTo>
                    <a:lnTo>
                      <a:pt x="0" y="0"/>
                    </a:lnTo>
                    <a:lnTo>
                      <a:pt x="0" y="1"/>
                    </a:lnTo>
                    <a:lnTo>
                      <a:pt x="1" y="1"/>
                    </a:lnTo>
                    <a:close/>
                  </a:path>
                </a:pathLst>
              </a:custGeom>
              <a:solidFill>
                <a:srgbClr val="FFFFFF"/>
              </a:solidFill>
              <a:ln w="9525">
                <a:noFill/>
                <a:round/>
                <a:headEnd/>
                <a:tailEnd/>
              </a:ln>
            </p:spPr>
            <p:txBody>
              <a:bodyPr/>
              <a:lstStyle/>
              <a:p>
                <a:endParaRPr lang="en-US"/>
              </a:p>
            </p:txBody>
          </p:sp>
          <p:sp>
            <p:nvSpPr>
              <p:cNvPr id="35112" name="Freeform 19"/>
              <p:cNvSpPr>
                <a:spLocks/>
              </p:cNvSpPr>
              <p:nvPr/>
            </p:nvSpPr>
            <p:spPr bwMode="auto">
              <a:xfrm>
                <a:off x="2826" y="3490"/>
                <a:ext cx="102" cy="57"/>
              </a:xfrm>
              <a:custGeom>
                <a:avLst/>
                <a:gdLst>
                  <a:gd name="T0" fmla="*/ 1 w 102"/>
                  <a:gd name="T1" fmla="*/ 1 h 57"/>
                  <a:gd name="T2" fmla="*/ 1 w 102"/>
                  <a:gd name="T3" fmla="*/ 1 h 57"/>
                  <a:gd name="T4" fmla="*/ 1 w 102"/>
                  <a:gd name="T5" fmla="*/ 2 h 57"/>
                  <a:gd name="T6" fmla="*/ 3 w 102"/>
                  <a:gd name="T7" fmla="*/ 3 h 57"/>
                  <a:gd name="T8" fmla="*/ 7 w 102"/>
                  <a:gd name="T9" fmla="*/ 4 h 57"/>
                  <a:gd name="T10" fmla="*/ 11 w 102"/>
                  <a:gd name="T11" fmla="*/ 7 h 57"/>
                  <a:gd name="T12" fmla="*/ 17 w 102"/>
                  <a:gd name="T13" fmla="*/ 9 h 57"/>
                  <a:gd name="T14" fmla="*/ 22 w 102"/>
                  <a:gd name="T15" fmla="*/ 13 h 57"/>
                  <a:gd name="T16" fmla="*/ 29 w 102"/>
                  <a:gd name="T17" fmla="*/ 16 h 57"/>
                  <a:gd name="T18" fmla="*/ 36 w 102"/>
                  <a:gd name="T19" fmla="*/ 21 h 57"/>
                  <a:gd name="T20" fmla="*/ 44 w 102"/>
                  <a:gd name="T21" fmla="*/ 25 h 57"/>
                  <a:gd name="T22" fmla="*/ 52 w 102"/>
                  <a:gd name="T23" fmla="*/ 29 h 57"/>
                  <a:gd name="T24" fmla="*/ 61 w 102"/>
                  <a:gd name="T25" fmla="*/ 34 h 57"/>
                  <a:gd name="T26" fmla="*/ 69 w 102"/>
                  <a:gd name="T27" fmla="*/ 39 h 57"/>
                  <a:gd name="T28" fmla="*/ 77 w 102"/>
                  <a:gd name="T29" fmla="*/ 43 h 57"/>
                  <a:gd name="T30" fmla="*/ 85 w 102"/>
                  <a:gd name="T31" fmla="*/ 48 h 57"/>
                  <a:gd name="T32" fmla="*/ 93 w 102"/>
                  <a:gd name="T33" fmla="*/ 53 h 57"/>
                  <a:gd name="T34" fmla="*/ 101 w 102"/>
                  <a:gd name="T35" fmla="*/ 57 h 57"/>
                  <a:gd name="T36" fmla="*/ 101 w 102"/>
                  <a:gd name="T37" fmla="*/ 57 h 57"/>
                  <a:gd name="T38" fmla="*/ 101 w 102"/>
                  <a:gd name="T39" fmla="*/ 57 h 57"/>
                  <a:gd name="T40" fmla="*/ 101 w 102"/>
                  <a:gd name="T41" fmla="*/ 57 h 57"/>
                  <a:gd name="T42" fmla="*/ 101 w 102"/>
                  <a:gd name="T43" fmla="*/ 57 h 57"/>
                  <a:gd name="T44" fmla="*/ 102 w 102"/>
                  <a:gd name="T45" fmla="*/ 56 h 57"/>
                  <a:gd name="T46" fmla="*/ 102 w 102"/>
                  <a:gd name="T47" fmla="*/ 56 h 57"/>
                  <a:gd name="T48" fmla="*/ 102 w 102"/>
                  <a:gd name="T49" fmla="*/ 56 h 57"/>
                  <a:gd name="T50" fmla="*/ 102 w 102"/>
                  <a:gd name="T51" fmla="*/ 56 h 57"/>
                  <a:gd name="T52" fmla="*/ 101 w 102"/>
                  <a:gd name="T53" fmla="*/ 55 h 57"/>
                  <a:gd name="T54" fmla="*/ 101 w 102"/>
                  <a:gd name="T55" fmla="*/ 55 h 57"/>
                  <a:gd name="T56" fmla="*/ 94 w 102"/>
                  <a:gd name="T57" fmla="*/ 51 h 57"/>
                  <a:gd name="T58" fmla="*/ 86 w 102"/>
                  <a:gd name="T59" fmla="*/ 46 h 57"/>
                  <a:gd name="T60" fmla="*/ 78 w 102"/>
                  <a:gd name="T61" fmla="*/ 42 h 57"/>
                  <a:gd name="T62" fmla="*/ 70 w 102"/>
                  <a:gd name="T63" fmla="*/ 37 h 57"/>
                  <a:gd name="T64" fmla="*/ 61 w 102"/>
                  <a:gd name="T65" fmla="*/ 33 h 57"/>
                  <a:gd name="T66" fmla="*/ 53 w 102"/>
                  <a:gd name="T67" fmla="*/ 28 h 57"/>
                  <a:gd name="T68" fmla="*/ 45 w 102"/>
                  <a:gd name="T69" fmla="*/ 24 h 57"/>
                  <a:gd name="T70" fmla="*/ 37 w 102"/>
                  <a:gd name="T71" fmla="*/ 20 h 57"/>
                  <a:gd name="T72" fmla="*/ 30 w 102"/>
                  <a:gd name="T73" fmla="*/ 15 h 57"/>
                  <a:gd name="T74" fmla="*/ 23 w 102"/>
                  <a:gd name="T75" fmla="*/ 12 h 57"/>
                  <a:gd name="T76" fmla="*/ 17 w 102"/>
                  <a:gd name="T77" fmla="*/ 8 h 57"/>
                  <a:gd name="T78" fmla="*/ 12 w 102"/>
                  <a:gd name="T79" fmla="*/ 6 h 57"/>
                  <a:gd name="T80" fmla="*/ 8 w 102"/>
                  <a:gd name="T81" fmla="*/ 3 h 57"/>
                  <a:gd name="T82" fmla="*/ 4 w 102"/>
                  <a:gd name="T83" fmla="*/ 2 h 57"/>
                  <a:gd name="T84" fmla="*/ 2 w 102"/>
                  <a:gd name="T85" fmla="*/ 1 h 57"/>
                  <a:gd name="T86" fmla="*/ 1 w 102"/>
                  <a:gd name="T87" fmla="*/ 0 h 57"/>
                  <a:gd name="T88" fmla="*/ 1 w 102"/>
                  <a:gd name="T89" fmla="*/ 0 h 57"/>
                  <a:gd name="T90" fmla="*/ 1 w 102"/>
                  <a:gd name="T91" fmla="*/ 0 h 57"/>
                  <a:gd name="T92" fmla="*/ 1 w 102"/>
                  <a:gd name="T93" fmla="*/ 0 h 57"/>
                  <a:gd name="T94" fmla="*/ 1 w 102"/>
                  <a:gd name="T95" fmla="*/ 0 h 57"/>
                  <a:gd name="T96" fmla="*/ 1 w 102"/>
                  <a:gd name="T97" fmla="*/ 0 h 57"/>
                  <a:gd name="T98" fmla="*/ 0 w 102"/>
                  <a:gd name="T99" fmla="*/ 1 h 57"/>
                  <a:gd name="T100" fmla="*/ 0 w 102"/>
                  <a:gd name="T101" fmla="*/ 1 h 57"/>
                  <a:gd name="T102" fmla="*/ 0 w 102"/>
                  <a:gd name="T103" fmla="*/ 1 h 57"/>
                  <a:gd name="T104" fmla="*/ 1 w 102"/>
                  <a:gd name="T105" fmla="*/ 1 h 57"/>
                  <a:gd name="T106" fmla="*/ 1 w 102"/>
                  <a:gd name="T107" fmla="*/ 1 h 5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2"/>
                  <a:gd name="T163" fmla="*/ 0 h 57"/>
                  <a:gd name="T164" fmla="*/ 102 w 102"/>
                  <a:gd name="T165" fmla="*/ 57 h 5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2" h="57">
                    <a:moveTo>
                      <a:pt x="1" y="1"/>
                    </a:moveTo>
                    <a:lnTo>
                      <a:pt x="1" y="1"/>
                    </a:lnTo>
                    <a:lnTo>
                      <a:pt x="1" y="2"/>
                    </a:lnTo>
                    <a:lnTo>
                      <a:pt x="3" y="3"/>
                    </a:lnTo>
                    <a:lnTo>
                      <a:pt x="7" y="4"/>
                    </a:lnTo>
                    <a:lnTo>
                      <a:pt x="11" y="7"/>
                    </a:lnTo>
                    <a:lnTo>
                      <a:pt x="17" y="9"/>
                    </a:lnTo>
                    <a:lnTo>
                      <a:pt x="22" y="13"/>
                    </a:lnTo>
                    <a:lnTo>
                      <a:pt x="29" y="16"/>
                    </a:lnTo>
                    <a:lnTo>
                      <a:pt x="36" y="21"/>
                    </a:lnTo>
                    <a:lnTo>
                      <a:pt x="44" y="25"/>
                    </a:lnTo>
                    <a:lnTo>
                      <a:pt x="52" y="29"/>
                    </a:lnTo>
                    <a:lnTo>
                      <a:pt x="61" y="34"/>
                    </a:lnTo>
                    <a:lnTo>
                      <a:pt x="69" y="39"/>
                    </a:lnTo>
                    <a:lnTo>
                      <a:pt x="77" y="43"/>
                    </a:lnTo>
                    <a:lnTo>
                      <a:pt x="85" y="48"/>
                    </a:lnTo>
                    <a:lnTo>
                      <a:pt x="93" y="53"/>
                    </a:lnTo>
                    <a:lnTo>
                      <a:pt x="101" y="57"/>
                    </a:lnTo>
                    <a:lnTo>
                      <a:pt x="102" y="56"/>
                    </a:lnTo>
                    <a:lnTo>
                      <a:pt x="101" y="55"/>
                    </a:lnTo>
                    <a:lnTo>
                      <a:pt x="94" y="51"/>
                    </a:lnTo>
                    <a:lnTo>
                      <a:pt x="86" y="46"/>
                    </a:lnTo>
                    <a:lnTo>
                      <a:pt x="78" y="42"/>
                    </a:lnTo>
                    <a:lnTo>
                      <a:pt x="70" y="37"/>
                    </a:lnTo>
                    <a:lnTo>
                      <a:pt x="61" y="33"/>
                    </a:lnTo>
                    <a:lnTo>
                      <a:pt x="53" y="28"/>
                    </a:lnTo>
                    <a:lnTo>
                      <a:pt x="45" y="24"/>
                    </a:lnTo>
                    <a:lnTo>
                      <a:pt x="37" y="20"/>
                    </a:lnTo>
                    <a:lnTo>
                      <a:pt x="30" y="15"/>
                    </a:lnTo>
                    <a:lnTo>
                      <a:pt x="23" y="12"/>
                    </a:lnTo>
                    <a:lnTo>
                      <a:pt x="17" y="8"/>
                    </a:lnTo>
                    <a:lnTo>
                      <a:pt x="12" y="6"/>
                    </a:lnTo>
                    <a:lnTo>
                      <a:pt x="8" y="3"/>
                    </a:lnTo>
                    <a:lnTo>
                      <a:pt x="4" y="2"/>
                    </a:lnTo>
                    <a:lnTo>
                      <a:pt x="2" y="1"/>
                    </a:lnTo>
                    <a:lnTo>
                      <a:pt x="1" y="0"/>
                    </a:lnTo>
                    <a:lnTo>
                      <a:pt x="0" y="1"/>
                    </a:lnTo>
                    <a:lnTo>
                      <a:pt x="1" y="1"/>
                    </a:lnTo>
                    <a:close/>
                  </a:path>
                </a:pathLst>
              </a:custGeom>
              <a:solidFill>
                <a:srgbClr val="FFFFFF"/>
              </a:solidFill>
              <a:ln w="9525">
                <a:noFill/>
                <a:round/>
                <a:headEnd/>
                <a:tailEnd/>
              </a:ln>
            </p:spPr>
            <p:txBody>
              <a:bodyPr/>
              <a:lstStyle/>
              <a:p>
                <a:endParaRPr lang="en-US"/>
              </a:p>
            </p:txBody>
          </p:sp>
          <p:sp>
            <p:nvSpPr>
              <p:cNvPr id="35113" name="Freeform 20"/>
              <p:cNvSpPr>
                <a:spLocks/>
              </p:cNvSpPr>
              <p:nvPr/>
            </p:nvSpPr>
            <p:spPr bwMode="auto">
              <a:xfrm>
                <a:off x="3213" y="3646"/>
                <a:ext cx="134" cy="115"/>
              </a:xfrm>
              <a:custGeom>
                <a:avLst/>
                <a:gdLst>
                  <a:gd name="T0" fmla="*/ 130 w 134"/>
                  <a:gd name="T1" fmla="*/ 43 h 115"/>
                  <a:gd name="T2" fmla="*/ 132 w 134"/>
                  <a:gd name="T3" fmla="*/ 42 h 115"/>
                  <a:gd name="T4" fmla="*/ 133 w 134"/>
                  <a:gd name="T5" fmla="*/ 40 h 115"/>
                  <a:gd name="T6" fmla="*/ 134 w 134"/>
                  <a:gd name="T7" fmla="*/ 38 h 115"/>
                  <a:gd name="T8" fmla="*/ 134 w 134"/>
                  <a:gd name="T9" fmla="*/ 36 h 115"/>
                  <a:gd name="T10" fmla="*/ 134 w 134"/>
                  <a:gd name="T11" fmla="*/ 3 h 115"/>
                  <a:gd name="T12" fmla="*/ 134 w 134"/>
                  <a:gd name="T13" fmla="*/ 1 h 115"/>
                  <a:gd name="T14" fmla="*/ 133 w 134"/>
                  <a:gd name="T15" fmla="*/ 1 h 115"/>
                  <a:gd name="T16" fmla="*/ 132 w 134"/>
                  <a:gd name="T17" fmla="*/ 0 h 115"/>
                  <a:gd name="T18" fmla="*/ 130 w 134"/>
                  <a:gd name="T19" fmla="*/ 1 h 115"/>
                  <a:gd name="T20" fmla="*/ 128 w 134"/>
                  <a:gd name="T21" fmla="*/ 2 h 115"/>
                  <a:gd name="T22" fmla="*/ 124 w 134"/>
                  <a:gd name="T23" fmla="*/ 4 h 115"/>
                  <a:gd name="T24" fmla="*/ 118 w 134"/>
                  <a:gd name="T25" fmla="*/ 7 h 115"/>
                  <a:gd name="T26" fmla="*/ 112 w 134"/>
                  <a:gd name="T27" fmla="*/ 11 h 115"/>
                  <a:gd name="T28" fmla="*/ 105 w 134"/>
                  <a:gd name="T29" fmla="*/ 15 h 115"/>
                  <a:gd name="T30" fmla="*/ 99 w 134"/>
                  <a:gd name="T31" fmla="*/ 19 h 115"/>
                  <a:gd name="T32" fmla="*/ 93 w 134"/>
                  <a:gd name="T33" fmla="*/ 22 h 115"/>
                  <a:gd name="T34" fmla="*/ 91 w 134"/>
                  <a:gd name="T35" fmla="*/ 24 h 115"/>
                  <a:gd name="T36" fmla="*/ 89 w 134"/>
                  <a:gd name="T37" fmla="*/ 24 h 115"/>
                  <a:gd name="T38" fmla="*/ 86 w 134"/>
                  <a:gd name="T39" fmla="*/ 25 h 115"/>
                  <a:gd name="T40" fmla="*/ 83 w 134"/>
                  <a:gd name="T41" fmla="*/ 26 h 115"/>
                  <a:gd name="T42" fmla="*/ 80 w 134"/>
                  <a:gd name="T43" fmla="*/ 26 h 115"/>
                  <a:gd name="T44" fmla="*/ 77 w 134"/>
                  <a:gd name="T45" fmla="*/ 27 h 115"/>
                  <a:gd name="T46" fmla="*/ 73 w 134"/>
                  <a:gd name="T47" fmla="*/ 28 h 115"/>
                  <a:gd name="T48" fmla="*/ 70 w 134"/>
                  <a:gd name="T49" fmla="*/ 29 h 115"/>
                  <a:gd name="T50" fmla="*/ 67 w 134"/>
                  <a:gd name="T51" fmla="*/ 31 h 115"/>
                  <a:gd name="T52" fmla="*/ 64 w 134"/>
                  <a:gd name="T53" fmla="*/ 33 h 115"/>
                  <a:gd name="T54" fmla="*/ 60 w 134"/>
                  <a:gd name="T55" fmla="*/ 36 h 115"/>
                  <a:gd name="T56" fmla="*/ 57 w 134"/>
                  <a:gd name="T57" fmla="*/ 38 h 115"/>
                  <a:gd name="T58" fmla="*/ 53 w 134"/>
                  <a:gd name="T59" fmla="*/ 42 h 115"/>
                  <a:gd name="T60" fmla="*/ 50 w 134"/>
                  <a:gd name="T61" fmla="*/ 44 h 115"/>
                  <a:gd name="T62" fmla="*/ 48 w 134"/>
                  <a:gd name="T63" fmla="*/ 47 h 115"/>
                  <a:gd name="T64" fmla="*/ 45 w 134"/>
                  <a:gd name="T65" fmla="*/ 49 h 115"/>
                  <a:gd name="T66" fmla="*/ 43 w 134"/>
                  <a:gd name="T67" fmla="*/ 51 h 115"/>
                  <a:gd name="T68" fmla="*/ 41 w 134"/>
                  <a:gd name="T69" fmla="*/ 52 h 115"/>
                  <a:gd name="T70" fmla="*/ 35 w 134"/>
                  <a:gd name="T71" fmla="*/ 55 h 115"/>
                  <a:gd name="T72" fmla="*/ 29 w 134"/>
                  <a:gd name="T73" fmla="*/ 59 h 115"/>
                  <a:gd name="T74" fmla="*/ 22 w 134"/>
                  <a:gd name="T75" fmla="*/ 63 h 115"/>
                  <a:gd name="T76" fmla="*/ 15 w 134"/>
                  <a:gd name="T77" fmla="*/ 67 h 115"/>
                  <a:gd name="T78" fmla="*/ 9 w 134"/>
                  <a:gd name="T79" fmla="*/ 70 h 115"/>
                  <a:gd name="T80" fmla="*/ 6 w 134"/>
                  <a:gd name="T81" fmla="*/ 72 h 115"/>
                  <a:gd name="T82" fmla="*/ 4 w 134"/>
                  <a:gd name="T83" fmla="*/ 73 h 115"/>
                  <a:gd name="T84" fmla="*/ 2 w 134"/>
                  <a:gd name="T85" fmla="*/ 74 h 115"/>
                  <a:gd name="T86" fmla="*/ 1 w 134"/>
                  <a:gd name="T87" fmla="*/ 76 h 115"/>
                  <a:gd name="T88" fmla="*/ 0 w 134"/>
                  <a:gd name="T89" fmla="*/ 78 h 115"/>
                  <a:gd name="T90" fmla="*/ 0 w 134"/>
                  <a:gd name="T91" fmla="*/ 80 h 115"/>
                  <a:gd name="T92" fmla="*/ 0 w 134"/>
                  <a:gd name="T93" fmla="*/ 113 h 115"/>
                  <a:gd name="T94" fmla="*/ 0 w 134"/>
                  <a:gd name="T95" fmla="*/ 114 h 115"/>
                  <a:gd name="T96" fmla="*/ 1 w 134"/>
                  <a:gd name="T97" fmla="*/ 115 h 115"/>
                  <a:gd name="T98" fmla="*/ 2 w 134"/>
                  <a:gd name="T99" fmla="*/ 115 h 115"/>
                  <a:gd name="T100" fmla="*/ 4 w 134"/>
                  <a:gd name="T101" fmla="*/ 115 h 115"/>
                  <a:gd name="T102" fmla="*/ 130 w 134"/>
                  <a:gd name="T103" fmla="*/ 43 h 11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34"/>
                  <a:gd name="T157" fmla="*/ 0 h 115"/>
                  <a:gd name="T158" fmla="*/ 134 w 134"/>
                  <a:gd name="T159" fmla="*/ 115 h 11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34" h="115">
                    <a:moveTo>
                      <a:pt x="130" y="43"/>
                    </a:moveTo>
                    <a:lnTo>
                      <a:pt x="132" y="42"/>
                    </a:lnTo>
                    <a:lnTo>
                      <a:pt x="133" y="40"/>
                    </a:lnTo>
                    <a:lnTo>
                      <a:pt x="134" y="38"/>
                    </a:lnTo>
                    <a:lnTo>
                      <a:pt x="134" y="36"/>
                    </a:lnTo>
                    <a:lnTo>
                      <a:pt x="134" y="3"/>
                    </a:lnTo>
                    <a:lnTo>
                      <a:pt x="134" y="1"/>
                    </a:lnTo>
                    <a:lnTo>
                      <a:pt x="133" y="1"/>
                    </a:lnTo>
                    <a:lnTo>
                      <a:pt x="132" y="0"/>
                    </a:lnTo>
                    <a:lnTo>
                      <a:pt x="130" y="1"/>
                    </a:lnTo>
                    <a:lnTo>
                      <a:pt x="128" y="2"/>
                    </a:lnTo>
                    <a:lnTo>
                      <a:pt x="124" y="4"/>
                    </a:lnTo>
                    <a:lnTo>
                      <a:pt x="118" y="7"/>
                    </a:lnTo>
                    <a:lnTo>
                      <a:pt x="112" y="11"/>
                    </a:lnTo>
                    <a:lnTo>
                      <a:pt x="105" y="15"/>
                    </a:lnTo>
                    <a:lnTo>
                      <a:pt x="99" y="19"/>
                    </a:lnTo>
                    <a:lnTo>
                      <a:pt x="93" y="22"/>
                    </a:lnTo>
                    <a:lnTo>
                      <a:pt x="91" y="24"/>
                    </a:lnTo>
                    <a:lnTo>
                      <a:pt x="89" y="24"/>
                    </a:lnTo>
                    <a:lnTo>
                      <a:pt x="86" y="25"/>
                    </a:lnTo>
                    <a:lnTo>
                      <a:pt x="83" y="26"/>
                    </a:lnTo>
                    <a:lnTo>
                      <a:pt x="80" y="26"/>
                    </a:lnTo>
                    <a:lnTo>
                      <a:pt x="77" y="27"/>
                    </a:lnTo>
                    <a:lnTo>
                      <a:pt x="73" y="28"/>
                    </a:lnTo>
                    <a:lnTo>
                      <a:pt x="70" y="29"/>
                    </a:lnTo>
                    <a:lnTo>
                      <a:pt x="67" y="31"/>
                    </a:lnTo>
                    <a:lnTo>
                      <a:pt x="64" y="33"/>
                    </a:lnTo>
                    <a:lnTo>
                      <a:pt x="60" y="36"/>
                    </a:lnTo>
                    <a:lnTo>
                      <a:pt x="57" y="38"/>
                    </a:lnTo>
                    <a:lnTo>
                      <a:pt x="53" y="42"/>
                    </a:lnTo>
                    <a:lnTo>
                      <a:pt x="50" y="44"/>
                    </a:lnTo>
                    <a:lnTo>
                      <a:pt x="48" y="47"/>
                    </a:lnTo>
                    <a:lnTo>
                      <a:pt x="45" y="49"/>
                    </a:lnTo>
                    <a:lnTo>
                      <a:pt x="43" y="51"/>
                    </a:lnTo>
                    <a:lnTo>
                      <a:pt x="41" y="52"/>
                    </a:lnTo>
                    <a:lnTo>
                      <a:pt x="35" y="55"/>
                    </a:lnTo>
                    <a:lnTo>
                      <a:pt x="29" y="59"/>
                    </a:lnTo>
                    <a:lnTo>
                      <a:pt x="22" y="63"/>
                    </a:lnTo>
                    <a:lnTo>
                      <a:pt x="15" y="67"/>
                    </a:lnTo>
                    <a:lnTo>
                      <a:pt x="9" y="70"/>
                    </a:lnTo>
                    <a:lnTo>
                      <a:pt x="6" y="72"/>
                    </a:lnTo>
                    <a:lnTo>
                      <a:pt x="4" y="73"/>
                    </a:lnTo>
                    <a:lnTo>
                      <a:pt x="2" y="74"/>
                    </a:lnTo>
                    <a:lnTo>
                      <a:pt x="1" y="76"/>
                    </a:lnTo>
                    <a:lnTo>
                      <a:pt x="0" y="78"/>
                    </a:lnTo>
                    <a:lnTo>
                      <a:pt x="0" y="80"/>
                    </a:lnTo>
                    <a:lnTo>
                      <a:pt x="0" y="113"/>
                    </a:lnTo>
                    <a:lnTo>
                      <a:pt x="0" y="114"/>
                    </a:lnTo>
                    <a:lnTo>
                      <a:pt x="1" y="115"/>
                    </a:lnTo>
                    <a:lnTo>
                      <a:pt x="2" y="115"/>
                    </a:lnTo>
                    <a:lnTo>
                      <a:pt x="4" y="115"/>
                    </a:lnTo>
                    <a:lnTo>
                      <a:pt x="130" y="43"/>
                    </a:lnTo>
                    <a:close/>
                  </a:path>
                </a:pathLst>
              </a:custGeom>
              <a:solidFill>
                <a:srgbClr val="9E9E93"/>
              </a:solidFill>
              <a:ln w="9525">
                <a:noFill/>
                <a:round/>
                <a:headEnd/>
                <a:tailEnd/>
              </a:ln>
            </p:spPr>
            <p:txBody>
              <a:bodyPr/>
              <a:lstStyle/>
              <a:p>
                <a:endParaRPr lang="en-US"/>
              </a:p>
            </p:txBody>
          </p:sp>
          <p:sp>
            <p:nvSpPr>
              <p:cNvPr id="35114" name="Freeform 21"/>
              <p:cNvSpPr>
                <a:spLocks/>
              </p:cNvSpPr>
              <p:nvPr/>
            </p:nvSpPr>
            <p:spPr bwMode="auto">
              <a:xfrm>
                <a:off x="3212" y="3672"/>
                <a:ext cx="135" cy="80"/>
              </a:xfrm>
              <a:custGeom>
                <a:avLst/>
                <a:gdLst>
                  <a:gd name="T0" fmla="*/ 135 w 135"/>
                  <a:gd name="T1" fmla="*/ 0 h 80"/>
                  <a:gd name="T2" fmla="*/ 0 w 135"/>
                  <a:gd name="T3" fmla="*/ 77 h 80"/>
                  <a:gd name="T4" fmla="*/ 1 w 135"/>
                  <a:gd name="T5" fmla="*/ 80 h 80"/>
                  <a:gd name="T6" fmla="*/ 135 w 135"/>
                  <a:gd name="T7" fmla="*/ 2 h 80"/>
                  <a:gd name="T8" fmla="*/ 135 w 135"/>
                  <a:gd name="T9" fmla="*/ 0 h 80"/>
                  <a:gd name="T10" fmla="*/ 0 60000 65536"/>
                  <a:gd name="T11" fmla="*/ 0 60000 65536"/>
                  <a:gd name="T12" fmla="*/ 0 60000 65536"/>
                  <a:gd name="T13" fmla="*/ 0 60000 65536"/>
                  <a:gd name="T14" fmla="*/ 0 60000 65536"/>
                  <a:gd name="T15" fmla="*/ 0 w 135"/>
                  <a:gd name="T16" fmla="*/ 0 h 80"/>
                  <a:gd name="T17" fmla="*/ 135 w 135"/>
                  <a:gd name="T18" fmla="*/ 80 h 80"/>
                </a:gdLst>
                <a:ahLst/>
                <a:cxnLst>
                  <a:cxn ang="T10">
                    <a:pos x="T0" y="T1"/>
                  </a:cxn>
                  <a:cxn ang="T11">
                    <a:pos x="T2" y="T3"/>
                  </a:cxn>
                  <a:cxn ang="T12">
                    <a:pos x="T4" y="T5"/>
                  </a:cxn>
                  <a:cxn ang="T13">
                    <a:pos x="T6" y="T7"/>
                  </a:cxn>
                  <a:cxn ang="T14">
                    <a:pos x="T8" y="T9"/>
                  </a:cxn>
                </a:cxnLst>
                <a:rect l="T15" t="T16" r="T17" b="T18"/>
                <a:pathLst>
                  <a:path w="135" h="80">
                    <a:moveTo>
                      <a:pt x="135" y="0"/>
                    </a:moveTo>
                    <a:lnTo>
                      <a:pt x="0" y="77"/>
                    </a:lnTo>
                    <a:lnTo>
                      <a:pt x="1" y="80"/>
                    </a:lnTo>
                    <a:lnTo>
                      <a:pt x="135" y="2"/>
                    </a:lnTo>
                    <a:lnTo>
                      <a:pt x="135" y="0"/>
                    </a:lnTo>
                    <a:close/>
                  </a:path>
                </a:pathLst>
              </a:custGeom>
              <a:solidFill>
                <a:srgbClr val="63706B"/>
              </a:solidFill>
              <a:ln w="9525">
                <a:noFill/>
                <a:round/>
                <a:headEnd/>
                <a:tailEnd/>
              </a:ln>
            </p:spPr>
            <p:txBody>
              <a:bodyPr/>
              <a:lstStyle/>
              <a:p>
                <a:endParaRPr lang="en-US"/>
              </a:p>
            </p:txBody>
          </p:sp>
          <p:sp>
            <p:nvSpPr>
              <p:cNvPr id="35115" name="Freeform 22"/>
              <p:cNvSpPr>
                <a:spLocks/>
              </p:cNvSpPr>
              <p:nvPr/>
            </p:nvSpPr>
            <p:spPr bwMode="auto">
              <a:xfrm>
                <a:off x="2999" y="3627"/>
                <a:ext cx="214" cy="125"/>
              </a:xfrm>
              <a:custGeom>
                <a:avLst/>
                <a:gdLst>
                  <a:gd name="T0" fmla="*/ 214 w 214"/>
                  <a:gd name="T1" fmla="*/ 122 h 125"/>
                  <a:gd name="T2" fmla="*/ 2 w 214"/>
                  <a:gd name="T3" fmla="*/ 0 h 125"/>
                  <a:gd name="T4" fmla="*/ 2 w 214"/>
                  <a:gd name="T5" fmla="*/ 0 h 125"/>
                  <a:gd name="T6" fmla="*/ 1 w 214"/>
                  <a:gd name="T7" fmla="*/ 0 h 125"/>
                  <a:gd name="T8" fmla="*/ 1 w 214"/>
                  <a:gd name="T9" fmla="*/ 0 h 125"/>
                  <a:gd name="T10" fmla="*/ 0 w 214"/>
                  <a:gd name="T11" fmla="*/ 0 h 125"/>
                  <a:gd name="T12" fmla="*/ 0 w 214"/>
                  <a:gd name="T13" fmla="*/ 0 h 125"/>
                  <a:gd name="T14" fmla="*/ 0 w 214"/>
                  <a:gd name="T15" fmla="*/ 1 h 125"/>
                  <a:gd name="T16" fmla="*/ 0 w 214"/>
                  <a:gd name="T17" fmla="*/ 1 h 125"/>
                  <a:gd name="T18" fmla="*/ 0 w 214"/>
                  <a:gd name="T19" fmla="*/ 1 h 125"/>
                  <a:gd name="T20" fmla="*/ 0 w 214"/>
                  <a:gd name="T21" fmla="*/ 14 h 125"/>
                  <a:gd name="T22" fmla="*/ 2 w 214"/>
                  <a:gd name="T23" fmla="*/ 15 h 125"/>
                  <a:gd name="T24" fmla="*/ 2 w 214"/>
                  <a:gd name="T25" fmla="*/ 3 h 125"/>
                  <a:gd name="T26" fmla="*/ 214 w 214"/>
                  <a:gd name="T27" fmla="*/ 125 h 125"/>
                  <a:gd name="T28" fmla="*/ 214 w 214"/>
                  <a:gd name="T29" fmla="*/ 122 h 1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14"/>
                  <a:gd name="T46" fmla="*/ 0 h 125"/>
                  <a:gd name="T47" fmla="*/ 214 w 214"/>
                  <a:gd name="T48" fmla="*/ 125 h 12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14" h="125">
                    <a:moveTo>
                      <a:pt x="214" y="122"/>
                    </a:moveTo>
                    <a:lnTo>
                      <a:pt x="2" y="0"/>
                    </a:lnTo>
                    <a:lnTo>
                      <a:pt x="1" y="0"/>
                    </a:lnTo>
                    <a:lnTo>
                      <a:pt x="0" y="0"/>
                    </a:lnTo>
                    <a:lnTo>
                      <a:pt x="0" y="1"/>
                    </a:lnTo>
                    <a:lnTo>
                      <a:pt x="0" y="14"/>
                    </a:lnTo>
                    <a:lnTo>
                      <a:pt x="2" y="15"/>
                    </a:lnTo>
                    <a:lnTo>
                      <a:pt x="2" y="3"/>
                    </a:lnTo>
                    <a:lnTo>
                      <a:pt x="214" y="125"/>
                    </a:lnTo>
                    <a:lnTo>
                      <a:pt x="214" y="122"/>
                    </a:lnTo>
                    <a:close/>
                  </a:path>
                </a:pathLst>
              </a:custGeom>
              <a:solidFill>
                <a:srgbClr val="91918E"/>
              </a:solidFill>
              <a:ln w="9525">
                <a:noFill/>
                <a:round/>
                <a:headEnd/>
                <a:tailEnd/>
              </a:ln>
            </p:spPr>
            <p:txBody>
              <a:bodyPr/>
              <a:lstStyle/>
              <a:p>
                <a:endParaRPr lang="en-US"/>
              </a:p>
            </p:txBody>
          </p:sp>
          <p:sp>
            <p:nvSpPr>
              <p:cNvPr id="35116" name="Freeform 23"/>
              <p:cNvSpPr>
                <a:spLocks/>
              </p:cNvSpPr>
              <p:nvPr/>
            </p:nvSpPr>
            <p:spPr bwMode="auto">
              <a:xfrm>
                <a:off x="3246" y="3673"/>
                <a:ext cx="70" cy="54"/>
              </a:xfrm>
              <a:custGeom>
                <a:avLst/>
                <a:gdLst>
                  <a:gd name="T0" fmla="*/ 70 w 70"/>
                  <a:gd name="T1" fmla="*/ 0 h 54"/>
                  <a:gd name="T2" fmla="*/ 0 w 70"/>
                  <a:gd name="T3" fmla="*/ 40 h 54"/>
                  <a:gd name="T4" fmla="*/ 0 w 70"/>
                  <a:gd name="T5" fmla="*/ 54 h 54"/>
                  <a:gd name="T6" fmla="*/ 70 w 70"/>
                  <a:gd name="T7" fmla="*/ 13 h 54"/>
                  <a:gd name="T8" fmla="*/ 70 w 70"/>
                  <a:gd name="T9" fmla="*/ 0 h 54"/>
                  <a:gd name="T10" fmla="*/ 0 60000 65536"/>
                  <a:gd name="T11" fmla="*/ 0 60000 65536"/>
                  <a:gd name="T12" fmla="*/ 0 60000 65536"/>
                  <a:gd name="T13" fmla="*/ 0 60000 65536"/>
                  <a:gd name="T14" fmla="*/ 0 60000 65536"/>
                  <a:gd name="T15" fmla="*/ 0 w 70"/>
                  <a:gd name="T16" fmla="*/ 0 h 54"/>
                  <a:gd name="T17" fmla="*/ 70 w 70"/>
                  <a:gd name="T18" fmla="*/ 54 h 54"/>
                </a:gdLst>
                <a:ahLst/>
                <a:cxnLst>
                  <a:cxn ang="T10">
                    <a:pos x="T0" y="T1"/>
                  </a:cxn>
                  <a:cxn ang="T11">
                    <a:pos x="T2" y="T3"/>
                  </a:cxn>
                  <a:cxn ang="T12">
                    <a:pos x="T4" y="T5"/>
                  </a:cxn>
                  <a:cxn ang="T13">
                    <a:pos x="T6" y="T7"/>
                  </a:cxn>
                  <a:cxn ang="T14">
                    <a:pos x="T8" y="T9"/>
                  </a:cxn>
                </a:cxnLst>
                <a:rect l="T15" t="T16" r="T17" b="T18"/>
                <a:pathLst>
                  <a:path w="70" h="54">
                    <a:moveTo>
                      <a:pt x="70" y="0"/>
                    </a:moveTo>
                    <a:lnTo>
                      <a:pt x="0" y="40"/>
                    </a:lnTo>
                    <a:lnTo>
                      <a:pt x="0" y="54"/>
                    </a:lnTo>
                    <a:lnTo>
                      <a:pt x="70" y="13"/>
                    </a:lnTo>
                    <a:lnTo>
                      <a:pt x="70" y="0"/>
                    </a:lnTo>
                    <a:close/>
                  </a:path>
                </a:pathLst>
              </a:custGeom>
              <a:solidFill>
                <a:srgbClr val="000000"/>
              </a:solidFill>
              <a:ln w="9525">
                <a:noFill/>
                <a:round/>
                <a:headEnd/>
                <a:tailEnd/>
              </a:ln>
            </p:spPr>
            <p:txBody>
              <a:bodyPr/>
              <a:lstStyle/>
              <a:p>
                <a:endParaRPr lang="en-US"/>
              </a:p>
            </p:txBody>
          </p:sp>
          <p:sp>
            <p:nvSpPr>
              <p:cNvPr id="35117" name="Freeform 24"/>
              <p:cNvSpPr>
                <a:spLocks/>
              </p:cNvSpPr>
              <p:nvPr/>
            </p:nvSpPr>
            <p:spPr bwMode="auto">
              <a:xfrm>
                <a:off x="3246" y="3675"/>
                <a:ext cx="67" cy="47"/>
              </a:xfrm>
              <a:custGeom>
                <a:avLst/>
                <a:gdLst>
                  <a:gd name="T0" fmla="*/ 67 w 67"/>
                  <a:gd name="T1" fmla="*/ 0 h 47"/>
                  <a:gd name="T2" fmla="*/ 0 w 67"/>
                  <a:gd name="T3" fmla="*/ 38 h 47"/>
                  <a:gd name="T4" fmla="*/ 0 w 67"/>
                  <a:gd name="T5" fmla="*/ 47 h 47"/>
                  <a:gd name="T6" fmla="*/ 67 w 67"/>
                  <a:gd name="T7" fmla="*/ 9 h 47"/>
                  <a:gd name="T8" fmla="*/ 67 w 67"/>
                  <a:gd name="T9" fmla="*/ 0 h 47"/>
                  <a:gd name="T10" fmla="*/ 0 60000 65536"/>
                  <a:gd name="T11" fmla="*/ 0 60000 65536"/>
                  <a:gd name="T12" fmla="*/ 0 60000 65536"/>
                  <a:gd name="T13" fmla="*/ 0 60000 65536"/>
                  <a:gd name="T14" fmla="*/ 0 60000 65536"/>
                  <a:gd name="T15" fmla="*/ 0 w 67"/>
                  <a:gd name="T16" fmla="*/ 0 h 47"/>
                  <a:gd name="T17" fmla="*/ 67 w 67"/>
                  <a:gd name="T18" fmla="*/ 47 h 47"/>
                </a:gdLst>
                <a:ahLst/>
                <a:cxnLst>
                  <a:cxn ang="T10">
                    <a:pos x="T0" y="T1"/>
                  </a:cxn>
                  <a:cxn ang="T11">
                    <a:pos x="T2" y="T3"/>
                  </a:cxn>
                  <a:cxn ang="T12">
                    <a:pos x="T4" y="T5"/>
                  </a:cxn>
                  <a:cxn ang="T13">
                    <a:pos x="T6" y="T7"/>
                  </a:cxn>
                  <a:cxn ang="T14">
                    <a:pos x="T8" y="T9"/>
                  </a:cxn>
                </a:cxnLst>
                <a:rect l="T15" t="T16" r="T17" b="T18"/>
                <a:pathLst>
                  <a:path w="67" h="47">
                    <a:moveTo>
                      <a:pt x="67" y="0"/>
                    </a:moveTo>
                    <a:lnTo>
                      <a:pt x="0" y="38"/>
                    </a:lnTo>
                    <a:lnTo>
                      <a:pt x="0" y="47"/>
                    </a:lnTo>
                    <a:lnTo>
                      <a:pt x="67" y="9"/>
                    </a:lnTo>
                    <a:lnTo>
                      <a:pt x="67" y="0"/>
                    </a:lnTo>
                    <a:close/>
                  </a:path>
                </a:pathLst>
              </a:custGeom>
              <a:solidFill>
                <a:srgbClr val="494200"/>
              </a:solidFill>
              <a:ln w="9525">
                <a:noFill/>
                <a:round/>
                <a:headEnd/>
                <a:tailEnd/>
              </a:ln>
            </p:spPr>
            <p:txBody>
              <a:bodyPr/>
              <a:lstStyle/>
              <a:p>
                <a:endParaRPr lang="en-US"/>
              </a:p>
            </p:txBody>
          </p:sp>
          <p:sp>
            <p:nvSpPr>
              <p:cNvPr id="35118" name="Freeform 25"/>
              <p:cNvSpPr>
                <a:spLocks/>
              </p:cNvSpPr>
              <p:nvPr/>
            </p:nvSpPr>
            <p:spPr bwMode="auto">
              <a:xfrm>
                <a:off x="3212" y="3596"/>
                <a:ext cx="58" cy="34"/>
              </a:xfrm>
              <a:custGeom>
                <a:avLst/>
                <a:gdLst>
                  <a:gd name="T0" fmla="*/ 57 w 58"/>
                  <a:gd name="T1" fmla="*/ 15 h 34"/>
                  <a:gd name="T2" fmla="*/ 58 w 58"/>
                  <a:gd name="T3" fmla="*/ 15 h 34"/>
                  <a:gd name="T4" fmla="*/ 58 w 58"/>
                  <a:gd name="T5" fmla="*/ 14 h 34"/>
                  <a:gd name="T6" fmla="*/ 57 w 58"/>
                  <a:gd name="T7" fmla="*/ 14 h 34"/>
                  <a:gd name="T8" fmla="*/ 57 w 58"/>
                  <a:gd name="T9" fmla="*/ 13 h 34"/>
                  <a:gd name="T10" fmla="*/ 35 w 58"/>
                  <a:gd name="T11" fmla="*/ 1 h 34"/>
                  <a:gd name="T12" fmla="*/ 34 w 58"/>
                  <a:gd name="T13" fmla="*/ 0 h 34"/>
                  <a:gd name="T14" fmla="*/ 33 w 58"/>
                  <a:gd name="T15" fmla="*/ 0 h 34"/>
                  <a:gd name="T16" fmla="*/ 32 w 58"/>
                  <a:gd name="T17" fmla="*/ 0 h 34"/>
                  <a:gd name="T18" fmla="*/ 31 w 58"/>
                  <a:gd name="T19" fmla="*/ 1 h 34"/>
                  <a:gd name="T20" fmla="*/ 0 w 58"/>
                  <a:gd name="T21" fmla="*/ 19 h 34"/>
                  <a:gd name="T22" fmla="*/ 0 w 58"/>
                  <a:gd name="T23" fmla="*/ 19 h 34"/>
                  <a:gd name="T24" fmla="*/ 0 w 58"/>
                  <a:gd name="T25" fmla="*/ 19 h 34"/>
                  <a:gd name="T26" fmla="*/ 0 w 58"/>
                  <a:gd name="T27" fmla="*/ 20 h 34"/>
                  <a:gd name="T28" fmla="*/ 0 w 58"/>
                  <a:gd name="T29" fmla="*/ 20 h 34"/>
                  <a:gd name="T30" fmla="*/ 23 w 58"/>
                  <a:gd name="T31" fmla="*/ 33 h 34"/>
                  <a:gd name="T32" fmla="*/ 24 w 58"/>
                  <a:gd name="T33" fmla="*/ 33 h 34"/>
                  <a:gd name="T34" fmla="*/ 25 w 58"/>
                  <a:gd name="T35" fmla="*/ 34 h 34"/>
                  <a:gd name="T36" fmla="*/ 25 w 58"/>
                  <a:gd name="T37" fmla="*/ 34 h 34"/>
                  <a:gd name="T38" fmla="*/ 26 w 58"/>
                  <a:gd name="T39" fmla="*/ 33 h 34"/>
                  <a:gd name="T40" fmla="*/ 57 w 58"/>
                  <a:gd name="T41" fmla="*/ 15 h 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8"/>
                  <a:gd name="T64" fmla="*/ 0 h 34"/>
                  <a:gd name="T65" fmla="*/ 58 w 58"/>
                  <a:gd name="T66" fmla="*/ 34 h 3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8" h="34">
                    <a:moveTo>
                      <a:pt x="57" y="15"/>
                    </a:moveTo>
                    <a:lnTo>
                      <a:pt x="58" y="15"/>
                    </a:lnTo>
                    <a:lnTo>
                      <a:pt x="58" y="14"/>
                    </a:lnTo>
                    <a:lnTo>
                      <a:pt x="57" y="14"/>
                    </a:lnTo>
                    <a:lnTo>
                      <a:pt x="57" y="13"/>
                    </a:lnTo>
                    <a:lnTo>
                      <a:pt x="35" y="1"/>
                    </a:lnTo>
                    <a:lnTo>
                      <a:pt x="34" y="0"/>
                    </a:lnTo>
                    <a:lnTo>
                      <a:pt x="33" y="0"/>
                    </a:lnTo>
                    <a:lnTo>
                      <a:pt x="32" y="0"/>
                    </a:lnTo>
                    <a:lnTo>
                      <a:pt x="31" y="1"/>
                    </a:lnTo>
                    <a:lnTo>
                      <a:pt x="0" y="19"/>
                    </a:lnTo>
                    <a:lnTo>
                      <a:pt x="0" y="20"/>
                    </a:lnTo>
                    <a:lnTo>
                      <a:pt x="23" y="33"/>
                    </a:lnTo>
                    <a:lnTo>
                      <a:pt x="24" y="33"/>
                    </a:lnTo>
                    <a:lnTo>
                      <a:pt x="25" y="34"/>
                    </a:lnTo>
                    <a:lnTo>
                      <a:pt x="26" y="33"/>
                    </a:lnTo>
                    <a:lnTo>
                      <a:pt x="57" y="15"/>
                    </a:lnTo>
                    <a:close/>
                  </a:path>
                </a:pathLst>
              </a:custGeom>
              <a:solidFill>
                <a:srgbClr val="7A7C7C"/>
              </a:solidFill>
              <a:ln w="9525">
                <a:noFill/>
                <a:round/>
                <a:headEnd/>
                <a:tailEnd/>
              </a:ln>
            </p:spPr>
            <p:txBody>
              <a:bodyPr/>
              <a:lstStyle/>
              <a:p>
                <a:endParaRPr lang="en-US"/>
              </a:p>
            </p:txBody>
          </p:sp>
          <p:sp>
            <p:nvSpPr>
              <p:cNvPr id="35119" name="Freeform 26"/>
              <p:cNvSpPr>
                <a:spLocks/>
              </p:cNvSpPr>
              <p:nvPr/>
            </p:nvSpPr>
            <p:spPr bwMode="auto">
              <a:xfrm>
                <a:off x="3240" y="3607"/>
                <a:ext cx="18" cy="10"/>
              </a:xfrm>
              <a:custGeom>
                <a:avLst/>
                <a:gdLst>
                  <a:gd name="T0" fmla="*/ 9 w 18"/>
                  <a:gd name="T1" fmla="*/ 9 h 10"/>
                  <a:gd name="T2" fmla="*/ 10 w 18"/>
                  <a:gd name="T3" fmla="*/ 10 h 10"/>
                  <a:gd name="T4" fmla="*/ 13 w 18"/>
                  <a:gd name="T5" fmla="*/ 10 h 10"/>
                  <a:gd name="T6" fmla="*/ 15 w 18"/>
                  <a:gd name="T7" fmla="*/ 10 h 10"/>
                  <a:gd name="T8" fmla="*/ 16 w 18"/>
                  <a:gd name="T9" fmla="*/ 9 h 10"/>
                  <a:gd name="T10" fmla="*/ 17 w 18"/>
                  <a:gd name="T11" fmla="*/ 8 h 10"/>
                  <a:gd name="T12" fmla="*/ 18 w 18"/>
                  <a:gd name="T13" fmla="*/ 7 h 10"/>
                  <a:gd name="T14" fmla="*/ 17 w 18"/>
                  <a:gd name="T15" fmla="*/ 4 h 10"/>
                  <a:gd name="T16" fmla="*/ 14 w 18"/>
                  <a:gd name="T17" fmla="*/ 2 h 10"/>
                  <a:gd name="T18" fmla="*/ 12 w 18"/>
                  <a:gd name="T19" fmla="*/ 1 h 10"/>
                  <a:gd name="T20" fmla="*/ 9 w 18"/>
                  <a:gd name="T21" fmla="*/ 0 h 10"/>
                  <a:gd name="T22" fmla="*/ 5 w 18"/>
                  <a:gd name="T23" fmla="*/ 0 h 10"/>
                  <a:gd name="T24" fmla="*/ 2 w 18"/>
                  <a:gd name="T25" fmla="*/ 1 h 10"/>
                  <a:gd name="T26" fmla="*/ 0 w 18"/>
                  <a:gd name="T27" fmla="*/ 2 h 10"/>
                  <a:gd name="T28" fmla="*/ 0 w 18"/>
                  <a:gd name="T29" fmla="*/ 3 h 10"/>
                  <a:gd name="T30" fmla="*/ 1 w 18"/>
                  <a:gd name="T31" fmla="*/ 4 h 10"/>
                  <a:gd name="T32" fmla="*/ 3 w 18"/>
                  <a:gd name="T33" fmla="*/ 6 h 10"/>
                  <a:gd name="T34" fmla="*/ 5 w 18"/>
                  <a:gd name="T35" fmla="*/ 7 h 10"/>
                  <a:gd name="T36" fmla="*/ 7 w 18"/>
                  <a:gd name="T37" fmla="*/ 7 h 10"/>
                  <a:gd name="T38" fmla="*/ 9 w 18"/>
                  <a:gd name="T39" fmla="*/ 7 h 10"/>
                  <a:gd name="T40" fmla="*/ 11 w 18"/>
                  <a:gd name="T41" fmla="*/ 7 h 10"/>
                  <a:gd name="T42" fmla="*/ 12 w 18"/>
                  <a:gd name="T43" fmla="*/ 6 h 10"/>
                  <a:gd name="T44" fmla="*/ 12 w 18"/>
                  <a:gd name="T45" fmla="*/ 6 h 10"/>
                  <a:gd name="T46" fmla="*/ 12 w 18"/>
                  <a:gd name="T47" fmla="*/ 5 h 10"/>
                  <a:gd name="T48" fmla="*/ 12 w 18"/>
                  <a:gd name="T49" fmla="*/ 4 h 10"/>
                  <a:gd name="T50" fmla="*/ 12 w 18"/>
                  <a:gd name="T51" fmla="*/ 4 h 10"/>
                  <a:gd name="T52" fmla="*/ 14 w 18"/>
                  <a:gd name="T53" fmla="*/ 6 h 10"/>
                  <a:gd name="T54" fmla="*/ 15 w 18"/>
                  <a:gd name="T55" fmla="*/ 7 h 10"/>
                  <a:gd name="T56" fmla="*/ 15 w 18"/>
                  <a:gd name="T57" fmla="*/ 7 h 10"/>
                  <a:gd name="T58" fmla="*/ 14 w 18"/>
                  <a:gd name="T59" fmla="*/ 8 h 10"/>
                  <a:gd name="T60" fmla="*/ 14 w 18"/>
                  <a:gd name="T61" fmla="*/ 8 h 10"/>
                  <a:gd name="T62" fmla="*/ 13 w 18"/>
                  <a:gd name="T63" fmla="*/ 8 h 10"/>
                  <a:gd name="T64" fmla="*/ 12 w 18"/>
                  <a:gd name="T65" fmla="*/ 8 h 10"/>
                  <a:gd name="T66" fmla="*/ 11 w 18"/>
                  <a:gd name="T67" fmla="*/ 8 h 10"/>
                  <a:gd name="T68" fmla="*/ 11 w 18"/>
                  <a:gd name="T69" fmla="*/ 8 h 10"/>
                  <a:gd name="T70" fmla="*/ 9 w 18"/>
                  <a:gd name="T71" fmla="*/ 9 h 1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8"/>
                  <a:gd name="T109" fmla="*/ 0 h 10"/>
                  <a:gd name="T110" fmla="*/ 18 w 18"/>
                  <a:gd name="T111" fmla="*/ 10 h 1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8" h="10">
                    <a:moveTo>
                      <a:pt x="9" y="9"/>
                    </a:moveTo>
                    <a:lnTo>
                      <a:pt x="10" y="10"/>
                    </a:lnTo>
                    <a:lnTo>
                      <a:pt x="13" y="10"/>
                    </a:lnTo>
                    <a:lnTo>
                      <a:pt x="15" y="10"/>
                    </a:lnTo>
                    <a:lnTo>
                      <a:pt x="16" y="9"/>
                    </a:lnTo>
                    <a:lnTo>
                      <a:pt x="17" y="8"/>
                    </a:lnTo>
                    <a:lnTo>
                      <a:pt x="18" y="7"/>
                    </a:lnTo>
                    <a:lnTo>
                      <a:pt x="17" y="4"/>
                    </a:lnTo>
                    <a:lnTo>
                      <a:pt x="14" y="2"/>
                    </a:lnTo>
                    <a:lnTo>
                      <a:pt x="12" y="1"/>
                    </a:lnTo>
                    <a:lnTo>
                      <a:pt x="9" y="0"/>
                    </a:lnTo>
                    <a:lnTo>
                      <a:pt x="5" y="0"/>
                    </a:lnTo>
                    <a:lnTo>
                      <a:pt x="2" y="1"/>
                    </a:lnTo>
                    <a:lnTo>
                      <a:pt x="0" y="2"/>
                    </a:lnTo>
                    <a:lnTo>
                      <a:pt x="0" y="3"/>
                    </a:lnTo>
                    <a:lnTo>
                      <a:pt x="1" y="4"/>
                    </a:lnTo>
                    <a:lnTo>
                      <a:pt x="3" y="6"/>
                    </a:lnTo>
                    <a:lnTo>
                      <a:pt x="5" y="7"/>
                    </a:lnTo>
                    <a:lnTo>
                      <a:pt x="7" y="7"/>
                    </a:lnTo>
                    <a:lnTo>
                      <a:pt x="9" y="7"/>
                    </a:lnTo>
                    <a:lnTo>
                      <a:pt x="11" y="7"/>
                    </a:lnTo>
                    <a:lnTo>
                      <a:pt x="12" y="6"/>
                    </a:lnTo>
                    <a:lnTo>
                      <a:pt x="12" y="5"/>
                    </a:lnTo>
                    <a:lnTo>
                      <a:pt x="12" y="4"/>
                    </a:lnTo>
                    <a:lnTo>
                      <a:pt x="14" y="6"/>
                    </a:lnTo>
                    <a:lnTo>
                      <a:pt x="15" y="7"/>
                    </a:lnTo>
                    <a:lnTo>
                      <a:pt x="14" y="8"/>
                    </a:lnTo>
                    <a:lnTo>
                      <a:pt x="13" y="8"/>
                    </a:lnTo>
                    <a:lnTo>
                      <a:pt x="12" y="8"/>
                    </a:lnTo>
                    <a:lnTo>
                      <a:pt x="11" y="8"/>
                    </a:lnTo>
                    <a:lnTo>
                      <a:pt x="9" y="9"/>
                    </a:lnTo>
                    <a:close/>
                  </a:path>
                </a:pathLst>
              </a:custGeom>
              <a:solidFill>
                <a:srgbClr val="FFFFFF"/>
              </a:solidFill>
              <a:ln w="9525">
                <a:noFill/>
                <a:round/>
                <a:headEnd/>
                <a:tailEnd/>
              </a:ln>
            </p:spPr>
            <p:txBody>
              <a:bodyPr/>
              <a:lstStyle/>
              <a:p>
                <a:endParaRPr lang="en-US"/>
              </a:p>
            </p:txBody>
          </p:sp>
          <p:sp>
            <p:nvSpPr>
              <p:cNvPr id="35120" name="Freeform 27"/>
              <p:cNvSpPr>
                <a:spLocks/>
              </p:cNvSpPr>
              <p:nvPr/>
            </p:nvSpPr>
            <p:spPr bwMode="auto">
              <a:xfrm>
                <a:off x="3180" y="3578"/>
                <a:ext cx="58" cy="33"/>
              </a:xfrm>
              <a:custGeom>
                <a:avLst/>
                <a:gdLst>
                  <a:gd name="T0" fmla="*/ 57 w 58"/>
                  <a:gd name="T1" fmla="*/ 15 h 33"/>
                  <a:gd name="T2" fmla="*/ 58 w 58"/>
                  <a:gd name="T3" fmla="*/ 15 h 33"/>
                  <a:gd name="T4" fmla="*/ 58 w 58"/>
                  <a:gd name="T5" fmla="*/ 14 h 33"/>
                  <a:gd name="T6" fmla="*/ 58 w 58"/>
                  <a:gd name="T7" fmla="*/ 14 h 33"/>
                  <a:gd name="T8" fmla="*/ 57 w 58"/>
                  <a:gd name="T9" fmla="*/ 13 h 33"/>
                  <a:gd name="T10" fmla="*/ 35 w 58"/>
                  <a:gd name="T11" fmla="*/ 1 h 33"/>
                  <a:gd name="T12" fmla="*/ 34 w 58"/>
                  <a:gd name="T13" fmla="*/ 0 h 33"/>
                  <a:gd name="T14" fmla="*/ 33 w 58"/>
                  <a:gd name="T15" fmla="*/ 0 h 33"/>
                  <a:gd name="T16" fmla="*/ 32 w 58"/>
                  <a:gd name="T17" fmla="*/ 0 h 33"/>
                  <a:gd name="T18" fmla="*/ 32 w 58"/>
                  <a:gd name="T19" fmla="*/ 0 h 33"/>
                  <a:gd name="T20" fmla="*/ 1 w 58"/>
                  <a:gd name="T21" fmla="*/ 18 h 33"/>
                  <a:gd name="T22" fmla="*/ 0 w 58"/>
                  <a:gd name="T23" fmla="*/ 19 h 33"/>
                  <a:gd name="T24" fmla="*/ 0 w 58"/>
                  <a:gd name="T25" fmla="*/ 19 h 33"/>
                  <a:gd name="T26" fmla="*/ 0 w 58"/>
                  <a:gd name="T27" fmla="*/ 20 h 33"/>
                  <a:gd name="T28" fmla="*/ 1 w 58"/>
                  <a:gd name="T29" fmla="*/ 20 h 33"/>
                  <a:gd name="T30" fmla="*/ 23 w 58"/>
                  <a:gd name="T31" fmla="*/ 33 h 33"/>
                  <a:gd name="T32" fmla="*/ 24 w 58"/>
                  <a:gd name="T33" fmla="*/ 33 h 33"/>
                  <a:gd name="T34" fmla="*/ 25 w 58"/>
                  <a:gd name="T35" fmla="*/ 33 h 33"/>
                  <a:gd name="T36" fmla="*/ 25 w 58"/>
                  <a:gd name="T37" fmla="*/ 33 h 33"/>
                  <a:gd name="T38" fmla="*/ 26 w 58"/>
                  <a:gd name="T39" fmla="*/ 33 h 33"/>
                  <a:gd name="T40" fmla="*/ 57 w 58"/>
                  <a:gd name="T41" fmla="*/ 15 h 3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8"/>
                  <a:gd name="T64" fmla="*/ 0 h 33"/>
                  <a:gd name="T65" fmla="*/ 58 w 58"/>
                  <a:gd name="T66" fmla="*/ 33 h 3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8" h="33">
                    <a:moveTo>
                      <a:pt x="57" y="15"/>
                    </a:moveTo>
                    <a:lnTo>
                      <a:pt x="58" y="15"/>
                    </a:lnTo>
                    <a:lnTo>
                      <a:pt x="58" y="14"/>
                    </a:lnTo>
                    <a:lnTo>
                      <a:pt x="57" y="13"/>
                    </a:lnTo>
                    <a:lnTo>
                      <a:pt x="35" y="1"/>
                    </a:lnTo>
                    <a:lnTo>
                      <a:pt x="34" y="0"/>
                    </a:lnTo>
                    <a:lnTo>
                      <a:pt x="33" y="0"/>
                    </a:lnTo>
                    <a:lnTo>
                      <a:pt x="32" y="0"/>
                    </a:lnTo>
                    <a:lnTo>
                      <a:pt x="1" y="18"/>
                    </a:lnTo>
                    <a:lnTo>
                      <a:pt x="0" y="19"/>
                    </a:lnTo>
                    <a:lnTo>
                      <a:pt x="0" y="20"/>
                    </a:lnTo>
                    <a:lnTo>
                      <a:pt x="1" y="20"/>
                    </a:lnTo>
                    <a:lnTo>
                      <a:pt x="23" y="33"/>
                    </a:lnTo>
                    <a:lnTo>
                      <a:pt x="24" y="33"/>
                    </a:lnTo>
                    <a:lnTo>
                      <a:pt x="25" y="33"/>
                    </a:lnTo>
                    <a:lnTo>
                      <a:pt x="26" y="33"/>
                    </a:lnTo>
                    <a:lnTo>
                      <a:pt x="57" y="15"/>
                    </a:lnTo>
                    <a:close/>
                  </a:path>
                </a:pathLst>
              </a:custGeom>
              <a:solidFill>
                <a:srgbClr val="7A7C7C"/>
              </a:solidFill>
              <a:ln w="9525">
                <a:noFill/>
                <a:round/>
                <a:headEnd/>
                <a:tailEnd/>
              </a:ln>
            </p:spPr>
            <p:txBody>
              <a:bodyPr/>
              <a:lstStyle/>
              <a:p>
                <a:endParaRPr lang="en-US"/>
              </a:p>
            </p:txBody>
          </p:sp>
          <p:sp>
            <p:nvSpPr>
              <p:cNvPr id="35121" name="Freeform 28"/>
              <p:cNvSpPr>
                <a:spLocks/>
              </p:cNvSpPr>
              <p:nvPr/>
            </p:nvSpPr>
            <p:spPr bwMode="auto">
              <a:xfrm>
                <a:off x="3209" y="3588"/>
                <a:ext cx="18" cy="11"/>
              </a:xfrm>
              <a:custGeom>
                <a:avLst/>
                <a:gdLst>
                  <a:gd name="T0" fmla="*/ 9 w 18"/>
                  <a:gd name="T1" fmla="*/ 1 h 11"/>
                  <a:gd name="T2" fmla="*/ 8 w 18"/>
                  <a:gd name="T3" fmla="*/ 1 h 11"/>
                  <a:gd name="T4" fmla="*/ 7 w 18"/>
                  <a:gd name="T5" fmla="*/ 1 h 11"/>
                  <a:gd name="T6" fmla="*/ 6 w 18"/>
                  <a:gd name="T7" fmla="*/ 1 h 11"/>
                  <a:gd name="T8" fmla="*/ 5 w 18"/>
                  <a:gd name="T9" fmla="*/ 0 h 11"/>
                  <a:gd name="T10" fmla="*/ 4 w 18"/>
                  <a:gd name="T11" fmla="*/ 0 h 11"/>
                  <a:gd name="T12" fmla="*/ 3 w 18"/>
                  <a:gd name="T13" fmla="*/ 1 h 11"/>
                  <a:gd name="T14" fmla="*/ 2 w 18"/>
                  <a:gd name="T15" fmla="*/ 1 h 11"/>
                  <a:gd name="T16" fmla="*/ 2 w 18"/>
                  <a:gd name="T17" fmla="*/ 1 h 11"/>
                  <a:gd name="T18" fmla="*/ 0 w 18"/>
                  <a:gd name="T19" fmla="*/ 3 h 11"/>
                  <a:gd name="T20" fmla="*/ 1 w 18"/>
                  <a:gd name="T21" fmla="*/ 5 h 11"/>
                  <a:gd name="T22" fmla="*/ 2 w 18"/>
                  <a:gd name="T23" fmla="*/ 7 h 11"/>
                  <a:gd name="T24" fmla="*/ 4 w 18"/>
                  <a:gd name="T25" fmla="*/ 8 h 11"/>
                  <a:gd name="T26" fmla="*/ 7 w 18"/>
                  <a:gd name="T27" fmla="*/ 10 h 11"/>
                  <a:gd name="T28" fmla="*/ 10 w 18"/>
                  <a:gd name="T29" fmla="*/ 10 h 11"/>
                  <a:gd name="T30" fmla="*/ 13 w 18"/>
                  <a:gd name="T31" fmla="*/ 11 h 11"/>
                  <a:gd name="T32" fmla="*/ 16 w 18"/>
                  <a:gd name="T33" fmla="*/ 10 h 11"/>
                  <a:gd name="T34" fmla="*/ 18 w 18"/>
                  <a:gd name="T35" fmla="*/ 9 h 11"/>
                  <a:gd name="T36" fmla="*/ 18 w 18"/>
                  <a:gd name="T37" fmla="*/ 7 h 11"/>
                  <a:gd name="T38" fmla="*/ 17 w 18"/>
                  <a:gd name="T39" fmla="*/ 6 h 11"/>
                  <a:gd name="T40" fmla="*/ 15 w 18"/>
                  <a:gd name="T41" fmla="*/ 4 h 11"/>
                  <a:gd name="T42" fmla="*/ 13 w 18"/>
                  <a:gd name="T43" fmla="*/ 4 h 11"/>
                  <a:gd name="T44" fmla="*/ 11 w 18"/>
                  <a:gd name="T45" fmla="*/ 3 h 11"/>
                  <a:gd name="T46" fmla="*/ 9 w 18"/>
                  <a:gd name="T47" fmla="*/ 3 h 11"/>
                  <a:gd name="T48" fmla="*/ 7 w 18"/>
                  <a:gd name="T49" fmla="*/ 4 h 11"/>
                  <a:gd name="T50" fmla="*/ 6 w 18"/>
                  <a:gd name="T51" fmla="*/ 4 h 11"/>
                  <a:gd name="T52" fmla="*/ 6 w 18"/>
                  <a:gd name="T53" fmla="*/ 5 h 11"/>
                  <a:gd name="T54" fmla="*/ 5 w 18"/>
                  <a:gd name="T55" fmla="*/ 6 h 11"/>
                  <a:gd name="T56" fmla="*/ 6 w 18"/>
                  <a:gd name="T57" fmla="*/ 6 h 11"/>
                  <a:gd name="T58" fmla="*/ 5 w 18"/>
                  <a:gd name="T59" fmla="*/ 6 h 11"/>
                  <a:gd name="T60" fmla="*/ 4 w 18"/>
                  <a:gd name="T61" fmla="*/ 5 h 11"/>
                  <a:gd name="T62" fmla="*/ 3 w 18"/>
                  <a:gd name="T63" fmla="*/ 4 h 11"/>
                  <a:gd name="T64" fmla="*/ 3 w 18"/>
                  <a:gd name="T65" fmla="*/ 3 h 11"/>
                  <a:gd name="T66" fmla="*/ 4 w 18"/>
                  <a:gd name="T67" fmla="*/ 3 h 11"/>
                  <a:gd name="T68" fmla="*/ 4 w 18"/>
                  <a:gd name="T69" fmla="*/ 2 h 11"/>
                  <a:gd name="T70" fmla="*/ 5 w 18"/>
                  <a:gd name="T71" fmla="*/ 2 h 11"/>
                  <a:gd name="T72" fmla="*/ 6 w 18"/>
                  <a:gd name="T73" fmla="*/ 2 h 11"/>
                  <a:gd name="T74" fmla="*/ 6 w 18"/>
                  <a:gd name="T75" fmla="*/ 3 h 11"/>
                  <a:gd name="T76" fmla="*/ 9 w 18"/>
                  <a:gd name="T77" fmla="*/ 1 h 1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8"/>
                  <a:gd name="T118" fmla="*/ 0 h 11"/>
                  <a:gd name="T119" fmla="*/ 18 w 18"/>
                  <a:gd name="T120" fmla="*/ 11 h 1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8" h="11">
                    <a:moveTo>
                      <a:pt x="9" y="1"/>
                    </a:moveTo>
                    <a:lnTo>
                      <a:pt x="8" y="1"/>
                    </a:lnTo>
                    <a:lnTo>
                      <a:pt x="7" y="1"/>
                    </a:lnTo>
                    <a:lnTo>
                      <a:pt x="6" y="1"/>
                    </a:lnTo>
                    <a:lnTo>
                      <a:pt x="5" y="0"/>
                    </a:lnTo>
                    <a:lnTo>
                      <a:pt x="4" y="0"/>
                    </a:lnTo>
                    <a:lnTo>
                      <a:pt x="3" y="1"/>
                    </a:lnTo>
                    <a:lnTo>
                      <a:pt x="2" y="1"/>
                    </a:lnTo>
                    <a:lnTo>
                      <a:pt x="0" y="3"/>
                    </a:lnTo>
                    <a:lnTo>
                      <a:pt x="1" y="5"/>
                    </a:lnTo>
                    <a:lnTo>
                      <a:pt x="2" y="7"/>
                    </a:lnTo>
                    <a:lnTo>
                      <a:pt x="4" y="8"/>
                    </a:lnTo>
                    <a:lnTo>
                      <a:pt x="7" y="10"/>
                    </a:lnTo>
                    <a:lnTo>
                      <a:pt x="10" y="10"/>
                    </a:lnTo>
                    <a:lnTo>
                      <a:pt x="13" y="11"/>
                    </a:lnTo>
                    <a:lnTo>
                      <a:pt x="16" y="10"/>
                    </a:lnTo>
                    <a:lnTo>
                      <a:pt x="18" y="9"/>
                    </a:lnTo>
                    <a:lnTo>
                      <a:pt x="18" y="7"/>
                    </a:lnTo>
                    <a:lnTo>
                      <a:pt x="17" y="6"/>
                    </a:lnTo>
                    <a:lnTo>
                      <a:pt x="15" y="4"/>
                    </a:lnTo>
                    <a:lnTo>
                      <a:pt x="13" y="4"/>
                    </a:lnTo>
                    <a:lnTo>
                      <a:pt x="11" y="3"/>
                    </a:lnTo>
                    <a:lnTo>
                      <a:pt x="9" y="3"/>
                    </a:lnTo>
                    <a:lnTo>
                      <a:pt x="7" y="4"/>
                    </a:lnTo>
                    <a:lnTo>
                      <a:pt x="6" y="4"/>
                    </a:lnTo>
                    <a:lnTo>
                      <a:pt x="6" y="5"/>
                    </a:lnTo>
                    <a:lnTo>
                      <a:pt x="5" y="6"/>
                    </a:lnTo>
                    <a:lnTo>
                      <a:pt x="6" y="6"/>
                    </a:lnTo>
                    <a:lnTo>
                      <a:pt x="5" y="6"/>
                    </a:lnTo>
                    <a:lnTo>
                      <a:pt x="4" y="5"/>
                    </a:lnTo>
                    <a:lnTo>
                      <a:pt x="3" y="4"/>
                    </a:lnTo>
                    <a:lnTo>
                      <a:pt x="3" y="3"/>
                    </a:lnTo>
                    <a:lnTo>
                      <a:pt x="4" y="3"/>
                    </a:lnTo>
                    <a:lnTo>
                      <a:pt x="4" y="2"/>
                    </a:lnTo>
                    <a:lnTo>
                      <a:pt x="5" y="2"/>
                    </a:lnTo>
                    <a:lnTo>
                      <a:pt x="6" y="2"/>
                    </a:lnTo>
                    <a:lnTo>
                      <a:pt x="6" y="3"/>
                    </a:lnTo>
                    <a:lnTo>
                      <a:pt x="9" y="1"/>
                    </a:lnTo>
                    <a:close/>
                  </a:path>
                </a:pathLst>
              </a:custGeom>
              <a:solidFill>
                <a:srgbClr val="FFFFFF"/>
              </a:solidFill>
              <a:ln w="9525">
                <a:noFill/>
                <a:round/>
                <a:headEnd/>
                <a:tailEnd/>
              </a:ln>
            </p:spPr>
            <p:txBody>
              <a:bodyPr/>
              <a:lstStyle/>
              <a:p>
                <a:endParaRPr lang="en-US"/>
              </a:p>
            </p:txBody>
          </p:sp>
          <p:sp>
            <p:nvSpPr>
              <p:cNvPr id="35122" name="Freeform 29"/>
              <p:cNvSpPr>
                <a:spLocks/>
              </p:cNvSpPr>
              <p:nvPr/>
            </p:nvSpPr>
            <p:spPr bwMode="auto">
              <a:xfrm>
                <a:off x="3164" y="3660"/>
                <a:ext cx="58" cy="34"/>
              </a:xfrm>
              <a:custGeom>
                <a:avLst/>
                <a:gdLst>
                  <a:gd name="T0" fmla="*/ 57 w 58"/>
                  <a:gd name="T1" fmla="*/ 15 h 34"/>
                  <a:gd name="T2" fmla="*/ 57 w 58"/>
                  <a:gd name="T3" fmla="*/ 15 h 34"/>
                  <a:gd name="T4" fmla="*/ 58 w 58"/>
                  <a:gd name="T5" fmla="*/ 14 h 34"/>
                  <a:gd name="T6" fmla="*/ 57 w 58"/>
                  <a:gd name="T7" fmla="*/ 14 h 34"/>
                  <a:gd name="T8" fmla="*/ 57 w 58"/>
                  <a:gd name="T9" fmla="*/ 13 h 34"/>
                  <a:gd name="T10" fmla="*/ 35 w 58"/>
                  <a:gd name="T11" fmla="*/ 1 h 34"/>
                  <a:gd name="T12" fmla="*/ 34 w 58"/>
                  <a:gd name="T13" fmla="*/ 0 h 34"/>
                  <a:gd name="T14" fmla="*/ 33 w 58"/>
                  <a:gd name="T15" fmla="*/ 0 h 34"/>
                  <a:gd name="T16" fmla="*/ 32 w 58"/>
                  <a:gd name="T17" fmla="*/ 0 h 34"/>
                  <a:gd name="T18" fmla="*/ 31 w 58"/>
                  <a:gd name="T19" fmla="*/ 1 h 34"/>
                  <a:gd name="T20" fmla="*/ 0 w 58"/>
                  <a:gd name="T21" fmla="*/ 19 h 34"/>
                  <a:gd name="T22" fmla="*/ 0 w 58"/>
                  <a:gd name="T23" fmla="*/ 19 h 34"/>
                  <a:gd name="T24" fmla="*/ 0 w 58"/>
                  <a:gd name="T25" fmla="*/ 19 h 34"/>
                  <a:gd name="T26" fmla="*/ 0 w 58"/>
                  <a:gd name="T27" fmla="*/ 20 h 34"/>
                  <a:gd name="T28" fmla="*/ 0 w 58"/>
                  <a:gd name="T29" fmla="*/ 20 h 34"/>
                  <a:gd name="T30" fmla="*/ 23 w 58"/>
                  <a:gd name="T31" fmla="*/ 33 h 34"/>
                  <a:gd name="T32" fmla="*/ 24 w 58"/>
                  <a:gd name="T33" fmla="*/ 33 h 34"/>
                  <a:gd name="T34" fmla="*/ 24 w 58"/>
                  <a:gd name="T35" fmla="*/ 34 h 34"/>
                  <a:gd name="T36" fmla="*/ 25 w 58"/>
                  <a:gd name="T37" fmla="*/ 34 h 34"/>
                  <a:gd name="T38" fmla="*/ 26 w 58"/>
                  <a:gd name="T39" fmla="*/ 33 h 34"/>
                  <a:gd name="T40" fmla="*/ 57 w 58"/>
                  <a:gd name="T41" fmla="*/ 15 h 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8"/>
                  <a:gd name="T64" fmla="*/ 0 h 34"/>
                  <a:gd name="T65" fmla="*/ 58 w 58"/>
                  <a:gd name="T66" fmla="*/ 34 h 3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8" h="34">
                    <a:moveTo>
                      <a:pt x="57" y="15"/>
                    </a:moveTo>
                    <a:lnTo>
                      <a:pt x="57" y="15"/>
                    </a:lnTo>
                    <a:lnTo>
                      <a:pt x="58" y="14"/>
                    </a:lnTo>
                    <a:lnTo>
                      <a:pt x="57" y="14"/>
                    </a:lnTo>
                    <a:lnTo>
                      <a:pt x="57" y="13"/>
                    </a:lnTo>
                    <a:lnTo>
                      <a:pt x="35" y="1"/>
                    </a:lnTo>
                    <a:lnTo>
                      <a:pt x="34" y="0"/>
                    </a:lnTo>
                    <a:lnTo>
                      <a:pt x="33" y="0"/>
                    </a:lnTo>
                    <a:lnTo>
                      <a:pt x="32" y="0"/>
                    </a:lnTo>
                    <a:lnTo>
                      <a:pt x="31" y="1"/>
                    </a:lnTo>
                    <a:lnTo>
                      <a:pt x="0" y="19"/>
                    </a:lnTo>
                    <a:lnTo>
                      <a:pt x="0" y="20"/>
                    </a:lnTo>
                    <a:lnTo>
                      <a:pt x="23" y="33"/>
                    </a:lnTo>
                    <a:lnTo>
                      <a:pt x="24" y="33"/>
                    </a:lnTo>
                    <a:lnTo>
                      <a:pt x="24" y="34"/>
                    </a:lnTo>
                    <a:lnTo>
                      <a:pt x="25" y="34"/>
                    </a:lnTo>
                    <a:lnTo>
                      <a:pt x="26" y="33"/>
                    </a:lnTo>
                    <a:lnTo>
                      <a:pt x="57" y="15"/>
                    </a:lnTo>
                    <a:close/>
                  </a:path>
                </a:pathLst>
              </a:custGeom>
              <a:solidFill>
                <a:srgbClr val="7A7C7C"/>
              </a:solidFill>
              <a:ln w="9525">
                <a:noFill/>
                <a:round/>
                <a:headEnd/>
                <a:tailEnd/>
              </a:ln>
            </p:spPr>
            <p:txBody>
              <a:bodyPr/>
              <a:lstStyle/>
              <a:p>
                <a:endParaRPr lang="en-US"/>
              </a:p>
            </p:txBody>
          </p:sp>
          <p:sp>
            <p:nvSpPr>
              <p:cNvPr id="35123" name="Freeform 30"/>
              <p:cNvSpPr>
                <a:spLocks/>
              </p:cNvSpPr>
              <p:nvPr/>
            </p:nvSpPr>
            <p:spPr bwMode="auto">
              <a:xfrm>
                <a:off x="3194" y="3671"/>
                <a:ext cx="16" cy="9"/>
              </a:xfrm>
              <a:custGeom>
                <a:avLst/>
                <a:gdLst>
                  <a:gd name="T0" fmla="*/ 12 w 16"/>
                  <a:gd name="T1" fmla="*/ 1 h 9"/>
                  <a:gd name="T2" fmla="*/ 10 w 16"/>
                  <a:gd name="T3" fmla="*/ 4 h 9"/>
                  <a:gd name="T4" fmla="*/ 16 w 16"/>
                  <a:gd name="T5" fmla="*/ 4 h 9"/>
                  <a:gd name="T6" fmla="*/ 15 w 16"/>
                  <a:gd name="T7" fmla="*/ 6 h 9"/>
                  <a:gd name="T8" fmla="*/ 10 w 16"/>
                  <a:gd name="T9" fmla="*/ 6 h 9"/>
                  <a:gd name="T10" fmla="*/ 11 w 16"/>
                  <a:gd name="T11" fmla="*/ 9 h 9"/>
                  <a:gd name="T12" fmla="*/ 8 w 16"/>
                  <a:gd name="T13" fmla="*/ 9 h 9"/>
                  <a:gd name="T14" fmla="*/ 6 w 16"/>
                  <a:gd name="T15" fmla="*/ 6 h 9"/>
                  <a:gd name="T16" fmla="*/ 2 w 16"/>
                  <a:gd name="T17" fmla="*/ 7 h 9"/>
                  <a:gd name="T18" fmla="*/ 0 w 16"/>
                  <a:gd name="T19" fmla="*/ 5 h 9"/>
                  <a:gd name="T20" fmla="*/ 4 w 16"/>
                  <a:gd name="T21" fmla="*/ 4 h 9"/>
                  <a:gd name="T22" fmla="*/ 1 w 16"/>
                  <a:gd name="T23" fmla="*/ 2 h 9"/>
                  <a:gd name="T24" fmla="*/ 3 w 16"/>
                  <a:gd name="T25" fmla="*/ 0 h 9"/>
                  <a:gd name="T26" fmla="*/ 7 w 16"/>
                  <a:gd name="T27" fmla="*/ 3 h 9"/>
                  <a:gd name="T28" fmla="*/ 9 w 16"/>
                  <a:gd name="T29" fmla="*/ 1 h 9"/>
                  <a:gd name="T30" fmla="*/ 12 w 16"/>
                  <a:gd name="T31" fmla="*/ 1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6"/>
                  <a:gd name="T49" fmla="*/ 0 h 9"/>
                  <a:gd name="T50" fmla="*/ 16 w 16"/>
                  <a:gd name="T51" fmla="*/ 9 h 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6" h="9">
                    <a:moveTo>
                      <a:pt x="12" y="1"/>
                    </a:moveTo>
                    <a:lnTo>
                      <a:pt x="10" y="4"/>
                    </a:lnTo>
                    <a:lnTo>
                      <a:pt x="16" y="4"/>
                    </a:lnTo>
                    <a:lnTo>
                      <a:pt x="15" y="6"/>
                    </a:lnTo>
                    <a:lnTo>
                      <a:pt x="10" y="6"/>
                    </a:lnTo>
                    <a:lnTo>
                      <a:pt x="11" y="9"/>
                    </a:lnTo>
                    <a:lnTo>
                      <a:pt x="8" y="9"/>
                    </a:lnTo>
                    <a:lnTo>
                      <a:pt x="6" y="6"/>
                    </a:lnTo>
                    <a:lnTo>
                      <a:pt x="2" y="7"/>
                    </a:lnTo>
                    <a:lnTo>
                      <a:pt x="0" y="5"/>
                    </a:lnTo>
                    <a:lnTo>
                      <a:pt x="4" y="4"/>
                    </a:lnTo>
                    <a:lnTo>
                      <a:pt x="1" y="2"/>
                    </a:lnTo>
                    <a:lnTo>
                      <a:pt x="3" y="0"/>
                    </a:lnTo>
                    <a:lnTo>
                      <a:pt x="7" y="3"/>
                    </a:lnTo>
                    <a:lnTo>
                      <a:pt x="9" y="1"/>
                    </a:lnTo>
                    <a:lnTo>
                      <a:pt x="12" y="1"/>
                    </a:lnTo>
                    <a:close/>
                  </a:path>
                </a:pathLst>
              </a:custGeom>
              <a:solidFill>
                <a:srgbClr val="FFFFFF"/>
              </a:solidFill>
              <a:ln w="9525">
                <a:noFill/>
                <a:round/>
                <a:headEnd/>
                <a:tailEnd/>
              </a:ln>
            </p:spPr>
            <p:txBody>
              <a:bodyPr/>
              <a:lstStyle/>
              <a:p>
                <a:endParaRPr lang="en-US"/>
              </a:p>
            </p:txBody>
          </p:sp>
          <p:sp>
            <p:nvSpPr>
              <p:cNvPr id="35124" name="Freeform 31"/>
              <p:cNvSpPr>
                <a:spLocks/>
              </p:cNvSpPr>
              <p:nvPr/>
            </p:nvSpPr>
            <p:spPr bwMode="auto">
              <a:xfrm>
                <a:off x="3204" y="3637"/>
                <a:ext cx="58" cy="34"/>
              </a:xfrm>
              <a:custGeom>
                <a:avLst/>
                <a:gdLst>
                  <a:gd name="T0" fmla="*/ 57 w 58"/>
                  <a:gd name="T1" fmla="*/ 16 h 34"/>
                  <a:gd name="T2" fmla="*/ 57 w 58"/>
                  <a:gd name="T3" fmla="*/ 15 h 34"/>
                  <a:gd name="T4" fmla="*/ 58 w 58"/>
                  <a:gd name="T5" fmla="*/ 15 h 34"/>
                  <a:gd name="T6" fmla="*/ 57 w 58"/>
                  <a:gd name="T7" fmla="*/ 14 h 34"/>
                  <a:gd name="T8" fmla="*/ 57 w 58"/>
                  <a:gd name="T9" fmla="*/ 14 h 34"/>
                  <a:gd name="T10" fmla="*/ 35 w 58"/>
                  <a:gd name="T11" fmla="*/ 1 h 34"/>
                  <a:gd name="T12" fmla="*/ 34 w 58"/>
                  <a:gd name="T13" fmla="*/ 0 h 34"/>
                  <a:gd name="T14" fmla="*/ 33 w 58"/>
                  <a:gd name="T15" fmla="*/ 0 h 34"/>
                  <a:gd name="T16" fmla="*/ 32 w 58"/>
                  <a:gd name="T17" fmla="*/ 0 h 34"/>
                  <a:gd name="T18" fmla="*/ 31 w 58"/>
                  <a:gd name="T19" fmla="*/ 1 h 34"/>
                  <a:gd name="T20" fmla="*/ 0 w 58"/>
                  <a:gd name="T21" fmla="*/ 18 h 34"/>
                  <a:gd name="T22" fmla="*/ 0 w 58"/>
                  <a:gd name="T23" fmla="*/ 19 h 34"/>
                  <a:gd name="T24" fmla="*/ 0 w 58"/>
                  <a:gd name="T25" fmla="*/ 19 h 34"/>
                  <a:gd name="T26" fmla="*/ 0 w 58"/>
                  <a:gd name="T27" fmla="*/ 20 h 34"/>
                  <a:gd name="T28" fmla="*/ 0 w 58"/>
                  <a:gd name="T29" fmla="*/ 20 h 34"/>
                  <a:gd name="T30" fmla="*/ 23 w 58"/>
                  <a:gd name="T31" fmla="*/ 33 h 34"/>
                  <a:gd name="T32" fmla="*/ 24 w 58"/>
                  <a:gd name="T33" fmla="*/ 34 h 34"/>
                  <a:gd name="T34" fmla="*/ 24 w 58"/>
                  <a:gd name="T35" fmla="*/ 34 h 34"/>
                  <a:gd name="T36" fmla="*/ 25 w 58"/>
                  <a:gd name="T37" fmla="*/ 34 h 34"/>
                  <a:gd name="T38" fmla="*/ 26 w 58"/>
                  <a:gd name="T39" fmla="*/ 33 h 34"/>
                  <a:gd name="T40" fmla="*/ 57 w 58"/>
                  <a:gd name="T41" fmla="*/ 16 h 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8"/>
                  <a:gd name="T64" fmla="*/ 0 h 34"/>
                  <a:gd name="T65" fmla="*/ 58 w 58"/>
                  <a:gd name="T66" fmla="*/ 34 h 3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8" h="34">
                    <a:moveTo>
                      <a:pt x="57" y="16"/>
                    </a:moveTo>
                    <a:lnTo>
                      <a:pt x="57" y="15"/>
                    </a:lnTo>
                    <a:lnTo>
                      <a:pt x="58" y="15"/>
                    </a:lnTo>
                    <a:lnTo>
                      <a:pt x="57" y="14"/>
                    </a:lnTo>
                    <a:lnTo>
                      <a:pt x="35" y="1"/>
                    </a:lnTo>
                    <a:lnTo>
                      <a:pt x="34" y="0"/>
                    </a:lnTo>
                    <a:lnTo>
                      <a:pt x="33" y="0"/>
                    </a:lnTo>
                    <a:lnTo>
                      <a:pt x="32" y="0"/>
                    </a:lnTo>
                    <a:lnTo>
                      <a:pt x="31" y="1"/>
                    </a:lnTo>
                    <a:lnTo>
                      <a:pt x="0" y="18"/>
                    </a:lnTo>
                    <a:lnTo>
                      <a:pt x="0" y="19"/>
                    </a:lnTo>
                    <a:lnTo>
                      <a:pt x="0" y="20"/>
                    </a:lnTo>
                    <a:lnTo>
                      <a:pt x="23" y="33"/>
                    </a:lnTo>
                    <a:lnTo>
                      <a:pt x="24" y="34"/>
                    </a:lnTo>
                    <a:lnTo>
                      <a:pt x="25" y="34"/>
                    </a:lnTo>
                    <a:lnTo>
                      <a:pt x="26" y="33"/>
                    </a:lnTo>
                    <a:lnTo>
                      <a:pt x="57" y="16"/>
                    </a:lnTo>
                    <a:close/>
                  </a:path>
                </a:pathLst>
              </a:custGeom>
              <a:solidFill>
                <a:srgbClr val="7A7C7C"/>
              </a:solidFill>
              <a:ln w="9525">
                <a:noFill/>
                <a:round/>
                <a:headEnd/>
                <a:tailEnd/>
              </a:ln>
            </p:spPr>
            <p:txBody>
              <a:bodyPr/>
              <a:lstStyle/>
              <a:p>
                <a:endParaRPr lang="en-US"/>
              </a:p>
            </p:txBody>
          </p:sp>
          <p:sp>
            <p:nvSpPr>
              <p:cNvPr id="35125" name="Freeform 32"/>
              <p:cNvSpPr>
                <a:spLocks/>
              </p:cNvSpPr>
              <p:nvPr/>
            </p:nvSpPr>
            <p:spPr bwMode="auto">
              <a:xfrm>
                <a:off x="3232" y="3648"/>
                <a:ext cx="18" cy="9"/>
              </a:xfrm>
              <a:custGeom>
                <a:avLst/>
                <a:gdLst>
                  <a:gd name="T0" fmla="*/ 5 w 18"/>
                  <a:gd name="T1" fmla="*/ 7 h 9"/>
                  <a:gd name="T2" fmla="*/ 8 w 18"/>
                  <a:gd name="T3" fmla="*/ 9 h 9"/>
                  <a:gd name="T4" fmla="*/ 11 w 18"/>
                  <a:gd name="T5" fmla="*/ 9 h 9"/>
                  <a:gd name="T6" fmla="*/ 14 w 18"/>
                  <a:gd name="T7" fmla="*/ 9 h 9"/>
                  <a:gd name="T8" fmla="*/ 16 w 18"/>
                  <a:gd name="T9" fmla="*/ 9 h 9"/>
                  <a:gd name="T10" fmla="*/ 18 w 18"/>
                  <a:gd name="T11" fmla="*/ 8 h 9"/>
                  <a:gd name="T12" fmla="*/ 18 w 18"/>
                  <a:gd name="T13" fmla="*/ 6 h 9"/>
                  <a:gd name="T14" fmla="*/ 16 w 18"/>
                  <a:gd name="T15" fmla="*/ 5 h 9"/>
                  <a:gd name="T16" fmla="*/ 13 w 18"/>
                  <a:gd name="T17" fmla="*/ 3 h 9"/>
                  <a:gd name="T18" fmla="*/ 10 w 18"/>
                  <a:gd name="T19" fmla="*/ 1 h 9"/>
                  <a:gd name="T20" fmla="*/ 7 w 18"/>
                  <a:gd name="T21" fmla="*/ 0 h 9"/>
                  <a:gd name="T22" fmla="*/ 4 w 18"/>
                  <a:gd name="T23" fmla="*/ 0 h 9"/>
                  <a:gd name="T24" fmla="*/ 2 w 18"/>
                  <a:gd name="T25" fmla="*/ 1 h 9"/>
                  <a:gd name="T26" fmla="*/ 0 w 18"/>
                  <a:gd name="T27" fmla="*/ 2 h 9"/>
                  <a:gd name="T28" fmla="*/ 0 w 18"/>
                  <a:gd name="T29" fmla="*/ 4 h 9"/>
                  <a:gd name="T30" fmla="*/ 2 w 18"/>
                  <a:gd name="T31" fmla="*/ 5 h 9"/>
                  <a:gd name="T32" fmla="*/ 5 w 18"/>
                  <a:gd name="T33" fmla="*/ 7 h 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9"/>
                  <a:gd name="T53" fmla="*/ 18 w 18"/>
                  <a:gd name="T54" fmla="*/ 9 h 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9">
                    <a:moveTo>
                      <a:pt x="5" y="7"/>
                    </a:moveTo>
                    <a:lnTo>
                      <a:pt x="8" y="9"/>
                    </a:lnTo>
                    <a:lnTo>
                      <a:pt x="11" y="9"/>
                    </a:lnTo>
                    <a:lnTo>
                      <a:pt x="14" y="9"/>
                    </a:lnTo>
                    <a:lnTo>
                      <a:pt x="16" y="9"/>
                    </a:lnTo>
                    <a:lnTo>
                      <a:pt x="18" y="8"/>
                    </a:lnTo>
                    <a:lnTo>
                      <a:pt x="18" y="6"/>
                    </a:lnTo>
                    <a:lnTo>
                      <a:pt x="16" y="5"/>
                    </a:lnTo>
                    <a:lnTo>
                      <a:pt x="13" y="3"/>
                    </a:lnTo>
                    <a:lnTo>
                      <a:pt x="10" y="1"/>
                    </a:lnTo>
                    <a:lnTo>
                      <a:pt x="7" y="0"/>
                    </a:lnTo>
                    <a:lnTo>
                      <a:pt x="4" y="0"/>
                    </a:lnTo>
                    <a:lnTo>
                      <a:pt x="2" y="1"/>
                    </a:lnTo>
                    <a:lnTo>
                      <a:pt x="0" y="2"/>
                    </a:lnTo>
                    <a:lnTo>
                      <a:pt x="0" y="4"/>
                    </a:lnTo>
                    <a:lnTo>
                      <a:pt x="2" y="5"/>
                    </a:lnTo>
                    <a:lnTo>
                      <a:pt x="5" y="7"/>
                    </a:lnTo>
                    <a:close/>
                  </a:path>
                </a:pathLst>
              </a:custGeom>
              <a:solidFill>
                <a:srgbClr val="FFFFFF"/>
              </a:solidFill>
              <a:ln w="9525">
                <a:noFill/>
                <a:round/>
                <a:headEnd/>
                <a:tailEnd/>
              </a:ln>
            </p:spPr>
            <p:txBody>
              <a:bodyPr/>
              <a:lstStyle/>
              <a:p>
                <a:endParaRPr lang="en-US"/>
              </a:p>
            </p:txBody>
          </p:sp>
          <p:sp>
            <p:nvSpPr>
              <p:cNvPr id="35126" name="Freeform 33"/>
              <p:cNvSpPr>
                <a:spLocks/>
              </p:cNvSpPr>
              <p:nvPr/>
            </p:nvSpPr>
            <p:spPr bwMode="auto">
              <a:xfrm>
                <a:off x="3244" y="3614"/>
                <a:ext cx="58" cy="34"/>
              </a:xfrm>
              <a:custGeom>
                <a:avLst/>
                <a:gdLst>
                  <a:gd name="T0" fmla="*/ 56 w 58"/>
                  <a:gd name="T1" fmla="*/ 15 h 34"/>
                  <a:gd name="T2" fmla="*/ 57 w 58"/>
                  <a:gd name="T3" fmla="*/ 15 h 34"/>
                  <a:gd name="T4" fmla="*/ 58 w 58"/>
                  <a:gd name="T5" fmla="*/ 14 h 34"/>
                  <a:gd name="T6" fmla="*/ 57 w 58"/>
                  <a:gd name="T7" fmla="*/ 14 h 34"/>
                  <a:gd name="T8" fmla="*/ 56 w 58"/>
                  <a:gd name="T9" fmla="*/ 14 h 34"/>
                  <a:gd name="T10" fmla="*/ 34 w 58"/>
                  <a:gd name="T11" fmla="*/ 1 h 34"/>
                  <a:gd name="T12" fmla="*/ 34 w 58"/>
                  <a:gd name="T13" fmla="*/ 1 h 34"/>
                  <a:gd name="T14" fmla="*/ 33 w 58"/>
                  <a:gd name="T15" fmla="*/ 0 h 34"/>
                  <a:gd name="T16" fmla="*/ 32 w 58"/>
                  <a:gd name="T17" fmla="*/ 0 h 34"/>
                  <a:gd name="T18" fmla="*/ 31 w 58"/>
                  <a:gd name="T19" fmla="*/ 1 h 34"/>
                  <a:gd name="T20" fmla="*/ 0 w 58"/>
                  <a:gd name="T21" fmla="*/ 19 h 34"/>
                  <a:gd name="T22" fmla="*/ 0 w 58"/>
                  <a:gd name="T23" fmla="*/ 19 h 34"/>
                  <a:gd name="T24" fmla="*/ 0 w 58"/>
                  <a:gd name="T25" fmla="*/ 20 h 34"/>
                  <a:gd name="T26" fmla="*/ 0 w 58"/>
                  <a:gd name="T27" fmla="*/ 20 h 34"/>
                  <a:gd name="T28" fmla="*/ 0 w 58"/>
                  <a:gd name="T29" fmla="*/ 21 h 34"/>
                  <a:gd name="T30" fmla="*/ 22 w 58"/>
                  <a:gd name="T31" fmla="*/ 33 h 34"/>
                  <a:gd name="T32" fmla="*/ 23 w 58"/>
                  <a:gd name="T33" fmla="*/ 34 h 34"/>
                  <a:gd name="T34" fmla="*/ 24 w 58"/>
                  <a:gd name="T35" fmla="*/ 34 h 34"/>
                  <a:gd name="T36" fmla="*/ 25 w 58"/>
                  <a:gd name="T37" fmla="*/ 34 h 34"/>
                  <a:gd name="T38" fmla="*/ 26 w 58"/>
                  <a:gd name="T39" fmla="*/ 33 h 34"/>
                  <a:gd name="T40" fmla="*/ 56 w 58"/>
                  <a:gd name="T41" fmla="*/ 15 h 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8"/>
                  <a:gd name="T64" fmla="*/ 0 h 34"/>
                  <a:gd name="T65" fmla="*/ 58 w 58"/>
                  <a:gd name="T66" fmla="*/ 34 h 3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8" h="34">
                    <a:moveTo>
                      <a:pt x="56" y="15"/>
                    </a:moveTo>
                    <a:lnTo>
                      <a:pt x="57" y="15"/>
                    </a:lnTo>
                    <a:lnTo>
                      <a:pt x="58" y="14"/>
                    </a:lnTo>
                    <a:lnTo>
                      <a:pt x="57" y="14"/>
                    </a:lnTo>
                    <a:lnTo>
                      <a:pt x="56" y="14"/>
                    </a:lnTo>
                    <a:lnTo>
                      <a:pt x="34" y="1"/>
                    </a:lnTo>
                    <a:lnTo>
                      <a:pt x="33" y="0"/>
                    </a:lnTo>
                    <a:lnTo>
                      <a:pt x="32" y="0"/>
                    </a:lnTo>
                    <a:lnTo>
                      <a:pt x="31" y="1"/>
                    </a:lnTo>
                    <a:lnTo>
                      <a:pt x="0" y="19"/>
                    </a:lnTo>
                    <a:lnTo>
                      <a:pt x="0" y="20"/>
                    </a:lnTo>
                    <a:lnTo>
                      <a:pt x="0" y="21"/>
                    </a:lnTo>
                    <a:lnTo>
                      <a:pt x="22" y="33"/>
                    </a:lnTo>
                    <a:lnTo>
                      <a:pt x="23" y="34"/>
                    </a:lnTo>
                    <a:lnTo>
                      <a:pt x="24" y="34"/>
                    </a:lnTo>
                    <a:lnTo>
                      <a:pt x="25" y="34"/>
                    </a:lnTo>
                    <a:lnTo>
                      <a:pt x="26" y="33"/>
                    </a:lnTo>
                    <a:lnTo>
                      <a:pt x="56" y="15"/>
                    </a:lnTo>
                    <a:close/>
                  </a:path>
                </a:pathLst>
              </a:custGeom>
              <a:solidFill>
                <a:srgbClr val="7A7C7C"/>
              </a:solidFill>
              <a:ln w="9525">
                <a:noFill/>
                <a:round/>
                <a:headEnd/>
                <a:tailEnd/>
              </a:ln>
            </p:spPr>
            <p:txBody>
              <a:bodyPr/>
              <a:lstStyle/>
              <a:p>
                <a:endParaRPr lang="en-US"/>
              </a:p>
            </p:txBody>
          </p:sp>
          <p:sp>
            <p:nvSpPr>
              <p:cNvPr id="35127" name="Freeform 34"/>
              <p:cNvSpPr>
                <a:spLocks/>
              </p:cNvSpPr>
              <p:nvPr/>
            </p:nvSpPr>
            <p:spPr bwMode="auto">
              <a:xfrm>
                <a:off x="3272" y="3624"/>
                <a:ext cx="17" cy="12"/>
              </a:xfrm>
              <a:custGeom>
                <a:avLst/>
                <a:gdLst>
                  <a:gd name="T0" fmla="*/ 14 w 17"/>
                  <a:gd name="T1" fmla="*/ 4 h 12"/>
                  <a:gd name="T2" fmla="*/ 13 w 17"/>
                  <a:gd name="T3" fmla="*/ 5 h 12"/>
                  <a:gd name="T4" fmla="*/ 10 w 17"/>
                  <a:gd name="T5" fmla="*/ 4 h 12"/>
                  <a:gd name="T6" fmla="*/ 12 w 17"/>
                  <a:gd name="T7" fmla="*/ 3 h 12"/>
                  <a:gd name="T8" fmla="*/ 10 w 17"/>
                  <a:gd name="T9" fmla="*/ 2 h 12"/>
                  <a:gd name="T10" fmla="*/ 9 w 17"/>
                  <a:gd name="T11" fmla="*/ 3 h 12"/>
                  <a:gd name="T12" fmla="*/ 5 w 17"/>
                  <a:gd name="T13" fmla="*/ 0 h 12"/>
                  <a:gd name="T14" fmla="*/ 3 w 17"/>
                  <a:gd name="T15" fmla="*/ 1 h 12"/>
                  <a:gd name="T16" fmla="*/ 7 w 17"/>
                  <a:gd name="T17" fmla="*/ 4 h 12"/>
                  <a:gd name="T18" fmla="*/ 6 w 17"/>
                  <a:gd name="T19" fmla="*/ 4 h 12"/>
                  <a:gd name="T20" fmla="*/ 2 w 17"/>
                  <a:gd name="T21" fmla="*/ 2 h 12"/>
                  <a:gd name="T22" fmla="*/ 0 w 17"/>
                  <a:gd name="T23" fmla="*/ 3 h 12"/>
                  <a:gd name="T24" fmla="*/ 3 w 17"/>
                  <a:gd name="T25" fmla="*/ 5 h 12"/>
                  <a:gd name="T26" fmla="*/ 2 w 17"/>
                  <a:gd name="T27" fmla="*/ 6 h 12"/>
                  <a:gd name="T28" fmla="*/ 3 w 17"/>
                  <a:gd name="T29" fmla="*/ 8 h 12"/>
                  <a:gd name="T30" fmla="*/ 5 w 17"/>
                  <a:gd name="T31" fmla="*/ 6 h 12"/>
                  <a:gd name="T32" fmla="*/ 7 w 17"/>
                  <a:gd name="T33" fmla="*/ 8 h 12"/>
                  <a:gd name="T34" fmla="*/ 6 w 17"/>
                  <a:gd name="T35" fmla="*/ 9 h 12"/>
                  <a:gd name="T36" fmla="*/ 7 w 17"/>
                  <a:gd name="T37" fmla="*/ 10 h 12"/>
                  <a:gd name="T38" fmla="*/ 9 w 17"/>
                  <a:gd name="T39" fmla="*/ 9 h 12"/>
                  <a:gd name="T40" fmla="*/ 13 w 17"/>
                  <a:gd name="T41" fmla="*/ 12 h 12"/>
                  <a:gd name="T42" fmla="*/ 14 w 17"/>
                  <a:gd name="T43" fmla="*/ 11 h 12"/>
                  <a:gd name="T44" fmla="*/ 10 w 17"/>
                  <a:gd name="T45" fmla="*/ 8 h 12"/>
                  <a:gd name="T46" fmla="*/ 13 w 17"/>
                  <a:gd name="T47" fmla="*/ 8 h 12"/>
                  <a:gd name="T48" fmla="*/ 16 w 17"/>
                  <a:gd name="T49" fmla="*/ 10 h 12"/>
                  <a:gd name="T50" fmla="*/ 17 w 17"/>
                  <a:gd name="T51" fmla="*/ 9 h 12"/>
                  <a:gd name="T52" fmla="*/ 14 w 17"/>
                  <a:gd name="T53" fmla="*/ 6 h 12"/>
                  <a:gd name="T54" fmla="*/ 16 w 17"/>
                  <a:gd name="T55" fmla="*/ 5 h 12"/>
                  <a:gd name="T56" fmla="*/ 14 w 17"/>
                  <a:gd name="T57" fmla="*/ 4 h 1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
                  <a:gd name="T88" fmla="*/ 0 h 12"/>
                  <a:gd name="T89" fmla="*/ 17 w 17"/>
                  <a:gd name="T90" fmla="*/ 12 h 1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 h="12">
                    <a:moveTo>
                      <a:pt x="14" y="4"/>
                    </a:moveTo>
                    <a:lnTo>
                      <a:pt x="13" y="5"/>
                    </a:lnTo>
                    <a:lnTo>
                      <a:pt x="10" y="4"/>
                    </a:lnTo>
                    <a:lnTo>
                      <a:pt x="12" y="3"/>
                    </a:lnTo>
                    <a:lnTo>
                      <a:pt x="10" y="2"/>
                    </a:lnTo>
                    <a:lnTo>
                      <a:pt x="9" y="3"/>
                    </a:lnTo>
                    <a:lnTo>
                      <a:pt x="5" y="0"/>
                    </a:lnTo>
                    <a:lnTo>
                      <a:pt x="3" y="1"/>
                    </a:lnTo>
                    <a:lnTo>
                      <a:pt x="7" y="4"/>
                    </a:lnTo>
                    <a:lnTo>
                      <a:pt x="6" y="4"/>
                    </a:lnTo>
                    <a:lnTo>
                      <a:pt x="2" y="2"/>
                    </a:lnTo>
                    <a:lnTo>
                      <a:pt x="0" y="3"/>
                    </a:lnTo>
                    <a:lnTo>
                      <a:pt x="3" y="5"/>
                    </a:lnTo>
                    <a:lnTo>
                      <a:pt x="2" y="6"/>
                    </a:lnTo>
                    <a:lnTo>
                      <a:pt x="3" y="8"/>
                    </a:lnTo>
                    <a:lnTo>
                      <a:pt x="5" y="6"/>
                    </a:lnTo>
                    <a:lnTo>
                      <a:pt x="7" y="8"/>
                    </a:lnTo>
                    <a:lnTo>
                      <a:pt x="6" y="9"/>
                    </a:lnTo>
                    <a:lnTo>
                      <a:pt x="7" y="10"/>
                    </a:lnTo>
                    <a:lnTo>
                      <a:pt x="9" y="9"/>
                    </a:lnTo>
                    <a:lnTo>
                      <a:pt x="13" y="12"/>
                    </a:lnTo>
                    <a:lnTo>
                      <a:pt x="14" y="11"/>
                    </a:lnTo>
                    <a:lnTo>
                      <a:pt x="10" y="8"/>
                    </a:lnTo>
                    <a:lnTo>
                      <a:pt x="13" y="8"/>
                    </a:lnTo>
                    <a:lnTo>
                      <a:pt x="16" y="10"/>
                    </a:lnTo>
                    <a:lnTo>
                      <a:pt x="17" y="9"/>
                    </a:lnTo>
                    <a:lnTo>
                      <a:pt x="14" y="6"/>
                    </a:lnTo>
                    <a:lnTo>
                      <a:pt x="16" y="5"/>
                    </a:lnTo>
                    <a:lnTo>
                      <a:pt x="14" y="4"/>
                    </a:lnTo>
                    <a:close/>
                  </a:path>
                </a:pathLst>
              </a:custGeom>
              <a:solidFill>
                <a:srgbClr val="FFFFFF"/>
              </a:solidFill>
              <a:ln w="9525">
                <a:noFill/>
                <a:round/>
                <a:headEnd/>
                <a:tailEnd/>
              </a:ln>
            </p:spPr>
            <p:txBody>
              <a:bodyPr/>
              <a:lstStyle/>
              <a:p>
                <a:endParaRPr lang="en-US"/>
              </a:p>
            </p:txBody>
          </p:sp>
          <p:sp>
            <p:nvSpPr>
              <p:cNvPr id="35128" name="Freeform 35"/>
              <p:cNvSpPr>
                <a:spLocks/>
              </p:cNvSpPr>
              <p:nvPr/>
            </p:nvSpPr>
            <p:spPr bwMode="auto">
              <a:xfrm>
                <a:off x="3132" y="3642"/>
                <a:ext cx="58" cy="33"/>
              </a:xfrm>
              <a:custGeom>
                <a:avLst/>
                <a:gdLst>
                  <a:gd name="T0" fmla="*/ 57 w 58"/>
                  <a:gd name="T1" fmla="*/ 15 h 33"/>
                  <a:gd name="T2" fmla="*/ 58 w 58"/>
                  <a:gd name="T3" fmla="*/ 15 h 33"/>
                  <a:gd name="T4" fmla="*/ 58 w 58"/>
                  <a:gd name="T5" fmla="*/ 14 h 33"/>
                  <a:gd name="T6" fmla="*/ 58 w 58"/>
                  <a:gd name="T7" fmla="*/ 14 h 33"/>
                  <a:gd name="T8" fmla="*/ 57 w 58"/>
                  <a:gd name="T9" fmla="*/ 13 h 33"/>
                  <a:gd name="T10" fmla="*/ 35 w 58"/>
                  <a:gd name="T11" fmla="*/ 1 h 33"/>
                  <a:gd name="T12" fmla="*/ 34 w 58"/>
                  <a:gd name="T13" fmla="*/ 0 h 33"/>
                  <a:gd name="T14" fmla="*/ 33 w 58"/>
                  <a:gd name="T15" fmla="*/ 0 h 33"/>
                  <a:gd name="T16" fmla="*/ 32 w 58"/>
                  <a:gd name="T17" fmla="*/ 0 h 33"/>
                  <a:gd name="T18" fmla="*/ 31 w 58"/>
                  <a:gd name="T19" fmla="*/ 0 h 33"/>
                  <a:gd name="T20" fmla="*/ 0 w 58"/>
                  <a:gd name="T21" fmla="*/ 18 h 33"/>
                  <a:gd name="T22" fmla="*/ 0 w 58"/>
                  <a:gd name="T23" fmla="*/ 19 h 33"/>
                  <a:gd name="T24" fmla="*/ 0 w 58"/>
                  <a:gd name="T25" fmla="*/ 19 h 33"/>
                  <a:gd name="T26" fmla="*/ 0 w 58"/>
                  <a:gd name="T27" fmla="*/ 20 h 33"/>
                  <a:gd name="T28" fmla="*/ 1 w 58"/>
                  <a:gd name="T29" fmla="*/ 20 h 33"/>
                  <a:gd name="T30" fmla="*/ 23 w 58"/>
                  <a:gd name="T31" fmla="*/ 33 h 33"/>
                  <a:gd name="T32" fmla="*/ 24 w 58"/>
                  <a:gd name="T33" fmla="*/ 33 h 33"/>
                  <a:gd name="T34" fmla="*/ 25 w 58"/>
                  <a:gd name="T35" fmla="*/ 33 h 33"/>
                  <a:gd name="T36" fmla="*/ 25 w 58"/>
                  <a:gd name="T37" fmla="*/ 33 h 33"/>
                  <a:gd name="T38" fmla="*/ 26 w 58"/>
                  <a:gd name="T39" fmla="*/ 33 h 33"/>
                  <a:gd name="T40" fmla="*/ 57 w 58"/>
                  <a:gd name="T41" fmla="*/ 15 h 3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8"/>
                  <a:gd name="T64" fmla="*/ 0 h 33"/>
                  <a:gd name="T65" fmla="*/ 58 w 58"/>
                  <a:gd name="T66" fmla="*/ 33 h 3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8" h="33">
                    <a:moveTo>
                      <a:pt x="57" y="15"/>
                    </a:moveTo>
                    <a:lnTo>
                      <a:pt x="58" y="15"/>
                    </a:lnTo>
                    <a:lnTo>
                      <a:pt x="58" y="14"/>
                    </a:lnTo>
                    <a:lnTo>
                      <a:pt x="57" y="13"/>
                    </a:lnTo>
                    <a:lnTo>
                      <a:pt x="35" y="1"/>
                    </a:lnTo>
                    <a:lnTo>
                      <a:pt x="34" y="0"/>
                    </a:lnTo>
                    <a:lnTo>
                      <a:pt x="33" y="0"/>
                    </a:lnTo>
                    <a:lnTo>
                      <a:pt x="32" y="0"/>
                    </a:lnTo>
                    <a:lnTo>
                      <a:pt x="31" y="0"/>
                    </a:lnTo>
                    <a:lnTo>
                      <a:pt x="0" y="18"/>
                    </a:lnTo>
                    <a:lnTo>
                      <a:pt x="0" y="19"/>
                    </a:lnTo>
                    <a:lnTo>
                      <a:pt x="0" y="20"/>
                    </a:lnTo>
                    <a:lnTo>
                      <a:pt x="1" y="20"/>
                    </a:lnTo>
                    <a:lnTo>
                      <a:pt x="23" y="33"/>
                    </a:lnTo>
                    <a:lnTo>
                      <a:pt x="24" y="33"/>
                    </a:lnTo>
                    <a:lnTo>
                      <a:pt x="25" y="33"/>
                    </a:lnTo>
                    <a:lnTo>
                      <a:pt x="26" y="33"/>
                    </a:lnTo>
                    <a:lnTo>
                      <a:pt x="57" y="15"/>
                    </a:lnTo>
                    <a:close/>
                  </a:path>
                </a:pathLst>
              </a:custGeom>
              <a:solidFill>
                <a:srgbClr val="7A7C7C"/>
              </a:solidFill>
              <a:ln w="9525">
                <a:noFill/>
                <a:round/>
                <a:headEnd/>
                <a:tailEnd/>
              </a:ln>
            </p:spPr>
            <p:txBody>
              <a:bodyPr/>
              <a:lstStyle/>
              <a:p>
                <a:endParaRPr lang="en-US"/>
              </a:p>
            </p:txBody>
          </p:sp>
          <p:sp>
            <p:nvSpPr>
              <p:cNvPr id="35129" name="Freeform 36"/>
              <p:cNvSpPr>
                <a:spLocks/>
              </p:cNvSpPr>
              <p:nvPr/>
            </p:nvSpPr>
            <p:spPr bwMode="auto">
              <a:xfrm>
                <a:off x="3158" y="3651"/>
                <a:ext cx="18" cy="12"/>
              </a:xfrm>
              <a:custGeom>
                <a:avLst/>
                <a:gdLst>
                  <a:gd name="T0" fmla="*/ 11 w 18"/>
                  <a:gd name="T1" fmla="*/ 1 h 12"/>
                  <a:gd name="T2" fmla="*/ 12 w 18"/>
                  <a:gd name="T3" fmla="*/ 3 h 12"/>
                  <a:gd name="T4" fmla="*/ 13 w 18"/>
                  <a:gd name="T5" fmla="*/ 5 h 12"/>
                  <a:gd name="T6" fmla="*/ 15 w 18"/>
                  <a:gd name="T7" fmla="*/ 8 h 12"/>
                  <a:gd name="T8" fmla="*/ 18 w 18"/>
                  <a:gd name="T9" fmla="*/ 11 h 12"/>
                  <a:gd name="T10" fmla="*/ 16 w 18"/>
                  <a:gd name="T11" fmla="*/ 12 h 12"/>
                  <a:gd name="T12" fmla="*/ 13 w 18"/>
                  <a:gd name="T13" fmla="*/ 9 h 12"/>
                  <a:gd name="T14" fmla="*/ 11 w 18"/>
                  <a:gd name="T15" fmla="*/ 6 h 12"/>
                  <a:gd name="T16" fmla="*/ 10 w 18"/>
                  <a:gd name="T17" fmla="*/ 4 h 12"/>
                  <a:gd name="T18" fmla="*/ 9 w 18"/>
                  <a:gd name="T19" fmla="*/ 3 h 12"/>
                  <a:gd name="T20" fmla="*/ 3 w 18"/>
                  <a:gd name="T21" fmla="*/ 6 h 12"/>
                  <a:gd name="T22" fmla="*/ 0 w 18"/>
                  <a:gd name="T23" fmla="*/ 5 h 12"/>
                  <a:gd name="T24" fmla="*/ 9 w 18"/>
                  <a:gd name="T25" fmla="*/ 0 h 12"/>
                  <a:gd name="T26" fmla="*/ 11 w 18"/>
                  <a:gd name="T27" fmla="*/ 1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
                  <a:gd name="T43" fmla="*/ 0 h 12"/>
                  <a:gd name="T44" fmla="*/ 18 w 18"/>
                  <a:gd name="T45" fmla="*/ 12 h 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 h="12">
                    <a:moveTo>
                      <a:pt x="11" y="1"/>
                    </a:moveTo>
                    <a:lnTo>
                      <a:pt x="12" y="3"/>
                    </a:lnTo>
                    <a:lnTo>
                      <a:pt x="13" y="5"/>
                    </a:lnTo>
                    <a:lnTo>
                      <a:pt x="15" y="8"/>
                    </a:lnTo>
                    <a:lnTo>
                      <a:pt x="18" y="11"/>
                    </a:lnTo>
                    <a:lnTo>
                      <a:pt x="16" y="12"/>
                    </a:lnTo>
                    <a:lnTo>
                      <a:pt x="13" y="9"/>
                    </a:lnTo>
                    <a:lnTo>
                      <a:pt x="11" y="6"/>
                    </a:lnTo>
                    <a:lnTo>
                      <a:pt x="10" y="4"/>
                    </a:lnTo>
                    <a:lnTo>
                      <a:pt x="9" y="3"/>
                    </a:lnTo>
                    <a:lnTo>
                      <a:pt x="3" y="6"/>
                    </a:lnTo>
                    <a:lnTo>
                      <a:pt x="0" y="5"/>
                    </a:lnTo>
                    <a:lnTo>
                      <a:pt x="9" y="0"/>
                    </a:lnTo>
                    <a:lnTo>
                      <a:pt x="11" y="1"/>
                    </a:lnTo>
                    <a:close/>
                  </a:path>
                </a:pathLst>
              </a:custGeom>
              <a:solidFill>
                <a:srgbClr val="FFFFFF"/>
              </a:solidFill>
              <a:ln w="9525">
                <a:noFill/>
                <a:round/>
                <a:headEnd/>
                <a:tailEnd/>
              </a:ln>
            </p:spPr>
            <p:txBody>
              <a:bodyPr/>
              <a:lstStyle/>
              <a:p>
                <a:endParaRPr lang="en-US"/>
              </a:p>
            </p:txBody>
          </p:sp>
          <p:sp>
            <p:nvSpPr>
              <p:cNvPr id="35130" name="Freeform 37"/>
              <p:cNvSpPr>
                <a:spLocks/>
              </p:cNvSpPr>
              <p:nvPr/>
            </p:nvSpPr>
            <p:spPr bwMode="auto">
              <a:xfrm>
                <a:off x="3172" y="3619"/>
                <a:ext cx="58" cy="34"/>
              </a:xfrm>
              <a:custGeom>
                <a:avLst/>
                <a:gdLst>
                  <a:gd name="T0" fmla="*/ 57 w 58"/>
                  <a:gd name="T1" fmla="*/ 15 h 34"/>
                  <a:gd name="T2" fmla="*/ 58 w 58"/>
                  <a:gd name="T3" fmla="*/ 15 h 34"/>
                  <a:gd name="T4" fmla="*/ 58 w 58"/>
                  <a:gd name="T5" fmla="*/ 14 h 34"/>
                  <a:gd name="T6" fmla="*/ 58 w 58"/>
                  <a:gd name="T7" fmla="*/ 14 h 34"/>
                  <a:gd name="T8" fmla="*/ 57 w 58"/>
                  <a:gd name="T9" fmla="*/ 13 h 34"/>
                  <a:gd name="T10" fmla="*/ 35 w 58"/>
                  <a:gd name="T11" fmla="*/ 0 h 34"/>
                  <a:gd name="T12" fmla="*/ 34 w 58"/>
                  <a:gd name="T13" fmla="*/ 0 h 34"/>
                  <a:gd name="T14" fmla="*/ 33 w 58"/>
                  <a:gd name="T15" fmla="*/ 0 h 34"/>
                  <a:gd name="T16" fmla="*/ 32 w 58"/>
                  <a:gd name="T17" fmla="*/ 0 h 34"/>
                  <a:gd name="T18" fmla="*/ 31 w 58"/>
                  <a:gd name="T19" fmla="*/ 0 h 34"/>
                  <a:gd name="T20" fmla="*/ 0 w 58"/>
                  <a:gd name="T21" fmla="*/ 18 h 34"/>
                  <a:gd name="T22" fmla="*/ 0 w 58"/>
                  <a:gd name="T23" fmla="*/ 19 h 34"/>
                  <a:gd name="T24" fmla="*/ 0 w 58"/>
                  <a:gd name="T25" fmla="*/ 19 h 34"/>
                  <a:gd name="T26" fmla="*/ 0 w 58"/>
                  <a:gd name="T27" fmla="*/ 20 h 34"/>
                  <a:gd name="T28" fmla="*/ 1 w 58"/>
                  <a:gd name="T29" fmla="*/ 20 h 34"/>
                  <a:gd name="T30" fmla="*/ 23 w 58"/>
                  <a:gd name="T31" fmla="*/ 33 h 34"/>
                  <a:gd name="T32" fmla="*/ 24 w 58"/>
                  <a:gd name="T33" fmla="*/ 34 h 34"/>
                  <a:gd name="T34" fmla="*/ 25 w 58"/>
                  <a:gd name="T35" fmla="*/ 34 h 34"/>
                  <a:gd name="T36" fmla="*/ 25 w 58"/>
                  <a:gd name="T37" fmla="*/ 34 h 34"/>
                  <a:gd name="T38" fmla="*/ 26 w 58"/>
                  <a:gd name="T39" fmla="*/ 33 h 34"/>
                  <a:gd name="T40" fmla="*/ 57 w 58"/>
                  <a:gd name="T41" fmla="*/ 15 h 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8"/>
                  <a:gd name="T64" fmla="*/ 0 h 34"/>
                  <a:gd name="T65" fmla="*/ 58 w 58"/>
                  <a:gd name="T66" fmla="*/ 34 h 3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8" h="34">
                    <a:moveTo>
                      <a:pt x="57" y="15"/>
                    </a:moveTo>
                    <a:lnTo>
                      <a:pt x="58" y="15"/>
                    </a:lnTo>
                    <a:lnTo>
                      <a:pt x="58" y="14"/>
                    </a:lnTo>
                    <a:lnTo>
                      <a:pt x="57" y="13"/>
                    </a:lnTo>
                    <a:lnTo>
                      <a:pt x="35" y="0"/>
                    </a:lnTo>
                    <a:lnTo>
                      <a:pt x="34" y="0"/>
                    </a:lnTo>
                    <a:lnTo>
                      <a:pt x="33" y="0"/>
                    </a:lnTo>
                    <a:lnTo>
                      <a:pt x="32" y="0"/>
                    </a:lnTo>
                    <a:lnTo>
                      <a:pt x="31" y="0"/>
                    </a:lnTo>
                    <a:lnTo>
                      <a:pt x="0" y="18"/>
                    </a:lnTo>
                    <a:lnTo>
                      <a:pt x="0" y="19"/>
                    </a:lnTo>
                    <a:lnTo>
                      <a:pt x="0" y="20"/>
                    </a:lnTo>
                    <a:lnTo>
                      <a:pt x="1" y="20"/>
                    </a:lnTo>
                    <a:lnTo>
                      <a:pt x="23" y="33"/>
                    </a:lnTo>
                    <a:lnTo>
                      <a:pt x="24" y="34"/>
                    </a:lnTo>
                    <a:lnTo>
                      <a:pt x="25" y="34"/>
                    </a:lnTo>
                    <a:lnTo>
                      <a:pt x="26" y="33"/>
                    </a:lnTo>
                    <a:lnTo>
                      <a:pt x="57" y="15"/>
                    </a:lnTo>
                    <a:close/>
                  </a:path>
                </a:pathLst>
              </a:custGeom>
              <a:solidFill>
                <a:srgbClr val="7A7C7C"/>
              </a:solidFill>
              <a:ln w="9525">
                <a:noFill/>
                <a:round/>
                <a:headEnd/>
                <a:tailEnd/>
              </a:ln>
            </p:spPr>
            <p:txBody>
              <a:bodyPr/>
              <a:lstStyle/>
              <a:p>
                <a:endParaRPr lang="en-US"/>
              </a:p>
            </p:txBody>
          </p:sp>
          <p:sp>
            <p:nvSpPr>
              <p:cNvPr id="35131" name="Freeform 38"/>
              <p:cNvSpPr>
                <a:spLocks/>
              </p:cNvSpPr>
              <p:nvPr/>
            </p:nvSpPr>
            <p:spPr bwMode="auto">
              <a:xfrm>
                <a:off x="3200" y="3629"/>
                <a:ext cx="19" cy="11"/>
              </a:xfrm>
              <a:custGeom>
                <a:avLst/>
                <a:gdLst>
                  <a:gd name="T0" fmla="*/ 16 w 19"/>
                  <a:gd name="T1" fmla="*/ 5 h 11"/>
                  <a:gd name="T2" fmla="*/ 15 w 19"/>
                  <a:gd name="T3" fmla="*/ 4 h 11"/>
                  <a:gd name="T4" fmla="*/ 14 w 19"/>
                  <a:gd name="T5" fmla="*/ 4 h 11"/>
                  <a:gd name="T6" fmla="*/ 13 w 19"/>
                  <a:gd name="T7" fmla="*/ 4 h 11"/>
                  <a:gd name="T8" fmla="*/ 11 w 19"/>
                  <a:gd name="T9" fmla="*/ 4 h 11"/>
                  <a:gd name="T10" fmla="*/ 11 w 19"/>
                  <a:gd name="T11" fmla="*/ 4 h 11"/>
                  <a:gd name="T12" fmla="*/ 11 w 19"/>
                  <a:gd name="T13" fmla="*/ 3 h 11"/>
                  <a:gd name="T14" fmla="*/ 11 w 19"/>
                  <a:gd name="T15" fmla="*/ 2 h 11"/>
                  <a:gd name="T16" fmla="*/ 10 w 19"/>
                  <a:gd name="T17" fmla="*/ 1 h 11"/>
                  <a:gd name="T18" fmla="*/ 8 w 19"/>
                  <a:gd name="T19" fmla="*/ 1 h 11"/>
                  <a:gd name="T20" fmla="*/ 6 w 19"/>
                  <a:gd name="T21" fmla="*/ 0 h 11"/>
                  <a:gd name="T22" fmla="*/ 4 w 19"/>
                  <a:gd name="T23" fmla="*/ 0 h 11"/>
                  <a:gd name="T24" fmla="*/ 2 w 19"/>
                  <a:gd name="T25" fmla="*/ 1 h 11"/>
                  <a:gd name="T26" fmla="*/ 1 w 19"/>
                  <a:gd name="T27" fmla="*/ 3 h 11"/>
                  <a:gd name="T28" fmla="*/ 0 w 19"/>
                  <a:gd name="T29" fmla="*/ 4 h 11"/>
                  <a:gd name="T30" fmla="*/ 0 w 19"/>
                  <a:gd name="T31" fmla="*/ 5 h 11"/>
                  <a:gd name="T32" fmla="*/ 2 w 19"/>
                  <a:gd name="T33" fmla="*/ 6 h 11"/>
                  <a:gd name="T34" fmla="*/ 3 w 19"/>
                  <a:gd name="T35" fmla="*/ 6 h 11"/>
                  <a:gd name="T36" fmla="*/ 4 w 19"/>
                  <a:gd name="T37" fmla="*/ 7 h 11"/>
                  <a:gd name="T38" fmla="*/ 5 w 19"/>
                  <a:gd name="T39" fmla="*/ 7 h 11"/>
                  <a:gd name="T40" fmla="*/ 6 w 19"/>
                  <a:gd name="T41" fmla="*/ 7 h 11"/>
                  <a:gd name="T42" fmla="*/ 6 w 19"/>
                  <a:gd name="T43" fmla="*/ 8 h 11"/>
                  <a:gd name="T44" fmla="*/ 6 w 19"/>
                  <a:gd name="T45" fmla="*/ 9 h 11"/>
                  <a:gd name="T46" fmla="*/ 7 w 19"/>
                  <a:gd name="T47" fmla="*/ 9 h 11"/>
                  <a:gd name="T48" fmla="*/ 8 w 19"/>
                  <a:gd name="T49" fmla="*/ 10 h 11"/>
                  <a:gd name="T50" fmla="*/ 10 w 19"/>
                  <a:gd name="T51" fmla="*/ 10 h 11"/>
                  <a:gd name="T52" fmla="*/ 12 w 19"/>
                  <a:gd name="T53" fmla="*/ 11 h 11"/>
                  <a:gd name="T54" fmla="*/ 14 w 19"/>
                  <a:gd name="T55" fmla="*/ 11 h 11"/>
                  <a:gd name="T56" fmla="*/ 16 w 19"/>
                  <a:gd name="T57" fmla="*/ 10 h 11"/>
                  <a:gd name="T58" fmla="*/ 18 w 19"/>
                  <a:gd name="T59" fmla="*/ 8 h 11"/>
                  <a:gd name="T60" fmla="*/ 19 w 19"/>
                  <a:gd name="T61" fmla="*/ 7 h 11"/>
                  <a:gd name="T62" fmla="*/ 18 w 19"/>
                  <a:gd name="T63" fmla="*/ 6 h 11"/>
                  <a:gd name="T64" fmla="*/ 16 w 19"/>
                  <a:gd name="T65" fmla="*/ 5 h 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
                  <a:gd name="T100" fmla="*/ 0 h 11"/>
                  <a:gd name="T101" fmla="*/ 19 w 19"/>
                  <a:gd name="T102" fmla="*/ 11 h 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 h="11">
                    <a:moveTo>
                      <a:pt x="16" y="5"/>
                    </a:moveTo>
                    <a:lnTo>
                      <a:pt x="15" y="4"/>
                    </a:lnTo>
                    <a:lnTo>
                      <a:pt x="14" y="4"/>
                    </a:lnTo>
                    <a:lnTo>
                      <a:pt x="13" y="4"/>
                    </a:lnTo>
                    <a:lnTo>
                      <a:pt x="11" y="4"/>
                    </a:lnTo>
                    <a:lnTo>
                      <a:pt x="11" y="3"/>
                    </a:lnTo>
                    <a:lnTo>
                      <a:pt x="11" y="2"/>
                    </a:lnTo>
                    <a:lnTo>
                      <a:pt x="10" y="1"/>
                    </a:lnTo>
                    <a:lnTo>
                      <a:pt x="8" y="1"/>
                    </a:lnTo>
                    <a:lnTo>
                      <a:pt x="6" y="0"/>
                    </a:lnTo>
                    <a:lnTo>
                      <a:pt x="4" y="0"/>
                    </a:lnTo>
                    <a:lnTo>
                      <a:pt x="2" y="1"/>
                    </a:lnTo>
                    <a:lnTo>
                      <a:pt x="1" y="3"/>
                    </a:lnTo>
                    <a:lnTo>
                      <a:pt x="0" y="4"/>
                    </a:lnTo>
                    <a:lnTo>
                      <a:pt x="0" y="5"/>
                    </a:lnTo>
                    <a:lnTo>
                      <a:pt x="2" y="6"/>
                    </a:lnTo>
                    <a:lnTo>
                      <a:pt x="3" y="6"/>
                    </a:lnTo>
                    <a:lnTo>
                      <a:pt x="4" y="7"/>
                    </a:lnTo>
                    <a:lnTo>
                      <a:pt x="5" y="7"/>
                    </a:lnTo>
                    <a:lnTo>
                      <a:pt x="6" y="7"/>
                    </a:lnTo>
                    <a:lnTo>
                      <a:pt x="6" y="8"/>
                    </a:lnTo>
                    <a:lnTo>
                      <a:pt x="6" y="9"/>
                    </a:lnTo>
                    <a:lnTo>
                      <a:pt x="7" y="9"/>
                    </a:lnTo>
                    <a:lnTo>
                      <a:pt x="8" y="10"/>
                    </a:lnTo>
                    <a:lnTo>
                      <a:pt x="10" y="10"/>
                    </a:lnTo>
                    <a:lnTo>
                      <a:pt x="12" y="11"/>
                    </a:lnTo>
                    <a:lnTo>
                      <a:pt x="14" y="11"/>
                    </a:lnTo>
                    <a:lnTo>
                      <a:pt x="16" y="10"/>
                    </a:lnTo>
                    <a:lnTo>
                      <a:pt x="18" y="8"/>
                    </a:lnTo>
                    <a:lnTo>
                      <a:pt x="19" y="7"/>
                    </a:lnTo>
                    <a:lnTo>
                      <a:pt x="18" y="6"/>
                    </a:lnTo>
                    <a:lnTo>
                      <a:pt x="16" y="5"/>
                    </a:lnTo>
                    <a:close/>
                  </a:path>
                </a:pathLst>
              </a:custGeom>
              <a:solidFill>
                <a:srgbClr val="FFFFFF"/>
              </a:solidFill>
              <a:ln w="9525">
                <a:noFill/>
                <a:round/>
                <a:headEnd/>
                <a:tailEnd/>
              </a:ln>
            </p:spPr>
            <p:txBody>
              <a:bodyPr/>
              <a:lstStyle/>
              <a:p>
                <a:endParaRPr lang="en-US"/>
              </a:p>
            </p:txBody>
          </p:sp>
          <p:sp>
            <p:nvSpPr>
              <p:cNvPr id="35132" name="Freeform 39"/>
              <p:cNvSpPr>
                <a:spLocks/>
              </p:cNvSpPr>
              <p:nvPr/>
            </p:nvSpPr>
            <p:spPr bwMode="auto">
              <a:xfrm>
                <a:off x="3244" y="3609"/>
                <a:ext cx="6" cy="4"/>
              </a:xfrm>
              <a:custGeom>
                <a:avLst/>
                <a:gdLst>
                  <a:gd name="T0" fmla="*/ 1 w 6"/>
                  <a:gd name="T1" fmla="*/ 2 h 4"/>
                  <a:gd name="T2" fmla="*/ 0 w 6"/>
                  <a:gd name="T3" fmla="*/ 2 h 4"/>
                  <a:gd name="T4" fmla="*/ 0 w 6"/>
                  <a:gd name="T5" fmla="*/ 1 h 4"/>
                  <a:gd name="T6" fmla="*/ 0 w 6"/>
                  <a:gd name="T7" fmla="*/ 0 h 4"/>
                  <a:gd name="T8" fmla="*/ 0 w 6"/>
                  <a:gd name="T9" fmla="*/ 0 h 4"/>
                  <a:gd name="T10" fmla="*/ 1 w 6"/>
                  <a:gd name="T11" fmla="*/ 0 h 4"/>
                  <a:gd name="T12" fmla="*/ 3 w 6"/>
                  <a:gd name="T13" fmla="*/ 0 h 4"/>
                  <a:gd name="T14" fmla="*/ 4 w 6"/>
                  <a:gd name="T15" fmla="*/ 0 h 4"/>
                  <a:gd name="T16" fmla="*/ 5 w 6"/>
                  <a:gd name="T17" fmla="*/ 0 h 4"/>
                  <a:gd name="T18" fmla="*/ 6 w 6"/>
                  <a:gd name="T19" fmla="*/ 1 h 4"/>
                  <a:gd name="T20" fmla="*/ 6 w 6"/>
                  <a:gd name="T21" fmla="*/ 2 h 4"/>
                  <a:gd name="T22" fmla="*/ 6 w 6"/>
                  <a:gd name="T23" fmla="*/ 2 h 4"/>
                  <a:gd name="T24" fmla="*/ 5 w 6"/>
                  <a:gd name="T25" fmla="*/ 3 h 4"/>
                  <a:gd name="T26" fmla="*/ 4 w 6"/>
                  <a:gd name="T27" fmla="*/ 4 h 4"/>
                  <a:gd name="T28" fmla="*/ 3 w 6"/>
                  <a:gd name="T29" fmla="*/ 4 h 4"/>
                  <a:gd name="T30" fmla="*/ 2 w 6"/>
                  <a:gd name="T31" fmla="*/ 3 h 4"/>
                  <a:gd name="T32" fmla="*/ 1 w 6"/>
                  <a:gd name="T33" fmla="*/ 2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
                  <a:gd name="T52" fmla="*/ 0 h 4"/>
                  <a:gd name="T53" fmla="*/ 6 w 6"/>
                  <a:gd name="T54" fmla="*/ 4 h 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 h="4">
                    <a:moveTo>
                      <a:pt x="1" y="2"/>
                    </a:moveTo>
                    <a:lnTo>
                      <a:pt x="0" y="2"/>
                    </a:lnTo>
                    <a:lnTo>
                      <a:pt x="0" y="1"/>
                    </a:lnTo>
                    <a:lnTo>
                      <a:pt x="0" y="0"/>
                    </a:lnTo>
                    <a:lnTo>
                      <a:pt x="1" y="0"/>
                    </a:lnTo>
                    <a:lnTo>
                      <a:pt x="3" y="0"/>
                    </a:lnTo>
                    <a:lnTo>
                      <a:pt x="4" y="0"/>
                    </a:lnTo>
                    <a:lnTo>
                      <a:pt x="5" y="0"/>
                    </a:lnTo>
                    <a:lnTo>
                      <a:pt x="6" y="1"/>
                    </a:lnTo>
                    <a:lnTo>
                      <a:pt x="6" y="2"/>
                    </a:lnTo>
                    <a:lnTo>
                      <a:pt x="5" y="3"/>
                    </a:lnTo>
                    <a:lnTo>
                      <a:pt x="4" y="4"/>
                    </a:lnTo>
                    <a:lnTo>
                      <a:pt x="3" y="4"/>
                    </a:lnTo>
                    <a:lnTo>
                      <a:pt x="2" y="3"/>
                    </a:lnTo>
                    <a:lnTo>
                      <a:pt x="1" y="2"/>
                    </a:lnTo>
                    <a:close/>
                  </a:path>
                </a:pathLst>
              </a:custGeom>
              <a:solidFill>
                <a:srgbClr val="7A7C7C"/>
              </a:solidFill>
              <a:ln w="9525">
                <a:noFill/>
                <a:round/>
                <a:headEnd/>
                <a:tailEnd/>
              </a:ln>
            </p:spPr>
            <p:txBody>
              <a:bodyPr/>
              <a:lstStyle/>
              <a:p>
                <a:endParaRPr lang="en-US"/>
              </a:p>
            </p:txBody>
          </p:sp>
          <p:sp>
            <p:nvSpPr>
              <p:cNvPr id="35133" name="Freeform 40"/>
              <p:cNvSpPr>
                <a:spLocks/>
              </p:cNvSpPr>
              <p:nvPr/>
            </p:nvSpPr>
            <p:spPr bwMode="auto">
              <a:xfrm>
                <a:off x="3101" y="3624"/>
                <a:ext cx="57" cy="33"/>
              </a:xfrm>
              <a:custGeom>
                <a:avLst/>
                <a:gdLst>
                  <a:gd name="T0" fmla="*/ 56 w 57"/>
                  <a:gd name="T1" fmla="*/ 15 h 33"/>
                  <a:gd name="T2" fmla="*/ 57 w 57"/>
                  <a:gd name="T3" fmla="*/ 14 h 33"/>
                  <a:gd name="T4" fmla="*/ 57 w 57"/>
                  <a:gd name="T5" fmla="*/ 14 h 33"/>
                  <a:gd name="T6" fmla="*/ 57 w 57"/>
                  <a:gd name="T7" fmla="*/ 13 h 33"/>
                  <a:gd name="T8" fmla="*/ 56 w 57"/>
                  <a:gd name="T9" fmla="*/ 13 h 33"/>
                  <a:gd name="T10" fmla="*/ 35 w 57"/>
                  <a:gd name="T11" fmla="*/ 0 h 33"/>
                  <a:gd name="T12" fmla="*/ 34 w 57"/>
                  <a:gd name="T13" fmla="*/ 0 h 33"/>
                  <a:gd name="T14" fmla="*/ 33 w 57"/>
                  <a:gd name="T15" fmla="*/ 0 h 33"/>
                  <a:gd name="T16" fmla="*/ 32 w 57"/>
                  <a:gd name="T17" fmla="*/ 0 h 33"/>
                  <a:gd name="T18" fmla="*/ 31 w 57"/>
                  <a:gd name="T19" fmla="*/ 0 h 33"/>
                  <a:gd name="T20" fmla="*/ 0 w 57"/>
                  <a:gd name="T21" fmla="*/ 18 h 33"/>
                  <a:gd name="T22" fmla="*/ 0 w 57"/>
                  <a:gd name="T23" fmla="*/ 19 h 33"/>
                  <a:gd name="T24" fmla="*/ 0 w 57"/>
                  <a:gd name="T25" fmla="*/ 19 h 33"/>
                  <a:gd name="T26" fmla="*/ 0 w 57"/>
                  <a:gd name="T27" fmla="*/ 20 h 33"/>
                  <a:gd name="T28" fmla="*/ 0 w 57"/>
                  <a:gd name="T29" fmla="*/ 20 h 33"/>
                  <a:gd name="T30" fmla="*/ 22 w 57"/>
                  <a:gd name="T31" fmla="*/ 33 h 33"/>
                  <a:gd name="T32" fmla="*/ 23 w 57"/>
                  <a:gd name="T33" fmla="*/ 33 h 33"/>
                  <a:gd name="T34" fmla="*/ 24 w 57"/>
                  <a:gd name="T35" fmla="*/ 33 h 33"/>
                  <a:gd name="T36" fmla="*/ 25 w 57"/>
                  <a:gd name="T37" fmla="*/ 33 h 33"/>
                  <a:gd name="T38" fmla="*/ 26 w 57"/>
                  <a:gd name="T39" fmla="*/ 33 h 33"/>
                  <a:gd name="T40" fmla="*/ 56 w 57"/>
                  <a:gd name="T41" fmla="*/ 15 h 3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
                  <a:gd name="T64" fmla="*/ 0 h 33"/>
                  <a:gd name="T65" fmla="*/ 57 w 57"/>
                  <a:gd name="T66" fmla="*/ 33 h 3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 h="33">
                    <a:moveTo>
                      <a:pt x="56" y="15"/>
                    </a:moveTo>
                    <a:lnTo>
                      <a:pt x="57" y="14"/>
                    </a:lnTo>
                    <a:lnTo>
                      <a:pt x="57" y="13"/>
                    </a:lnTo>
                    <a:lnTo>
                      <a:pt x="56" y="13"/>
                    </a:lnTo>
                    <a:lnTo>
                      <a:pt x="35" y="0"/>
                    </a:lnTo>
                    <a:lnTo>
                      <a:pt x="34" y="0"/>
                    </a:lnTo>
                    <a:lnTo>
                      <a:pt x="33" y="0"/>
                    </a:lnTo>
                    <a:lnTo>
                      <a:pt x="32" y="0"/>
                    </a:lnTo>
                    <a:lnTo>
                      <a:pt x="31" y="0"/>
                    </a:lnTo>
                    <a:lnTo>
                      <a:pt x="0" y="18"/>
                    </a:lnTo>
                    <a:lnTo>
                      <a:pt x="0" y="19"/>
                    </a:lnTo>
                    <a:lnTo>
                      <a:pt x="0" y="20"/>
                    </a:lnTo>
                    <a:lnTo>
                      <a:pt x="22" y="33"/>
                    </a:lnTo>
                    <a:lnTo>
                      <a:pt x="23" y="33"/>
                    </a:lnTo>
                    <a:lnTo>
                      <a:pt x="24" y="33"/>
                    </a:lnTo>
                    <a:lnTo>
                      <a:pt x="25" y="33"/>
                    </a:lnTo>
                    <a:lnTo>
                      <a:pt x="26" y="33"/>
                    </a:lnTo>
                    <a:lnTo>
                      <a:pt x="56" y="15"/>
                    </a:lnTo>
                    <a:close/>
                  </a:path>
                </a:pathLst>
              </a:custGeom>
              <a:solidFill>
                <a:srgbClr val="7A7C7C"/>
              </a:solidFill>
              <a:ln w="9525">
                <a:noFill/>
                <a:round/>
                <a:headEnd/>
                <a:tailEnd/>
              </a:ln>
            </p:spPr>
            <p:txBody>
              <a:bodyPr/>
              <a:lstStyle/>
              <a:p>
                <a:endParaRPr lang="en-US"/>
              </a:p>
            </p:txBody>
          </p:sp>
          <p:sp>
            <p:nvSpPr>
              <p:cNvPr id="35134" name="Freeform 41"/>
              <p:cNvSpPr>
                <a:spLocks/>
              </p:cNvSpPr>
              <p:nvPr/>
            </p:nvSpPr>
            <p:spPr bwMode="auto">
              <a:xfrm>
                <a:off x="3131" y="3634"/>
                <a:ext cx="17" cy="10"/>
              </a:xfrm>
              <a:custGeom>
                <a:avLst/>
                <a:gdLst>
                  <a:gd name="T0" fmla="*/ 13 w 17"/>
                  <a:gd name="T1" fmla="*/ 4 h 10"/>
                  <a:gd name="T2" fmla="*/ 12 w 17"/>
                  <a:gd name="T3" fmla="*/ 4 h 10"/>
                  <a:gd name="T4" fmla="*/ 2 w 17"/>
                  <a:gd name="T5" fmla="*/ 0 h 10"/>
                  <a:gd name="T6" fmla="*/ 0 w 17"/>
                  <a:gd name="T7" fmla="*/ 1 h 10"/>
                  <a:gd name="T8" fmla="*/ 4 w 17"/>
                  <a:gd name="T9" fmla="*/ 9 h 10"/>
                  <a:gd name="T10" fmla="*/ 6 w 17"/>
                  <a:gd name="T11" fmla="*/ 10 h 10"/>
                  <a:gd name="T12" fmla="*/ 11 w 17"/>
                  <a:gd name="T13" fmla="*/ 7 h 10"/>
                  <a:gd name="T14" fmla="*/ 14 w 17"/>
                  <a:gd name="T15" fmla="*/ 9 h 10"/>
                  <a:gd name="T16" fmla="*/ 17 w 17"/>
                  <a:gd name="T17" fmla="*/ 8 h 10"/>
                  <a:gd name="T18" fmla="*/ 14 w 17"/>
                  <a:gd name="T19" fmla="*/ 6 h 10"/>
                  <a:gd name="T20" fmla="*/ 15 w 17"/>
                  <a:gd name="T21" fmla="*/ 5 h 10"/>
                  <a:gd name="T22" fmla="*/ 13 w 17"/>
                  <a:gd name="T23" fmla="*/ 4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
                  <a:gd name="T37" fmla="*/ 0 h 10"/>
                  <a:gd name="T38" fmla="*/ 17 w 17"/>
                  <a:gd name="T39" fmla="*/ 10 h 1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 h="10">
                    <a:moveTo>
                      <a:pt x="13" y="4"/>
                    </a:moveTo>
                    <a:lnTo>
                      <a:pt x="12" y="4"/>
                    </a:lnTo>
                    <a:lnTo>
                      <a:pt x="2" y="0"/>
                    </a:lnTo>
                    <a:lnTo>
                      <a:pt x="0" y="1"/>
                    </a:lnTo>
                    <a:lnTo>
                      <a:pt x="4" y="9"/>
                    </a:lnTo>
                    <a:lnTo>
                      <a:pt x="6" y="10"/>
                    </a:lnTo>
                    <a:lnTo>
                      <a:pt x="11" y="7"/>
                    </a:lnTo>
                    <a:lnTo>
                      <a:pt x="14" y="9"/>
                    </a:lnTo>
                    <a:lnTo>
                      <a:pt x="17" y="8"/>
                    </a:lnTo>
                    <a:lnTo>
                      <a:pt x="14" y="6"/>
                    </a:lnTo>
                    <a:lnTo>
                      <a:pt x="15" y="5"/>
                    </a:lnTo>
                    <a:lnTo>
                      <a:pt x="13" y="4"/>
                    </a:lnTo>
                    <a:close/>
                  </a:path>
                </a:pathLst>
              </a:custGeom>
              <a:solidFill>
                <a:srgbClr val="FFFFFF"/>
              </a:solidFill>
              <a:ln w="9525">
                <a:noFill/>
                <a:round/>
                <a:headEnd/>
                <a:tailEnd/>
              </a:ln>
            </p:spPr>
            <p:txBody>
              <a:bodyPr/>
              <a:lstStyle/>
              <a:p>
                <a:endParaRPr lang="en-US"/>
              </a:p>
            </p:txBody>
          </p:sp>
          <p:sp>
            <p:nvSpPr>
              <p:cNvPr id="35135" name="Freeform 42"/>
              <p:cNvSpPr>
                <a:spLocks/>
              </p:cNvSpPr>
              <p:nvPr/>
            </p:nvSpPr>
            <p:spPr bwMode="auto">
              <a:xfrm>
                <a:off x="3140" y="3601"/>
                <a:ext cx="58" cy="33"/>
              </a:xfrm>
              <a:custGeom>
                <a:avLst/>
                <a:gdLst>
                  <a:gd name="T0" fmla="*/ 57 w 58"/>
                  <a:gd name="T1" fmla="*/ 15 h 33"/>
                  <a:gd name="T2" fmla="*/ 58 w 58"/>
                  <a:gd name="T3" fmla="*/ 15 h 33"/>
                  <a:gd name="T4" fmla="*/ 58 w 58"/>
                  <a:gd name="T5" fmla="*/ 14 h 33"/>
                  <a:gd name="T6" fmla="*/ 58 w 58"/>
                  <a:gd name="T7" fmla="*/ 14 h 33"/>
                  <a:gd name="T8" fmla="*/ 57 w 58"/>
                  <a:gd name="T9" fmla="*/ 13 h 33"/>
                  <a:gd name="T10" fmla="*/ 35 w 58"/>
                  <a:gd name="T11" fmla="*/ 0 h 33"/>
                  <a:gd name="T12" fmla="*/ 34 w 58"/>
                  <a:gd name="T13" fmla="*/ 0 h 33"/>
                  <a:gd name="T14" fmla="*/ 33 w 58"/>
                  <a:gd name="T15" fmla="*/ 0 h 33"/>
                  <a:gd name="T16" fmla="*/ 33 w 58"/>
                  <a:gd name="T17" fmla="*/ 0 h 33"/>
                  <a:gd name="T18" fmla="*/ 32 w 58"/>
                  <a:gd name="T19" fmla="*/ 0 h 33"/>
                  <a:gd name="T20" fmla="*/ 1 w 58"/>
                  <a:gd name="T21" fmla="*/ 18 h 33"/>
                  <a:gd name="T22" fmla="*/ 0 w 58"/>
                  <a:gd name="T23" fmla="*/ 18 h 33"/>
                  <a:gd name="T24" fmla="*/ 0 w 58"/>
                  <a:gd name="T25" fmla="*/ 19 h 33"/>
                  <a:gd name="T26" fmla="*/ 0 w 58"/>
                  <a:gd name="T27" fmla="*/ 19 h 33"/>
                  <a:gd name="T28" fmla="*/ 1 w 58"/>
                  <a:gd name="T29" fmla="*/ 20 h 33"/>
                  <a:gd name="T30" fmla="*/ 23 w 58"/>
                  <a:gd name="T31" fmla="*/ 33 h 33"/>
                  <a:gd name="T32" fmla="*/ 24 w 58"/>
                  <a:gd name="T33" fmla="*/ 33 h 33"/>
                  <a:gd name="T34" fmla="*/ 25 w 58"/>
                  <a:gd name="T35" fmla="*/ 33 h 33"/>
                  <a:gd name="T36" fmla="*/ 26 w 58"/>
                  <a:gd name="T37" fmla="*/ 33 h 33"/>
                  <a:gd name="T38" fmla="*/ 26 w 58"/>
                  <a:gd name="T39" fmla="*/ 33 h 33"/>
                  <a:gd name="T40" fmla="*/ 57 w 58"/>
                  <a:gd name="T41" fmla="*/ 15 h 3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8"/>
                  <a:gd name="T64" fmla="*/ 0 h 33"/>
                  <a:gd name="T65" fmla="*/ 58 w 58"/>
                  <a:gd name="T66" fmla="*/ 33 h 3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8" h="33">
                    <a:moveTo>
                      <a:pt x="57" y="15"/>
                    </a:moveTo>
                    <a:lnTo>
                      <a:pt x="58" y="15"/>
                    </a:lnTo>
                    <a:lnTo>
                      <a:pt x="58" y="14"/>
                    </a:lnTo>
                    <a:lnTo>
                      <a:pt x="57" y="13"/>
                    </a:lnTo>
                    <a:lnTo>
                      <a:pt x="35" y="0"/>
                    </a:lnTo>
                    <a:lnTo>
                      <a:pt x="34" y="0"/>
                    </a:lnTo>
                    <a:lnTo>
                      <a:pt x="33" y="0"/>
                    </a:lnTo>
                    <a:lnTo>
                      <a:pt x="32" y="0"/>
                    </a:lnTo>
                    <a:lnTo>
                      <a:pt x="1" y="18"/>
                    </a:lnTo>
                    <a:lnTo>
                      <a:pt x="0" y="18"/>
                    </a:lnTo>
                    <a:lnTo>
                      <a:pt x="0" y="19"/>
                    </a:lnTo>
                    <a:lnTo>
                      <a:pt x="1" y="20"/>
                    </a:lnTo>
                    <a:lnTo>
                      <a:pt x="23" y="33"/>
                    </a:lnTo>
                    <a:lnTo>
                      <a:pt x="24" y="33"/>
                    </a:lnTo>
                    <a:lnTo>
                      <a:pt x="25" y="33"/>
                    </a:lnTo>
                    <a:lnTo>
                      <a:pt x="26" y="33"/>
                    </a:lnTo>
                    <a:lnTo>
                      <a:pt x="57" y="15"/>
                    </a:lnTo>
                    <a:close/>
                  </a:path>
                </a:pathLst>
              </a:custGeom>
              <a:solidFill>
                <a:srgbClr val="7A7C7C"/>
              </a:solidFill>
              <a:ln w="9525">
                <a:noFill/>
                <a:round/>
                <a:headEnd/>
                <a:tailEnd/>
              </a:ln>
            </p:spPr>
            <p:txBody>
              <a:bodyPr/>
              <a:lstStyle/>
              <a:p>
                <a:endParaRPr lang="en-US"/>
              </a:p>
            </p:txBody>
          </p:sp>
          <p:sp>
            <p:nvSpPr>
              <p:cNvPr id="35136" name="Freeform 43"/>
              <p:cNvSpPr>
                <a:spLocks/>
              </p:cNvSpPr>
              <p:nvPr/>
            </p:nvSpPr>
            <p:spPr bwMode="auto">
              <a:xfrm>
                <a:off x="3168" y="3610"/>
                <a:ext cx="19" cy="12"/>
              </a:xfrm>
              <a:custGeom>
                <a:avLst/>
                <a:gdLst>
                  <a:gd name="T0" fmla="*/ 6 w 19"/>
                  <a:gd name="T1" fmla="*/ 7 h 12"/>
                  <a:gd name="T2" fmla="*/ 6 w 19"/>
                  <a:gd name="T3" fmla="*/ 6 h 12"/>
                  <a:gd name="T4" fmla="*/ 6 w 19"/>
                  <a:gd name="T5" fmla="*/ 6 h 12"/>
                  <a:gd name="T6" fmla="*/ 7 w 19"/>
                  <a:gd name="T7" fmla="*/ 6 h 12"/>
                  <a:gd name="T8" fmla="*/ 8 w 19"/>
                  <a:gd name="T9" fmla="*/ 5 h 12"/>
                  <a:gd name="T10" fmla="*/ 10 w 19"/>
                  <a:gd name="T11" fmla="*/ 5 h 12"/>
                  <a:gd name="T12" fmla="*/ 11 w 19"/>
                  <a:gd name="T13" fmla="*/ 4 h 12"/>
                  <a:gd name="T14" fmla="*/ 14 w 19"/>
                  <a:gd name="T15" fmla="*/ 5 h 12"/>
                  <a:gd name="T16" fmla="*/ 16 w 19"/>
                  <a:gd name="T17" fmla="*/ 6 h 12"/>
                  <a:gd name="T18" fmla="*/ 18 w 19"/>
                  <a:gd name="T19" fmla="*/ 7 h 12"/>
                  <a:gd name="T20" fmla="*/ 19 w 19"/>
                  <a:gd name="T21" fmla="*/ 8 h 12"/>
                  <a:gd name="T22" fmla="*/ 18 w 19"/>
                  <a:gd name="T23" fmla="*/ 9 h 12"/>
                  <a:gd name="T24" fmla="*/ 17 w 19"/>
                  <a:gd name="T25" fmla="*/ 11 h 12"/>
                  <a:gd name="T26" fmla="*/ 15 w 19"/>
                  <a:gd name="T27" fmla="*/ 12 h 12"/>
                  <a:gd name="T28" fmla="*/ 13 w 19"/>
                  <a:gd name="T29" fmla="*/ 12 h 12"/>
                  <a:gd name="T30" fmla="*/ 11 w 19"/>
                  <a:gd name="T31" fmla="*/ 12 h 12"/>
                  <a:gd name="T32" fmla="*/ 9 w 19"/>
                  <a:gd name="T33" fmla="*/ 10 h 12"/>
                  <a:gd name="T34" fmla="*/ 11 w 19"/>
                  <a:gd name="T35" fmla="*/ 9 h 12"/>
                  <a:gd name="T36" fmla="*/ 12 w 19"/>
                  <a:gd name="T37" fmla="*/ 10 h 12"/>
                  <a:gd name="T38" fmla="*/ 13 w 19"/>
                  <a:gd name="T39" fmla="*/ 10 h 12"/>
                  <a:gd name="T40" fmla="*/ 13 w 19"/>
                  <a:gd name="T41" fmla="*/ 10 h 12"/>
                  <a:gd name="T42" fmla="*/ 14 w 19"/>
                  <a:gd name="T43" fmla="*/ 9 h 12"/>
                  <a:gd name="T44" fmla="*/ 15 w 19"/>
                  <a:gd name="T45" fmla="*/ 9 h 12"/>
                  <a:gd name="T46" fmla="*/ 15 w 19"/>
                  <a:gd name="T47" fmla="*/ 8 h 12"/>
                  <a:gd name="T48" fmla="*/ 15 w 19"/>
                  <a:gd name="T49" fmla="*/ 7 h 12"/>
                  <a:gd name="T50" fmla="*/ 14 w 19"/>
                  <a:gd name="T51" fmla="*/ 7 h 12"/>
                  <a:gd name="T52" fmla="*/ 13 w 19"/>
                  <a:gd name="T53" fmla="*/ 6 h 12"/>
                  <a:gd name="T54" fmla="*/ 12 w 19"/>
                  <a:gd name="T55" fmla="*/ 6 h 12"/>
                  <a:gd name="T56" fmla="*/ 11 w 19"/>
                  <a:gd name="T57" fmla="*/ 6 h 12"/>
                  <a:gd name="T58" fmla="*/ 10 w 19"/>
                  <a:gd name="T59" fmla="*/ 7 h 12"/>
                  <a:gd name="T60" fmla="*/ 9 w 19"/>
                  <a:gd name="T61" fmla="*/ 7 h 12"/>
                  <a:gd name="T62" fmla="*/ 9 w 19"/>
                  <a:gd name="T63" fmla="*/ 7 h 12"/>
                  <a:gd name="T64" fmla="*/ 9 w 19"/>
                  <a:gd name="T65" fmla="*/ 7 h 12"/>
                  <a:gd name="T66" fmla="*/ 9 w 19"/>
                  <a:gd name="T67" fmla="*/ 8 h 12"/>
                  <a:gd name="T68" fmla="*/ 6 w 19"/>
                  <a:gd name="T69" fmla="*/ 9 h 12"/>
                  <a:gd name="T70" fmla="*/ 0 w 19"/>
                  <a:gd name="T71" fmla="*/ 4 h 12"/>
                  <a:gd name="T72" fmla="*/ 6 w 19"/>
                  <a:gd name="T73" fmla="*/ 0 h 12"/>
                  <a:gd name="T74" fmla="*/ 9 w 19"/>
                  <a:gd name="T75" fmla="*/ 2 h 12"/>
                  <a:gd name="T76" fmla="*/ 4 w 19"/>
                  <a:gd name="T77" fmla="*/ 5 h 12"/>
                  <a:gd name="T78" fmla="*/ 6 w 19"/>
                  <a:gd name="T79" fmla="*/ 7 h 1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9"/>
                  <a:gd name="T121" fmla="*/ 0 h 12"/>
                  <a:gd name="T122" fmla="*/ 19 w 19"/>
                  <a:gd name="T123" fmla="*/ 12 h 1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9" h="12">
                    <a:moveTo>
                      <a:pt x="6" y="7"/>
                    </a:moveTo>
                    <a:lnTo>
                      <a:pt x="6" y="6"/>
                    </a:lnTo>
                    <a:lnTo>
                      <a:pt x="7" y="6"/>
                    </a:lnTo>
                    <a:lnTo>
                      <a:pt x="8" y="5"/>
                    </a:lnTo>
                    <a:lnTo>
                      <a:pt x="10" y="5"/>
                    </a:lnTo>
                    <a:lnTo>
                      <a:pt x="11" y="4"/>
                    </a:lnTo>
                    <a:lnTo>
                      <a:pt x="14" y="5"/>
                    </a:lnTo>
                    <a:lnTo>
                      <a:pt x="16" y="6"/>
                    </a:lnTo>
                    <a:lnTo>
                      <a:pt x="18" y="7"/>
                    </a:lnTo>
                    <a:lnTo>
                      <a:pt x="19" y="8"/>
                    </a:lnTo>
                    <a:lnTo>
                      <a:pt x="18" y="9"/>
                    </a:lnTo>
                    <a:lnTo>
                      <a:pt x="17" y="11"/>
                    </a:lnTo>
                    <a:lnTo>
                      <a:pt x="15" y="12"/>
                    </a:lnTo>
                    <a:lnTo>
                      <a:pt x="13" y="12"/>
                    </a:lnTo>
                    <a:lnTo>
                      <a:pt x="11" y="12"/>
                    </a:lnTo>
                    <a:lnTo>
                      <a:pt x="9" y="10"/>
                    </a:lnTo>
                    <a:lnTo>
                      <a:pt x="11" y="9"/>
                    </a:lnTo>
                    <a:lnTo>
                      <a:pt x="12" y="10"/>
                    </a:lnTo>
                    <a:lnTo>
                      <a:pt x="13" y="10"/>
                    </a:lnTo>
                    <a:lnTo>
                      <a:pt x="14" y="9"/>
                    </a:lnTo>
                    <a:lnTo>
                      <a:pt x="15" y="9"/>
                    </a:lnTo>
                    <a:lnTo>
                      <a:pt x="15" y="8"/>
                    </a:lnTo>
                    <a:lnTo>
                      <a:pt x="15" y="7"/>
                    </a:lnTo>
                    <a:lnTo>
                      <a:pt x="14" y="7"/>
                    </a:lnTo>
                    <a:lnTo>
                      <a:pt x="13" y="6"/>
                    </a:lnTo>
                    <a:lnTo>
                      <a:pt x="12" y="6"/>
                    </a:lnTo>
                    <a:lnTo>
                      <a:pt x="11" y="6"/>
                    </a:lnTo>
                    <a:lnTo>
                      <a:pt x="10" y="7"/>
                    </a:lnTo>
                    <a:lnTo>
                      <a:pt x="9" y="7"/>
                    </a:lnTo>
                    <a:lnTo>
                      <a:pt x="9" y="8"/>
                    </a:lnTo>
                    <a:lnTo>
                      <a:pt x="6" y="9"/>
                    </a:lnTo>
                    <a:lnTo>
                      <a:pt x="0" y="4"/>
                    </a:lnTo>
                    <a:lnTo>
                      <a:pt x="6" y="0"/>
                    </a:lnTo>
                    <a:lnTo>
                      <a:pt x="9" y="2"/>
                    </a:lnTo>
                    <a:lnTo>
                      <a:pt x="4" y="5"/>
                    </a:lnTo>
                    <a:lnTo>
                      <a:pt x="6" y="7"/>
                    </a:lnTo>
                    <a:close/>
                  </a:path>
                </a:pathLst>
              </a:custGeom>
              <a:solidFill>
                <a:srgbClr val="FFFFFF"/>
              </a:solidFill>
              <a:ln w="9525">
                <a:noFill/>
                <a:round/>
                <a:headEnd/>
                <a:tailEnd/>
              </a:ln>
            </p:spPr>
            <p:txBody>
              <a:bodyPr/>
              <a:lstStyle/>
              <a:p>
                <a:endParaRPr lang="en-US"/>
              </a:p>
            </p:txBody>
          </p:sp>
          <p:sp>
            <p:nvSpPr>
              <p:cNvPr id="35137" name="Freeform 44"/>
              <p:cNvSpPr>
                <a:spLocks/>
              </p:cNvSpPr>
              <p:nvPr/>
            </p:nvSpPr>
            <p:spPr bwMode="auto">
              <a:xfrm>
                <a:off x="3217" y="3593"/>
                <a:ext cx="6" cy="4"/>
              </a:xfrm>
              <a:custGeom>
                <a:avLst/>
                <a:gdLst>
                  <a:gd name="T0" fmla="*/ 5 w 6"/>
                  <a:gd name="T1" fmla="*/ 1 h 4"/>
                  <a:gd name="T2" fmla="*/ 6 w 6"/>
                  <a:gd name="T3" fmla="*/ 2 h 4"/>
                  <a:gd name="T4" fmla="*/ 6 w 6"/>
                  <a:gd name="T5" fmla="*/ 3 h 4"/>
                  <a:gd name="T6" fmla="*/ 6 w 6"/>
                  <a:gd name="T7" fmla="*/ 3 h 4"/>
                  <a:gd name="T8" fmla="*/ 6 w 6"/>
                  <a:gd name="T9" fmla="*/ 4 h 4"/>
                  <a:gd name="T10" fmla="*/ 5 w 6"/>
                  <a:gd name="T11" fmla="*/ 4 h 4"/>
                  <a:gd name="T12" fmla="*/ 4 w 6"/>
                  <a:gd name="T13" fmla="*/ 4 h 4"/>
                  <a:gd name="T14" fmla="*/ 2 w 6"/>
                  <a:gd name="T15" fmla="*/ 4 h 4"/>
                  <a:gd name="T16" fmla="*/ 1 w 6"/>
                  <a:gd name="T17" fmla="*/ 3 h 4"/>
                  <a:gd name="T18" fmla="*/ 0 w 6"/>
                  <a:gd name="T19" fmla="*/ 3 h 4"/>
                  <a:gd name="T20" fmla="*/ 0 w 6"/>
                  <a:gd name="T21" fmla="*/ 2 h 4"/>
                  <a:gd name="T22" fmla="*/ 0 w 6"/>
                  <a:gd name="T23" fmla="*/ 1 h 4"/>
                  <a:gd name="T24" fmla="*/ 1 w 6"/>
                  <a:gd name="T25" fmla="*/ 1 h 4"/>
                  <a:gd name="T26" fmla="*/ 2 w 6"/>
                  <a:gd name="T27" fmla="*/ 0 h 4"/>
                  <a:gd name="T28" fmla="*/ 3 w 6"/>
                  <a:gd name="T29" fmla="*/ 0 h 4"/>
                  <a:gd name="T30" fmla="*/ 4 w 6"/>
                  <a:gd name="T31" fmla="*/ 1 h 4"/>
                  <a:gd name="T32" fmla="*/ 5 w 6"/>
                  <a:gd name="T33" fmla="*/ 1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
                  <a:gd name="T52" fmla="*/ 0 h 4"/>
                  <a:gd name="T53" fmla="*/ 6 w 6"/>
                  <a:gd name="T54" fmla="*/ 4 h 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 h="4">
                    <a:moveTo>
                      <a:pt x="5" y="1"/>
                    </a:moveTo>
                    <a:lnTo>
                      <a:pt x="6" y="2"/>
                    </a:lnTo>
                    <a:lnTo>
                      <a:pt x="6" y="3"/>
                    </a:lnTo>
                    <a:lnTo>
                      <a:pt x="6" y="4"/>
                    </a:lnTo>
                    <a:lnTo>
                      <a:pt x="5" y="4"/>
                    </a:lnTo>
                    <a:lnTo>
                      <a:pt x="4" y="4"/>
                    </a:lnTo>
                    <a:lnTo>
                      <a:pt x="2" y="4"/>
                    </a:lnTo>
                    <a:lnTo>
                      <a:pt x="1" y="3"/>
                    </a:lnTo>
                    <a:lnTo>
                      <a:pt x="0" y="3"/>
                    </a:lnTo>
                    <a:lnTo>
                      <a:pt x="0" y="2"/>
                    </a:lnTo>
                    <a:lnTo>
                      <a:pt x="0" y="1"/>
                    </a:lnTo>
                    <a:lnTo>
                      <a:pt x="1" y="1"/>
                    </a:lnTo>
                    <a:lnTo>
                      <a:pt x="2" y="0"/>
                    </a:lnTo>
                    <a:lnTo>
                      <a:pt x="3" y="0"/>
                    </a:lnTo>
                    <a:lnTo>
                      <a:pt x="4" y="1"/>
                    </a:lnTo>
                    <a:lnTo>
                      <a:pt x="5" y="1"/>
                    </a:lnTo>
                    <a:close/>
                  </a:path>
                </a:pathLst>
              </a:custGeom>
              <a:solidFill>
                <a:srgbClr val="7A7C7C"/>
              </a:solidFill>
              <a:ln w="9525">
                <a:noFill/>
                <a:round/>
                <a:headEnd/>
                <a:tailEnd/>
              </a:ln>
            </p:spPr>
            <p:txBody>
              <a:bodyPr/>
              <a:lstStyle/>
              <a:p>
                <a:endParaRPr lang="en-US"/>
              </a:p>
            </p:txBody>
          </p:sp>
          <p:sp>
            <p:nvSpPr>
              <p:cNvPr id="35138" name="Freeform 45"/>
              <p:cNvSpPr>
                <a:spLocks/>
              </p:cNvSpPr>
              <p:nvPr/>
            </p:nvSpPr>
            <p:spPr bwMode="auto">
              <a:xfrm>
                <a:off x="3069" y="3606"/>
                <a:ext cx="58" cy="33"/>
              </a:xfrm>
              <a:custGeom>
                <a:avLst/>
                <a:gdLst>
                  <a:gd name="T0" fmla="*/ 57 w 58"/>
                  <a:gd name="T1" fmla="*/ 15 h 33"/>
                  <a:gd name="T2" fmla="*/ 58 w 58"/>
                  <a:gd name="T3" fmla="*/ 14 h 33"/>
                  <a:gd name="T4" fmla="*/ 58 w 58"/>
                  <a:gd name="T5" fmla="*/ 14 h 33"/>
                  <a:gd name="T6" fmla="*/ 58 w 58"/>
                  <a:gd name="T7" fmla="*/ 13 h 33"/>
                  <a:gd name="T8" fmla="*/ 57 w 58"/>
                  <a:gd name="T9" fmla="*/ 13 h 33"/>
                  <a:gd name="T10" fmla="*/ 35 w 58"/>
                  <a:gd name="T11" fmla="*/ 0 h 33"/>
                  <a:gd name="T12" fmla="*/ 34 w 58"/>
                  <a:gd name="T13" fmla="*/ 0 h 33"/>
                  <a:gd name="T14" fmla="*/ 33 w 58"/>
                  <a:gd name="T15" fmla="*/ 0 h 33"/>
                  <a:gd name="T16" fmla="*/ 32 w 58"/>
                  <a:gd name="T17" fmla="*/ 0 h 33"/>
                  <a:gd name="T18" fmla="*/ 31 w 58"/>
                  <a:gd name="T19" fmla="*/ 0 h 33"/>
                  <a:gd name="T20" fmla="*/ 1 w 58"/>
                  <a:gd name="T21" fmla="*/ 18 h 33"/>
                  <a:gd name="T22" fmla="*/ 0 w 58"/>
                  <a:gd name="T23" fmla="*/ 18 h 33"/>
                  <a:gd name="T24" fmla="*/ 0 w 58"/>
                  <a:gd name="T25" fmla="*/ 19 h 33"/>
                  <a:gd name="T26" fmla="*/ 1 w 58"/>
                  <a:gd name="T27" fmla="*/ 19 h 33"/>
                  <a:gd name="T28" fmla="*/ 1 w 58"/>
                  <a:gd name="T29" fmla="*/ 20 h 33"/>
                  <a:gd name="T30" fmla="*/ 23 w 58"/>
                  <a:gd name="T31" fmla="*/ 32 h 33"/>
                  <a:gd name="T32" fmla="*/ 24 w 58"/>
                  <a:gd name="T33" fmla="*/ 33 h 33"/>
                  <a:gd name="T34" fmla="*/ 25 w 58"/>
                  <a:gd name="T35" fmla="*/ 33 h 33"/>
                  <a:gd name="T36" fmla="*/ 26 w 58"/>
                  <a:gd name="T37" fmla="*/ 33 h 33"/>
                  <a:gd name="T38" fmla="*/ 27 w 58"/>
                  <a:gd name="T39" fmla="*/ 32 h 33"/>
                  <a:gd name="T40" fmla="*/ 57 w 58"/>
                  <a:gd name="T41" fmla="*/ 15 h 3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8"/>
                  <a:gd name="T64" fmla="*/ 0 h 33"/>
                  <a:gd name="T65" fmla="*/ 58 w 58"/>
                  <a:gd name="T66" fmla="*/ 33 h 3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8" h="33">
                    <a:moveTo>
                      <a:pt x="57" y="15"/>
                    </a:moveTo>
                    <a:lnTo>
                      <a:pt x="58" y="14"/>
                    </a:lnTo>
                    <a:lnTo>
                      <a:pt x="58" y="13"/>
                    </a:lnTo>
                    <a:lnTo>
                      <a:pt x="57" y="13"/>
                    </a:lnTo>
                    <a:lnTo>
                      <a:pt x="35" y="0"/>
                    </a:lnTo>
                    <a:lnTo>
                      <a:pt x="34" y="0"/>
                    </a:lnTo>
                    <a:lnTo>
                      <a:pt x="33" y="0"/>
                    </a:lnTo>
                    <a:lnTo>
                      <a:pt x="32" y="0"/>
                    </a:lnTo>
                    <a:lnTo>
                      <a:pt x="31" y="0"/>
                    </a:lnTo>
                    <a:lnTo>
                      <a:pt x="1" y="18"/>
                    </a:lnTo>
                    <a:lnTo>
                      <a:pt x="0" y="18"/>
                    </a:lnTo>
                    <a:lnTo>
                      <a:pt x="0" y="19"/>
                    </a:lnTo>
                    <a:lnTo>
                      <a:pt x="1" y="19"/>
                    </a:lnTo>
                    <a:lnTo>
                      <a:pt x="1" y="20"/>
                    </a:lnTo>
                    <a:lnTo>
                      <a:pt x="23" y="32"/>
                    </a:lnTo>
                    <a:lnTo>
                      <a:pt x="24" y="33"/>
                    </a:lnTo>
                    <a:lnTo>
                      <a:pt x="25" y="33"/>
                    </a:lnTo>
                    <a:lnTo>
                      <a:pt x="26" y="33"/>
                    </a:lnTo>
                    <a:lnTo>
                      <a:pt x="27" y="32"/>
                    </a:lnTo>
                    <a:lnTo>
                      <a:pt x="57" y="15"/>
                    </a:lnTo>
                    <a:close/>
                  </a:path>
                </a:pathLst>
              </a:custGeom>
              <a:solidFill>
                <a:srgbClr val="7A7C7C"/>
              </a:solidFill>
              <a:ln w="9525">
                <a:noFill/>
                <a:round/>
                <a:headEnd/>
                <a:tailEnd/>
              </a:ln>
            </p:spPr>
            <p:txBody>
              <a:bodyPr/>
              <a:lstStyle/>
              <a:p>
                <a:endParaRPr lang="en-US"/>
              </a:p>
            </p:txBody>
          </p:sp>
          <p:sp>
            <p:nvSpPr>
              <p:cNvPr id="35139" name="Freeform 46"/>
              <p:cNvSpPr>
                <a:spLocks/>
              </p:cNvSpPr>
              <p:nvPr/>
            </p:nvSpPr>
            <p:spPr bwMode="auto">
              <a:xfrm>
                <a:off x="3098" y="3616"/>
                <a:ext cx="17" cy="10"/>
              </a:xfrm>
              <a:custGeom>
                <a:avLst/>
                <a:gdLst>
                  <a:gd name="T0" fmla="*/ 0 w 17"/>
                  <a:gd name="T1" fmla="*/ 4 h 10"/>
                  <a:gd name="T2" fmla="*/ 1 w 17"/>
                  <a:gd name="T3" fmla="*/ 4 h 10"/>
                  <a:gd name="T4" fmla="*/ 2 w 17"/>
                  <a:gd name="T5" fmla="*/ 3 h 10"/>
                  <a:gd name="T6" fmla="*/ 2 w 17"/>
                  <a:gd name="T7" fmla="*/ 2 h 10"/>
                  <a:gd name="T8" fmla="*/ 2 w 17"/>
                  <a:gd name="T9" fmla="*/ 2 h 10"/>
                  <a:gd name="T10" fmla="*/ 1 w 17"/>
                  <a:gd name="T11" fmla="*/ 1 h 10"/>
                  <a:gd name="T12" fmla="*/ 3 w 17"/>
                  <a:gd name="T13" fmla="*/ 0 h 10"/>
                  <a:gd name="T14" fmla="*/ 17 w 17"/>
                  <a:gd name="T15" fmla="*/ 8 h 10"/>
                  <a:gd name="T16" fmla="*/ 14 w 17"/>
                  <a:gd name="T17" fmla="*/ 10 h 10"/>
                  <a:gd name="T18" fmla="*/ 5 w 17"/>
                  <a:gd name="T19" fmla="*/ 4 h 10"/>
                  <a:gd name="T20" fmla="*/ 1 w 17"/>
                  <a:gd name="T21" fmla="*/ 6 h 10"/>
                  <a:gd name="T22" fmla="*/ 0 w 17"/>
                  <a:gd name="T23" fmla="*/ 4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
                  <a:gd name="T37" fmla="*/ 0 h 10"/>
                  <a:gd name="T38" fmla="*/ 17 w 17"/>
                  <a:gd name="T39" fmla="*/ 10 h 1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 h="10">
                    <a:moveTo>
                      <a:pt x="0" y="4"/>
                    </a:moveTo>
                    <a:lnTo>
                      <a:pt x="1" y="4"/>
                    </a:lnTo>
                    <a:lnTo>
                      <a:pt x="2" y="3"/>
                    </a:lnTo>
                    <a:lnTo>
                      <a:pt x="2" y="2"/>
                    </a:lnTo>
                    <a:lnTo>
                      <a:pt x="1" y="1"/>
                    </a:lnTo>
                    <a:lnTo>
                      <a:pt x="3" y="0"/>
                    </a:lnTo>
                    <a:lnTo>
                      <a:pt x="17" y="8"/>
                    </a:lnTo>
                    <a:lnTo>
                      <a:pt x="14" y="10"/>
                    </a:lnTo>
                    <a:lnTo>
                      <a:pt x="5" y="4"/>
                    </a:lnTo>
                    <a:lnTo>
                      <a:pt x="1" y="6"/>
                    </a:lnTo>
                    <a:lnTo>
                      <a:pt x="0" y="4"/>
                    </a:lnTo>
                    <a:close/>
                  </a:path>
                </a:pathLst>
              </a:custGeom>
              <a:solidFill>
                <a:srgbClr val="FFFFFF"/>
              </a:solidFill>
              <a:ln w="9525">
                <a:noFill/>
                <a:round/>
                <a:headEnd/>
                <a:tailEnd/>
              </a:ln>
            </p:spPr>
            <p:txBody>
              <a:bodyPr/>
              <a:lstStyle/>
              <a:p>
                <a:endParaRPr lang="en-US"/>
              </a:p>
            </p:txBody>
          </p:sp>
          <p:sp>
            <p:nvSpPr>
              <p:cNvPr id="35140" name="Freeform 47"/>
              <p:cNvSpPr>
                <a:spLocks/>
              </p:cNvSpPr>
              <p:nvPr/>
            </p:nvSpPr>
            <p:spPr bwMode="auto">
              <a:xfrm>
                <a:off x="3108" y="3583"/>
                <a:ext cx="58" cy="33"/>
              </a:xfrm>
              <a:custGeom>
                <a:avLst/>
                <a:gdLst>
                  <a:gd name="T0" fmla="*/ 58 w 58"/>
                  <a:gd name="T1" fmla="*/ 15 h 33"/>
                  <a:gd name="T2" fmla="*/ 58 w 58"/>
                  <a:gd name="T3" fmla="*/ 14 h 33"/>
                  <a:gd name="T4" fmla="*/ 58 w 58"/>
                  <a:gd name="T5" fmla="*/ 14 h 33"/>
                  <a:gd name="T6" fmla="*/ 58 w 58"/>
                  <a:gd name="T7" fmla="*/ 14 h 33"/>
                  <a:gd name="T8" fmla="*/ 57 w 58"/>
                  <a:gd name="T9" fmla="*/ 13 h 33"/>
                  <a:gd name="T10" fmla="*/ 36 w 58"/>
                  <a:gd name="T11" fmla="*/ 0 h 33"/>
                  <a:gd name="T12" fmla="*/ 35 w 58"/>
                  <a:gd name="T13" fmla="*/ 0 h 33"/>
                  <a:gd name="T14" fmla="*/ 34 w 58"/>
                  <a:gd name="T15" fmla="*/ 0 h 33"/>
                  <a:gd name="T16" fmla="*/ 33 w 58"/>
                  <a:gd name="T17" fmla="*/ 0 h 33"/>
                  <a:gd name="T18" fmla="*/ 32 w 58"/>
                  <a:gd name="T19" fmla="*/ 0 h 33"/>
                  <a:gd name="T20" fmla="*/ 1 w 58"/>
                  <a:gd name="T21" fmla="*/ 18 h 33"/>
                  <a:gd name="T22" fmla="*/ 0 w 58"/>
                  <a:gd name="T23" fmla="*/ 18 h 33"/>
                  <a:gd name="T24" fmla="*/ 0 w 58"/>
                  <a:gd name="T25" fmla="*/ 19 h 33"/>
                  <a:gd name="T26" fmla="*/ 1 w 58"/>
                  <a:gd name="T27" fmla="*/ 19 h 33"/>
                  <a:gd name="T28" fmla="*/ 2 w 58"/>
                  <a:gd name="T29" fmla="*/ 20 h 33"/>
                  <a:gd name="T30" fmla="*/ 23 w 58"/>
                  <a:gd name="T31" fmla="*/ 33 h 33"/>
                  <a:gd name="T32" fmla="*/ 24 w 58"/>
                  <a:gd name="T33" fmla="*/ 33 h 33"/>
                  <a:gd name="T34" fmla="*/ 25 w 58"/>
                  <a:gd name="T35" fmla="*/ 33 h 33"/>
                  <a:gd name="T36" fmla="*/ 26 w 58"/>
                  <a:gd name="T37" fmla="*/ 33 h 33"/>
                  <a:gd name="T38" fmla="*/ 27 w 58"/>
                  <a:gd name="T39" fmla="*/ 33 h 33"/>
                  <a:gd name="T40" fmla="*/ 58 w 58"/>
                  <a:gd name="T41" fmla="*/ 15 h 3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8"/>
                  <a:gd name="T64" fmla="*/ 0 h 33"/>
                  <a:gd name="T65" fmla="*/ 58 w 58"/>
                  <a:gd name="T66" fmla="*/ 33 h 3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8" h="33">
                    <a:moveTo>
                      <a:pt x="58" y="15"/>
                    </a:moveTo>
                    <a:lnTo>
                      <a:pt x="58" y="14"/>
                    </a:lnTo>
                    <a:lnTo>
                      <a:pt x="57" y="13"/>
                    </a:lnTo>
                    <a:lnTo>
                      <a:pt x="36" y="0"/>
                    </a:lnTo>
                    <a:lnTo>
                      <a:pt x="35" y="0"/>
                    </a:lnTo>
                    <a:lnTo>
                      <a:pt x="34" y="0"/>
                    </a:lnTo>
                    <a:lnTo>
                      <a:pt x="33" y="0"/>
                    </a:lnTo>
                    <a:lnTo>
                      <a:pt x="32" y="0"/>
                    </a:lnTo>
                    <a:lnTo>
                      <a:pt x="1" y="18"/>
                    </a:lnTo>
                    <a:lnTo>
                      <a:pt x="0" y="18"/>
                    </a:lnTo>
                    <a:lnTo>
                      <a:pt x="0" y="19"/>
                    </a:lnTo>
                    <a:lnTo>
                      <a:pt x="1" y="19"/>
                    </a:lnTo>
                    <a:lnTo>
                      <a:pt x="2" y="20"/>
                    </a:lnTo>
                    <a:lnTo>
                      <a:pt x="23" y="33"/>
                    </a:lnTo>
                    <a:lnTo>
                      <a:pt x="24" y="33"/>
                    </a:lnTo>
                    <a:lnTo>
                      <a:pt x="25" y="33"/>
                    </a:lnTo>
                    <a:lnTo>
                      <a:pt x="26" y="33"/>
                    </a:lnTo>
                    <a:lnTo>
                      <a:pt x="27" y="33"/>
                    </a:lnTo>
                    <a:lnTo>
                      <a:pt x="58" y="15"/>
                    </a:lnTo>
                    <a:close/>
                  </a:path>
                </a:pathLst>
              </a:custGeom>
              <a:solidFill>
                <a:srgbClr val="7A7C7C"/>
              </a:solidFill>
              <a:ln w="9525">
                <a:noFill/>
                <a:round/>
                <a:headEnd/>
                <a:tailEnd/>
              </a:ln>
            </p:spPr>
            <p:txBody>
              <a:bodyPr/>
              <a:lstStyle/>
              <a:p>
                <a:endParaRPr lang="en-US"/>
              </a:p>
            </p:txBody>
          </p:sp>
          <p:sp>
            <p:nvSpPr>
              <p:cNvPr id="35141" name="Freeform 48"/>
              <p:cNvSpPr>
                <a:spLocks/>
              </p:cNvSpPr>
              <p:nvPr/>
            </p:nvSpPr>
            <p:spPr bwMode="auto">
              <a:xfrm>
                <a:off x="3137" y="3594"/>
                <a:ext cx="20" cy="11"/>
              </a:xfrm>
              <a:custGeom>
                <a:avLst/>
                <a:gdLst>
                  <a:gd name="T0" fmla="*/ 2 w 20"/>
                  <a:gd name="T1" fmla="*/ 5 h 11"/>
                  <a:gd name="T2" fmla="*/ 0 w 20"/>
                  <a:gd name="T3" fmla="*/ 4 h 11"/>
                  <a:gd name="T4" fmla="*/ 0 w 20"/>
                  <a:gd name="T5" fmla="*/ 2 h 11"/>
                  <a:gd name="T6" fmla="*/ 1 w 20"/>
                  <a:gd name="T7" fmla="*/ 1 h 11"/>
                  <a:gd name="T8" fmla="*/ 2 w 20"/>
                  <a:gd name="T9" fmla="*/ 0 h 11"/>
                  <a:gd name="T10" fmla="*/ 3 w 20"/>
                  <a:gd name="T11" fmla="*/ 0 h 11"/>
                  <a:gd name="T12" fmla="*/ 6 w 20"/>
                  <a:gd name="T13" fmla="*/ 0 h 11"/>
                  <a:gd name="T14" fmla="*/ 8 w 20"/>
                  <a:gd name="T15" fmla="*/ 0 h 11"/>
                  <a:gd name="T16" fmla="*/ 10 w 20"/>
                  <a:gd name="T17" fmla="*/ 1 h 11"/>
                  <a:gd name="T18" fmla="*/ 12 w 20"/>
                  <a:gd name="T19" fmla="*/ 2 h 11"/>
                  <a:gd name="T20" fmla="*/ 12 w 20"/>
                  <a:gd name="T21" fmla="*/ 3 h 11"/>
                  <a:gd name="T22" fmla="*/ 12 w 20"/>
                  <a:gd name="T23" fmla="*/ 4 h 11"/>
                  <a:gd name="T24" fmla="*/ 12 w 20"/>
                  <a:gd name="T25" fmla="*/ 5 h 11"/>
                  <a:gd name="T26" fmla="*/ 12 w 20"/>
                  <a:gd name="T27" fmla="*/ 6 h 11"/>
                  <a:gd name="T28" fmla="*/ 12 w 20"/>
                  <a:gd name="T29" fmla="*/ 6 h 11"/>
                  <a:gd name="T30" fmla="*/ 12 w 20"/>
                  <a:gd name="T31" fmla="*/ 7 h 11"/>
                  <a:gd name="T32" fmla="*/ 12 w 20"/>
                  <a:gd name="T33" fmla="*/ 7 h 11"/>
                  <a:gd name="T34" fmla="*/ 18 w 20"/>
                  <a:gd name="T35" fmla="*/ 5 h 11"/>
                  <a:gd name="T36" fmla="*/ 20 w 20"/>
                  <a:gd name="T37" fmla="*/ 6 h 11"/>
                  <a:gd name="T38" fmla="*/ 11 w 20"/>
                  <a:gd name="T39" fmla="*/ 11 h 11"/>
                  <a:gd name="T40" fmla="*/ 10 w 20"/>
                  <a:gd name="T41" fmla="*/ 10 h 11"/>
                  <a:gd name="T42" fmla="*/ 9 w 20"/>
                  <a:gd name="T43" fmla="*/ 9 h 11"/>
                  <a:gd name="T44" fmla="*/ 9 w 20"/>
                  <a:gd name="T45" fmla="*/ 7 h 11"/>
                  <a:gd name="T46" fmla="*/ 9 w 20"/>
                  <a:gd name="T47" fmla="*/ 6 h 11"/>
                  <a:gd name="T48" fmla="*/ 9 w 20"/>
                  <a:gd name="T49" fmla="*/ 4 h 11"/>
                  <a:gd name="T50" fmla="*/ 9 w 20"/>
                  <a:gd name="T51" fmla="*/ 3 h 11"/>
                  <a:gd name="T52" fmla="*/ 9 w 20"/>
                  <a:gd name="T53" fmla="*/ 3 h 11"/>
                  <a:gd name="T54" fmla="*/ 8 w 20"/>
                  <a:gd name="T55" fmla="*/ 2 h 11"/>
                  <a:gd name="T56" fmla="*/ 7 w 20"/>
                  <a:gd name="T57" fmla="*/ 1 h 11"/>
                  <a:gd name="T58" fmla="*/ 6 w 20"/>
                  <a:gd name="T59" fmla="*/ 1 h 11"/>
                  <a:gd name="T60" fmla="*/ 5 w 20"/>
                  <a:gd name="T61" fmla="*/ 1 h 11"/>
                  <a:gd name="T62" fmla="*/ 4 w 20"/>
                  <a:gd name="T63" fmla="*/ 2 h 11"/>
                  <a:gd name="T64" fmla="*/ 3 w 20"/>
                  <a:gd name="T65" fmla="*/ 2 h 11"/>
                  <a:gd name="T66" fmla="*/ 3 w 20"/>
                  <a:gd name="T67" fmla="*/ 3 h 11"/>
                  <a:gd name="T68" fmla="*/ 4 w 20"/>
                  <a:gd name="T69" fmla="*/ 4 h 11"/>
                  <a:gd name="T70" fmla="*/ 5 w 20"/>
                  <a:gd name="T71" fmla="*/ 4 h 11"/>
                  <a:gd name="T72" fmla="*/ 2 w 20"/>
                  <a:gd name="T73" fmla="*/ 5 h 1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0"/>
                  <a:gd name="T112" fmla="*/ 0 h 11"/>
                  <a:gd name="T113" fmla="*/ 20 w 20"/>
                  <a:gd name="T114" fmla="*/ 11 h 1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0" h="11">
                    <a:moveTo>
                      <a:pt x="2" y="5"/>
                    </a:moveTo>
                    <a:lnTo>
                      <a:pt x="0" y="4"/>
                    </a:lnTo>
                    <a:lnTo>
                      <a:pt x="0" y="2"/>
                    </a:lnTo>
                    <a:lnTo>
                      <a:pt x="1" y="1"/>
                    </a:lnTo>
                    <a:lnTo>
                      <a:pt x="2" y="0"/>
                    </a:lnTo>
                    <a:lnTo>
                      <a:pt x="3" y="0"/>
                    </a:lnTo>
                    <a:lnTo>
                      <a:pt x="6" y="0"/>
                    </a:lnTo>
                    <a:lnTo>
                      <a:pt x="8" y="0"/>
                    </a:lnTo>
                    <a:lnTo>
                      <a:pt x="10" y="1"/>
                    </a:lnTo>
                    <a:lnTo>
                      <a:pt x="12" y="2"/>
                    </a:lnTo>
                    <a:lnTo>
                      <a:pt x="12" y="3"/>
                    </a:lnTo>
                    <a:lnTo>
                      <a:pt x="12" y="4"/>
                    </a:lnTo>
                    <a:lnTo>
                      <a:pt x="12" y="5"/>
                    </a:lnTo>
                    <a:lnTo>
                      <a:pt x="12" y="6"/>
                    </a:lnTo>
                    <a:lnTo>
                      <a:pt x="12" y="7"/>
                    </a:lnTo>
                    <a:lnTo>
                      <a:pt x="18" y="5"/>
                    </a:lnTo>
                    <a:lnTo>
                      <a:pt x="20" y="6"/>
                    </a:lnTo>
                    <a:lnTo>
                      <a:pt x="11" y="11"/>
                    </a:lnTo>
                    <a:lnTo>
                      <a:pt x="10" y="10"/>
                    </a:lnTo>
                    <a:lnTo>
                      <a:pt x="9" y="9"/>
                    </a:lnTo>
                    <a:lnTo>
                      <a:pt x="9" y="7"/>
                    </a:lnTo>
                    <a:lnTo>
                      <a:pt x="9" y="6"/>
                    </a:lnTo>
                    <a:lnTo>
                      <a:pt x="9" y="4"/>
                    </a:lnTo>
                    <a:lnTo>
                      <a:pt x="9" y="3"/>
                    </a:lnTo>
                    <a:lnTo>
                      <a:pt x="8" y="2"/>
                    </a:lnTo>
                    <a:lnTo>
                      <a:pt x="7" y="1"/>
                    </a:lnTo>
                    <a:lnTo>
                      <a:pt x="6" y="1"/>
                    </a:lnTo>
                    <a:lnTo>
                      <a:pt x="5" y="1"/>
                    </a:lnTo>
                    <a:lnTo>
                      <a:pt x="4" y="2"/>
                    </a:lnTo>
                    <a:lnTo>
                      <a:pt x="3" y="2"/>
                    </a:lnTo>
                    <a:lnTo>
                      <a:pt x="3" y="3"/>
                    </a:lnTo>
                    <a:lnTo>
                      <a:pt x="4" y="4"/>
                    </a:lnTo>
                    <a:lnTo>
                      <a:pt x="5" y="4"/>
                    </a:lnTo>
                    <a:lnTo>
                      <a:pt x="2" y="5"/>
                    </a:lnTo>
                    <a:close/>
                  </a:path>
                </a:pathLst>
              </a:custGeom>
              <a:solidFill>
                <a:srgbClr val="FFFFFF"/>
              </a:solidFill>
              <a:ln w="9525">
                <a:noFill/>
                <a:round/>
                <a:headEnd/>
                <a:tailEnd/>
              </a:ln>
            </p:spPr>
            <p:txBody>
              <a:bodyPr/>
              <a:lstStyle/>
              <a:p>
                <a:endParaRPr lang="en-US"/>
              </a:p>
            </p:txBody>
          </p:sp>
          <p:sp>
            <p:nvSpPr>
              <p:cNvPr id="35142" name="Freeform 49"/>
              <p:cNvSpPr>
                <a:spLocks/>
              </p:cNvSpPr>
              <p:nvPr/>
            </p:nvSpPr>
            <p:spPr bwMode="auto">
              <a:xfrm>
                <a:off x="3148" y="3560"/>
                <a:ext cx="58" cy="34"/>
              </a:xfrm>
              <a:custGeom>
                <a:avLst/>
                <a:gdLst>
                  <a:gd name="T0" fmla="*/ 58 w 58"/>
                  <a:gd name="T1" fmla="*/ 15 h 34"/>
                  <a:gd name="T2" fmla="*/ 58 w 58"/>
                  <a:gd name="T3" fmla="*/ 14 h 34"/>
                  <a:gd name="T4" fmla="*/ 58 w 58"/>
                  <a:gd name="T5" fmla="*/ 14 h 34"/>
                  <a:gd name="T6" fmla="*/ 58 w 58"/>
                  <a:gd name="T7" fmla="*/ 13 h 34"/>
                  <a:gd name="T8" fmla="*/ 57 w 58"/>
                  <a:gd name="T9" fmla="*/ 13 h 34"/>
                  <a:gd name="T10" fmla="*/ 35 w 58"/>
                  <a:gd name="T11" fmla="*/ 0 h 34"/>
                  <a:gd name="T12" fmla="*/ 34 w 58"/>
                  <a:gd name="T13" fmla="*/ 0 h 34"/>
                  <a:gd name="T14" fmla="*/ 34 w 58"/>
                  <a:gd name="T15" fmla="*/ 0 h 34"/>
                  <a:gd name="T16" fmla="*/ 33 w 58"/>
                  <a:gd name="T17" fmla="*/ 0 h 34"/>
                  <a:gd name="T18" fmla="*/ 32 w 58"/>
                  <a:gd name="T19" fmla="*/ 0 h 34"/>
                  <a:gd name="T20" fmla="*/ 1 w 58"/>
                  <a:gd name="T21" fmla="*/ 18 h 34"/>
                  <a:gd name="T22" fmla="*/ 0 w 58"/>
                  <a:gd name="T23" fmla="*/ 19 h 34"/>
                  <a:gd name="T24" fmla="*/ 0 w 58"/>
                  <a:gd name="T25" fmla="*/ 19 h 34"/>
                  <a:gd name="T26" fmla="*/ 0 w 58"/>
                  <a:gd name="T27" fmla="*/ 20 h 34"/>
                  <a:gd name="T28" fmla="*/ 1 w 58"/>
                  <a:gd name="T29" fmla="*/ 20 h 34"/>
                  <a:gd name="T30" fmla="*/ 23 w 58"/>
                  <a:gd name="T31" fmla="*/ 33 h 34"/>
                  <a:gd name="T32" fmla="*/ 24 w 58"/>
                  <a:gd name="T33" fmla="*/ 34 h 34"/>
                  <a:gd name="T34" fmla="*/ 25 w 58"/>
                  <a:gd name="T35" fmla="*/ 34 h 34"/>
                  <a:gd name="T36" fmla="*/ 26 w 58"/>
                  <a:gd name="T37" fmla="*/ 34 h 34"/>
                  <a:gd name="T38" fmla="*/ 27 w 58"/>
                  <a:gd name="T39" fmla="*/ 33 h 34"/>
                  <a:gd name="T40" fmla="*/ 58 w 58"/>
                  <a:gd name="T41" fmla="*/ 15 h 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8"/>
                  <a:gd name="T64" fmla="*/ 0 h 34"/>
                  <a:gd name="T65" fmla="*/ 58 w 58"/>
                  <a:gd name="T66" fmla="*/ 34 h 3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8" h="34">
                    <a:moveTo>
                      <a:pt x="58" y="15"/>
                    </a:moveTo>
                    <a:lnTo>
                      <a:pt x="58" y="14"/>
                    </a:lnTo>
                    <a:lnTo>
                      <a:pt x="58" y="13"/>
                    </a:lnTo>
                    <a:lnTo>
                      <a:pt x="57" y="13"/>
                    </a:lnTo>
                    <a:lnTo>
                      <a:pt x="35" y="0"/>
                    </a:lnTo>
                    <a:lnTo>
                      <a:pt x="34" y="0"/>
                    </a:lnTo>
                    <a:lnTo>
                      <a:pt x="33" y="0"/>
                    </a:lnTo>
                    <a:lnTo>
                      <a:pt x="32" y="0"/>
                    </a:lnTo>
                    <a:lnTo>
                      <a:pt x="1" y="18"/>
                    </a:lnTo>
                    <a:lnTo>
                      <a:pt x="0" y="19"/>
                    </a:lnTo>
                    <a:lnTo>
                      <a:pt x="0" y="20"/>
                    </a:lnTo>
                    <a:lnTo>
                      <a:pt x="1" y="20"/>
                    </a:lnTo>
                    <a:lnTo>
                      <a:pt x="23" y="33"/>
                    </a:lnTo>
                    <a:lnTo>
                      <a:pt x="24" y="34"/>
                    </a:lnTo>
                    <a:lnTo>
                      <a:pt x="25" y="34"/>
                    </a:lnTo>
                    <a:lnTo>
                      <a:pt x="26" y="34"/>
                    </a:lnTo>
                    <a:lnTo>
                      <a:pt x="27" y="33"/>
                    </a:lnTo>
                    <a:lnTo>
                      <a:pt x="58" y="15"/>
                    </a:lnTo>
                    <a:close/>
                  </a:path>
                </a:pathLst>
              </a:custGeom>
              <a:solidFill>
                <a:srgbClr val="7A7C7C"/>
              </a:solidFill>
              <a:ln w="9525">
                <a:noFill/>
                <a:round/>
                <a:headEnd/>
                <a:tailEnd/>
              </a:ln>
            </p:spPr>
            <p:txBody>
              <a:bodyPr/>
              <a:lstStyle/>
              <a:p>
                <a:endParaRPr lang="en-US"/>
              </a:p>
            </p:txBody>
          </p:sp>
          <p:sp>
            <p:nvSpPr>
              <p:cNvPr id="35143" name="Freeform 50"/>
              <p:cNvSpPr>
                <a:spLocks/>
              </p:cNvSpPr>
              <p:nvPr/>
            </p:nvSpPr>
            <p:spPr bwMode="auto">
              <a:xfrm>
                <a:off x="3177" y="3570"/>
                <a:ext cx="18" cy="11"/>
              </a:xfrm>
              <a:custGeom>
                <a:avLst/>
                <a:gdLst>
                  <a:gd name="T0" fmla="*/ 6 w 18"/>
                  <a:gd name="T1" fmla="*/ 6 h 11"/>
                  <a:gd name="T2" fmla="*/ 7 w 18"/>
                  <a:gd name="T3" fmla="*/ 5 h 11"/>
                  <a:gd name="T4" fmla="*/ 8 w 18"/>
                  <a:gd name="T5" fmla="*/ 4 h 11"/>
                  <a:gd name="T6" fmla="*/ 8 w 18"/>
                  <a:gd name="T7" fmla="*/ 4 h 11"/>
                  <a:gd name="T8" fmla="*/ 8 w 18"/>
                  <a:gd name="T9" fmla="*/ 3 h 11"/>
                  <a:gd name="T10" fmla="*/ 7 w 18"/>
                  <a:gd name="T11" fmla="*/ 3 h 11"/>
                  <a:gd name="T12" fmla="*/ 6 w 18"/>
                  <a:gd name="T13" fmla="*/ 2 h 11"/>
                  <a:gd name="T14" fmla="*/ 5 w 18"/>
                  <a:gd name="T15" fmla="*/ 2 h 11"/>
                  <a:gd name="T16" fmla="*/ 5 w 18"/>
                  <a:gd name="T17" fmla="*/ 2 h 11"/>
                  <a:gd name="T18" fmla="*/ 4 w 18"/>
                  <a:gd name="T19" fmla="*/ 3 h 11"/>
                  <a:gd name="T20" fmla="*/ 3 w 18"/>
                  <a:gd name="T21" fmla="*/ 3 h 11"/>
                  <a:gd name="T22" fmla="*/ 3 w 18"/>
                  <a:gd name="T23" fmla="*/ 4 h 11"/>
                  <a:gd name="T24" fmla="*/ 4 w 18"/>
                  <a:gd name="T25" fmla="*/ 4 h 11"/>
                  <a:gd name="T26" fmla="*/ 4 w 18"/>
                  <a:gd name="T27" fmla="*/ 5 h 11"/>
                  <a:gd name="T28" fmla="*/ 2 w 18"/>
                  <a:gd name="T29" fmla="*/ 6 h 11"/>
                  <a:gd name="T30" fmla="*/ 1 w 18"/>
                  <a:gd name="T31" fmla="*/ 5 h 11"/>
                  <a:gd name="T32" fmla="*/ 0 w 18"/>
                  <a:gd name="T33" fmla="*/ 3 h 11"/>
                  <a:gd name="T34" fmla="*/ 0 w 18"/>
                  <a:gd name="T35" fmla="*/ 2 h 11"/>
                  <a:gd name="T36" fmla="*/ 2 w 18"/>
                  <a:gd name="T37" fmla="*/ 1 h 11"/>
                  <a:gd name="T38" fmla="*/ 3 w 18"/>
                  <a:gd name="T39" fmla="*/ 1 h 11"/>
                  <a:gd name="T40" fmla="*/ 5 w 18"/>
                  <a:gd name="T41" fmla="*/ 0 h 11"/>
                  <a:gd name="T42" fmla="*/ 8 w 18"/>
                  <a:gd name="T43" fmla="*/ 0 h 11"/>
                  <a:gd name="T44" fmla="*/ 10 w 18"/>
                  <a:gd name="T45" fmla="*/ 1 h 11"/>
                  <a:gd name="T46" fmla="*/ 10 w 18"/>
                  <a:gd name="T47" fmla="*/ 2 h 11"/>
                  <a:gd name="T48" fmla="*/ 11 w 18"/>
                  <a:gd name="T49" fmla="*/ 3 h 11"/>
                  <a:gd name="T50" fmla="*/ 11 w 18"/>
                  <a:gd name="T51" fmla="*/ 3 h 11"/>
                  <a:gd name="T52" fmla="*/ 11 w 18"/>
                  <a:gd name="T53" fmla="*/ 4 h 11"/>
                  <a:gd name="T54" fmla="*/ 11 w 18"/>
                  <a:gd name="T55" fmla="*/ 4 h 11"/>
                  <a:gd name="T56" fmla="*/ 11 w 18"/>
                  <a:gd name="T57" fmla="*/ 4 h 11"/>
                  <a:gd name="T58" fmla="*/ 13 w 18"/>
                  <a:gd name="T59" fmla="*/ 4 h 11"/>
                  <a:gd name="T60" fmla="*/ 14 w 18"/>
                  <a:gd name="T61" fmla="*/ 4 h 11"/>
                  <a:gd name="T62" fmla="*/ 16 w 18"/>
                  <a:gd name="T63" fmla="*/ 4 h 11"/>
                  <a:gd name="T64" fmla="*/ 18 w 18"/>
                  <a:gd name="T65" fmla="*/ 6 h 11"/>
                  <a:gd name="T66" fmla="*/ 18 w 18"/>
                  <a:gd name="T67" fmla="*/ 7 h 11"/>
                  <a:gd name="T68" fmla="*/ 18 w 18"/>
                  <a:gd name="T69" fmla="*/ 9 h 11"/>
                  <a:gd name="T70" fmla="*/ 16 w 18"/>
                  <a:gd name="T71" fmla="*/ 10 h 11"/>
                  <a:gd name="T72" fmla="*/ 15 w 18"/>
                  <a:gd name="T73" fmla="*/ 10 h 11"/>
                  <a:gd name="T74" fmla="*/ 13 w 18"/>
                  <a:gd name="T75" fmla="*/ 11 h 11"/>
                  <a:gd name="T76" fmla="*/ 10 w 18"/>
                  <a:gd name="T77" fmla="*/ 10 h 11"/>
                  <a:gd name="T78" fmla="*/ 7 w 18"/>
                  <a:gd name="T79" fmla="*/ 9 h 11"/>
                  <a:gd name="T80" fmla="*/ 10 w 18"/>
                  <a:gd name="T81" fmla="*/ 8 h 11"/>
                  <a:gd name="T82" fmla="*/ 10 w 18"/>
                  <a:gd name="T83" fmla="*/ 8 h 11"/>
                  <a:gd name="T84" fmla="*/ 10 w 18"/>
                  <a:gd name="T85" fmla="*/ 8 h 11"/>
                  <a:gd name="T86" fmla="*/ 11 w 18"/>
                  <a:gd name="T87" fmla="*/ 9 h 11"/>
                  <a:gd name="T88" fmla="*/ 13 w 18"/>
                  <a:gd name="T89" fmla="*/ 9 h 11"/>
                  <a:gd name="T90" fmla="*/ 14 w 18"/>
                  <a:gd name="T91" fmla="*/ 8 h 11"/>
                  <a:gd name="T92" fmla="*/ 14 w 18"/>
                  <a:gd name="T93" fmla="*/ 8 h 11"/>
                  <a:gd name="T94" fmla="*/ 14 w 18"/>
                  <a:gd name="T95" fmla="*/ 7 h 11"/>
                  <a:gd name="T96" fmla="*/ 14 w 18"/>
                  <a:gd name="T97" fmla="*/ 7 h 11"/>
                  <a:gd name="T98" fmla="*/ 13 w 18"/>
                  <a:gd name="T99" fmla="*/ 6 h 11"/>
                  <a:gd name="T100" fmla="*/ 12 w 18"/>
                  <a:gd name="T101" fmla="*/ 6 h 11"/>
                  <a:gd name="T102" fmla="*/ 11 w 18"/>
                  <a:gd name="T103" fmla="*/ 6 h 11"/>
                  <a:gd name="T104" fmla="*/ 10 w 18"/>
                  <a:gd name="T105" fmla="*/ 6 h 11"/>
                  <a:gd name="T106" fmla="*/ 9 w 18"/>
                  <a:gd name="T107" fmla="*/ 7 h 11"/>
                  <a:gd name="T108" fmla="*/ 6 w 18"/>
                  <a:gd name="T109" fmla="*/ 6 h 1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
                  <a:gd name="T166" fmla="*/ 0 h 11"/>
                  <a:gd name="T167" fmla="*/ 18 w 18"/>
                  <a:gd name="T168" fmla="*/ 11 h 1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 h="11">
                    <a:moveTo>
                      <a:pt x="6" y="6"/>
                    </a:moveTo>
                    <a:lnTo>
                      <a:pt x="7" y="5"/>
                    </a:lnTo>
                    <a:lnTo>
                      <a:pt x="8" y="4"/>
                    </a:lnTo>
                    <a:lnTo>
                      <a:pt x="8" y="3"/>
                    </a:lnTo>
                    <a:lnTo>
                      <a:pt x="7" y="3"/>
                    </a:lnTo>
                    <a:lnTo>
                      <a:pt x="6" y="2"/>
                    </a:lnTo>
                    <a:lnTo>
                      <a:pt x="5" y="2"/>
                    </a:lnTo>
                    <a:lnTo>
                      <a:pt x="4" y="3"/>
                    </a:lnTo>
                    <a:lnTo>
                      <a:pt x="3" y="3"/>
                    </a:lnTo>
                    <a:lnTo>
                      <a:pt x="3" y="4"/>
                    </a:lnTo>
                    <a:lnTo>
                      <a:pt x="4" y="4"/>
                    </a:lnTo>
                    <a:lnTo>
                      <a:pt x="4" y="5"/>
                    </a:lnTo>
                    <a:lnTo>
                      <a:pt x="2" y="6"/>
                    </a:lnTo>
                    <a:lnTo>
                      <a:pt x="1" y="5"/>
                    </a:lnTo>
                    <a:lnTo>
                      <a:pt x="0" y="3"/>
                    </a:lnTo>
                    <a:lnTo>
                      <a:pt x="0" y="2"/>
                    </a:lnTo>
                    <a:lnTo>
                      <a:pt x="2" y="1"/>
                    </a:lnTo>
                    <a:lnTo>
                      <a:pt x="3" y="1"/>
                    </a:lnTo>
                    <a:lnTo>
                      <a:pt x="5" y="0"/>
                    </a:lnTo>
                    <a:lnTo>
                      <a:pt x="8" y="0"/>
                    </a:lnTo>
                    <a:lnTo>
                      <a:pt x="10" y="1"/>
                    </a:lnTo>
                    <a:lnTo>
                      <a:pt x="10" y="2"/>
                    </a:lnTo>
                    <a:lnTo>
                      <a:pt x="11" y="3"/>
                    </a:lnTo>
                    <a:lnTo>
                      <a:pt x="11" y="4"/>
                    </a:lnTo>
                    <a:lnTo>
                      <a:pt x="13" y="4"/>
                    </a:lnTo>
                    <a:lnTo>
                      <a:pt x="14" y="4"/>
                    </a:lnTo>
                    <a:lnTo>
                      <a:pt x="16" y="4"/>
                    </a:lnTo>
                    <a:lnTo>
                      <a:pt x="18" y="6"/>
                    </a:lnTo>
                    <a:lnTo>
                      <a:pt x="18" y="7"/>
                    </a:lnTo>
                    <a:lnTo>
                      <a:pt x="18" y="9"/>
                    </a:lnTo>
                    <a:lnTo>
                      <a:pt x="16" y="10"/>
                    </a:lnTo>
                    <a:lnTo>
                      <a:pt x="15" y="10"/>
                    </a:lnTo>
                    <a:lnTo>
                      <a:pt x="13" y="11"/>
                    </a:lnTo>
                    <a:lnTo>
                      <a:pt x="10" y="10"/>
                    </a:lnTo>
                    <a:lnTo>
                      <a:pt x="7" y="9"/>
                    </a:lnTo>
                    <a:lnTo>
                      <a:pt x="10" y="8"/>
                    </a:lnTo>
                    <a:lnTo>
                      <a:pt x="11" y="9"/>
                    </a:lnTo>
                    <a:lnTo>
                      <a:pt x="13" y="9"/>
                    </a:lnTo>
                    <a:lnTo>
                      <a:pt x="14" y="8"/>
                    </a:lnTo>
                    <a:lnTo>
                      <a:pt x="14" y="7"/>
                    </a:lnTo>
                    <a:lnTo>
                      <a:pt x="13" y="6"/>
                    </a:lnTo>
                    <a:lnTo>
                      <a:pt x="12" y="6"/>
                    </a:lnTo>
                    <a:lnTo>
                      <a:pt x="11" y="6"/>
                    </a:lnTo>
                    <a:lnTo>
                      <a:pt x="10" y="6"/>
                    </a:lnTo>
                    <a:lnTo>
                      <a:pt x="9" y="7"/>
                    </a:lnTo>
                    <a:lnTo>
                      <a:pt x="6" y="6"/>
                    </a:lnTo>
                    <a:close/>
                  </a:path>
                </a:pathLst>
              </a:custGeom>
              <a:solidFill>
                <a:srgbClr val="FFFFFF"/>
              </a:solidFill>
              <a:ln w="9525">
                <a:noFill/>
                <a:round/>
                <a:headEnd/>
                <a:tailEnd/>
              </a:ln>
            </p:spPr>
            <p:txBody>
              <a:bodyPr/>
              <a:lstStyle/>
              <a:p>
                <a:endParaRPr lang="en-US"/>
              </a:p>
            </p:txBody>
          </p:sp>
          <p:sp>
            <p:nvSpPr>
              <p:cNvPr id="35144" name="Freeform 51"/>
              <p:cNvSpPr>
                <a:spLocks/>
              </p:cNvSpPr>
              <p:nvPr/>
            </p:nvSpPr>
            <p:spPr bwMode="auto">
              <a:xfrm>
                <a:off x="3134" y="3636"/>
                <a:ext cx="6" cy="6"/>
              </a:xfrm>
              <a:custGeom>
                <a:avLst/>
                <a:gdLst>
                  <a:gd name="T0" fmla="*/ 3 w 6"/>
                  <a:gd name="T1" fmla="*/ 6 h 6"/>
                  <a:gd name="T2" fmla="*/ 0 w 6"/>
                  <a:gd name="T3" fmla="*/ 0 h 6"/>
                  <a:gd name="T4" fmla="*/ 0 w 6"/>
                  <a:gd name="T5" fmla="*/ 0 h 6"/>
                  <a:gd name="T6" fmla="*/ 1 w 6"/>
                  <a:gd name="T7" fmla="*/ 1 h 6"/>
                  <a:gd name="T8" fmla="*/ 2 w 6"/>
                  <a:gd name="T9" fmla="*/ 1 h 6"/>
                  <a:gd name="T10" fmla="*/ 4 w 6"/>
                  <a:gd name="T11" fmla="*/ 2 h 6"/>
                  <a:gd name="T12" fmla="*/ 6 w 6"/>
                  <a:gd name="T13" fmla="*/ 4 h 6"/>
                  <a:gd name="T14" fmla="*/ 3 w 6"/>
                  <a:gd name="T15" fmla="*/ 6 h 6"/>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6"/>
                  <a:gd name="T26" fmla="*/ 6 w 6"/>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6">
                    <a:moveTo>
                      <a:pt x="3" y="6"/>
                    </a:moveTo>
                    <a:lnTo>
                      <a:pt x="0" y="0"/>
                    </a:lnTo>
                    <a:lnTo>
                      <a:pt x="1" y="1"/>
                    </a:lnTo>
                    <a:lnTo>
                      <a:pt x="2" y="1"/>
                    </a:lnTo>
                    <a:lnTo>
                      <a:pt x="4" y="2"/>
                    </a:lnTo>
                    <a:lnTo>
                      <a:pt x="6" y="4"/>
                    </a:lnTo>
                    <a:lnTo>
                      <a:pt x="3" y="6"/>
                    </a:lnTo>
                    <a:close/>
                  </a:path>
                </a:pathLst>
              </a:custGeom>
              <a:solidFill>
                <a:srgbClr val="7A7C7C"/>
              </a:solidFill>
              <a:ln w="9525">
                <a:noFill/>
                <a:round/>
                <a:headEnd/>
                <a:tailEnd/>
              </a:ln>
            </p:spPr>
            <p:txBody>
              <a:bodyPr/>
              <a:lstStyle/>
              <a:p>
                <a:endParaRPr lang="en-US"/>
              </a:p>
            </p:txBody>
          </p:sp>
          <p:sp>
            <p:nvSpPr>
              <p:cNvPr id="35145" name="Freeform 52"/>
              <p:cNvSpPr>
                <a:spLocks/>
              </p:cNvSpPr>
              <p:nvPr/>
            </p:nvSpPr>
            <p:spPr bwMode="auto">
              <a:xfrm>
                <a:off x="3204" y="3632"/>
                <a:ext cx="4" cy="2"/>
              </a:xfrm>
              <a:custGeom>
                <a:avLst/>
                <a:gdLst>
                  <a:gd name="T0" fmla="*/ 4 w 4"/>
                  <a:gd name="T1" fmla="*/ 2 h 2"/>
                  <a:gd name="T2" fmla="*/ 3 w 4"/>
                  <a:gd name="T3" fmla="*/ 2 h 2"/>
                  <a:gd name="T4" fmla="*/ 2 w 4"/>
                  <a:gd name="T5" fmla="*/ 2 h 2"/>
                  <a:gd name="T6" fmla="*/ 1 w 4"/>
                  <a:gd name="T7" fmla="*/ 2 h 2"/>
                  <a:gd name="T8" fmla="*/ 1 w 4"/>
                  <a:gd name="T9" fmla="*/ 2 h 2"/>
                  <a:gd name="T10" fmla="*/ 0 w 4"/>
                  <a:gd name="T11" fmla="*/ 1 h 2"/>
                  <a:gd name="T12" fmla="*/ 0 w 4"/>
                  <a:gd name="T13" fmla="*/ 1 h 2"/>
                  <a:gd name="T14" fmla="*/ 0 w 4"/>
                  <a:gd name="T15" fmla="*/ 0 h 2"/>
                  <a:gd name="T16" fmla="*/ 1 w 4"/>
                  <a:gd name="T17" fmla="*/ 0 h 2"/>
                  <a:gd name="T18" fmla="*/ 1 w 4"/>
                  <a:gd name="T19" fmla="*/ 0 h 2"/>
                  <a:gd name="T20" fmla="*/ 2 w 4"/>
                  <a:gd name="T21" fmla="*/ 0 h 2"/>
                  <a:gd name="T22" fmla="*/ 3 w 4"/>
                  <a:gd name="T23" fmla="*/ 0 h 2"/>
                  <a:gd name="T24" fmla="*/ 4 w 4"/>
                  <a:gd name="T25" fmla="*/ 0 h 2"/>
                  <a:gd name="T26" fmla="*/ 4 w 4"/>
                  <a:gd name="T27" fmla="*/ 1 h 2"/>
                  <a:gd name="T28" fmla="*/ 4 w 4"/>
                  <a:gd name="T29" fmla="*/ 1 h 2"/>
                  <a:gd name="T30" fmla="*/ 4 w 4"/>
                  <a:gd name="T31" fmla="*/ 1 h 2"/>
                  <a:gd name="T32" fmla="*/ 4 w 4"/>
                  <a:gd name="T33" fmla="*/ 2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
                  <a:gd name="T52" fmla="*/ 0 h 2"/>
                  <a:gd name="T53" fmla="*/ 4 w 4"/>
                  <a:gd name="T54" fmla="*/ 2 h 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 h="2">
                    <a:moveTo>
                      <a:pt x="4" y="2"/>
                    </a:moveTo>
                    <a:lnTo>
                      <a:pt x="3" y="2"/>
                    </a:lnTo>
                    <a:lnTo>
                      <a:pt x="2" y="2"/>
                    </a:lnTo>
                    <a:lnTo>
                      <a:pt x="1" y="2"/>
                    </a:lnTo>
                    <a:lnTo>
                      <a:pt x="0" y="1"/>
                    </a:lnTo>
                    <a:lnTo>
                      <a:pt x="0" y="0"/>
                    </a:lnTo>
                    <a:lnTo>
                      <a:pt x="1" y="0"/>
                    </a:lnTo>
                    <a:lnTo>
                      <a:pt x="2" y="0"/>
                    </a:lnTo>
                    <a:lnTo>
                      <a:pt x="3" y="0"/>
                    </a:lnTo>
                    <a:lnTo>
                      <a:pt x="4" y="0"/>
                    </a:lnTo>
                    <a:lnTo>
                      <a:pt x="4" y="1"/>
                    </a:lnTo>
                    <a:lnTo>
                      <a:pt x="4" y="2"/>
                    </a:lnTo>
                    <a:close/>
                  </a:path>
                </a:pathLst>
              </a:custGeom>
              <a:solidFill>
                <a:srgbClr val="7A7C7C"/>
              </a:solidFill>
              <a:ln w="9525">
                <a:noFill/>
                <a:round/>
                <a:headEnd/>
                <a:tailEnd/>
              </a:ln>
            </p:spPr>
            <p:txBody>
              <a:bodyPr/>
              <a:lstStyle/>
              <a:p>
                <a:endParaRPr lang="en-US"/>
              </a:p>
            </p:txBody>
          </p:sp>
          <p:sp>
            <p:nvSpPr>
              <p:cNvPr id="35146" name="Freeform 53"/>
              <p:cNvSpPr>
                <a:spLocks/>
              </p:cNvSpPr>
              <p:nvPr/>
            </p:nvSpPr>
            <p:spPr bwMode="auto">
              <a:xfrm>
                <a:off x="3210" y="3635"/>
                <a:ext cx="5" cy="3"/>
              </a:xfrm>
              <a:custGeom>
                <a:avLst/>
                <a:gdLst>
                  <a:gd name="T0" fmla="*/ 4 w 5"/>
                  <a:gd name="T1" fmla="*/ 0 h 3"/>
                  <a:gd name="T2" fmla="*/ 4 w 5"/>
                  <a:gd name="T3" fmla="*/ 1 h 3"/>
                  <a:gd name="T4" fmla="*/ 5 w 5"/>
                  <a:gd name="T5" fmla="*/ 1 h 3"/>
                  <a:gd name="T6" fmla="*/ 5 w 5"/>
                  <a:gd name="T7" fmla="*/ 2 h 3"/>
                  <a:gd name="T8" fmla="*/ 4 w 5"/>
                  <a:gd name="T9" fmla="*/ 2 h 3"/>
                  <a:gd name="T10" fmla="*/ 3 w 5"/>
                  <a:gd name="T11" fmla="*/ 3 h 3"/>
                  <a:gd name="T12" fmla="*/ 3 w 5"/>
                  <a:gd name="T13" fmla="*/ 3 h 3"/>
                  <a:gd name="T14" fmla="*/ 2 w 5"/>
                  <a:gd name="T15" fmla="*/ 3 h 3"/>
                  <a:gd name="T16" fmla="*/ 1 w 5"/>
                  <a:gd name="T17" fmla="*/ 2 h 3"/>
                  <a:gd name="T18" fmla="*/ 0 w 5"/>
                  <a:gd name="T19" fmla="*/ 2 h 3"/>
                  <a:gd name="T20" fmla="*/ 0 w 5"/>
                  <a:gd name="T21" fmla="*/ 1 h 3"/>
                  <a:gd name="T22" fmla="*/ 0 w 5"/>
                  <a:gd name="T23" fmla="*/ 1 h 3"/>
                  <a:gd name="T24" fmla="*/ 0 w 5"/>
                  <a:gd name="T25" fmla="*/ 0 h 3"/>
                  <a:gd name="T26" fmla="*/ 1 w 5"/>
                  <a:gd name="T27" fmla="*/ 0 h 3"/>
                  <a:gd name="T28" fmla="*/ 2 w 5"/>
                  <a:gd name="T29" fmla="*/ 0 h 3"/>
                  <a:gd name="T30" fmla="*/ 3 w 5"/>
                  <a:gd name="T31" fmla="*/ 0 h 3"/>
                  <a:gd name="T32" fmla="*/ 4 w 5"/>
                  <a:gd name="T33" fmla="*/ 0 h 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
                  <a:gd name="T52" fmla="*/ 0 h 3"/>
                  <a:gd name="T53" fmla="*/ 5 w 5"/>
                  <a:gd name="T54" fmla="*/ 3 h 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 h="3">
                    <a:moveTo>
                      <a:pt x="4" y="0"/>
                    </a:moveTo>
                    <a:lnTo>
                      <a:pt x="4" y="1"/>
                    </a:lnTo>
                    <a:lnTo>
                      <a:pt x="5" y="1"/>
                    </a:lnTo>
                    <a:lnTo>
                      <a:pt x="5" y="2"/>
                    </a:lnTo>
                    <a:lnTo>
                      <a:pt x="4" y="2"/>
                    </a:lnTo>
                    <a:lnTo>
                      <a:pt x="3" y="3"/>
                    </a:lnTo>
                    <a:lnTo>
                      <a:pt x="2" y="3"/>
                    </a:lnTo>
                    <a:lnTo>
                      <a:pt x="1" y="2"/>
                    </a:lnTo>
                    <a:lnTo>
                      <a:pt x="0" y="2"/>
                    </a:lnTo>
                    <a:lnTo>
                      <a:pt x="0" y="1"/>
                    </a:lnTo>
                    <a:lnTo>
                      <a:pt x="0" y="0"/>
                    </a:lnTo>
                    <a:lnTo>
                      <a:pt x="1" y="0"/>
                    </a:lnTo>
                    <a:lnTo>
                      <a:pt x="2" y="0"/>
                    </a:lnTo>
                    <a:lnTo>
                      <a:pt x="3" y="0"/>
                    </a:lnTo>
                    <a:lnTo>
                      <a:pt x="4" y="0"/>
                    </a:lnTo>
                    <a:close/>
                  </a:path>
                </a:pathLst>
              </a:custGeom>
              <a:solidFill>
                <a:srgbClr val="7A7C7C"/>
              </a:solidFill>
              <a:ln w="9525">
                <a:noFill/>
                <a:round/>
                <a:headEnd/>
                <a:tailEnd/>
              </a:ln>
            </p:spPr>
            <p:txBody>
              <a:bodyPr/>
              <a:lstStyle/>
              <a:p>
                <a:endParaRPr lang="en-US"/>
              </a:p>
            </p:txBody>
          </p:sp>
          <p:sp>
            <p:nvSpPr>
              <p:cNvPr id="35147" name="Freeform 54"/>
              <p:cNvSpPr>
                <a:spLocks/>
              </p:cNvSpPr>
              <p:nvPr/>
            </p:nvSpPr>
            <p:spPr bwMode="auto">
              <a:xfrm>
                <a:off x="3279" y="3629"/>
                <a:ext cx="4" cy="2"/>
              </a:xfrm>
              <a:custGeom>
                <a:avLst/>
                <a:gdLst>
                  <a:gd name="T0" fmla="*/ 2 w 4"/>
                  <a:gd name="T1" fmla="*/ 0 h 2"/>
                  <a:gd name="T2" fmla="*/ 4 w 4"/>
                  <a:gd name="T3" fmla="*/ 1 h 2"/>
                  <a:gd name="T4" fmla="*/ 2 w 4"/>
                  <a:gd name="T5" fmla="*/ 2 h 2"/>
                  <a:gd name="T6" fmla="*/ 0 w 4"/>
                  <a:gd name="T7" fmla="*/ 0 h 2"/>
                  <a:gd name="T8" fmla="*/ 2 w 4"/>
                  <a:gd name="T9" fmla="*/ 0 h 2"/>
                  <a:gd name="T10" fmla="*/ 0 60000 65536"/>
                  <a:gd name="T11" fmla="*/ 0 60000 65536"/>
                  <a:gd name="T12" fmla="*/ 0 60000 65536"/>
                  <a:gd name="T13" fmla="*/ 0 60000 65536"/>
                  <a:gd name="T14" fmla="*/ 0 60000 65536"/>
                  <a:gd name="T15" fmla="*/ 0 w 4"/>
                  <a:gd name="T16" fmla="*/ 0 h 2"/>
                  <a:gd name="T17" fmla="*/ 4 w 4"/>
                  <a:gd name="T18" fmla="*/ 2 h 2"/>
                </a:gdLst>
                <a:ahLst/>
                <a:cxnLst>
                  <a:cxn ang="T10">
                    <a:pos x="T0" y="T1"/>
                  </a:cxn>
                  <a:cxn ang="T11">
                    <a:pos x="T2" y="T3"/>
                  </a:cxn>
                  <a:cxn ang="T12">
                    <a:pos x="T4" y="T5"/>
                  </a:cxn>
                  <a:cxn ang="T13">
                    <a:pos x="T6" y="T7"/>
                  </a:cxn>
                  <a:cxn ang="T14">
                    <a:pos x="T8" y="T9"/>
                  </a:cxn>
                </a:cxnLst>
                <a:rect l="T15" t="T16" r="T17" b="T18"/>
                <a:pathLst>
                  <a:path w="4" h="2">
                    <a:moveTo>
                      <a:pt x="2" y="0"/>
                    </a:moveTo>
                    <a:lnTo>
                      <a:pt x="4" y="1"/>
                    </a:lnTo>
                    <a:lnTo>
                      <a:pt x="2" y="2"/>
                    </a:lnTo>
                    <a:lnTo>
                      <a:pt x="0" y="0"/>
                    </a:lnTo>
                    <a:lnTo>
                      <a:pt x="2" y="0"/>
                    </a:lnTo>
                    <a:close/>
                  </a:path>
                </a:pathLst>
              </a:custGeom>
              <a:solidFill>
                <a:srgbClr val="7A7C7C"/>
              </a:solidFill>
              <a:ln w="9525">
                <a:noFill/>
                <a:round/>
                <a:headEnd/>
                <a:tailEnd/>
              </a:ln>
            </p:spPr>
            <p:txBody>
              <a:bodyPr/>
              <a:lstStyle/>
              <a:p>
                <a:endParaRPr lang="en-US"/>
              </a:p>
            </p:txBody>
          </p:sp>
          <p:sp>
            <p:nvSpPr>
              <p:cNvPr id="35148" name="Freeform 55"/>
              <p:cNvSpPr>
                <a:spLocks/>
              </p:cNvSpPr>
              <p:nvPr/>
            </p:nvSpPr>
            <p:spPr bwMode="auto">
              <a:xfrm>
                <a:off x="3236" y="3649"/>
                <a:ext cx="11" cy="7"/>
              </a:xfrm>
              <a:custGeom>
                <a:avLst/>
                <a:gdLst>
                  <a:gd name="T0" fmla="*/ 3 w 11"/>
                  <a:gd name="T1" fmla="*/ 5 h 7"/>
                  <a:gd name="T2" fmla="*/ 1 w 11"/>
                  <a:gd name="T3" fmla="*/ 3 h 7"/>
                  <a:gd name="T4" fmla="*/ 0 w 11"/>
                  <a:gd name="T5" fmla="*/ 2 h 7"/>
                  <a:gd name="T6" fmla="*/ 0 w 11"/>
                  <a:gd name="T7" fmla="*/ 2 h 7"/>
                  <a:gd name="T8" fmla="*/ 0 w 11"/>
                  <a:gd name="T9" fmla="*/ 1 h 7"/>
                  <a:gd name="T10" fmla="*/ 1 w 11"/>
                  <a:gd name="T11" fmla="*/ 0 h 7"/>
                  <a:gd name="T12" fmla="*/ 3 w 11"/>
                  <a:gd name="T13" fmla="*/ 1 h 7"/>
                  <a:gd name="T14" fmla="*/ 4 w 11"/>
                  <a:gd name="T15" fmla="*/ 2 h 7"/>
                  <a:gd name="T16" fmla="*/ 7 w 11"/>
                  <a:gd name="T17" fmla="*/ 3 h 7"/>
                  <a:gd name="T18" fmla="*/ 9 w 11"/>
                  <a:gd name="T19" fmla="*/ 4 h 7"/>
                  <a:gd name="T20" fmla="*/ 10 w 11"/>
                  <a:gd name="T21" fmla="*/ 5 h 7"/>
                  <a:gd name="T22" fmla="*/ 11 w 11"/>
                  <a:gd name="T23" fmla="*/ 6 h 7"/>
                  <a:gd name="T24" fmla="*/ 10 w 11"/>
                  <a:gd name="T25" fmla="*/ 7 h 7"/>
                  <a:gd name="T26" fmla="*/ 9 w 11"/>
                  <a:gd name="T27" fmla="*/ 7 h 7"/>
                  <a:gd name="T28" fmla="*/ 8 w 11"/>
                  <a:gd name="T29" fmla="*/ 7 h 7"/>
                  <a:gd name="T30" fmla="*/ 6 w 11"/>
                  <a:gd name="T31" fmla="*/ 6 h 7"/>
                  <a:gd name="T32" fmla="*/ 3 w 11"/>
                  <a:gd name="T33" fmla="*/ 5 h 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
                  <a:gd name="T52" fmla="*/ 0 h 7"/>
                  <a:gd name="T53" fmla="*/ 11 w 11"/>
                  <a:gd name="T54" fmla="*/ 7 h 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 h="7">
                    <a:moveTo>
                      <a:pt x="3" y="5"/>
                    </a:moveTo>
                    <a:lnTo>
                      <a:pt x="1" y="3"/>
                    </a:lnTo>
                    <a:lnTo>
                      <a:pt x="0" y="2"/>
                    </a:lnTo>
                    <a:lnTo>
                      <a:pt x="0" y="1"/>
                    </a:lnTo>
                    <a:lnTo>
                      <a:pt x="1" y="0"/>
                    </a:lnTo>
                    <a:lnTo>
                      <a:pt x="3" y="1"/>
                    </a:lnTo>
                    <a:lnTo>
                      <a:pt x="4" y="2"/>
                    </a:lnTo>
                    <a:lnTo>
                      <a:pt x="7" y="3"/>
                    </a:lnTo>
                    <a:lnTo>
                      <a:pt x="9" y="4"/>
                    </a:lnTo>
                    <a:lnTo>
                      <a:pt x="10" y="5"/>
                    </a:lnTo>
                    <a:lnTo>
                      <a:pt x="11" y="6"/>
                    </a:lnTo>
                    <a:lnTo>
                      <a:pt x="10" y="7"/>
                    </a:lnTo>
                    <a:lnTo>
                      <a:pt x="9" y="7"/>
                    </a:lnTo>
                    <a:lnTo>
                      <a:pt x="8" y="7"/>
                    </a:lnTo>
                    <a:lnTo>
                      <a:pt x="6" y="6"/>
                    </a:lnTo>
                    <a:lnTo>
                      <a:pt x="3" y="5"/>
                    </a:lnTo>
                    <a:close/>
                  </a:path>
                </a:pathLst>
              </a:custGeom>
              <a:solidFill>
                <a:srgbClr val="7A7C7C"/>
              </a:solidFill>
              <a:ln w="9525">
                <a:noFill/>
                <a:round/>
                <a:headEnd/>
                <a:tailEnd/>
              </a:ln>
            </p:spPr>
            <p:txBody>
              <a:bodyPr/>
              <a:lstStyle/>
              <a:p>
                <a:endParaRPr lang="en-US"/>
              </a:p>
            </p:txBody>
          </p:sp>
          <p:sp>
            <p:nvSpPr>
              <p:cNvPr id="35149" name="Freeform 56"/>
              <p:cNvSpPr>
                <a:spLocks/>
              </p:cNvSpPr>
              <p:nvPr/>
            </p:nvSpPr>
            <p:spPr bwMode="auto">
              <a:xfrm>
                <a:off x="3120" y="3542"/>
                <a:ext cx="54" cy="34"/>
              </a:xfrm>
              <a:custGeom>
                <a:avLst/>
                <a:gdLst>
                  <a:gd name="T0" fmla="*/ 53 w 54"/>
                  <a:gd name="T1" fmla="*/ 15 h 34"/>
                  <a:gd name="T2" fmla="*/ 54 w 54"/>
                  <a:gd name="T3" fmla="*/ 15 h 34"/>
                  <a:gd name="T4" fmla="*/ 54 w 54"/>
                  <a:gd name="T5" fmla="*/ 14 h 34"/>
                  <a:gd name="T6" fmla="*/ 54 w 54"/>
                  <a:gd name="T7" fmla="*/ 13 h 34"/>
                  <a:gd name="T8" fmla="*/ 53 w 54"/>
                  <a:gd name="T9" fmla="*/ 13 h 34"/>
                  <a:gd name="T10" fmla="*/ 31 w 54"/>
                  <a:gd name="T11" fmla="*/ 0 h 34"/>
                  <a:gd name="T12" fmla="*/ 30 w 54"/>
                  <a:gd name="T13" fmla="*/ 0 h 34"/>
                  <a:gd name="T14" fmla="*/ 29 w 54"/>
                  <a:gd name="T15" fmla="*/ 0 h 34"/>
                  <a:gd name="T16" fmla="*/ 28 w 54"/>
                  <a:gd name="T17" fmla="*/ 0 h 34"/>
                  <a:gd name="T18" fmla="*/ 27 w 54"/>
                  <a:gd name="T19" fmla="*/ 0 h 34"/>
                  <a:gd name="T20" fmla="*/ 1 w 54"/>
                  <a:gd name="T21" fmla="*/ 20 h 34"/>
                  <a:gd name="T22" fmla="*/ 0 w 54"/>
                  <a:gd name="T23" fmla="*/ 20 h 34"/>
                  <a:gd name="T24" fmla="*/ 0 w 54"/>
                  <a:gd name="T25" fmla="*/ 21 h 34"/>
                  <a:gd name="T26" fmla="*/ 0 w 54"/>
                  <a:gd name="T27" fmla="*/ 21 h 34"/>
                  <a:gd name="T28" fmla="*/ 0 w 54"/>
                  <a:gd name="T29" fmla="*/ 22 h 34"/>
                  <a:gd name="T30" fmla="*/ 19 w 54"/>
                  <a:gd name="T31" fmla="*/ 33 h 34"/>
                  <a:gd name="T32" fmla="*/ 20 w 54"/>
                  <a:gd name="T33" fmla="*/ 34 h 34"/>
                  <a:gd name="T34" fmla="*/ 21 w 54"/>
                  <a:gd name="T35" fmla="*/ 34 h 34"/>
                  <a:gd name="T36" fmla="*/ 21 w 54"/>
                  <a:gd name="T37" fmla="*/ 34 h 34"/>
                  <a:gd name="T38" fmla="*/ 23 w 54"/>
                  <a:gd name="T39" fmla="*/ 33 h 34"/>
                  <a:gd name="T40" fmla="*/ 53 w 54"/>
                  <a:gd name="T41" fmla="*/ 15 h 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4"/>
                  <a:gd name="T64" fmla="*/ 0 h 34"/>
                  <a:gd name="T65" fmla="*/ 54 w 54"/>
                  <a:gd name="T66" fmla="*/ 34 h 3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4" h="34">
                    <a:moveTo>
                      <a:pt x="53" y="15"/>
                    </a:moveTo>
                    <a:lnTo>
                      <a:pt x="54" y="15"/>
                    </a:lnTo>
                    <a:lnTo>
                      <a:pt x="54" y="14"/>
                    </a:lnTo>
                    <a:lnTo>
                      <a:pt x="54" y="13"/>
                    </a:lnTo>
                    <a:lnTo>
                      <a:pt x="53" y="13"/>
                    </a:lnTo>
                    <a:lnTo>
                      <a:pt x="31" y="0"/>
                    </a:lnTo>
                    <a:lnTo>
                      <a:pt x="30" y="0"/>
                    </a:lnTo>
                    <a:lnTo>
                      <a:pt x="29" y="0"/>
                    </a:lnTo>
                    <a:lnTo>
                      <a:pt x="28" y="0"/>
                    </a:lnTo>
                    <a:lnTo>
                      <a:pt x="27" y="0"/>
                    </a:lnTo>
                    <a:lnTo>
                      <a:pt x="1" y="20"/>
                    </a:lnTo>
                    <a:lnTo>
                      <a:pt x="0" y="20"/>
                    </a:lnTo>
                    <a:lnTo>
                      <a:pt x="0" y="21"/>
                    </a:lnTo>
                    <a:lnTo>
                      <a:pt x="0" y="22"/>
                    </a:lnTo>
                    <a:lnTo>
                      <a:pt x="19" y="33"/>
                    </a:lnTo>
                    <a:lnTo>
                      <a:pt x="20" y="34"/>
                    </a:lnTo>
                    <a:lnTo>
                      <a:pt x="21" y="34"/>
                    </a:lnTo>
                    <a:lnTo>
                      <a:pt x="23" y="33"/>
                    </a:lnTo>
                    <a:lnTo>
                      <a:pt x="53" y="15"/>
                    </a:lnTo>
                    <a:close/>
                  </a:path>
                </a:pathLst>
              </a:custGeom>
              <a:solidFill>
                <a:srgbClr val="7A7C7C"/>
              </a:solidFill>
              <a:ln w="9525">
                <a:noFill/>
                <a:round/>
                <a:headEnd/>
                <a:tailEnd/>
              </a:ln>
            </p:spPr>
            <p:txBody>
              <a:bodyPr/>
              <a:lstStyle/>
              <a:p>
                <a:endParaRPr lang="en-US"/>
              </a:p>
            </p:txBody>
          </p:sp>
          <p:sp>
            <p:nvSpPr>
              <p:cNvPr id="35150" name="Freeform 57"/>
              <p:cNvSpPr>
                <a:spLocks/>
              </p:cNvSpPr>
              <p:nvPr/>
            </p:nvSpPr>
            <p:spPr bwMode="auto">
              <a:xfrm>
                <a:off x="3037" y="3591"/>
                <a:ext cx="54" cy="30"/>
              </a:xfrm>
              <a:custGeom>
                <a:avLst/>
                <a:gdLst>
                  <a:gd name="T0" fmla="*/ 27 w 54"/>
                  <a:gd name="T1" fmla="*/ 29 h 30"/>
                  <a:gd name="T2" fmla="*/ 26 w 54"/>
                  <a:gd name="T3" fmla="*/ 30 h 30"/>
                  <a:gd name="T4" fmla="*/ 25 w 54"/>
                  <a:gd name="T5" fmla="*/ 30 h 30"/>
                  <a:gd name="T6" fmla="*/ 25 w 54"/>
                  <a:gd name="T7" fmla="*/ 30 h 30"/>
                  <a:gd name="T8" fmla="*/ 24 w 54"/>
                  <a:gd name="T9" fmla="*/ 29 h 30"/>
                  <a:gd name="T10" fmla="*/ 1 w 54"/>
                  <a:gd name="T11" fmla="*/ 17 h 30"/>
                  <a:gd name="T12" fmla="*/ 0 w 54"/>
                  <a:gd name="T13" fmla="*/ 16 h 30"/>
                  <a:gd name="T14" fmla="*/ 0 w 54"/>
                  <a:gd name="T15" fmla="*/ 16 h 30"/>
                  <a:gd name="T16" fmla="*/ 0 w 54"/>
                  <a:gd name="T17" fmla="*/ 15 h 30"/>
                  <a:gd name="T18" fmla="*/ 0 w 54"/>
                  <a:gd name="T19" fmla="*/ 15 h 30"/>
                  <a:gd name="T20" fmla="*/ 31 w 54"/>
                  <a:gd name="T21" fmla="*/ 1 h 30"/>
                  <a:gd name="T22" fmla="*/ 31 w 54"/>
                  <a:gd name="T23" fmla="*/ 0 h 30"/>
                  <a:gd name="T24" fmla="*/ 32 w 54"/>
                  <a:gd name="T25" fmla="*/ 0 h 30"/>
                  <a:gd name="T26" fmla="*/ 33 w 54"/>
                  <a:gd name="T27" fmla="*/ 0 h 30"/>
                  <a:gd name="T28" fmla="*/ 34 w 54"/>
                  <a:gd name="T29" fmla="*/ 0 h 30"/>
                  <a:gd name="T30" fmla="*/ 53 w 54"/>
                  <a:gd name="T31" fmla="*/ 11 h 30"/>
                  <a:gd name="T32" fmla="*/ 54 w 54"/>
                  <a:gd name="T33" fmla="*/ 12 h 30"/>
                  <a:gd name="T34" fmla="*/ 54 w 54"/>
                  <a:gd name="T35" fmla="*/ 13 h 30"/>
                  <a:gd name="T36" fmla="*/ 54 w 54"/>
                  <a:gd name="T37" fmla="*/ 13 h 30"/>
                  <a:gd name="T38" fmla="*/ 54 w 54"/>
                  <a:gd name="T39" fmla="*/ 14 h 30"/>
                  <a:gd name="T40" fmla="*/ 27 w 54"/>
                  <a:gd name="T41" fmla="*/ 29 h 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4"/>
                  <a:gd name="T64" fmla="*/ 0 h 30"/>
                  <a:gd name="T65" fmla="*/ 54 w 54"/>
                  <a:gd name="T66" fmla="*/ 30 h 3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4" h="30">
                    <a:moveTo>
                      <a:pt x="27" y="29"/>
                    </a:moveTo>
                    <a:lnTo>
                      <a:pt x="26" y="30"/>
                    </a:lnTo>
                    <a:lnTo>
                      <a:pt x="25" y="30"/>
                    </a:lnTo>
                    <a:lnTo>
                      <a:pt x="24" y="29"/>
                    </a:lnTo>
                    <a:lnTo>
                      <a:pt x="1" y="17"/>
                    </a:lnTo>
                    <a:lnTo>
                      <a:pt x="0" y="16"/>
                    </a:lnTo>
                    <a:lnTo>
                      <a:pt x="0" y="15"/>
                    </a:lnTo>
                    <a:lnTo>
                      <a:pt x="31" y="1"/>
                    </a:lnTo>
                    <a:lnTo>
                      <a:pt x="31" y="0"/>
                    </a:lnTo>
                    <a:lnTo>
                      <a:pt x="32" y="0"/>
                    </a:lnTo>
                    <a:lnTo>
                      <a:pt x="33" y="0"/>
                    </a:lnTo>
                    <a:lnTo>
                      <a:pt x="34" y="0"/>
                    </a:lnTo>
                    <a:lnTo>
                      <a:pt x="53" y="11"/>
                    </a:lnTo>
                    <a:lnTo>
                      <a:pt x="54" y="12"/>
                    </a:lnTo>
                    <a:lnTo>
                      <a:pt x="54" y="13"/>
                    </a:lnTo>
                    <a:lnTo>
                      <a:pt x="54" y="14"/>
                    </a:lnTo>
                    <a:lnTo>
                      <a:pt x="27" y="29"/>
                    </a:lnTo>
                    <a:close/>
                  </a:path>
                </a:pathLst>
              </a:custGeom>
              <a:solidFill>
                <a:srgbClr val="7A7C7C"/>
              </a:solidFill>
              <a:ln w="9525">
                <a:noFill/>
                <a:round/>
                <a:headEnd/>
                <a:tailEnd/>
              </a:ln>
            </p:spPr>
            <p:txBody>
              <a:bodyPr/>
              <a:lstStyle/>
              <a:p>
                <a:endParaRPr lang="en-US"/>
              </a:p>
            </p:txBody>
          </p:sp>
          <p:sp>
            <p:nvSpPr>
              <p:cNvPr id="35151" name="Freeform 58"/>
              <p:cNvSpPr>
                <a:spLocks/>
              </p:cNvSpPr>
              <p:nvPr/>
            </p:nvSpPr>
            <p:spPr bwMode="auto">
              <a:xfrm>
                <a:off x="3223" y="3724"/>
                <a:ext cx="9" cy="13"/>
              </a:xfrm>
              <a:custGeom>
                <a:avLst/>
                <a:gdLst>
                  <a:gd name="T0" fmla="*/ 8 w 9"/>
                  <a:gd name="T1" fmla="*/ 1 h 13"/>
                  <a:gd name="T2" fmla="*/ 8 w 9"/>
                  <a:gd name="T3" fmla="*/ 1 h 13"/>
                  <a:gd name="T4" fmla="*/ 8 w 9"/>
                  <a:gd name="T5" fmla="*/ 0 h 13"/>
                  <a:gd name="T6" fmla="*/ 8 w 9"/>
                  <a:gd name="T7" fmla="*/ 0 h 13"/>
                  <a:gd name="T8" fmla="*/ 8 w 9"/>
                  <a:gd name="T9" fmla="*/ 0 h 13"/>
                  <a:gd name="T10" fmla="*/ 8 w 9"/>
                  <a:gd name="T11" fmla="*/ 0 h 13"/>
                  <a:gd name="T12" fmla="*/ 8 w 9"/>
                  <a:gd name="T13" fmla="*/ 0 h 13"/>
                  <a:gd name="T14" fmla="*/ 8 w 9"/>
                  <a:gd name="T15" fmla="*/ 0 h 13"/>
                  <a:gd name="T16" fmla="*/ 8 w 9"/>
                  <a:gd name="T17" fmla="*/ 0 h 13"/>
                  <a:gd name="T18" fmla="*/ 7 w 9"/>
                  <a:gd name="T19" fmla="*/ 0 h 13"/>
                  <a:gd name="T20" fmla="*/ 7 w 9"/>
                  <a:gd name="T21" fmla="*/ 0 h 13"/>
                  <a:gd name="T22" fmla="*/ 6 w 9"/>
                  <a:gd name="T23" fmla="*/ 0 h 13"/>
                  <a:gd name="T24" fmla="*/ 5 w 9"/>
                  <a:gd name="T25" fmla="*/ 1 h 13"/>
                  <a:gd name="T26" fmla="*/ 3 w 9"/>
                  <a:gd name="T27" fmla="*/ 2 h 13"/>
                  <a:gd name="T28" fmla="*/ 1 w 9"/>
                  <a:gd name="T29" fmla="*/ 4 h 13"/>
                  <a:gd name="T30" fmla="*/ 0 w 9"/>
                  <a:gd name="T31" fmla="*/ 7 h 13"/>
                  <a:gd name="T32" fmla="*/ 0 w 9"/>
                  <a:gd name="T33" fmla="*/ 9 h 13"/>
                  <a:gd name="T34" fmla="*/ 0 w 9"/>
                  <a:gd name="T35" fmla="*/ 11 h 13"/>
                  <a:gd name="T36" fmla="*/ 0 w 9"/>
                  <a:gd name="T37" fmla="*/ 12 h 13"/>
                  <a:gd name="T38" fmla="*/ 0 w 9"/>
                  <a:gd name="T39" fmla="*/ 12 h 13"/>
                  <a:gd name="T40" fmla="*/ 1 w 9"/>
                  <a:gd name="T41" fmla="*/ 13 h 13"/>
                  <a:gd name="T42" fmla="*/ 1 w 9"/>
                  <a:gd name="T43" fmla="*/ 13 h 13"/>
                  <a:gd name="T44" fmla="*/ 1 w 9"/>
                  <a:gd name="T45" fmla="*/ 13 h 13"/>
                  <a:gd name="T46" fmla="*/ 1 w 9"/>
                  <a:gd name="T47" fmla="*/ 13 h 13"/>
                  <a:gd name="T48" fmla="*/ 1 w 9"/>
                  <a:gd name="T49" fmla="*/ 13 h 13"/>
                  <a:gd name="T50" fmla="*/ 1 w 9"/>
                  <a:gd name="T51" fmla="*/ 13 h 13"/>
                  <a:gd name="T52" fmla="*/ 1 w 9"/>
                  <a:gd name="T53" fmla="*/ 13 h 13"/>
                  <a:gd name="T54" fmla="*/ 1 w 9"/>
                  <a:gd name="T55" fmla="*/ 13 h 13"/>
                  <a:gd name="T56" fmla="*/ 1 w 9"/>
                  <a:gd name="T57" fmla="*/ 13 h 13"/>
                  <a:gd name="T58" fmla="*/ 2 w 9"/>
                  <a:gd name="T59" fmla="*/ 13 h 13"/>
                  <a:gd name="T60" fmla="*/ 3 w 9"/>
                  <a:gd name="T61" fmla="*/ 13 h 13"/>
                  <a:gd name="T62" fmla="*/ 4 w 9"/>
                  <a:gd name="T63" fmla="*/ 13 h 13"/>
                  <a:gd name="T64" fmla="*/ 4 w 9"/>
                  <a:gd name="T65" fmla="*/ 13 h 13"/>
                  <a:gd name="T66" fmla="*/ 6 w 9"/>
                  <a:gd name="T67" fmla="*/ 11 h 13"/>
                  <a:gd name="T68" fmla="*/ 8 w 9"/>
                  <a:gd name="T69" fmla="*/ 9 h 13"/>
                  <a:gd name="T70" fmla="*/ 9 w 9"/>
                  <a:gd name="T71" fmla="*/ 6 h 13"/>
                  <a:gd name="T72" fmla="*/ 9 w 9"/>
                  <a:gd name="T73" fmla="*/ 4 h 13"/>
                  <a:gd name="T74" fmla="*/ 9 w 9"/>
                  <a:gd name="T75" fmla="*/ 3 h 13"/>
                  <a:gd name="T76" fmla="*/ 9 w 9"/>
                  <a:gd name="T77" fmla="*/ 2 h 13"/>
                  <a:gd name="T78" fmla="*/ 9 w 9"/>
                  <a:gd name="T79" fmla="*/ 1 h 13"/>
                  <a:gd name="T80" fmla="*/ 8 w 9"/>
                  <a:gd name="T81" fmla="*/ 1 h 1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
                  <a:gd name="T124" fmla="*/ 0 h 13"/>
                  <a:gd name="T125" fmla="*/ 9 w 9"/>
                  <a:gd name="T126" fmla="*/ 13 h 1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 h="13">
                    <a:moveTo>
                      <a:pt x="8" y="1"/>
                    </a:moveTo>
                    <a:lnTo>
                      <a:pt x="8" y="1"/>
                    </a:lnTo>
                    <a:lnTo>
                      <a:pt x="8" y="0"/>
                    </a:lnTo>
                    <a:lnTo>
                      <a:pt x="7" y="0"/>
                    </a:lnTo>
                    <a:lnTo>
                      <a:pt x="6" y="0"/>
                    </a:lnTo>
                    <a:lnTo>
                      <a:pt x="5" y="1"/>
                    </a:lnTo>
                    <a:lnTo>
                      <a:pt x="3" y="2"/>
                    </a:lnTo>
                    <a:lnTo>
                      <a:pt x="1" y="4"/>
                    </a:lnTo>
                    <a:lnTo>
                      <a:pt x="0" y="7"/>
                    </a:lnTo>
                    <a:lnTo>
                      <a:pt x="0" y="9"/>
                    </a:lnTo>
                    <a:lnTo>
                      <a:pt x="0" y="11"/>
                    </a:lnTo>
                    <a:lnTo>
                      <a:pt x="0" y="12"/>
                    </a:lnTo>
                    <a:lnTo>
                      <a:pt x="1" y="13"/>
                    </a:lnTo>
                    <a:lnTo>
                      <a:pt x="2" y="13"/>
                    </a:lnTo>
                    <a:lnTo>
                      <a:pt x="3" y="13"/>
                    </a:lnTo>
                    <a:lnTo>
                      <a:pt x="4" y="13"/>
                    </a:lnTo>
                    <a:lnTo>
                      <a:pt x="6" y="11"/>
                    </a:lnTo>
                    <a:lnTo>
                      <a:pt x="8" y="9"/>
                    </a:lnTo>
                    <a:lnTo>
                      <a:pt x="9" y="6"/>
                    </a:lnTo>
                    <a:lnTo>
                      <a:pt x="9" y="4"/>
                    </a:lnTo>
                    <a:lnTo>
                      <a:pt x="9" y="3"/>
                    </a:lnTo>
                    <a:lnTo>
                      <a:pt x="9" y="2"/>
                    </a:lnTo>
                    <a:lnTo>
                      <a:pt x="9" y="1"/>
                    </a:lnTo>
                    <a:lnTo>
                      <a:pt x="8" y="1"/>
                    </a:lnTo>
                    <a:close/>
                  </a:path>
                </a:pathLst>
              </a:custGeom>
              <a:solidFill>
                <a:srgbClr val="494200"/>
              </a:solidFill>
              <a:ln w="9525">
                <a:noFill/>
                <a:round/>
                <a:headEnd/>
                <a:tailEnd/>
              </a:ln>
            </p:spPr>
            <p:txBody>
              <a:bodyPr/>
              <a:lstStyle/>
              <a:p>
                <a:endParaRPr lang="en-US"/>
              </a:p>
            </p:txBody>
          </p:sp>
          <p:sp>
            <p:nvSpPr>
              <p:cNvPr id="35152" name="Freeform 59"/>
              <p:cNvSpPr>
                <a:spLocks/>
              </p:cNvSpPr>
              <p:nvPr/>
            </p:nvSpPr>
            <p:spPr bwMode="auto">
              <a:xfrm>
                <a:off x="3328" y="3664"/>
                <a:ext cx="9" cy="13"/>
              </a:xfrm>
              <a:custGeom>
                <a:avLst/>
                <a:gdLst>
                  <a:gd name="T0" fmla="*/ 8 w 9"/>
                  <a:gd name="T1" fmla="*/ 1 h 13"/>
                  <a:gd name="T2" fmla="*/ 8 w 9"/>
                  <a:gd name="T3" fmla="*/ 1 h 13"/>
                  <a:gd name="T4" fmla="*/ 8 w 9"/>
                  <a:gd name="T5" fmla="*/ 0 h 13"/>
                  <a:gd name="T6" fmla="*/ 8 w 9"/>
                  <a:gd name="T7" fmla="*/ 0 h 13"/>
                  <a:gd name="T8" fmla="*/ 8 w 9"/>
                  <a:gd name="T9" fmla="*/ 0 h 13"/>
                  <a:gd name="T10" fmla="*/ 8 w 9"/>
                  <a:gd name="T11" fmla="*/ 0 h 13"/>
                  <a:gd name="T12" fmla="*/ 8 w 9"/>
                  <a:gd name="T13" fmla="*/ 0 h 13"/>
                  <a:gd name="T14" fmla="*/ 8 w 9"/>
                  <a:gd name="T15" fmla="*/ 0 h 13"/>
                  <a:gd name="T16" fmla="*/ 8 w 9"/>
                  <a:gd name="T17" fmla="*/ 0 h 13"/>
                  <a:gd name="T18" fmla="*/ 7 w 9"/>
                  <a:gd name="T19" fmla="*/ 0 h 13"/>
                  <a:gd name="T20" fmla="*/ 7 w 9"/>
                  <a:gd name="T21" fmla="*/ 0 h 13"/>
                  <a:gd name="T22" fmla="*/ 5 w 9"/>
                  <a:gd name="T23" fmla="*/ 0 h 13"/>
                  <a:gd name="T24" fmla="*/ 5 w 9"/>
                  <a:gd name="T25" fmla="*/ 1 h 13"/>
                  <a:gd name="T26" fmla="*/ 3 w 9"/>
                  <a:gd name="T27" fmla="*/ 2 h 13"/>
                  <a:gd name="T28" fmla="*/ 1 w 9"/>
                  <a:gd name="T29" fmla="*/ 5 h 13"/>
                  <a:gd name="T30" fmla="*/ 0 w 9"/>
                  <a:gd name="T31" fmla="*/ 7 h 13"/>
                  <a:gd name="T32" fmla="*/ 0 w 9"/>
                  <a:gd name="T33" fmla="*/ 10 h 13"/>
                  <a:gd name="T34" fmla="*/ 0 w 9"/>
                  <a:gd name="T35" fmla="*/ 11 h 13"/>
                  <a:gd name="T36" fmla="*/ 0 w 9"/>
                  <a:gd name="T37" fmla="*/ 11 h 13"/>
                  <a:gd name="T38" fmla="*/ 0 w 9"/>
                  <a:gd name="T39" fmla="*/ 12 h 13"/>
                  <a:gd name="T40" fmla="*/ 1 w 9"/>
                  <a:gd name="T41" fmla="*/ 13 h 13"/>
                  <a:gd name="T42" fmla="*/ 1 w 9"/>
                  <a:gd name="T43" fmla="*/ 13 h 13"/>
                  <a:gd name="T44" fmla="*/ 1 w 9"/>
                  <a:gd name="T45" fmla="*/ 13 h 13"/>
                  <a:gd name="T46" fmla="*/ 1 w 9"/>
                  <a:gd name="T47" fmla="*/ 13 h 13"/>
                  <a:gd name="T48" fmla="*/ 1 w 9"/>
                  <a:gd name="T49" fmla="*/ 13 h 13"/>
                  <a:gd name="T50" fmla="*/ 1 w 9"/>
                  <a:gd name="T51" fmla="*/ 13 h 13"/>
                  <a:gd name="T52" fmla="*/ 1 w 9"/>
                  <a:gd name="T53" fmla="*/ 13 h 13"/>
                  <a:gd name="T54" fmla="*/ 1 w 9"/>
                  <a:gd name="T55" fmla="*/ 13 h 13"/>
                  <a:gd name="T56" fmla="*/ 1 w 9"/>
                  <a:gd name="T57" fmla="*/ 13 h 13"/>
                  <a:gd name="T58" fmla="*/ 2 w 9"/>
                  <a:gd name="T59" fmla="*/ 13 h 13"/>
                  <a:gd name="T60" fmla="*/ 3 w 9"/>
                  <a:gd name="T61" fmla="*/ 13 h 13"/>
                  <a:gd name="T62" fmla="*/ 3 w 9"/>
                  <a:gd name="T63" fmla="*/ 13 h 13"/>
                  <a:gd name="T64" fmla="*/ 4 w 9"/>
                  <a:gd name="T65" fmla="*/ 13 h 13"/>
                  <a:gd name="T66" fmla="*/ 6 w 9"/>
                  <a:gd name="T67" fmla="*/ 11 h 13"/>
                  <a:gd name="T68" fmla="*/ 8 w 9"/>
                  <a:gd name="T69" fmla="*/ 9 h 13"/>
                  <a:gd name="T70" fmla="*/ 9 w 9"/>
                  <a:gd name="T71" fmla="*/ 6 h 13"/>
                  <a:gd name="T72" fmla="*/ 9 w 9"/>
                  <a:gd name="T73" fmla="*/ 3 h 13"/>
                  <a:gd name="T74" fmla="*/ 9 w 9"/>
                  <a:gd name="T75" fmla="*/ 3 h 13"/>
                  <a:gd name="T76" fmla="*/ 9 w 9"/>
                  <a:gd name="T77" fmla="*/ 2 h 13"/>
                  <a:gd name="T78" fmla="*/ 9 w 9"/>
                  <a:gd name="T79" fmla="*/ 1 h 13"/>
                  <a:gd name="T80" fmla="*/ 8 w 9"/>
                  <a:gd name="T81" fmla="*/ 1 h 1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
                  <a:gd name="T124" fmla="*/ 0 h 13"/>
                  <a:gd name="T125" fmla="*/ 9 w 9"/>
                  <a:gd name="T126" fmla="*/ 13 h 1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 h="13">
                    <a:moveTo>
                      <a:pt x="8" y="1"/>
                    </a:moveTo>
                    <a:lnTo>
                      <a:pt x="8" y="1"/>
                    </a:lnTo>
                    <a:lnTo>
                      <a:pt x="8" y="0"/>
                    </a:lnTo>
                    <a:lnTo>
                      <a:pt x="7" y="0"/>
                    </a:lnTo>
                    <a:lnTo>
                      <a:pt x="5" y="0"/>
                    </a:lnTo>
                    <a:lnTo>
                      <a:pt x="5" y="1"/>
                    </a:lnTo>
                    <a:lnTo>
                      <a:pt x="3" y="2"/>
                    </a:lnTo>
                    <a:lnTo>
                      <a:pt x="1" y="5"/>
                    </a:lnTo>
                    <a:lnTo>
                      <a:pt x="0" y="7"/>
                    </a:lnTo>
                    <a:lnTo>
                      <a:pt x="0" y="10"/>
                    </a:lnTo>
                    <a:lnTo>
                      <a:pt x="0" y="11"/>
                    </a:lnTo>
                    <a:lnTo>
                      <a:pt x="0" y="12"/>
                    </a:lnTo>
                    <a:lnTo>
                      <a:pt x="1" y="13"/>
                    </a:lnTo>
                    <a:lnTo>
                      <a:pt x="2" y="13"/>
                    </a:lnTo>
                    <a:lnTo>
                      <a:pt x="3" y="13"/>
                    </a:lnTo>
                    <a:lnTo>
                      <a:pt x="4" y="13"/>
                    </a:lnTo>
                    <a:lnTo>
                      <a:pt x="6" y="11"/>
                    </a:lnTo>
                    <a:lnTo>
                      <a:pt x="8" y="9"/>
                    </a:lnTo>
                    <a:lnTo>
                      <a:pt x="9" y="6"/>
                    </a:lnTo>
                    <a:lnTo>
                      <a:pt x="9" y="3"/>
                    </a:lnTo>
                    <a:lnTo>
                      <a:pt x="9" y="2"/>
                    </a:lnTo>
                    <a:lnTo>
                      <a:pt x="9" y="1"/>
                    </a:lnTo>
                    <a:lnTo>
                      <a:pt x="8" y="1"/>
                    </a:lnTo>
                    <a:close/>
                  </a:path>
                </a:pathLst>
              </a:custGeom>
              <a:solidFill>
                <a:srgbClr val="494200"/>
              </a:solidFill>
              <a:ln w="9525">
                <a:noFill/>
                <a:round/>
                <a:headEnd/>
                <a:tailEnd/>
              </a:ln>
            </p:spPr>
            <p:txBody>
              <a:bodyPr/>
              <a:lstStyle/>
              <a:p>
                <a:endParaRPr lang="en-US"/>
              </a:p>
            </p:txBody>
          </p:sp>
          <p:sp>
            <p:nvSpPr>
              <p:cNvPr id="35153" name="Freeform 60"/>
              <p:cNvSpPr>
                <a:spLocks/>
              </p:cNvSpPr>
              <p:nvPr/>
            </p:nvSpPr>
            <p:spPr bwMode="auto">
              <a:xfrm>
                <a:off x="3224" y="3724"/>
                <a:ext cx="9" cy="14"/>
              </a:xfrm>
              <a:custGeom>
                <a:avLst/>
                <a:gdLst>
                  <a:gd name="T0" fmla="*/ 7 w 9"/>
                  <a:gd name="T1" fmla="*/ 0 h 14"/>
                  <a:gd name="T2" fmla="*/ 7 w 9"/>
                  <a:gd name="T3" fmla="*/ 0 h 14"/>
                  <a:gd name="T4" fmla="*/ 7 w 9"/>
                  <a:gd name="T5" fmla="*/ 0 h 14"/>
                  <a:gd name="T6" fmla="*/ 7 w 9"/>
                  <a:gd name="T7" fmla="*/ 1 h 14"/>
                  <a:gd name="T8" fmla="*/ 7 w 9"/>
                  <a:gd name="T9" fmla="*/ 1 h 14"/>
                  <a:gd name="T10" fmla="*/ 8 w 9"/>
                  <a:gd name="T11" fmla="*/ 1 h 14"/>
                  <a:gd name="T12" fmla="*/ 8 w 9"/>
                  <a:gd name="T13" fmla="*/ 2 h 14"/>
                  <a:gd name="T14" fmla="*/ 8 w 9"/>
                  <a:gd name="T15" fmla="*/ 3 h 14"/>
                  <a:gd name="T16" fmla="*/ 8 w 9"/>
                  <a:gd name="T17" fmla="*/ 4 h 14"/>
                  <a:gd name="T18" fmla="*/ 8 w 9"/>
                  <a:gd name="T19" fmla="*/ 6 h 14"/>
                  <a:gd name="T20" fmla="*/ 7 w 9"/>
                  <a:gd name="T21" fmla="*/ 9 h 14"/>
                  <a:gd name="T22" fmla="*/ 5 w 9"/>
                  <a:gd name="T23" fmla="*/ 11 h 14"/>
                  <a:gd name="T24" fmla="*/ 3 w 9"/>
                  <a:gd name="T25" fmla="*/ 13 h 14"/>
                  <a:gd name="T26" fmla="*/ 3 w 9"/>
                  <a:gd name="T27" fmla="*/ 13 h 14"/>
                  <a:gd name="T28" fmla="*/ 1 w 9"/>
                  <a:gd name="T29" fmla="*/ 13 h 14"/>
                  <a:gd name="T30" fmla="*/ 1 w 9"/>
                  <a:gd name="T31" fmla="*/ 13 h 14"/>
                  <a:gd name="T32" fmla="*/ 0 w 9"/>
                  <a:gd name="T33" fmla="*/ 13 h 14"/>
                  <a:gd name="T34" fmla="*/ 0 w 9"/>
                  <a:gd name="T35" fmla="*/ 13 h 14"/>
                  <a:gd name="T36" fmla="*/ 0 w 9"/>
                  <a:gd name="T37" fmla="*/ 13 h 14"/>
                  <a:gd name="T38" fmla="*/ 0 w 9"/>
                  <a:gd name="T39" fmla="*/ 13 h 14"/>
                  <a:gd name="T40" fmla="*/ 0 w 9"/>
                  <a:gd name="T41" fmla="*/ 13 h 14"/>
                  <a:gd name="T42" fmla="*/ 1 w 9"/>
                  <a:gd name="T43" fmla="*/ 14 h 14"/>
                  <a:gd name="T44" fmla="*/ 2 w 9"/>
                  <a:gd name="T45" fmla="*/ 14 h 14"/>
                  <a:gd name="T46" fmla="*/ 3 w 9"/>
                  <a:gd name="T47" fmla="*/ 14 h 14"/>
                  <a:gd name="T48" fmla="*/ 4 w 9"/>
                  <a:gd name="T49" fmla="*/ 13 h 14"/>
                  <a:gd name="T50" fmla="*/ 6 w 9"/>
                  <a:gd name="T51" fmla="*/ 12 h 14"/>
                  <a:gd name="T52" fmla="*/ 7 w 9"/>
                  <a:gd name="T53" fmla="*/ 9 h 14"/>
                  <a:gd name="T54" fmla="*/ 8 w 9"/>
                  <a:gd name="T55" fmla="*/ 7 h 14"/>
                  <a:gd name="T56" fmla="*/ 9 w 9"/>
                  <a:gd name="T57" fmla="*/ 4 h 14"/>
                  <a:gd name="T58" fmla="*/ 9 w 9"/>
                  <a:gd name="T59" fmla="*/ 3 h 14"/>
                  <a:gd name="T60" fmla="*/ 8 w 9"/>
                  <a:gd name="T61" fmla="*/ 1 h 14"/>
                  <a:gd name="T62" fmla="*/ 8 w 9"/>
                  <a:gd name="T63" fmla="*/ 1 h 14"/>
                  <a:gd name="T64" fmla="*/ 7 w 9"/>
                  <a:gd name="T65" fmla="*/ 0 h 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
                  <a:gd name="T100" fmla="*/ 0 h 14"/>
                  <a:gd name="T101" fmla="*/ 9 w 9"/>
                  <a:gd name="T102" fmla="*/ 14 h 1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 h="14">
                    <a:moveTo>
                      <a:pt x="7" y="0"/>
                    </a:moveTo>
                    <a:lnTo>
                      <a:pt x="7" y="0"/>
                    </a:lnTo>
                    <a:lnTo>
                      <a:pt x="7" y="1"/>
                    </a:lnTo>
                    <a:lnTo>
                      <a:pt x="8" y="1"/>
                    </a:lnTo>
                    <a:lnTo>
                      <a:pt x="8" y="2"/>
                    </a:lnTo>
                    <a:lnTo>
                      <a:pt x="8" y="3"/>
                    </a:lnTo>
                    <a:lnTo>
                      <a:pt x="8" y="4"/>
                    </a:lnTo>
                    <a:lnTo>
                      <a:pt x="8" y="6"/>
                    </a:lnTo>
                    <a:lnTo>
                      <a:pt x="7" y="9"/>
                    </a:lnTo>
                    <a:lnTo>
                      <a:pt x="5" y="11"/>
                    </a:lnTo>
                    <a:lnTo>
                      <a:pt x="3" y="13"/>
                    </a:lnTo>
                    <a:lnTo>
                      <a:pt x="1" y="13"/>
                    </a:lnTo>
                    <a:lnTo>
                      <a:pt x="0" y="13"/>
                    </a:lnTo>
                    <a:lnTo>
                      <a:pt x="1" y="14"/>
                    </a:lnTo>
                    <a:lnTo>
                      <a:pt x="2" y="14"/>
                    </a:lnTo>
                    <a:lnTo>
                      <a:pt x="3" y="14"/>
                    </a:lnTo>
                    <a:lnTo>
                      <a:pt x="4" y="13"/>
                    </a:lnTo>
                    <a:lnTo>
                      <a:pt x="6" y="12"/>
                    </a:lnTo>
                    <a:lnTo>
                      <a:pt x="7" y="9"/>
                    </a:lnTo>
                    <a:lnTo>
                      <a:pt x="8" y="7"/>
                    </a:lnTo>
                    <a:lnTo>
                      <a:pt x="9" y="4"/>
                    </a:lnTo>
                    <a:lnTo>
                      <a:pt x="9" y="3"/>
                    </a:lnTo>
                    <a:lnTo>
                      <a:pt x="8" y="1"/>
                    </a:lnTo>
                    <a:lnTo>
                      <a:pt x="7" y="0"/>
                    </a:lnTo>
                    <a:close/>
                  </a:path>
                </a:pathLst>
              </a:custGeom>
              <a:solidFill>
                <a:srgbClr val="63706B"/>
              </a:solidFill>
              <a:ln w="9525">
                <a:noFill/>
                <a:round/>
                <a:headEnd/>
                <a:tailEnd/>
              </a:ln>
            </p:spPr>
            <p:txBody>
              <a:bodyPr/>
              <a:lstStyle/>
              <a:p>
                <a:endParaRPr lang="en-US"/>
              </a:p>
            </p:txBody>
          </p:sp>
          <p:sp>
            <p:nvSpPr>
              <p:cNvPr id="35154" name="Freeform 61"/>
              <p:cNvSpPr>
                <a:spLocks/>
              </p:cNvSpPr>
              <p:nvPr/>
            </p:nvSpPr>
            <p:spPr bwMode="auto">
              <a:xfrm>
                <a:off x="3329" y="3664"/>
                <a:ext cx="9" cy="14"/>
              </a:xfrm>
              <a:custGeom>
                <a:avLst/>
                <a:gdLst>
                  <a:gd name="T0" fmla="*/ 7 w 9"/>
                  <a:gd name="T1" fmla="*/ 0 h 14"/>
                  <a:gd name="T2" fmla="*/ 7 w 9"/>
                  <a:gd name="T3" fmla="*/ 0 h 14"/>
                  <a:gd name="T4" fmla="*/ 7 w 9"/>
                  <a:gd name="T5" fmla="*/ 0 h 14"/>
                  <a:gd name="T6" fmla="*/ 7 w 9"/>
                  <a:gd name="T7" fmla="*/ 0 h 14"/>
                  <a:gd name="T8" fmla="*/ 7 w 9"/>
                  <a:gd name="T9" fmla="*/ 1 h 14"/>
                  <a:gd name="T10" fmla="*/ 8 w 9"/>
                  <a:gd name="T11" fmla="*/ 1 h 14"/>
                  <a:gd name="T12" fmla="*/ 8 w 9"/>
                  <a:gd name="T13" fmla="*/ 2 h 14"/>
                  <a:gd name="T14" fmla="*/ 8 w 9"/>
                  <a:gd name="T15" fmla="*/ 3 h 14"/>
                  <a:gd name="T16" fmla="*/ 8 w 9"/>
                  <a:gd name="T17" fmla="*/ 3 h 14"/>
                  <a:gd name="T18" fmla="*/ 8 w 9"/>
                  <a:gd name="T19" fmla="*/ 6 h 14"/>
                  <a:gd name="T20" fmla="*/ 7 w 9"/>
                  <a:gd name="T21" fmla="*/ 9 h 14"/>
                  <a:gd name="T22" fmla="*/ 5 w 9"/>
                  <a:gd name="T23" fmla="*/ 11 h 14"/>
                  <a:gd name="T24" fmla="*/ 3 w 9"/>
                  <a:gd name="T25" fmla="*/ 13 h 14"/>
                  <a:gd name="T26" fmla="*/ 2 w 9"/>
                  <a:gd name="T27" fmla="*/ 13 h 14"/>
                  <a:gd name="T28" fmla="*/ 1 w 9"/>
                  <a:gd name="T29" fmla="*/ 13 h 14"/>
                  <a:gd name="T30" fmla="*/ 1 w 9"/>
                  <a:gd name="T31" fmla="*/ 13 h 14"/>
                  <a:gd name="T32" fmla="*/ 0 w 9"/>
                  <a:gd name="T33" fmla="*/ 13 h 14"/>
                  <a:gd name="T34" fmla="*/ 0 w 9"/>
                  <a:gd name="T35" fmla="*/ 13 h 14"/>
                  <a:gd name="T36" fmla="*/ 0 w 9"/>
                  <a:gd name="T37" fmla="*/ 13 h 14"/>
                  <a:gd name="T38" fmla="*/ 0 w 9"/>
                  <a:gd name="T39" fmla="*/ 13 h 14"/>
                  <a:gd name="T40" fmla="*/ 0 w 9"/>
                  <a:gd name="T41" fmla="*/ 13 h 14"/>
                  <a:gd name="T42" fmla="*/ 1 w 9"/>
                  <a:gd name="T43" fmla="*/ 14 h 14"/>
                  <a:gd name="T44" fmla="*/ 2 w 9"/>
                  <a:gd name="T45" fmla="*/ 14 h 14"/>
                  <a:gd name="T46" fmla="*/ 3 w 9"/>
                  <a:gd name="T47" fmla="*/ 14 h 14"/>
                  <a:gd name="T48" fmla="*/ 4 w 9"/>
                  <a:gd name="T49" fmla="*/ 13 h 14"/>
                  <a:gd name="T50" fmla="*/ 6 w 9"/>
                  <a:gd name="T51" fmla="*/ 12 h 14"/>
                  <a:gd name="T52" fmla="*/ 7 w 9"/>
                  <a:gd name="T53" fmla="*/ 9 h 14"/>
                  <a:gd name="T54" fmla="*/ 8 w 9"/>
                  <a:gd name="T55" fmla="*/ 7 h 14"/>
                  <a:gd name="T56" fmla="*/ 9 w 9"/>
                  <a:gd name="T57" fmla="*/ 4 h 14"/>
                  <a:gd name="T58" fmla="*/ 9 w 9"/>
                  <a:gd name="T59" fmla="*/ 2 h 14"/>
                  <a:gd name="T60" fmla="*/ 8 w 9"/>
                  <a:gd name="T61" fmla="*/ 1 h 14"/>
                  <a:gd name="T62" fmla="*/ 8 w 9"/>
                  <a:gd name="T63" fmla="*/ 1 h 14"/>
                  <a:gd name="T64" fmla="*/ 7 w 9"/>
                  <a:gd name="T65" fmla="*/ 0 h 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
                  <a:gd name="T100" fmla="*/ 0 h 14"/>
                  <a:gd name="T101" fmla="*/ 9 w 9"/>
                  <a:gd name="T102" fmla="*/ 14 h 1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 h="14">
                    <a:moveTo>
                      <a:pt x="7" y="0"/>
                    </a:moveTo>
                    <a:lnTo>
                      <a:pt x="7" y="0"/>
                    </a:lnTo>
                    <a:lnTo>
                      <a:pt x="7" y="1"/>
                    </a:lnTo>
                    <a:lnTo>
                      <a:pt x="8" y="1"/>
                    </a:lnTo>
                    <a:lnTo>
                      <a:pt x="8" y="2"/>
                    </a:lnTo>
                    <a:lnTo>
                      <a:pt x="8" y="3"/>
                    </a:lnTo>
                    <a:lnTo>
                      <a:pt x="8" y="6"/>
                    </a:lnTo>
                    <a:lnTo>
                      <a:pt x="7" y="9"/>
                    </a:lnTo>
                    <a:lnTo>
                      <a:pt x="5" y="11"/>
                    </a:lnTo>
                    <a:lnTo>
                      <a:pt x="3" y="13"/>
                    </a:lnTo>
                    <a:lnTo>
                      <a:pt x="2" y="13"/>
                    </a:lnTo>
                    <a:lnTo>
                      <a:pt x="1" y="13"/>
                    </a:lnTo>
                    <a:lnTo>
                      <a:pt x="0" y="13"/>
                    </a:lnTo>
                    <a:lnTo>
                      <a:pt x="1" y="14"/>
                    </a:lnTo>
                    <a:lnTo>
                      <a:pt x="2" y="14"/>
                    </a:lnTo>
                    <a:lnTo>
                      <a:pt x="3" y="14"/>
                    </a:lnTo>
                    <a:lnTo>
                      <a:pt x="4" y="13"/>
                    </a:lnTo>
                    <a:lnTo>
                      <a:pt x="6" y="12"/>
                    </a:lnTo>
                    <a:lnTo>
                      <a:pt x="7" y="9"/>
                    </a:lnTo>
                    <a:lnTo>
                      <a:pt x="8" y="7"/>
                    </a:lnTo>
                    <a:lnTo>
                      <a:pt x="9" y="4"/>
                    </a:lnTo>
                    <a:lnTo>
                      <a:pt x="9" y="2"/>
                    </a:lnTo>
                    <a:lnTo>
                      <a:pt x="8" y="1"/>
                    </a:lnTo>
                    <a:lnTo>
                      <a:pt x="7" y="0"/>
                    </a:lnTo>
                    <a:close/>
                  </a:path>
                </a:pathLst>
              </a:custGeom>
              <a:solidFill>
                <a:srgbClr val="63706B"/>
              </a:solidFill>
              <a:ln w="9525">
                <a:noFill/>
                <a:round/>
                <a:headEnd/>
                <a:tailEnd/>
              </a:ln>
            </p:spPr>
            <p:txBody>
              <a:bodyPr/>
              <a:lstStyle/>
              <a:p>
                <a:endParaRPr lang="en-US"/>
              </a:p>
            </p:txBody>
          </p:sp>
          <p:sp>
            <p:nvSpPr>
              <p:cNvPr id="35155" name="Freeform 62"/>
              <p:cNvSpPr>
                <a:spLocks/>
              </p:cNvSpPr>
              <p:nvPr/>
            </p:nvSpPr>
            <p:spPr bwMode="auto">
              <a:xfrm>
                <a:off x="3135" y="3551"/>
                <a:ext cx="29" cy="17"/>
              </a:xfrm>
              <a:custGeom>
                <a:avLst/>
                <a:gdLst>
                  <a:gd name="T0" fmla="*/ 20 w 29"/>
                  <a:gd name="T1" fmla="*/ 7 h 17"/>
                  <a:gd name="T2" fmla="*/ 20 w 29"/>
                  <a:gd name="T3" fmla="*/ 7 h 17"/>
                  <a:gd name="T4" fmla="*/ 22 w 29"/>
                  <a:gd name="T5" fmla="*/ 8 h 17"/>
                  <a:gd name="T6" fmla="*/ 22 w 29"/>
                  <a:gd name="T7" fmla="*/ 8 h 17"/>
                  <a:gd name="T8" fmla="*/ 22 w 29"/>
                  <a:gd name="T9" fmla="*/ 8 h 17"/>
                  <a:gd name="T10" fmla="*/ 28 w 29"/>
                  <a:gd name="T11" fmla="*/ 6 h 17"/>
                  <a:gd name="T12" fmla="*/ 29 w 29"/>
                  <a:gd name="T13" fmla="*/ 5 h 17"/>
                  <a:gd name="T14" fmla="*/ 28 w 29"/>
                  <a:gd name="T15" fmla="*/ 2 h 17"/>
                  <a:gd name="T16" fmla="*/ 28 w 29"/>
                  <a:gd name="T17" fmla="*/ 2 h 17"/>
                  <a:gd name="T18" fmla="*/ 27 w 29"/>
                  <a:gd name="T19" fmla="*/ 2 h 17"/>
                  <a:gd name="T20" fmla="*/ 20 w 29"/>
                  <a:gd name="T21" fmla="*/ 0 h 17"/>
                  <a:gd name="T22" fmla="*/ 20 w 29"/>
                  <a:gd name="T23" fmla="*/ 0 h 17"/>
                  <a:gd name="T24" fmla="*/ 19 w 29"/>
                  <a:gd name="T25" fmla="*/ 1 h 17"/>
                  <a:gd name="T26" fmla="*/ 13 w 29"/>
                  <a:gd name="T27" fmla="*/ 3 h 17"/>
                  <a:gd name="T28" fmla="*/ 5 w 29"/>
                  <a:gd name="T29" fmla="*/ 7 h 17"/>
                  <a:gd name="T30" fmla="*/ 1 w 29"/>
                  <a:gd name="T31" fmla="*/ 11 h 17"/>
                  <a:gd name="T32" fmla="*/ 0 w 29"/>
                  <a:gd name="T33" fmla="*/ 12 h 17"/>
                  <a:gd name="T34" fmla="*/ 0 w 29"/>
                  <a:gd name="T35" fmla="*/ 12 h 17"/>
                  <a:gd name="T36" fmla="*/ 4 w 29"/>
                  <a:gd name="T37" fmla="*/ 16 h 17"/>
                  <a:gd name="T38" fmla="*/ 4 w 29"/>
                  <a:gd name="T39" fmla="*/ 17 h 17"/>
                  <a:gd name="T40" fmla="*/ 4 w 29"/>
                  <a:gd name="T41" fmla="*/ 17 h 17"/>
                  <a:gd name="T42" fmla="*/ 9 w 29"/>
                  <a:gd name="T43" fmla="*/ 17 h 17"/>
                  <a:gd name="T44" fmla="*/ 9 w 29"/>
                  <a:gd name="T45" fmla="*/ 17 h 17"/>
                  <a:gd name="T46" fmla="*/ 12 w 29"/>
                  <a:gd name="T47" fmla="*/ 13 h 17"/>
                  <a:gd name="T48" fmla="*/ 12 w 29"/>
                  <a:gd name="T49" fmla="*/ 13 h 17"/>
                  <a:gd name="T50" fmla="*/ 12 w 29"/>
                  <a:gd name="T51" fmla="*/ 13 h 17"/>
                  <a:gd name="T52" fmla="*/ 11 w 29"/>
                  <a:gd name="T53" fmla="*/ 11 h 17"/>
                  <a:gd name="T54" fmla="*/ 11 w 29"/>
                  <a:gd name="T55" fmla="*/ 11 h 17"/>
                  <a:gd name="T56" fmla="*/ 9 w 29"/>
                  <a:gd name="T57" fmla="*/ 11 h 17"/>
                  <a:gd name="T58" fmla="*/ 10 w 29"/>
                  <a:gd name="T59" fmla="*/ 10 h 17"/>
                  <a:gd name="T60" fmla="*/ 13 w 29"/>
                  <a:gd name="T61" fmla="*/ 8 h 17"/>
                  <a:gd name="T62" fmla="*/ 17 w 29"/>
                  <a:gd name="T63" fmla="*/ 6 h 17"/>
                  <a:gd name="T64" fmla="*/ 19 w 29"/>
                  <a:gd name="T65" fmla="*/ 5 h 17"/>
                  <a:gd name="T66" fmla="*/ 19 w 29"/>
                  <a:gd name="T67" fmla="*/ 6 h 17"/>
                  <a:gd name="T68" fmla="*/ 20 w 29"/>
                  <a:gd name="T69" fmla="*/ 7 h 1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
                  <a:gd name="T106" fmla="*/ 0 h 17"/>
                  <a:gd name="T107" fmla="*/ 29 w 29"/>
                  <a:gd name="T108" fmla="*/ 17 h 1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 h="17">
                    <a:moveTo>
                      <a:pt x="20" y="7"/>
                    </a:moveTo>
                    <a:lnTo>
                      <a:pt x="20" y="7"/>
                    </a:lnTo>
                    <a:lnTo>
                      <a:pt x="22" y="8"/>
                    </a:lnTo>
                    <a:lnTo>
                      <a:pt x="28" y="6"/>
                    </a:lnTo>
                    <a:lnTo>
                      <a:pt x="29" y="5"/>
                    </a:lnTo>
                    <a:lnTo>
                      <a:pt x="28" y="2"/>
                    </a:lnTo>
                    <a:lnTo>
                      <a:pt x="27" y="2"/>
                    </a:lnTo>
                    <a:lnTo>
                      <a:pt x="20" y="0"/>
                    </a:lnTo>
                    <a:lnTo>
                      <a:pt x="19" y="1"/>
                    </a:lnTo>
                    <a:lnTo>
                      <a:pt x="17" y="1"/>
                    </a:lnTo>
                    <a:lnTo>
                      <a:pt x="13" y="3"/>
                    </a:lnTo>
                    <a:lnTo>
                      <a:pt x="9" y="5"/>
                    </a:lnTo>
                    <a:lnTo>
                      <a:pt x="5" y="7"/>
                    </a:lnTo>
                    <a:lnTo>
                      <a:pt x="2" y="9"/>
                    </a:lnTo>
                    <a:lnTo>
                      <a:pt x="1" y="11"/>
                    </a:lnTo>
                    <a:lnTo>
                      <a:pt x="0" y="11"/>
                    </a:lnTo>
                    <a:lnTo>
                      <a:pt x="0" y="12"/>
                    </a:lnTo>
                    <a:lnTo>
                      <a:pt x="4" y="16"/>
                    </a:lnTo>
                    <a:lnTo>
                      <a:pt x="4" y="17"/>
                    </a:lnTo>
                    <a:lnTo>
                      <a:pt x="8" y="17"/>
                    </a:lnTo>
                    <a:lnTo>
                      <a:pt x="9" y="17"/>
                    </a:lnTo>
                    <a:lnTo>
                      <a:pt x="12" y="13"/>
                    </a:lnTo>
                    <a:lnTo>
                      <a:pt x="12" y="11"/>
                    </a:lnTo>
                    <a:lnTo>
                      <a:pt x="11" y="11"/>
                    </a:lnTo>
                    <a:lnTo>
                      <a:pt x="9" y="11"/>
                    </a:lnTo>
                    <a:lnTo>
                      <a:pt x="10" y="10"/>
                    </a:lnTo>
                    <a:lnTo>
                      <a:pt x="11" y="9"/>
                    </a:lnTo>
                    <a:lnTo>
                      <a:pt x="13" y="8"/>
                    </a:lnTo>
                    <a:lnTo>
                      <a:pt x="15" y="7"/>
                    </a:lnTo>
                    <a:lnTo>
                      <a:pt x="17" y="6"/>
                    </a:lnTo>
                    <a:lnTo>
                      <a:pt x="18" y="6"/>
                    </a:lnTo>
                    <a:lnTo>
                      <a:pt x="19" y="5"/>
                    </a:lnTo>
                    <a:lnTo>
                      <a:pt x="19" y="6"/>
                    </a:lnTo>
                    <a:lnTo>
                      <a:pt x="20" y="7"/>
                    </a:lnTo>
                    <a:close/>
                  </a:path>
                </a:pathLst>
              </a:custGeom>
              <a:solidFill>
                <a:srgbClr val="FF0000"/>
              </a:solidFill>
              <a:ln w="9525">
                <a:noFill/>
                <a:round/>
                <a:headEnd/>
                <a:tailEnd/>
              </a:ln>
            </p:spPr>
            <p:txBody>
              <a:bodyPr/>
              <a:lstStyle/>
              <a:p>
                <a:endParaRPr lang="en-US"/>
              </a:p>
            </p:txBody>
          </p:sp>
          <p:sp>
            <p:nvSpPr>
              <p:cNvPr id="35156" name="Freeform 63"/>
              <p:cNvSpPr>
                <a:spLocks/>
              </p:cNvSpPr>
              <p:nvPr/>
            </p:nvSpPr>
            <p:spPr bwMode="auto">
              <a:xfrm>
                <a:off x="3057" y="3596"/>
                <a:ext cx="17" cy="19"/>
              </a:xfrm>
              <a:custGeom>
                <a:avLst/>
                <a:gdLst>
                  <a:gd name="T0" fmla="*/ 9 w 17"/>
                  <a:gd name="T1" fmla="*/ 5 h 19"/>
                  <a:gd name="T2" fmla="*/ 11 w 17"/>
                  <a:gd name="T3" fmla="*/ 6 h 19"/>
                  <a:gd name="T4" fmla="*/ 12 w 17"/>
                  <a:gd name="T5" fmla="*/ 6 h 19"/>
                  <a:gd name="T6" fmla="*/ 12 w 17"/>
                  <a:gd name="T7" fmla="*/ 6 h 19"/>
                  <a:gd name="T8" fmla="*/ 12 w 17"/>
                  <a:gd name="T9" fmla="*/ 6 h 19"/>
                  <a:gd name="T10" fmla="*/ 14 w 17"/>
                  <a:gd name="T11" fmla="*/ 6 h 19"/>
                  <a:gd name="T12" fmla="*/ 14 w 17"/>
                  <a:gd name="T13" fmla="*/ 6 h 19"/>
                  <a:gd name="T14" fmla="*/ 17 w 17"/>
                  <a:gd name="T15" fmla="*/ 2 h 19"/>
                  <a:gd name="T16" fmla="*/ 17 w 17"/>
                  <a:gd name="T17" fmla="*/ 2 h 19"/>
                  <a:gd name="T18" fmla="*/ 17 w 17"/>
                  <a:gd name="T19" fmla="*/ 2 h 19"/>
                  <a:gd name="T20" fmla="*/ 17 w 17"/>
                  <a:gd name="T21" fmla="*/ 1 h 19"/>
                  <a:gd name="T22" fmla="*/ 17 w 17"/>
                  <a:gd name="T23" fmla="*/ 1 h 19"/>
                  <a:gd name="T24" fmla="*/ 14 w 17"/>
                  <a:gd name="T25" fmla="*/ 0 h 19"/>
                  <a:gd name="T26" fmla="*/ 13 w 17"/>
                  <a:gd name="T27" fmla="*/ 0 h 19"/>
                  <a:gd name="T28" fmla="*/ 5 w 17"/>
                  <a:gd name="T29" fmla="*/ 1 h 19"/>
                  <a:gd name="T30" fmla="*/ 5 w 17"/>
                  <a:gd name="T31" fmla="*/ 1 h 19"/>
                  <a:gd name="T32" fmla="*/ 5 w 17"/>
                  <a:gd name="T33" fmla="*/ 1 h 19"/>
                  <a:gd name="T34" fmla="*/ 3 w 17"/>
                  <a:gd name="T35" fmla="*/ 3 h 19"/>
                  <a:gd name="T36" fmla="*/ 1 w 17"/>
                  <a:gd name="T37" fmla="*/ 9 h 19"/>
                  <a:gd name="T38" fmla="*/ 0 w 17"/>
                  <a:gd name="T39" fmla="*/ 14 h 19"/>
                  <a:gd name="T40" fmla="*/ 1 w 17"/>
                  <a:gd name="T41" fmla="*/ 17 h 19"/>
                  <a:gd name="T42" fmla="*/ 1 w 17"/>
                  <a:gd name="T43" fmla="*/ 17 h 19"/>
                  <a:gd name="T44" fmla="*/ 1 w 17"/>
                  <a:gd name="T45" fmla="*/ 18 h 19"/>
                  <a:gd name="T46" fmla="*/ 9 w 17"/>
                  <a:gd name="T47" fmla="*/ 19 h 19"/>
                  <a:gd name="T48" fmla="*/ 9 w 17"/>
                  <a:gd name="T49" fmla="*/ 19 h 19"/>
                  <a:gd name="T50" fmla="*/ 13 w 17"/>
                  <a:gd name="T51" fmla="*/ 18 h 19"/>
                  <a:gd name="T52" fmla="*/ 13 w 17"/>
                  <a:gd name="T53" fmla="*/ 18 h 19"/>
                  <a:gd name="T54" fmla="*/ 13 w 17"/>
                  <a:gd name="T55" fmla="*/ 18 h 19"/>
                  <a:gd name="T56" fmla="*/ 12 w 17"/>
                  <a:gd name="T57" fmla="*/ 14 h 19"/>
                  <a:gd name="T58" fmla="*/ 12 w 17"/>
                  <a:gd name="T59" fmla="*/ 13 h 19"/>
                  <a:gd name="T60" fmla="*/ 10 w 17"/>
                  <a:gd name="T61" fmla="*/ 13 h 19"/>
                  <a:gd name="T62" fmla="*/ 10 w 17"/>
                  <a:gd name="T63" fmla="*/ 12 h 19"/>
                  <a:gd name="T64" fmla="*/ 10 w 17"/>
                  <a:gd name="T65" fmla="*/ 12 h 19"/>
                  <a:gd name="T66" fmla="*/ 8 w 17"/>
                  <a:gd name="T67" fmla="*/ 13 h 19"/>
                  <a:gd name="T68" fmla="*/ 7 w 17"/>
                  <a:gd name="T69" fmla="*/ 13 h 19"/>
                  <a:gd name="T70" fmla="*/ 7 w 17"/>
                  <a:gd name="T71" fmla="*/ 13 h 19"/>
                  <a:gd name="T72" fmla="*/ 7 w 17"/>
                  <a:gd name="T73" fmla="*/ 11 h 19"/>
                  <a:gd name="T74" fmla="*/ 8 w 17"/>
                  <a:gd name="T75" fmla="*/ 8 h 19"/>
                  <a:gd name="T76" fmla="*/ 8 w 17"/>
                  <a:gd name="T77" fmla="*/ 6 h 1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7"/>
                  <a:gd name="T118" fmla="*/ 0 h 19"/>
                  <a:gd name="T119" fmla="*/ 17 w 17"/>
                  <a:gd name="T120" fmla="*/ 19 h 19"/>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7" h="19">
                    <a:moveTo>
                      <a:pt x="8" y="5"/>
                    </a:moveTo>
                    <a:lnTo>
                      <a:pt x="9" y="5"/>
                    </a:lnTo>
                    <a:lnTo>
                      <a:pt x="11" y="6"/>
                    </a:lnTo>
                    <a:lnTo>
                      <a:pt x="12" y="6"/>
                    </a:lnTo>
                    <a:lnTo>
                      <a:pt x="14" y="6"/>
                    </a:lnTo>
                    <a:lnTo>
                      <a:pt x="17" y="2"/>
                    </a:lnTo>
                    <a:lnTo>
                      <a:pt x="17" y="1"/>
                    </a:lnTo>
                    <a:lnTo>
                      <a:pt x="14" y="0"/>
                    </a:lnTo>
                    <a:lnTo>
                      <a:pt x="13" y="0"/>
                    </a:lnTo>
                    <a:lnTo>
                      <a:pt x="5" y="1"/>
                    </a:lnTo>
                    <a:lnTo>
                      <a:pt x="4" y="2"/>
                    </a:lnTo>
                    <a:lnTo>
                      <a:pt x="3" y="3"/>
                    </a:lnTo>
                    <a:lnTo>
                      <a:pt x="2" y="6"/>
                    </a:lnTo>
                    <a:lnTo>
                      <a:pt x="1" y="9"/>
                    </a:lnTo>
                    <a:lnTo>
                      <a:pt x="0" y="12"/>
                    </a:lnTo>
                    <a:lnTo>
                      <a:pt x="0" y="14"/>
                    </a:lnTo>
                    <a:lnTo>
                      <a:pt x="1" y="16"/>
                    </a:lnTo>
                    <a:lnTo>
                      <a:pt x="1" y="17"/>
                    </a:lnTo>
                    <a:lnTo>
                      <a:pt x="1" y="18"/>
                    </a:lnTo>
                    <a:lnTo>
                      <a:pt x="9" y="19"/>
                    </a:lnTo>
                    <a:lnTo>
                      <a:pt x="13" y="18"/>
                    </a:lnTo>
                    <a:lnTo>
                      <a:pt x="13" y="14"/>
                    </a:lnTo>
                    <a:lnTo>
                      <a:pt x="12" y="14"/>
                    </a:lnTo>
                    <a:lnTo>
                      <a:pt x="12" y="13"/>
                    </a:lnTo>
                    <a:lnTo>
                      <a:pt x="10" y="13"/>
                    </a:lnTo>
                    <a:lnTo>
                      <a:pt x="10" y="12"/>
                    </a:lnTo>
                    <a:lnTo>
                      <a:pt x="9" y="12"/>
                    </a:lnTo>
                    <a:lnTo>
                      <a:pt x="8" y="13"/>
                    </a:lnTo>
                    <a:lnTo>
                      <a:pt x="7" y="13"/>
                    </a:lnTo>
                    <a:lnTo>
                      <a:pt x="7" y="12"/>
                    </a:lnTo>
                    <a:lnTo>
                      <a:pt x="7" y="11"/>
                    </a:lnTo>
                    <a:lnTo>
                      <a:pt x="8" y="10"/>
                    </a:lnTo>
                    <a:lnTo>
                      <a:pt x="8" y="8"/>
                    </a:lnTo>
                    <a:lnTo>
                      <a:pt x="8" y="6"/>
                    </a:lnTo>
                    <a:lnTo>
                      <a:pt x="8" y="5"/>
                    </a:lnTo>
                    <a:close/>
                  </a:path>
                </a:pathLst>
              </a:custGeom>
              <a:solidFill>
                <a:srgbClr val="66FF00"/>
              </a:solidFill>
              <a:ln w="9525">
                <a:noFill/>
                <a:round/>
                <a:headEnd/>
                <a:tailEnd/>
              </a:ln>
            </p:spPr>
            <p:txBody>
              <a:bodyPr/>
              <a:lstStyle/>
              <a:p>
                <a:endParaRPr lang="en-US"/>
              </a:p>
            </p:txBody>
          </p:sp>
          <p:sp>
            <p:nvSpPr>
              <p:cNvPr id="35157" name="Freeform 64"/>
              <p:cNvSpPr>
                <a:spLocks/>
              </p:cNvSpPr>
              <p:nvPr/>
            </p:nvSpPr>
            <p:spPr bwMode="auto">
              <a:xfrm>
                <a:off x="3059" y="3597"/>
                <a:ext cx="13" cy="17"/>
              </a:xfrm>
              <a:custGeom>
                <a:avLst/>
                <a:gdLst>
                  <a:gd name="T0" fmla="*/ 4 w 13"/>
                  <a:gd name="T1" fmla="*/ 8 h 17"/>
                  <a:gd name="T2" fmla="*/ 4 w 13"/>
                  <a:gd name="T3" fmla="*/ 9 h 17"/>
                  <a:gd name="T4" fmla="*/ 4 w 13"/>
                  <a:gd name="T5" fmla="*/ 11 h 17"/>
                  <a:gd name="T6" fmla="*/ 3 w 13"/>
                  <a:gd name="T7" fmla="*/ 12 h 17"/>
                  <a:gd name="T8" fmla="*/ 3 w 13"/>
                  <a:gd name="T9" fmla="*/ 12 h 17"/>
                  <a:gd name="T10" fmla="*/ 3 w 13"/>
                  <a:gd name="T11" fmla="*/ 12 h 17"/>
                  <a:gd name="T12" fmla="*/ 3 w 13"/>
                  <a:gd name="T13" fmla="*/ 12 h 17"/>
                  <a:gd name="T14" fmla="*/ 3 w 13"/>
                  <a:gd name="T15" fmla="*/ 12 h 17"/>
                  <a:gd name="T16" fmla="*/ 3 w 13"/>
                  <a:gd name="T17" fmla="*/ 13 h 17"/>
                  <a:gd name="T18" fmla="*/ 3 w 13"/>
                  <a:gd name="T19" fmla="*/ 13 h 17"/>
                  <a:gd name="T20" fmla="*/ 3 w 13"/>
                  <a:gd name="T21" fmla="*/ 13 h 17"/>
                  <a:gd name="T22" fmla="*/ 3 w 13"/>
                  <a:gd name="T23" fmla="*/ 13 h 17"/>
                  <a:gd name="T24" fmla="*/ 3 w 13"/>
                  <a:gd name="T25" fmla="*/ 13 h 17"/>
                  <a:gd name="T26" fmla="*/ 5 w 13"/>
                  <a:gd name="T27" fmla="*/ 13 h 17"/>
                  <a:gd name="T28" fmla="*/ 5 w 13"/>
                  <a:gd name="T29" fmla="*/ 13 h 17"/>
                  <a:gd name="T30" fmla="*/ 5 w 13"/>
                  <a:gd name="T31" fmla="*/ 13 h 17"/>
                  <a:gd name="T32" fmla="*/ 5 w 13"/>
                  <a:gd name="T33" fmla="*/ 13 h 17"/>
                  <a:gd name="T34" fmla="*/ 5 w 13"/>
                  <a:gd name="T35" fmla="*/ 13 h 17"/>
                  <a:gd name="T36" fmla="*/ 8 w 13"/>
                  <a:gd name="T37" fmla="*/ 13 h 17"/>
                  <a:gd name="T38" fmla="*/ 9 w 13"/>
                  <a:gd name="T39" fmla="*/ 13 h 17"/>
                  <a:gd name="T40" fmla="*/ 10 w 13"/>
                  <a:gd name="T41" fmla="*/ 16 h 17"/>
                  <a:gd name="T42" fmla="*/ 7 w 13"/>
                  <a:gd name="T43" fmla="*/ 17 h 17"/>
                  <a:gd name="T44" fmla="*/ 0 w 13"/>
                  <a:gd name="T45" fmla="*/ 15 h 17"/>
                  <a:gd name="T46" fmla="*/ 0 w 13"/>
                  <a:gd name="T47" fmla="*/ 14 h 17"/>
                  <a:gd name="T48" fmla="*/ 0 w 13"/>
                  <a:gd name="T49" fmla="*/ 13 h 17"/>
                  <a:gd name="T50" fmla="*/ 0 w 13"/>
                  <a:gd name="T51" fmla="*/ 11 h 17"/>
                  <a:gd name="T52" fmla="*/ 1 w 13"/>
                  <a:gd name="T53" fmla="*/ 8 h 17"/>
                  <a:gd name="T54" fmla="*/ 1 w 13"/>
                  <a:gd name="T55" fmla="*/ 5 h 17"/>
                  <a:gd name="T56" fmla="*/ 2 w 13"/>
                  <a:gd name="T57" fmla="*/ 3 h 17"/>
                  <a:gd name="T58" fmla="*/ 3 w 13"/>
                  <a:gd name="T59" fmla="*/ 2 h 17"/>
                  <a:gd name="T60" fmla="*/ 4 w 13"/>
                  <a:gd name="T61" fmla="*/ 1 h 17"/>
                  <a:gd name="T62" fmla="*/ 5 w 13"/>
                  <a:gd name="T63" fmla="*/ 1 h 17"/>
                  <a:gd name="T64" fmla="*/ 7 w 13"/>
                  <a:gd name="T65" fmla="*/ 0 h 17"/>
                  <a:gd name="T66" fmla="*/ 10 w 13"/>
                  <a:gd name="T67" fmla="*/ 0 h 17"/>
                  <a:gd name="T68" fmla="*/ 11 w 13"/>
                  <a:gd name="T69" fmla="*/ 0 h 17"/>
                  <a:gd name="T70" fmla="*/ 11 w 13"/>
                  <a:gd name="T71" fmla="*/ 0 h 17"/>
                  <a:gd name="T72" fmla="*/ 12 w 13"/>
                  <a:gd name="T73" fmla="*/ 0 h 17"/>
                  <a:gd name="T74" fmla="*/ 13 w 13"/>
                  <a:gd name="T75" fmla="*/ 1 h 17"/>
                  <a:gd name="T76" fmla="*/ 13 w 13"/>
                  <a:gd name="T77" fmla="*/ 1 h 17"/>
                  <a:gd name="T78" fmla="*/ 11 w 13"/>
                  <a:gd name="T79" fmla="*/ 3 h 17"/>
                  <a:gd name="T80" fmla="*/ 10 w 13"/>
                  <a:gd name="T81" fmla="*/ 4 h 17"/>
                  <a:gd name="T82" fmla="*/ 7 w 13"/>
                  <a:gd name="T83" fmla="*/ 3 h 17"/>
                  <a:gd name="T84" fmla="*/ 7 w 13"/>
                  <a:gd name="T85" fmla="*/ 3 h 17"/>
                  <a:gd name="T86" fmla="*/ 7 w 13"/>
                  <a:gd name="T87" fmla="*/ 3 h 17"/>
                  <a:gd name="T88" fmla="*/ 7 w 13"/>
                  <a:gd name="T89" fmla="*/ 3 h 17"/>
                  <a:gd name="T90" fmla="*/ 7 w 13"/>
                  <a:gd name="T91" fmla="*/ 3 h 17"/>
                  <a:gd name="T92" fmla="*/ 6 w 13"/>
                  <a:gd name="T93" fmla="*/ 3 h 17"/>
                  <a:gd name="T94" fmla="*/ 5 w 13"/>
                  <a:gd name="T95" fmla="*/ 3 h 17"/>
                  <a:gd name="T96" fmla="*/ 5 w 13"/>
                  <a:gd name="T97" fmla="*/ 3 h 17"/>
                  <a:gd name="T98" fmla="*/ 5 w 13"/>
                  <a:gd name="T99" fmla="*/ 3 h 17"/>
                  <a:gd name="T100" fmla="*/ 5 w 13"/>
                  <a:gd name="T101" fmla="*/ 4 h 17"/>
                  <a:gd name="T102" fmla="*/ 5 w 13"/>
                  <a:gd name="T103" fmla="*/ 4 h 17"/>
                  <a:gd name="T104" fmla="*/ 5 w 13"/>
                  <a:gd name="T105" fmla="*/ 5 h 17"/>
                  <a:gd name="T106" fmla="*/ 5 w 13"/>
                  <a:gd name="T107" fmla="*/ 7 h 17"/>
                  <a:gd name="T108" fmla="*/ 4 w 13"/>
                  <a:gd name="T109" fmla="*/ 8 h 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3"/>
                  <a:gd name="T166" fmla="*/ 0 h 17"/>
                  <a:gd name="T167" fmla="*/ 13 w 13"/>
                  <a:gd name="T168" fmla="*/ 17 h 1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3" h="17">
                    <a:moveTo>
                      <a:pt x="4" y="8"/>
                    </a:moveTo>
                    <a:lnTo>
                      <a:pt x="4" y="9"/>
                    </a:lnTo>
                    <a:lnTo>
                      <a:pt x="4" y="11"/>
                    </a:lnTo>
                    <a:lnTo>
                      <a:pt x="3" y="12"/>
                    </a:lnTo>
                    <a:lnTo>
                      <a:pt x="3" y="13"/>
                    </a:lnTo>
                    <a:lnTo>
                      <a:pt x="5" y="13"/>
                    </a:lnTo>
                    <a:lnTo>
                      <a:pt x="8" y="13"/>
                    </a:lnTo>
                    <a:lnTo>
                      <a:pt x="9" y="13"/>
                    </a:lnTo>
                    <a:lnTo>
                      <a:pt x="10" y="16"/>
                    </a:lnTo>
                    <a:lnTo>
                      <a:pt x="7" y="17"/>
                    </a:lnTo>
                    <a:lnTo>
                      <a:pt x="0" y="15"/>
                    </a:lnTo>
                    <a:lnTo>
                      <a:pt x="0" y="14"/>
                    </a:lnTo>
                    <a:lnTo>
                      <a:pt x="0" y="13"/>
                    </a:lnTo>
                    <a:lnTo>
                      <a:pt x="0" y="11"/>
                    </a:lnTo>
                    <a:lnTo>
                      <a:pt x="1" y="8"/>
                    </a:lnTo>
                    <a:lnTo>
                      <a:pt x="1" y="5"/>
                    </a:lnTo>
                    <a:lnTo>
                      <a:pt x="2" y="3"/>
                    </a:lnTo>
                    <a:lnTo>
                      <a:pt x="3" y="2"/>
                    </a:lnTo>
                    <a:lnTo>
                      <a:pt x="4" y="1"/>
                    </a:lnTo>
                    <a:lnTo>
                      <a:pt x="5" y="1"/>
                    </a:lnTo>
                    <a:lnTo>
                      <a:pt x="7" y="0"/>
                    </a:lnTo>
                    <a:lnTo>
                      <a:pt x="10" y="0"/>
                    </a:lnTo>
                    <a:lnTo>
                      <a:pt x="11" y="0"/>
                    </a:lnTo>
                    <a:lnTo>
                      <a:pt x="12" y="0"/>
                    </a:lnTo>
                    <a:lnTo>
                      <a:pt x="13" y="1"/>
                    </a:lnTo>
                    <a:lnTo>
                      <a:pt x="11" y="3"/>
                    </a:lnTo>
                    <a:lnTo>
                      <a:pt x="10" y="4"/>
                    </a:lnTo>
                    <a:lnTo>
                      <a:pt x="7" y="3"/>
                    </a:lnTo>
                    <a:lnTo>
                      <a:pt x="6" y="3"/>
                    </a:lnTo>
                    <a:lnTo>
                      <a:pt x="5" y="3"/>
                    </a:lnTo>
                    <a:lnTo>
                      <a:pt x="5" y="4"/>
                    </a:lnTo>
                    <a:lnTo>
                      <a:pt x="5" y="5"/>
                    </a:lnTo>
                    <a:lnTo>
                      <a:pt x="5" y="7"/>
                    </a:lnTo>
                    <a:lnTo>
                      <a:pt x="4" y="8"/>
                    </a:lnTo>
                    <a:close/>
                  </a:path>
                </a:pathLst>
              </a:custGeom>
              <a:solidFill>
                <a:srgbClr val="7A7C7C"/>
              </a:solidFill>
              <a:ln w="9525">
                <a:noFill/>
                <a:round/>
                <a:headEnd/>
                <a:tailEnd/>
              </a:ln>
            </p:spPr>
            <p:txBody>
              <a:bodyPr/>
              <a:lstStyle/>
              <a:p>
                <a:endParaRPr lang="en-US"/>
              </a:p>
            </p:txBody>
          </p:sp>
          <p:sp>
            <p:nvSpPr>
              <p:cNvPr id="35158" name="Freeform 65"/>
              <p:cNvSpPr>
                <a:spLocks/>
              </p:cNvSpPr>
              <p:nvPr/>
            </p:nvSpPr>
            <p:spPr bwMode="auto">
              <a:xfrm>
                <a:off x="3137" y="3552"/>
                <a:ext cx="25" cy="15"/>
              </a:xfrm>
              <a:custGeom>
                <a:avLst/>
                <a:gdLst>
                  <a:gd name="T0" fmla="*/ 11 w 25"/>
                  <a:gd name="T1" fmla="*/ 6 h 15"/>
                  <a:gd name="T2" fmla="*/ 9 w 25"/>
                  <a:gd name="T3" fmla="*/ 7 h 15"/>
                  <a:gd name="T4" fmla="*/ 7 w 25"/>
                  <a:gd name="T5" fmla="*/ 8 h 15"/>
                  <a:gd name="T6" fmla="*/ 6 w 25"/>
                  <a:gd name="T7" fmla="*/ 8 h 15"/>
                  <a:gd name="T8" fmla="*/ 5 w 25"/>
                  <a:gd name="T9" fmla="*/ 9 h 15"/>
                  <a:gd name="T10" fmla="*/ 4 w 25"/>
                  <a:gd name="T11" fmla="*/ 9 h 15"/>
                  <a:gd name="T12" fmla="*/ 4 w 25"/>
                  <a:gd name="T13" fmla="*/ 9 h 15"/>
                  <a:gd name="T14" fmla="*/ 4 w 25"/>
                  <a:gd name="T15" fmla="*/ 9 h 15"/>
                  <a:gd name="T16" fmla="*/ 4 w 25"/>
                  <a:gd name="T17" fmla="*/ 9 h 15"/>
                  <a:gd name="T18" fmla="*/ 4 w 25"/>
                  <a:gd name="T19" fmla="*/ 10 h 15"/>
                  <a:gd name="T20" fmla="*/ 4 w 25"/>
                  <a:gd name="T21" fmla="*/ 10 h 15"/>
                  <a:gd name="T22" fmla="*/ 4 w 25"/>
                  <a:gd name="T23" fmla="*/ 10 h 15"/>
                  <a:gd name="T24" fmla="*/ 4 w 25"/>
                  <a:gd name="T25" fmla="*/ 10 h 15"/>
                  <a:gd name="T26" fmla="*/ 6 w 25"/>
                  <a:gd name="T27" fmla="*/ 11 h 15"/>
                  <a:gd name="T28" fmla="*/ 6 w 25"/>
                  <a:gd name="T29" fmla="*/ 11 h 15"/>
                  <a:gd name="T30" fmla="*/ 6 w 25"/>
                  <a:gd name="T31" fmla="*/ 11 h 15"/>
                  <a:gd name="T32" fmla="*/ 6 w 25"/>
                  <a:gd name="T33" fmla="*/ 11 h 15"/>
                  <a:gd name="T34" fmla="*/ 6 w 25"/>
                  <a:gd name="T35" fmla="*/ 11 h 15"/>
                  <a:gd name="T36" fmla="*/ 8 w 25"/>
                  <a:gd name="T37" fmla="*/ 11 h 15"/>
                  <a:gd name="T38" fmla="*/ 9 w 25"/>
                  <a:gd name="T39" fmla="*/ 12 h 15"/>
                  <a:gd name="T40" fmla="*/ 6 w 25"/>
                  <a:gd name="T41" fmla="*/ 15 h 15"/>
                  <a:gd name="T42" fmla="*/ 3 w 25"/>
                  <a:gd name="T43" fmla="*/ 14 h 15"/>
                  <a:gd name="T44" fmla="*/ 0 w 25"/>
                  <a:gd name="T45" fmla="*/ 11 h 15"/>
                  <a:gd name="T46" fmla="*/ 0 w 25"/>
                  <a:gd name="T47" fmla="*/ 10 h 15"/>
                  <a:gd name="T48" fmla="*/ 2 w 25"/>
                  <a:gd name="T49" fmla="*/ 9 h 15"/>
                  <a:gd name="T50" fmla="*/ 4 w 25"/>
                  <a:gd name="T51" fmla="*/ 7 h 15"/>
                  <a:gd name="T52" fmla="*/ 8 w 25"/>
                  <a:gd name="T53" fmla="*/ 5 h 15"/>
                  <a:gd name="T54" fmla="*/ 11 w 25"/>
                  <a:gd name="T55" fmla="*/ 3 h 15"/>
                  <a:gd name="T56" fmla="*/ 15 w 25"/>
                  <a:gd name="T57" fmla="*/ 2 h 15"/>
                  <a:gd name="T58" fmla="*/ 17 w 25"/>
                  <a:gd name="T59" fmla="*/ 1 h 15"/>
                  <a:gd name="T60" fmla="*/ 18 w 25"/>
                  <a:gd name="T61" fmla="*/ 0 h 15"/>
                  <a:gd name="T62" fmla="*/ 19 w 25"/>
                  <a:gd name="T63" fmla="*/ 1 h 15"/>
                  <a:gd name="T64" fmla="*/ 21 w 25"/>
                  <a:gd name="T65" fmla="*/ 1 h 15"/>
                  <a:gd name="T66" fmla="*/ 24 w 25"/>
                  <a:gd name="T67" fmla="*/ 2 h 15"/>
                  <a:gd name="T68" fmla="*/ 25 w 25"/>
                  <a:gd name="T69" fmla="*/ 2 h 15"/>
                  <a:gd name="T70" fmla="*/ 25 w 25"/>
                  <a:gd name="T71" fmla="*/ 3 h 15"/>
                  <a:gd name="T72" fmla="*/ 20 w 25"/>
                  <a:gd name="T73" fmla="*/ 5 h 15"/>
                  <a:gd name="T74" fmla="*/ 19 w 25"/>
                  <a:gd name="T75" fmla="*/ 5 h 15"/>
                  <a:gd name="T76" fmla="*/ 18 w 25"/>
                  <a:gd name="T77" fmla="*/ 3 h 15"/>
                  <a:gd name="T78" fmla="*/ 18 w 25"/>
                  <a:gd name="T79" fmla="*/ 3 h 15"/>
                  <a:gd name="T80" fmla="*/ 18 w 25"/>
                  <a:gd name="T81" fmla="*/ 3 h 15"/>
                  <a:gd name="T82" fmla="*/ 18 w 25"/>
                  <a:gd name="T83" fmla="*/ 3 h 15"/>
                  <a:gd name="T84" fmla="*/ 17 w 25"/>
                  <a:gd name="T85" fmla="*/ 3 h 15"/>
                  <a:gd name="T86" fmla="*/ 16 w 25"/>
                  <a:gd name="T87" fmla="*/ 3 h 15"/>
                  <a:gd name="T88" fmla="*/ 16 w 25"/>
                  <a:gd name="T89" fmla="*/ 2 h 15"/>
                  <a:gd name="T90" fmla="*/ 16 w 25"/>
                  <a:gd name="T91" fmla="*/ 2 h 15"/>
                  <a:gd name="T92" fmla="*/ 16 w 25"/>
                  <a:gd name="T93" fmla="*/ 2 h 15"/>
                  <a:gd name="T94" fmla="*/ 16 w 25"/>
                  <a:gd name="T95" fmla="*/ 3 h 15"/>
                  <a:gd name="T96" fmla="*/ 15 w 25"/>
                  <a:gd name="T97" fmla="*/ 3 h 15"/>
                  <a:gd name="T98" fmla="*/ 14 w 25"/>
                  <a:gd name="T99" fmla="*/ 4 h 15"/>
                  <a:gd name="T100" fmla="*/ 12 w 25"/>
                  <a:gd name="T101" fmla="*/ 5 h 15"/>
                  <a:gd name="T102" fmla="*/ 11 w 25"/>
                  <a:gd name="T103" fmla="*/ 6 h 1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5"/>
                  <a:gd name="T157" fmla="*/ 0 h 15"/>
                  <a:gd name="T158" fmla="*/ 25 w 25"/>
                  <a:gd name="T159" fmla="*/ 15 h 1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5" h="15">
                    <a:moveTo>
                      <a:pt x="11" y="6"/>
                    </a:moveTo>
                    <a:lnTo>
                      <a:pt x="9" y="7"/>
                    </a:lnTo>
                    <a:lnTo>
                      <a:pt x="7" y="8"/>
                    </a:lnTo>
                    <a:lnTo>
                      <a:pt x="6" y="8"/>
                    </a:lnTo>
                    <a:lnTo>
                      <a:pt x="5" y="9"/>
                    </a:lnTo>
                    <a:lnTo>
                      <a:pt x="4" y="9"/>
                    </a:lnTo>
                    <a:lnTo>
                      <a:pt x="4" y="10"/>
                    </a:lnTo>
                    <a:lnTo>
                      <a:pt x="6" y="11"/>
                    </a:lnTo>
                    <a:lnTo>
                      <a:pt x="8" y="11"/>
                    </a:lnTo>
                    <a:lnTo>
                      <a:pt x="9" y="12"/>
                    </a:lnTo>
                    <a:lnTo>
                      <a:pt x="6" y="15"/>
                    </a:lnTo>
                    <a:lnTo>
                      <a:pt x="3" y="14"/>
                    </a:lnTo>
                    <a:lnTo>
                      <a:pt x="0" y="11"/>
                    </a:lnTo>
                    <a:lnTo>
                      <a:pt x="0" y="10"/>
                    </a:lnTo>
                    <a:lnTo>
                      <a:pt x="2" y="9"/>
                    </a:lnTo>
                    <a:lnTo>
                      <a:pt x="4" y="7"/>
                    </a:lnTo>
                    <a:lnTo>
                      <a:pt x="8" y="5"/>
                    </a:lnTo>
                    <a:lnTo>
                      <a:pt x="11" y="3"/>
                    </a:lnTo>
                    <a:lnTo>
                      <a:pt x="15" y="2"/>
                    </a:lnTo>
                    <a:lnTo>
                      <a:pt x="17" y="1"/>
                    </a:lnTo>
                    <a:lnTo>
                      <a:pt x="18" y="0"/>
                    </a:lnTo>
                    <a:lnTo>
                      <a:pt x="19" y="1"/>
                    </a:lnTo>
                    <a:lnTo>
                      <a:pt x="21" y="1"/>
                    </a:lnTo>
                    <a:lnTo>
                      <a:pt x="24" y="2"/>
                    </a:lnTo>
                    <a:lnTo>
                      <a:pt x="25" y="2"/>
                    </a:lnTo>
                    <a:lnTo>
                      <a:pt x="25" y="3"/>
                    </a:lnTo>
                    <a:lnTo>
                      <a:pt x="20" y="5"/>
                    </a:lnTo>
                    <a:lnTo>
                      <a:pt x="19" y="5"/>
                    </a:lnTo>
                    <a:lnTo>
                      <a:pt x="18" y="3"/>
                    </a:lnTo>
                    <a:lnTo>
                      <a:pt x="17" y="3"/>
                    </a:lnTo>
                    <a:lnTo>
                      <a:pt x="16" y="3"/>
                    </a:lnTo>
                    <a:lnTo>
                      <a:pt x="16" y="2"/>
                    </a:lnTo>
                    <a:lnTo>
                      <a:pt x="16" y="3"/>
                    </a:lnTo>
                    <a:lnTo>
                      <a:pt x="15" y="3"/>
                    </a:lnTo>
                    <a:lnTo>
                      <a:pt x="14" y="4"/>
                    </a:lnTo>
                    <a:lnTo>
                      <a:pt x="12" y="5"/>
                    </a:lnTo>
                    <a:lnTo>
                      <a:pt x="11" y="6"/>
                    </a:lnTo>
                    <a:close/>
                  </a:path>
                </a:pathLst>
              </a:custGeom>
              <a:solidFill>
                <a:srgbClr val="7A7C7C"/>
              </a:solidFill>
              <a:ln w="9525">
                <a:noFill/>
                <a:round/>
                <a:headEnd/>
                <a:tailEnd/>
              </a:ln>
            </p:spPr>
            <p:txBody>
              <a:bodyPr/>
              <a:lstStyle/>
              <a:p>
                <a:endParaRPr lang="en-US"/>
              </a:p>
            </p:txBody>
          </p:sp>
          <p:sp>
            <p:nvSpPr>
              <p:cNvPr id="35159" name="Freeform 66"/>
              <p:cNvSpPr>
                <a:spLocks/>
              </p:cNvSpPr>
              <p:nvPr/>
            </p:nvSpPr>
            <p:spPr bwMode="auto">
              <a:xfrm>
                <a:off x="3212" y="3615"/>
                <a:ext cx="23" cy="13"/>
              </a:xfrm>
              <a:custGeom>
                <a:avLst/>
                <a:gdLst>
                  <a:gd name="T0" fmla="*/ 1 w 23"/>
                  <a:gd name="T1" fmla="*/ 1 h 13"/>
                  <a:gd name="T2" fmla="*/ 23 w 23"/>
                  <a:gd name="T3" fmla="*/ 13 h 13"/>
                  <a:gd name="T4" fmla="*/ 23 w 23"/>
                  <a:gd name="T5" fmla="*/ 13 h 13"/>
                  <a:gd name="T6" fmla="*/ 23 w 23"/>
                  <a:gd name="T7" fmla="*/ 13 h 13"/>
                  <a:gd name="T8" fmla="*/ 23 w 23"/>
                  <a:gd name="T9" fmla="*/ 13 h 13"/>
                  <a:gd name="T10" fmla="*/ 23 w 23"/>
                  <a:gd name="T11" fmla="*/ 13 h 13"/>
                  <a:gd name="T12" fmla="*/ 23 w 23"/>
                  <a:gd name="T13" fmla="*/ 13 h 13"/>
                  <a:gd name="T14" fmla="*/ 23 w 23"/>
                  <a:gd name="T15" fmla="*/ 13 h 13"/>
                  <a:gd name="T16" fmla="*/ 23 w 23"/>
                  <a:gd name="T17" fmla="*/ 13 h 13"/>
                  <a:gd name="T18" fmla="*/ 23 w 23"/>
                  <a:gd name="T19" fmla="*/ 13 h 13"/>
                  <a:gd name="T20" fmla="*/ 23 w 23"/>
                  <a:gd name="T21" fmla="*/ 13 h 13"/>
                  <a:gd name="T22" fmla="*/ 23 w 23"/>
                  <a:gd name="T23" fmla="*/ 13 h 13"/>
                  <a:gd name="T24" fmla="*/ 1 w 23"/>
                  <a:gd name="T25" fmla="*/ 0 h 13"/>
                  <a:gd name="T26" fmla="*/ 1 w 23"/>
                  <a:gd name="T27" fmla="*/ 0 h 13"/>
                  <a:gd name="T28" fmla="*/ 1 w 23"/>
                  <a:gd name="T29" fmla="*/ 0 h 13"/>
                  <a:gd name="T30" fmla="*/ 1 w 23"/>
                  <a:gd name="T31" fmla="*/ 0 h 13"/>
                  <a:gd name="T32" fmla="*/ 1 w 23"/>
                  <a:gd name="T33" fmla="*/ 0 h 13"/>
                  <a:gd name="T34" fmla="*/ 0 w 23"/>
                  <a:gd name="T35" fmla="*/ 0 h 13"/>
                  <a:gd name="T36" fmla="*/ 0 w 23"/>
                  <a:gd name="T37" fmla="*/ 0 h 13"/>
                  <a:gd name="T38" fmla="*/ 0 w 23"/>
                  <a:gd name="T39" fmla="*/ 0 h 13"/>
                  <a:gd name="T40" fmla="*/ 0 w 23"/>
                  <a:gd name="T41" fmla="*/ 1 h 13"/>
                  <a:gd name="T42" fmla="*/ 1 w 23"/>
                  <a:gd name="T43" fmla="*/ 1 h 13"/>
                  <a:gd name="T44" fmla="*/ 1 w 23"/>
                  <a:gd name="T45" fmla="*/ 1 h 1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3"/>
                  <a:gd name="T70" fmla="*/ 0 h 13"/>
                  <a:gd name="T71" fmla="*/ 23 w 23"/>
                  <a:gd name="T72" fmla="*/ 13 h 1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3" h="13">
                    <a:moveTo>
                      <a:pt x="1" y="1"/>
                    </a:moveTo>
                    <a:lnTo>
                      <a:pt x="23" y="13"/>
                    </a:lnTo>
                    <a:lnTo>
                      <a:pt x="1" y="0"/>
                    </a:lnTo>
                    <a:lnTo>
                      <a:pt x="0" y="0"/>
                    </a:lnTo>
                    <a:lnTo>
                      <a:pt x="0" y="1"/>
                    </a:lnTo>
                    <a:lnTo>
                      <a:pt x="1" y="1"/>
                    </a:lnTo>
                    <a:close/>
                  </a:path>
                </a:pathLst>
              </a:custGeom>
              <a:solidFill>
                <a:srgbClr val="969691"/>
              </a:solidFill>
              <a:ln w="9525">
                <a:noFill/>
                <a:round/>
                <a:headEnd/>
                <a:tailEnd/>
              </a:ln>
            </p:spPr>
            <p:txBody>
              <a:bodyPr/>
              <a:lstStyle/>
              <a:p>
                <a:endParaRPr lang="en-US"/>
              </a:p>
            </p:txBody>
          </p:sp>
          <p:sp>
            <p:nvSpPr>
              <p:cNvPr id="35160" name="Freeform 67"/>
              <p:cNvSpPr>
                <a:spLocks/>
              </p:cNvSpPr>
              <p:nvPr/>
            </p:nvSpPr>
            <p:spPr bwMode="auto">
              <a:xfrm>
                <a:off x="3181" y="3597"/>
                <a:ext cx="23" cy="13"/>
              </a:xfrm>
              <a:custGeom>
                <a:avLst/>
                <a:gdLst>
                  <a:gd name="T0" fmla="*/ 0 w 23"/>
                  <a:gd name="T1" fmla="*/ 0 h 13"/>
                  <a:gd name="T2" fmla="*/ 22 w 23"/>
                  <a:gd name="T3" fmla="*/ 13 h 13"/>
                  <a:gd name="T4" fmla="*/ 22 w 23"/>
                  <a:gd name="T5" fmla="*/ 13 h 13"/>
                  <a:gd name="T6" fmla="*/ 22 w 23"/>
                  <a:gd name="T7" fmla="*/ 13 h 13"/>
                  <a:gd name="T8" fmla="*/ 22 w 23"/>
                  <a:gd name="T9" fmla="*/ 13 h 13"/>
                  <a:gd name="T10" fmla="*/ 22 w 23"/>
                  <a:gd name="T11" fmla="*/ 13 h 13"/>
                  <a:gd name="T12" fmla="*/ 23 w 23"/>
                  <a:gd name="T13" fmla="*/ 13 h 13"/>
                  <a:gd name="T14" fmla="*/ 23 w 23"/>
                  <a:gd name="T15" fmla="*/ 13 h 13"/>
                  <a:gd name="T16" fmla="*/ 23 w 23"/>
                  <a:gd name="T17" fmla="*/ 12 h 13"/>
                  <a:gd name="T18" fmla="*/ 23 w 23"/>
                  <a:gd name="T19" fmla="*/ 12 h 13"/>
                  <a:gd name="T20" fmla="*/ 22 w 23"/>
                  <a:gd name="T21" fmla="*/ 12 h 13"/>
                  <a:gd name="T22" fmla="*/ 22 w 23"/>
                  <a:gd name="T23" fmla="*/ 12 h 13"/>
                  <a:gd name="T24" fmla="*/ 0 w 23"/>
                  <a:gd name="T25" fmla="*/ 0 h 13"/>
                  <a:gd name="T26" fmla="*/ 0 w 23"/>
                  <a:gd name="T27" fmla="*/ 0 h 13"/>
                  <a:gd name="T28" fmla="*/ 0 w 23"/>
                  <a:gd name="T29" fmla="*/ 0 h 13"/>
                  <a:gd name="T30" fmla="*/ 0 w 23"/>
                  <a:gd name="T31" fmla="*/ 0 h 13"/>
                  <a:gd name="T32" fmla="*/ 0 w 23"/>
                  <a:gd name="T33" fmla="*/ 0 h 13"/>
                  <a:gd name="T34" fmla="*/ 0 w 23"/>
                  <a:gd name="T35" fmla="*/ 0 h 13"/>
                  <a:gd name="T36" fmla="*/ 0 w 23"/>
                  <a:gd name="T37" fmla="*/ 0 h 13"/>
                  <a:gd name="T38" fmla="*/ 0 w 23"/>
                  <a:gd name="T39" fmla="*/ 0 h 13"/>
                  <a:gd name="T40" fmla="*/ 0 w 23"/>
                  <a:gd name="T41" fmla="*/ 0 h 13"/>
                  <a:gd name="T42" fmla="*/ 0 w 23"/>
                  <a:gd name="T43" fmla="*/ 0 h 13"/>
                  <a:gd name="T44" fmla="*/ 0 w 23"/>
                  <a:gd name="T45" fmla="*/ 0 h 1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3"/>
                  <a:gd name="T70" fmla="*/ 0 h 13"/>
                  <a:gd name="T71" fmla="*/ 23 w 23"/>
                  <a:gd name="T72" fmla="*/ 13 h 1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3" h="13">
                    <a:moveTo>
                      <a:pt x="0" y="0"/>
                    </a:moveTo>
                    <a:lnTo>
                      <a:pt x="22" y="13"/>
                    </a:lnTo>
                    <a:lnTo>
                      <a:pt x="23" y="13"/>
                    </a:lnTo>
                    <a:lnTo>
                      <a:pt x="23" y="12"/>
                    </a:lnTo>
                    <a:lnTo>
                      <a:pt x="22" y="12"/>
                    </a:lnTo>
                    <a:lnTo>
                      <a:pt x="0" y="0"/>
                    </a:lnTo>
                    <a:close/>
                  </a:path>
                </a:pathLst>
              </a:custGeom>
              <a:solidFill>
                <a:srgbClr val="969691"/>
              </a:solidFill>
              <a:ln w="9525">
                <a:noFill/>
                <a:round/>
                <a:headEnd/>
                <a:tailEnd/>
              </a:ln>
            </p:spPr>
            <p:txBody>
              <a:bodyPr/>
              <a:lstStyle/>
              <a:p>
                <a:endParaRPr lang="en-US"/>
              </a:p>
            </p:txBody>
          </p:sp>
          <p:sp>
            <p:nvSpPr>
              <p:cNvPr id="35161" name="Freeform 68"/>
              <p:cNvSpPr>
                <a:spLocks/>
              </p:cNvSpPr>
              <p:nvPr/>
            </p:nvSpPr>
            <p:spPr bwMode="auto">
              <a:xfrm>
                <a:off x="3164" y="3679"/>
                <a:ext cx="23" cy="13"/>
              </a:xfrm>
              <a:custGeom>
                <a:avLst/>
                <a:gdLst>
                  <a:gd name="T0" fmla="*/ 0 w 23"/>
                  <a:gd name="T1" fmla="*/ 1 h 13"/>
                  <a:gd name="T2" fmla="*/ 23 w 23"/>
                  <a:gd name="T3" fmla="*/ 13 h 13"/>
                  <a:gd name="T4" fmla="*/ 23 w 23"/>
                  <a:gd name="T5" fmla="*/ 13 h 13"/>
                  <a:gd name="T6" fmla="*/ 23 w 23"/>
                  <a:gd name="T7" fmla="*/ 13 h 13"/>
                  <a:gd name="T8" fmla="*/ 23 w 23"/>
                  <a:gd name="T9" fmla="*/ 13 h 13"/>
                  <a:gd name="T10" fmla="*/ 23 w 23"/>
                  <a:gd name="T11" fmla="*/ 13 h 13"/>
                  <a:gd name="T12" fmla="*/ 23 w 23"/>
                  <a:gd name="T13" fmla="*/ 13 h 13"/>
                  <a:gd name="T14" fmla="*/ 23 w 23"/>
                  <a:gd name="T15" fmla="*/ 13 h 13"/>
                  <a:gd name="T16" fmla="*/ 23 w 23"/>
                  <a:gd name="T17" fmla="*/ 13 h 13"/>
                  <a:gd name="T18" fmla="*/ 23 w 23"/>
                  <a:gd name="T19" fmla="*/ 13 h 13"/>
                  <a:gd name="T20" fmla="*/ 23 w 23"/>
                  <a:gd name="T21" fmla="*/ 13 h 13"/>
                  <a:gd name="T22" fmla="*/ 23 w 23"/>
                  <a:gd name="T23" fmla="*/ 13 h 13"/>
                  <a:gd name="T24" fmla="*/ 1 w 23"/>
                  <a:gd name="T25" fmla="*/ 0 h 13"/>
                  <a:gd name="T26" fmla="*/ 1 w 23"/>
                  <a:gd name="T27" fmla="*/ 0 h 13"/>
                  <a:gd name="T28" fmla="*/ 1 w 23"/>
                  <a:gd name="T29" fmla="*/ 0 h 13"/>
                  <a:gd name="T30" fmla="*/ 1 w 23"/>
                  <a:gd name="T31" fmla="*/ 0 h 13"/>
                  <a:gd name="T32" fmla="*/ 0 w 23"/>
                  <a:gd name="T33" fmla="*/ 0 h 13"/>
                  <a:gd name="T34" fmla="*/ 0 w 23"/>
                  <a:gd name="T35" fmla="*/ 0 h 13"/>
                  <a:gd name="T36" fmla="*/ 0 w 23"/>
                  <a:gd name="T37" fmla="*/ 0 h 13"/>
                  <a:gd name="T38" fmla="*/ 0 w 23"/>
                  <a:gd name="T39" fmla="*/ 0 h 13"/>
                  <a:gd name="T40" fmla="*/ 0 w 23"/>
                  <a:gd name="T41" fmla="*/ 1 h 13"/>
                  <a:gd name="T42" fmla="*/ 0 w 23"/>
                  <a:gd name="T43" fmla="*/ 1 h 13"/>
                  <a:gd name="T44" fmla="*/ 0 w 23"/>
                  <a:gd name="T45" fmla="*/ 1 h 1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3"/>
                  <a:gd name="T70" fmla="*/ 0 h 13"/>
                  <a:gd name="T71" fmla="*/ 23 w 23"/>
                  <a:gd name="T72" fmla="*/ 13 h 1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3" h="13">
                    <a:moveTo>
                      <a:pt x="0" y="1"/>
                    </a:moveTo>
                    <a:lnTo>
                      <a:pt x="23" y="13"/>
                    </a:lnTo>
                    <a:lnTo>
                      <a:pt x="1" y="0"/>
                    </a:lnTo>
                    <a:lnTo>
                      <a:pt x="0" y="0"/>
                    </a:lnTo>
                    <a:lnTo>
                      <a:pt x="0" y="1"/>
                    </a:lnTo>
                    <a:close/>
                  </a:path>
                </a:pathLst>
              </a:custGeom>
              <a:solidFill>
                <a:srgbClr val="969691"/>
              </a:solidFill>
              <a:ln w="9525">
                <a:noFill/>
                <a:round/>
                <a:headEnd/>
                <a:tailEnd/>
              </a:ln>
            </p:spPr>
            <p:txBody>
              <a:bodyPr/>
              <a:lstStyle/>
              <a:p>
                <a:endParaRPr lang="en-US"/>
              </a:p>
            </p:txBody>
          </p:sp>
          <p:sp>
            <p:nvSpPr>
              <p:cNvPr id="35162" name="Freeform 69"/>
              <p:cNvSpPr>
                <a:spLocks/>
              </p:cNvSpPr>
              <p:nvPr/>
            </p:nvSpPr>
            <p:spPr bwMode="auto">
              <a:xfrm>
                <a:off x="3204" y="3656"/>
                <a:ext cx="23" cy="14"/>
              </a:xfrm>
              <a:custGeom>
                <a:avLst/>
                <a:gdLst>
                  <a:gd name="T0" fmla="*/ 0 w 23"/>
                  <a:gd name="T1" fmla="*/ 1 h 14"/>
                  <a:gd name="T2" fmla="*/ 23 w 23"/>
                  <a:gd name="T3" fmla="*/ 14 h 14"/>
                  <a:gd name="T4" fmla="*/ 23 w 23"/>
                  <a:gd name="T5" fmla="*/ 14 h 14"/>
                  <a:gd name="T6" fmla="*/ 23 w 23"/>
                  <a:gd name="T7" fmla="*/ 14 h 14"/>
                  <a:gd name="T8" fmla="*/ 23 w 23"/>
                  <a:gd name="T9" fmla="*/ 14 h 14"/>
                  <a:gd name="T10" fmla="*/ 23 w 23"/>
                  <a:gd name="T11" fmla="*/ 14 h 14"/>
                  <a:gd name="T12" fmla="*/ 23 w 23"/>
                  <a:gd name="T13" fmla="*/ 13 h 14"/>
                  <a:gd name="T14" fmla="*/ 23 w 23"/>
                  <a:gd name="T15" fmla="*/ 13 h 14"/>
                  <a:gd name="T16" fmla="*/ 23 w 23"/>
                  <a:gd name="T17" fmla="*/ 13 h 14"/>
                  <a:gd name="T18" fmla="*/ 23 w 23"/>
                  <a:gd name="T19" fmla="*/ 13 h 14"/>
                  <a:gd name="T20" fmla="*/ 23 w 23"/>
                  <a:gd name="T21" fmla="*/ 13 h 14"/>
                  <a:gd name="T22" fmla="*/ 23 w 23"/>
                  <a:gd name="T23" fmla="*/ 13 h 14"/>
                  <a:gd name="T24" fmla="*/ 1 w 23"/>
                  <a:gd name="T25" fmla="*/ 0 h 14"/>
                  <a:gd name="T26" fmla="*/ 1 w 23"/>
                  <a:gd name="T27" fmla="*/ 0 h 14"/>
                  <a:gd name="T28" fmla="*/ 1 w 23"/>
                  <a:gd name="T29" fmla="*/ 0 h 14"/>
                  <a:gd name="T30" fmla="*/ 1 w 23"/>
                  <a:gd name="T31" fmla="*/ 0 h 14"/>
                  <a:gd name="T32" fmla="*/ 0 w 23"/>
                  <a:gd name="T33" fmla="*/ 0 h 14"/>
                  <a:gd name="T34" fmla="*/ 0 w 23"/>
                  <a:gd name="T35" fmla="*/ 0 h 14"/>
                  <a:gd name="T36" fmla="*/ 0 w 23"/>
                  <a:gd name="T37" fmla="*/ 0 h 14"/>
                  <a:gd name="T38" fmla="*/ 0 w 23"/>
                  <a:gd name="T39" fmla="*/ 0 h 14"/>
                  <a:gd name="T40" fmla="*/ 0 w 23"/>
                  <a:gd name="T41" fmla="*/ 0 h 14"/>
                  <a:gd name="T42" fmla="*/ 0 w 23"/>
                  <a:gd name="T43" fmla="*/ 1 h 14"/>
                  <a:gd name="T44" fmla="*/ 0 w 23"/>
                  <a:gd name="T45" fmla="*/ 1 h 1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3"/>
                  <a:gd name="T70" fmla="*/ 0 h 14"/>
                  <a:gd name="T71" fmla="*/ 23 w 23"/>
                  <a:gd name="T72" fmla="*/ 14 h 1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3" h="14">
                    <a:moveTo>
                      <a:pt x="0" y="1"/>
                    </a:moveTo>
                    <a:lnTo>
                      <a:pt x="23" y="14"/>
                    </a:lnTo>
                    <a:lnTo>
                      <a:pt x="23" y="13"/>
                    </a:lnTo>
                    <a:lnTo>
                      <a:pt x="1" y="0"/>
                    </a:lnTo>
                    <a:lnTo>
                      <a:pt x="0" y="0"/>
                    </a:lnTo>
                    <a:lnTo>
                      <a:pt x="0" y="1"/>
                    </a:lnTo>
                    <a:close/>
                  </a:path>
                </a:pathLst>
              </a:custGeom>
              <a:solidFill>
                <a:srgbClr val="969691"/>
              </a:solidFill>
              <a:ln w="9525">
                <a:noFill/>
                <a:round/>
                <a:headEnd/>
                <a:tailEnd/>
              </a:ln>
            </p:spPr>
            <p:txBody>
              <a:bodyPr/>
              <a:lstStyle/>
              <a:p>
                <a:endParaRPr lang="en-US"/>
              </a:p>
            </p:txBody>
          </p:sp>
          <p:sp>
            <p:nvSpPr>
              <p:cNvPr id="35163" name="Freeform 70"/>
              <p:cNvSpPr>
                <a:spLocks/>
              </p:cNvSpPr>
              <p:nvPr/>
            </p:nvSpPr>
            <p:spPr bwMode="auto">
              <a:xfrm>
                <a:off x="3244" y="3633"/>
                <a:ext cx="23" cy="13"/>
              </a:xfrm>
              <a:custGeom>
                <a:avLst/>
                <a:gdLst>
                  <a:gd name="T0" fmla="*/ 0 w 23"/>
                  <a:gd name="T1" fmla="*/ 1 h 13"/>
                  <a:gd name="T2" fmla="*/ 22 w 23"/>
                  <a:gd name="T3" fmla="*/ 13 h 13"/>
                  <a:gd name="T4" fmla="*/ 22 w 23"/>
                  <a:gd name="T5" fmla="*/ 13 h 13"/>
                  <a:gd name="T6" fmla="*/ 22 w 23"/>
                  <a:gd name="T7" fmla="*/ 13 h 13"/>
                  <a:gd name="T8" fmla="*/ 22 w 23"/>
                  <a:gd name="T9" fmla="*/ 13 h 13"/>
                  <a:gd name="T10" fmla="*/ 22 w 23"/>
                  <a:gd name="T11" fmla="*/ 13 h 13"/>
                  <a:gd name="T12" fmla="*/ 23 w 23"/>
                  <a:gd name="T13" fmla="*/ 13 h 13"/>
                  <a:gd name="T14" fmla="*/ 23 w 23"/>
                  <a:gd name="T15" fmla="*/ 13 h 13"/>
                  <a:gd name="T16" fmla="*/ 23 w 23"/>
                  <a:gd name="T17" fmla="*/ 13 h 13"/>
                  <a:gd name="T18" fmla="*/ 23 w 23"/>
                  <a:gd name="T19" fmla="*/ 13 h 13"/>
                  <a:gd name="T20" fmla="*/ 22 w 23"/>
                  <a:gd name="T21" fmla="*/ 13 h 13"/>
                  <a:gd name="T22" fmla="*/ 22 w 23"/>
                  <a:gd name="T23" fmla="*/ 13 h 13"/>
                  <a:gd name="T24" fmla="*/ 1 w 23"/>
                  <a:gd name="T25" fmla="*/ 0 h 13"/>
                  <a:gd name="T26" fmla="*/ 1 w 23"/>
                  <a:gd name="T27" fmla="*/ 0 h 13"/>
                  <a:gd name="T28" fmla="*/ 1 w 23"/>
                  <a:gd name="T29" fmla="*/ 0 h 13"/>
                  <a:gd name="T30" fmla="*/ 1 w 23"/>
                  <a:gd name="T31" fmla="*/ 0 h 13"/>
                  <a:gd name="T32" fmla="*/ 0 w 23"/>
                  <a:gd name="T33" fmla="*/ 0 h 13"/>
                  <a:gd name="T34" fmla="*/ 0 w 23"/>
                  <a:gd name="T35" fmla="*/ 0 h 13"/>
                  <a:gd name="T36" fmla="*/ 0 w 23"/>
                  <a:gd name="T37" fmla="*/ 1 h 13"/>
                  <a:gd name="T38" fmla="*/ 0 w 23"/>
                  <a:gd name="T39" fmla="*/ 1 h 13"/>
                  <a:gd name="T40" fmla="*/ 0 w 23"/>
                  <a:gd name="T41" fmla="*/ 1 h 13"/>
                  <a:gd name="T42" fmla="*/ 0 w 23"/>
                  <a:gd name="T43" fmla="*/ 1 h 13"/>
                  <a:gd name="T44" fmla="*/ 0 w 23"/>
                  <a:gd name="T45" fmla="*/ 1 h 1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3"/>
                  <a:gd name="T70" fmla="*/ 0 h 13"/>
                  <a:gd name="T71" fmla="*/ 23 w 23"/>
                  <a:gd name="T72" fmla="*/ 13 h 1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3" h="13">
                    <a:moveTo>
                      <a:pt x="0" y="1"/>
                    </a:moveTo>
                    <a:lnTo>
                      <a:pt x="22" y="13"/>
                    </a:lnTo>
                    <a:lnTo>
                      <a:pt x="23" y="13"/>
                    </a:lnTo>
                    <a:lnTo>
                      <a:pt x="22" y="13"/>
                    </a:lnTo>
                    <a:lnTo>
                      <a:pt x="1" y="0"/>
                    </a:lnTo>
                    <a:lnTo>
                      <a:pt x="0" y="0"/>
                    </a:lnTo>
                    <a:lnTo>
                      <a:pt x="0" y="1"/>
                    </a:lnTo>
                    <a:close/>
                  </a:path>
                </a:pathLst>
              </a:custGeom>
              <a:solidFill>
                <a:srgbClr val="969691"/>
              </a:solidFill>
              <a:ln w="9525">
                <a:noFill/>
                <a:round/>
                <a:headEnd/>
                <a:tailEnd/>
              </a:ln>
            </p:spPr>
            <p:txBody>
              <a:bodyPr/>
              <a:lstStyle/>
              <a:p>
                <a:endParaRPr lang="en-US"/>
              </a:p>
            </p:txBody>
          </p:sp>
          <p:sp>
            <p:nvSpPr>
              <p:cNvPr id="35164" name="Freeform 71"/>
              <p:cNvSpPr>
                <a:spLocks/>
              </p:cNvSpPr>
              <p:nvPr/>
            </p:nvSpPr>
            <p:spPr bwMode="auto">
              <a:xfrm>
                <a:off x="3195" y="3678"/>
                <a:ext cx="49" cy="29"/>
              </a:xfrm>
              <a:custGeom>
                <a:avLst/>
                <a:gdLst>
                  <a:gd name="T0" fmla="*/ 48 w 49"/>
                  <a:gd name="T1" fmla="*/ 10 h 29"/>
                  <a:gd name="T2" fmla="*/ 49 w 49"/>
                  <a:gd name="T3" fmla="*/ 10 h 29"/>
                  <a:gd name="T4" fmla="*/ 49 w 49"/>
                  <a:gd name="T5" fmla="*/ 9 h 29"/>
                  <a:gd name="T6" fmla="*/ 49 w 49"/>
                  <a:gd name="T7" fmla="*/ 8 h 29"/>
                  <a:gd name="T8" fmla="*/ 48 w 49"/>
                  <a:gd name="T9" fmla="*/ 8 h 29"/>
                  <a:gd name="T10" fmla="*/ 35 w 49"/>
                  <a:gd name="T11" fmla="*/ 1 h 29"/>
                  <a:gd name="T12" fmla="*/ 34 w 49"/>
                  <a:gd name="T13" fmla="*/ 1 h 29"/>
                  <a:gd name="T14" fmla="*/ 34 w 49"/>
                  <a:gd name="T15" fmla="*/ 0 h 29"/>
                  <a:gd name="T16" fmla="*/ 33 w 49"/>
                  <a:gd name="T17" fmla="*/ 0 h 29"/>
                  <a:gd name="T18" fmla="*/ 32 w 49"/>
                  <a:gd name="T19" fmla="*/ 1 h 29"/>
                  <a:gd name="T20" fmla="*/ 1 w 49"/>
                  <a:gd name="T21" fmla="*/ 19 h 29"/>
                  <a:gd name="T22" fmla="*/ 0 w 49"/>
                  <a:gd name="T23" fmla="*/ 19 h 29"/>
                  <a:gd name="T24" fmla="*/ 0 w 49"/>
                  <a:gd name="T25" fmla="*/ 20 h 29"/>
                  <a:gd name="T26" fmla="*/ 1 w 49"/>
                  <a:gd name="T27" fmla="*/ 20 h 29"/>
                  <a:gd name="T28" fmla="*/ 1 w 49"/>
                  <a:gd name="T29" fmla="*/ 21 h 29"/>
                  <a:gd name="T30" fmla="*/ 13 w 49"/>
                  <a:gd name="T31" fmla="*/ 27 h 29"/>
                  <a:gd name="T32" fmla="*/ 15 w 49"/>
                  <a:gd name="T33" fmla="*/ 28 h 29"/>
                  <a:gd name="T34" fmla="*/ 16 w 49"/>
                  <a:gd name="T35" fmla="*/ 29 h 29"/>
                  <a:gd name="T36" fmla="*/ 16 w 49"/>
                  <a:gd name="T37" fmla="*/ 29 h 29"/>
                  <a:gd name="T38" fmla="*/ 17 w 49"/>
                  <a:gd name="T39" fmla="*/ 28 h 29"/>
                  <a:gd name="T40" fmla="*/ 48 w 49"/>
                  <a:gd name="T41" fmla="*/ 10 h 2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9"/>
                  <a:gd name="T64" fmla="*/ 0 h 29"/>
                  <a:gd name="T65" fmla="*/ 49 w 49"/>
                  <a:gd name="T66" fmla="*/ 29 h 2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9" h="29">
                    <a:moveTo>
                      <a:pt x="48" y="10"/>
                    </a:moveTo>
                    <a:lnTo>
                      <a:pt x="49" y="10"/>
                    </a:lnTo>
                    <a:lnTo>
                      <a:pt x="49" y="9"/>
                    </a:lnTo>
                    <a:lnTo>
                      <a:pt x="49" y="8"/>
                    </a:lnTo>
                    <a:lnTo>
                      <a:pt x="48" y="8"/>
                    </a:lnTo>
                    <a:lnTo>
                      <a:pt x="35" y="1"/>
                    </a:lnTo>
                    <a:lnTo>
                      <a:pt x="34" y="1"/>
                    </a:lnTo>
                    <a:lnTo>
                      <a:pt x="34" y="0"/>
                    </a:lnTo>
                    <a:lnTo>
                      <a:pt x="33" y="0"/>
                    </a:lnTo>
                    <a:lnTo>
                      <a:pt x="32" y="1"/>
                    </a:lnTo>
                    <a:lnTo>
                      <a:pt x="1" y="19"/>
                    </a:lnTo>
                    <a:lnTo>
                      <a:pt x="0" y="19"/>
                    </a:lnTo>
                    <a:lnTo>
                      <a:pt x="0" y="20"/>
                    </a:lnTo>
                    <a:lnTo>
                      <a:pt x="1" y="20"/>
                    </a:lnTo>
                    <a:lnTo>
                      <a:pt x="1" y="21"/>
                    </a:lnTo>
                    <a:lnTo>
                      <a:pt x="13" y="27"/>
                    </a:lnTo>
                    <a:lnTo>
                      <a:pt x="15" y="28"/>
                    </a:lnTo>
                    <a:lnTo>
                      <a:pt x="16" y="29"/>
                    </a:lnTo>
                    <a:lnTo>
                      <a:pt x="17" y="28"/>
                    </a:lnTo>
                    <a:lnTo>
                      <a:pt x="48" y="10"/>
                    </a:lnTo>
                    <a:close/>
                  </a:path>
                </a:pathLst>
              </a:custGeom>
              <a:solidFill>
                <a:srgbClr val="7A7C7C"/>
              </a:solidFill>
              <a:ln w="9525">
                <a:noFill/>
                <a:round/>
                <a:headEnd/>
                <a:tailEnd/>
              </a:ln>
            </p:spPr>
            <p:txBody>
              <a:bodyPr/>
              <a:lstStyle/>
              <a:p>
                <a:endParaRPr lang="en-US"/>
              </a:p>
            </p:txBody>
          </p:sp>
          <p:sp>
            <p:nvSpPr>
              <p:cNvPr id="35165" name="Freeform 72"/>
              <p:cNvSpPr>
                <a:spLocks/>
              </p:cNvSpPr>
              <p:nvPr/>
            </p:nvSpPr>
            <p:spPr bwMode="auto">
              <a:xfrm>
                <a:off x="2918" y="3467"/>
                <a:ext cx="13" cy="8"/>
              </a:xfrm>
              <a:custGeom>
                <a:avLst/>
                <a:gdLst>
                  <a:gd name="T0" fmla="*/ 12 w 13"/>
                  <a:gd name="T1" fmla="*/ 8 h 8"/>
                  <a:gd name="T2" fmla="*/ 13 w 13"/>
                  <a:gd name="T3" fmla="*/ 7 h 8"/>
                  <a:gd name="T4" fmla="*/ 13 w 13"/>
                  <a:gd name="T5" fmla="*/ 7 h 8"/>
                  <a:gd name="T6" fmla="*/ 13 w 13"/>
                  <a:gd name="T7" fmla="*/ 7 h 8"/>
                  <a:gd name="T8" fmla="*/ 12 w 13"/>
                  <a:gd name="T9" fmla="*/ 6 h 8"/>
                  <a:gd name="T10" fmla="*/ 3 w 13"/>
                  <a:gd name="T11" fmla="*/ 1 h 8"/>
                  <a:gd name="T12" fmla="*/ 3 w 13"/>
                  <a:gd name="T13" fmla="*/ 0 h 8"/>
                  <a:gd name="T14" fmla="*/ 2 w 13"/>
                  <a:gd name="T15" fmla="*/ 0 h 8"/>
                  <a:gd name="T16" fmla="*/ 1 w 13"/>
                  <a:gd name="T17" fmla="*/ 0 h 8"/>
                  <a:gd name="T18" fmla="*/ 1 w 13"/>
                  <a:gd name="T19" fmla="*/ 1 h 8"/>
                  <a:gd name="T20" fmla="*/ 0 w 13"/>
                  <a:gd name="T21" fmla="*/ 1 h 8"/>
                  <a:gd name="T22" fmla="*/ 0 w 13"/>
                  <a:gd name="T23" fmla="*/ 1 h 8"/>
                  <a:gd name="T24" fmla="*/ 0 w 13"/>
                  <a:gd name="T25" fmla="*/ 2 h 8"/>
                  <a:gd name="T26" fmla="*/ 1 w 13"/>
                  <a:gd name="T27" fmla="*/ 2 h 8"/>
                  <a:gd name="T28" fmla="*/ 10 w 13"/>
                  <a:gd name="T29" fmla="*/ 7 h 8"/>
                  <a:gd name="T30" fmla="*/ 10 w 13"/>
                  <a:gd name="T31" fmla="*/ 8 h 8"/>
                  <a:gd name="T32" fmla="*/ 11 w 13"/>
                  <a:gd name="T33" fmla="*/ 8 h 8"/>
                  <a:gd name="T34" fmla="*/ 12 w 13"/>
                  <a:gd name="T35" fmla="*/ 8 h 8"/>
                  <a:gd name="T36" fmla="*/ 12 w 13"/>
                  <a:gd name="T37" fmla="*/ 8 h 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
                  <a:gd name="T58" fmla="*/ 0 h 8"/>
                  <a:gd name="T59" fmla="*/ 13 w 13"/>
                  <a:gd name="T60" fmla="*/ 8 h 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 h="8">
                    <a:moveTo>
                      <a:pt x="12" y="8"/>
                    </a:moveTo>
                    <a:lnTo>
                      <a:pt x="13" y="7"/>
                    </a:lnTo>
                    <a:lnTo>
                      <a:pt x="12" y="6"/>
                    </a:lnTo>
                    <a:lnTo>
                      <a:pt x="3" y="1"/>
                    </a:lnTo>
                    <a:lnTo>
                      <a:pt x="3" y="0"/>
                    </a:lnTo>
                    <a:lnTo>
                      <a:pt x="2" y="0"/>
                    </a:lnTo>
                    <a:lnTo>
                      <a:pt x="1" y="0"/>
                    </a:lnTo>
                    <a:lnTo>
                      <a:pt x="1" y="1"/>
                    </a:lnTo>
                    <a:lnTo>
                      <a:pt x="0" y="1"/>
                    </a:lnTo>
                    <a:lnTo>
                      <a:pt x="0" y="2"/>
                    </a:lnTo>
                    <a:lnTo>
                      <a:pt x="1" y="2"/>
                    </a:lnTo>
                    <a:lnTo>
                      <a:pt x="10" y="7"/>
                    </a:lnTo>
                    <a:lnTo>
                      <a:pt x="10" y="8"/>
                    </a:lnTo>
                    <a:lnTo>
                      <a:pt x="11" y="8"/>
                    </a:lnTo>
                    <a:lnTo>
                      <a:pt x="12" y="8"/>
                    </a:lnTo>
                    <a:close/>
                  </a:path>
                </a:pathLst>
              </a:custGeom>
              <a:solidFill>
                <a:srgbClr val="7A7C7C"/>
              </a:solidFill>
              <a:ln w="9525">
                <a:noFill/>
                <a:round/>
                <a:headEnd/>
                <a:tailEnd/>
              </a:ln>
            </p:spPr>
            <p:txBody>
              <a:bodyPr/>
              <a:lstStyle/>
              <a:p>
                <a:endParaRPr lang="en-US"/>
              </a:p>
            </p:txBody>
          </p:sp>
          <p:sp>
            <p:nvSpPr>
              <p:cNvPr id="35166" name="Freeform 73"/>
              <p:cNvSpPr>
                <a:spLocks/>
              </p:cNvSpPr>
              <p:nvPr/>
            </p:nvSpPr>
            <p:spPr bwMode="auto">
              <a:xfrm>
                <a:off x="2920" y="3467"/>
                <a:ext cx="11" cy="7"/>
              </a:xfrm>
              <a:custGeom>
                <a:avLst/>
                <a:gdLst>
                  <a:gd name="T0" fmla="*/ 0 w 11"/>
                  <a:gd name="T1" fmla="*/ 1 h 7"/>
                  <a:gd name="T2" fmla="*/ 0 w 11"/>
                  <a:gd name="T3" fmla="*/ 1 h 7"/>
                  <a:gd name="T4" fmla="*/ 1 w 11"/>
                  <a:gd name="T5" fmla="*/ 1 h 7"/>
                  <a:gd name="T6" fmla="*/ 1 w 11"/>
                  <a:gd name="T7" fmla="*/ 1 h 7"/>
                  <a:gd name="T8" fmla="*/ 1 w 11"/>
                  <a:gd name="T9" fmla="*/ 2 h 7"/>
                  <a:gd name="T10" fmla="*/ 10 w 11"/>
                  <a:gd name="T11" fmla="*/ 7 h 7"/>
                  <a:gd name="T12" fmla="*/ 10 w 11"/>
                  <a:gd name="T13" fmla="*/ 7 h 7"/>
                  <a:gd name="T14" fmla="*/ 11 w 11"/>
                  <a:gd name="T15" fmla="*/ 7 h 7"/>
                  <a:gd name="T16" fmla="*/ 11 w 11"/>
                  <a:gd name="T17" fmla="*/ 7 h 7"/>
                  <a:gd name="T18" fmla="*/ 11 w 11"/>
                  <a:gd name="T19" fmla="*/ 7 h 7"/>
                  <a:gd name="T20" fmla="*/ 11 w 11"/>
                  <a:gd name="T21" fmla="*/ 7 h 7"/>
                  <a:gd name="T22" fmla="*/ 11 w 11"/>
                  <a:gd name="T23" fmla="*/ 7 h 7"/>
                  <a:gd name="T24" fmla="*/ 11 w 11"/>
                  <a:gd name="T25" fmla="*/ 7 h 7"/>
                  <a:gd name="T26" fmla="*/ 10 w 11"/>
                  <a:gd name="T27" fmla="*/ 6 h 7"/>
                  <a:gd name="T28" fmla="*/ 1 w 11"/>
                  <a:gd name="T29" fmla="*/ 1 h 7"/>
                  <a:gd name="T30" fmla="*/ 1 w 11"/>
                  <a:gd name="T31" fmla="*/ 1 h 7"/>
                  <a:gd name="T32" fmla="*/ 1 w 11"/>
                  <a:gd name="T33" fmla="*/ 0 h 7"/>
                  <a:gd name="T34" fmla="*/ 0 w 11"/>
                  <a:gd name="T35" fmla="*/ 0 h 7"/>
                  <a:gd name="T36" fmla="*/ 0 w 11"/>
                  <a:gd name="T37" fmla="*/ 0 h 7"/>
                  <a:gd name="T38" fmla="*/ 0 w 11"/>
                  <a:gd name="T39" fmla="*/ 1 h 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
                  <a:gd name="T61" fmla="*/ 0 h 7"/>
                  <a:gd name="T62" fmla="*/ 11 w 11"/>
                  <a:gd name="T63" fmla="*/ 7 h 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 h="7">
                    <a:moveTo>
                      <a:pt x="0" y="1"/>
                    </a:moveTo>
                    <a:lnTo>
                      <a:pt x="0" y="1"/>
                    </a:lnTo>
                    <a:lnTo>
                      <a:pt x="1" y="1"/>
                    </a:lnTo>
                    <a:lnTo>
                      <a:pt x="1" y="2"/>
                    </a:lnTo>
                    <a:lnTo>
                      <a:pt x="10" y="7"/>
                    </a:lnTo>
                    <a:lnTo>
                      <a:pt x="11" y="7"/>
                    </a:lnTo>
                    <a:lnTo>
                      <a:pt x="10" y="6"/>
                    </a:lnTo>
                    <a:lnTo>
                      <a:pt x="1" y="1"/>
                    </a:lnTo>
                    <a:lnTo>
                      <a:pt x="1" y="0"/>
                    </a:lnTo>
                    <a:lnTo>
                      <a:pt x="0" y="0"/>
                    </a:lnTo>
                    <a:lnTo>
                      <a:pt x="0" y="1"/>
                    </a:lnTo>
                    <a:close/>
                  </a:path>
                </a:pathLst>
              </a:custGeom>
              <a:solidFill>
                <a:srgbClr val="9E9E93"/>
              </a:solidFill>
              <a:ln w="9525">
                <a:noFill/>
                <a:round/>
                <a:headEnd/>
                <a:tailEnd/>
              </a:ln>
            </p:spPr>
            <p:txBody>
              <a:bodyPr/>
              <a:lstStyle/>
              <a:p>
                <a:endParaRPr lang="en-US"/>
              </a:p>
            </p:txBody>
          </p:sp>
          <p:sp>
            <p:nvSpPr>
              <p:cNvPr id="35167" name="Freeform 74"/>
              <p:cNvSpPr>
                <a:spLocks/>
              </p:cNvSpPr>
              <p:nvPr/>
            </p:nvSpPr>
            <p:spPr bwMode="auto">
              <a:xfrm>
                <a:off x="2918" y="3467"/>
                <a:ext cx="2" cy="2"/>
              </a:xfrm>
              <a:custGeom>
                <a:avLst/>
                <a:gdLst>
                  <a:gd name="T0" fmla="*/ 2 w 2"/>
                  <a:gd name="T1" fmla="*/ 0 h 2"/>
                  <a:gd name="T2" fmla="*/ 2 w 2"/>
                  <a:gd name="T3" fmla="*/ 0 h 2"/>
                  <a:gd name="T4" fmla="*/ 2 w 2"/>
                  <a:gd name="T5" fmla="*/ 0 h 2"/>
                  <a:gd name="T6" fmla="*/ 1 w 2"/>
                  <a:gd name="T7" fmla="*/ 1 h 2"/>
                  <a:gd name="T8" fmla="*/ 1 w 2"/>
                  <a:gd name="T9" fmla="*/ 1 h 2"/>
                  <a:gd name="T10" fmla="*/ 0 w 2"/>
                  <a:gd name="T11" fmla="*/ 1 h 2"/>
                  <a:gd name="T12" fmla="*/ 0 w 2"/>
                  <a:gd name="T13" fmla="*/ 1 h 2"/>
                  <a:gd name="T14" fmla="*/ 0 w 2"/>
                  <a:gd name="T15" fmla="*/ 1 h 2"/>
                  <a:gd name="T16" fmla="*/ 1 w 2"/>
                  <a:gd name="T17" fmla="*/ 2 h 2"/>
                  <a:gd name="T18" fmla="*/ 1 w 2"/>
                  <a:gd name="T19" fmla="*/ 2 h 2"/>
                  <a:gd name="T20" fmla="*/ 1 w 2"/>
                  <a:gd name="T21" fmla="*/ 2 h 2"/>
                  <a:gd name="T22" fmla="*/ 1 w 2"/>
                  <a:gd name="T23" fmla="*/ 2 h 2"/>
                  <a:gd name="T24" fmla="*/ 1 w 2"/>
                  <a:gd name="T25" fmla="*/ 2 h 2"/>
                  <a:gd name="T26" fmla="*/ 1 w 2"/>
                  <a:gd name="T27" fmla="*/ 1 h 2"/>
                  <a:gd name="T28" fmla="*/ 1 w 2"/>
                  <a:gd name="T29" fmla="*/ 1 h 2"/>
                  <a:gd name="T30" fmla="*/ 2 w 2"/>
                  <a:gd name="T31" fmla="*/ 1 h 2"/>
                  <a:gd name="T32" fmla="*/ 2 w 2"/>
                  <a:gd name="T33" fmla="*/ 1 h 2"/>
                  <a:gd name="T34" fmla="*/ 2 w 2"/>
                  <a:gd name="T35" fmla="*/ 0 h 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
                  <a:gd name="T55" fmla="*/ 0 h 2"/>
                  <a:gd name="T56" fmla="*/ 2 w 2"/>
                  <a:gd name="T57" fmla="*/ 2 h 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 h="2">
                    <a:moveTo>
                      <a:pt x="2" y="0"/>
                    </a:moveTo>
                    <a:lnTo>
                      <a:pt x="2" y="0"/>
                    </a:lnTo>
                    <a:lnTo>
                      <a:pt x="1" y="1"/>
                    </a:lnTo>
                    <a:lnTo>
                      <a:pt x="0" y="1"/>
                    </a:lnTo>
                    <a:lnTo>
                      <a:pt x="1" y="2"/>
                    </a:lnTo>
                    <a:lnTo>
                      <a:pt x="1" y="1"/>
                    </a:lnTo>
                    <a:lnTo>
                      <a:pt x="2" y="1"/>
                    </a:lnTo>
                    <a:lnTo>
                      <a:pt x="2" y="0"/>
                    </a:lnTo>
                    <a:close/>
                  </a:path>
                </a:pathLst>
              </a:custGeom>
              <a:solidFill>
                <a:srgbClr val="63706B"/>
              </a:solidFill>
              <a:ln w="9525">
                <a:noFill/>
                <a:round/>
                <a:headEnd/>
                <a:tailEnd/>
              </a:ln>
            </p:spPr>
            <p:txBody>
              <a:bodyPr/>
              <a:lstStyle/>
              <a:p>
                <a:endParaRPr lang="en-US"/>
              </a:p>
            </p:txBody>
          </p:sp>
          <p:sp>
            <p:nvSpPr>
              <p:cNvPr id="35168" name="Freeform 75"/>
              <p:cNvSpPr>
                <a:spLocks/>
              </p:cNvSpPr>
              <p:nvPr/>
            </p:nvSpPr>
            <p:spPr bwMode="auto">
              <a:xfrm>
                <a:off x="2923" y="3465"/>
                <a:ext cx="13" cy="6"/>
              </a:xfrm>
              <a:custGeom>
                <a:avLst/>
                <a:gdLst>
                  <a:gd name="T0" fmla="*/ 13 w 13"/>
                  <a:gd name="T1" fmla="*/ 6 h 6"/>
                  <a:gd name="T2" fmla="*/ 13 w 13"/>
                  <a:gd name="T3" fmla="*/ 6 h 6"/>
                  <a:gd name="T4" fmla="*/ 13 w 13"/>
                  <a:gd name="T5" fmla="*/ 5 h 6"/>
                  <a:gd name="T6" fmla="*/ 13 w 13"/>
                  <a:gd name="T7" fmla="*/ 5 h 6"/>
                  <a:gd name="T8" fmla="*/ 13 w 13"/>
                  <a:gd name="T9" fmla="*/ 5 h 6"/>
                  <a:gd name="T10" fmla="*/ 4 w 13"/>
                  <a:gd name="T11" fmla="*/ 0 h 6"/>
                  <a:gd name="T12" fmla="*/ 3 w 13"/>
                  <a:gd name="T13" fmla="*/ 0 h 6"/>
                  <a:gd name="T14" fmla="*/ 2 w 13"/>
                  <a:gd name="T15" fmla="*/ 0 h 6"/>
                  <a:gd name="T16" fmla="*/ 1 w 13"/>
                  <a:gd name="T17" fmla="*/ 0 h 6"/>
                  <a:gd name="T18" fmla="*/ 1 w 13"/>
                  <a:gd name="T19" fmla="*/ 0 h 6"/>
                  <a:gd name="T20" fmla="*/ 0 w 13"/>
                  <a:gd name="T21" fmla="*/ 0 h 6"/>
                  <a:gd name="T22" fmla="*/ 0 w 13"/>
                  <a:gd name="T23" fmla="*/ 0 h 6"/>
                  <a:gd name="T24" fmla="*/ 0 w 13"/>
                  <a:gd name="T25" fmla="*/ 1 h 6"/>
                  <a:gd name="T26" fmla="*/ 1 w 13"/>
                  <a:gd name="T27" fmla="*/ 1 h 6"/>
                  <a:gd name="T28" fmla="*/ 10 w 13"/>
                  <a:gd name="T29" fmla="*/ 6 h 6"/>
                  <a:gd name="T30" fmla="*/ 10 w 13"/>
                  <a:gd name="T31" fmla="*/ 6 h 6"/>
                  <a:gd name="T32" fmla="*/ 12 w 13"/>
                  <a:gd name="T33" fmla="*/ 6 h 6"/>
                  <a:gd name="T34" fmla="*/ 12 w 13"/>
                  <a:gd name="T35" fmla="*/ 6 h 6"/>
                  <a:gd name="T36" fmla="*/ 13 w 13"/>
                  <a:gd name="T37" fmla="*/ 6 h 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
                  <a:gd name="T58" fmla="*/ 0 h 6"/>
                  <a:gd name="T59" fmla="*/ 13 w 13"/>
                  <a:gd name="T60" fmla="*/ 6 h 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 h="6">
                    <a:moveTo>
                      <a:pt x="13" y="6"/>
                    </a:moveTo>
                    <a:lnTo>
                      <a:pt x="13" y="6"/>
                    </a:lnTo>
                    <a:lnTo>
                      <a:pt x="13" y="5"/>
                    </a:lnTo>
                    <a:lnTo>
                      <a:pt x="4" y="0"/>
                    </a:lnTo>
                    <a:lnTo>
                      <a:pt x="3" y="0"/>
                    </a:lnTo>
                    <a:lnTo>
                      <a:pt x="2" y="0"/>
                    </a:lnTo>
                    <a:lnTo>
                      <a:pt x="1" y="0"/>
                    </a:lnTo>
                    <a:lnTo>
                      <a:pt x="0" y="0"/>
                    </a:lnTo>
                    <a:lnTo>
                      <a:pt x="0" y="1"/>
                    </a:lnTo>
                    <a:lnTo>
                      <a:pt x="1" y="1"/>
                    </a:lnTo>
                    <a:lnTo>
                      <a:pt x="10" y="6"/>
                    </a:lnTo>
                    <a:lnTo>
                      <a:pt x="12" y="6"/>
                    </a:lnTo>
                    <a:lnTo>
                      <a:pt x="13" y="6"/>
                    </a:lnTo>
                    <a:close/>
                  </a:path>
                </a:pathLst>
              </a:custGeom>
              <a:solidFill>
                <a:srgbClr val="7A7C7C"/>
              </a:solidFill>
              <a:ln w="9525">
                <a:noFill/>
                <a:round/>
                <a:headEnd/>
                <a:tailEnd/>
              </a:ln>
            </p:spPr>
            <p:txBody>
              <a:bodyPr/>
              <a:lstStyle/>
              <a:p>
                <a:endParaRPr lang="en-US"/>
              </a:p>
            </p:txBody>
          </p:sp>
          <p:sp>
            <p:nvSpPr>
              <p:cNvPr id="35169" name="Freeform 76"/>
              <p:cNvSpPr>
                <a:spLocks/>
              </p:cNvSpPr>
              <p:nvPr/>
            </p:nvSpPr>
            <p:spPr bwMode="auto">
              <a:xfrm>
                <a:off x="2925" y="3465"/>
                <a:ext cx="11" cy="6"/>
              </a:xfrm>
              <a:custGeom>
                <a:avLst/>
                <a:gdLst>
                  <a:gd name="T0" fmla="*/ 0 w 11"/>
                  <a:gd name="T1" fmla="*/ 0 h 6"/>
                  <a:gd name="T2" fmla="*/ 1 w 11"/>
                  <a:gd name="T3" fmla="*/ 0 h 6"/>
                  <a:gd name="T4" fmla="*/ 1 w 11"/>
                  <a:gd name="T5" fmla="*/ 0 h 6"/>
                  <a:gd name="T6" fmla="*/ 1 w 11"/>
                  <a:gd name="T7" fmla="*/ 1 h 6"/>
                  <a:gd name="T8" fmla="*/ 2 w 11"/>
                  <a:gd name="T9" fmla="*/ 1 h 6"/>
                  <a:gd name="T10" fmla="*/ 11 w 11"/>
                  <a:gd name="T11" fmla="*/ 6 h 6"/>
                  <a:gd name="T12" fmla="*/ 11 w 11"/>
                  <a:gd name="T13" fmla="*/ 6 h 6"/>
                  <a:gd name="T14" fmla="*/ 11 w 11"/>
                  <a:gd name="T15" fmla="*/ 6 h 6"/>
                  <a:gd name="T16" fmla="*/ 11 w 11"/>
                  <a:gd name="T17" fmla="*/ 6 h 6"/>
                  <a:gd name="T18" fmla="*/ 11 w 11"/>
                  <a:gd name="T19" fmla="*/ 6 h 6"/>
                  <a:gd name="T20" fmla="*/ 11 w 11"/>
                  <a:gd name="T21" fmla="*/ 6 h 6"/>
                  <a:gd name="T22" fmla="*/ 11 w 11"/>
                  <a:gd name="T23" fmla="*/ 5 h 6"/>
                  <a:gd name="T24" fmla="*/ 11 w 11"/>
                  <a:gd name="T25" fmla="*/ 5 h 6"/>
                  <a:gd name="T26" fmla="*/ 11 w 11"/>
                  <a:gd name="T27" fmla="*/ 5 h 6"/>
                  <a:gd name="T28" fmla="*/ 2 w 11"/>
                  <a:gd name="T29" fmla="*/ 0 h 6"/>
                  <a:gd name="T30" fmla="*/ 1 w 11"/>
                  <a:gd name="T31" fmla="*/ 0 h 6"/>
                  <a:gd name="T32" fmla="*/ 1 w 11"/>
                  <a:gd name="T33" fmla="*/ 0 h 6"/>
                  <a:gd name="T34" fmla="*/ 1 w 11"/>
                  <a:gd name="T35" fmla="*/ 0 h 6"/>
                  <a:gd name="T36" fmla="*/ 0 w 11"/>
                  <a:gd name="T37" fmla="*/ 0 h 6"/>
                  <a:gd name="T38" fmla="*/ 0 w 11"/>
                  <a:gd name="T39" fmla="*/ 0 h 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
                  <a:gd name="T61" fmla="*/ 0 h 6"/>
                  <a:gd name="T62" fmla="*/ 11 w 11"/>
                  <a:gd name="T63" fmla="*/ 6 h 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 h="6">
                    <a:moveTo>
                      <a:pt x="0" y="0"/>
                    </a:moveTo>
                    <a:lnTo>
                      <a:pt x="1" y="0"/>
                    </a:lnTo>
                    <a:lnTo>
                      <a:pt x="1" y="1"/>
                    </a:lnTo>
                    <a:lnTo>
                      <a:pt x="2" y="1"/>
                    </a:lnTo>
                    <a:lnTo>
                      <a:pt x="11" y="6"/>
                    </a:lnTo>
                    <a:lnTo>
                      <a:pt x="11" y="5"/>
                    </a:lnTo>
                    <a:lnTo>
                      <a:pt x="2" y="0"/>
                    </a:lnTo>
                    <a:lnTo>
                      <a:pt x="1" y="0"/>
                    </a:lnTo>
                    <a:lnTo>
                      <a:pt x="0" y="0"/>
                    </a:lnTo>
                    <a:close/>
                  </a:path>
                </a:pathLst>
              </a:custGeom>
              <a:solidFill>
                <a:srgbClr val="9E9E93"/>
              </a:solidFill>
              <a:ln w="9525">
                <a:noFill/>
                <a:round/>
                <a:headEnd/>
                <a:tailEnd/>
              </a:ln>
            </p:spPr>
            <p:txBody>
              <a:bodyPr/>
              <a:lstStyle/>
              <a:p>
                <a:endParaRPr lang="en-US"/>
              </a:p>
            </p:txBody>
          </p:sp>
          <p:sp>
            <p:nvSpPr>
              <p:cNvPr id="35170" name="Freeform 77"/>
              <p:cNvSpPr>
                <a:spLocks/>
              </p:cNvSpPr>
              <p:nvPr/>
            </p:nvSpPr>
            <p:spPr bwMode="auto">
              <a:xfrm>
                <a:off x="2923" y="3465"/>
                <a:ext cx="2" cy="1"/>
              </a:xfrm>
              <a:custGeom>
                <a:avLst/>
                <a:gdLst>
                  <a:gd name="T0" fmla="*/ 2 w 2"/>
                  <a:gd name="T1" fmla="*/ 0 h 1"/>
                  <a:gd name="T2" fmla="*/ 2 w 2"/>
                  <a:gd name="T3" fmla="*/ 0 h 1"/>
                  <a:gd name="T4" fmla="*/ 1 w 2"/>
                  <a:gd name="T5" fmla="*/ 0 h 1"/>
                  <a:gd name="T6" fmla="*/ 1 w 2"/>
                  <a:gd name="T7" fmla="*/ 0 h 1"/>
                  <a:gd name="T8" fmla="*/ 1 w 2"/>
                  <a:gd name="T9" fmla="*/ 0 h 1"/>
                  <a:gd name="T10" fmla="*/ 0 w 2"/>
                  <a:gd name="T11" fmla="*/ 0 h 1"/>
                  <a:gd name="T12" fmla="*/ 0 w 2"/>
                  <a:gd name="T13" fmla="*/ 0 h 1"/>
                  <a:gd name="T14" fmla="*/ 0 w 2"/>
                  <a:gd name="T15" fmla="*/ 1 h 1"/>
                  <a:gd name="T16" fmla="*/ 1 w 2"/>
                  <a:gd name="T17" fmla="*/ 1 h 1"/>
                  <a:gd name="T18" fmla="*/ 1 w 2"/>
                  <a:gd name="T19" fmla="*/ 1 h 1"/>
                  <a:gd name="T20" fmla="*/ 1 w 2"/>
                  <a:gd name="T21" fmla="*/ 1 h 1"/>
                  <a:gd name="T22" fmla="*/ 1 w 2"/>
                  <a:gd name="T23" fmla="*/ 1 h 1"/>
                  <a:gd name="T24" fmla="*/ 1 w 2"/>
                  <a:gd name="T25" fmla="*/ 1 h 1"/>
                  <a:gd name="T26" fmla="*/ 1 w 2"/>
                  <a:gd name="T27" fmla="*/ 1 h 1"/>
                  <a:gd name="T28" fmla="*/ 1 w 2"/>
                  <a:gd name="T29" fmla="*/ 0 h 1"/>
                  <a:gd name="T30" fmla="*/ 1 w 2"/>
                  <a:gd name="T31" fmla="*/ 0 h 1"/>
                  <a:gd name="T32" fmla="*/ 2 w 2"/>
                  <a:gd name="T33" fmla="*/ 0 h 1"/>
                  <a:gd name="T34" fmla="*/ 2 w 2"/>
                  <a:gd name="T35" fmla="*/ 0 h 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
                  <a:gd name="T55" fmla="*/ 0 h 1"/>
                  <a:gd name="T56" fmla="*/ 2 w 2"/>
                  <a:gd name="T57" fmla="*/ 1 h 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 h="1">
                    <a:moveTo>
                      <a:pt x="2" y="0"/>
                    </a:moveTo>
                    <a:lnTo>
                      <a:pt x="2" y="0"/>
                    </a:lnTo>
                    <a:lnTo>
                      <a:pt x="1" y="0"/>
                    </a:lnTo>
                    <a:lnTo>
                      <a:pt x="0" y="0"/>
                    </a:lnTo>
                    <a:lnTo>
                      <a:pt x="0" y="1"/>
                    </a:lnTo>
                    <a:lnTo>
                      <a:pt x="1" y="1"/>
                    </a:lnTo>
                    <a:lnTo>
                      <a:pt x="1" y="0"/>
                    </a:lnTo>
                    <a:lnTo>
                      <a:pt x="2" y="0"/>
                    </a:lnTo>
                    <a:close/>
                  </a:path>
                </a:pathLst>
              </a:custGeom>
              <a:solidFill>
                <a:srgbClr val="63706B"/>
              </a:solidFill>
              <a:ln w="9525">
                <a:noFill/>
                <a:round/>
                <a:headEnd/>
                <a:tailEnd/>
              </a:ln>
            </p:spPr>
            <p:txBody>
              <a:bodyPr/>
              <a:lstStyle/>
              <a:p>
                <a:endParaRPr lang="en-US"/>
              </a:p>
            </p:txBody>
          </p:sp>
          <p:sp>
            <p:nvSpPr>
              <p:cNvPr id="35171" name="Freeform 78"/>
              <p:cNvSpPr>
                <a:spLocks/>
              </p:cNvSpPr>
              <p:nvPr/>
            </p:nvSpPr>
            <p:spPr bwMode="auto">
              <a:xfrm>
                <a:off x="3275" y="3633"/>
                <a:ext cx="48" cy="28"/>
              </a:xfrm>
              <a:custGeom>
                <a:avLst/>
                <a:gdLst>
                  <a:gd name="T0" fmla="*/ 48 w 48"/>
                  <a:gd name="T1" fmla="*/ 9 h 28"/>
                  <a:gd name="T2" fmla="*/ 48 w 48"/>
                  <a:gd name="T3" fmla="*/ 9 h 28"/>
                  <a:gd name="T4" fmla="*/ 48 w 48"/>
                  <a:gd name="T5" fmla="*/ 8 h 28"/>
                  <a:gd name="T6" fmla="*/ 48 w 48"/>
                  <a:gd name="T7" fmla="*/ 8 h 28"/>
                  <a:gd name="T8" fmla="*/ 47 w 48"/>
                  <a:gd name="T9" fmla="*/ 8 h 28"/>
                  <a:gd name="T10" fmla="*/ 35 w 48"/>
                  <a:gd name="T11" fmla="*/ 0 h 28"/>
                  <a:gd name="T12" fmla="*/ 34 w 48"/>
                  <a:gd name="T13" fmla="*/ 0 h 28"/>
                  <a:gd name="T14" fmla="*/ 33 w 48"/>
                  <a:gd name="T15" fmla="*/ 0 h 28"/>
                  <a:gd name="T16" fmla="*/ 32 w 48"/>
                  <a:gd name="T17" fmla="*/ 0 h 28"/>
                  <a:gd name="T18" fmla="*/ 31 w 48"/>
                  <a:gd name="T19" fmla="*/ 0 h 28"/>
                  <a:gd name="T20" fmla="*/ 0 w 48"/>
                  <a:gd name="T21" fmla="*/ 18 h 28"/>
                  <a:gd name="T22" fmla="*/ 0 w 48"/>
                  <a:gd name="T23" fmla="*/ 18 h 28"/>
                  <a:gd name="T24" fmla="*/ 0 w 48"/>
                  <a:gd name="T25" fmla="*/ 19 h 28"/>
                  <a:gd name="T26" fmla="*/ 0 w 48"/>
                  <a:gd name="T27" fmla="*/ 19 h 28"/>
                  <a:gd name="T28" fmla="*/ 1 w 48"/>
                  <a:gd name="T29" fmla="*/ 20 h 28"/>
                  <a:gd name="T30" fmla="*/ 13 w 48"/>
                  <a:gd name="T31" fmla="*/ 27 h 28"/>
                  <a:gd name="T32" fmla="*/ 14 w 48"/>
                  <a:gd name="T33" fmla="*/ 28 h 28"/>
                  <a:gd name="T34" fmla="*/ 15 w 48"/>
                  <a:gd name="T35" fmla="*/ 28 h 28"/>
                  <a:gd name="T36" fmla="*/ 16 w 48"/>
                  <a:gd name="T37" fmla="*/ 28 h 28"/>
                  <a:gd name="T38" fmla="*/ 17 w 48"/>
                  <a:gd name="T39" fmla="*/ 27 h 28"/>
                  <a:gd name="T40" fmla="*/ 48 w 48"/>
                  <a:gd name="T41" fmla="*/ 9 h 2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8"/>
                  <a:gd name="T64" fmla="*/ 0 h 28"/>
                  <a:gd name="T65" fmla="*/ 48 w 48"/>
                  <a:gd name="T66" fmla="*/ 28 h 2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8" h="28">
                    <a:moveTo>
                      <a:pt x="48" y="9"/>
                    </a:moveTo>
                    <a:lnTo>
                      <a:pt x="48" y="9"/>
                    </a:lnTo>
                    <a:lnTo>
                      <a:pt x="48" y="8"/>
                    </a:lnTo>
                    <a:lnTo>
                      <a:pt x="47" y="8"/>
                    </a:lnTo>
                    <a:lnTo>
                      <a:pt x="35" y="0"/>
                    </a:lnTo>
                    <a:lnTo>
                      <a:pt x="34" y="0"/>
                    </a:lnTo>
                    <a:lnTo>
                      <a:pt x="33" y="0"/>
                    </a:lnTo>
                    <a:lnTo>
                      <a:pt x="32" y="0"/>
                    </a:lnTo>
                    <a:lnTo>
                      <a:pt x="31" y="0"/>
                    </a:lnTo>
                    <a:lnTo>
                      <a:pt x="0" y="18"/>
                    </a:lnTo>
                    <a:lnTo>
                      <a:pt x="0" y="19"/>
                    </a:lnTo>
                    <a:lnTo>
                      <a:pt x="1" y="20"/>
                    </a:lnTo>
                    <a:lnTo>
                      <a:pt x="13" y="27"/>
                    </a:lnTo>
                    <a:lnTo>
                      <a:pt x="14" y="28"/>
                    </a:lnTo>
                    <a:lnTo>
                      <a:pt x="15" y="28"/>
                    </a:lnTo>
                    <a:lnTo>
                      <a:pt x="16" y="28"/>
                    </a:lnTo>
                    <a:lnTo>
                      <a:pt x="17" y="27"/>
                    </a:lnTo>
                    <a:lnTo>
                      <a:pt x="48" y="9"/>
                    </a:lnTo>
                    <a:close/>
                  </a:path>
                </a:pathLst>
              </a:custGeom>
              <a:solidFill>
                <a:srgbClr val="7A7C7C"/>
              </a:solidFill>
              <a:ln w="9525">
                <a:noFill/>
                <a:round/>
                <a:headEnd/>
                <a:tailEnd/>
              </a:ln>
            </p:spPr>
            <p:txBody>
              <a:bodyPr/>
              <a:lstStyle/>
              <a:p>
                <a:endParaRPr lang="en-US"/>
              </a:p>
            </p:txBody>
          </p:sp>
          <p:sp>
            <p:nvSpPr>
              <p:cNvPr id="35172" name="Freeform 79"/>
              <p:cNvSpPr>
                <a:spLocks/>
              </p:cNvSpPr>
              <p:nvPr/>
            </p:nvSpPr>
            <p:spPr bwMode="auto">
              <a:xfrm>
                <a:off x="3196" y="3698"/>
                <a:ext cx="14" cy="7"/>
              </a:xfrm>
              <a:custGeom>
                <a:avLst/>
                <a:gdLst>
                  <a:gd name="T0" fmla="*/ 0 w 14"/>
                  <a:gd name="T1" fmla="*/ 0 h 7"/>
                  <a:gd name="T2" fmla="*/ 13 w 14"/>
                  <a:gd name="T3" fmla="*/ 7 h 7"/>
                  <a:gd name="T4" fmla="*/ 13 w 14"/>
                  <a:gd name="T5" fmla="*/ 7 h 7"/>
                  <a:gd name="T6" fmla="*/ 13 w 14"/>
                  <a:gd name="T7" fmla="*/ 7 h 7"/>
                  <a:gd name="T8" fmla="*/ 14 w 14"/>
                  <a:gd name="T9" fmla="*/ 7 h 7"/>
                  <a:gd name="T10" fmla="*/ 14 w 14"/>
                  <a:gd name="T11" fmla="*/ 7 h 7"/>
                  <a:gd name="T12" fmla="*/ 14 w 14"/>
                  <a:gd name="T13" fmla="*/ 7 h 7"/>
                  <a:gd name="T14" fmla="*/ 14 w 14"/>
                  <a:gd name="T15" fmla="*/ 7 h 7"/>
                  <a:gd name="T16" fmla="*/ 14 w 14"/>
                  <a:gd name="T17" fmla="*/ 6 h 7"/>
                  <a:gd name="T18" fmla="*/ 14 w 14"/>
                  <a:gd name="T19" fmla="*/ 6 h 7"/>
                  <a:gd name="T20" fmla="*/ 13 w 14"/>
                  <a:gd name="T21" fmla="*/ 6 h 7"/>
                  <a:gd name="T22" fmla="*/ 13 w 14"/>
                  <a:gd name="T23" fmla="*/ 6 h 7"/>
                  <a:gd name="T24" fmla="*/ 1 w 14"/>
                  <a:gd name="T25" fmla="*/ 0 h 7"/>
                  <a:gd name="T26" fmla="*/ 1 w 14"/>
                  <a:gd name="T27" fmla="*/ 0 h 7"/>
                  <a:gd name="T28" fmla="*/ 1 w 14"/>
                  <a:gd name="T29" fmla="*/ 0 h 7"/>
                  <a:gd name="T30" fmla="*/ 1 w 14"/>
                  <a:gd name="T31" fmla="*/ 0 h 7"/>
                  <a:gd name="T32" fmla="*/ 0 w 14"/>
                  <a:gd name="T33" fmla="*/ 0 h 7"/>
                  <a:gd name="T34" fmla="*/ 0 w 14"/>
                  <a:gd name="T35" fmla="*/ 0 h 7"/>
                  <a:gd name="T36" fmla="*/ 0 w 14"/>
                  <a:gd name="T37" fmla="*/ 0 h 7"/>
                  <a:gd name="T38" fmla="*/ 0 w 14"/>
                  <a:gd name="T39" fmla="*/ 0 h 7"/>
                  <a:gd name="T40" fmla="*/ 0 w 14"/>
                  <a:gd name="T41" fmla="*/ 0 h 7"/>
                  <a:gd name="T42" fmla="*/ 0 w 14"/>
                  <a:gd name="T43" fmla="*/ 0 h 7"/>
                  <a:gd name="T44" fmla="*/ 0 w 14"/>
                  <a:gd name="T45" fmla="*/ 0 h 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
                  <a:gd name="T70" fmla="*/ 0 h 7"/>
                  <a:gd name="T71" fmla="*/ 14 w 14"/>
                  <a:gd name="T72" fmla="*/ 7 h 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 h="7">
                    <a:moveTo>
                      <a:pt x="0" y="0"/>
                    </a:moveTo>
                    <a:lnTo>
                      <a:pt x="13" y="7"/>
                    </a:lnTo>
                    <a:lnTo>
                      <a:pt x="14" y="7"/>
                    </a:lnTo>
                    <a:lnTo>
                      <a:pt x="14" y="6"/>
                    </a:lnTo>
                    <a:lnTo>
                      <a:pt x="13" y="6"/>
                    </a:lnTo>
                    <a:lnTo>
                      <a:pt x="1" y="0"/>
                    </a:lnTo>
                    <a:lnTo>
                      <a:pt x="0" y="0"/>
                    </a:lnTo>
                    <a:close/>
                  </a:path>
                </a:pathLst>
              </a:custGeom>
              <a:solidFill>
                <a:srgbClr val="969691"/>
              </a:solidFill>
              <a:ln w="9525">
                <a:noFill/>
                <a:round/>
                <a:headEnd/>
                <a:tailEnd/>
              </a:ln>
            </p:spPr>
            <p:txBody>
              <a:bodyPr/>
              <a:lstStyle/>
              <a:p>
                <a:endParaRPr lang="en-US"/>
              </a:p>
            </p:txBody>
          </p:sp>
          <p:sp>
            <p:nvSpPr>
              <p:cNvPr id="35173" name="Freeform 80"/>
              <p:cNvSpPr>
                <a:spLocks/>
              </p:cNvSpPr>
              <p:nvPr/>
            </p:nvSpPr>
            <p:spPr bwMode="auto">
              <a:xfrm>
                <a:off x="3276" y="3652"/>
                <a:ext cx="13" cy="8"/>
              </a:xfrm>
              <a:custGeom>
                <a:avLst/>
                <a:gdLst>
                  <a:gd name="T0" fmla="*/ 0 w 13"/>
                  <a:gd name="T1" fmla="*/ 0 h 8"/>
                  <a:gd name="T2" fmla="*/ 13 w 13"/>
                  <a:gd name="T3" fmla="*/ 8 h 8"/>
                  <a:gd name="T4" fmla="*/ 13 w 13"/>
                  <a:gd name="T5" fmla="*/ 8 h 8"/>
                  <a:gd name="T6" fmla="*/ 13 w 13"/>
                  <a:gd name="T7" fmla="*/ 8 h 8"/>
                  <a:gd name="T8" fmla="*/ 13 w 13"/>
                  <a:gd name="T9" fmla="*/ 8 h 8"/>
                  <a:gd name="T10" fmla="*/ 13 w 13"/>
                  <a:gd name="T11" fmla="*/ 8 h 8"/>
                  <a:gd name="T12" fmla="*/ 13 w 13"/>
                  <a:gd name="T13" fmla="*/ 7 h 8"/>
                  <a:gd name="T14" fmla="*/ 13 w 13"/>
                  <a:gd name="T15" fmla="*/ 7 h 8"/>
                  <a:gd name="T16" fmla="*/ 13 w 13"/>
                  <a:gd name="T17" fmla="*/ 7 h 8"/>
                  <a:gd name="T18" fmla="*/ 13 w 13"/>
                  <a:gd name="T19" fmla="*/ 7 h 8"/>
                  <a:gd name="T20" fmla="*/ 13 w 13"/>
                  <a:gd name="T21" fmla="*/ 7 h 8"/>
                  <a:gd name="T22" fmla="*/ 13 w 13"/>
                  <a:gd name="T23" fmla="*/ 7 h 8"/>
                  <a:gd name="T24" fmla="*/ 1 w 13"/>
                  <a:gd name="T25" fmla="*/ 0 h 8"/>
                  <a:gd name="T26" fmla="*/ 1 w 13"/>
                  <a:gd name="T27" fmla="*/ 0 h 8"/>
                  <a:gd name="T28" fmla="*/ 1 w 13"/>
                  <a:gd name="T29" fmla="*/ 0 h 8"/>
                  <a:gd name="T30" fmla="*/ 1 w 13"/>
                  <a:gd name="T31" fmla="*/ 0 h 8"/>
                  <a:gd name="T32" fmla="*/ 0 w 13"/>
                  <a:gd name="T33" fmla="*/ 0 h 8"/>
                  <a:gd name="T34" fmla="*/ 0 w 13"/>
                  <a:gd name="T35" fmla="*/ 0 h 8"/>
                  <a:gd name="T36" fmla="*/ 0 w 13"/>
                  <a:gd name="T37" fmla="*/ 0 h 8"/>
                  <a:gd name="T38" fmla="*/ 0 w 13"/>
                  <a:gd name="T39" fmla="*/ 0 h 8"/>
                  <a:gd name="T40" fmla="*/ 0 w 13"/>
                  <a:gd name="T41" fmla="*/ 0 h 8"/>
                  <a:gd name="T42" fmla="*/ 0 w 13"/>
                  <a:gd name="T43" fmla="*/ 0 h 8"/>
                  <a:gd name="T44" fmla="*/ 0 w 13"/>
                  <a:gd name="T45" fmla="*/ 0 h 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3"/>
                  <a:gd name="T70" fmla="*/ 0 h 8"/>
                  <a:gd name="T71" fmla="*/ 13 w 13"/>
                  <a:gd name="T72" fmla="*/ 8 h 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3" h="8">
                    <a:moveTo>
                      <a:pt x="0" y="0"/>
                    </a:moveTo>
                    <a:lnTo>
                      <a:pt x="13" y="8"/>
                    </a:lnTo>
                    <a:lnTo>
                      <a:pt x="13" y="7"/>
                    </a:lnTo>
                    <a:lnTo>
                      <a:pt x="1" y="0"/>
                    </a:lnTo>
                    <a:lnTo>
                      <a:pt x="0" y="0"/>
                    </a:lnTo>
                    <a:close/>
                  </a:path>
                </a:pathLst>
              </a:custGeom>
              <a:solidFill>
                <a:srgbClr val="969691"/>
              </a:solidFill>
              <a:ln w="9525">
                <a:noFill/>
                <a:round/>
                <a:headEnd/>
                <a:tailEnd/>
              </a:ln>
            </p:spPr>
            <p:txBody>
              <a:bodyPr/>
              <a:lstStyle/>
              <a:p>
                <a:endParaRPr lang="en-US"/>
              </a:p>
            </p:txBody>
          </p:sp>
          <p:sp>
            <p:nvSpPr>
              <p:cNvPr id="35174" name="Freeform 81"/>
              <p:cNvSpPr>
                <a:spLocks/>
              </p:cNvSpPr>
              <p:nvPr/>
            </p:nvSpPr>
            <p:spPr bwMode="auto">
              <a:xfrm>
                <a:off x="3133" y="3661"/>
                <a:ext cx="22" cy="13"/>
              </a:xfrm>
              <a:custGeom>
                <a:avLst/>
                <a:gdLst>
                  <a:gd name="T0" fmla="*/ 0 w 22"/>
                  <a:gd name="T1" fmla="*/ 0 h 13"/>
                  <a:gd name="T2" fmla="*/ 22 w 22"/>
                  <a:gd name="T3" fmla="*/ 13 h 13"/>
                  <a:gd name="T4" fmla="*/ 22 w 22"/>
                  <a:gd name="T5" fmla="*/ 13 h 13"/>
                  <a:gd name="T6" fmla="*/ 22 w 22"/>
                  <a:gd name="T7" fmla="*/ 13 h 13"/>
                  <a:gd name="T8" fmla="*/ 22 w 22"/>
                  <a:gd name="T9" fmla="*/ 13 h 13"/>
                  <a:gd name="T10" fmla="*/ 22 w 22"/>
                  <a:gd name="T11" fmla="*/ 13 h 13"/>
                  <a:gd name="T12" fmla="*/ 22 w 22"/>
                  <a:gd name="T13" fmla="*/ 13 h 13"/>
                  <a:gd name="T14" fmla="*/ 22 w 22"/>
                  <a:gd name="T15" fmla="*/ 13 h 13"/>
                  <a:gd name="T16" fmla="*/ 22 w 22"/>
                  <a:gd name="T17" fmla="*/ 12 h 13"/>
                  <a:gd name="T18" fmla="*/ 22 w 22"/>
                  <a:gd name="T19" fmla="*/ 12 h 13"/>
                  <a:gd name="T20" fmla="*/ 22 w 22"/>
                  <a:gd name="T21" fmla="*/ 12 h 13"/>
                  <a:gd name="T22" fmla="*/ 22 w 22"/>
                  <a:gd name="T23" fmla="*/ 12 h 13"/>
                  <a:gd name="T24" fmla="*/ 0 w 22"/>
                  <a:gd name="T25" fmla="*/ 0 h 13"/>
                  <a:gd name="T26" fmla="*/ 0 w 22"/>
                  <a:gd name="T27" fmla="*/ 0 h 13"/>
                  <a:gd name="T28" fmla="*/ 0 w 22"/>
                  <a:gd name="T29" fmla="*/ 0 h 13"/>
                  <a:gd name="T30" fmla="*/ 0 w 22"/>
                  <a:gd name="T31" fmla="*/ 0 h 13"/>
                  <a:gd name="T32" fmla="*/ 0 w 22"/>
                  <a:gd name="T33" fmla="*/ 0 h 13"/>
                  <a:gd name="T34" fmla="*/ 0 w 22"/>
                  <a:gd name="T35" fmla="*/ 0 h 13"/>
                  <a:gd name="T36" fmla="*/ 0 w 22"/>
                  <a:gd name="T37" fmla="*/ 0 h 13"/>
                  <a:gd name="T38" fmla="*/ 0 w 22"/>
                  <a:gd name="T39" fmla="*/ 0 h 13"/>
                  <a:gd name="T40" fmla="*/ 0 w 22"/>
                  <a:gd name="T41" fmla="*/ 0 h 13"/>
                  <a:gd name="T42" fmla="*/ 0 w 22"/>
                  <a:gd name="T43" fmla="*/ 0 h 13"/>
                  <a:gd name="T44" fmla="*/ 0 w 22"/>
                  <a:gd name="T45" fmla="*/ 0 h 1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2"/>
                  <a:gd name="T70" fmla="*/ 0 h 13"/>
                  <a:gd name="T71" fmla="*/ 22 w 22"/>
                  <a:gd name="T72" fmla="*/ 13 h 1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2" h="13">
                    <a:moveTo>
                      <a:pt x="0" y="0"/>
                    </a:moveTo>
                    <a:lnTo>
                      <a:pt x="22" y="13"/>
                    </a:lnTo>
                    <a:lnTo>
                      <a:pt x="22" y="12"/>
                    </a:lnTo>
                    <a:lnTo>
                      <a:pt x="0" y="0"/>
                    </a:lnTo>
                    <a:close/>
                  </a:path>
                </a:pathLst>
              </a:custGeom>
              <a:solidFill>
                <a:srgbClr val="969691"/>
              </a:solidFill>
              <a:ln w="9525">
                <a:noFill/>
                <a:round/>
                <a:headEnd/>
                <a:tailEnd/>
              </a:ln>
            </p:spPr>
            <p:txBody>
              <a:bodyPr/>
              <a:lstStyle/>
              <a:p>
                <a:endParaRPr lang="en-US"/>
              </a:p>
            </p:txBody>
          </p:sp>
          <p:sp>
            <p:nvSpPr>
              <p:cNvPr id="35175" name="Freeform 82"/>
              <p:cNvSpPr>
                <a:spLocks/>
              </p:cNvSpPr>
              <p:nvPr/>
            </p:nvSpPr>
            <p:spPr bwMode="auto">
              <a:xfrm>
                <a:off x="3172" y="3638"/>
                <a:ext cx="23" cy="13"/>
              </a:xfrm>
              <a:custGeom>
                <a:avLst/>
                <a:gdLst>
                  <a:gd name="T0" fmla="*/ 1 w 23"/>
                  <a:gd name="T1" fmla="*/ 0 h 13"/>
                  <a:gd name="T2" fmla="*/ 23 w 23"/>
                  <a:gd name="T3" fmla="*/ 13 h 13"/>
                  <a:gd name="T4" fmla="*/ 23 w 23"/>
                  <a:gd name="T5" fmla="*/ 13 h 13"/>
                  <a:gd name="T6" fmla="*/ 23 w 23"/>
                  <a:gd name="T7" fmla="*/ 13 h 13"/>
                  <a:gd name="T8" fmla="*/ 23 w 23"/>
                  <a:gd name="T9" fmla="*/ 13 h 13"/>
                  <a:gd name="T10" fmla="*/ 23 w 23"/>
                  <a:gd name="T11" fmla="*/ 13 h 13"/>
                  <a:gd name="T12" fmla="*/ 23 w 23"/>
                  <a:gd name="T13" fmla="*/ 13 h 13"/>
                  <a:gd name="T14" fmla="*/ 23 w 23"/>
                  <a:gd name="T15" fmla="*/ 13 h 13"/>
                  <a:gd name="T16" fmla="*/ 23 w 23"/>
                  <a:gd name="T17" fmla="*/ 13 h 13"/>
                  <a:gd name="T18" fmla="*/ 23 w 23"/>
                  <a:gd name="T19" fmla="*/ 13 h 13"/>
                  <a:gd name="T20" fmla="*/ 23 w 23"/>
                  <a:gd name="T21" fmla="*/ 13 h 13"/>
                  <a:gd name="T22" fmla="*/ 23 w 23"/>
                  <a:gd name="T23" fmla="*/ 13 h 13"/>
                  <a:gd name="T24" fmla="*/ 1 w 23"/>
                  <a:gd name="T25" fmla="*/ 0 h 13"/>
                  <a:gd name="T26" fmla="*/ 1 w 23"/>
                  <a:gd name="T27" fmla="*/ 0 h 13"/>
                  <a:gd name="T28" fmla="*/ 1 w 23"/>
                  <a:gd name="T29" fmla="*/ 0 h 13"/>
                  <a:gd name="T30" fmla="*/ 1 w 23"/>
                  <a:gd name="T31" fmla="*/ 0 h 13"/>
                  <a:gd name="T32" fmla="*/ 1 w 23"/>
                  <a:gd name="T33" fmla="*/ 0 h 13"/>
                  <a:gd name="T34" fmla="*/ 1 w 23"/>
                  <a:gd name="T35" fmla="*/ 0 h 13"/>
                  <a:gd name="T36" fmla="*/ 0 w 23"/>
                  <a:gd name="T37" fmla="*/ 0 h 13"/>
                  <a:gd name="T38" fmla="*/ 0 w 23"/>
                  <a:gd name="T39" fmla="*/ 0 h 13"/>
                  <a:gd name="T40" fmla="*/ 0 w 23"/>
                  <a:gd name="T41" fmla="*/ 0 h 13"/>
                  <a:gd name="T42" fmla="*/ 1 w 23"/>
                  <a:gd name="T43" fmla="*/ 0 h 13"/>
                  <a:gd name="T44" fmla="*/ 1 w 23"/>
                  <a:gd name="T45" fmla="*/ 0 h 1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3"/>
                  <a:gd name="T70" fmla="*/ 0 h 13"/>
                  <a:gd name="T71" fmla="*/ 23 w 23"/>
                  <a:gd name="T72" fmla="*/ 13 h 1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3" h="13">
                    <a:moveTo>
                      <a:pt x="1" y="0"/>
                    </a:moveTo>
                    <a:lnTo>
                      <a:pt x="23" y="13"/>
                    </a:lnTo>
                    <a:lnTo>
                      <a:pt x="1" y="0"/>
                    </a:lnTo>
                    <a:lnTo>
                      <a:pt x="0" y="0"/>
                    </a:lnTo>
                    <a:lnTo>
                      <a:pt x="1" y="0"/>
                    </a:lnTo>
                    <a:close/>
                  </a:path>
                </a:pathLst>
              </a:custGeom>
              <a:solidFill>
                <a:srgbClr val="969691"/>
              </a:solidFill>
              <a:ln w="9525">
                <a:noFill/>
                <a:round/>
                <a:headEnd/>
                <a:tailEnd/>
              </a:ln>
            </p:spPr>
            <p:txBody>
              <a:bodyPr/>
              <a:lstStyle/>
              <a:p>
                <a:endParaRPr lang="en-US"/>
              </a:p>
            </p:txBody>
          </p:sp>
          <p:sp>
            <p:nvSpPr>
              <p:cNvPr id="35176" name="Freeform 83"/>
              <p:cNvSpPr>
                <a:spLocks/>
              </p:cNvSpPr>
              <p:nvPr/>
            </p:nvSpPr>
            <p:spPr bwMode="auto">
              <a:xfrm>
                <a:off x="3101" y="3643"/>
                <a:ext cx="23" cy="13"/>
              </a:xfrm>
              <a:custGeom>
                <a:avLst/>
                <a:gdLst>
                  <a:gd name="T0" fmla="*/ 0 w 23"/>
                  <a:gd name="T1" fmla="*/ 0 h 13"/>
                  <a:gd name="T2" fmla="*/ 22 w 23"/>
                  <a:gd name="T3" fmla="*/ 13 h 13"/>
                  <a:gd name="T4" fmla="*/ 22 w 23"/>
                  <a:gd name="T5" fmla="*/ 13 h 13"/>
                  <a:gd name="T6" fmla="*/ 22 w 23"/>
                  <a:gd name="T7" fmla="*/ 13 h 13"/>
                  <a:gd name="T8" fmla="*/ 23 w 23"/>
                  <a:gd name="T9" fmla="*/ 13 h 13"/>
                  <a:gd name="T10" fmla="*/ 23 w 23"/>
                  <a:gd name="T11" fmla="*/ 13 h 13"/>
                  <a:gd name="T12" fmla="*/ 23 w 23"/>
                  <a:gd name="T13" fmla="*/ 13 h 13"/>
                  <a:gd name="T14" fmla="*/ 23 w 23"/>
                  <a:gd name="T15" fmla="*/ 12 h 13"/>
                  <a:gd name="T16" fmla="*/ 23 w 23"/>
                  <a:gd name="T17" fmla="*/ 12 h 13"/>
                  <a:gd name="T18" fmla="*/ 23 w 23"/>
                  <a:gd name="T19" fmla="*/ 12 h 13"/>
                  <a:gd name="T20" fmla="*/ 22 w 23"/>
                  <a:gd name="T21" fmla="*/ 12 h 13"/>
                  <a:gd name="T22" fmla="*/ 22 w 23"/>
                  <a:gd name="T23" fmla="*/ 12 h 13"/>
                  <a:gd name="T24" fmla="*/ 1 w 23"/>
                  <a:gd name="T25" fmla="*/ 0 h 13"/>
                  <a:gd name="T26" fmla="*/ 1 w 23"/>
                  <a:gd name="T27" fmla="*/ 0 h 13"/>
                  <a:gd name="T28" fmla="*/ 1 w 23"/>
                  <a:gd name="T29" fmla="*/ 0 h 13"/>
                  <a:gd name="T30" fmla="*/ 1 w 23"/>
                  <a:gd name="T31" fmla="*/ 0 h 13"/>
                  <a:gd name="T32" fmla="*/ 0 w 23"/>
                  <a:gd name="T33" fmla="*/ 0 h 13"/>
                  <a:gd name="T34" fmla="*/ 0 w 23"/>
                  <a:gd name="T35" fmla="*/ 0 h 13"/>
                  <a:gd name="T36" fmla="*/ 0 w 23"/>
                  <a:gd name="T37" fmla="*/ 0 h 13"/>
                  <a:gd name="T38" fmla="*/ 0 w 23"/>
                  <a:gd name="T39" fmla="*/ 0 h 13"/>
                  <a:gd name="T40" fmla="*/ 0 w 23"/>
                  <a:gd name="T41" fmla="*/ 0 h 13"/>
                  <a:gd name="T42" fmla="*/ 0 w 23"/>
                  <a:gd name="T43" fmla="*/ 0 h 13"/>
                  <a:gd name="T44" fmla="*/ 0 w 23"/>
                  <a:gd name="T45" fmla="*/ 0 h 1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3"/>
                  <a:gd name="T70" fmla="*/ 0 h 13"/>
                  <a:gd name="T71" fmla="*/ 23 w 23"/>
                  <a:gd name="T72" fmla="*/ 13 h 1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3" h="13">
                    <a:moveTo>
                      <a:pt x="0" y="0"/>
                    </a:moveTo>
                    <a:lnTo>
                      <a:pt x="22" y="13"/>
                    </a:lnTo>
                    <a:lnTo>
                      <a:pt x="23" y="13"/>
                    </a:lnTo>
                    <a:lnTo>
                      <a:pt x="23" y="12"/>
                    </a:lnTo>
                    <a:lnTo>
                      <a:pt x="22" y="12"/>
                    </a:lnTo>
                    <a:lnTo>
                      <a:pt x="1" y="0"/>
                    </a:lnTo>
                    <a:lnTo>
                      <a:pt x="0" y="0"/>
                    </a:lnTo>
                    <a:close/>
                  </a:path>
                </a:pathLst>
              </a:custGeom>
              <a:solidFill>
                <a:srgbClr val="969691"/>
              </a:solidFill>
              <a:ln w="9525">
                <a:noFill/>
                <a:round/>
                <a:headEnd/>
                <a:tailEnd/>
              </a:ln>
            </p:spPr>
            <p:txBody>
              <a:bodyPr/>
              <a:lstStyle/>
              <a:p>
                <a:endParaRPr lang="en-US"/>
              </a:p>
            </p:txBody>
          </p:sp>
          <p:sp>
            <p:nvSpPr>
              <p:cNvPr id="35177" name="Freeform 84"/>
              <p:cNvSpPr>
                <a:spLocks/>
              </p:cNvSpPr>
              <p:nvPr/>
            </p:nvSpPr>
            <p:spPr bwMode="auto">
              <a:xfrm>
                <a:off x="3141" y="3620"/>
                <a:ext cx="23" cy="13"/>
              </a:xfrm>
              <a:custGeom>
                <a:avLst/>
                <a:gdLst>
                  <a:gd name="T0" fmla="*/ 0 w 23"/>
                  <a:gd name="T1" fmla="*/ 0 h 13"/>
                  <a:gd name="T2" fmla="*/ 22 w 23"/>
                  <a:gd name="T3" fmla="*/ 13 h 13"/>
                  <a:gd name="T4" fmla="*/ 22 w 23"/>
                  <a:gd name="T5" fmla="*/ 13 h 13"/>
                  <a:gd name="T6" fmla="*/ 22 w 23"/>
                  <a:gd name="T7" fmla="*/ 13 h 13"/>
                  <a:gd name="T8" fmla="*/ 22 w 23"/>
                  <a:gd name="T9" fmla="*/ 13 h 13"/>
                  <a:gd name="T10" fmla="*/ 22 w 23"/>
                  <a:gd name="T11" fmla="*/ 13 h 13"/>
                  <a:gd name="T12" fmla="*/ 23 w 23"/>
                  <a:gd name="T13" fmla="*/ 13 h 13"/>
                  <a:gd name="T14" fmla="*/ 23 w 23"/>
                  <a:gd name="T15" fmla="*/ 13 h 13"/>
                  <a:gd name="T16" fmla="*/ 23 w 23"/>
                  <a:gd name="T17" fmla="*/ 13 h 13"/>
                  <a:gd name="T18" fmla="*/ 23 w 23"/>
                  <a:gd name="T19" fmla="*/ 13 h 13"/>
                  <a:gd name="T20" fmla="*/ 22 w 23"/>
                  <a:gd name="T21" fmla="*/ 13 h 13"/>
                  <a:gd name="T22" fmla="*/ 22 w 23"/>
                  <a:gd name="T23" fmla="*/ 13 h 13"/>
                  <a:gd name="T24" fmla="*/ 0 w 23"/>
                  <a:gd name="T25" fmla="*/ 0 h 13"/>
                  <a:gd name="T26" fmla="*/ 0 w 23"/>
                  <a:gd name="T27" fmla="*/ 0 h 13"/>
                  <a:gd name="T28" fmla="*/ 0 w 23"/>
                  <a:gd name="T29" fmla="*/ 0 h 13"/>
                  <a:gd name="T30" fmla="*/ 0 w 23"/>
                  <a:gd name="T31" fmla="*/ 0 h 13"/>
                  <a:gd name="T32" fmla="*/ 0 w 23"/>
                  <a:gd name="T33" fmla="*/ 0 h 13"/>
                  <a:gd name="T34" fmla="*/ 0 w 23"/>
                  <a:gd name="T35" fmla="*/ 0 h 13"/>
                  <a:gd name="T36" fmla="*/ 0 w 23"/>
                  <a:gd name="T37" fmla="*/ 0 h 13"/>
                  <a:gd name="T38" fmla="*/ 0 w 23"/>
                  <a:gd name="T39" fmla="*/ 0 h 13"/>
                  <a:gd name="T40" fmla="*/ 0 w 23"/>
                  <a:gd name="T41" fmla="*/ 0 h 13"/>
                  <a:gd name="T42" fmla="*/ 0 w 23"/>
                  <a:gd name="T43" fmla="*/ 0 h 13"/>
                  <a:gd name="T44" fmla="*/ 0 w 23"/>
                  <a:gd name="T45" fmla="*/ 0 h 1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3"/>
                  <a:gd name="T70" fmla="*/ 0 h 13"/>
                  <a:gd name="T71" fmla="*/ 23 w 23"/>
                  <a:gd name="T72" fmla="*/ 13 h 1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3" h="13">
                    <a:moveTo>
                      <a:pt x="0" y="0"/>
                    </a:moveTo>
                    <a:lnTo>
                      <a:pt x="22" y="13"/>
                    </a:lnTo>
                    <a:lnTo>
                      <a:pt x="23" y="13"/>
                    </a:lnTo>
                    <a:lnTo>
                      <a:pt x="22" y="13"/>
                    </a:lnTo>
                    <a:lnTo>
                      <a:pt x="0" y="0"/>
                    </a:lnTo>
                    <a:close/>
                  </a:path>
                </a:pathLst>
              </a:custGeom>
              <a:solidFill>
                <a:srgbClr val="969691"/>
              </a:solidFill>
              <a:ln w="9525">
                <a:noFill/>
                <a:round/>
                <a:headEnd/>
                <a:tailEnd/>
              </a:ln>
            </p:spPr>
            <p:txBody>
              <a:bodyPr/>
              <a:lstStyle/>
              <a:p>
                <a:endParaRPr lang="en-US"/>
              </a:p>
            </p:txBody>
          </p:sp>
          <p:sp>
            <p:nvSpPr>
              <p:cNvPr id="35178" name="Freeform 85"/>
              <p:cNvSpPr>
                <a:spLocks/>
              </p:cNvSpPr>
              <p:nvPr/>
            </p:nvSpPr>
            <p:spPr bwMode="auto">
              <a:xfrm>
                <a:off x="3070" y="3624"/>
                <a:ext cx="23" cy="14"/>
              </a:xfrm>
              <a:custGeom>
                <a:avLst/>
                <a:gdLst>
                  <a:gd name="T0" fmla="*/ 0 w 23"/>
                  <a:gd name="T1" fmla="*/ 1 h 14"/>
                  <a:gd name="T2" fmla="*/ 22 w 23"/>
                  <a:gd name="T3" fmla="*/ 14 h 14"/>
                  <a:gd name="T4" fmla="*/ 22 w 23"/>
                  <a:gd name="T5" fmla="*/ 14 h 14"/>
                  <a:gd name="T6" fmla="*/ 23 w 23"/>
                  <a:gd name="T7" fmla="*/ 14 h 14"/>
                  <a:gd name="T8" fmla="*/ 23 w 23"/>
                  <a:gd name="T9" fmla="*/ 14 h 14"/>
                  <a:gd name="T10" fmla="*/ 23 w 23"/>
                  <a:gd name="T11" fmla="*/ 14 h 14"/>
                  <a:gd name="T12" fmla="*/ 23 w 23"/>
                  <a:gd name="T13" fmla="*/ 13 h 14"/>
                  <a:gd name="T14" fmla="*/ 23 w 23"/>
                  <a:gd name="T15" fmla="*/ 13 h 14"/>
                  <a:gd name="T16" fmla="*/ 23 w 23"/>
                  <a:gd name="T17" fmla="*/ 13 h 14"/>
                  <a:gd name="T18" fmla="*/ 23 w 23"/>
                  <a:gd name="T19" fmla="*/ 13 h 14"/>
                  <a:gd name="T20" fmla="*/ 23 w 23"/>
                  <a:gd name="T21" fmla="*/ 13 h 14"/>
                  <a:gd name="T22" fmla="*/ 23 w 23"/>
                  <a:gd name="T23" fmla="*/ 13 h 14"/>
                  <a:gd name="T24" fmla="*/ 0 w 23"/>
                  <a:gd name="T25" fmla="*/ 1 h 14"/>
                  <a:gd name="T26" fmla="*/ 0 w 23"/>
                  <a:gd name="T27" fmla="*/ 1 h 14"/>
                  <a:gd name="T28" fmla="*/ 0 w 23"/>
                  <a:gd name="T29" fmla="*/ 0 h 14"/>
                  <a:gd name="T30" fmla="*/ 0 w 23"/>
                  <a:gd name="T31" fmla="*/ 0 h 14"/>
                  <a:gd name="T32" fmla="*/ 0 w 23"/>
                  <a:gd name="T33" fmla="*/ 0 h 14"/>
                  <a:gd name="T34" fmla="*/ 0 w 23"/>
                  <a:gd name="T35" fmla="*/ 1 h 14"/>
                  <a:gd name="T36" fmla="*/ 0 w 23"/>
                  <a:gd name="T37" fmla="*/ 1 h 14"/>
                  <a:gd name="T38" fmla="*/ 0 w 23"/>
                  <a:gd name="T39" fmla="*/ 1 h 14"/>
                  <a:gd name="T40" fmla="*/ 0 w 23"/>
                  <a:gd name="T41" fmla="*/ 1 h 14"/>
                  <a:gd name="T42" fmla="*/ 0 w 23"/>
                  <a:gd name="T43" fmla="*/ 1 h 14"/>
                  <a:gd name="T44" fmla="*/ 0 w 23"/>
                  <a:gd name="T45" fmla="*/ 1 h 1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3"/>
                  <a:gd name="T70" fmla="*/ 0 h 14"/>
                  <a:gd name="T71" fmla="*/ 23 w 23"/>
                  <a:gd name="T72" fmla="*/ 14 h 1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3" h="14">
                    <a:moveTo>
                      <a:pt x="0" y="1"/>
                    </a:moveTo>
                    <a:lnTo>
                      <a:pt x="22" y="14"/>
                    </a:lnTo>
                    <a:lnTo>
                      <a:pt x="23" y="14"/>
                    </a:lnTo>
                    <a:lnTo>
                      <a:pt x="23" y="13"/>
                    </a:lnTo>
                    <a:lnTo>
                      <a:pt x="0" y="1"/>
                    </a:lnTo>
                    <a:lnTo>
                      <a:pt x="0" y="0"/>
                    </a:lnTo>
                    <a:lnTo>
                      <a:pt x="0" y="1"/>
                    </a:lnTo>
                    <a:close/>
                  </a:path>
                </a:pathLst>
              </a:custGeom>
              <a:solidFill>
                <a:srgbClr val="969691"/>
              </a:solidFill>
              <a:ln w="9525">
                <a:noFill/>
                <a:round/>
                <a:headEnd/>
                <a:tailEnd/>
              </a:ln>
            </p:spPr>
            <p:txBody>
              <a:bodyPr/>
              <a:lstStyle/>
              <a:p>
                <a:endParaRPr lang="en-US"/>
              </a:p>
            </p:txBody>
          </p:sp>
          <p:sp>
            <p:nvSpPr>
              <p:cNvPr id="35179" name="Freeform 86"/>
              <p:cNvSpPr>
                <a:spLocks/>
              </p:cNvSpPr>
              <p:nvPr/>
            </p:nvSpPr>
            <p:spPr bwMode="auto">
              <a:xfrm>
                <a:off x="3109" y="3601"/>
                <a:ext cx="23" cy="14"/>
              </a:xfrm>
              <a:custGeom>
                <a:avLst/>
                <a:gdLst>
                  <a:gd name="T0" fmla="*/ 1 w 23"/>
                  <a:gd name="T1" fmla="*/ 1 h 14"/>
                  <a:gd name="T2" fmla="*/ 22 w 23"/>
                  <a:gd name="T3" fmla="*/ 14 h 14"/>
                  <a:gd name="T4" fmla="*/ 22 w 23"/>
                  <a:gd name="T5" fmla="*/ 14 h 14"/>
                  <a:gd name="T6" fmla="*/ 23 w 23"/>
                  <a:gd name="T7" fmla="*/ 14 h 14"/>
                  <a:gd name="T8" fmla="*/ 23 w 23"/>
                  <a:gd name="T9" fmla="*/ 14 h 14"/>
                  <a:gd name="T10" fmla="*/ 23 w 23"/>
                  <a:gd name="T11" fmla="*/ 14 h 14"/>
                  <a:gd name="T12" fmla="*/ 23 w 23"/>
                  <a:gd name="T13" fmla="*/ 14 h 14"/>
                  <a:gd name="T14" fmla="*/ 23 w 23"/>
                  <a:gd name="T15" fmla="*/ 14 h 14"/>
                  <a:gd name="T16" fmla="*/ 23 w 23"/>
                  <a:gd name="T17" fmla="*/ 13 h 14"/>
                  <a:gd name="T18" fmla="*/ 23 w 23"/>
                  <a:gd name="T19" fmla="*/ 13 h 14"/>
                  <a:gd name="T20" fmla="*/ 23 w 23"/>
                  <a:gd name="T21" fmla="*/ 13 h 14"/>
                  <a:gd name="T22" fmla="*/ 23 w 23"/>
                  <a:gd name="T23" fmla="*/ 13 h 14"/>
                  <a:gd name="T24" fmla="*/ 1 w 23"/>
                  <a:gd name="T25" fmla="*/ 0 h 14"/>
                  <a:gd name="T26" fmla="*/ 1 w 23"/>
                  <a:gd name="T27" fmla="*/ 0 h 14"/>
                  <a:gd name="T28" fmla="*/ 1 w 23"/>
                  <a:gd name="T29" fmla="*/ 0 h 14"/>
                  <a:gd name="T30" fmla="*/ 1 w 23"/>
                  <a:gd name="T31" fmla="*/ 0 h 14"/>
                  <a:gd name="T32" fmla="*/ 1 w 23"/>
                  <a:gd name="T33" fmla="*/ 0 h 14"/>
                  <a:gd name="T34" fmla="*/ 0 w 23"/>
                  <a:gd name="T35" fmla="*/ 0 h 14"/>
                  <a:gd name="T36" fmla="*/ 0 w 23"/>
                  <a:gd name="T37" fmla="*/ 1 h 14"/>
                  <a:gd name="T38" fmla="*/ 0 w 23"/>
                  <a:gd name="T39" fmla="*/ 1 h 14"/>
                  <a:gd name="T40" fmla="*/ 0 w 23"/>
                  <a:gd name="T41" fmla="*/ 1 h 14"/>
                  <a:gd name="T42" fmla="*/ 1 w 23"/>
                  <a:gd name="T43" fmla="*/ 1 h 14"/>
                  <a:gd name="T44" fmla="*/ 1 w 23"/>
                  <a:gd name="T45" fmla="*/ 1 h 1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3"/>
                  <a:gd name="T70" fmla="*/ 0 h 14"/>
                  <a:gd name="T71" fmla="*/ 23 w 23"/>
                  <a:gd name="T72" fmla="*/ 14 h 1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3" h="14">
                    <a:moveTo>
                      <a:pt x="1" y="1"/>
                    </a:moveTo>
                    <a:lnTo>
                      <a:pt x="22" y="14"/>
                    </a:lnTo>
                    <a:lnTo>
                      <a:pt x="23" y="14"/>
                    </a:lnTo>
                    <a:lnTo>
                      <a:pt x="23" y="13"/>
                    </a:lnTo>
                    <a:lnTo>
                      <a:pt x="1" y="0"/>
                    </a:lnTo>
                    <a:lnTo>
                      <a:pt x="0" y="0"/>
                    </a:lnTo>
                    <a:lnTo>
                      <a:pt x="0" y="1"/>
                    </a:lnTo>
                    <a:lnTo>
                      <a:pt x="1" y="1"/>
                    </a:lnTo>
                    <a:close/>
                  </a:path>
                </a:pathLst>
              </a:custGeom>
              <a:solidFill>
                <a:srgbClr val="969691"/>
              </a:solidFill>
              <a:ln w="9525">
                <a:noFill/>
                <a:round/>
                <a:headEnd/>
                <a:tailEnd/>
              </a:ln>
            </p:spPr>
            <p:txBody>
              <a:bodyPr/>
              <a:lstStyle/>
              <a:p>
                <a:endParaRPr lang="en-US"/>
              </a:p>
            </p:txBody>
          </p:sp>
          <p:sp>
            <p:nvSpPr>
              <p:cNvPr id="35180" name="Freeform 87"/>
              <p:cNvSpPr>
                <a:spLocks/>
              </p:cNvSpPr>
              <p:nvPr/>
            </p:nvSpPr>
            <p:spPr bwMode="auto">
              <a:xfrm>
                <a:off x="3149" y="3579"/>
                <a:ext cx="23" cy="13"/>
              </a:xfrm>
              <a:custGeom>
                <a:avLst/>
                <a:gdLst>
                  <a:gd name="T0" fmla="*/ 0 w 23"/>
                  <a:gd name="T1" fmla="*/ 0 h 13"/>
                  <a:gd name="T2" fmla="*/ 22 w 23"/>
                  <a:gd name="T3" fmla="*/ 13 h 13"/>
                  <a:gd name="T4" fmla="*/ 22 w 23"/>
                  <a:gd name="T5" fmla="*/ 13 h 13"/>
                  <a:gd name="T6" fmla="*/ 22 w 23"/>
                  <a:gd name="T7" fmla="*/ 13 h 13"/>
                  <a:gd name="T8" fmla="*/ 23 w 23"/>
                  <a:gd name="T9" fmla="*/ 13 h 13"/>
                  <a:gd name="T10" fmla="*/ 23 w 23"/>
                  <a:gd name="T11" fmla="*/ 13 h 13"/>
                  <a:gd name="T12" fmla="*/ 23 w 23"/>
                  <a:gd name="T13" fmla="*/ 13 h 13"/>
                  <a:gd name="T14" fmla="*/ 23 w 23"/>
                  <a:gd name="T15" fmla="*/ 12 h 13"/>
                  <a:gd name="T16" fmla="*/ 23 w 23"/>
                  <a:gd name="T17" fmla="*/ 12 h 13"/>
                  <a:gd name="T18" fmla="*/ 23 w 23"/>
                  <a:gd name="T19" fmla="*/ 12 h 13"/>
                  <a:gd name="T20" fmla="*/ 23 w 23"/>
                  <a:gd name="T21" fmla="*/ 12 h 13"/>
                  <a:gd name="T22" fmla="*/ 23 w 23"/>
                  <a:gd name="T23" fmla="*/ 12 h 13"/>
                  <a:gd name="T24" fmla="*/ 0 w 23"/>
                  <a:gd name="T25" fmla="*/ 0 h 13"/>
                  <a:gd name="T26" fmla="*/ 0 w 23"/>
                  <a:gd name="T27" fmla="*/ 0 h 13"/>
                  <a:gd name="T28" fmla="*/ 0 w 23"/>
                  <a:gd name="T29" fmla="*/ 0 h 13"/>
                  <a:gd name="T30" fmla="*/ 0 w 23"/>
                  <a:gd name="T31" fmla="*/ 0 h 13"/>
                  <a:gd name="T32" fmla="*/ 0 w 23"/>
                  <a:gd name="T33" fmla="*/ 0 h 13"/>
                  <a:gd name="T34" fmla="*/ 0 w 23"/>
                  <a:gd name="T35" fmla="*/ 0 h 13"/>
                  <a:gd name="T36" fmla="*/ 0 w 23"/>
                  <a:gd name="T37" fmla="*/ 0 h 13"/>
                  <a:gd name="T38" fmla="*/ 0 w 23"/>
                  <a:gd name="T39" fmla="*/ 0 h 13"/>
                  <a:gd name="T40" fmla="*/ 0 w 23"/>
                  <a:gd name="T41" fmla="*/ 0 h 13"/>
                  <a:gd name="T42" fmla="*/ 0 w 23"/>
                  <a:gd name="T43" fmla="*/ 0 h 13"/>
                  <a:gd name="T44" fmla="*/ 0 w 23"/>
                  <a:gd name="T45" fmla="*/ 0 h 1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3"/>
                  <a:gd name="T70" fmla="*/ 0 h 13"/>
                  <a:gd name="T71" fmla="*/ 23 w 23"/>
                  <a:gd name="T72" fmla="*/ 13 h 1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3" h="13">
                    <a:moveTo>
                      <a:pt x="0" y="0"/>
                    </a:moveTo>
                    <a:lnTo>
                      <a:pt x="22" y="13"/>
                    </a:lnTo>
                    <a:lnTo>
                      <a:pt x="23" y="13"/>
                    </a:lnTo>
                    <a:lnTo>
                      <a:pt x="23" y="12"/>
                    </a:lnTo>
                    <a:lnTo>
                      <a:pt x="0" y="0"/>
                    </a:lnTo>
                    <a:close/>
                  </a:path>
                </a:pathLst>
              </a:custGeom>
              <a:solidFill>
                <a:srgbClr val="969691"/>
              </a:solidFill>
              <a:ln w="9525">
                <a:noFill/>
                <a:round/>
                <a:headEnd/>
                <a:tailEnd/>
              </a:ln>
            </p:spPr>
            <p:txBody>
              <a:bodyPr/>
              <a:lstStyle/>
              <a:p>
                <a:endParaRPr lang="en-US"/>
              </a:p>
            </p:txBody>
          </p:sp>
          <p:sp>
            <p:nvSpPr>
              <p:cNvPr id="35181" name="Freeform 88"/>
              <p:cNvSpPr>
                <a:spLocks/>
              </p:cNvSpPr>
              <p:nvPr/>
            </p:nvSpPr>
            <p:spPr bwMode="auto">
              <a:xfrm>
                <a:off x="3120" y="3562"/>
                <a:ext cx="19" cy="12"/>
              </a:xfrm>
              <a:custGeom>
                <a:avLst/>
                <a:gdLst>
                  <a:gd name="T0" fmla="*/ 0 w 19"/>
                  <a:gd name="T1" fmla="*/ 1 h 12"/>
                  <a:gd name="T2" fmla="*/ 19 w 19"/>
                  <a:gd name="T3" fmla="*/ 12 h 12"/>
                  <a:gd name="T4" fmla="*/ 19 w 19"/>
                  <a:gd name="T5" fmla="*/ 12 h 12"/>
                  <a:gd name="T6" fmla="*/ 19 w 19"/>
                  <a:gd name="T7" fmla="*/ 12 h 12"/>
                  <a:gd name="T8" fmla="*/ 19 w 19"/>
                  <a:gd name="T9" fmla="*/ 12 h 12"/>
                  <a:gd name="T10" fmla="*/ 19 w 19"/>
                  <a:gd name="T11" fmla="*/ 12 h 12"/>
                  <a:gd name="T12" fmla="*/ 19 w 19"/>
                  <a:gd name="T13" fmla="*/ 12 h 12"/>
                  <a:gd name="T14" fmla="*/ 19 w 19"/>
                  <a:gd name="T15" fmla="*/ 11 h 12"/>
                  <a:gd name="T16" fmla="*/ 19 w 19"/>
                  <a:gd name="T17" fmla="*/ 11 h 12"/>
                  <a:gd name="T18" fmla="*/ 19 w 19"/>
                  <a:gd name="T19" fmla="*/ 11 h 12"/>
                  <a:gd name="T20" fmla="*/ 19 w 19"/>
                  <a:gd name="T21" fmla="*/ 11 h 12"/>
                  <a:gd name="T22" fmla="*/ 19 w 19"/>
                  <a:gd name="T23" fmla="*/ 11 h 12"/>
                  <a:gd name="T24" fmla="*/ 1 w 19"/>
                  <a:gd name="T25" fmla="*/ 0 h 12"/>
                  <a:gd name="T26" fmla="*/ 1 w 19"/>
                  <a:gd name="T27" fmla="*/ 0 h 12"/>
                  <a:gd name="T28" fmla="*/ 0 w 19"/>
                  <a:gd name="T29" fmla="*/ 0 h 12"/>
                  <a:gd name="T30" fmla="*/ 0 w 19"/>
                  <a:gd name="T31" fmla="*/ 0 h 12"/>
                  <a:gd name="T32" fmla="*/ 0 w 19"/>
                  <a:gd name="T33" fmla="*/ 0 h 12"/>
                  <a:gd name="T34" fmla="*/ 0 w 19"/>
                  <a:gd name="T35" fmla="*/ 1 h 12"/>
                  <a:gd name="T36" fmla="*/ 0 w 19"/>
                  <a:gd name="T37" fmla="*/ 1 h 12"/>
                  <a:gd name="T38" fmla="*/ 0 w 19"/>
                  <a:gd name="T39" fmla="*/ 1 h 12"/>
                  <a:gd name="T40" fmla="*/ 0 w 19"/>
                  <a:gd name="T41" fmla="*/ 1 h 12"/>
                  <a:gd name="T42" fmla="*/ 0 w 19"/>
                  <a:gd name="T43" fmla="*/ 1 h 12"/>
                  <a:gd name="T44" fmla="*/ 0 w 19"/>
                  <a:gd name="T45" fmla="*/ 1 h 1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9"/>
                  <a:gd name="T70" fmla="*/ 0 h 12"/>
                  <a:gd name="T71" fmla="*/ 19 w 19"/>
                  <a:gd name="T72" fmla="*/ 12 h 1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9" h="12">
                    <a:moveTo>
                      <a:pt x="0" y="1"/>
                    </a:moveTo>
                    <a:lnTo>
                      <a:pt x="19" y="12"/>
                    </a:lnTo>
                    <a:lnTo>
                      <a:pt x="19" y="11"/>
                    </a:lnTo>
                    <a:lnTo>
                      <a:pt x="1" y="0"/>
                    </a:lnTo>
                    <a:lnTo>
                      <a:pt x="0" y="0"/>
                    </a:lnTo>
                    <a:lnTo>
                      <a:pt x="0" y="1"/>
                    </a:lnTo>
                    <a:close/>
                  </a:path>
                </a:pathLst>
              </a:custGeom>
              <a:solidFill>
                <a:srgbClr val="969691"/>
              </a:solidFill>
              <a:ln w="9525">
                <a:noFill/>
                <a:round/>
                <a:headEnd/>
                <a:tailEnd/>
              </a:ln>
            </p:spPr>
            <p:txBody>
              <a:bodyPr/>
              <a:lstStyle/>
              <a:p>
                <a:endParaRPr lang="en-US"/>
              </a:p>
            </p:txBody>
          </p:sp>
          <p:sp>
            <p:nvSpPr>
              <p:cNvPr id="35182" name="Freeform 89"/>
              <p:cNvSpPr>
                <a:spLocks/>
              </p:cNvSpPr>
              <p:nvPr/>
            </p:nvSpPr>
            <p:spPr bwMode="auto">
              <a:xfrm>
                <a:off x="3038" y="3606"/>
                <a:ext cx="23" cy="13"/>
              </a:xfrm>
              <a:custGeom>
                <a:avLst/>
                <a:gdLst>
                  <a:gd name="T0" fmla="*/ 23 w 23"/>
                  <a:gd name="T1" fmla="*/ 13 h 13"/>
                  <a:gd name="T2" fmla="*/ 0 w 23"/>
                  <a:gd name="T3" fmla="*/ 0 h 13"/>
                  <a:gd name="T4" fmla="*/ 0 w 23"/>
                  <a:gd name="T5" fmla="*/ 0 h 13"/>
                  <a:gd name="T6" fmla="*/ 0 w 23"/>
                  <a:gd name="T7" fmla="*/ 0 h 13"/>
                  <a:gd name="T8" fmla="*/ 0 w 23"/>
                  <a:gd name="T9" fmla="*/ 0 h 13"/>
                  <a:gd name="T10" fmla="*/ 0 w 23"/>
                  <a:gd name="T11" fmla="*/ 0 h 13"/>
                  <a:gd name="T12" fmla="*/ 0 w 23"/>
                  <a:gd name="T13" fmla="*/ 0 h 13"/>
                  <a:gd name="T14" fmla="*/ 0 w 23"/>
                  <a:gd name="T15" fmla="*/ 0 h 13"/>
                  <a:gd name="T16" fmla="*/ 0 w 23"/>
                  <a:gd name="T17" fmla="*/ 0 h 13"/>
                  <a:gd name="T18" fmla="*/ 0 w 23"/>
                  <a:gd name="T19" fmla="*/ 1 h 13"/>
                  <a:gd name="T20" fmla="*/ 0 w 23"/>
                  <a:gd name="T21" fmla="*/ 1 h 13"/>
                  <a:gd name="T22" fmla="*/ 0 w 23"/>
                  <a:gd name="T23" fmla="*/ 1 h 13"/>
                  <a:gd name="T24" fmla="*/ 23 w 23"/>
                  <a:gd name="T25" fmla="*/ 13 h 13"/>
                  <a:gd name="T26" fmla="*/ 23 w 23"/>
                  <a:gd name="T27" fmla="*/ 13 h 13"/>
                  <a:gd name="T28" fmla="*/ 23 w 23"/>
                  <a:gd name="T29" fmla="*/ 13 h 13"/>
                  <a:gd name="T30" fmla="*/ 23 w 23"/>
                  <a:gd name="T31" fmla="*/ 13 h 13"/>
                  <a:gd name="T32" fmla="*/ 23 w 23"/>
                  <a:gd name="T33" fmla="*/ 13 h 13"/>
                  <a:gd name="T34" fmla="*/ 23 w 23"/>
                  <a:gd name="T35" fmla="*/ 13 h 13"/>
                  <a:gd name="T36" fmla="*/ 23 w 23"/>
                  <a:gd name="T37" fmla="*/ 13 h 13"/>
                  <a:gd name="T38" fmla="*/ 23 w 23"/>
                  <a:gd name="T39" fmla="*/ 13 h 13"/>
                  <a:gd name="T40" fmla="*/ 23 w 23"/>
                  <a:gd name="T41" fmla="*/ 13 h 13"/>
                  <a:gd name="T42" fmla="*/ 23 w 23"/>
                  <a:gd name="T43" fmla="*/ 13 h 13"/>
                  <a:gd name="T44" fmla="*/ 23 w 23"/>
                  <a:gd name="T45" fmla="*/ 13 h 1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3"/>
                  <a:gd name="T70" fmla="*/ 0 h 13"/>
                  <a:gd name="T71" fmla="*/ 23 w 23"/>
                  <a:gd name="T72" fmla="*/ 13 h 1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3" h="13">
                    <a:moveTo>
                      <a:pt x="23" y="13"/>
                    </a:moveTo>
                    <a:lnTo>
                      <a:pt x="0" y="0"/>
                    </a:lnTo>
                    <a:lnTo>
                      <a:pt x="0" y="1"/>
                    </a:lnTo>
                    <a:lnTo>
                      <a:pt x="23" y="13"/>
                    </a:lnTo>
                    <a:close/>
                  </a:path>
                </a:pathLst>
              </a:custGeom>
              <a:solidFill>
                <a:srgbClr val="969691"/>
              </a:solidFill>
              <a:ln w="9525">
                <a:noFill/>
                <a:round/>
                <a:headEnd/>
                <a:tailEnd/>
              </a:ln>
            </p:spPr>
            <p:txBody>
              <a:bodyPr/>
              <a:lstStyle/>
              <a:p>
                <a:endParaRPr lang="en-US"/>
              </a:p>
            </p:txBody>
          </p:sp>
          <p:sp>
            <p:nvSpPr>
              <p:cNvPr id="35183" name="Freeform 90"/>
              <p:cNvSpPr>
                <a:spLocks/>
              </p:cNvSpPr>
              <p:nvPr/>
            </p:nvSpPr>
            <p:spPr bwMode="auto">
              <a:xfrm>
                <a:off x="2963" y="3438"/>
                <a:ext cx="16" cy="22"/>
              </a:xfrm>
              <a:custGeom>
                <a:avLst/>
                <a:gdLst>
                  <a:gd name="T0" fmla="*/ 1 w 16"/>
                  <a:gd name="T1" fmla="*/ 1 h 22"/>
                  <a:gd name="T2" fmla="*/ 2 w 16"/>
                  <a:gd name="T3" fmla="*/ 1 h 22"/>
                  <a:gd name="T4" fmla="*/ 3 w 16"/>
                  <a:gd name="T5" fmla="*/ 2 h 22"/>
                  <a:gd name="T6" fmla="*/ 5 w 16"/>
                  <a:gd name="T7" fmla="*/ 3 h 22"/>
                  <a:gd name="T8" fmla="*/ 6 w 16"/>
                  <a:gd name="T9" fmla="*/ 3 h 22"/>
                  <a:gd name="T10" fmla="*/ 10 w 16"/>
                  <a:gd name="T11" fmla="*/ 6 h 22"/>
                  <a:gd name="T12" fmla="*/ 14 w 16"/>
                  <a:gd name="T13" fmla="*/ 9 h 22"/>
                  <a:gd name="T14" fmla="*/ 15 w 16"/>
                  <a:gd name="T15" fmla="*/ 13 h 22"/>
                  <a:gd name="T16" fmla="*/ 16 w 16"/>
                  <a:gd name="T17" fmla="*/ 17 h 22"/>
                  <a:gd name="T18" fmla="*/ 16 w 16"/>
                  <a:gd name="T19" fmla="*/ 18 h 22"/>
                  <a:gd name="T20" fmla="*/ 16 w 16"/>
                  <a:gd name="T21" fmla="*/ 19 h 22"/>
                  <a:gd name="T22" fmla="*/ 15 w 16"/>
                  <a:gd name="T23" fmla="*/ 20 h 22"/>
                  <a:gd name="T24" fmla="*/ 15 w 16"/>
                  <a:gd name="T25" fmla="*/ 21 h 22"/>
                  <a:gd name="T26" fmla="*/ 15 w 16"/>
                  <a:gd name="T27" fmla="*/ 21 h 22"/>
                  <a:gd name="T28" fmla="*/ 15 w 16"/>
                  <a:gd name="T29" fmla="*/ 21 h 22"/>
                  <a:gd name="T30" fmla="*/ 15 w 16"/>
                  <a:gd name="T31" fmla="*/ 21 h 22"/>
                  <a:gd name="T32" fmla="*/ 15 w 16"/>
                  <a:gd name="T33" fmla="*/ 22 h 22"/>
                  <a:gd name="T34" fmla="*/ 15 w 16"/>
                  <a:gd name="T35" fmla="*/ 22 h 22"/>
                  <a:gd name="T36" fmla="*/ 16 w 16"/>
                  <a:gd name="T37" fmla="*/ 22 h 22"/>
                  <a:gd name="T38" fmla="*/ 16 w 16"/>
                  <a:gd name="T39" fmla="*/ 22 h 22"/>
                  <a:gd name="T40" fmla="*/ 16 w 16"/>
                  <a:gd name="T41" fmla="*/ 22 h 22"/>
                  <a:gd name="T42" fmla="*/ 16 w 16"/>
                  <a:gd name="T43" fmla="*/ 21 h 22"/>
                  <a:gd name="T44" fmla="*/ 16 w 16"/>
                  <a:gd name="T45" fmla="*/ 21 h 22"/>
                  <a:gd name="T46" fmla="*/ 16 w 16"/>
                  <a:gd name="T47" fmla="*/ 20 h 22"/>
                  <a:gd name="T48" fmla="*/ 16 w 16"/>
                  <a:gd name="T49" fmla="*/ 19 h 22"/>
                  <a:gd name="T50" fmla="*/ 16 w 16"/>
                  <a:gd name="T51" fmla="*/ 18 h 22"/>
                  <a:gd name="T52" fmla="*/ 16 w 16"/>
                  <a:gd name="T53" fmla="*/ 17 h 22"/>
                  <a:gd name="T54" fmla="*/ 16 w 16"/>
                  <a:gd name="T55" fmla="*/ 13 h 22"/>
                  <a:gd name="T56" fmla="*/ 14 w 16"/>
                  <a:gd name="T57" fmla="*/ 9 h 22"/>
                  <a:gd name="T58" fmla="*/ 11 w 16"/>
                  <a:gd name="T59" fmla="*/ 5 h 22"/>
                  <a:gd name="T60" fmla="*/ 7 w 16"/>
                  <a:gd name="T61" fmla="*/ 3 h 22"/>
                  <a:gd name="T62" fmla="*/ 6 w 16"/>
                  <a:gd name="T63" fmla="*/ 2 h 22"/>
                  <a:gd name="T64" fmla="*/ 4 w 16"/>
                  <a:gd name="T65" fmla="*/ 1 h 22"/>
                  <a:gd name="T66" fmla="*/ 2 w 16"/>
                  <a:gd name="T67" fmla="*/ 1 h 22"/>
                  <a:gd name="T68" fmla="*/ 1 w 16"/>
                  <a:gd name="T69" fmla="*/ 0 h 22"/>
                  <a:gd name="T70" fmla="*/ 1 w 16"/>
                  <a:gd name="T71" fmla="*/ 0 h 22"/>
                  <a:gd name="T72" fmla="*/ 1 w 16"/>
                  <a:gd name="T73" fmla="*/ 0 h 22"/>
                  <a:gd name="T74" fmla="*/ 1 w 16"/>
                  <a:gd name="T75" fmla="*/ 0 h 22"/>
                  <a:gd name="T76" fmla="*/ 0 w 16"/>
                  <a:gd name="T77" fmla="*/ 0 h 22"/>
                  <a:gd name="T78" fmla="*/ 0 w 16"/>
                  <a:gd name="T79" fmla="*/ 0 h 22"/>
                  <a:gd name="T80" fmla="*/ 0 w 16"/>
                  <a:gd name="T81" fmla="*/ 1 h 22"/>
                  <a:gd name="T82" fmla="*/ 0 w 16"/>
                  <a:gd name="T83" fmla="*/ 1 h 22"/>
                  <a:gd name="T84" fmla="*/ 0 w 16"/>
                  <a:gd name="T85" fmla="*/ 1 h 22"/>
                  <a:gd name="T86" fmla="*/ 1 w 16"/>
                  <a:gd name="T87" fmla="*/ 1 h 22"/>
                  <a:gd name="T88" fmla="*/ 1 w 16"/>
                  <a:gd name="T89" fmla="*/ 1 h 2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6"/>
                  <a:gd name="T136" fmla="*/ 0 h 22"/>
                  <a:gd name="T137" fmla="*/ 16 w 16"/>
                  <a:gd name="T138" fmla="*/ 22 h 2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6" h="22">
                    <a:moveTo>
                      <a:pt x="1" y="1"/>
                    </a:moveTo>
                    <a:lnTo>
                      <a:pt x="2" y="1"/>
                    </a:lnTo>
                    <a:lnTo>
                      <a:pt x="3" y="2"/>
                    </a:lnTo>
                    <a:lnTo>
                      <a:pt x="5" y="3"/>
                    </a:lnTo>
                    <a:lnTo>
                      <a:pt x="6" y="3"/>
                    </a:lnTo>
                    <a:lnTo>
                      <a:pt x="10" y="6"/>
                    </a:lnTo>
                    <a:lnTo>
                      <a:pt x="14" y="9"/>
                    </a:lnTo>
                    <a:lnTo>
                      <a:pt x="15" y="13"/>
                    </a:lnTo>
                    <a:lnTo>
                      <a:pt x="16" y="17"/>
                    </a:lnTo>
                    <a:lnTo>
                      <a:pt x="16" y="18"/>
                    </a:lnTo>
                    <a:lnTo>
                      <a:pt x="16" y="19"/>
                    </a:lnTo>
                    <a:lnTo>
                      <a:pt x="15" y="20"/>
                    </a:lnTo>
                    <a:lnTo>
                      <a:pt x="15" y="21"/>
                    </a:lnTo>
                    <a:lnTo>
                      <a:pt x="15" y="22"/>
                    </a:lnTo>
                    <a:lnTo>
                      <a:pt x="16" y="22"/>
                    </a:lnTo>
                    <a:lnTo>
                      <a:pt x="16" y="21"/>
                    </a:lnTo>
                    <a:lnTo>
                      <a:pt x="16" y="20"/>
                    </a:lnTo>
                    <a:lnTo>
                      <a:pt x="16" y="19"/>
                    </a:lnTo>
                    <a:lnTo>
                      <a:pt x="16" y="18"/>
                    </a:lnTo>
                    <a:lnTo>
                      <a:pt x="16" y="17"/>
                    </a:lnTo>
                    <a:lnTo>
                      <a:pt x="16" y="13"/>
                    </a:lnTo>
                    <a:lnTo>
                      <a:pt x="14" y="9"/>
                    </a:lnTo>
                    <a:lnTo>
                      <a:pt x="11" y="5"/>
                    </a:lnTo>
                    <a:lnTo>
                      <a:pt x="7" y="3"/>
                    </a:lnTo>
                    <a:lnTo>
                      <a:pt x="6" y="2"/>
                    </a:lnTo>
                    <a:lnTo>
                      <a:pt x="4" y="1"/>
                    </a:lnTo>
                    <a:lnTo>
                      <a:pt x="2" y="1"/>
                    </a:lnTo>
                    <a:lnTo>
                      <a:pt x="1" y="0"/>
                    </a:lnTo>
                    <a:lnTo>
                      <a:pt x="0" y="0"/>
                    </a:lnTo>
                    <a:lnTo>
                      <a:pt x="0" y="1"/>
                    </a:lnTo>
                    <a:lnTo>
                      <a:pt x="1" y="1"/>
                    </a:lnTo>
                    <a:close/>
                  </a:path>
                </a:pathLst>
              </a:custGeom>
              <a:solidFill>
                <a:srgbClr val="FFFFFF"/>
              </a:solidFill>
              <a:ln w="9525">
                <a:noFill/>
                <a:round/>
                <a:headEnd/>
                <a:tailEnd/>
              </a:ln>
            </p:spPr>
            <p:txBody>
              <a:bodyPr/>
              <a:lstStyle/>
              <a:p>
                <a:endParaRPr lang="en-US"/>
              </a:p>
            </p:txBody>
          </p:sp>
          <p:sp>
            <p:nvSpPr>
              <p:cNvPr id="35184" name="Freeform 91"/>
              <p:cNvSpPr>
                <a:spLocks/>
              </p:cNvSpPr>
              <p:nvPr/>
            </p:nvSpPr>
            <p:spPr bwMode="auto">
              <a:xfrm>
                <a:off x="3041" y="3542"/>
                <a:ext cx="89" cy="53"/>
              </a:xfrm>
              <a:custGeom>
                <a:avLst/>
                <a:gdLst>
                  <a:gd name="T0" fmla="*/ 88 w 89"/>
                  <a:gd name="T1" fmla="*/ 41 h 53"/>
                  <a:gd name="T2" fmla="*/ 88 w 89"/>
                  <a:gd name="T3" fmla="*/ 40 h 53"/>
                  <a:gd name="T4" fmla="*/ 89 w 89"/>
                  <a:gd name="T5" fmla="*/ 39 h 53"/>
                  <a:gd name="T6" fmla="*/ 89 w 89"/>
                  <a:gd name="T7" fmla="*/ 38 h 53"/>
                  <a:gd name="T8" fmla="*/ 88 w 89"/>
                  <a:gd name="T9" fmla="*/ 37 h 53"/>
                  <a:gd name="T10" fmla="*/ 61 w 89"/>
                  <a:gd name="T11" fmla="*/ 13 h 53"/>
                  <a:gd name="T12" fmla="*/ 60 w 89"/>
                  <a:gd name="T13" fmla="*/ 12 h 53"/>
                  <a:gd name="T14" fmla="*/ 58 w 89"/>
                  <a:gd name="T15" fmla="*/ 11 h 53"/>
                  <a:gd name="T16" fmla="*/ 57 w 89"/>
                  <a:gd name="T17" fmla="*/ 11 h 53"/>
                  <a:gd name="T18" fmla="*/ 56 w 89"/>
                  <a:gd name="T19" fmla="*/ 10 h 53"/>
                  <a:gd name="T20" fmla="*/ 31 w 89"/>
                  <a:gd name="T21" fmla="*/ 1 h 53"/>
                  <a:gd name="T22" fmla="*/ 29 w 89"/>
                  <a:gd name="T23" fmla="*/ 0 h 53"/>
                  <a:gd name="T24" fmla="*/ 28 w 89"/>
                  <a:gd name="T25" fmla="*/ 0 h 53"/>
                  <a:gd name="T26" fmla="*/ 27 w 89"/>
                  <a:gd name="T27" fmla="*/ 1 h 53"/>
                  <a:gd name="T28" fmla="*/ 25 w 89"/>
                  <a:gd name="T29" fmla="*/ 1 h 53"/>
                  <a:gd name="T30" fmla="*/ 1 w 89"/>
                  <a:gd name="T31" fmla="*/ 15 h 53"/>
                  <a:gd name="T32" fmla="*/ 0 w 89"/>
                  <a:gd name="T33" fmla="*/ 16 h 53"/>
                  <a:gd name="T34" fmla="*/ 0 w 89"/>
                  <a:gd name="T35" fmla="*/ 16 h 53"/>
                  <a:gd name="T36" fmla="*/ 0 w 89"/>
                  <a:gd name="T37" fmla="*/ 17 h 53"/>
                  <a:gd name="T38" fmla="*/ 0 w 89"/>
                  <a:gd name="T39" fmla="*/ 18 h 53"/>
                  <a:gd name="T40" fmla="*/ 16 w 89"/>
                  <a:gd name="T41" fmla="*/ 33 h 53"/>
                  <a:gd name="T42" fmla="*/ 17 w 89"/>
                  <a:gd name="T43" fmla="*/ 34 h 53"/>
                  <a:gd name="T44" fmla="*/ 18 w 89"/>
                  <a:gd name="T45" fmla="*/ 35 h 53"/>
                  <a:gd name="T46" fmla="*/ 20 w 89"/>
                  <a:gd name="T47" fmla="*/ 36 h 53"/>
                  <a:gd name="T48" fmla="*/ 21 w 89"/>
                  <a:gd name="T49" fmla="*/ 37 h 53"/>
                  <a:gd name="T50" fmla="*/ 62 w 89"/>
                  <a:gd name="T51" fmla="*/ 53 h 53"/>
                  <a:gd name="T52" fmla="*/ 64 w 89"/>
                  <a:gd name="T53" fmla="*/ 53 h 53"/>
                  <a:gd name="T54" fmla="*/ 65 w 89"/>
                  <a:gd name="T55" fmla="*/ 53 h 53"/>
                  <a:gd name="T56" fmla="*/ 67 w 89"/>
                  <a:gd name="T57" fmla="*/ 53 h 53"/>
                  <a:gd name="T58" fmla="*/ 69 w 89"/>
                  <a:gd name="T59" fmla="*/ 52 h 53"/>
                  <a:gd name="T60" fmla="*/ 88 w 89"/>
                  <a:gd name="T61" fmla="*/ 41 h 5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89"/>
                  <a:gd name="T94" fmla="*/ 0 h 53"/>
                  <a:gd name="T95" fmla="*/ 89 w 89"/>
                  <a:gd name="T96" fmla="*/ 53 h 5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89" h="53">
                    <a:moveTo>
                      <a:pt x="88" y="41"/>
                    </a:moveTo>
                    <a:lnTo>
                      <a:pt x="88" y="40"/>
                    </a:lnTo>
                    <a:lnTo>
                      <a:pt x="89" y="39"/>
                    </a:lnTo>
                    <a:lnTo>
                      <a:pt x="89" y="38"/>
                    </a:lnTo>
                    <a:lnTo>
                      <a:pt x="88" y="37"/>
                    </a:lnTo>
                    <a:lnTo>
                      <a:pt x="61" y="13"/>
                    </a:lnTo>
                    <a:lnTo>
                      <a:pt x="60" y="12"/>
                    </a:lnTo>
                    <a:lnTo>
                      <a:pt x="58" y="11"/>
                    </a:lnTo>
                    <a:lnTo>
                      <a:pt x="57" y="11"/>
                    </a:lnTo>
                    <a:lnTo>
                      <a:pt x="56" y="10"/>
                    </a:lnTo>
                    <a:lnTo>
                      <a:pt x="31" y="1"/>
                    </a:lnTo>
                    <a:lnTo>
                      <a:pt x="29" y="0"/>
                    </a:lnTo>
                    <a:lnTo>
                      <a:pt x="28" y="0"/>
                    </a:lnTo>
                    <a:lnTo>
                      <a:pt x="27" y="1"/>
                    </a:lnTo>
                    <a:lnTo>
                      <a:pt x="25" y="1"/>
                    </a:lnTo>
                    <a:lnTo>
                      <a:pt x="1" y="15"/>
                    </a:lnTo>
                    <a:lnTo>
                      <a:pt x="0" y="16"/>
                    </a:lnTo>
                    <a:lnTo>
                      <a:pt x="0" y="17"/>
                    </a:lnTo>
                    <a:lnTo>
                      <a:pt x="0" y="18"/>
                    </a:lnTo>
                    <a:lnTo>
                      <a:pt x="16" y="33"/>
                    </a:lnTo>
                    <a:lnTo>
                      <a:pt x="17" y="34"/>
                    </a:lnTo>
                    <a:lnTo>
                      <a:pt x="18" y="35"/>
                    </a:lnTo>
                    <a:lnTo>
                      <a:pt x="20" y="36"/>
                    </a:lnTo>
                    <a:lnTo>
                      <a:pt x="21" y="37"/>
                    </a:lnTo>
                    <a:lnTo>
                      <a:pt x="62" y="53"/>
                    </a:lnTo>
                    <a:lnTo>
                      <a:pt x="64" y="53"/>
                    </a:lnTo>
                    <a:lnTo>
                      <a:pt x="65" y="53"/>
                    </a:lnTo>
                    <a:lnTo>
                      <a:pt x="67" y="53"/>
                    </a:lnTo>
                    <a:lnTo>
                      <a:pt x="69" y="52"/>
                    </a:lnTo>
                    <a:lnTo>
                      <a:pt x="88" y="41"/>
                    </a:lnTo>
                    <a:close/>
                  </a:path>
                </a:pathLst>
              </a:custGeom>
              <a:solidFill>
                <a:srgbClr val="D6E0DB"/>
              </a:solidFill>
              <a:ln w="9525">
                <a:noFill/>
                <a:round/>
                <a:headEnd/>
                <a:tailEnd/>
              </a:ln>
            </p:spPr>
            <p:txBody>
              <a:bodyPr/>
              <a:lstStyle/>
              <a:p>
                <a:endParaRPr lang="en-US"/>
              </a:p>
            </p:txBody>
          </p:sp>
          <p:sp>
            <p:nvSpPr>
              <p:cNvPr id="35185" name="Freeform 92"/>
              <p:cNvSpPr>
                <a:spLocks/>
              </p:cNvSpPr>
              <p:nvPr/>
            </p:nvSpPr>
            <p:spPr bwMode="auto">
              <a:xfrm>
                <a:off x="3071" y="3543"/>
                <a:ext cx="59" cy="52"/>
              </a:xfrm>
              <a:custGeom>
                <a:avLst/>
                <a:gdLst>
                  <a:gd name="T0" fmla="*/ 58 w 59"/>
                  <a:gd name="T1" fmla="*/ 36 h 52"/>
                  <a:gd name="T2" fmla="*/ 31 w 59"/>
                  <a:gd name="T3" fmla="*/ 12 h 52"/>
                  <a:gd name="T4" fmla="*/ 30 w 59"/>
                  <a:gd name="T5" fmla="*/ 11 h 52"/>
                  <a:gd name="T6" fmla="*/ 28 w 59"/>
                  <a:gd name="T7" fmla="*/ 10 h 52"/>
                  <a:gd name="T8" fmla="*/ 27 w 59"/>
                  <a:gd name="T9" fmla="*/ 10 h 52"/>
                  <a:gd name="T10" fmla="*/ 26 w 59"/>
                  <a:gd name="T11" fmla="*/ 9 h 52"/>
                  <a:gd name="T12" fmla="*/ 1 w 59"/>
                  <a:gd name="T13" fmla="*/ 0 h 52"/>
                  <a:gd name="T14" fmla="*/ 1 w 59"/>
                  <a:gd name="T15" fmla="*/ 0 h 52"/>
                  <a:gd name="T16" fmla="*/ 1 w 59"/>
                  <a:gd name="T17" fmla="*/ 0 h 52"/>
                  <a:gd name="T18" fmla="*/ 1 w 59"/>
                  <a:gd name="T19" fmla="*/ 0 h 52"/>
                  <a:gd name="T20" fmla="*/ 0 w 59"/>
                  <a:gd name="T21" fmla="*/ 0 h 52"/>
                  <a:gd name="T22" fmla="*/ 1 w 59"/>
                  <a:gd name="T23" fmla="*/ 0 h 52"/>
                  <a:gd name="T24" fmla="*/ 1 w 59"/>
                  <a:gd name="T25" fmla="*/ 0 h 52"/>
                  <a:gd name="T26" fmla="*/ 1 w 59"/>
                  <a:gd name="T27" fmla="*/ 0 h 52"/>
                  <a:gd name="T28" fmla="*/ 2 w 59"/>
                  <a:gd name="T29" fmla="*/ 0 h 52"/>
                  <a:gd name="T30" fmla="*/ 26 w 59"/>
                  <a:gd name="T31" fmla="*/ 9 h 52"/>
                  <a:gd name="T32" fmla="*/ 27 w 59"/>
                  <a:gd name="T33" fmla="*/ 10 h 52"/>
                  <a:gd name="T34" fmla="*/ 28 w 59"/>
                  <a:gd name="T35" fmla="*/ 11 h 52"/>
                  <a:gd name="T36" fmla="*/ 30 w 59"/>
                  <a:gd name="T37" fmla="*/ 11 h 52"/>
                  <a:gd name="T38" fmla="*/ 31 w 59"/>
                  <a:gd name="T39" fmla="*/ 12 h 52"/>
                  <a:gd name="T40" fmla="*/ 57 w 59"/>
                  <a:gd name="T41" fmla="*/ 36 h 52"/>
                  <a:gd name="T42" fmla="*/ 58 w 59"/>
                  <a:gd name="T43" fmla="*/ 37 h 52"/>
                  <a:gd name="T44" fmla="*/ 58 w 59"/>
                  <a:gd name="T45" fmla="*/ 37 h 52"/>
                  <a:gd name="T46" fmla="*/ 57 w 59"/>
                  <a:gd name="T47" fmla="*/ 38 h 52"/>
                  <a:gd name="T48" fmla="*/ 56 w 59"/>
                  <a:gd name="T49" fmla="*/ 39 h 52"/>
                  <a:gd name="T50" fmla="*/ 37 w 59"/>
                  <a:gd name="T51" fmla="*/ 51 h 52"/>
                  <a:gd name="T52" fmla="*/ 37 w 59"/>
                  <a:gd name="T53" fmla="*/ 51 h 52"/>
                  <a:gd name="T54" fmla="*/ 37 w 59"/>
                  <a:gd name="T55" fmla="*/ 51 h 52"/>
                  <a:gd name="T56" fmla="*/ 37 w 59"/>
                  <a:gd name="T57" fmla="*/ 51 h 52"/>
                  <a:gd name="T58" fmla="*/ 36 w 59"/>
                  <a:gd name="T59" fmla="*/ 52 h 52"/>
                  <a:gd name="T60" fmla="*/ 37 w 59"/>
                  <a:gd name="T61" fmla="*/ 52 h 52"/>
                  <a:gd name="T62" fmla="*/ 37 w 59"/>
                  <a:gd name="T63" fmla="*/ 52 h 52"/>
                  <a:gd name="T64" fmla="*/ 38 w 59"/>
                  <a:gd name="T65" fmla="*/ 52 h 52"/>
                  <a:gd name="T66" fmla="*/ 39 w 59"/>
                  <a:gd name="T67" fmla="*/ 51 h 52"/>
                  <a:gd name="T68" fmla="*/ 58 w 59"/>
                  <a:gd name="T69" fmla="*/ 40 h 52"/>
                  <a:gd name="T70" fmla="*/ 58 w 59"/>
                  <a:gd name="T71" fmla="*/ 39 h 52"/>
                  <a:gd name="T72" fmla="*/ 59 w 59"/>
                  <a:gd name="T73" fmla="*/ 38 h 52"/>
                  <a:gd name="T74" fmla="*/ 59 w 59"/>
                  <a:gd name="T75" fmla="*/ 37 h 52"/>
                  <a:gd name="T76" fmla="*/ 58 w 59"/>
                  <a:gd name="T77" fmla="*/ 36 h 5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9"/>
                  <a:gd name="T118" fmla="*/ 0 h 52"/>
                  <a:gd name="T119" fmla="*/ 59 w 59"/>
                  <a:gd name="T120" fmla="*/ 52 h 5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9" h="52">
                    <a:moveTo>
                      <a:pt x="58" y="36"/>
                    </a:moveTo>
                    <a:lnTo>
                      <a:pt x="31" y="12"/>
                    </a:lnTo>
                    <a:lnTo>
                      <a:pt x="30" y="11"/>
                    </a:lnTo>
                    <a:lnTo>
                      <a:pt x="28" y="10"/>
                    </a:lnTo>
                    <a:lnTo>
                      <a:pt x="27" y="10"/>
                    </a:lnTo>
                    <a:lnTo>
                      <a:pt x="26" y="9"/>
                    </a:lnTo>
                    <a:lnTo>
                      <a:pt x="1" y="0"/>
                    </a:lnTo>
                    <a:lnTo>
                      <a:pt x="0" y="0"/>
                    </a:lnTo>
                    <a:lnTo>
                      <a:pt x="1" y="0"/>
                    </a:lnTo>
                    <a:lnTo>
                      <a:pt x="2" y="0"/>
                    </a:lnTo>
                    <a:lnTo>
                      <a:pt x="26" y="9"/>
                    </a:lnTo>
                    <a:lnTo>
                      <a:pt x="27" y="10"/>
                    </a:lnTo>
                    <a:lnTo>
                      <a:pt x="28" y="11"/>
                    </a:lnTo>
                    <a:lnTo>
                      <a:pt x="30" y="11"/>
                    </a:lnTo>
                    <a:lnTo>
                      <a:pt x="31" y="12"/>
                    </a:lnTo>
                    <a:lnTo>
                      <a:pt x="57" y="36"/>
                    </a:lnTo>
                    <a:lnTo>
                      <a:pt x="58" y="37"/>
                    </a:lnTo>
                    <a:lnTo>
                      <a:pt x="57" y="38"/>
                    </a:lnTo>
                    <a:lnTo>
                      <a:pt x="56" y="39"/>
                    </a:lnTo>
                    <a:lnTo>
                      <a:pt x="37" y="51"/>
                    </a:lnTo>
                    <a:lnTo>
                      <a:pt x="36" y="52"/>
                    </a:lnTo>
                    <a:lnTo>
                      <a:pt x="37" y="52"/>
                    </a:lnTo>
                    <a:lnTo>
                      <a:pt x="38" y="52"/>
                    </a:lnTo>
                    <a:lnTo>
                      <a:pt x="39" y="51"/>
                    </a:lnTo>
                    <a:lnTo>
                      <a:pt x="58" y="40"/>
                    </a:lnTo>
                    <a:lnTo>
                      <a:pt x="58" y="39"/>
                    </a:lnTo>
                    <a:lnTo>
                      <a:pt x="59" y="38"/>
                    </a:lnTo>
                    <a:lnTo>
                      <a:pt x="59" y="37"/>
                    </a:lnTo>
                    <a:lnTo>
                      <a:pt x="58" y="36"/>
                    </a:lnTo>
                    <a:close/>
                  </a:path>
                </a:pathLst>
              </a:custGeom>
              <a:solidFill>
                <a:srgbClr val="B5CCBC"/>
              </a:solidFill>
              <a:ln w="9525">
                <a:noFill/>
                <a:round/>
                <a:headEnd/>
                <a:tailEnd/>
              </a:ln>
            </p:spPr>
            <p:txBody>
              <a:bodyPr/>
              <a:lstStyle/>
              <a:p>
                <a:endParaRPr lang="en-US"/>
              </a:p>
            </p:txBody>
          </p:sp>
          <p:sp>
            <p:nvSpPr>
              <p:cNvPr id="35186" name="Freeform 93"/>
              <p:cNvSpPr>
                <a:spLocks/>
              </p:cNvSpPr>
              <p:nvPr/>
            </p:nvSpPr>
            <p:spPr bwMode="auto">
              <a:xfrm>
                <a:off x="3042" y="3557"/>
                <a:ext cx="1" cy="3"/>
              </a:xfrm>
              <a:custGeom>
                <a:avLst/>
                <a:gdLst>
                  <a:gd name="T0" fmla="*/ 1 w 1"/>
                  <a:gd name="T1" fmla="*/ 0 h 3"/>
                  <a:gd name="T2" fmla="*/ 1 w 1"/>
                  <a:gd name="T3" fmla="*/ 0 h 3"/>
                  <a:gd name="T4" fmla="*/ 1 w 1"/>
                  <a:gd name="T5" fmla="*/ 1 h 3"/>
                  <a:gd name="T6" fmla="*/ 0 w 1"/>
                  <a:gd name="T7" fmla="*/ 1 h 3"/>
                  <a:gd name="T8" fmla="*/ 0 w 1"/>
                  <a:gd name="T9" fmla="*/ 1 h 3"/>
                  <a:gd name="T10" fmla="*/ 0 w 1"/>
                  <a:gd name="T11" fmla="*/ 2 h 3"/>
                  <a:gd name="T12" fmla="*/ 0 w 1"/>
                  <a:gd name="T13" fmla="*/ 2 h 3"/>
                  <a:gd name="T14" fmla="*/ 0 w 1"/>
                  <a:gd name="T15" fmla="*/ 2 h 3"/>
                  <a:gd name="T16" fmla="*/ 1 w 1"/>
                  <a:gd name="T17" fmla="*/ 3 h 3"/>
                  <a:gd name="T18" fmla="*/ 1 w 1"/>
                  <a:gd name="T19" fmla="*/ 3 h 3"/>
                  <a:gd name="T20" fmla="*/ 1 w 1"/>
                  <a:gd name="T21" fmla="*/ 3 h 3"/>
                  <a:gd name="T22" fmla="*/ 1 w 1"/>
                  <a:gd name="T23" fmla="*/ 3 h 3"/>
                  <a:gd name="T24" fmla="*/ 1 w 1"/>
                  <a:gd name="T25" fmla="*/ 3 h 3"/>
                  <a:gd name="T26" fmla="*/ 1 w 1"/>
                  <a:gd name="T27" fmla="*/ 3 h 3"/>
                  <a:gd name="T28" fmla="*/ 1 w 1"/>
                  <a:gd name="T29" fmla="*/ 3 h 3"/>
                  <a:gd name="T30" fmla="*/ 1 w 1"/>
                  <a:gd name="T31" fmla="*/ 2 h 3"/>
                  <a:gd name="T32" fmla="*/ 1 w 1"/>
                  <a:gd name="T33" fmla="*/ 2 h 3"/>
                  <a:gd name="T34" fmla="*/ 1 w 1"/>
                  <a:gd name="T35" fmla="*/ 2 h 3"/>
                  <a:gd name="T36" fmla="*/ 1 w 1"/>
                  <a:gd name="T37" fmla="*/ 2 h 3"/>
                  <a:gd name="T38" fmla="*/ 1 w 1"/>
                  <a:gd name="T39" fmla="*/ 2 h 3"/>
                  <a:gd name="T40" fmla="*/ 1 w 1"/>
                  <a:gd name="T41" fmla="*/ 2 h 3"/>
                  <a:gd name="T42" fmla="*/ 1 w 1"/>
                  <a:gd name="T43" fmla="*/ 2 h 3"/>
                  <a:gd name="T44" fmla="*/ 1 w 1"/>
                  <a:gd name="T45" fmla="*/ 1 h 3"/>
                  <a:gd name="T46" fmla="*/ 1 w 1"/>
                  <a:gd name="T47" fmla="*/ 1 h 3"/>
                  <a:gd name="T48" fmla="*/ 1 w 1"/>
                  <a:gd name="T49" fmla="*/ 1 h 3"/>
                  <a:gd name="T50" fmla="*/ 1 w 1"/>
                  <a:gd name="T51" fmla="*/ 1 h 3"/>
                  <a:gd name="T52" fmla="*/ 1 w 1"/>
                  <a:gd name="T53" fmla="*/ 0 h 3"/>
                  <a:gd name="T54" fmla="*/ 1 w 1"/>
                  <a:gd name="T55" fmla="*/ 0 h 3"/>
                  <a:gd name="T56" fmla="*/ 1 w 1"/>
                  <a:gd name="T57" fmla="*/ 0 h 3"/>
                  <a:gd name="T58" fmla="*/ 1 w 1"/>
                  <a:gd name="T59" fmla="*/ 0 h 3"/>
                  <a:gd name="T60" fmla="*/ 1 w 1"/>
                  <a:gd name="T61" fmla="*/ 0 h 3"/>
                  <a:gd name="T62" fmla="*/ 1 w 1"/>
                  <a:gd name="T63" fmla="*/ 0 h 3"/>
                  <a:gd name="T64" fmla="*/ 1 w 1"/>
                  <a:gd name="T65" fmla="*/ 0 h 3"/>
                  <a:gd name="T66" fmla="*/ 1 w 1"/>
                  <a:gd name="T67" fmla="*/ 0 h 3"/>
                  <a:gd name="T68" fmla="*/ 1 w 1"/>
                  <a:gd name="T69" fmla="*/ 0 h 3"/>
                  <a:gd name="T70" fmla="*/ 1 w 1"/>
                  <a:gd name="T71" fmla="*/ 0 h 3"/>
                  <a:gd name="T72" fmla="*/ 1 w 1"/>
                  <a:gd name="T73" fmla="*/ 0 h 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
                  <a:gd name="T112" fmla="*/ 0 h 3"/>
                  <a:gd name="T113" fmla="*/ 1 w 1"/>
                  <a:gd name="T114" fmla="*/ 3 h 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 h="3">
                    <a:moveTo>
                      <a:pt x="1" y="0"/>
                    </a:moveTo>
                    <a:lnTo>
                      <a:pt x="1" y="0"/>
                    </a:lnTo>
                    <a:lnTo>
                      <a:pt x="1" y="1"/>
                    </a:lnTo>
                    <a:lnTo>
                      <a:pt x="0" y="1"/>
                    </a:lnTo>
                    <a:lnTo>
                      <a:pt x="0" y="2"/>
                    </a:lnTo>
                    <a:lnTo>
                      <a:pt x="1" y="3"/>
                    </a:lnTo>
                    <a:lnTo>
                      <a:pt x="1" y="2"/>
                    </a:lnTo>
                    <a:lnTo>
                      <a:pt x="1" y="1"/>
                    </a:lnTo>
                    <a:lnTo>
                      <a:pt x="1" y="0"/>
                    </a:lnTo>
                    <a:close/>
                  </a:path>
                </a:pathLst>
              </a:custGeom>
              <a:solidFill>
                <a:srgbClr val="FFFFFF"/>
              </a:solidFill>
              <a:ln w="9525">
                <a:noFill/>
                <a:round/>
                <a:headEnd/>
                <a:tailEnd/>
              </a:ln>
            </p:spPr>
            <p:txBody>
              <a:bodyPr/>
              <a:lstStyle/>
              <a:p>
                <a:endParaRPr lang="en-US"/>
              </a:p>
            </p:txBody>
          </p:sp>
          <p:sp>
            <p:nvSpPr>
              <p:cNvPr id="35187" name="Freeform 94"/>
              <p:cNvSpPr>
                <a:spLocks/>
              </p:cNvSpPr>
              <p:nvPr/>
            </p:nvSpPr>
            <p:spPr bwMode="auto">
              <a:xfrm>
                <a:off x="3059" y="3551"/>
                <a:ext cx="7" cy="4"/>
              </a:xfrm>
              <a:custGeom>
                <a:avLst/>
                <a:gdLst>
                  <a:gd name="T0" fmla="*/ 3 w 7"/>
                  <a:gd name="T1" fmla="*/ 4 h 4"/>
                  <a:gd name="T2" fmla="*/ 0 w 7"/>
                  <a:gd name="T3" fmla="*/ 0 h 4"/>
                  <a:gd name="T4" fmla="*/ 7 w 7"/>
                  <a:gd name="T5" fmla="*/ 2 h 4"/>
                  <a:gd name="T6" fmla="*/ 3 w 7"/>
                  <a:gd name="T7" fmla="*/ 4 h 4"/>
                  <a:gd name="T8" fmla="*/ 0 60000 65536"/>
                  <a:gd name="T9" fmla="*/ 0 60000 65536"/>
                  <a:gd name="T10" fmla="*/ 0 60000 65536"/>
                  <a:gd name="T11" fmla="*/ 0 60000 65536"/>
                  <a:gd name="T12" fmla="*/ 0 w 7"/>
                  <a:gd name="T13" fmla="*/ 0 h 4"/>
                  <a:gd name="T14" fmla="*/ 7 w 7"/>
                  <a:gd name="T15" fmla="*/ 4 h 4"/>
                </a:gdLst>
                <a:ahLst/>
                <a:cxnLst>
                  <a:cxn ang="T8">
                    <a:pos x="T0" y="T1"/>
                  </a:cxn>
                  <a:cxn ang="T9">
                    <a:pos x="T2" y="T3"/>
                  </a:cxn>
                  <a:cxn ang="T10">
                    <a:pos x="T4" y="T5"/>
                  </a:cxn>
                  <a:cxn ang="T11">
                    <a:pos x="T6" y="T7"/>
                  </a:cxn>
                </a:cxnLst>
                <a:rect l="T12" t="T13" r="T14" b="T15"/>
                <a:pathLst>
                  <a:path w="7" h="4">
                    <a:moveTo>
                      <a:pt x="3" y="4"/>
                    </a:moveTo>
                    <a:lnTo>
                      <a:pt x="0" y="0"/>
                    </a:lnTo>
                    <a:lnTo>
                      <a:pt x="7" y="2"/>
                    </a:lnTo>
                    <a:lnTo>
                      <a:pt x="3" y="4"/>
                    </a:lnTo>
                    <a:close/>
                  </a:path>
                </a:pathLst>
              </a:custGeom>
              <a:solidFill>
                <a:srgbClr val="91918E"/>
              </a:solidFill>
              <a:ln w="9525">
                <a:noFill/>
                <a:round/>
                <a:headEnd/>
                <a:tailEnd/>
              </a:ln>
            </p:spPr>
            <p:txBody>
              <a:bodyPr/>
              <a:lstStyle/>
              <a:p>
                <a:endParaRPr lang="en-US"/>
              </a:p>
            </p:txBody>
          </p:sp>
          <p:sp>
            <p:nvSpPr>
              <p:cNvPr id="35188" name="Freeform 95"/>
              <p:cNvSpPr>
                <a:spLocks/>
              </p:cNvSpPr>
              <p:nvPr/>
            </p:nvSpPr>
            <p:spPr bwMode="auto">
              <a:xfrm>
                <a:off x="3068" y="3572"/>
                <a:ext cx="6" cy="4"/>
              </a:xfrm>
              <a:custGeom>
                <a:avLst/>
                <a:gdLst>
                  <a:gd name="T0" fmla="*/ 6 w 6"/>
                  <a:gd name="T1" fmla="*/ 3 h 4"/>
                  <a:gd name="T2" fmla="*/ 0 w 6"/>
                  <a:gd name="T3" fmla="*/ 4 h 4"/>
                  <a:gd name="T4" fmla="*/ 2 w 6"/>
                  <a:gd name="T5" fmla="*/ 0 h 4"/>
                  <a:gd name="T6" fmla="*/ 6 w 6"/>
                  <a:gd name="T7" fmla="*/ 3 h 4"/>
                  <a:gd name="T8" fmla="*/ 0 60000 65536"/>
                  <a:gd name="T9" fmla="*/ 0 60000 65536"/>
                  <a:gd name="T10" fmla="*/ 0 60000 65536"/>
                  <a:gd name="T11" fmla="*/ 0 60000 65536"/>
                  <a:gd name="T12" fmla="*/ 0 w 6"/>
                  <a:gd name="T13" fmla="*/ 0 h 4"/>
                  <a:gd name="T14" fmla="*/ 6 w 6"/>
                  <a:gd name="T15" fmla="*/ 4 h 4"/>
                </a:gdLst>
                <a:ahLst/>
                <a:cxnLst>
                  <a:cxn ang="T8">
                    <a:pos x="T0" y="T1"/>
                  </a:cxn>
                  <a:cxn ang="T9">
                    <a:pos x="T2" y="T3"/>
                  </a:cxn>
                  <a:cxn ang="T10">
                    <a:pos x="T4" y="T5"/>
                  </a:cxn>
                  <a:cxn ang="T11">
                    <a:pos x="T6" y="T7"/>
                  </a:cxn>
                </a:cxnLst>
                <a:rect l="T12" t="T13" r="T14" b="T15"/>
                <a:pathLst>
                  <a:path w="6" h="4">
                    <a:moveTo>
                      <a:pt x="6" y="3"/>
                    </a:moveTo>
                    <a:lnTo>
                      <a:pt x="0" y="4"/>
                    </a:lnTo>
                    <a:lnTo>
                      <a:pt x="2" y="0"/>
                    </a:lnTo>
                    <a:lnTo>
                      <a:pt x="6" y="3"/>
                    </a:lnTo>
                    <a:close/>
                  </a:path>
                </a:pathLst>
              </a:custGeom>
              <a:solidFill>
                <a:srgbClr val="91918E"/>
              </a:solidFill>
              <a:ln w="9525">
                <a:noFill/>
                <a:round/>
                <a:headEnd/>
                <a:tailEnd/>
              </a:ln>
            </p:spPr>
            <p:txBody>
              <a:bodyPr/>
              <a:lstStyle/>
              <a:p>
                <a:endParaRPr lang="en-US"/>
              </a:p>
            </p:txBody>
          </p:sp>
          <p:sp>
            <p:nvSpPr>
              <p:cNvPr id="35189" name="Freeform 96"/>
              <p:cNvSpPr>
                <a:spLocks/>
              </p:cNvSpPr>
              <p:nvPr/>
            </p:nvSpPr>
            <p:spPr bwMode="auto">
              <a:xfrm>
                <a:off x="3110" y="3580"/>
                <a:ext cx="7" cy="5"/>
              </a:xfrm>
              <a:custGeom>
                <a:avLst/>
                <a:gdLst>
                  <a:gd name="T0" fmla="*/ 4 w 7"/>
                  <a:gd name="T1" fmla="*/ 0 h 5"/>
                  <a:gd name="T2" fmla="*/ 7 w 7"/>
                  <a:gd name="T3" fmla="*/ 5 h 5"/>
                  <a:gd name="T4" fmla="*/ 0 w 7"/>
                  <a:gd name="T5" fmla="*/ 2 h 5"/>
                  <a:gd name="T6" fmla="*/ 4 w 7"/>
                  <a:gd name="T7" fmla="*/ 0 h 5"/>
                  <a:gd name="T8" fmla="*/ 0 60000 65536"/>
                  <a:gd name="T9" fmla="*/ 0 60000 65536"/>
                  <a:gd name="T10" fmla="*/ 0 60000 65536"/>
                  <a:gd name="T11" fmla="*/ 0 60000 65536"/>
                  <a:gd name="T12" fmla="*/ 0 w 7"/>
                  <a:gd name="T13" fmla="*/ 0 h 5"/>
                  <a:gd name="T14" fmla="*/ 7 w 7"/>
                  <a:gd name="T15" fmla="*/ 5 h 5"/>
                </a:gdLst>
                <a:ahLst/>
                <a:cxnLst>
                  <a:cxn ang="T8">
                    <a:pos x="T0" y="T1"/>
                  </a:cxn>
                  <a:cxn ang="T9">
                    <a:pos x="T2" y="T3"/>
                  </a:cxn>
                  <a:cxn ang="T10">
                    <a:pos x="T4" y="T5"/>
                  </a:cxn>
                  <a:cxn ang="T11">
                    <a:pos x="T6" y="T7"/>
                  </a:cxn>
                </a:cxnLst>
                <a:rect l="T12" t="T13" r="T14" b="T15"/>
                <a:pathLst>
                  <a:path w="7" h="5">
                    <a:moveTo>
                      <a:pt x="4" y="0"/>
                    </a:moveTo>
                    <a:lnTo>
                      <a:pt x="7" y="5"/>
                    </a:lnTo>
                    <a:lnTo>
                      <a:pt x="0" y="2"/>
                    </a:lnTo>
                    <a:lnTo>
                      <a:pt x="4" y="0"/>
                    </a:lnTo>
                    <a:close/>
                  </a:path>
                </a:pathLst>
              </a:custGeom>
              <a:solidFill>
                <a:srgbClr val="91918E"/>
              </a:solidFill>
              <a:ln w="9525">
                <a:noFill/>
                <a:round/>
                <a:headEnd/>
                <a:tailEnd/>
              </a:ln>
            </p:spPr>
            <p:txBody>
              <a:bodyPr/>
              <a:lstStyle/>
              <a:p>
                <a:endParaRPr lang="en-US"/>
              </a:p>
            </p:txBody>
          </p:sp>
          <p:sp>
            <p:nvSpPr>
              <p:cNvPr id="35190" name="Freeform 97"/>
              <p:cNvSpPr>
                <a:spLocks/>
              </p:cNvSpPr>
              <p:nvPr/>
            </p:nvSpPr>
            <p:spPr bwMode="auto">
              <a:xfrm>
                <a:off x="3094" y="3558"/>
                <a:ext cx="5" cy="3"/>
              </a:xfrm>
              <a:custGeom>
                <a:avLst/>
                <a:gdLst>
                  <a:gd name="T0" fmla="*/ 0 w 5"/>
                  <a:gd name="T1" fmla="*/ 0 h 3"/>
                  <a:gd name="T2" fmla="*/ 5 w 5"/>
                  <a:gd name="T3" fmla="*/ 0 h 3"/>
                  <a:gd name="T4" fmla="*/ 4 w 5"/>
                  <a:gd name="T5" fmla="*/ 3 h 3"/>
                  <a:gd name="T6" fmla="*/ 0 w 5"/>
                  <a:gd name="T7" fmla="*/ 0 h 3"/>
                  <a:gd name="T8" fmla="*/ 0 60000 65536"/>
                  <a:gd name="T9" fmla="*/ 0 60000 65536"/>
                  <a:gd name="T10" fmla="*/ 0 60000 65536"/>
                  <a:gd name="T11" fmla="*/ 0 60000 65536"/>
                  <a:gd name="T12" fmla="*/ 0 w 5"/>
                  <a:gd name="T13" fmla="*/ 0 h 3"/>
                  <a:gd name="T14" fmla="*/ 5 w 5"/>
                  <a:gd name="T15" fmla="*/ 3 h 3"/>
                </a:gdLst>
                <a:ahLst/>
                <a:cxnLst>
                  <a:cxn ang="T8">
                    <a:pos x="T0" y="T1"/>
                  </a:cxn>
                  <a:cxn ang="T9">
                    <a:pos x="T2" y="T3"/>
                  </a:cxn>
                  <a:cxn ang="T10">
                    <a:pos x="T4" y="T5"/>
                  </a:cxn>
                  <a:cxn ang="T11">
                    <a:pos x="T6" y="T7"/>
                  </a:cxn>
                </a:cxnLst>
                <a:rect l="T12" t="T13" r="T14" b="T15"/>
                <a:pathLst>
                  <a:path w="5" h="3">
                    <a:moveTo>
                      <a:pt x="0" y="0"/>
                    </a:moveTo>
                    <a:lnTo>
                      <a:pt x="5" y="0"/>
                    </a:lnTo>
                    <a:lnTo>
                      <a:pt x="4" y="3"/>
                    </a:lnTo>
                    <a:lnTo>
                      <a:pt x="0" y="0"/>
                    </a:lnTo>
                    <a:close/>
                  </a:path>
                </a:pathLst>
              </a:custGeom>
              <a:solidFill>
                <a:srgbClr val="91918E"/>
              </a:solidFill>
              <a:ln w="9525">
                <a:noFill/>
                <a:round/>
                <a:headEnd/>
                <a:tailEnd/>
              </a:ln>
            </p:spPr>
            <p:txBody>
              <a:bodyPr/>
              <a:lstStyle/>
              <a:p>
                <a:endParaRPr lang="en-US"/>
              </a:p>
            </p:txBody>
          </p:sp>
          <p:sp>
            <p:nvSpPr>
              <p:cNvPr id="35191" name="Freeform 98"/>
              <p:cNvSpPr>
                <a:spLocks/>
              </p:cNvSpPr>
              <p:nvPr/>
            </p:nvSpPr>
            <p:spPr bwMode="auto">
              <a:xfrm>
                <a:off x="2901" y="3453"/>
                <a:ext cx="232" cy="144"/>
              </a:xfrm>
              <a:custGeom>
                <a:avLst/>
                <a:gdLst>
                  <a:gd name="T0" fmla="*/ 196 w 232"/>
                  <a:gd name="T1" fmla="*/ 52 h 144"/>
                  <a:gd name="T2" fmla="*/ 193 w 232"/>
                  <a:gd name="T3" fmla="*/ 49 h 144"/>
                  <a:gd name="T4" fmla="*/ 187 w 232"/>
                  <a:gd name="T5" fmla="*/ 45 h 144"/>
                  <a:gd name="T6" fmla="*/ 180 w 232"/>
                  <a:gd name="T7" fmla="*/ 40 h 144"/>
                  <a:gd name="T8" fmla="*/ 171 w 232"/>
                  <a:gd name="T9" fmla="*/ 33 h 144"/>
                  <a:gd name="T10" fmla="*/ 153 w 232"/>
                  <a:gd name="T11" fmla="*/ 22 h 144"/>
                  <a:gd name="T12" fmla="*/ 133 w 232"/>
                  <a:gd name="T13" fmla="*/ 10 h 144"/>
                  <a:gd name="T14" fmla="*/ 119 w 232"/>
                  <a:gd name="T15" fmla="*/ 2 h 144"/>
                  <a:gd name="T16" fmla="*/ 116 w 232"/>
                  <a:gd name="T17" fmla="*/ 0 h 144"/>
                  <a:gd name="T18" fmla="*/ 114 w 232"/>
                  <a:gd name="T19" fmla="*/ 0 h 144"/>
                  <a:gd name="T20" fmla="*/ 1 w 232"/>
                  <a:gd name="T21" fmla="*/ 65 h 144"/>
                  <a:gd name="T22" fmla="*/ 0 w 232"/>
                  <a:gd name="T23" fmla="*/ 66 h 144"/>
                  <a:gd name="T24" fmla="*/ 1 w 232"/>
                  <a:gd name="T25" fmla="*/ 68 h 144"/>
                  <a:gd name="T26" fmla="*/ 9 w 232"/>
                  <a:gd name="T27" fmla="*/ 72 h 144"/>
                  <a:gd name="T28" fmla="*/ 27 w 232"/>
                  <a:gd name="T29" fmla="*/ 83 h 144"/>
                  <a:gd name="T30" fmla="*/ 47 w 232"/>
                  <a:gd name="T31" fmla="*/ 95 h 144"/>
                  <a:gd name="T32" fmla="*/ 61 w 232"/>
                  <a:gd name="T33" fmla="*/ 104 h 144"/>
                  <a:gd name="T34" fmla="*/ 67 w 232"/>
                  <a:gd name="T35" fmla="*/ 109 h 144"/>
                  <a:gd name="T36" fmla="*/ 73 w 232"/>
                  <a:gd name="T37" fmla="*/ 114 h 144"/>
                  <a:gd name="T38" fmla="*/ 78 w 232"/>
                  <a:gd name="T39" fmla="*/ 118 h 144"/>
                  <a:gd name="T40" fmla="*/ 80 w 232"/>
                  <a:gd name="T41" fmla="*/ 119 h 144"/>
                  <a:gd name="T42" fmla="*/ 88 w 232"/>
                  <a:gd name="T43" fmla="*/ 126 h 144"/>
                  <a:gd name="T44" fmla="*/ 97 w 232"/>
                  <a:gd name="T45" fmla="*/ 132 h 144"/>
                  <a:gd name="T46" fmla="*/ 106 w 232"/>
                  <a:gd name="T47" fmla="*/ 138 h 144"/>
                  <a:gd name="T48" fmla="*/ 116 w 232"/>
                  <a:gd name="T49" fmla="*/ 144 h 144"/>
                  <a:gd name="T50" fmla="*/ 135 w 232"/>
                  <a:gd name="T51" fmla="*/ 107 h 144"/>
                  <a:gd name="T52" fmla="*/ 134 w 232"/>
                  <a:gd name="T53" fmla="*/ 105 h 144"/>
                  <a:gd name="T54" fmla="*/ 135 w 232"/>
                  <a:gd name="T55" fmla="*/ 103 h 144"/>
                  <a:gd name="T56" fmla="*/ 166 w 232"/>
                  <a:gd name="T57" fmla="*/ 86 h 144"/>
                  <a:gd name="T58" fmla="*/ 170 w 232"/>
                  <a:gd name="T59" fmla="*/ 86 h 144"/>
                  <a:gd name="T60" fmla="*/ 202 w 232"/>
                  <a:gd name="T61" fmla="*/ 97 h 144"/>
                  <a:gd name="T62" fmla="*/ 227 w 232"/>
                  <a:gd name="T63" fmla="*/ 74 h 144"/>
                  <a:gd name="T64" fmla="*/ 218 w 232"/>
                  <a:gd name="T65" fmla="*/ 68 h 144"/>
                  <a:gd name="T66" fmla="*/ 209 w 232"/>
                  <a:gd name="T67" fmla="*/ 62 h 144"/>
                  <a:gd name="T68" fmla="*/ 201 w 232"/>
                  <a:gd name="T69" fmla="*/ 55 h 14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32"/>
                  <a:gd name="T106" fmla="*/ 0 h 144"/>
                  <a:gd name="T107" fmla="*/ 232 w 232"/>
                  <a:gd name="T108" fmla="*/ 144 h 14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32" h="144">
                    <a:moveTo>
                      <a:pt x="196" y="52"/>
                    </a:moveTo>
                    <a:lnTo>
                      <a:pt x="196" y="52"/>
                    </a:lnTo>
                    <a:lnTo>
                      <a:pt x="194" y="51"/>
                    </a:lnTo>
                    <a:lnTo>
                      <a:pt x="193" y="49"/>
                    </a:lnTo>
                    <a:lnTo>
                      <a:pt x="190" y="47"/>
                    </a:lnTo>
                    <a:lnTo>
                      <a:pt x="187" y="45"/>
                    </a:lnTo>
                    <a:lnTo>
                      <a:pt x="184" y="42"/>
                    </a:lnTo>
                    <a:lnTo>
                      <a:pt x="180" y="40"/>
                    </a:lnTo>
                    <a:lnTo>
                      <a:pt x="177" y="38"/>
                    </a:lnTo>
                    <a:lnTo>
                      <a:pt x="171" y="33"/>
                    </a:lnTo>
                    <a:lnTo>
                      <a:pt x="163" y="28"/>
                    </a:lnTo>
                    <a:lnTo>
                      <a:pt x="153" y="22"/>
                    </a:lnTo>
                    <a:lnTo>
                      <a:pt x="143" y="16"/>
                    </a:lnTo>
                    <a:lnTo>
                      <a:pt x="133" y="10"/>
                    </a:lnTo>
                    <a:lnTo>
                      <a:pt x="125" y="5"/>
                    </a:lnTo>
                    <a:lnTo>
                      <a:pt x="119" y="2"/>
                    </a:lnTo>
                    <a:lnTo>
                      <a:pt x="117" y="1"/>
                    </a:lnTo>
                    <a:lnTo>
                      <a:pt x="116" y="0"/>
                    </a:lnTo>
                    <a:lnTo>
                      <a:pt x="115" y="0"/>
                    </a:lnTo>
                    <a:lnTo>
                      <a:pt x="114" y="0"/>
                    </a:lnTo>
                    <a:lnTo>
                      <a:pt x="113" y="1"/>
                    </a:lnTo>
                    <a:lnTo>
                      <a:pt x="1" y="65"/>
                    </a:lnTo>
                    <a:lnTo>
                      <a:pt x="0" y="66"/>
                    </a:lnTo>
                    <a:lnTo>
                      <a:pt x="0" y="67"/>
                    </a:lnTo>
                    <a:lnTo>
                      <a:pt x="1" y="68"/>
                    </a:lnTo>
                    <a:lnTo>
                      <a:pt x="3" y="69"/>
                    </a:lnTo>
                    <a:lnTo>
                      <a:pt x="9" y="72"/>
                    </a:lnTo>
                    <a:lnTo>
                      <a:pt x="17" y="77"/>
                    </a:lnTo>
                    <a:lnTo>
                      <a:pt x="27" y="83"/>
                    </a:lnTo>
                    <a:lnTo>
                      <a:pt x="37" y="89"/>
                    </a:lnTo>
                    <a:lnTo>
                      <a:pt x="47" y="95"/>
                    </a:lnTo>
                    <a:lnTo>
                      <a:pt x="55" y="100"/>
                    </a:lnTo>
                    <a:lnTo>
                      <a:pt x="61" y="104"/>
                    </a:lnTo>
                    <a:lnTo>
                      <a:pt x="64" y="107"/>
                    </a:lnTo>
                    <a:lnTo>
                      <a:pt x="67" y="109"/>
                    </a:lnTo>
                    <a:lnTo>
                      <a:pt x="70" y="111"/>
                    </a:lnTo>
                    <a:lnTo>
                      <a:pt x="73" y="114"/>
                    </a:lnTo>
                    <a:lnTo>
                      <a:pt x="76" y="116"/>
                    </a:lnTo>
                    <a:lnTo>
                      <a:pt x="78" y="118"/>
                    </a:lnTo>
                    <a:lnTo>
                      <a:pt x="79" y="119"/>
                    </a:lnTo>
                    <a:lnTo>
                      <a:pt x="80" y="119"/>
                    </a:lnTo>
                    <a:lnTo>
                      <a:pt x="84" y="123"/>
                    </a:lnTo>
                    <a:lnTo>
                      <a:pt x="88" y="126"/>
                    </a:lnTo>
                    <a:lnTo>
                      <a:pt x="93" y="129"/>
                    </a:lnTo>
                    <a:lnTo>
                      <a:pt x="97" y="132"/>
                    </a:lnTo>
                    <a:lnTo>
                      <a:pt x="102" y="135"/>
                    </a:lnTo>
                    <a:lnTo>
                      <a:pt x="106" y="138"/>
                    </a:lnTo>
                    <a:lnTo>
                      <a:pt x="111" y="141"/>
                    </a:lnTo>
                    <a:lnTo>
                      <a:pt x="116" y="144"/>
                    </a:lnTo>
                    <a:lnTo>
                      <a:pt x="153" y="126"/>
                    </a:lnTo>
                    <a:lnTo>
                      <a:pt x="135" y="107"/>
                    </a:lnTo>
                    <a:lnTo>
                      <a:pt x="134" y="106"/>
                    </a:lnTo>
                    <a:lnTo>
                      <a:pt x="134" y="105"/>
                    </a:lnTo>
                    <a:lnTo>
                      <a:pt x="134" y="104"/>
                    </a:lnTo>
                    <a:lnTo>
                      <a:pt x="135" y="103"/>
                    </a:lnTo>
                    <a:lnTo>
                      <a:pt x="164" y="87"/>
                    </a:lnTo>
                    <a:lnTo>
                      <a:pt x="166" y="86"/>
                    </a:lnTo>
                    <a:lnTo>
                      <a:pt x="168" y="86"/>
                    </a:lnTo>
                    <a:lnTo>
                      <a:pt x="170" y="86"/>
                    </a:lnTo>
                    <a:lnTo>
                      <a:pt x="171" y="87"/>
                    </a:lnTo>
                    <a:lnTo>
                      <a:pt x="202" y="97"/>
                    </a:lnTo>
                    <a:lnTo>
                      <a:pt x="232" y="78"/>
                    </a:lnTo>
                    <a:lnTo>
                      <a:pt x="227" y="74"/>
                    </a:lnTo>
                    <a:lnTo>
                      <a:pt x="222" y="71"/>
                    </a:lnTo>
                    <a:lnTo>
                      <a:pt x="218" y="68"/>
                    </a:lnTo>
                    <a:lnTo>
                      <a:pt x="213" y="65"/>
                    </a:lnTo>
                    <a:lnTo>
                      <a:pt x="209" y="62"/>
                    </a:lnTo>
                    <a:lnTo>
                      <a:pt x="205" y="59"/>
                    </a:lnTo>
                    <a:lnTo>
                      <a:pt x="201" y="55"/>
                    </a:lnTo>
                    <a:lnTo>
                      <a:pt x="196" y="52"/>
                    </a:lnTo>
                    <a:close/>
                  </a:path>
                </a:pathLst>
              </a:custGeom>
              <a:solidFill>
                <a:srgbClr val="D8D8D8"/>
              </a:solidFill>
              <a:ln w="9525">
                <a:noFill/>
                <a:round/>
                <a:headEnd/>
                <a:tailEnd/>
              </a:ln>
            </p:spPr>
            <p:txBody>
              <a:bodyPr/>
              <a:lstStyle/>
              <a:p>
                <a:endParaRPr lang="en-US"/>
              </a:p>
            </p:txBody>
          </p:sp>
          <p:sp>
            <p:nvSpPr>
              <p:cNvPr id="35192" name="Freeform 99"/>
              <p:cNvSpPr>
                <a:spLocks/>
              </p:cNvSpPr>
              <p:nvPr/>
            </p:nvSpPr>
            <p:spPr bwMode="auto">
              <a:xfrm>
                <a:off x="2903" y="3520"/>
                <a:ext cx="60" cy="37"/>
              </a:xfrm>
              <a:custGeom>
                <a:avLst/>
                <a:gdLst>
                  <a:gd name="T0" fmla="*/ 0 w 60"/>
                  <a:gd name="T1" fmla="*/ 0 h 37"/>
                  <a:gd name="T2" fmla="*/ 0 w 60"/>
                  <a:gd name="T3" fmla="*/ 0 h 37"/>
                  <a:gd name="T4" fmla="*/ 2 w 60"/>
                  <a:gd name="T5" fmla="*/ 2 h 37"/>
                  <a:gd name="T6" fmla="*/ 8 w 60"/>
                  <a:gd name="T7" fmla="*/ 5 h 37"/>
                  <a:gd name="T8" fmla="*/ 16 w 60"/>
                  <a:gd name="T9" fmla="*/ 10 h 37"/>
                  <a:gd name="T10" fmla="*/ 26 w 60"/>
                  <a:gd name="T11" fmla="*/ 15 h 37"/>
                  <a:gd name="T12" fmla="*/ 36 w 60"/>
                  <a:gd name="T13" fmla="*/ 22 h 37"/>
                  <a:gd name="T14" fmla="*/ 46 w 60"/>
                  <a:gd name="T15" fmla="*/ 28 h 37"/>
                  <a:gd name="T16" fmla="*/ 54 w 60"/>
                  <a:gd name="T17" fmla="*/ 33 h 37"/>
                  <a:gd name="T18" fmla="*/ 60 w 60"/>
                  <a:gd name="T19" fmla="*/ 37 h 37"/>
                  <a:gd name="T20" fmla="*/ 60 w 60"/>
                  <a:gd name="T21" fmla="*/ 37 h 37"/>
                  <a:gd name="T22" fmla="*/ 60 w 60"/>
                  <a:gd name="T23" fmla="*/ 37 h 37"/>
                  <a:gd name="T24" fmla="*/ 60 w 60"/>
                  <a:gd name="T25" fmla="*/ 37 h 37"/>
                  <a:gd name="T26" fmla="*/ 60 w 60"/>
                  <a:gd name="T27" fmla="*/ 37 h 37"/>
                  <a:gd name="T28" fmla="*/ 60 w 60"/>
                  <a:gd name="T29" fmla="*/ 37 h 37"/>
                  <a:gd name="T30" fmla="*/ 60 w 60"/>
                  <a:gd name="T31" fmla="*/ 37 h 37"/>
                  <a:gd name="T32" fmla="*/ 60 w 60"/>
                  <a:gd name="T33" fmla="*/ 37 h 37"/>
                  <a:gd name="T34" fmla="*/ 60 w 60"/>
                  <a:gd name="T35" fmla="*/ 37 h 37"/>
                  <a:gd name="T36" fmla="*/ 60 w 60"/>
                  <a:gd name="T37" fmla="*/ 36 h 37"/>
                  <a:gd name="T38" fmla="*/ 60 w 60"/>
                  <a:gd name="T39" fmla="*/ 36 h 37"/>
                  <a:gd name="T40" fmla="*/ 55 w 60"/>
                  <a:gd name="T41" fmla="*/ 32 h 37"/>
                  <a:gd name="T42" fmla="*/ 46 w 60"/>
                  <a:gd name="T43" fmla="*/ 27 h 37"/>
                  <a:gd name="T44" fmla="*/ 37 w 60"/>
                  <a:gd name="T45" fmla="*/ 21 h 37"/>
                  <a:gd name="T46" fmla="*/ 27 w 60"/>
                  <a:gd name="T47" fmla="*/ 15 h 37"/>
                  <a:gd name="T48" fmla="*/ 17 w 60"/>
                  <a:gd name="T49" fmla="*/ 9 h 37"/>
                  <a:gd name="T50" fmla="*/ 8 w 60"/>
                  <a:gd name="T51" fmla="*/ 4 h 37"/>
                  <a:gd name="T52" fmla="*/ 2 w 60"/>
                  <a:gd name="T53" fmla="*/ 1 h 37"/>
                  <a:gd name="T54" fmla="*/ 0 w 60"/>
                  <a:gd name="T55" fmla="*/ 0 h 37"/>
                  <a:gd name="T56" fmla="*/ 0 w 60"/>
                  <a:gd name="T57" fmla="*/ 0 h 37"/>
                  <a:gd name="T58" fmla="*/ 0 w 60"/>
                  <a:gd name="T59" fmla="*/ 0 h 37"/>
                  <a:gd name="T60" fmla="*/ 0 w 60"/>
                  <a:gd name="T61" fmla="*/ 0 h 37"/>
                  <a:gd name="T62" fmla="*/ 0 w 60"/>
                  <a:gd name="T63" fmla="*/ 0 h 37"/>
                  <a:gd name="T64" fmla="*/ 0 w 60"/>
                  <a:gd name="T65" fmla="*/ 0 h 37"/>
                  <a:gd name="T66" fmla="*/ 0 w 60"/>
                  <a:gd name="T67" fmla="*/ 0 h 37"/>
                  <a:gd name="T68" fmla="*/ 0 w 60"/>
                  <a:gd name="T69" fmla="*/ 0 h 37"/>
                  <a:gd name="T70" fmla="*/ 0 w 60"/>
                  <a:gd name="T71" fmla="*/ 0 h 37"/>
                  <a:gd name="T72" fmla="*/ 0 w 60"/>
                  <a:gd name="T73" fmla="*/ 0 h 37"/>
                  <a:gd name="T74" fmla="*/ 0 w 60"/>
                  <a:gd name="T75" fmla="*/ 0 h 3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0"/>
                  <a:gd name="T115" fmla="*/ 0 h 37"/>
                  <a:gd name="T116" fmla="*/ 60 w 60"/>
                  <a:gd name="T117" fmla="*/ 37 h 3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0" h="37">
                    <a:moveTo>
                      <a:pt x="0" y="0"/>
                    </a:moveTo>
                    <a:lnTo>
                      <a:pt x="0" y="0"/>
                    </a:lnTo>
                    <a:lnTo>
                      <a:pt x="2" y="2"/>
                    </a:lnTo>
                    <a:lnTo>
                      <a:pt x="8" y="5"/>
                    </a:lnTo>
                    <a:lnTo>
                      <a:pt x="16" y="10"/>
                    </a:lnTo>
                    <a:lnTo>
                      <a:pt x="26" y="15"/>
                    </a:lnTo>
                    <a:lnTo>
                      <a:pt x="36" y="22"/>
                    </a:lnTo>
                    <a:lnTo>
                      <a:pt x="46" y="28"/>
                    </a:lnTo>
                    <a:lnTo>
                      <a:pt x="54" y="33"/>
                    </a:lnTo>
                    <a:lnTo>
                      <a:pt x="60" y="37"/>
                    </a:lnTo>
                    <a:lnTo>
                      <a:pt x="60" y="36"/>
                    </a:lnTo>
                    <a:lnTo>
                      <a:pt x="55" y="32"/>
                    </a:lnTo>
                    <a:lnTo>
                      <a:pt x="46" y="27"/>
                    </a:lnTo>
                    <a:lnTo>
                      <a:pt x="37" y="21"/>
                    </a:lnTo>
                    <a:lnTo>
                      <a:pt x="27" y="15"/>
                    </a:lnTo>
                    <a:lnTo>
                      <a:pt x="17" y="9"/>
                    </a:lnTo>
                    <a:lnTo>
                      <a:pt x="8" y="4"/>
                    </a:lnTo>
                    <a:lnTo>
                      <a:pt x="2" y="1"/>
                    </a:lnTo>
                    <a:lnTo>
                      <a:pt x="0" y="0"/>
                    </a:lnTo>
                    <a:close/>
                  </a:path>
                </a:pathLst>
              </a:custGeom>
              <a:solidFill>
                <a:srgbClr val="FFFFFF"/>
              </a:solidFill>
              <a:ln w="9525">
                <a:noFill/>
                <a:round/>
                <a:headEnd/>
                <a:tailEnd/>
              </a:ln>
            </p:spPr>
            <p:txBody>
              <a:bodyPr/>
              <a:lstStyle/>
              <a:p>
                <a:endParaRPr lang="en-US"/>
              </a:p>
            </p:txBody>
          </p:sp>
          <p:sp>
            <p:nvSpPr>
              <p:cNvPr id="35193" name="Freeform 100"/>
              <p:cNvSpPr>
                <a:spLocks/>
              </p:cNvSpPr>
              <p:nvPr/>
            </p:nvSpPr>
            <p:spPr bwMode="auto">
              <a:xfrm>
                <a:off x="2918" y="3463"/>
                <a:ext cx="174" cy="105"/>
              </a:xfrm>
              <a:custGeom>
                <a:avLst/>
                <a:gdLst>
                  <a:gd name="T0" fmla="*/ 173 w 174"/>
                  <a:gd name="T1" fmla="*/ 48 h 105"/>
                  <a:gd name="T2" fmla="*/ 173 w 174"/>
                  <a:gd name="T3" fmla="*/ 48 h 105"/>
                  <a:gd name="T4" fmla="*/ 174 w 174"/>
                  <a:gd name="T5" fmla="*/ 47 h 105"/>
                  <a:gd name="T6" fmla="*/ 173 w 174"/>
                  <a:gd name="T7" fmla="*/ 47 h 105"/>
                  <a:gd name="T8" fmla="*/ 173 w 174"/>
                  <a:gd name="T9" fmla="*/ 46 h 105"/>
                  <a:gd name="T10" fmla="*/ 172 w 174"/>
                  <a:gd name="T11" fmla="*/ 45 h 105"/>
                  <a:gd name="T12" fmla="*/ 171 w 174"/>
                  <a:gd name="T13" fmla="*/ 44 h 105"/>
                  <a:gd name="T14" fmla="*/ 169 w 174"/>
                  <a:gd name="T15" fmla="*/ 43 h 105"/>
                  <a:gd name="T16" fmla="*/ 167 w 174"/>
                  <a:gd name="T17" fmla="*/ 41 h 105"/>
                  <a:gd name="T18" fmla="*/ 164 w 174"/>
                  <a:gd name="T19" fmla="*/ 39 h 105"/>
                  <a:gd name="T20" fmla="*/ 161 w 174"/>
                  <a:gd name="T21" fmla="*/ 37 h 105"/>
                  <a:gd name="T22" fmla="*/ 159 w 174"/>
                  <a:gd name="T23" fmla="*/ 35 h 105"/>
                  <a:gd name="T24" fmla="*/ 156 w 174"/>
                  <a:gd name="T25" fmla="*/ 33 h 105"/>
                  <a:gd name="T26" fmla="*/ 151 w 174"/>
                  <a:gd name="T27" fmla="*/ 29 h 105"/>
                  <a:gd name="T28" fmla="*/ 144 w 174"/>
                  <a:gd name="T29" fmla="*/ 25 h 105"/>
                  <a:gd name="T30" fmla="*/ 135 w 174"/>
                  <a:gd name="T31" fmla="*/ 20 h 105"/>
                  <a:gd name="T32" fmla="*/ 126 w 174"/>
                  <a:gd name="T33" fmla="*/ 14 h 105"/>
                  <a:gd name="T34" fmla="*/ 118 w 174"/>
                  <a:gd name="T35" fmla="*/ 9 h 105"/>
                  <a:gd name="T36" fmla="*/ 110 w 174"/>
                  <a:gd name="T37" fmla="*/ 5 h 105"/>
                  <a:gd name="T38" fmla="*/ 105 w 174"/>
                  <a:gd name="T39" fmla="*/ 2 h 105"/>
                  <a:gd name="T40" fmla="*/ 103 w 174"/>
                  <a:gd name="T41" fmla="*/ 1 h 105"/>
                  <a:gd name="T42" fmla="*/ 102 w 174"/>
                  <a:gd name="T43" fmla="*/ 0 h 105"/>
                  <a:gd name="T44" fmla="*/ 102 w 174"/>
                  <a:gd name="T45" fmla="*/ 0 h 105"/>
                  <a:gd name="T46" fmla="*/ 101 w 174"/>
                  <a:gd name="T47" fmla="*/ 0 h 105"/>
                  <a:gd name="T48" fmla="*/ 100 w 174"/>
                  <a:gd name="T49" fmla="*/ 1 h 105"/>
                  <a:gd name="T50" fmla="*/ 1 w 174"/>
                  <a:gd name="T51" fmla="*/ 57 h 105"/>
                  <a:gd name="T52" fmla="*/ 0 w 174"/>
                  <a:gd name="T53" fmla="*/ 58 h 105"/>
                  <a:gd name="T54" fmla="*/ 0 w 174"/>
                  <a:gd name="T55" fmla="*/ 58 h 105"/>
                  <a:gd name="T56" fmla="*/ 0 w 174"/>
                  <a:gd name="T57" fmla="*/ 59 h 105"/>
                  <a:gd name="T58" fmla="*/ 1 w 174"/>
                  <a:gd name="T59" fmla="*/ 59 h 105"/>
                  <a:gd name="T60" fmla="*/ 3 w 174"/>
                  <a:gd name="T61" fmla="*/ 60 h 105"/>
                  <a:gd name="T62" fmla="*/ 8 w 174"/>
                  <a:gd name="T63" fmla="*/ 63 h 105"/>
                  <a:gd name="T64" fmla="*/ 15 w 174"/>
                  <a:gd name="T65" fmla="*/ 68 h 105"/>
                  <a:gd name="T66" fmla="*/ 23 w 174"/>
                  <a:gd name="T67" fmla="*/ 72 h 105"/>
                  <a:gd name="T68" fmla="*/ 33 w 174"/>
                  <a:gd name="T69" fmla="*/ 78 h 105"/>
                  <a:gd name="T70" fmla="*/ 42 w 174"/>
                  <a:gd name="T71" fmla="*/ 83 h 105"/>
                  <a:gd name="T72" fmla="*/ 49 w 174"/>
                  <a:gd name="T73" fmla="*/ 88 h 105"/>
                  <a:gd name="T74" fmla="*/ 54 w 174"/>
                  <a:gd name="T75" fmla="*/ 91 h 105"/>
                  <a:gd name="T76" fmla="*/ 56 w 174"/>
                  <a:gd name="T77" fmla="*/ 94 h 105"/>
                  <a:gd name="T78" fmla="*/ 59 w 174"/>
                  <a:gd name="T79" fmla="*/ 96 h 105"/>
                  <a:gd name="T80" fmla="*/ 62 w 174"/>
                  <a:gd name="T81" fmla="*/ 98 h 105"/>
                  <a:gd name="T82" fmla="*/ 65 w 174"/>
                  <a:gd name="T83" fmla="*/ 100 h 105"/>
                  <a:gd name="T84" fmla="*/ 67 w 174"/>
                  <a:gd name="T85" fmla="*/ 102 h 105"/>
                  <a:gd name="T86" fmla="*/ 69 w 174"/>
                  <a:gd name="T87" fmla="*/ 103 h 105"/>
                  <a:gd name="T88" fmla="*/ 70 w 174"/>
                  <a:gd name="T89" fmla="*/ 104 h 105"/>
                  <a:gd name="T90" fmla="*/ 71 w 174"/>
                  <a:gd name="T91" fmla="*/ 105 h 105"/>
                  <a:gd name="T92" fmla="*/ 72 w 174"/>
                  <a:gd name="T93" fmla="*/ 105 h 105"/>
                  <a:gd name="T94" fmla="*/ 72 w 174"/>
                  <a:gd name="T95" fmla="*/ 105 h 105"/>
                  <a:gd name="T96" fmla="*/ 73 w 174"/>
                  <a:gd name="T97" fmla="*/ 105 h 105"/>
                  <a:gd name="T98" fmla="*/ 74 w 174"/>
                  <a:gd name="T99" fmla="*/ 105 h 105"/>
                  <a:gd name="T100" fmla="*/ 173 w 174"/>
                  <a:gd name="T101" fmla="*/ 48 h 10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74"/>
                  <a:gd name="T154" fmla="*/ 0 h 105"/>
                  <a:gd name="T155" fmla="*/ 174 w 174"/>
                  <a:gd name="T156" fmla="*/ 105 h 10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74" h="105">
                    <a:moveTo>
                      <a:pt x="173" y="48"/>
                    </a:moveTo>
                    <a:lnTo>
                      <a:pt x="173" y="48"/>
                    </a:lnTo>
                    <a:lnTo>
                      <a:pt x="174" y="47"/>
                    </a:lnTo>
                    <a:lnTo>
                      <a:pt x="173" y="47"/>
                    </a:lnTo>
                    <a:lnTo>
                      <a:pt x="173" y="46"/>
                    </a:lnTo>
                    <a:lnTo>
                      <a:pt x="172" y="45"/>
                    </a:lnTo>
                    <a:lnTo>
                      <a:pt x="171" y="44"/>
                    </a:lnTo>
                    <a:lnTo>
                      <a:pt x="169" y="43"/>
                    </a:lnTo>
                    <a:lnTo>
                      <a:pt x="167" y="41"/>
                    </a:lnTo>
                    <a:lnTo>
                      <a:pt x="164" y="39"/>
                    </a:lnTo>
                    <a:lnTo>
                      <a:pt x="161" y="37"/>
                    </a:lnTo>
                    <a:lnTo>
                      <a:pt x="159" y="35"/>
                    </a:lnTo>
                    <a:lnTo>
                      <a:pt x="156" y="33"/>
                    </a:lnTo>
                    <a:lnTo>
                      <a:pt x="151" y="29"/>
                    </a:lnTo>
                    <a:lnTo>
                      <a:pt x="144" y="25"/>
                    </a:lnTo>
                    <a:lnTo>
                      <a:pt x="135" y="20"/>
                    </a:lnTo>
                    <a:lnTo>
                      <a:pt x="126" y="14"/>
                    </a:lnTo>
                    <a:lnTo>
                      <a:pt x="118" y="9"/>
                    </a:lnTo>
                    <a:lnTo>
                      <a:pt x="110" y="5"/>
                    </a:lnTo>
                    <a:lnTo>
                      <a:pt x="105" y="2"/>
                    </a:lnTo>
                    <a:lnTo>
                      <a:pt x="103" y="1"/>
                    </a:lnTo>
                    <a:lnTo>
                      <a:pt x="102" y="0"/>
                    </a:lnTo>
                    <a:lnTo>
                      <a:pt x="101" y="0"/>
                    </a:lnTo>
                    <a:lnTo>
                      <a:pt x="100" y="1"/>
                    </a:lnTo>
                    <a:lnTo>
                      <a:pt x="1" y="57"/>
                    </a:lnTo>
                    <a:lnTo>
                      <a:pt x="0" y="58"/>
                    </a:lnTo>
                    <a:lnTo>
                      <a:pt x="0" y="59"/>
                    </a:lnTo>
                    <a:lnTo>
                      <a:pt x="1" y="59"/>
                    </a:lnTo>
                    <a:lnTo>
                      <a:pt x="3" y="60"/>
                    </a:lnTo>
                    <a:lnTo>
                      <a:pt x="8" y="63"/>
                    </a:lnTo>
                    <a:lnTo>
                      <a:pt x="15" y="68"/>
                    </a:lnTo>
                    <a:lnTo>
                      <a:pt x="23" y="72"/>
                    </a:lnTo>
                    <a:lnTo>
                      <a:pt x="33" y="78"/>
                    </a:lnTo>
                    <a:lnTo>
                      <a:pt x="42" y="83"/>
                    </a:lnTo>
                    <a:lnTo>
                      <a:pt x="49" y="88"/>
                    </a:lnTo>
                    <a:lnTo>
                      <a:pt x="54" y="91"/>
                    </a:lnTo>
                    <a:lnTo>
                      <a:pt x="56" y="94"/>
                    </a:lnTo>
                    <a:lnTo>
                      <a:pt x="59" y="96"/>
                    </a:lnTo>
                    <a:lnTo>
                      <a:pt x="62" y="98"/>
                    </a:lnTo>
                    <a:lnTo>
                      <a:pt x="65" y="100"/>
                    </a:lnTo>
                    <a:lnTo>
                      <a:pt x="67" y="102"/>
                    </a:lnTo>
                    <a:lnTo>
                      <a:pt x="69" y="103"/>
                    </a:lnTo>
                    <a:lnTo>
                      <a:pt x="70" y="104"/>
                    </a:lnTo>
                    <a:lnTo>
                      <a:pt x="71" y="105"/>
                    </a:lnTo>
                    <a:lnTo>
                      <a:pt x="72" y="105"/>
                    </a:lnTo>
                    <a:lnTo>
                      <a:pt x="73" y="105"/>
                    </a:lnTo>
                    <a:lnTo>
                      <a:pt x="74" y="105"/>
                    </a:lnTo>
                    <a:lnTo>
                      <a:pt x="173" y="48"/>
                    </a:lnTo>
                    <a:close/>
                  </a:path>
                </a:pathLst>
              </a:custGeom>
              <a:solidFill>
                <a:srgbClr val="BAE268"/>
              </a:solidFill>
              <a:ln w="9525">
                <a:noFill/>
                <a:round/>
                <a:headEnd/>
                <a:tailEnd/>
              </a:ln>
            </p:spPr>
            <p:txBody>
              <a:bodyPr/>
              <a:lstStyle/>
              <a:p>
                <a:endParaRPr lang="en-US"/>
              </a:p>
            </p:txBody>
          </p:sp>
          <p:sp>
            <p:nvSpPr>
              <p:cNvPr id="35194" name="Freeform 101"/>
              <p:cNvSpPr>
                <a:spLocks/>
              </p:cNvSpPr>
              <p:nvPr/>
            </p:nvSpPr>
            <p:spPr bwMode="auto">
              <a:xfrm>
                <a:off x="2918" y="3463"/>
                <a:ext cx="103" cy="61"/>
              </a:xfrm>
              <a:custGeom>
                <a:avLst/>
                <a:gdLst>
                  <a:gd name="T0" fmla="*/ 103 w 103"/>
                  <a:gd name="T1" fmla="*/ 1 h 61"/>
                  <a:gd name="T2" fmla="*/ 102 w 103"/>
                  <a:gd name="T3" fmla="*/ 0 h 61"/>
                  <a:gd name="T4" fmla="*/ 102 w 103"/>
                  <a:gd name="T5" fmla="*/ 0 h 61"/>
                  <a:gd name="T6" fmla="*/ 101 w 103"/>
                  <a:gd name="T7" fmla="*/ 0 h 61"/>
                  <a:gd name="T8" fmla="*/ 100 w 103"/>
                  <a:gd name="T9" fmla="*/ 1 h 61"/>
                  <a:gd name="T10" fmla="*/ 1 w 103"/>
                  <a:gd name="T11" fmla="*/ 57 h 61"/>
                  <a:gd name="T12" fmla="*/ 0 w 103"/>
                  <a:gd name="T13" fmla="*/ 58 h 61"/>
                  <a:gd name="T14" fmla="*/ 0 w 103"/>
                  <a:gd name="T15" fmla="*/ 58 h 61"/>
                  <a:gd name="T16" fmla="*/ 0 w 103"/>
                  <a:gd name="T17" fmla="*/ 59 h 61"/>
                  <a:gd name="T18" fmla="*/ 1 w 103"/>
                  <a:gd name="T19" fmla="*/ 59 h 61"/>
                  <a:gd name="T20" fmla="*/ 1 w 103"/>
                  <a:gd name="T21" fmla="*/ 59 h 61"/>
                  <a:gd name="T22" fmla="*/ 2 w 103"/>
                  <a:gd name="T23" fmla="*/ 60 h 61"/>
                  <a:gd name="T24" fmla="*/ 2 w 103"/>
                  <a:gd name="T25" fmla="*/ 60 h 61"/>
                  <a:gd name="T26" fmla="*/ 4 w 103"/>
                  <a:gd name="T27" fmla="*/ 61 h 61"/>
                  <a:gd name="T28" fmla="*/ 100 w 103"/>
                  <a:gd name="T29" fmla="*/ 6 h 61"/>
                  <a:gd name="T30" fmla="*/ 101 w 103"/>
                  <a:gd name="T31" fmla="*/ 5 h 61"/>
                  <a:gd name="T32" fmla="*/ 102 w 103"/>
                  <a:gd name="T33" fmla="*/ 5 h 61"/>
                  <a:gd name="T34" fmla="*/ 102 w 103"/>
                  <a:gd name="T35" fmla="*/ 5 h 61"/>
                  <a:gd name="T36" fmla="*/ 103 w 103"/>
                  <a:gd name="T37" fmla="*/ 6 h 61"/>
                  <a:gd name="T38" fmla="*/ 103 w 103"/>
                  <a:gd name="T39" fmla="*/ 1 h 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3"/>
                  <a:gd name="T61" fmla="*/ 0 h 61"/>
                  <a:gd name="T62" fmla="*/ 103 w 103"/>
                  <a:gd name="T63" fmla="*/ 61 h 6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3" h="61">
                    <a:moveTo>
                      <a:pt x="103" y="1"/>
                    </a:moveTo>
                    <a:lnTo>
                      <a:pt x="102" y="0"/>
                    </a:lnTo>
                    <a:lnTo>
                      <a:pt x="101" y="0"/>
                    </a:lnTo>
                    <a:lnTo>
                      <a:pt x="100" y="1"/>
                    </a:lnTo>
                    <a:lnTo>
                      <a:pt x="1" y="57"/>
                    </a:lnTo>
                    <a:lnTo>
                      <a:pt x="0" y="58"/>
                    </a:lnTo>
                    <a:lnTo>
                      <a:pt x="0" y="59"/>
                    </a:lnTo>
                    <a:lnTo>
                      <a:pt x="1" y="59"/>
                    </a:lnTo>
                    <a:lnTo>
                      <a:pt x="2" y="60"/>
                    </a:lnTo>
                    <a:lnTo>
                      <a:pt x="4" y="61"/>
                    </a:lnTo>
                    <a:lnTo>
                      <a:pt x="100" y="6"/>
                    </a:lnTo>
                    <a:lnTo>
                      <a:pt x="101" y="5"/>
                    </a:lnTo>
                    <a:lnTo>
                      <a:pt x="102" y="5"/>
                    </a:lnTo>
                    <a:lnTo>
                      <a:pt x="103" y="6"/>
                    </a:lnTo>
                    <a:lnTo>
                      <a:pt x="103" y="1"/>
                    </a:lnTo>
                    <a:close/>
                  </a:path>
                </a:pathLst>
              </a:custGeom>
              <a:solidFill>
                <a:srgbClr val="969691"/>
              </a:solidFill>
              <a:ln w="9525">
                <a:noFill/>
                <a:round/>
                <a:headEnd/>
                <a:tailEnd/>
              </a:ln>
            </p:spPr>
            <p:txBody>
              <a:bodyPr/>
              <a:lstStyle/>
              <a:p>
                <a:endParaRPr lang="en-US"/>
              </a:p>
            </p:txBody>
          </p:sp>
          <p:sp>
            <p:nvSpPr>
              <p:cNvPr id="35195" name="Freeform 102"/>
              <p:cNvSpPr>
                <a:spLocks/>
              </p:cNvSpPr>
              <p:nvPr/>
            </p:nvSpPr>
            <p:spPr bwMode="auto">
              <a:xfrm>
                <a:off x="3021" y="3464"/>
                <a:ext cx="71" cy="49"/>
              </a:xfrm>
              <a:custGeom>
                <a:avLst/>
                <a:gdLst>
                  <a:gd name="T0" fmla="*/ 0 w 71"/>
                  <a:gd name="T1" fmla="*/ 5 h 49"/>
                  <a:gd name="T2" fmla="*/ 2 w 71"/>
                  <a:gd name="T3" fmla="*/ 6 h 49"/>
                  <a:gd name="T4" fmla="*/ 7 w 71"/>
                  <a:gd name="T5" fmla="*/ 9 h 49"/>
                  <a:gd name="T6" fmla="*/ 15 w 71"/>
                  <a:gd name="T7" fmla="*/ 13 h 49"/>
                  <a:gd name="T8" fmla="*/ 23 w 71"/>
                  <a:gd name="T9" fmla="*/ 19 h 49"/>
                  <a:gd name="T10" fmla="*/ 32 w 71"/>
                  <a:gd name="T11" fmla="*/ 24 h 49"/>
                  <a:gd name="T12" fmla="*/ 41 w 71"/>
                  <a:gd name="T13" fmla="*/ 29 h 49"/>
                  <a:gd name="T14" fmla="*/ 48 w 71"/>
                  <a:gd name="T15" fmla="*/ 34 h 49"/>
                  <a:gd name="T16" fmla="*/ 53 w 71"/>
                  <a:gd name="T17" fmla="*/ 38 h 49"/>
                  <a:gd name="T18" fmla="*/ 57 w 71"/>
                  <a:gd name="T19" fmla="*/ 40 h 49"/>
                  <a:gd name="T20" fmla="*/ 61 w 71"/>
                  <a:gd name="T21" fmla="*/ 43 h 49"/>
                  <a:gd name="T22" fmla="*/ 65 w 71"/>
                  <a:gd name="T23" fmla="*/ 46 h 49"/>
                  <a:gd name="T24" fmla="*/ 68 w 71"/>
                  <a:gd name="T25" fmla="*/ 49 h 49"/>
                  <a:gd name="T26" fmla="*/ 70 w 71"/>
                  <a:gd name="T27" fmla="*/ 47 h 49"/>
                  <a:gd name="T28" fmla="*/ 70 w 71"/>
                  <a:gd name="T29" fmla="*/ 47 h 49"/>
                  <a:gd name="T30" fmla="*/ 71 w 71"/>
                  <a:gd name="T31" fmla="*/ 46 h 49"/>
                  <a:gd name="T32" fmla="*/ 70 w 71"/>
                  <a:gd name="T33" fmla="*/ 46 h 49"/>
                  <a:gd name="T34" fmla="*/ 70 w 71"/>
                  <a:gd name="T35" fmla="*/ 45 h 49"/>
                  <a:gd name="T36" fmla="*/ 69 w 71"/>
                  <a:gd name="T37" fmla="*/ 44 h 49"/>
                  <a:gd name="T38" fmla="*/ 68 w 71"/>
                  <a:gd name="T39" fmla="*/ 43 h 49"/>
                  <a:gd name="T40" fmla="*/ 66 w 71"/>
                  <a:gd name="T41" fmla="*/ 42 h 49"/>
                  <a:gd name="T42" fmla="*/ 64 w 71"/>
                  <a:gd name="T43" fmla="*/ 40 h 49"/>
                  <a:gd name="T44" fmla="*/ 61 w 71"/>
                  <a:gd name="T45" fmla="*/ 38 h 49"/>
                  <a:gd name="T46" fmla="*/ 58 w 71"/>
                  <a:gd name="T47" fmla="*/ 36 h 49"/>
                  <a:gd name="T48" fmla="*/ 56 w 71"/>
                  <a:gd name="T49" fmla="*/ 34 h 49"/>
                  <a:gd name="T50" fmla="*/ 53 w 71"/>
                  <a:gd name="T51" fmla="*/ 32 h 49"/>
                  <a:gd name="T52" fmla="*/ 48 w 71"/>
                  <a:gd name="T53" fmla="*/ 28 h 49"/>
                  <a:gd name="T54" fmla="*/ 41 w 71"/>
                  <a:gd name="T55" fmla="*/ 24 h 49"/>
                  <a:gd name="T56" fmla="*/ 32 w 71"/>
                  <a:gd name="T57" fmla="*/ 19 h 49"/>
                  <a:gd name="T58" fmla="*/ 23 w 71"/>
                  <a:gd name="T59" fmla="*/ 13 h 49"/>
                  <a:gd name="T60" fmla="*/ 15 w 71"/>
                  <a:gd name="T61" fmla="*/ 8 h 49"/>
                  <a:gd name="T62" fmla="*/ 7 w 71"/>
                  <a:gd name="T63" fmla="*/ 4 h 49"/>
                  <a:gd name="T64" fmla="*/ 2 w 71"/>
                  <a:gd name="T65" fmla="*/ 1 h 49"/>
                  <a:gd name="T66" fmla="*/ 0 w 71"/>
                  <a:gd name="T67" fmla="*/ 0 h 49"/>
                  <a:gd name="T68" fmla="*/ 0 w 71"/>
                  <a:gd name="T69" fmla="*/ 5 h 4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1"/>
                  <a:gd name="T106" fmla="*/ 0 h 49"/>
                  <a:gd name="T107" fmla="*/ 71 w 71"/>
                  <a:gd name="T108" fmla="*/ 49 h 4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1" h="49">
                    <a:moveTo>
                      <a:pt x="0" y="5"/>
                    </a:moveTo>
                    <a:lnTo>
                      <a:pt x="2" y="6"/>
                    </a:lnTo>
                    <a:lnTo>
                      <a:pt x="7" y="9"/>
                    </a:lnTo>
                    <a:lnTo>
                      <a:pt x="15" y="13"/>
                    </a:lnTo>
                    <a:lnTo>
                      <a:pt x="23" y="19"/>
                    </a:lnTo>
                    <a:lnTo>
                      <a:pt x="32" y="24"/>
                    </a:lnTo>
                    <a:lnTo>
                      <a:pt x="41" y="29"/>
                    </a:lnTo>
                    <a:lnTo>
                      <a:pt x="48" y="34"/>
                    </a:lnTo>
                    <a:lnTo>
                      <a:pt x="53" y="38"/>
                    </a:lnTo>
                    <a:lnTo>
                      <a:pt x="57" y="40"/>
                    </a:lnTo>
                    <a:lnTo>
                      <a:pt x="61" y="43"/>
                    </a:lnTo>
                    <a:lnTo>
                      <a:pt x="65" y="46"/>
                    </a:lnTo>
                    <a:lnTo>
                      <a:pt x="68" y="49"/>
                    </a:lnTo>
                    <a:lnTo>
                      <a:pt x="70" y="47"/>
                    </a:lnTo>
                    <a:lnTo>
                      <a:pt x="71" y="46"/>
                    </a:lnTo>
                    <a:lnTo>
                      <a:pt x="70" y="46"/>
                    </a:lnTo>
                    <a:lnTo>
                      <a:pt x="70" y="45"/>
                    </a:lnTo>
                    <a:lnTo>
                      <a:pt x="69" y="44"/>
                    </a:lnTo>
                    <a:lnTo>
                      <a:pt x="68" y="43"/>
                    </a:lnTo>
                    <a:lnTo>
                      <a:pt x="66" y="42"/>
                    </a:lnTo>
                    <a:lnTo>
                      <a:pt x="64" y="40"/>
                    </a:lnTo>
                    <a:lnTo>
                      <a:pt x="61" y="38"/>
                    </a:lnTo>
                    <a:lnTo>
                      <a:pt x="58" y="36"/>
                    </a:lnTo>
                    <a:lnTo>
                      <a:pt x="56" y="34"/>
                    </a:lnTo>
                    <a:lnTo>
                      <a:pt x="53" y="32"/>
                    </a:lnTo>
                    <a:lnTo>
                      <a:pt x="48" y="28"/>
                    </a:lnTo>
                    <a:lnTo>
                      <a:pt x="41" y="24"/>
                    </a:lnTo>
                    <a:lnTo>
                      <a:pt x="32" y="19"/>
                    </a:lnTo>
                    <a:lnTo>
                      <a:pt x="23" y="13"/>
                    </a:lnTo>
                    <a:lnTo>
                      <a:pt x="15" y="8"/>
                    </a:lnTo>
                    <a:lnTo>
                      <a:pt x="7" y="4"/>
                    </a:lnTo>
                    <a:lnTo>
                      <a:pt x="2" y="1"/>
                    </a:lnTo>
                    <a:lnTo>
                      <a:pt x="0" y="0"/>
                    </a:lnTo>
                    <a:lnTo>
                      <a:pt x="0" y="5"/>
                    </a:lnTo>
                    <a:close/>
                  </a:path>
                </a:pathLst>
              </a:custGeom>
              <a:solidFill>
                <a:srgbClr val="C6C6C6"/>
              </a:solidFill>
              <a:ln w="9525">
                <a:noFill/>
                <a:round/>
                <a:headEnd/>
                <a:tailEnd/>
              </a:ln>
            </p:spPr>
            <p:txBody>
              <a:bodyPr/>
              <a:lstStyle/>
              <a:p>
                <a:endParaRPr lang="en-US"/>
              </a:p>
            </p:txBody>
          </p:sp>
          <p:sp>
            <p:nvSpPr>
              <p:cNvPr id="35196" name="Freeform 103"/>
              <p:cNvSpPr>
                <a:spLocks/>
              </p:cNvSpPr>
              <p:nvPr/>
            </p:nvSpPr>
            <p:spPr bwMode="auto">
              <a:xfrm>
                <a:off x="2922" y="3468"/>
                <a:ext cx="167" cy="57"/>
              </a:xfrm>
              <a:custGeom>
                <a:avLst/>
                <a:gdLst>
                  <a:gd name="T0" fmla="*/ 152 w 167"/>
                  <a:gd name="T1" fmla="*/ 34 h 57"/>
                  <a:gd name="T2" fmla="*/ 147 w 167"/>
                  <a:gd name="T3" fmla="*/ 30 h 57"/>
                  <a:gd name="T4" fmla="*/ 140 w 167"/>
                  <a:gd name="T5" fmla="*/ 25 h 57"/>
                  <a:gd name="T6" fmla="*/ 131 w 167"/>
                  <a:gd name="T7" fmla="*/ 20 h 57"/>
                  <a:gd name="T8" fmla="*/ 122 w 167"/>
                  <a:gd name="T9" fmla="*/ 15 h 57"/>
                  <a:gd name="T10" fmla="*/ 114 w 167"/>
                  <a:gd name="T11" fmla="*/ 9 h 57"/>
                  <a:gd name="T12" fmla="*/ 106 w 167"/>
                  <a:gd name="T13" fmla="*/ 5 h 57"/>
                  <a:gd name="T14" fmla="*/ 101 w 167"/>
                  <a:gd name="T15" fmla="*/ 2 h 57"/>
                  <a:gd name="T16" fmla="*/ 99 w 167"/>
                  <a:gd name="T17" fmla="*/ 1 h 57"/>
                  <a:gd name="T18" fmla="*/ 98 w 167"/>
                  <a:gd name="T19" fmla="*/ 0 h 57"/>
                  <a:gd name="T20" fmla="*/ 98 w 167"/>
                  <a:gd name="T21" fmla="*/ 0 h 57"/>
                  <a:gd name="T22" fmla="*/ 97 w 167"/>
                  <a:gd name="T23" fmla="*/ 0 h 57"/>
                  <a:gd name="T24" fmla="*/ 96 w 167"/>
                  <a:gd name="T25" fmla="*/ 1 h 57"/>
                  <a:gd name="T26" fmla="*/ 0 w 167"/>
                  <a:gd name="T27" fmla="*/ 56 h 57"/>
                  <a:gd name="T28" fmla="*/ 0 w 167"/>
                  <a:gd name="T29" fmla="*/ 56 h 57"/>
                  <a:gd name="T30" fmla="*/ 1 w 167"/>
                  <a:gd name="T31" fmla="*/ 56 h 57"/>
                  <a:gd name="T32" fmla="*/ 1 w 167"/>
                  <a:gd name="T33" fmla="*/ 56 h 57"/>
                  <a:gd name="T34" fmla="*/ 1 w 167"/>
                  <a:gd name="T35" fmla="*/ 57 h 57"/>
                  <a:gd name="T36" fmla="*/ 96 w 167"/>
                  <a:gd name="T37" fmla="*/ 3 h 57"/>
                  <a:gd name="T38" fmla="*/ 97 w 167"/>
                  <a:gd name="T39" fmla="*/ 2 h 57"/>
                  <a:gd name="T40" fmla="*/ 98 w 167"/>
                  <a:gd name="T41" fmla="*/ 2 h 57"/>
                  <a:gd name="T42" fmla="*/ 98 w 167"/>
                  <a:gd name="T43" fmla="*/ 2 h 57"/>
                  <a:gd name="T44" fmla="*/ 99 w 167"/>
                  <a:gd name="T45" fmla="*/ 3 h 57"/>
                  <a:gd name="T46" fmla="*/ 101 w 167"/>
                  <a:gd name="T47" fmla="*/ 4 h 57"/>
                  <a:gd name="T48" fmla="*/ 106 w 167"/>
                  <a:gd name="T49" fmla="*/ 7 h 57"/>
                  <a:gd name="T50" fmla="*/ 114 w 167"/>
                  <a:gd name="T51" fmla="*/ 11 h 57"/>
                  <a:gd name="T52" fmla="*/ 122 w 167"/>
                  <a:gd name="T53" fmla="*/ 16 h 57"/>
                  <a:gd name="T54" fmla="*/ 131 w 167"/>
                  <a:gd name="T55" fmla="*/ 22 h 57"/>
                  <a:gd name="T56" fmla="*/ 140 w 167"/>
                  <a:gd name="T57" fmla="*/ 27 h 57"/>
                  <a:gd name="T58" fmla="*/ 147 w 167"/>
                  <a:gd name="T59" fmla="*/ 31 h 57"/>
                  <a:gd name="T60" fmla="*/ 152 w 167"/>
                  <a:gd name="T61" fmla="*/ 35 h 57"/>
                  <a:gd name="T62" fmla="*/ 155 w 167"/>
                  <a:gd name="T63" fmla="*/ 38 h 57"/>
                  <a:gd name="T64" fmla="*/ 159 w 167"/>
                  <a:gd name="T65" fmla="*/ 40 h 57"/>
                  <a:gd name="T66" fmla="*/ 163 w 167"/>
                  <a:gd name="T67" fmla="*/ 43 h 57"/>
                  <a:gd name="T68" fmla="*/ 166 w 167"/>
                  <a:gd name="T69" fmla="*/ 45 h 57"/>
                  <a:gd name="T70" fmla="*/ 167 w 167"/>
                  <a:gd name="T71" fmla="*/ 45 h 57"/>
                  <a:gd name="T72" fmla="*/ 164 w 167"/>
                  <a:gd name="T73" fmla="*/ 42 h 57"/>
                  <a:gd name="T74" fmla="*/ 160 w 167"/>
                  <a:gd name="T75" fmla="*/ 39 h 57"/>
                  <a:gd name="T76" fmla="*/ 156 w 167"/>
                  <a:gd name="T77" fmla="*/ 36 h 57"/>
                  <a:gd name="T78" fmla="*/ 152 w 167"/>
                  <a:gd name="T79" fmla="*/ 34 h 5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67"/>
                  <a:gd name="T121" fmla="*/ 0 h 57"/>
                  <a:gd name="T122" fmla="*/ 167 w 167"/>
                  <a:gd name="T123" fmla="*/ 57 h 5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67" h="57">
                    <a:moveTo>
                      <a:pt x="152" y="34"/>
                    </a:moveTo>
                    <a:lnTo>
                      <a:pt x="147" y="30"/>
                    </a:lnTo>
                    <a:lnTo>
                      <a:pt x="140" y="25"/>
                    </a:lnTo>
                    <a:lnTo>
                      <a:pt x="131" y="20"/>
                    </a:lnTo>
                    <a:lnTo>
                      <a:pt x="122" y="15"/>
                    </a:lnTo>
                    <a:lnTo>
                      <a:pt x="114" y="9"/>
                    </a:lnTo>
                    <a:lnTo>
                      <a:pt x="106" y="5"/>
                    </a:lnTo>
                    <a:lnTo>
                      <a:pt x="101" y="2"/>
                    </a:lnTo>
                    <a:lnTo>
                      <a:pt x="99" y="1"/>
                    </a:lnTo>
                    <a:lnTo>
                      <a:pt x="98" y="0"/>
                    </a:lnTo>
                    <a:lnTo>
                      <a:pt x="97" y="0"/>
                    </a:lnTo>
                    <a:lnTo>
                      <a:pt x="96" y="1"/>
                    </a:lnTo>
                    <a:lnTo>
                      <a:pt x="0" y="56"/>
                    </a:lnTo>
                    <a:lnTo>
                      <a:pt x="1" y="56"/>
                    </a:lnTo>
                    <a:lnTo>
                      <a:pt x="1" y="57"/>
                    </a:lnTo>
                    <a:lnTo>
                      <a:pt x="96" y="3"/>
                    </a:lnTo>
                    <a:lnTo>
                      <a:pt x="97" y="2"/>
                    </a:lnTo>
                    <a:lnTo>
                      <a:pt x="98" y="2"/>
                    </a:lnTo>
                    <a:lnTo>
                      <a:pt x="99" y="3"/>
                    </a:lnTo>
                    <a:lnTo>
                      <a:pt x="101" y="4"/>
                    </a:lnTo>
                    <a:lnTo>
                      <a:pt x="106" y="7"/>
                    </a:lnTo>
                    <a:lnTo>
                      <a:pt x="114" y="11"/>
                    </a:lnTo>
                    <a:lnTo>
                      <a:pt x="122" y="16"/>
                    </a:lnTo>
                    <a:lnTo>
                      <a:pt x="131" y="22"/>
                    </a:lnTo>
                    <a:lnTo>
                      <a:pt x="140" y="27"/>
                    </a:lnTo>
                    <a:lnTo>
                      <a:pt x="147" y="31"/>
                    </a:lnTo>
                    <a:lnTo>
                      <a:pt x="152" y="35"/>
                    </a:lnTo>
                    <a:lnTo>
                      <a:pt x="155" y="38"/>
                    </a:lnTo>
                    <a:lnTo>
                      <a:pt x="159" y="40"/>
                    </a:lnTo>
                    <a:lnTo>
                      <a:pt x="163" y="43"/>
                    </a:lnTo>
                    <a:lnTo>
                      <a:pt x="166" y="45"/>
                    </a:lnTo>
                    <a:lnTo>
                      <a:pt x="167" y="45"/>
                    </a:lnTo>
                    <a:lnTo>
                      <a:pt x="164" y="42"/>
                    </a:lnTo>
                    <a:lnTo>
                      <a:pt x="160" y="39"/>
                    </a:lnTo>
                    <a:lnTo>
                      <a:pt x="156" y="36"/>
                    </a:lnTo>
                    <a:lnTo>
                      <a:pt x="152" y="34"/>
                    </a:lnTo>
                    <a:close/>
                  </a:path>
                </a:pathLst>
              </a:custGeom>
              <a:solidFill>
                <a:srgbClr val="68A307"/>
              </a:solidFill>
              <a:ln w="9525">
                <a:noFill/>
                <a:round/>
                <a:headEnd/>
                <a:tailEnd/>
              </a:ln>
            </p:spPr>
            <p:txBody>
              <a:bodyPr/>
              <a:lstStyle/>
              <a:p>
                <a:endParaRPr lang="en-US"/>
              </a:p>
            </p:txBody>
          </p:sp>
          <p:sp>
            <p:nvSpPr>
              <p:cNvPr id="35197" name="Freeform 104"/>
              <p:cNvSpPr>
                <a:spLocks/>
              </p:cNvSpPr>
              <p:nvPr/>
            </p:nvSpPr>
            <p:spPr bwMode="auto">
              <a:xfrm>
                <a:off x="3266" y="3670"/>
                <a:ext cx="7" cy="4"/>
              </a:xfrm>
              <a:custGeom>
                <a:avLst/>
                <a:gdLst>
                  <a:gd name="T0" fmla="*/ 0 w 7"/>
                  <a:gd name="T1" fmla="*/ 3 h 4"/>
                  <a:gd name="T2" fmla="*/ 1 w 7"/>
                  <a:gd name="T3" fmla="*/ 3 h 4"/>
                  <a:gd name="T4" fmla="*/ 2 w 7"/>
                  <a:gd name="T5" fmla="*/ 2 h 4"/>
                  <a:gd name="T6" fmla="*/ 3 w 7"/>
                  <a:gd name="T7" fmla="*/ 1 h 4"/>
                  <a:gd name="T8" fmla="*/ 3 w 7"/>
                  <a:gd name="T9" fmla="*/ 1 h 4"/>
                  <a:gd name="T10" fmla="*/ 4 w 7"/>
                  <a:gd name="T11" fmla="*/ 1 h 4"/>
                  <a:gd name="T12" fmla="*/ 4 w 7"/>
                  <a:gd name="T13" fmla="*/ 0 h 4"/>
                  <a:gd name="T14" fmla="*/ 5 w 7"/>
                  <a:gd name="T15" fmla="*/ 0 h 4"/>
                  <a:gd name="T16" fmla="*/ 5 w 7"/>
                  <a:gd name="T17" fmla="*/ 0 h 4"/>
                  <a:gd name="T18" fmla="*/ 7 w 7"/>
                  <a:gd name="T19" fmla="*/ 1 h 4"/>
                  <a:gd name="T20" fmla="*/ 6 w 7"/>
                  <a:gd name="T21" fmla="*/ 1 h 4"/>
                  <a:gd name="T22" fmla="*/ 5 w 7"/>
                  <a:gd name="T23" fmla="*/ 1 h 4"/>
                  <a:gd name="T24" fmla="*/ 5 w 7"/>
                  <a:gd name="T25" fmla="*/ 1 h 4"/>
                  <a:gd name="T26" fmla="*/ 4 w 7"/>
                  <a:gd name="T27" fmla="*/ 2 h 4"/>
                  <a:gd name="T28" fmla="*/ 4 w 7"/>
                  <a:gd name="T29" fmla="*/ 2 h 4"/>
                  <a:gd name="T30" fmla="*/ 3 w 7"/>
                  <a:gd name="T31" fmla="*/ 3 h 4"/>
                  <a:gd name="T32" fmla="*/ 2 w 7"/>
                  <a:gd name="T33" fmla="*/ 3 h 4"/>
                  <a:gd name="T34" fmla="*/ 1 w 7"/>
                  <a:gd name="T35" fmla="*/ 4 h 4"/>
                  <a:gd name="T36" fmla="*/ 0 w 7"/>
                  <a:gd name="T37" fmla="*/ 3 h 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
                  <a:gd name="T58" fmla="*/ 0 h 4"/>
                  <a:gd name="T59" fmla="*/ 7 w 7"/>
                  <a:gd name="T60" fmla="*/ 4 h 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 h="4">
                    <a:moveTo>
                      <a:pt x="0" y="3"/>
                    </a:moveTo>
                    <a:lnTo>
                      <a:pt x="1" y="3"/>
                    </a:lnTo>
                    <a:lnTo>
                      <a:pt x="2" y="2"/>
                    </a:lnTo>
                    <a:lnTo>
                      <a:pt x="3" y="1"/>
                    </a:lnTo>
                    <a:lnTo>
                      <a:pt x="4" y="1"/>
                    </a:lnTo>
                    <a:lnTo>
                      <a:pt x="4" y="0"/>
                    </a:lnTo>
                    <a:lnTo>
                      <a:pt x="5" y="0"/>
                    </a:lnTo>
                    <a:lnTo>
                      <a:pt x="7" y="1"/>
                    </a:lnTo>
                    <a:lnTo>
                      <a:pt x="6" y="1"/>
                    </a:lnTo>
                    <a:lnTo>
                      <a:pt x="5" y="1"/>
                    </a:lnTo>
                    <a:lnTo>
                      <a:pt x="4" y="2"/>
                    </a:lnTo>
                    <a:lnTo>
                      <a:pt x="3" y="3"/>
                    </a:lnTo>
                    <a:lnTo>
                      <a:pt x="2" y="3"/>
                    </a:lnTo>
                    <a:lnTo>
                      <a:pt x="1" y="4"/>
                    </a:lnTo>
                    <a:lnTo>
                      <a:pt x="0" y="3"/>
                    </a:lnTo>
                    <a:close/>
                  </a:path>
                </a:pathLst>
              </a:custGeom>
              <a:solidFill>
                <a:srgbClr val="606663"/>
              </a:solidFill>
              <a:ln w="9525">
                <a:noFill/>
                <a:round/>
                <a:headEnd/>
                <a:tailEnd/>
              </a:ln>
            </p:spPr>
            <p:txBody>
              <a:bodyPr/>
              <a:lstStyle/>
              <a:p>
                <a:endParaRPr lang="en-US"/>
              </a:p>
            </p:txBody>
          </p:sp>
          <p:sp>
            <p:nvSpPr>
              <p:cNvPr id="35198" name="Freeform 105"/>
              <p:cNvSpPr>
                <a:spLocks/>
              </p:cNvSpPr>
              <p:nvPr/>
            </p:nvSpPr>
            <p:spPr bwMode="auto">
              <a:xfrm>
                <a:off x="3285" y="3667"/>
                <a:ext cx="15" cy="5"/>
              </a:xfrm>
              <a:custGeom>
                <a:avLst/>
                <a:gdLst>
                  <a:gd name="T0" fmla="*/ 9 w 15"/>
                  <a:gd name="T1" fmla="*/ 5 h 5"/>
                  <a:gd name="T2" fmla="*/ 10 w 15"/>
                  <a:gd name="T3" fmla="*/ 5 h 5"/>
                  <a:gd name="T4" fmla="*/ 12 w 15"/>
                  <a:gd name="T5" fmla="*/ 5 h 5"/>
                  <a:gd name="T6" fmla="*/ 14 w 15"/>
                  <a:gd name="T7" fmla="*/ 4 h 5"/>
                  <a:gd name="T8" fmla="*/ 15 w 15"/>
                  <a:gd name="T9" fmla="*/ 4 h 5"/>
                  <a:gd name="T10" fmla="*/ 14 w 15"/>
                  <a:gd name="T11" fmla="*/ 3 h 5"/>
                  <a:gd name="T12" fmla="*/ 12 w 15"/>
                  <a:gd name="T13" fmla="*/ 3 h 5"/>
                  <a:gd name="T14" fmla="*/ 7 w 15"/>
                  <a:gd name="T15" fmla="*/ 1 h 5"/>
                  <a:gd name="T16" fmla="*/ 0 w 15"/>
                  <a:gd name="T17" fmla="*/ 0 h 5"/>
                  <a:gd name="T18" fmla="*/ 1 w 15"/>
                  <a:gd name="T19" fmla="*/ 0 h 5"/>
                  <a:gd name="T20" fmla="*/ 4 w 15"/>
                  <a:gd name="T21" fmla="*/ 2 h 5"/>
                  <a:gd name="T22" fmla="*/ 7 w 15"/>
                  <a:gd name="T23" fmla="*/ 3 h 5"/>
                  <a:gd name="T24" fmla="*/ 9 w 15"/>
                  <a:gd name="T25" fmla="*/ 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5"/>
                  <a:gd name="T41" fmla="*/ 15 w 15"/>
                  <a:gd name="T42" fmla="*/ 5 h 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5">
                    <a:moveTo>
                      <a:pt x="9" y="5"/>
                    </a:moveTo>
                    <a:lnTo>
                      <a:pt x="10" y="5"/>
                    </a:lnTo>
                    <a:lnTo>
                      <a:pt x="12" y="5"/>
                    </a:lnTo>
                    <a:lnTo>
                      <a:pt x="14" y="4"/>
                    </a:lnTo>
                    <a:lnTo>
                      <a:pt x="15" y="4"/>
                    </a:lnTo>
                    <a:lnTo>
                      <a:pt x="14" y="3"/>
                    </a:lnTo>
                    <a:lnTo>
                      <a:pt x="12" y="3"/>
                    </a:lnTo>
                    <a:lnTo>
                      <a:pt x="7" y="1"/>
                    </a:lnTo>
                    <a:lnTo>
                      <a:pt x="0" y="0"/>
                    </a:lnTo>
                    <a:lnTo>
                      <a:pt x="1" y="0"/>
                    </a:lnTo>
                    <a:lnTo>
                      <a:pt x="4" y="2"/>
                    </a:lnTo>
                    <a:lnTo>
                      <a:pt x="7" y="3"/>
                    </a:lnTo>
                    <a:lnTo>
                      <a:pt x="9" y="5"/>
                    </a:lnTo>
                    <a:close/>
                  </a:path>
                </a:pathLst>
              </a:custGeom>
              <a:solidFill>
                <a:srgbClr val="C6C6C6"/>
              </a:solidFill>
              <a:ln w="9525">
                <a:noFill/>
                <a:round/>
                <a:headEnd/>
                <a:tailEnd/>
              </a:ln>
            </p:spPr>
            <p:txBody>
              <a:bodyPr/>
              <a:lstStyle/>
              <a:p>
                <a:endParaRPr lang="en-US"/>
              </a:p>
            </p:txBody>
          </p:sp>
          <p:sp>
            <p:nvSpPr>
              <p:cNvPr id="35199" name="Freeform 106"/>
              <p:cNvSpPr>
                <a:spLocks/>
              </p:cNvSpPr>
              <p:nvPr/>
            </p:nvSpPr>
            <p:spPr bwMode="auto">
              <a:xfrm>
                <a:off x="3103" y="3530"/>
                <a:ext cx="30" cy="20"/>
              </a:xfrm>
              <a:custGeom>
                <a:avLst/>
                <a:gdLst>
                  <a:gd name="T0" fmla="*/ 29 w 30"/>
                  <a:gd name="T1" fmla="*/ 0 h 20"/>
                  <a:gd name="T2" fmla="*/ 0 w 30"/>
                  <a:gd name="T3" fmla="*/ 20 h 20"/>
                  <a:gd name="T4" fmla="*/ 0 w 30"/>
                  <a:gd name="T5" fmla="*/ 20 h 20"/>
                  <a:gd name="T6" fmla="*/ 30 w 30"/>
                  <a:gd name="T7" fmla="*/ 1 h 20"/>
                  <a:gd name="T8" fmla="*/ 29 w 30"/>
                  <a:gd name="T9" fmla="*/ 0 h 20"/>
                  <a:gd name="T10" fmla="*/ 0 60000 65536"/>
                  <a:gd name="T11" fmla="*/ 0 60000 65536"/>
                  <a:gd name="T12" fmla="*/ 0 60000 65536"/>
                  <a:gd name="T13" fmla="*/ 0 60000 65536"/>
                  <a:gd name="T14" fmla="*/ 0 60000 65536"/>
                  <a:gd name="T15" fmla="*/ 0 w 30"/>
                  <a:gd name="T16" fmla="*/ 0 h 20"/>
                  <a:gd name="T17" fmla="*/ 30 w 30"/>
                  <a:gd name="T18" fmla="*/ 20 h 20"/>
                </a:gdLst>
                <a:ahLst/>
                <a:cxnLst>
                  <a:cxn ang="T10">
                    <a:pos x="T0" y="T1"/>
                  </a:cxn>
                  <a:cxn ang="T11">
                    <a:pos x="T2" y="T3"/>
                  </a:cxn>
                  <a:cxn ang="T12">
                    <a:pos x="T4" y="T5"/>
                  </a:cxn>
                  <a:cxn ang="T13">
                    <a:pos x="T6" y="T7"/>
                  </a:cxn>
                  <a:cxn ang="T14">
                    <a:pos x="T8" y="T9"/>
                  </a:cxn>
                </a:cxnLst>
                <a:rect l="T15" t="T16" r="T17" b="T18"/>
                <a:pathLst>
                  <a:path w="30" h="20">
                    <a:moveTo>
                      <a:pt x="29" y="0"/>
                    </a:moveTo>
                    <a:lnTo>
                      <a:pt x="0" y="20"/>
                    </a:lnTo>
                    <a:lnTo>
                      <a:pt x="30" y="1"/>
                    </a:lnTo>
                    <a:lnTo>
                      <a:pt x="29" y="0"/>
                    </a:lnTo>
                    <a:close/>
                  </a:path>
                </a:pathLst>
              </a:custGeom>
              <a:solidFill>
                <a:srgbClr val="91918E"/>
              </a:solidFill>
              <a:ln w="9525">
                <a:noFill/>
                <a:round/>
                <a:headEnd/>
                <a:tailEnd/>
              </a:ln>
            </p:spPr>
            <p:txBody>
              <a:bodyPr/>
              <a:lstStyle/>
              <a:p>
                <a:endParaRPr lang="en-US"/>
              </a:p>
            </p:txBody>
          </p:sp>
          <p:sp>
            <p:nvSpPr>
              <p:cNvPr id="35200" name="Freeform 107"/>
              <p:cNvSpPr>
                <a:spLocks/>
              </p:cNvSpPr>
              <p:nvPr/>
            </p:nvSpPr>
            <p:spPr bwMode="auto">
              <a:xfrm>
                <a:off x="3017" y="3578"/>
                <a:ext cx="37" cy="19"/>
              </a:xfrm>
              <a:custGeom>
                <a:avLst/>
                <a:gdLst>
                  <a:gd name="T0" fmla="*/ 37 w 37"/>
                  <a:gd name="T1" fmla="*/ 0 h 19"/>
                  <a:gd name="T2" fmla="*/ 0 w 37"/>
                  <a:gd name="T3" fmla="*/ 19 h 19"/>
                  <a:gd name="T4" fmla="*/ 0 w 37"/>
                  <a:gd name="T5" fmla="*/ 19 h 19"/>
                  <a:gd name="T6" fmla="*/ 37 w 37"/>
                  <a:gd name="T7" fmla="*/ 1 h 19"/>
                  <a:gd name="T8" fmla="*/ 37 w 37"/>
                  <a:gd name="T9" fmla="*/ 0 h 19"/>
                  <a:gd name="T10" fmla="*/ 0 60000 65536"/>
                  <a:gd name="T11" fmla="*/ 0 60000 65536"/>
                  <a:gd name="T12" fmla="*/ 0 60000 65536"/>
                  <a:gd name="T13" fmla="*/ 0 60000 65536"/>
                  <a:gd name="T14" fmla="*/ 0 60000 65536"/>
                  <a:gd name="T15" fmla="*/ 0 w 37"/>
                  <a:gd name="T16" fmla="*/ 0 h 19"/>
                  <a:gd name="T17" fmla="*/ 37 w 37"/>
                  <a:gd name="T18" fmla="*/ 19 h 19"/>
                </a:gdLst>
                <a:ahLst/>
                <a:cxnLst>
                  <a:cxn ang="T10">
                    <a:pos x="T0" y="T1"/>
                  </a:cxn>
                  <a:cxn ang="T11">
                    <a:pos x="T2" y="T3"/>
                  </a:cxn>
                  <a:cxn ang="T12">
                    <a:pos x="T4" y="T5"/>
                  </a:cxn>
                  <a:cxn ang="T13">
                    <a:pos x="T6" y="T7"/>
                  </a:cxn>
                  <a:cxn ang="T14">
                    <a:pos x="T8" y="T9"/>
                  </a:cxn>
                </a:cxnLst>
                <a:rect l="T15" t="T16" r="T17" b="T18"/>
                <a:pathLst>
                  <a:path w="37" h="19">
                    <a:moveTo>
                      <a:pt x="37" y="0"/>
                    </a:moveTo>
                    <a:lnTo>
                      <a:pt x="0" y="19"/>
                    </a:lnTo>
                    <a:lnTo>
                      <a:pt x="37" y="1"/>
                    </a:lnTo>
                    <a:lnTo>
                      <a:pt x="37" y="0"/>
                    </a:lnTo>
                    <a:close/>
                  </a:path>
                </a:pathLst>
              </a:custGeom>
              <a:solidFill>
                <a:srgbClr val="91918E"/>
              </a:solidFill>
              <a:ln w="9525">
                <a:noFill/>
                <a:round/>
                <a:headEnd/>
                <a:tailEnd/>
              </a:ln>
            </p:spPr>
            <p:txBody>
              <a:bodyPr/>
              <a:lstStyle/>
              <a:p>
                <a:endParaRPr lang="en-US"/>
              </a:p>
            </p:txBody>
          </p:sp>
          <p:sp>
            <p:nvSpPr>
              <p:cNvPr id="35201" name="Freeform 108"/>
              <p:cNvSpPr>
                <a:spLocks/>
              </p:cNvSpPr>
              <p:nvPr/>
            </p:nvSpPr>
            <p:spPr bwMode="auto">
              <a:xfrm>
                <a:off x="3035" y="3539"/>
                <a:ext cx="30" cy="21"/>
              </a:xfrm>
              <a:custGeom>
                <a:avLst/>
                <a:gdLst>
                  <a:gd name="T0" fmla="*/ 0 w 30"/>
                  <a:gd name="T1" fmla="*/ 20 h 21"/>
                  <a:gd name="T2" fmla="*/ 0 w 30"/>
                  <a:gd name="T3" fmla="*/ 19 h 21"/>
                  <a:gd name="T4" fmla="*/ 0 w 30"/>
                  <a:gd name="T5" fmla="*/ 18 h 21"/>
                  <a:gd name="T6" fmla="*/ 1 w 30"/>
                  <a:gd name="T7" fmla="*/ 18 h 21"/>
                  <a:gd name="T8" fmla="*/ 1 w 30"/>
                  <a:gd name="T9" fmla="*/ 17 h 21"/>
                  <a:gd name="T10" fmla="*/ 30 w 30"/>
                  <a:gd name="T11" fmla="*/ 1 h 21"/>
                  <a:gd name="T12" fmla="*/ 30 w 30"/>
                  <a:gd name="T13" fmla="*/ 0 h 21"/>
                  <a:gd name="T14" fmla="*/ 1 w 30"/>
                  <a:gd name="T15" fmla="*/ 16 h 21"/>
                  <a:gd name="T16" fmla="*/ 0 w 30"/>
                  <a:gd name="T17" fmla="*/ 18 h 21"/>
                  <a:gd name="T18" fmla="*/ 0 w 30"/>
                  <a:gd name="T19" fmla="*/ 19 h 21"/>
                  <a:gd name="T20" fmla="*/ 0 w 30"/>
                  <a:gd name="T21" fmla="*/ 20 h 21"/>
                  <a:gd name="T22" fmla="*/ 1 w 30"/>
                  <a:gd name="T23" fmla="*/ 21 h 21"/>
                  <a:gd name="T24" fmla="*/ 0 w 30"/>
                  <a:gd name="T25" fmla="*/ 20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0"/>
                  <a:gd name="T40" fmla="*/ 0 h 21"/>
                  <a:gd name="T41" fmla="*/ 30 w 30"/>
                  <a:gd name="T42" fmla="*/ 21 h 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0" h="21">
                    <a:moveTo>
                      <a:pt x="0" y="20"/>
                    </a:moveTo>
                    <a:lnTo>
                      <a:pt x="0" y="19"/>
                    </a:lnTo>
                    <a:lnTo>
                      <a:pt x="0" y="18"/>
                    </a:lnTo>
                    <a:lnTo>
                      <a:pt x="1" y="18"/>
                    </a:lnTo>
                    <a:lnTo>
                      <a:pt x="1" y="17"/>
                    </a:lnTo>
                    <a:lnTo>
                      <a:pt x="30" y="1"/>
                    </a:lnTo>
                    <a:lnTo>
                      <a:pt x="30" y="0"/>
                    </a:lnTo>
                    <a:lnTo>
                      <a:pt x="1" y="16"/>
                    </a:lnTo>
                    <a:lnTo>
                      <a:pt x="0" y="18"/>
                    </a:lnTo>
                    <a:lnTo>
                      <a:pt x="0" y="19"/>
                    </a:lnTo>
                    <a:lnTo>
                      <a:pt x="0" y="20"/>
                    </a:lnTo>
                    <a:lnTo>
                      <a:pt x="1" y="21"/>
                    </a:lnTo>
                    <a:lnTo>
                      <a:pt x="0" y="20"/>
                    </a:lnTo>
                    <a:close/>
                  </a:path>
                </a:pathLst>
              </a:custGeom>
              <a:solidFill>
                <a:srgbClr val="91918E"/>
              </a:solidFill>
              <a:ln w="9525">
                <a:noFill/>
                <a:round/>
                <a:headEnd/>
                <a:tailEnd/>
              </a:ln>
            </p:spPr>
            <p:txBody>
              <a:bodyPr/>
              <a:lstStyle/>
              <a:p>
                <a:endParaRPr lang="en-US"/>
              </a:p>
            </p:txBody>
          </p:sp>
        </p:grpSp>
        <p:sp>
          <p:nvSpPr>
            <p:cNvPr id="34830" name="Rectangle 109"/>
            <p:cNvSpPr>
              <a:spLocks noChangeArrowheads="1"/>
            </p:cNvSpPr>
            <p:nvPr/>
          </p:nvSpPr>
          <p:spPr bwMode="auto">
            <a:xfrm>
              <a:off x="4675188" y="6051550"/>
              <a:ext cx="539750" cy="228600"/>
            </a:xfrm>
            <a:prstGeom prst="rect">
              <a:avLst/>
            </a:prstGeom>
            <a:noFill/>
            <a:ln w="9525">
              <a:noFill/>
              <a:miter lim="800000"/>
              <a:headEnd/>
              <a:tailEnd/>
            </a:ln>
          </p:spPr>
          <p:txBody>
            <a:bodyPr wrap="none" lIns="0" tIns="0" rIns="0" bIns="0">
              <a:spAutoFit/>
            </a:bodyPr>
            <a:lstStyle/>
            <a:p>
              <a:pPr eaLnBrk="1" hangingPunct="1"/>
              <a:r>
                <a:rPr lang="en-US" sz="1500">
                  <a:solidFill>
                    <a:srgbClr val="000000"/>
                  </a:solidFill>
                </a:rPr>
                <a:t>GPRS</a:t>
              </a:r>
              <a:endParaRPr lang="en-US" sz="3200" b="1"/>
            </a:p>
          </p:txBody>
        </p:sp>
        <p:sp>
          <p:nvSpPr>
            <p:cNvPr id="34831" name="Rectangle 110"/>
            <p:cNvSpPr>
              <a:spLocks noChangeArrowheads="1"/>
            </p:cNvSpPr>
            <p:nvPr/>
          </p:nvSpPr>
          <p:spPr bwMode="auto">
            <a:xfrm>
              <a:off x="4568825" y="5162550"/>
              <a:ext cx="806450" cy="228600"/>
            </a:xfrm>
            <a:prstGeom prst="rect">
              <a:avLst/>
            </a:prstGeom>
            <a:noFill/>
            <a:ln w="9525">
              <a:noFill/>
              <a:miter lim="800000"/>
              <a:headEnd/>
              <a:tailEnd/>
            </a:ln>
          </p:spPr>
          <p:txBody>
            <a:bodyPr wrap="none" lIns="0" tIns="0" rIns="0" bIns="0">
              <a:spAutoFit/>
            </a:bodyPr>
            <a:lstStyle/>
            <a:p>
              <a:pPr eaLnBrk="1" hangingPunct="1"/>
              <a:r>
                <a:rPr lang="en-US" sz="1500">
                  <a:solidFill>
                    <a:srgbClr val="000000"/>
                  </a:solidFill>
                </a:rPr>
                <a:t>Bluetooth</a:t>
              </a:r>
              <a:endParaRPr lang="en-US" sz="3200" b="1"/>
            </a:p>
          </p:txBody>
        </p:sp>
        <p:sp>
          <p:nvSpPr>
            <p:cNvPr id="34832" name="Freeform 111"/>
            <p:cNvSpPr>
              <a:spLocks/>
            </p:cNvSpPr>
            <p:nvPr/>
          </p:nvSpPr>
          <p:spPr bwMode="auto">
            <a:xfrm>
              <a:off x="2643188" y="4891088"/>
              <a:ext cx="209550" cy="850900"/>
            </a:xfrm>
            <a:custGeom>
              <a:avLst/>
              <a:gdLst>
                <a:gd name="T0" fmla="*/ 87 w 132"/>
                <a:gd name="T1" fmla="*/ 536 h 536"/>
                <a:gd name="T2" fmla="*/ 65 w 132"/>
                <a:gd name="T3" fmla="*/ 490 h 536"/>
                <a:gd name="T4" fmla="*/ 46 w 132"/>
                <a:gd name="T5" fmla="*/ 445 h 536"/>
                <a:gd name="T6" fmla="*/ 29 w 132"/>
                <a:gd name="T7" fmla="*/ 401 h 536"/>
                <a:gd name="T8" fmla="*/ 17 w 132"/>
                <a:gd name="T9" fmla="*/ 359 h 536"/>
                <a:gd name="T10" fmla="*/ 8 w 132"/>
                <a:gd name="T11" fmla="*/ 320 h 536"/>
                <a:gd name="T12" fmla="*/ 2 w 132"/>
                <a:gd name="T13" fmla="*/ 282 h 536"/>
                <a:gd name="T14" fmla="*/ 0 w 132"/>
                <a:gd name="T15" fmla="*/ 245 h 536"/>
                <a:gd name="T16" fmla="*/ 1 w 132"/>
                <a:gd name="T17" fmla="*/ 210 h 536"/>
                <a:gd name="T18" fmla="*/ 5 w 132"/>
                <a:gd name="T19" fmla="*/ 178 h 536"/>
                <a:gd name="T20" fmla="*/ 13 w 132"/>
                <a:gd name="T21" fmla="*/ 147 h 536"/>
                <a:gd name="T22" fmla="*/ 24 w 132"/>
                <a:gd name="T23" fmla="*/ 118 h 536"/>
                <a:gd name="T24" fmla="*/ 39 w 132"/>
                <a:gd name="T25" fmla="*/ 91 h 536"/>
                <a:gd name="T26" fmla="*/ 58 w 132"/>
                <a:gd name="T27" fmla="*/ 66 h 536"/>
                <a:gd name="T28" fmla="*/ 79 w 132"/>
                <a:gd name="T29" fmla="*/ 42 h 536"/>
                <a:gd name="T30" fmla="*/ 104 w 132"/>
                <a:gd name="T31" fmla="*/ 19 h 536"/>
                <a:gd name="T32" fmla="*/ 132 w 132"/>
                <a:gd name="T33" fmla="*/ 0 h 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2"/>
                <a:gd name="T52" fmla="*/ 0 h 536"/>
                <a:gd name="T53" fmla="*/ 132 w 132"/>
                <a:gd name="T54" fmla="*/ 536 h 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2" h="536">
                  <a:moveTo>
                    <a:pt x="87" y="536"/>
                  </a:moveTo>
                  <a:lnTo>
                    <a:pt x="65" y="490"/>
                  </a:lnTo>
                  <a:lnTo>
                    <a:pt x="46" y="445"/>
                  </a:lnTo>
                  <a:lnTo>
                    <a:pt x="29" y="401"/>
                  </a:lnTo>
                  <a:lnTo>
                    <a:pt x="17" y="359"/>
                  </a:lnTo>
                  <a:lnTo>
                    <a:pt x="8" y="320"/>
                  </a:lnTo>
                  <a:lnTo>
                    <a:pt x="2" y="282"/>
                  </a:lnTo>
                  <a:lnTo>
                    <a:pt x="0" y="245"/>
                  </a:lnTo>
                  <a:lnTo>
                    <a:pt x="1" y="210"/>
                  </a:lnTo>
                  <a:lnTo>
                    <a:pt x="5" y="178"/>
                  </a:lnTo>
                  <a:lnTo>
                    <a:pt x="13" y="147"/>
                  </a:lnTo>
                  <a:lnTo>
                    <a:pt x="24" y="118"/>
                  </a:lnTo>
                  <a:lnTo>
                    <a:pt x="39" y="91"/>
                  </a:lnTo>
                  <a:lnTo>
                    <a:pt x="58" y="66"/>
                  </a:lnTo>
                  <a:lnTo>
                    <a:pt x="79" y="42"/>
                  </a:lnTo>
                  <a:lnTo>
                    <a:pt x="104" y="19"/>
                  </a:lnTo>
                  <a:lnTo>
                    <a:pt x="132" y="0"/>
                  </a:lnTo>
                </a:path>
              </a:pathLst>
            </a:custGeom>
            <a:noFill/>
            <a:ln w="3175">
              <a:solidFill>
                <a:srgbClr val="000000"/>
              </a:solidFill>
              <a:round/>
              <a:headEnd/>
              <a:tailEnd/>
            </a:ln>
          </p:spPr>
          <p:txBody>
            <a:bodyPr/>
            <a:lstStyle/>
            <a:p>
              <a:endParaRPr lang="en-US"/>
            </a:p>
          </p:txBody>
        </p:sp>
        <p:sp>
          <p:nvSpPr>
            <p:cNvPr id="34833" name="Line 112"/>
            <p:cNvSpPr>
              <a:spLocks noChangeShapeType="1"/>
            </p:cNvSpPr>
            <p:nvPr/>
          </p:nvSpPr>
          <p:spPr bwMode="auto">
            <a:xfrm>
              <a:off x="2640013" y="5140325"/>
              <a:ext cx="2536825" cy="1588"/>
            </a:xfrm>
            <a:prstGeom prst="line">
              <a:avLst/>
            </a:prstGeom>
            <a:noFill/>
            <a:ln w="49213">
              <a:solidFill>
                <a:srgbClr val="000000"/>
              </a:solidFill>
              <a:round/>
              <a:headEnd/>
              <a:tailEnd/>
            </a:ln>
          </p:spPr>
          <p:txBody>
            <a:bodyPr/>
            <a:lstStyle/>
            <a:p>
              <a:endParaRPr lang="en-US"/>
            </a:p>
          </p:txBody>
        </p:sp>
        <p:sp>
          <p:nvSpPr>
            <p:cNvPr id="34834" name="Rectangle 113"/>
            <p:cNvSpPr>
              <a:spLocks noChangeArrowheads="1"/>
            </p:cNvSpPr>
            <p:nvPr/>
          </p:nvSpPr>
          <p:spPr bwMode="auto">
            <a:xfrm>
              <a:off x="3302000" y="5029200"/>
              <a:ext cx="1214438" cy="211138"/>
            </a:xfrm>
            <a:prstGeom prst="rect">
              <a:avLst/>
            </a:prstGeom>
            <a:solidFill>
              <a:srgbClr val="FFFFFF"/>
            </a:solidFill>
            <a:ln w="9525">
              <a:noFill/>
              <a:miter lim="800000"/>
              <a:headEnd/>
              <a:tailEnd/>
            </a:ln>
          </p:spPr>
          <p:txBody>
            <a:bodyPr/>
            <a:lstStyle/>
            <a:p>
              <a:endParaRPr lang="en-US"/>
            </a:p>
          </p:txBody>
        </p:sp>
        <p:sp>
          <p:nvSpPr>
            <p:cNvPr id="34835" name="Rectangle 114"/>
            <p:cNvSpPr>
              <a:spLocks noChangeArrowheads="1"/>
            </p:cNvSpPr>
            <p:nvPr/>
          </p:nvSpPr>
          <p:spPr bwMode="auto">
            <a:xfrm>
              <a:off x="3316288" y="5051425"/>
              <a:ext cx="1249362" cy="182563"/>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Device abstraction</a:t>
              </a:r>
              <a:endParaRPr lang="en-US" sz="3200" b="1"/>
            </a:p>
          </p:txBody>
        </p:sp>
        <p:sp>
          <p:nvSpPr>
            <p:cNvPr id="34836" name="Freeform 115"/>
            <p:cNvSpPr>
              <a:spLocks/>
            </p:cNvSpPr>
            <p:nvPr/>
          </p:nvSpPr>
          <p:spPr bwMode="auto">
            <a:xfrm>
              <a:off x="2571750" y="4445000"/>
              <a:ext cx="563563" cy="446088"/>
            </a:xfrm>
            <a:custGeom>
              <a:avLst/>
              <a:gdLst>
                <a:gd name="T0" fmla="*/ 266 w 355"/>
                <a:gd name="T1" fmla="*/ 281 h 281"/>
                <a:gd name="T2" fmla="*/ 285 w 355"/>
                <a:gd name="T3" fmla="*/ 278 h 281"/>
                <a:gd name="T4" fmla="*/ 304 w 355"/>
                <a:gd name="T5" fmla="*/ 269 h 281"/>
                <a:gd name="T6" fmla="*/ 320 w 355"/>
                <a:gd name="T7" fmla="*/ 257 h 281"/>
                <a:gd name="T8" fmla="*/ 335 w 355"/>
                <a:gd name="T9" fmla="*/ 240 h 281"/>
                <a:gd name="T10" fmla="*/ 345 w 355"/>
                <a:gd name="T11" fmla="*/ 220 h 281"/>
                <a:gd name="T12" fmla="*/ 352 w 355"/>
                <a:gd name="T13" fmla="*/ 198 h 281"/>
                <a:gd name="T14" fmla="*/ 355 w 355"/>
                <a:gd name="T15" fmla="*/ 175 h 281"/>
                <a:gd name="T16" fmla="*/ 355 w 355"/>
                <a:gd name="T17" fmla="*/ 105 h 281"/>
                <a:gd name="T18" fmla="*/ 352 w 355"/>
                <a:gd name="T19" fmla="*/ 81 h 281"/>
                <a:gd name="T20" fmla="*/ 345 w 355"/>
                <a:gd name="T21" fmla="*/ 59 h 281"/>
                <a:gd name="T22" fmla="*/ 335 w 355"/>
                <a:gd name="T23" fmla="*/ 39 h 281"/>
                <a:gd name="T24" fmla="*/ 320 w 355"/>
                <a:gd name="T25" fmla="*/ 22 h 281"/>
                <a:gd name="T26" fmla="*/ 304 w 355"/>
                <a:gd name="T27" fmla="*/ 10 h 281"/>
                <a:gd name="T28" fmla="*/ 285 w 355"/>
                <a:gd name="T29" fmla="*/ 3 h 281"/>
                <a:gd name="T30" fmla="*/ 266 w 355"/>
                <a:gd name="T31" fmla="*/ 0 h 281"/>
                <a:gd name="T32" fmla="*/ 88 w 355"/>
                <a:gd name="T33" fmla="*/ 0 h 281"/>
                <a:gd name="T34" fmla="*/ 68 w 355"/>
                <a:gd name="T35" fmla="*/ 3 h 281"/>
                <a:gd name="T36" fmla="*/ 49 w 355"/>
                <a:gd name="T37" fmla="*/ 10 h 281"/>
                <a:gd name="T38" fmla="*/ 33 w 355"/>
                <a:gd name="T39" fmla="*/ 22 h 281"/>
                <a:gd name="T40" fmla="*/ 19 w 355"/>
                <a:gd name="T41" fmla="*/ 39 h 281"/>
                <a:gd name="T42" fmla="*/ 8 w 355"/>
                <a:gd name="T43" fmla="*/ 59 h 281"/>
                <a:gd name="T44" fmla="*/ 1 w 355"/>
                <a:gd name="T45" fmla="*/ 81 h 281"/>
                <a:gd name="T46" fmla="*/ 0 w 355"/>
                <a:gd name="T47" fmla="*/ 105 h 281"/>
                <a:gd name="T48" fmla="*/ 0 w 355"/>
                <a:gd name="T49" fmla="*/ 175 h 281"/>
                <a:gd name="T50" fmla="*/ 1 w 355"/>
                <a:gd name="T51" fmla="*/ 198 h 281"/>
                <a:gd name="T52" fmla="*/ 8 w 355"/>
                <a:gd name="T53" fmla="*/ 220 h 281"/>
                <a:gd name="T54" fmla="*/ 19 w 355"/>
                <a:gd name="T55" fmla="*/ 240 h 281"/>
                <a:gd name="T56" fmla="*/ 33 w 355"/>
                <a:gd name="T57" fmla="*/ 257 h 281"/>
                <a:gd name="T58" fmla="*/ 49 w 355"/>
                <a:gd name="T59" fmla="*/ 269 h 281"/>
                <a:gd name="T60" fmla="*/ 68 w 355"/>
                <a:gd name="T61" fmla="*/ 278 h 281"/>
                <a:gd name="T62" fmla="*/ 88 w 355"/>
                <a:gd name="T63" fmla="*/ 281 h 281"/>
                <a:gd name="T64" fmla="*/ 266 w 355"/>
                <a:gd name="T65" fmla="*/ 281 h 2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5"/>
                <a:gd name="T100" fmla="*/ 0 h 281"/>
                <a:gd name="T101" fmla="*/ 355 w 355"/>
                <a:gd name="T102" fmla="*/ 281 h 2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5" h="281">
                  <a:moveTo>
                    <a:pt x="266" y="281"/>
                  </a:moveTo>
                  <a:lnTo>
                    <a:pt x="285" y="278"/>
                  </a:lnTo>
                  <a:lnTo>
                    <a:pt x="304" y="269"/>
                  </a:lnTo>
                  <a:lnTo>
                    <a:pt x="320" y="257"/>
                  </a:lnTo>
                  <a:lnTo>
                    <a:pt x="335" y="240"/>
                  </a:lnTo>
                  <a:lnTo>
                    <a:pt x="345" y="220"/>
                  </a:lnTo>
                  <a:lnTo>
                    <a:pt x="352" y="198"/>
                  </a:lnTo>
                  <a:lnTo>
                    <a:pt x="355" y="175"/>
                  </a:lnTo>
                  <a:lnTo>
                    <a:pt x="355" y="105"/>
                  </a:lnTo>
                  <a:lnTo>
                    <a:pt x="352" y="81"/>
                  </a:lnTo>
                  <a:lnTo>
                    <a:pt x="345" y="59"/>
                  </a:lnTo>
                  <a:lnTo>
                    <a:pt x="335" y="39"/>
                  </a:lnTo>
                  <a:lnTo>
                    <a:pt x="320" y="22"/>
                  </a:lnTo>
                  <a:lnTo>
                    <a:pt x="304" y="10"/>
                  </a:lnTo>
                  <a:lnTo>
                    <a:pt x="285" y="3"/>
                  </a:lnTo>
                  <a:lnTo>
                    <a:pt x="266" y="0"/>
                  </a:lnTo>
                  <a:lnTo>
                    <a:pt x="88" y="0"/>
                  </a:lnTo>
                  <a:lnTo>
                    <a:pt x="68" y="3"/>
                  </a:lnTo>
                  <a:lnTo>
                    <a:pt x="49" y="10"/>
                  </a:lnTo>
                  <a:lnTo>
                    <a:pt x="33" y="22"/>
                  </a:lnTo>
                  <a:lnTo>
                    <a:pt x="19" y="39"/>
                  </a:lnTo>
                  <a:lnTo>
                    <a:pt x="8" y="59"/>
                  </a:lnTo>
                  <a:lnTo>
                    <a:pt x="1" y="81"/>
                  </a:lnTo>
                  <a:lnTo>
                    <a:pt x="0" y="105"/>
                  </a:lnTo>
                  <a:lnTo>
                    <a:pt x="0" y="175"/>
                  </a:lnTo>
                  <a:lnTo>
                    <a:pt x="1" y="198"/>
                  </a:lnTo>
                  <a:lnTo>
                    <a:pt x="8" y="220"/>
                  </a:lnTo>
                  <a:lnTo>
                    <a:pt x="19" y="240"/>
                  </a:lnTo>
                  <a:lnTo>
                    <a:pt x="33" y="257"/>
                  </a:lnTo>
                  <a:lnTo>
                    <a:pt x="49" y="269"/>
                  </a:lnTo>
                  <a:lnTo>
                    <a:pt x="68" y="278"/>
                  </a:lnTo>
                  <a:lnTo>
                    <a:pt x="88" y="281"/>
                  </a:lnTo>
                  <a:lnTo>
                    <a:pt x="266" y="281"/>
                  </a:lnTo>
                  <a:close/>
                </a:path>
              </a:pathLst>
            </a:custGeom>
            <a:solidFill>
              <a:srgbClr val="FFFFFF"/>
            </a:solidFill>
            <a:ln w="3175">
              <a:solidFill>
                <a:srgbClr val="000000"/>
              </a:solidFill>
              <a:round/>
              <a:headEnd/>
              <a:tailEnd/>
            </a:ln>
          </p:spPr>
          <p:txBody>
            <a:bodyPr/>
            <a:lstStyle/>
            <a:p>
              <a:endParaRPr lang="en-US"/>
            </a:p>
          </p:txBody>
        </p:sp>
        <p:sp>
          <p:nvSpPr>
            <p:cNvPr id="34837" name="Rectangle 116"/>
            <p:cNvSpPr>
              <a:spLocks noChangeArrowheads="1"/>
            </p:cNvSpPr>
            <p:nvPr/>
          </p:nvSpPr>
          <p:spPr bwMode="auto">
            <a:xfrm>
              <a:off x="2749550" y="4578350"/>
              <a:ext cx="109538" cy="182563"/>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C</a:t>
              </a:r>
              <a:endParaRPr lang="en-US" sz="3200" b="1"/>
            </a:p>
          </p:txBody>
        </p:sp>
        <p:sp>
          <p:nvSpPr>
            <p:cNvPr id="34838" name="Rectangle 117"/>
            <p:cNvSpPr>
              <a:spLocks noChangeArrowheads="1"/>
            </p:cNvSpPr>
            <p:nvPr/>
          </p:nvSpPr>
          <p:spPr bwMode="auto">
            <a:xfrm>
              <a:off x="2840038" y="4672013"/>
              <a:ext cx="141287" cy="122237"/>
            </a:xfrm>
            <a:prstGeom prst="rect">
              <a:avLst/>
            </a:prstGeom>
            <a:noFill/>
            <a:ln w="9525">
              <a:noFill/>
              <a:miter lim="800000"/>
              <a:headEnd/>
              <a:tailEnd/>
            </a:ln>
          </p:spPr>
          <p:txBody>
            <a:bodyPr wrap="none" lIns="0" tIns="0" rIns="0" bIns="0">
              <a:spAutoFit/>
            </a:bodyPr>
            <a:lstStyle/>
            <a:p>
              <a:pPr eaLnBrk="1" hangingPunct="1"/>
              <a:r>
                <a:rPr lang="en-US" sz="800">
                  <a:solidFill>
                    <a:srgbClr val="000000"/>
                  </a:solidFill>
                </a:rPr>
                <a:t>HS</a:t>
              </a:r>
              <a:endParaRPr lang="en-US" sz="3200" b="1"/>
            </a:p>
          </p:txBody>
        </p:sp>
        <p:sp>
          <p:nvSpPr>
            <p:cNvPr id="34839" name="Freeform 118"/>
            <p:cNvSpPr>
              <a:spLocks/>
            </p:cNvSpPr>
            <p:nvPr/>
          </p:nvSpPr>
          <p:spPr bwMode="auto">
            <a:xfrm>
              <a:off x="3627438" y="4471988"/>
              <a:ext cx="563562" cy="446087"/>
            </a:xfrm>
            <a:custGeom>
              <a:avLst/>
              <a:gdLst>
                <a:gd name="T0" fmla="*/ 266 w 355"/>
                <a:gd name="T1" fmla="*/ 281 h 281"/>
                <a:gd name="T2" fmla="*/ 286 w 355"/>
                <a:gd name="T3" fmla="*/ 278 h 281"/>
                <a:gd name="T4" fmla="*/ 305 w 355"/>
                <a:gd name="T5" fmla="*/ 271 h 281"/>
                <a:gd name="T6" fmla="*/ 322 w 355"/>
                <a:gd name="T7" fmla="*/ 258 h 281"/>
                <a:gd name="T8" fmla="*/ 336 w 355"/>
                <a:gd name="T9" fmla="*/ 241 h 281"/>
                <a:gd name="T10" fmla="*/ 347 w 355"/>
                <a:gd name="T11" fmla="*/ 222 h 281"/>
                <a:gd name="T12" fmla="*/ 353 w 355"/>
                <a:gd name="T13" fmla="*/ 199 h 281"/>
                <a:gd name="T14" fmla="*/ 355 w 355"/>
                <a:gd name="T15" fmla="*/ 175 h 281"/>
                <a:gd name="T16" fmla="*/ 355 w 355"/>
                <a:gd name="T17" fmla="*/ 105 h 281"/>
                <a:gd name="T18" fmla="*/ 353 w 355"/>
                <a:gd name="T19" fmla="*/ 81 h 281"/>
                <a:gd name="T20" fmla="*/ 347 w 355"/>
                <a:gd name="T21" fmla="*/ 60 h 281"/>
                <a:gd name="T22" fmla="*/ 336 w 355"/>
                <a:gd name="T23" fmla="*/ 39 h 281"/>
                <a:gd name="T24" fmla="*/ 322 w 355"/>
                <a:gd name="T25" fmla="*/ 24 h 281"/>
                <a:gd name="T26" fmla="*/ 305 w 355"/>
                <a:gd name="T27" fmla="*/ 11 h 281"/>
                <a:gd name="T28" fmla="*/ 286 w 355"/>
                <a:gd name="T29" fmla="*/ 3 h 281"/>
                <a:gd name="T30" fmla="*/ 266 w 355"/>
                <a:gd name="T31" fmla="*/ 0 h 281"/>
                <a:gd name="T32" fmla="*/ 89 w 355"/>
                <a:gd name="T33" fmla="*/ 0 h 281"/>
                <a:gd name="T34" fmla="*/ 68 w 355"/>
                <a:gd name="T35" fmla="*/ 3 h 281"/>
                <a:gd name="T36" fmla="*/ 51 w 355"/>
                <a:gd name="T37" fmla="*/ 11 h 281"/>
                <a:gd name="T38" fmla="*/ 33 w 355"/>
                <a:gd name="T39" fmla="*/ 24 h 281"/>
                <a:gd name="T40" fmla="*/ 20 w 355"/>
                <a:gd name="T41" fmla="*/ 39 h 281"/>
                <a:gd name="T42" fmla="*/ 9 w 355"/>
                <a:gd name="T43" fmla="*/ 60 h 281"/>
                <a:gd name="T44" fmla="*/ 2 w 355"/>
                <a:gd name="T45" fmla="*/ 81 h 281"/>
                <a:gd name="T46" fmla="*/ 0 w 355"/>
                <a:gd name="T47" fmla="*/ 105 h 281"/>
                <a:gd name="T48" fmla="*/ 0 w 355"/>
                <a:gd name="T49" fmla="*/ 175 h 281"/>
                <a:gd name="T50" fmla="*/ 2 w 355"/>
                <a:gd name="T51" fmla="*/ 199 h 281"/>
                <a:gd name="T52" fmla="*/ 9 w 355"/>
                <a:gd name="T53" fmla="*/ 222 h 281"/>
                <a:gd name="T54" fmla="*/ 20 w 355"/>
                <a:gd name="T55" fmla="*/ 241 h 281"/>
                <a:gd name="T56" fmla="*/ 33 w 355"/>
                <a:gd name="T57" fmla="*/ 258 h 281"/>
                <a:gd name="T58" fmla="*/ 51 w 355"/>
                <a:gd name="T59" fmla="*/ 271 h 281"/>
                <a:gd name="T60" fmla="*/ 68 w 355"/>
                <a:gd name="T61" fmla="*/ 278 h 281"/>
                <a:gd name="T62" fmla="*/ 89 w 355"/>
                <a:gd name="T63" fmla="*/ 281 h 281"/>
                <a:gd name="T64" fmla="*/ 266 w 355"/>
                <a:gd name="T65" fmla="*/ 281 h 2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5"/>
                <a:gd name="T100" fmla="*/ 0 h 281"/>
                <a:gd name="T101" fmla="*/ 355 w 355"/>
                <a:gd name="T102" fmla="*/ 281 h 2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5" h="281">
                  <a:moveTo>
                    <a:pt x="266" y="281"/>
                  </a:moveTo>
                  <a:lnTo>
                    <a:pt x="286" y="278"/>
                  </a:lnTo>
                  <a:lnTo>
                    <a:pt x="305" y="271"/>
                  </a:lnTo>
                  <a:lnTo>
                    <a:pt x="322" y="258"/>
                  </a:lnTo>
                  <a:lnTo>
                    <a:pt x="336" y="241"/>
                  </a:lnTo>
                  <a:lnTo>
                    <a:pt x="347" y="222"/>
                  </a:lnTo>
                  <a:lnTo>
                    <a:pt x="353" y="199"/>
                  </a:lnTo>
                  <a:lnTo>
                    <a:pt x="355" y="175"/>
                  </a:lnTo>
                  <a:lnTo>
                    <a:pt x="355" y="105"/>
                  </a:lnTo>
                  <a:lnTo>
                    <a:pt x="353" y="81"/>
                  </a:lnTo>
                  <a:lnTo>
                    <a:pt x="347" y="60"/>
                  </a:lnTo>
                  <a:lnTo>
                    <a:pt x="336" y="39"/>
                  </a:lnTo>
                  <a:lnTo>
                    <a:pt x="322" y="24"/>
                  </a:lnTo>
                  <a:lnTo>
                    <a:pt x="305" y="11"/>
                  </a:lnTo>
                  <a:lnTo>
                    <a:pt x="286" y="3"/>
                  </a:lnTo>
                  <a:lnTo>
                    <a:pt x="266" y="0"/>
                  </a:lnTo>
                  <a:lnTo>
                    <a:pt x="89" y="0"/>
                  </a:lnTo>
                  <a:lnTo>
                    <a:pt x="68" y="3"/>
                  </a:lnTo>
                  <a:lnTo>
                    <a:pt x="51" y="11"/>
                  </a:lnTo>
                  <a:lnTo>
                    <a:pt x="33" y="24"/>
                  </a:lnTo>
                  <a:lnTo>
                    <a:pt x="20" y="39"/>
                  </a:lnTo>
                  <a:lnTo>
                    <a:pt x="9" y="60"/>
                  </a:lnTo>
                  <a:lnTo>
                    <a:pt x="2" y="81"/>
                  </a:lnTo>
                  <a:lnTo>
                    <a:pt x="0" y="105"/>
                  </a:lnTo>
                  <a:lnTo>
                    <a:pt x="0" y="175"/>
                  </a:lnTo>
                  <a:lnTo>
                    <a:pt x="2" y="199"/>
                  </a:lnTo>
                  <a:lnTo>
                    <a:pt x="9" y="222"/>
                  </a:lnTo>
                  <a:lnTo>
                    <a:pt x="20" y="241"/>
                  </a:lnTo>
                  <a:lnTo>
                    <a:pt x="33" y="258"/>
                  </a:lnTo>
                  <a:lnTo>
                    <a:pt x="51" y="271"/>
                  </a:lnTo>
                  <a:lnTo>
                    <a:pt x="68" y="278"/>
                  </a:lnTo>
                  <a:lnTo>
                    <a:pt x="89" y="281"/>
                  </a:lnTo>
                  <a:lnTo>
                    <a:pt x="266" y="281"/>
                  </a:lnTo>
                  <a:close/>
                </a:path>
              </a:pathLst>
            </a:custGeom>
            <a:solidFill>
              <a:srgbClr val="FFFFFF"/>
            </a:solidFill>
            <a:ln w="3175">
              <a:solidFill>
                <a:srgbClr val="000000"/>
              </a:solidFill>
              <a:round/>
              <a:headEnd/>
              <a:tailEnd/>
            </a:ln>
          </p:spPr>
          <p:txBody>
            <a:bodyPr/>
            <a:lstStyle/>
            <a:p>
              <a:endParaRPr lang="en-US"/>
            </a:p>
          </p:txBody>
        </p:sp>
        <p:sp>
          <p:nvSpPr>
            <p:cNvPr id="34840" name="Rectangle 119"/>
            <p:cNvSpPr>
              <a:spLocks noChangeArrowheads="1"/>
            </p:cNvSpPr>
            <p:nvPr/>
          </p:nvSpPr>
          <p:spPr bwMode="auto">
            <a:xfrm>
              <a:off x="3702050" y="4605338"/>
              <a:ext cx="109538" cy="182562"/>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C</a:t>
              </a:r>
              <a:endParaRPr lang="en-US" sz="3200" b="1"/>
            </a:p>
          </p:txBody>
        </p:sp>
        <p:sp>
          <p:nvSpPr>
            <p:cNvPr id="34841" name="Rectangle 120"/>
            <p:cNvSpPr>
              <a:spLocks noChangeArrowheads="1"/>
            </p:cNvSpPr>
            <p:nvPr/>
          </p:nvSpPr>
          <p:spPr bwMode="auto">
            <a:xfrm>
              <a:off x="3792538" y="4699000"/>
              <a:ext cx="403225" cy="122238"/>
            </a:xfrm>
            <a:prstGeom prst="rect">
              <a:avLst/>
            </a:prstGeom>
            <a:noFill/>
            <a:ln w="9525">
              <a:noFill/>
              <a:miter lim="800000"/>
              <a:headEnd/>
              <a:tailEnd/>
            </a:ln>
          </p:spPr>
          <p:txBody>
            <a:bodyPr wrap="none" lIns="0" tIns="0" rIns="0" bIns="0">
              <a:spAutoFit/>
            </a:bodyPr>
            <a:lstStyle/>
            <a:p>
              <a:pPr eaLnBrk="1" hangingPunct="1"/>
              <a:r>
                <a:rPr lang="en-US" sz="800">
                  <a:solidFill>
                    <a:srgbClr val="000000"/>
                  </a:solidFill>
                </a:rPr>
                <a:t>LAPTOP</a:t>
              </a:r>
              <a:endParaRPr lang="en-US" sz="3200" b="1"/>
            </a:p>
          </p:txBody>
        </p:sp>
        <p:sp>
          <p:nvSpPr>
            <p:cNvPr id="34842" name="Freeform 121"/>
            <p:cNvSpPr>
              <a:spLocks/>
            </p:cNvSpPr>
            <p:nvPr/>
          </p:nvSpPr>
          <p:spPr bwMode="auto">
            <a:xfrm>
              <a:off x="4754563" y="4471988"/>
              <a:ext cx="563562" cy="446087"/>
            </a:xfrm>
            <a:custGeom>
              <a:avLst/>
              <a:gdLst>
                <a:gd name="T0" fmla="*/ 266 w 355"/>
                <a:gd name="T1" fmla="*/ 281 h 281"/>
                <a:gd name="T2" fmla="*/ 286 w 355"/>
                <a:gd name="T3" fmla="*/ 278 h 281"/>
                <a:gd name="T4" fmla="*/ 305 w 355"/>
                <a:gd name="T5" fmla="*/ 271 h 281"/>
                <a:gd name="T6" fmla="*/ 322 w 355"/>
                <a:gd name="T7" fmla="*/ 258 h 281"/>
                <a:gd name="T8" fmla="*/ 336 w 355"/>
                <a:gd name="T9" fmla="*/ 241 h 281"/>
                <a:gd name="T10" fmla="*/ 347 w 355"/>
                <a:gd name="T11" fmla="*/ 222 h 281"/>
                <a:gd name="T12" fmla="*/ 353 w 355"/>
                <a:gd name="T13" fmla="*/ 199 h 281"/>
                <a:gd name="T14" fmla="*/ 355 w 355"/>
                <a:gd name="T15" fmla="*/ 175 h 281"/>
                <a:gd name="T16" fmla="*/ 355 w 355"/>
                <a:gd name="T17" fmla="*/ 105 h 281"/>
                <a:gd name="T18" fmla="*/ 353 w 355"/>
                <a:gd name="T19" fmla="*/ 81 h 281"/>
                <a:gd name="T20" fmla="*/ 347 w 355"/>
                <a:gd name="T21" fmla="*/ 60 h 281"/>
                <a:gd name="T22" fmla="*/ 336 w 355"/>
                <a:gd name="T23" fmla="*/ 39 h 281"/>
                <a:gd name="T24" fmla="*/ 322 w 355"/>
                <a:gd name="T25" fmla="*/ 24 h 281"/>
                <a:gd name="T26" fmla="*/ 305 w 355"/>
                <a:gd name="T27" fmla="*/ 11 h 281"/>
                <a:gd name="T28" fmla="*/ 286 w 355"/>
                <a:gd name="T29" fmla="*/ 3 h 281"/>
                <a:gd name="T30" fmla="*/ 266 w 355"/>
                <a:gd name="T31" fmla="*/ 0 h 281"/>
                <a:gd name="T32" fmla="*/ 89 w 355"/>
                <a:gd name="T33" fmla="*/ 0 h 281"/>
                <a:gd name="T34" fmla="*/ 70 w 355"/>
                <a:gd name="T35" fmla="*/ 3 h 281"/>
                <a:gd name="T36" fmla="*/ 51 w 355"/>
                <a:gd name="T37" fmla="*/ 11 h 281"/>
                <a:gd name="T38" fmla="*/ 33 w 355"/>
                <a:gd name="T39" fmla="*/ 24 h 281"/>
                <a:gd name="T40" fmla="*/ 20 w 355"/>
                <a:gd name="T41" fmla="*/ 39 h 281"/>
                <a:gd name="T42" fmla="*/ 9 w 355"/>
                <a:gd name="T43" fmla="*/ 60 h 281"/>
                <a:gd name="T44" fmla="*/ 2 w 355"/>
                <a:gd name="T45" fmla="*/ 81 h 281"/>
                <a:gd name="T46" fmla="*/ 0 w 355"/>
                <a:gd name="T47" fmla="*/ 105 h 281"/>
                <a:gd name="T48" fmla="*/ 0 w 355"/>
                <a:gd name="T49" fmla="*/ 175 h 281"/>
                <a:gd name="T50" fmla="*/ 2 w 355"/>
                <a:gd name="T51" fmla="*/ 199 h 281"/>
                <a:gd name="T52" fmla="*/ 9 w 355"/>
                <a:gd name="T53" fmla="*/ 222 h 281"/>
                <a:gd name="T54" fmla="*/ 20 w 355"/>
                <a:gd name="T55" fmla="*/ 241 h 281"/>
                <a:gd name="T56" fmla="*/ 33 w 355"/>
                <a:gd name="T57" fmla="*/ 258 h 281"/>
                <a:gd name="T58" fmla="*/ 51 w 355"/>
                <a:gd name="T59" fmla="*/ 271 h 281"/>
                <a:gd name="T60" fmla="*/ 70 w 355"/>
                <a:gd name="T61" fmla="*/ 278 h 281"/>
                <a:gd name="T62" fmla="*/ 89 w 355"/>
                <a:gd name="T63" fmla="*/ 281 h 281"/>
                <a:gd name="T64" fmla="*/ 266 w 355"/>
                <a:gd name="T65" fmla="*/ 281 h 2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5"/>
                <a:gd name="T100" fmla="*/ 0 h 281"/>
                <a:gd name="T101" fmla="*/ 355 w 355"/>
                <a:gd name="T102" fmla="*/ 281 h 2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5" h="281">
                  <a:moveTo>
                    <a:pt x="266" y="281"/>
                  </a:moveTo>
                  <a:lnTo>
                    <a:pt x="286" y="278"/>
                  </a:lnTo>
                  <a:lnTo>
                    <a:pt x="305" y="271"/>
                  </a:lnTo>
                  <a:lnTo>
                    <a:pt x="322" y="258"/>
                  </a:lnTo>
                  <a:lnTo>
                    <a:pt x="336" y="241"/>
                  </a:lnTo>
                  <a:lnTo>
                    <a:pt x="347" y="222"/>
                  </a:lnTo>
                  <a:lnTo>
                    <a:pt x="353" y="199"/>
                  </a:lnTo>
                  <a:lnTo>
                    <a:pt x="355" y="175"/>
                  </a:lnTo>
                  <a:lnTo>
                    <a:pt x="355" y="105"/>
                  </a:lnTo>
                  <a:lnTo>
                    <a:pt x="353" y="81"/>
                  </a:lnTo>
                  <a:lnTo>
                    <a:pt x="347" y="60"/>
                  </a:lnTo>
                  <a:lnTo>
                    <a:pt x="336" y="39"/>
                  </a:lnTo>
                  <a:lnTo>
                    <a:pt x="322" y="24"/>
                  </a:lnTo>
                  <a:lnTo>
                    <a:pt x="305" y="11"/>
                  </a:lnTo>
                  <a:lnTo>
                    <a:pt x="286" y="3"/>
                  </a:lnTo>
                  <a:lnTo>
                    <a:pt x="266" y="0"/>
                  </a:lnTo>
                  <a:lnTo>
                    <a:pt x="89" y="0"/>
                  </a:lnTo>
                  <a:lnTo>
                    <a:pt x="70" y="3"/>
                  </a:lnTo>
                  <a:lnTo>
                    <a:pt x="51" y="11"/>
                  </a:lnTo>
                  <a:lnTo>
                    <a:pt x="33" y="24"/>
                  </a:lnTo>
                  <a:lnTo>
                    <a:pt x="20" y="39"/>
                  </a:lnTo>
                  <a:lnTo>
                    <a:pt x="9" y="60"/>
                  </a:lnTo>
                  <a:lnTo>
                    <a:pt x="2" y="81"/>
                  </a:lnTo>
                  <a:lnTo>
                    <a:pt x="0" y="105"/>
                  </a:lnTo>
                  <a:lnTo>
                    <a:pt x="0" y="175"/>
                  </a:lnTo>
                  <a:lnTo>
                    <a:pt x="2" y="199"/>
                  </a:lnTo>
                  <a:lnTo>
                    <a:pt x="9" y="222"/>
                  </a:lnTo>
                  <a:lnTo>
                    <a:pt x="20" y="241"/>
                  </a:lnTo>
                  <a:lnTo>
                    <a:pt x="33" y="258"/>
                  </a:lnTo>
                  <a:lnTo>
                    <a:pt x="51" y="271"/>
                  </a:lnTo>
                  <a:lnTo>
                    <a:pt x="70" y="278"/>
                  </a:lnTo>
                  <a:lnTo>
                    <a:pt x="89" y="281"/>
                  </a:lnTo>
                  <a:lnTo>
                    <a:pt x="266" y="281"/>
                  </a:lnTo>
                  <a:close/>
                </a:path>
              </a:pathLst>
            </a:custGeom>
            <a:solidFill>
              <a:srgbClr val="FFFFFF"/>
            </a:solidFill>
            <a:ln w="3175">
              <a:solidFill>
                <a:srgbClr val="000000"/>
              </a:solidFill>
              <a:round/>
              <a:headEnd/>
              <a:tailEnd/>
            </a:ln>
          </p:spPr>
          <p:txBody>
            <a:bodyPr/>
            <a:lstStyle/>
            <a:p>
              <a:endParaRPr lang="en-US"/>
            </a:p>
          </p:txBody>
        </p:sp>
        <p:sp>
          <p:nvSpPr>
            <p:cNvPr id="34843" name="Rectangle 122"/>
            <p:cNvSpPr>
              <a:spLocks noChangeArrowheads="1"/>
            </p:cNvSpPr>
            <p:nvPr/>
          </p:nvSpPr>
          <p:spPr bwMode="auto">
            <a:xfrm>
              <a:off x="4845050" y="4605338"/>
              <a:ext cx="109538" cy="182562"/>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C</a:t>
              </a:r>
              <a:endParaRPr lang="en-US" sz="3200" b="1"/>
            </a:p>
          </p:txBody>
        </p:sp>
        <p:sp>
          <p:nvSpPr>
            <p:cNvPr id="34844" name="Rectangle 123"/>
            <p:cNvSpPr>
              <a:spLocks noChangeArrowheads="1"/>
            </p:cNvSpPr>
            <p:nvPr/>
          </p:nvSpPr>
          <p:spPr bwMode="auto">
            <a:xfrm>
              <a:off x="4935538" y="4699000"/>
              <a:ext cx="361950" cy="122238"/>
            </a:xfrm>
            <a:prstGeom prst="rect">
              <a:avLst/>
            </a:prstGeom>
            <a:noFill/>
            <a:ln w="9525">
              <a:noFill/>
              <a:miter lim="800000"/>
              <a:headEnd/>
              <a:tailEnd/>
            </a:ln>
          </p:spPr>
          <p:txBody>
            <a:bodyPr wrap="none" lIns="0" tIns="0" rIns="0" bIns="0">
              <a:spAutoFit/>
            </a:bodyPr>
            <a:lstStyle/>
            <a:p>
              <a:pPr eaLnBrk="1" hangingPunct="1"/>
              <a:r>
                <a:rPr lang="en-US" sz="800">
                  <a:solidFill>
                    <a:srgbClr val="000000"/>
                  </a:solidFill>
                </a:rPr>
                <a:t>PHONE</a:t>
              </a:r>
              <a:endParaRPr lang="en-US" sz="3200" b="1"/>
            </a:p>
          </p:txBody>
        </p:sp>
        <p:sp>
          <p:nvSpPr>
            <p:cNvPr id="34845" name="Freeform 124"/>
            <p:cNvSpPr>
              <a:spLocks/>
            </p:cNvSpPr>
            <p:nvPr/>
          </p:nvSpPr>
          <p:spPr bwMode="auto">
            <a:xfrm>
              <a:off x="3908425" y="4918075"/>
              <a:ext cx="242888" cy="265113"/>
            </a:xfrm>
            <a:custGeom>
              <a:avLst/>
              <a:gdLst>
                <a:gd name="T0" fmla="*/ 0 w 153"/>
                <a:gd name="T1" fmla="*/ 0 h 167"/>
                <a:gd name="T2" fmla="*/ 33 w 153"/>
                <a:gd name="T3" fmla="*/ 8 h 167"/>
                <a:gd name="T4" fmla="*/ 62 w 153"/>
                <a:gd name="T5" fmla="*/ 18 h 167"/>
                <a:gd name="T6" fmla="*/ 87 w 153"/>
                <a:gd name="T7" fmla="*/ 26 h 167"/>
                <a:gd name="T8" fmla="*/ 107 w 153"/>
                <a:gd name="T9" fmla="*/ 36 h 167"/>
                <a:gd name="T10" fmla="*/ 125 w 153"/>
                <a:gd name="T11" fmla="*/ 44 h 167"/>
                <a:gd name="T12" fmla="*/ 138 w 153"/>
                <a:gd name="T13" fmla="*/ 54 h 167"/>
                <a:gd name="T14" fmla="*/ 146 w 153"/>
                <a:gd name="T15" fmla="*/ 64 h 167"/>
                <a:gd name="T16" fmla="*/ 152 w 153"/>
                <a:gd name="T17" fmla="*/ 74 h 167"/>
                <a:gd name="T18" fmla="*/ 153 w 153"/>
                <a:gd name="T19" fmla="*/ 84 h 167"/>
                <a:gd name="T20" fmla="*/ 151 w 153"/>
                <a:gd name="T21" fmla="*/ 94 h 167"/>
                <a:gd name="T22" fmla="*/ 144 w 153"/>
                <a:gd name="T23" fmla="*/ 103 h 167"/>
                <a:gd name="T24" fmla="*/ 133 w 153"/>
                <a:gd name="T25" fmla="*/ 113 h 167"/>
                <a:gd name="T26" fmla="*/ 119 w 153"/>
                <a:gd name="T27" fmla="*/ 123 h 167"/>
                <a:gd name="T28" fmla="*/ 101 w 153"/>
                <a:gd name="T29" fmla="*/ 134 h 167"/>
                <a:gd name="T30" fmla="*/ 78 w 153"/>
                <a:gd name="T31" fmla="*/ 146 h 167"/>
                <a:gd name="T32" fmla="*/ 52 w 153"/>
                <a:gd name="T33" fmla="*/ 155 h 167"/>
                <a:gd name="T34" fmla="*/ 23 w 153"/>
                <a:gd name="T35" fmla="*/ 167 h 16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3"/>
                <a:gd name="T55" fmla="*/ 0 h 167"/>
                <a:gd name="T56" fmla="*/ 153 w 153"/>
                <a:gd name="T57" fmla="*/ 167 h 16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3" h="167">
                  <a:moveTo>
                    <a:pt x="0" y="0"/>
                  </a:moveTo>
                  <a:lnTo>
                    <a:pt x="33" y="8"/>
                  </a:lnTo>
                  <a:lnTo>
                    <a:pt x="62" y="18"/>
                  </a:lnTo>
                  <a:lnTo>
                    <a:pt x="87" y="26"/>
                  </a:lnTo>
                  <a:lnTo>
                    <a:pt x="107" y="36"/>
                  </a:lnTo>
                  <a:lnTo>
                    <a:pt x="125" y="44"/>
                  </a:lnTo>
                  <a:lnTo>
                    <a:pt x="138" y="54"/>
                  </a:lnTo>
                  <a:lnTo>
                    <a:pt x="146" y="64"/>
                  </a:lnTo>
                  <a:lnTo>
                    <a:pt x="152" y="74"/>
                  </a:lnTo>
                  <a:lnTo>
                    <a:pt x="153" y="84"/>
                  </a:lnTo>
                  <a:lnTo>
                    <a:pt x="151" y="94"/>
                  </a:lnTo>
                  <a:lnTo>
                    <a:pt x="144" y="103"/>
                  </a:lnTo>
                  <a:lnTo>
                    <a:pt x="133" y="113"/>
                  </a:lnTo>
                  <a:lnTo>
                    <a:pt x="119" y="123"/>
                  </a:lnTo>
                  <a:lnTo>
                    <a:pt x="101" y="134"/>
                  </a:lnTo>
                  <a:lnTo>
                    <a:pt x="78" y="146"/>
                  </a:lnTo>
                  <a:lnTo>
                    <a:pt x="52" y="155"/>
                  </a:lnTo>
                  <a:lnTo>
                    <a:pt x="23" y="167"/>
                  </a:lnTo>
                </a:path>
              </a:pathLst>
            </a:custGeom>
            <a:noFill/>
            <a:ln w="3175">
              <a:solidFill>
                <a:srgbClr val="000000"/>
              </a:solidFill>
              <a:round/>
              <a:headEnd/>
              <a:tailEnd/>
            </a:ln>
          </p:spPr>
          <p:txBody>
            <a:bodyPr/>
            <a:lstStyle/>
            <a:p>
              <a:endParaRPr lang="en-US"/>
            </a:p>
          </p:txBody>
        </p:sp>
        <p:sp>
          <p:nvSpPr>
            <p:cNvPr id="34846" name="Freeform 125"/>
            <p:cNvSpPr>
              <a:spLocks/>
            </p:cNvSpPr>
            <p:nvPr/>
          </p:nvSpPr>
          <p:spPr bwMode="auto">
            <a:xfrm>
              <a:off x="4492625" y="4918075"/>
              <a:ext cx="542925" cy="723900"/>
            </a:xfrm>
            <a:custGeom>
              <a:avLst/>
              <a:gdLst>
                <a:gd name="T0" fmla="*/ 342 w 342"/>
                <a:gd name="T1" fmla="*/ 0 h 456"/>
                <a:gd name="T2" fmla="*/ 295 w 342"/>
                <a:gd name="T3" fmla="*/ 15 h 456"/>
                <a:gd name="T4" fmla="*/ 250 w 342"/>
                <a:gd name="T5" fmla="*/ 32 h 456"/>
                <a:gd name="T6" fmla="*/ 209 w 342"/>
                <a:gd name="T7" fmla="*/ 50 h 456"/>
                <a:gd name="T8" fmla="*/ 172 w 342"/>
                <a:gd name="T9" fmla="*/ 68 h 456"/>
                <a:gd name="T10" fmla="*/ 139 w 342"/>
                <a:gd name="T11" fmla="*/ 89 h 456"/>
                <a:gd name="T12" fmla="*/ 108 w 342"/>
                <a:gd name="T13" fmla="*/ 110 h 456"/>
                <a:gd name="T14" fmla="*/ 82 w 342"/>
                <a:gd name="T15" fmla="*/ 133 h 456"/>
                <a:gd name="T16" fmla="*/ 60 w 342"/>
                <a:gd name="T17" fmla="*/ 157 h 456"/>
                <a:gd name="T18" fmla="*/ 41 w 342"/>
                <a:gd name="T19" fmla="*/ 181 h 456"/>
                <a:gd name="T20" fmla="*/ 25 w 342"/>
                <a:gd name="T21" fmla="*/ 207 h 456"/>
                <a:gd name="T22" fmla="*/ 13 w 342"/>
                <a:gd name="T23" fmla="*/ 234 h 456"/>
                <a:gd name="T24" fmla="*/ 5 w 342"/>
                <a:gd name="T25" fmla="*/ 262 h 456"/>
                <a:gd name="T26" fmla="*/ 2 w 342"/>
                <a:gd name="T27" fmla="*/ 292 h 456"/>
                <a:gd name="T28" fmla="*/ 0 w 342"/>
                <a:gd name="T29" fmla="*/ 322 h 456"/>
                <a:gd name="T30" fmla="*/ 3 w 342"/>
                <a:gd name="T31" fmla="*/ 355 h 456"/>
                <a:gd name="T32" fmla="*/ 10 w 342"/>
                <a:gd name="T33" fmla="*/ 387 h 456"/>
                <a:gd name="T34" fmla="*/ 21 w 342"/>
                <a:gd name="T35" fmla="*/ 421 h 456"/>
                <a:gd name="T36" fmla="*/ 34 w 342"/>
                <a:gd name="T37" fmla="*/ 456 h 45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42"/>
                <a:gd name="T58" fmla="*/ 0 h 456"/>
                <a:gd name="T59" fmla="*/ 342 w 342"/>
                <a:gd name="T60" fmla="*/ 456 h 45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42" h="456">
                  <a:moveTo>
                    <a:pt x="342" y="0"/>
                  </a:moveTo>
                  <a:lnTo>
                    <a:pt x="295" y="15"/>
                  </a:lnTo>
                  <a:lnTo>
                    <a:pt x="250" y="32"/>
                  </a:lnTo>
                  <a:lnTo>
                    <a:pt x="209" y="50"/>
                  </a:lnTo>
                  <a:lnTo>
                    <a:pt x="172" y="68"/>
                  </a:lnTo>
                  <a:lnTo>
                    <a:pt x="139" y="89"/>
                  </a:lnTo>
                  <a:lnTo>
                    <a:pt x="108" y="110"/>
                  </a:lnTo>
                  <a:lnTo>
                    <a:pt x="82" y="133"/>
                  </a:lnTo>
                  <a:lnTo>
                    <a:pt x="60" y="157"/>
                  </a:lnTo>
                  <a:lnTo>
                    <a:pt x="41" y="181"/>
                  </a:lnTo>
                  <a:lnTo>
                    <a:pt x="25" y="207"/>
                  </a:lnTo>
                  <a:lnTo>
                    <a:pt x="13" y="234"/>
                  </a:lnTo>
                  <a:lnTo>
                    <a:pt x="5" y="262"/>
                  </a:lnTo>
                  <a:lnTo>
                    <a:pt x="2" y="292"/>
                  </a:lnTo>
                  <a:lnTo>
                    <a:pt x="0" y="322"/>
                  </a:lnTo>
                  <a:lnTo>
                    <a:pt x="3" y="355"/>
                  </a:lnTo>
                  <a:lnTo>
                    <a:pt x="10" y="387"/>
                  </a:lnTo>
                  <a:lnTo>
                    <a:pt x="21" y="421"/>
                  </a:lnTo>
                  <a:lnTo>
                    <a:pt x="34" y="456"/>
                  </a:lnTo>
                </a:path>
              </a:pathLst>
            </a:custGeom>
            <a:noFill/>
            <a:ln w="3175">
              <a:solidFill>
                <a:srgbClr val="000000"/>
              </a:solidFill>
              <a:round/>
              <a:headEnd/>
              <a:tailEnd/>
            </a:ln>
          </p:spPr>
          <p:txBody>
            <a:bodyPr/>
            <a:lstStyle/>
            <a:p>
              <a:endParaRPr lang="en-US"/>
            </a:p>
          </p:txBody>
        </p:sp>
        <p:sp>
          <p:nvSpPr>
            <p:cNvPr id="34847" name="Line 126"/>
            <p:cNvSpPr>
              <a:spLocks noChangeShapeType="1"/>
            </p:cNvSpPr>
            <p:nvPr/>
          </p:nvSpPr>
          <p:spPr bwMode="auto">
            <a:xfrm>
              <a:off x="2605088" y="4137025"/>
              <a:ext cx="2598737" cy="17463"/>
            </a:xfrm>
            <a:prstGeom prst="line">
              <a:avLst/>
            </a:prstGeom>
            <a:noFill/>
            <a:ln w="49213">
              <a:solidFill>
                <a:srgbClr val="000000"/>
              </a:solidFill>
              <a:round/>
              <a:headEnd/>
              <a:tailEnd/>
            </a:ln>
          </p:spPr>
          <p:txBody>
            <a:bodyPr/>
            <a:lstStyle/>
            <a:p>
              <a:endParaRPr lang="en-US"/>
            </a:p>
          </p:txBody>
        </p:sp>
        <p:sp>
          <p:nvSpPr>
            <p:cNvPr id="34848" name="Rectangle 127"/>
            <p:cNvSpPr>
              <a:spLocks noChangeArrowheads="1"/>
            </p:cNvSpPr>
            <p:nvPr/>
          </p:nvSpPr>
          <p:spPr bwMode="auto">
            <a:xfrm>
              <a:off x="3416300" y="4035425"/>
              <a:ext cx="976313" cy="211138"/>
            </a:xfrm>
            <a:prstGeom prst="rect">
              <a:avLst/>
            </a:prstGeom>
            <a:solidFill>
              <a:srgbClr val="FFFFFF"/>
            </a:solidFill>
            <a:ln w="9525">
              <a:noFill/>
              <a:miter lim="800000"/>
              <a:headEnd/>
              <a:tailEnd/>
            </a:ln>
          </p:spPr>
          <p:txBody>
            <a:bodyPr/>
            <a:lstStyle/>
            <a:p>
              <a:endParaRPr lang="en-US"/>
            </a:p>
          </p:txBody>
        </p:sp>
        <p:sp>
          <p:nvSpPr>
            <p:cNvPr id="34849" name="Rectangle 128"/>
            <p:cNvSpPr>
              <a:spLocks noChangeArrowheads="1"/>
            </p:cNvSpPr>
            <p:nvPr/>
          </p:nvSpPr>
          <p:spPr bwMode="auto">
            <a:xfrm>
              <a:off x="3432175" y="4057650"/>
              <a:ext cx="1138238" cy="182563"/>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Delegent hosting</a:t>
              </a:r>
              <a:endParaRPr lang="en-US" sz="3200" b="1"/>
            </a:p>
          </p:txBody>
        </p:sp>
        <p:sp>
          <p:nvSpPr>
            <p:cNvPr id="34850" name="Freeform 129"/>
            <p:cNvSpPr>
              <a:spLocks/>
            </p:cNvSpPr>
            <p:nvPr/>
          </p:nvSpPr>
          <p:spPr bwMode="auto">
            <a:xfrm>
              <a:off x="2535238" y="3021013"/>
              <a:ext cx="422275" cy="498475"/>
            </a:xfrm>
            <a:custGeom>
              <a:avLst/>
              <a:gdLst>
                <a:gd name="T0" fmla="*/ 0 w 266"/>
                <a:gd name="T1" fmla="*/ 157 h 314"/>
                <a:gd name="T2" fmla="*/ 2 w 266"/>
                <a:gd name="T3" fmla="*/ 128 h 314"/>
                <a:gd name="T4" fmla="*/ 8 w 266"/>
                <a:gd name="T5" fmla="*/ 100 h 314"/>
                <a:gd name="T6" fmla="*/ 20 w 266"/>
                <a:gd name="T7" fmla="*/ 74 h 314"/>
                <a:gd name="T8" fmla="*/ 34 w 266"/>
                <a:gd name="T9" fmla="*/ 50 h 314"/>
                <a:gd name="T10" fmla="*/ 52 w 266"/>
                <a:gd name="T11" fmla="*/ 31 h 314"/>
                <a:gd name="T12" fmla="*/ 73 w 266"/>
                <a:gd name="T13" fmla="*/ 15 h 314"/>
                <a:gd name="T14" fmla="*/ 97 w 266"/>
                <a:gd name="T15" fmla="*/ 6 h 314"/>
                <a:gd name="T16" fmla="*/ 121 w 266"/>
                <a:gd name="T17" fmla="*/ 0 h 314"/>
                <a:gd name="T18" fmla="*/ 146 w 266"/>
                <a:gd name="T19" fmla="*/ 0 h 314"/>
                <a:gd name="T20" fmla="*/ 169 w 266"/>
                <a:gd name="T21" fmla="*/ 6 h 314"/>
                <a:gd name="T22" fmla="*/ 192 w 266"/>
                <a:gd name="T23" fmla="*/ 15 h 314"/>
                <a:gd name="T24" fmla="*/ 213 w 266"/>
                <a:gd name="T25" fmla="*/ 31 h 314"/>
                <a:gd name="T26" fmla="*/ 231 w 266"/>
                <a:gd name="T27" fmla="*/ 50 h 314"/>
                <a:gd name="T28" fmla="*/ 246 w 266"/>
                <a:gd name="T29" fmla="*/ 74 h 314"/>
                <a:gd name="T30" fmla="*/ 257 w 266"/>
                <a:gd name="T31" fmla="*/ 100 h 314"/>
                <a:gd name="T32" fmla="*/ 264 w 266"/>
                <a:gd name="T33" fmla="*/ 128 h 314"/>
                <a:gd name="T34" fmla="*/ 266 w 266"/>
                <a:gd name="T35" fmla="*/ 157 h 314"/>
                <a:gd name="T36" fmla="*/ 264 w 266"/>
                <a:gd name="T37" fmla="*/ 187 h 314"/>
                <a:gd name="T38" fmla="*/ 257 w 266"/>
                <a:gd name="T39" fmla="*/ 215 h 314"/>
                <a:gd name="T40" fmla="*/ 246 w 266"/>
                <a:gd name="T41" fmla="*/ 240 h 314"/>
                <a:gd name="T42" fmla="*/ 231 w 266"/>
                <a:gd name="T43" fmla="*/ 264 h 314"/>
                <a:gd name="T44" fmla="*/ 213 w 266"/>
                <a:gd name="T45" fmla="*/ 283 h 314"/>
                <a:gd name="T46" fmla="*/ 192 w 266"/>
                <a:gd name="T47" fmla="*/ 299 h 314"/>
                <a:gd name="T48" fmla="*/ 169 w 266"/>
                <a:gd name="T49" fmla="*/ 309 h 314"/>
                <a:gd name="T50" fmla="*/ 146 w 266"/>
                <a:gd name="T51" fmla="*/ 314 h 314"/>
                <a:gd name="T52" fmla="*/ 121 w 266"/>
                <a:gd name="T53" fmla="*/ 314 h 314"/>
                <a:gd name="T54" fmla="*/ 97 w 266"/>
                <a:gd name="T55" fmla="*/ 309 h 314"/>
                <a:gd name="T56" fmla="*/ 73 w 266"/>
                <a:gd name="T57" fmla="*/ 299 h 314"/>
                <a:gd name="T58" fmla="*/ 52 w 266"/>
                <a:gd name="T59" fmla="*/ 283 h 314"/>
                <a:gd name="T60" fmla="*/ 34 w 266"/>
                <a:gd name="T61" fmla="*/ 264 h 314"/>
                <a:gd name="T62" fmla="*/ 20 w 266"/>
                <a:gd name="T63" fmla="*/ 240 h 314"/>
                <a:gd name="T64" fmla="*/ 8 w 266"/>
                <a:gd name="T65" fmla="*/ 215 h 314"/>
                <a:gd name="T66" fmla="*/ 2 w 266"/>
                <a:gd name="T67" fmla="*/ 187 h 314"/>
                <a:gd name="T68" fmla="*/ 0 w 266"/>
                <a:gd name="T69" fmla="*/ 157 h 31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6"/>
                <a:gd name="T106" fmla="*/ 0 h 314"/>
                <a:gd name="T107" fmla="*/ 266 w 266"/>
                <a:gd name="T108" fmla="*/ 314 h 31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6" h="314">
                  <a:moveTo>
                    <a:pt x="0" y="157"/>
                  </a:moveTo>
                  <a:lnTo>
                    <a:pt x="2" y="128"/>
                  </a:lnTo>
                  <a:lnTo>
                    <a:pt x="8" y="100"/>
                  </a:lnTo>
                  <a:lnTo>
                    <a:pt x="20" y="74"/>
                  </a:lnTo>
                  <a:lnTo>
                    <a:pt x="34" y="50"/>
                  </a:lnTo>
                  <a:lnTo>
                    <a:pt x="52" y="31"/>
                  </a:lnTo>
                  <a:lnTo>
                    <a:pt x="73" y="15"/>
                  </a:lnTo>
                  <a:lnTo>
                    <a:pt x="97" y="6"/>
                  </a:lnTo>
                  <a:lnTo>
                    <a:pt x="121" y="0"/>
                  </a:lnTo>
                  <a:lnTo>
                    <a:pt x="146" y="0"/>
                  </a:lnTo>
                  <a:lnTo>
                    <a:pt x="169" y="6"/>
                  </a:lnTo>
                  <a:lnTo>
                    <a:pt x="192" y="15"/>
                  </a:lnTo>
                  <a:lnTo>
                    <a:pt x="213" y="31"/>
                  </a:lnTo>
                  <a:lnTo>
                    <a:pt x="231" y="50"/>
                  </a:lnTo>
                  <a:lnTo>
                    <a:pt x="246" y="74"/>
                  </a:lnTo>
                  <a:lnTo>
                    <a:pt x="257" y="100"/>
                  </a:lnTo>
                  <a:lnTo>
                    <a:pt x="264" y="128"/>
                  </a:lnTo>
                  <a:lnTo>
                    <a:pt x="266" y="157"/>
                  </a:lnTo>
                  <a:lnTo>
                    <a:pt x="264" y="187"/>
                  </a:lnTo>
                  <a:lnTo>
                    <a:pt x="257" y="215"/>
                  </a:lnTo>
                  <a:lnTo>
                    <a:pt x="246" y="240"/>
                  </a:lnTo>
                  <a:lnTo>
                    <a:pt x="231" y="264"/>
                  </a:lnTo>
                  <a:lnTo>
                    <a:pt x="213" y="283"/>
                  </a:lnTo>
                  <a:lnTo>
                    <a:pt x="192" y="299"/>
                  </a:lnTo>
                  <a:lnTo>
                    <a:pt x="169" y="309"/>
                  </a:lnTo>
                  <a:lnTo>
                    <a:pt x="146" y="314"/>
                  </a:lnTo>
                  <a:lnTo>
                    <a:pt x="121" y="314"/>
                  </a:lnTo>
                  <a:lnTo>
                    <a:pt x="97" y="309"/>
                  </a:lnTo>
                  <a:lnTo>
                    <a:pt x="73" y="299"/>
                  </a:lnTo>
                  <a:lnTo>
                    <a:pt x="52" y="283"/>
                  </a:lnTo>
                  <a:lnTo>
                    <a:pt x="34" y="264"/>
                  </a:lnTo>
                  <a:lnTo>
                    <a:pt x="20" y="240"/>
                  </a:lnTo>
                  <a:lnTo>
                    <a:pt x="8" y="215"/>
                  </a:lnTo>
                  <a:lnTo>
                    <a:pt x="2" y="187"/>
                  </a:lnTo>
                  <a:lnTo>
                    <a:pt x="0" y="157"/>
                  </a:lnTo>
                  <a:close/>
                </a:path>
              </a:pathLst>
            </a:custGeom>
            <a:solidFill>
              <a:srgbClr val="FFFFFF"/>
            </a:solidFill>
            <a:ln w="3175">
              <a:solidFill>
                <a:srgbClr val="000000"/>
              </a:solidFill>
              <a:round/>
              <a:headEnd/>
              <a:tailEnd/>
            </a:ln>
          </p:spPr>
          <p:txBody>
            <a:bodyPr/>
            <a:lstStyle/>
            <a:p>
              <a:endParaRPr lang="en-US"/>
            </a:p>
          </p:txBody>
        </p:sp>
        <p:sp>
          <p:nvSpPr>
            <p:cNvPr id="34851" name="Rectangle 130"/>
            <p:cNvSpPr>
              <a:spLocks noChangeArrowheads="1"/>
            </p:cNvSpPr>
            <p:nvPr/>
          </p:nvSpPr>
          <p:spPr bwMode="auto">
            <a:xfrm>
              <a:off x="2644775" y="3181350"/>
              <a:ext cx="109538" cy="182563"/>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D</a:t>
              </a:r>
              <a:endParaRPr lang="en-US" sz="3200" b="1"/>
            </a:p>
          </p:txBody>
        </p:sp>
        <p:sp>
          <p:nvSpPr>
            <p:cNvPr id="34852" name="Rectangle 131"/>
            <p:cNvSpPr>
              <a:spLocks noChangeArrowheads="1"/>
            </p:cNvSpPr>
            <p:nvPr/>
          </p:nvSpPr>
          <p:spPr bwMode="auto">
            <a:xfrm>
              <a:off x="2735263" y="3275013"/>
              <a:ext cx="141287" cy="122237"/>
            </a:xfrm>
            <a:prstGeom prst="rect">
              <a:avLst/>
            </a:prstGeom>
            <a:noFill/>
            <a:ln w="9525">
              <a:noFill/>
              <a:miter lim="800000"/>
              <a:headEnd/>
              <a:tailEnd/>
            </a:ln>
          </p:spPr>
          <p:txBody>
            <a:bodyPr wrap="none" lIns="0" tIns="0" rIns="0" bIns="0">
              <a:spAutoFit/>
            </a:bodyPr>
            <a:lstStyle/>
            <a:p>
              <a:pPr eaLnBrk="1" hangingPunct="1"/>
              <a:r>
                <a:rPr lang="en-US" sz="800">
                  <a:solidFill>
                    <a:srgbClr val="000000"/>
                  </a:solidFill>
                </a:rPr>
                <a:t>HS</a:t>
              </a:r>
              <a:endParaRPr lang="en-US" sz="3200" b="1"/>
            </a:p>
          </p:txBody>
        </p:sp>
        <p:sp>
          <p:nvSpPr>
            <p:cNvPr id="34853" name="Freeform 132"/>
            <p:cNvSpPr>
              <a:spLocks/>
            </p:cNvSpPr>
            <p:nvPr/>
          </p:nvSpPr>
          <p:spPr bwMode="auto">
            <a:xfrm>
              <a:off x="3098800" y="2955925"/>
              <a:ext cx="492125" cy="585788"/>
            </a:xfrm>
            <a:custGeom>
              <a:avLst/>
              <a:gdLst>
                <a:gd name="T0" fmla="*/ 0 w 310"/>
                <a:gd name="T1" fmla="*/ 185 h 369"/>
                <a:gd name="T2" fmla="*/ 3 w 310"/>
                <a:gd name="T3" fmla="*/ 153 h 369"/>
                <a:gd name="T4" fmla="*/ 10 w 310"/>
                <a:gd name="T5" fmla="*/ 122 h 369"/>
                <a:gd name="T6" fmla="*/ 20 w 310"/>
                <a:gd name="T7" fmla="*/ 93 h 369"/>
                <a:gd name="T8" fmla="*/ 37 w 310"/>
                <a:gd name="T9" fmla="*/ 66 h 369"/>
                <a:gd name="T10" fmla="*/ 56 w 310"/>
                <a:gd name="T11" fmla="*/ 44 h 369"/>
                <a:gd name="T12" fmla="*/ 77 w 310"/>
                <a:gd name="T13" fmla="*/ 25 h 369"/>
                <a:gd name="T14" fmla="*/ 102 w 310"/>
                <a:gd name="T15" fmla="*/ 11 h 369"/>
                <a:gd name="T16" fmla="*/ 128 w 310"/>
                <a:gd name="T17" fmla="*/ 3 h 369"/>
                <a:gd name="T18" fmla="*/ 155 w 310"/>
                <a:gd name="T19" fmla="*/ 0 h 369"/>
                <a:gd name="T20" fmla="*/ 182 w 310"/>
                <a:gd name="T21" fmla="*/ 3 h 369"/>
                <a:gd name="T22" fmla="*/ 209 w 310"/>
                <a:gd name="T23" fmla="*/ 11 h 369"/>
                <a:gd name="T24" fmla="*/ 233 w 310"/>
                <a:gd name="T25" fmla="*/ 25 h 369"/>
                <a:gd name="T26" fmla="*/ 255 w 310"/>
                <a:gd name="T27" fmla="*/ 44 h 369"/>
                <a:gd name="T28" fmla="*/ 275 w 310"/>
                <a:gd name="T29" fmla="*/ 66 h 369"/>
                <a:gd name="T30" fmla="*/ 290 w 310"/>
                <a:gd name="T31" fmla="*/ 93 h 369"/>
                <a:gd name="T32" fmla="*/ 301 w 310"/>
                <a:gd name="T33" fmla="*/ 122 h 369"/>
                <a:gd name="T34" fmla="*/ 308 w 310"/>
                <a:gd name="T35" fmla="*/ 153 h 369"/>
                <a:gd name="T36" fmla="*/ 310 w 310"/>
                <a:gd name="T37" fmla="*/ 185 h 369"/>
                <a:gd name="T38" fmla="*/ 308 w 310"/>
                <a:gd name="T39" fmla="*/ 216 h 369"/>
                <a:gd name="T40" fmla="*/ 301 w 310"/>
                <a:gd name="T41" fmla="*/ 249 h 369"/>
                <a:gd name="T42" fmla="*/ 290 w 310"/>
                <a:gd name="T43" fmla="*/ 277 h 369"/>
                <a:gd name="T44" fmla="*/ 275 w 310"/>
                <a:gd name="T45" fmla="*/ 303 h 369"/>
                <a:gd name="T46" fmla="*/ 255 w 310"/>
                <a:gd name="T47" fmla="*/ 326 h 369"/>
                <a:gd name="T48" fmla="*/ 233 w 310"/>
                <a:gd name="T49" fmla="*/ 344 h 369"/>
                <a:gd name="T50" fmla="*/ 209 w 310"/>
                <a:gd name="T51" fmla="*/ 358 h 369"/>
                <a:gd name="T52" fmla="*/ 182 w 310"/>
                <a:gd name="T53" fmla="*/ 367 h 369"/>
                <a:gd name="T54" fmla="*/ 155 w 310"/>
                <a:gd name="T55" fmla="*/ 369 h 369"/>
                <a:gd name="T56" fmla="*/ 128 w 310"/>
                <a:gd name="T57" fmla="*/ 367 h 369"/>
                <a:gd name="T58" fmla="*/ 102 w 310"/>
                <a:gd name="T59" fmla="*/ 358 h 369"/>
                <a:gd name="T60" fmla="*/ 77 w 310"/>
                <a:gd name="T61" fmla="*/ 344 h 369"/>
                <a:gd name="T62" fmla="*/ 56 w 310"/>
                <a:gd name="T63" fmla="*/ 326 h 369"/>
                <a:gd name="T64" fmla="*/ 37 w 310"/>
                <a:gd name="T65" fmla="*/ 303 h 369"/>
                <a:gd name="T66" fmla="*/ 20 w 310"/>
                <a:gd name="T67" fmla="*/ 277 h 369"/>
                <a:gd name="T68" fmla="*/ 10 w 310"/>
                <a:gd name="T69" fmla="*/ 249 h 369"/>
                <a:gd name="T70" fmla="*/ 3 w 310"/>
                <a:gd name="T71" fmla="*/ 216 h 369"/>
                <a:gd name="T72" fmla="*/ 0 w 310"/>
                <a:gd name="T73" fmla="*/ 185 h 36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10"/>
                <a:gd name="T112" fmla="*/ 0 h 369"/>
                <a:gd name="T113" fmla="*/ 310 w 310"/>
                <a:gd name="T114" fmla="*/ 369 h 36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10" h="369">
                  <a:moveTo>
                    <a:pt x="0" y="185"/>
                  </a:moveTo>
                  <a:lnTo>
                    <a:pt x="3" y="153"/>
                  </a:lnTo>
                  <a:lnTo>
                    <a:pt x="10" y="122"/>
                  </a:lnTo>
                  <a:lnTo>
                    <a:pt x="20" y="93"/>
                  </a:lnTo>
                  <a:lnTo>
                    <a:pt x="37" y="66"/>
                  </a:lnTo>
                  <a:lnTo>
                    <a:pt x="56" y="44"/>
                  </a:lnTo>
                  <a:lnTo>
                    <a:pt x="77" y="25"/>
                  </a:lnTo>
                  <a:lnTo>
                    <a:pt x="102" y="11"/>
                  </a:lnTo>
                  <a:lnTo>
                    <a:pt x="128" y="3"/>
                  </a:lnTo>
                  <a:lnTo>
                    <a:pt x="155" y="0"/>
                  </a:lnTo>
                  <a:lnTo>
                    <a:pt x="182" y="3"/>
                  </a:lnTo>
                  <a:lnTo>
                    <a:pt x="209" y="11"/>
                  </a:lnTo>
                  <a:lnTo>
                    <a:pt x="233" y="25"/>
                  </a:lnTo>
                  <a:lnTo>
                    <a:pt x="255" y="44"/>
                  </a:lnTo>
                  <a:lnTo>
                    <a:pt x="275" y="66"/>
                  </a:lnTo>
                  <a:lnTo>
                    <a:pt x="290" y="93"/>
                  </a:lnTo>
                  <a:lnTo>
                    <a:pt x="301" y="122"/>
                  </a:lnTo>
                  <a:lnTo>
                    <a:pt x="308" y="153"/>
                  </a:lnTo>
                  <a:lnTo>
                    <a:pt x="310" y="185"/>
                  </a:lnTo>
                  <a:lnTo>
                    <a:pt x="308" y="216"/>
                  </a:lnTo>
                  <a:lnTo>
                    <a:pt x="301" y="249"/>
                  </a:lnTo>
                  <a:lnTo>
                    <a:pt x="290" y="277"/>
                  </a:lnTo>
                  <a:lnTo>
                    <a:pt x="275" y="303"/>
                  </a:lnTo>
                  <a:lnTo>
                    <a:pt x="255" y="326"/>
                  </a:lnTo>
                  <a:lnTo>
                    <a:pt x="233" y="344"/>
                  </a:lnTo>
                  <a:lnTo>
                    <a:pt x="209" y="358"/>
                  </a:lnTo>
                  <a:lnTo>
                    <a:pt x="182" y="367"/>
                  </a:lnTo>
                  <a:lnTo>
                    <a:pt x="155" y="369"/>
                  </a:lnTo>
                  <a:lnTo>
                    <a:pt x="128" y="367"/>
                  </a:lnTo>
                  <a:lnTo>
                    <a:pt x="102" y="358"/>
                  </a:lnTo>
                  <a:lnTo>
                    <a:pt x="77" y="344"/>
                  </a:lnTo>
                  <a:lnTo>
                    <a:pt x="56" y="326"/>
                  </a:lnTo>
                  <a:lnTo>
                    <a:pt x="37" y="303"/>
                  </a:lnTo>
                  <a:lnTo>
                    <a:pt x="20" y="277"/>
                  </a:lnTo>
                  <a:lnTo>
                    <a:pt x="10" y="249"/>
                  </a:lnTo>
                  <a:lnTo>
                    <a:pt x="3" y="216"/>
                  </a:lnTo>
                  <a:lnTo>
                    <a:pt x="0" y="185"/>
                  </a:lnTo>
                  <a:close/>
                </a:path>
              </a:pathLst>
            </a:custGeom>
            <a:solidFill>
              <a:srgbClr val="FFFFFF"/>
            </a:solidFill>
            <a:ln w="3175">
              <a:solidFill>
                <a:srgbClr val="000000"/>
              </a:solidFill>
              <a:round/>
              <a:headEnd/>
              <a:tailEnd/>
            </a:ln>
          </p:spPr>
          <p:txBody>
            <a:bodyPr/>
            <a:lstStyle/>
            <a:p>
              <a:endParaRPr lang="en-US"/>
            </a:p>
          </p:txBody>
        </p:sp>
        <p:sp>
          <p:nvSpPr>
            <p:cNvPr id="34854" name="Rectangle 133"/>
            <p:cNvSpPr>
              <a:spLocks noChangeArrowheads="1"/>
            </p:cNvSpPr>
            <p:nvPr/>
          </p:nvSpPr>
          <p:spPr bwMode="auto">
            <a:xfrm>
              <a:off x="3216275" y="3162300"/>
              <a:ext cx="109538" cy="182563"/>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D</a:t>
              </a:r>
              <a:endParaRPr lang="en-US" sz="3200" b="1"/>
            </a:p>
          </p:txBody>
        </p:sp>
        <p:sp>
          <p:nvSpPr>
            <p:cNvPr id="34855" name="Rectangle 134"/>
            <p:cNvSpPr>
              <a:spLocks noChangeArrowheads="1"/>
            </p:cNvSpPr>
            <p:nvPr/>
          </p:nvSpPr>
          <p:spPr bwMode="auto">
            <a:xfrm>
              <a:off x="3305175" y="3254375"/>
              <a:ext cx="209550" cy="122238"/>
            </a:xfrm>
            <a:prstGeom prst="rect">
              <a:avLst/>
            </a:prstGeom>
            <a:noFill/>
            <a:ln w="9525">
              <a:noFill/>
              <a:miter lim="800000"/>
              <a:headEnd/>
              <a:tailEnd/>
            </a:ln>
          </p:spPr>
          <p:txBody>
            <a:bodyPr wrap="none" lIns="0" tIns="0" rIns="0" bIns="0">
              <a:spAutoFit/>
            </a:bodyPr>
            <a:lstStyle/>
            <a:p>
              <a:pPr eaLnBrk="1" hangingPunct="1"/>
              <a:r>
                <a:rPr lang="en-US" sz="800">
                  <a:solidFill>
                    <a:srgbClr val="000000"/>
                  </a:solidFill>
                </a:rPr>
                <a:t>Alert</a:t>
              </a:r>
              <a:endParaRPr lang="en-US" sz="3200" b="1"/>
            </a:p>
          </p:txBody>
        </p:sp>
        <p:sp>
          <p:nvSpPr>
            <p:cNvPr id="34856" name="Freeform 135"/>
            <p:cNvSpPr>
              <a:spLocks/>
            </p:cNvSpPr>
            <p:nvPr/>
          </p:nvSpPr>
          <p:spPr bwMode="auto">
            <a:xfrm>
              <a:off x="3698875" y="2955925"/>
              <a:ext cx="492125" cy="585788"/>
            </a:xfrm>
            <a:custGeom>
              <a:avLst/>
              <a:gdLst>
                <a:gd name="T0" fmla="*/ 0 w 310"/>
                <a:gd name="T1" fmla="*/ 185 h 369"/>
                <a:gd name="T2" fmla="*/ 2 w 310"/>
                <a:gd name="T3" fmla="*/ 153 h 369"/>
                <a:gd name="T4" fmla="*/ 9 w 310"/>
                <a:gd name="T5" fmla="*/ 122 h 369"/>
                <a:gd name="T6" fmla="*/ 20 w 310"/>
                <a:gd name="T7" fmla="*/ 93 h 369"/>
                <a:gd name="T8" fmla="*/ 35 w 310"/>
                <a:gd name="T9" fmla="*/ 66 h 369"/>
                <a:gd name="T10" fmla="*/ 55 w 310"/>
                <a:gd name="T11" fmla="*/ 44 h 369"/>
                <a:gd name="T12" fmla="*/ 77 w 310"/>
                <a:gd name="T13" fmla="*/ 25 h 369"/>
                <a:gd name="T14" fmla="*/ 102 w 310"/>
                <a:gd name="T15" fmla="*/ 11 h 369"/>
                <a:gd name="T16" fmla="*/ 128 w 310"/>
                <a:gd name="T17" fmla="*/ 3 h 369"/>
                <a:gd name="T18" fmla="*/ 155 w 310"/>
                <a:gd name="T19" fmla="*/ 0 h 369"/>
                <a:gd name="T20" fmla="*/ 182 w 310"/>
                <a:gd name="T21" fmla="*/ 3 h 369"/>
                <a:gd name="T22" fmla="*/ 208 w 310"/>
                <a:gd name="T23" fmla="*/ 11 h 369"/>
                <a:gd name="T24" fmla="*/ 233 w 310"/>
                <a:gd name="T25" fmla="*/ 25 h 369"/>
                <a:gd name="T26" fmla="*/ 254 w 310"/>
                <a:gd name="T27" fmla="*/ 44 h 369"/>
                <a:gd name="T28" fmla="*/ 273 w 310"/>
                <a:gd name="T29" fmla="*/ 66 h 369"/>
                <a:gd name="T30" fmla="*/ 290 w 310"/>
                <a:gd name="T31" fmla="*/ 93 h 369"/>
                <a:gd name="T32" fmla="*/ 300 w 310"/>
                <a:gd name="T33" fmla="*/ 122 h 369"/>
                <a:gd name="T34" fmla="*/ 308 w 310"/>
                <a:gd name="T35" fmla="*/ 153 h 369"/>
                <a:gd name="T36" fmla="*/ 310 w 310"/>
                <a:gd name="T37" fmla="*/ 185 h 369"/>
                <a:gd name="T38" fmla="*/ 308 w 310"/>
                <a:gd name="T39" fmla="*/ 216 h 369"/>
                <a:gd name="T40" fmla="*/ 300 w 310"/>
                <a:gd name="T41" fmla="*/ 249 h 369"/>
                <a:gd name="T42" fmla="*/ 290 w 310"/>
                <a:gd name="T43" fmla="*/ 277 h 369"/>
                <a:gd name="T44" fmla="*/ 273 w 310"/>
                <a:gd name="T45" fmla="*/ 303 h 369"/>
                <a:gd name="T46" fmla="*/ 254 w 310"/>
                <a:gd name="T47" fmla="*/ 326 h 369"/>
                <a:gd name="T48" fmla="*/ 233 w 310"/>
                <a:gd name="T49" fmla="*/ 344 h 369"/>
                <a:gd name="T50" fmla="*/ 208 w 310"/>
                <a:gd name="T51" fmla="*/ 358 h 369"/>
                <a:gd name="T52" fmla="*/ 182 w 310"/>
                <a:gd name="T53" fmla="*/ 367 h 369"/>
                <a:gd name="T54" fmla="*/ 155 w 310"/>
                <a:gd name="T55" fmla="*/ 369 h 369"/>
                <a:gd name="T56" fmla="*/ 128 w 310"/>
                <a:gd name="T57" fmla="*/ 367 h 369"/>
                <a:gd name="T58" fmla="*/ 102 w 310"/>
                <a:gd name="T59" fmla="*/ 358 h 369"/>
                <a:gd name="T60" fmla="*/ 77 w 310"/>
                <a:gd name="T61" fmla="*/ 344 h 369"/>
                <a:gd name="T62" fmla="*/ 55 w 310"/>
                <a:gd name="T63" fmla="*/ 326 h 369"/>
                <a:gd name="T64" fmla="*/ 35 w 310"/>
                <a:gd name="T65" fmla="*/ 303 h 369"/>
                <a:gd name="T66" fmla="*/ 20 w 310"/>
                <a:gd name="T67" fmla="*/ 277 h 369"/>
                <a:gd name="T68" fmla="*/ 9 w 310"/>
                <a:gd name="T69" fmla="*/ 249 h 369"/>
                <a:gd name="T70" fmla="*/ 2 w 310"/>
                <a:gd name="T71" fmla="*/ 216 h 369"/>
                <a:gd name="T72" fmla="*/ 0 w 310"/>
                <a:gd name="T73" fmla="*/ 185 h 36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10"/>
                <a:gd name="T112" fmla="*/ 0 h 369"/>
                <a:gd name="T113" fmla="*/ 310 w 310"/>
                <a:gd name="T114" fmla="*/ 369 h 36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10" h="369">
                  <a:moveTo>
                    <a:pt x="0" y="185"/>
                  </a:moveTo>
                  <a:lnTo>
                    <a:pt x="2" y="153"/>
                  </a:lnTo>
                  <a:lnTo>
                    <a:pt x="9" y="122"/>
                  </a:lnTo>
                  <a:lnTo>
                    <a:pt x="20" y="93"/>
                  </a:lnTo>
                  <a:lnTo>
                    <a:pt x="35" y="66"/>
                  </a:lnTo>
                  <a:lnTo>
                    <a:pt x="55" y="44"/>
                  </a:lnTo>
                  <a:lnTo>
                    <a:pt x="77" y="25"/>
                  </a:lnTo>
                  <a:lnTo>
                    <a:pt x="102" y="11"/>
                  </a:lnTo>
                  <a:lnTo>
                    <a:pt x="128" y="3"/>
                  </a:lnTo>
                  <a:lnTo>
                    <a:pt x="155" y="0"/>
                  </a:lnTo>
                  <a:lnTo>
                    <a:pt x="182" y="3"/>
                  </a:lnTo>
                  <a:lnTo>
                    <a:pt x="208" y="11"/>
                  </a:lnTo>
                  <a:lnTo>
                    <a:pt x="233" y="25"/>
                  </a:lnTo>
                  <a:lnTo>
                    <a:pt x="254" y="44"/>
                  </a:lnTo>
                  <a:lnTo>
                    <a:pt x="273" y="66"/>
                  </a:lnTo>
                  <a:lnTo>
                    <a:pt x="290" y="93"/>
                  </a:lnTo>
                  <a:lnTo>
                    <a:pt x="300" y="122"/>
                  </a:lnTo>
                  <a:lnTo>
                    <a:pt x="308" y="153"/>
                  </a:lnTo>
                  <a:lnTo>
                    <a:pt x="310" y="185"/>
                  </a:lnTo>
                  <a:lnTo>
                    <a:pt x="308" y="216"/>
                  </a:lnTo>
                  <a:lnTo>
                    <a:pt x="300" y="249"/>
                  </a:lnTo>
                  <a:lnTo>
                    <a:pt x="290" y="277"/>
                  </a:lnTo>
                  <a:lnTo>
                    <a:pt x="273" y="303"/>
                  </a:lnTo>
                  <a:lnTo>
                    <a:pt x="254" y="326"/>
                  </a:lnTo>
                  <a:lnTo>
                    <a:pt x="233" y="344"/>
                  </a:lnTo>
                  <a:lnTo>
                    <a:pt x="208" y="358"/>
                  </a:lnTo>
                  <a:lnTo>
                    <a:pt x="182" y="367"/>
                  </a:lnTo>
                  <a:lnTo>
                    <a:pt x="155" y="369"/>
                  </a:lnTo>
                  <a:lnTo>
                    <a:pt x="128" y="367"/>
                  </a:lnTo>
                  <a:lnTo>
                    <a:pt x="102" y="358"/>
                  </a:lnTo>
                  <a:lnTo>
                    <a:pt x="77" y="344"/>
                  </a:lnTo>
                  <a:lnTo>
                    <a:pt x="55" y="326"/>
                  </a:lnTo>
                  <a:lnTo>
                    <a:pt x="35" y="303"/>
                  </a:lnTo>
                  <a:lnTo>
                    <a:pt x="20" y="277"/>
                  </a:lnTo>
                  <a:lnTo>
                    <a:pt x="9" y="249"/>
                  </a:lnTo>
                  <a:lnTo>
                    <a:pt x="2" y="216"/>
                  </a:lnTo>
                  <a:lnTo>
                    <a:pt x="0" y="185"/>
                  </a:lnTo>
                  <a:close/>
                </a:path>
              </a:pathLst>
            </a:custGeom>
            <a:solidFill>
              <a:srgbClr val="FFFFFF"/>
            </a:solidFill>
            <a:ln w="3175">
              <a:solidFill>
                <a:srgbClr val="000000"/>
              </a:solidFill>
              <a:round/>
              <a:headEnd/>
              <a:tailEnd/>
            </a:ln>
          </p:spPr>
          <p:txBody>
            <a:bodyPr/>
            <a:lstStyle/>
            <a:p>
              <a:endParaRPr lang="en-US"/>
            </a:p>
          </p:txBody>
        </p:sp>
        <p:sp>
          <p:nvSpPr>
            <p:cNvPr id="34857" name="Rectangle 136"/>
            <p:cNvSpPr>
              <a:spLocks noChangeArrowheads="1"/>
            </p:cNvSpPr>
            <p:nvPr/>
          </p:nvSpPr>
          <p:spPr bwMode="auto">
            <a:xfrm>
              <a:off x="3805238" y="3162300"/>
              <a:ext cx="109537" cy="182563"/>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D</a:t>
              </a:r>
              <a:endParaRPr lang="en-US" sz="3200" b="1"/>
            </a:p>
          </p:txBody>
        </p:sp>
        <p:sp>
          <p:nvSpPr>
            <p:cNvPr id="34858" name="Rectangle 137"/>
            <p:cNvSpPr>
              <a:spLocks noChangeArrowheads="1"/>
            </p:cNvSpPr>
            <p:nvPr/>
          </p:nvSpPr>
          <p:spPr bwMode="auto">
            <a:xfrm>
              <a:off x="3895725" y="3254375"/>
              <a:ext cx="233363" cy="122238"/>
            </a:xfrm>
            <a:prstGeom prst="rect">
              <a:avLst/>
            </a:prstGeom>
            <a:noFill/>
            <a:ln w="9525">
              <a:noFill/>
              <a:miter lim="800000"/>
              <a:headEnd/>
              <a:tailEnd/>
            </a:ln>
          </p:spPr>
          <p:txBody>
            <a:bodyPr wrap="none" lIns="0" tIns="0" rIns="0" bIns="0">
              <a:spAutoFit/>
            </a:bodyPr>
            <a:lstStyle/>
            <a:p>
              <a:pPr eaLnBrk="1" hangingPunct="1"/>
              <a:r>
                <a:rPr lang="en-US" sz="800">
                  <a:solidFill>
                    <a:srgbClr val="000000"/>
                  </a:solidFill>
                </a:rPr>
                <a:t>Save</a:t>
              </a:r>
              <a:endParaRPr lang="en-US" sz="3200" b="1"/>
            </a:p>
          </p:txBody>
        </p:sp>
        <p:sp>
          <p:nvSpPr>
            <p:cNvPr id="34859" name="Freeform 138"/>
            <p:cNvSpPr>
              <a:spLocks/>
            </p:cNvSpPr>
            <p:nvPr/>
          </p:nvSpPr>
          <p:spPr bwMode="auto">
            <a:xfrm>
              <a:off x="2555875" y="3522663"/>
              <a:ext cx="296863" cy="922337"/>
            </a:xfrm>
            <a:custGeom>
              <a:avLst/>
              <a:gdLst>
                <a:gd name="T0" fmla="*/ 187 w 187"/>
                <a:gd name="T1" fmla="*/ 581 h 581"/>
                <a:gd name="T2" fmla="*/ 153 w 187"/>
                <a:gd name="T3" fmla="*/ 529 h 581"/>
                <a:gd name="T4" fmla="*/ 122 w 187"/>
                <a:gd name="T5" fmla="*/ 480 h 581"/>
                <a:gd name="T6" fmla="*/ 95 w 187"/>
                <a:gd name="T7" fmla="*/ 434 h 581"/>
                <a:gd name="T8" fmla="*/ 71 w 187"/>
                <a:gd name="T9" fmla="*/ 389 h 581"/>
                <a:gd name="T10" fmla="*/ 51 w 187"/>
                <a:gd name="T11" fmla="*/ 347 h 581"/>
                <a:gd name="T12" fmla="*/ 34 w 187"/>
                <a:gd name="T13" fmla="*/ 307 h 581"/>
                <a:gd name="T14" fmla="*/ 20 w 187"/>
                <a:gd name="T15" fmla="*/ 269 h 581"/>
                <a:gd name="T16" fmla="*/ 11 w 187"/>
                <a:gd name="T17" fmla="*/ 234 h 581"/>
                <a:gd name="T18" fmla="*/ 4 w 187"/>
                <a:gd name="T19" fmla="*/ 202 h 581"/>
                <a:gd name="T20" fmla="*/ 0 w 187"/>
                <a:gd name="T21" fmla="*/ 171 h 581"/>
                <a:gd name="T22" fmla="*/ 0 w 187"/>
                <a:gd name="T23" fmla="*/ 143 h 581"/>
                <a:gd name="T24" fmla="*/ 4 w 187"/>
                <a:gd name="T25" fmla="*/ 116 h 581"/>
                <a:gd name="T26" fmla="*/ 10 w 187"/>
                <a:gd name="T27" fmla="*/ 94 h 581"/>
                <a:gd name="T28" fmla="*/ 20 w 187"/>
                <a:gd name="T29" fmla="*/ 71 h 581"/>
                <a:gd name="T30" fmla="*/ 33 w 187"/>
                <a:gd name="T31" fmla="*/ 53 h 581"/>
                <a:gd name="T32" fmla="*/ 50 w 187"/>
                <a:gd name="T33" fmla="*/ 36 h 581"/>
                <a:gd name="T34" fmla="*/ 70 w 187"/>
                <a:gd name="T35" fmla="*/ 21 h 581"/>
                <a:gd name="T36" fmla="*/ 94 w 187"/>
                <a:gd name="T37" fmla="*/ 10 h 581"/>
                <a:gd name="T38" fmla="*/ 120 w 187"/>
                <a:gd name="T39" fmla="*/ 0 h 58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87"/>
                <a:gd name="T61" fmla="*/ 0 h 581"/>
                <a:gd name="T62" fmla="*/ 187 w 187"/>
                <a:gd name="T63" fmla="*/ 581 h 58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87" h="581">
                  <a:moveTo>
                    <a:pt x="187" y="581"/>
                  </a:moveTo>
                  <a:lnTo>
                    <a:pt x="153" y="529"/>
                  </a:lnTo>
                  <a:lnTo>
                    <a:pt x="122" y="480"/>
                  </a:lnTo>
                  <a:lnTo>
                    <a:pt x="95" y="434"/>
                  </a:lnTo>
                  <a:lnTo>
                    <a:pt x="71" y="389"/>
                  </a:lnTo>
                  <a:lnTo>
                    <a:pt x="51" y="347"/>
                  </a:lnTo>
                  <a:lnTo>
                    <a:pt x="34" y="307"/>
                  </a:lnTo>
                  <a:lnTo>
                    <a:pt x="20" y="269"/>
                  </a:lnTo>
                  <a:lnTo>
                    <a:pt x="11" y="234"/>
                  </a:lnTo>
                  <a:lnTo>
                    <a:pt x="4" y="202"/>
                  </a:lnTo>
                  <a:lnTo>
                    <a:pt x="0" y="171"/>
                  </a:lnTo>
                  <a:lnTo>
                    <a:pt x="0" y="143"/>
                  </a:lnTo>
                  <a:lnTo>
                    <a:pt x="4" y="116"/>
                  </a:lnTo>
                  <a:lnTo>
                    <a:pt x="10" y="94"/>
                  </a:lnTo>
                  <a:lnTo>
                    <a:pt x="20" y="71"/>
                  </a:lnTo>
                  <a:lnTo>
                    <a:pt x="33" y="53"/>
                  </a:lnTo>
                  <a:lnTo>
                    <a:pt x="50" y="36"/>
                  </a:lnTo>
                  <a:lnTo>
                    <a:pt x="70" y="21"/>
                  </a:lnTo>
                  <a:lnTo>
                    <a:pt x="94" y="10"/>
                  </a:lnTo>
                  <a:lnTo>
                    <a:pt x="120" y="0"/>
                  </a:lnTo>
                </a:path>
              </a:pathLst>
            </a:custGeom>
            <a:noFill/>
            <a:ln w="3175">
              <a:solidFill>
                <a:srgbClr val="000000"/>
              </a:solidFill>
              <a:round/>
              <a:headEnd/>
              <a:tailEnd/>
            </a:ln>
          </p:spPr>
          <p:txBody>
            <a:bodyPr/>
            <a:lstStyle/>
            <a:p>
              <a:endParaRPr lang="en-US"/>
            </a:p>
          </p:txBody>
        </p:sp>
        <p:sp>
          <p:nvSpPr>
            <p:cNvPr id="34860" name="Freeform 139"/>
            <p:cNvSpPr>
              <a:spLocks/>
            </p:cNvSpPr>
            <p:nvPr/>
          </p:nvSpPr>
          <p:spPr bwMode="auto">
            <a:xfrm>
              <a:off x="3298825" y="3541713"/>
              <a:ext cx="609600" cy="930275"/>
            </a:xfrm>
            <a:custGeom>
              <a:avLst/>
              <a:gdLst>
                <a:gd name="T0" fmla="*/ 384 w 384"/>
                <a:gd name="T1" fmla="*/ 586 h 586"/>
                <a:gd name="T2" fmla="*/ 331 w 384"/>
                <a:gd name="T3" fmla="*/ 559 h 586"/>
                <a:gd name="T4" fmla="*/ 283 w 384"/>
                <a:gd name="T5" fmla="*/ 530 h 586"/>
                <a:gd name="T6" fmla="*/ 238 w 384"/>
                <a:gd name="T7" fmla="*/ 502 h 586"/>
                <a:gd name="T8" fmla="*/ 196 w 384"/>
                <a:gd name="T9" fmla="*/ 472 h 586"/>
                <a:gd name="T10" fmla="*/ 159 w 384"/>
                <a:gd name="T11" fmla="*/ 443 h 586"/>
                <a:gd name="T12" fmla="*/ 126 w 384"/>
                <a:gd name="T13" fmla="*/ 412 h 586"/>
                <a:gd name="T14" fmla="*/ 97 w 384"/>
                <a:gd name="T15" fmla="*/ 381 h 586"/>
                <a:gd name="T16" fmla="*/ 71 w 384"/>
                <a:gd name="T17" fmla="*/ 349 h 586"/>
                <a:gd name="T18" fmla="*/ 49 w 384"/>
                <a:gd name="T19" fmla="*/ 316 h 586"/>
                <a:gd name="T20" fmla="*/ 32 w 384"/>
                <a:gd name="T21" fmla="*/ 284 h 586"/>
                <a:gd name="T22" fmla="*/ 17 w 384"/>
                <a:gd name="T23" fmla="*/ 250 h 586"/>
                <a:gd name="T24" fmla="*/ 8 w 384"/>
                <a:gd name="T25" fmla="*/ 217 h 586"/>
                <a:gd name="T26" fmla="*/ 1 w 384"/>
                <a:gd name="T27" fmla="*/ 181 h 586"/>
                <a:gd name="T28" fmla="*/ 0 w 384"/>
                <a:gd name="T29" fmla="*/ 146 h 586"/>
                <a:gd name="T30" fmla="*/ 1 w 384"/>
                <a:gd name="T31" fmla="*/ 111 h 586"/>
                <a:gd name="T32" fmla="*/ 7 w 384"/>
                <a:gd name="T33" fmla="*/ 75 h 586"/>
                <a:gd name="T34" fmla="*/ 16 w 384"/>
                <a:gd name="T35" fmla="*/ 38 h 586"/>
                <a:gd name="T36" fmla="*/ 29 w 384"/>
                <a:gd name="T37" fmla="*/ 0 h 58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84"/>
                <a:gd name="T58" fmla="*/ 0 h 586"/>
                <a:gd name="T59" fmla="*/ 384 w 384"/>
                <a:gd name="T60" fmla="*/ 586 h 58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84" h="586">
                  <a:moveTo>
                    <a:pt x="384" y="586"/>
                  </a:moveTo>
                  <a:lnTo>
                    <a:pt x="331" y="559"/>
                  </a:lnTo>
                  <a:lnTo>
                    <a:pt x="283" y="530"/>
                  </a:lnTo>
                  <a:lnTo>
                    <a:pt x="238" y="502"/>
                  </a:lnTo>
                  <a:lnTo>
                    <a:pt x="196" y="472"/>
                  </a:lnTo>
                  <a:lnTo>
                    <a:pt x="159" y="443"/>
                  </a:lnTo>
                  <a:lnTo>
                    <a:pt x="126" y="412"/>
                  </a:lnTo>
                  <a:lnTo>
                    <a:pt x="97" y="381"/>
                  </a:lnTo>
                  <a:lnTo>
                    <a:pt x="71" y="349"/>
                  </a:lnTo>
                  <a:lnTo>
                    <a:pt x="49" y="316"/>
                  </a:lnTo>
                  <a:lnTo>
                    <a:pt x="32" y="284"/>
                  </a:lnTo>
                  <a:lnTo>
                    <a:pt x="17" y="250"/>
                  </a:lnTo>
                  <a:lnTo>
                    <a:pt x="8" y="217"/>
                  </a:lnTo>
                  <a:lnTo>
                    <a:pt x="1" y="181"/>
                  </a:lnTo>
                  <a:lnTo>
                    <a:pt x="0" y="146"/>
                  </a:lnTo>
                  <a:lnTo>
                    <a:pt x="1" y="111"/>
                  </a:lnTo>
                  <a:lnTo>
                    <a:pt x="7" y="75"/>
                  </a:lnTo>
                  <a:lnTo>
                    <a:pt x="16" y="38"/>
                  </a:lnTo>
                  <a:lnTo>
                    <a:pt x="29" y="0"/>
                  </a:lnTo>
                </a:path>
              </a:pathLst>
            </a:custGeom>
            <a:noFill/>
            <a:ln w="3175">
              <a:solidFill>
                <a:srgbClr val="000000"/>
              </a:solidFill>
              <a:round/>
              <a:headEnd/>
              <a:tailEnd/>
            </a:ln>
          </p:spPr>
          <p:txBody>
            <a:bodyPr/>
            <a:lstStyle/>
            <a:p>
              <a:endParaRPr lang="en-US"/>
            </a:p>
          </p:txBody>
        </p:sp>
        <p:sp>
          <p:nvSpPr>
            <p:cNvPr id="34861" name="Freeform 140"/>
            <p:cNvSpPr>
              <a:spLocks/>
            </p:cNvSpPr>
            <p:nvPr/>
          </p:nvSpPr>
          <p:spPr bwMode="auto">
            <a:xfrm>
              <a:off x="3908425" y="3541713"/>
              <a:ext cx="244475" cy="930275"/>
            </a:xfrm>
            <a:custGeom>
              <a:avLst/>
              <a:gdLst>
                <a:gd name="T0" fmla="*/ 0 w 154"/>
                <a:gd name="T1" fmla="*/ 586 h 586"/>
                <a:gd name="T2" fmla="*/ 31 w 154"/>
                <a:gd name="T3" fmla="*/ 539 h 586"/>
                <a:gd name="T4" fmla="*/ 60 w 154"/>
                <a:gd name="T5" fmla="*/ 495 h 586"/>
                <a:gd name="T6" fmla="*/ 83 w 154"/>
                <a:gd name="T7" fmla="*/ 452 h 586"/>
                <a:gd name="T8" fmla="*/ 104 w 154"/>
                <a:gd name="T9" fmla="*/ 410 h 586"/>
                <a:gd name="T10" fmla="*/ 121 w 154"/>
                <a:gd name="T11" fmla="*/ 371 h 586"/>
                <a:gd name="T12" fmla="*/ 134 w 154"/>
                <a:gd name="T13" fmla="*/ 332 h 586"/>
                <a:gd name="T14" fmla="*/ 145 w 154"/>
                <a:gd name="T15" fmla="*/ 295 h 586"/>
                <a:gd name="T16" fmla="*/ 151 w 154"/>
                <a:gd name="T17" fmla="*/ 260 h 586"/>
                <a:gd name="T18" fmla="*/ 154 w 154"/>
                <a:gd name="T19" fmla="*/ 228 h 586"/>
                <a:gd name="T20" fmla="*/ 153 w 154"/>
                <a:gd name="T21" fmla="*/ 196 h 586"/>
                <a:gd name="T22" fmla="*/ 149 w 154"/>
                <a:gd name="T23" fmla="*/ 166 h 586"/>
                <a:gd name="T24" fmla="*/ 142 w 154"/>
                <a:gd name="T25" fmla="*/ 137 h 586"/>
                <a:gd name="T26" fmla="*/ 131 w 154"/>
                <a:gd name="T27" fmla="*/ 110 h 586"/>
                <a:gd name="T28" fmla="*/ 116 w 154"/>
                <a:gd name="T29" fmla="*/ 85 h 586"/>
                <a:gd name="T30" fmla="*/ 99 w 154"/>
                <a:gd name="T31" fmla="*/ 61 h 586"/>
                <a:gd name="T32" fmla="*/ 76 w 154"/>
                <a:gd name="T33" fmla="*/ 40 h 586"/>
                <a:gd name="T34" fmla="*/ 51 w 154"/>
                <a:gd name="T35" fmla="*/ 19 h 586"/>
                <a:gd name="T36" fmla="*/ 23 w 154"/>
                <a:gd name="T37" fmla="*/ 0 h 58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4"/>
                <a:gd name="T58" fmla="*/ 0 h 586"/>
                <a:gd name="T59" fmla="*/ 154 w 154"/>
                <a:gd name="T60" fmla="*/ 586 h 58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4" h="586">
                  <a:moveTo>
                    <a:pt x="0" y="586"/>
                  </a:moveTo>
                  <a:lnTo>
                    <a:pt x="31" y="539"/>
                  </a:lnTo>
                  <a:lnTo>
                    <a:pt x="60" y="495"/>
                  </a:lnTo>
                  <a:lnTo>
                    <a:pt x="83" y="452"/>
                  </a:lnTo>
                  <a:lnTo>
                    <a:pt x="104" y="410"/>
                  </a:lnTo>
                  <a:lnTo>
                    <a:pt x="121" y="371"/>
                  </a:lnTo>
                  <a:lnTo>
                    <a:pt x="134" y="332"/>
                  </a:lnTo>
                  <a:lnTo>
                    <a:pt x="145" y="295"/>
                  </a:lnTo>
                  <a:lnTo>
                    <a:pt x="151" y="260"/>
                  </a:lnTo>
                  <a:lnTo>
                    <a:pt x="154" y="228"/>
                  </a:lnTo>
                  <a:lnTo>
                    <a:pt x="153" y="196"/>
                  </a:lnTo>
                  <a:lnTo>
                    <a:pt x="149" y="166"/>
                  </a:lnTo>
                  <a:lnTo>
                    <a:pt x="142" y="137"/>
                  </a:lnTo>
                  <a:lnTo>
                    <a:pt x="131" y="110"/>
                  </a:lnTo>
                  <a:lnTo>
                    <a:pt x="116" y="85"/>
                  </a:lnTo>
                  <a:lnTo>
                    <a:pt x="99" y="61"/>
                  </a:lnTo>
                  <a:lnTo>
                    <a:pt x="76" y="40"/>
                  </a:lnTo>
                  <a:lnTo>
                    <a:pt x="51" y="19"/>
                  </a:lnTo>
                  <a:lnTo>
                    <a:pt x="23" y="0"/>
                  </a:lnTo>
                </a:path>
              </a:pathLst>
            </a:custGeom>
            <a:noFill/>
            <a:ln w="3175">
              <a:solidFill>
                <a:srgbClr val="000000"/>
              </a:solidFill>
              <a:round/>
              <a:headEnd/>
              <a:tailEnd/>
            </a:ln>
          </p:spPr>
          <p:txBody>
            <a:bodyPr/>
            <a:lstStyle/>
            <a:p>
              <a:endParaRPr lang="en-US"/>
            </a:p>
          </p:txBody>
        </p:sp>
        <p:sp>
          <p:nvSpPr>
            <p:cNvPr id="34862" name="Freeform 141"/>
            <p:cNvSpPr>
              <a:spLocks/>
            </p:cNvSpPr>
            <p:nvPr/>
          </p:nvSpPr>
          <p:spPr bwMode="auto">
            <a:xfrm>
              <a:off x="4332288" y="2955925"/>
              <a:ext cx="493712" cy="585788"/>
            </a:xfrm>
            <a:custGeom>
              <a:avLst/>
              <a:gdLst>
                <a:gd name="T0" fmla="*/ 0 w 311"/>
                <a:gd name="T1" fmla="*/ 185 h 369"/>
                <a:gd name="T2" fmla="*/ 2 w 311"/>
                <a:gd name="T3" fmla="*/ 153 h 369"/>
                <a:gd name="T4" fmla="*/ 9 w 311"/>
                <a:gd name="T5" fmla="*/ 122 h 369"/>
                <a:gd name="T6" fmla="*/ 21 w 311"/>
                <a:gd name="T7" fmla="*/ 93 h 369"/>
                <a:gd name="T8" fmla="*/ 36 w 311"/>
                <a:gd name="T9" fmla="*/ 66 h 369"/>
                <a:gd name="T10" fmla="*/ 55 w 311"/>
                <a:gd name="T11" fmla="*/ 44 h 369"/>
                <a:gd name="T12" fmla="*/ 78 w 311"/>
                <a:gd name="T13" fmla="*/ 25 h 369"/>
                <a:gd name="T14" fmla="*/ 103 w 311"/>
                <a:gd name="T15" fmla="*/ 11 h 369"/>
                <a:gd name="T16" fmla="*/ 129 w 311"/>
                <a:gd name="T17" fmla="*/ 3 h 369"/>
                <a:gd name="T18" fmla="*/ 155 w 311"/>
                <a:gd name="T19" fmla="*/ 0 h 369"/>
                <a:gd name="T20" fmla="*/ 182 w 311"/>
                <a:gd name="T21" fmla="*/ 3 h 369"/>
                <a:gd name="T22" fmla="*/ 208 w 311"/>
                <a:gd name="T23" fmla="*/ 11 h 369"/>
                <a:gd name="T24" fmla="*/ 233 w 311"/>
                <a:gd name="T25" fmla="*/ 25 h 369"/>
                <a:gd name="T26" fmla="*/ 255 w 311"/>
                <a:gd name="T27" fmla="*/ 44 h 369"/>
                <a:gd name="T28" fmla="*/ 274 w 311"/>
                <a:gd name="T29" fmla="*/ 66 h 369"/>
                <a:gd name="T30" fmla="*/ 290 w 311"/>
                <a:gd name="T31" fmla="*/ 93 h 369"/>
                <a:gd name="T32" fmla="*/ 301 w 311"/>
                <a:gd name="T33" fmla="*/ 122 h 369"/>
                <a:gd name="T34" fmla="*/ 309 w 311"/>
                <a:gd name="T35" fmla="*/ 153 h 369"/>
                <a:gd name="T36" fmla="*/ 311 w 311"/>
                <a:gd name="T37" fmla="*/ 185 h 369"/>
                <a:gd name="T38" fmla="*/ 309 w 311"/>
                <a:gd name="T39" fmla="*/ 216 h 369"/>
                <a:gd name="T40" fmla="*/ 301 w 311"/>
                <a:gd name="T41" fmla="*/ 249 h 369"/>
                <a:gd name="T42" fmla="*/ 290 w 311"/>
                <a:gd name="T43" fmla="*/ 277 h 369"/>
                <a:gd name="T44" fmla="*/ 274 w 311"/>
                <a:gd name="T45" fmla="*/ 303 h 369"/>
                <a:gd name="T46" fmla="*/ 255 w 311"/>
                <a:gd name="T47" fmla="*/ 326 h 369"/>
                <a:gd name="T48" fmla="*/ 233 w 311"/>
                <a:gd name="T49" fmla="*/ 344 h 369"/>
                <a:gd name="T50" fmla="*/ 208 w 311"/>
                <a:gd name="T51" fmla="*/ 358 h 369"/>
                <a:gd name="T52" fmla="*/ 182 w 311"/>
                <a:gd name="T53" fmla="*/ 367 h 369"/>
                <a:gd name="T54" fmla="*/ 155 w 311"/>
                <a:gd name="T55" fmla="*/ 369 h 369"/>
                <a:gd name="T56" fmla="*/ 129 w 311"/>
                <a:gd name="T57" fmla="*/ 367 h 369"/>
                <a:gd name="T58" fmla="*/ 103 w 311"/>
                <a:gd name="T59" fmla="*/ 358 h 369"/>
                <a:gd name="T60" fmla="*/ 78 w 311"/>
                <a:gd name="T61" fmla="*/ 344 h 369"/>
                <a:gd name="T62" fmla="*/ 55 w 311"/>
                <a:gd name="T63" fmla="*/ 326 h 369"/>
                <a:gd name="T64" fmla="*/ 36 w 311"/>
                <a:gd name="T65" fmla="*/ 303 h 369"/>
                <a:gd name="T66" fmla="*/ 21 w 311"/>
                <a:gd name="T67" fmla="*/ 277 h 369"/>
                <a:gd name="T68" fmla="*/ 9 w 311"/>
                <a:gd name="T69" fmla="*/ 249 h 369"/>
                <a:gd name="T70" fmla="*/ 2 w 311"/>
                <a:gd name="T71" fmla="*/ 216 h 369"/>
                <a:gd name="T72" fmla="*/ 0 w 311"/>
                <a:gd name="T73" fmla="*/ 185 h 36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11"/>
                <a:gd name="T112" fmla="*/ 0 h 369"/>
                <a:gd name="T113" fmla="*/ 311 w 311"/>
                <a:gd name="T114" fmla="*/ 369 h 36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11" h="369">
                  <a:moveTo>
                    <a:pt x="0" y="185"/>
                  </a:moveTo>
                  <a:lnTo>
                    <a:pt x="2" y="153"/>
                  </a:lnTo>
                  <a:lnTo>
                    <a:pt x="9" y="122"/>
                  </a:lnTo>
                  <a:lnTo>
                    <a:pt x="21" y="93"/>
                  </a:lnTo>
                  <a:lnTo>
                    <a:pt x="36" y="66"/>
                  </a:lnTo>
                  <a:lnTo>
                    <a:pt x="55" y="44"/>
                  </a:lnTo>
                  <a:lnTo>
                    <a:pt x="78" y="25"/>
                  </a:lnTo>
                  <a:lnTo>
                    <a:pt x="103" y="11"/>
                  </a:lnTo>
                  <a:lnTo>
                    <a:pt x="129" y="3"/>
                  </a:lnTo>
                  <a:lnTo>
                    <a:pt x="155" y="0"/>
                  </a:lnTo>
                  <a:lnTo>
                    <a:pt x="182" y="3"/>
                  </a:lnTo>
                  <a:lnTo>
                    <a:pt x="208" y="11"/>
                  </a:lnTo>
                  <a:lnTo>
                    <a:pt x="233" y="25"/>
                  </a:lnTo>
                  <a:lnTo>
                    <a:pt x="255" y="44"/>
                  </a:lnTo>
                  <a:lnTo>
                    <a:pt x="274" y="66"/>
                  </a:lnTo>
                  <a:lnTo>
                    <a:pt x="290" y="93"/>
                  </a:lnTo>
                  <a:lnTo>
                    <a:pt x="301" y="122"/>
                  </a:lnTo>
                  <a:lnTo>
                    <a:pt x="309" y="153"/>
                  </a:lnTo>
                  <a:lnTo>
                    <a:pt x="311" y="185"/>
                  </a:lnTo>
                  <a:lnTo>
                    <a:pt x="309" y="216"/>
                  </a:lnTo>
                  <a:lnTo>
                    <a:pt x="301" y="249"/>
                  </a:lnTo>
                  <a:lnTo>
                    <a:pt x="290" y="277"/>
                  </a:lnTo>
                  <a:lnTo>
                    <a:pt x="274" y="303"/>
                  </a:lnTo>
                  <a:lnTo>
                    <a:pt x="255" y="326"/>
                  </a:lnTo>
                  <a:lnTo>
                    <a:pt x="233" y="344"/>
                  </a:lnTo>
                  <a:lnTo>
                    <a:pt x="208" y="358"/>
                  </a:lnTo>
                  <a:lnTo>
                    <a:pt x="182" y="367"/>
                  </a:lnTo>
                  <a:lnTo>
                    <a:pt x="155" y="369"/>
                  </a:lnTo>
                  <a:lnTo>
                    <a:pt x="129" y="367"/>
                  </a:lnTo>
                  <a:lnTo>
                    <a:pt x="103" y="358"/>
                  </a:lnTo>
                  <a:lnTo>
                    <a:pt x="78" y="344"/>
                  </a:lnTo>
                  <a:lnTo>
                    <a:pt x="55" y="326"/>
                  </a:lnTo>
                  <a:lnTo>
                    <a:pt x="36" y="303"/>
                  </a:lnTo>
                  <a:lnTo>
                    <a:pt x="21" y="277"/>
                  </a:lnTo>
                  <a:lnTo>
                    <a:pt x="9" y="249"/>
                  </a:lnTo>
                  <a:lnTo>
                    <a:pt x="2" y="216"/>
                  </a:lnTo>
                  <a:lnTo>
                    <a:pt x="0" y="185"/>
                  </a:lnTo>
                  <a:close/>
                </a:path>
              </a:pathLst>
            </a:custGeom>
            <a:solidFill>
              <a:srgbClr val="FFFFFF"/>
            </a:solidFill>
            <a:ln w="3175">
              <a:solidFill>
                <a:srgbClr val="000000"/>
              </a:solidFill>
              <a:round/>
              <a:headEnd/>
              <a:tailEnd/>
            </a:ln>
          </p:spPr>
          <p:txBody>
            <a:bodyPr/>
            <a:lstStyle/>
            <a:p>
              <a:endParaRPr lang="en-US"/>
            </a:p>
          </p:txBody>
        </p:sp>
        <p:sp>
          <p:nvSpPr>
            <p:cNvPr id="34863" name="Rectangle 142"/>
            <p:cNvSpPr>
              <a:spLocks noChangeArrowheads="1"/>
            </p:cNvSpPr>
            <p:nvPr/>
          </p:nvSpPr>
          <p:spPr bwMode="auto">
            <a:xfrm>
              <a:off x="4448175" y="3162300"/>
              <a:ext cx="109538" cy="182563"/>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D</a:t>
              </a:r>
              <a:endParaRPr lang="en-US" sz="3200" b="1"/>
            </a:p>
          </p:txBody>
        </p:sp>
        <p:sp>
          <p:nvSpPr>
            <p:cNvPr id="34864" name="Rectangle 143"/>
            <p:cNvSpPr>
              <a:spLocks noChangeArrowheads="1"/>
            </p:cNvSpPr>
            <p:nvPr/>
          </p:nvSpPr>
          <p:spPr bwMode="auto">
            <a:xfrm>
              <a:off x="4538663" y="3254375"/>
              <a:ext cx="209550" cy="122238"/>
            </a:xfrm>
            <a:prstGeom prst="rect">
              <a:avLst/>
            </a:prstGeom>
            <a:noFill/>
            <a:ln w="9525">
              <a:noFill/>
              <a:miter lim="800000"/>
              <a:headEnd/>
              <a:tailEnd/>
            </a:ln>
          </p:spPr>
          <p:txBody>
            <a:bodyPr wrap="none" lIns="0" tIns="0" rIns="0" bIns="0">
              <a:spAutoFit/>
            </a:bodyPr>
            <a:lstStyle/>
            <a:p>
              <a:pPr eaLnBrk="1" hangingPunct="1"/>
              <a:r>
                <a:rPr lang="en-US" sz="800">
                  <a:solidFill>
                    <a:srgbClr val="000000"/>
                  </a:solidFill>
                </a:rPr>
                <a:t>Alert</a:t>
              </a:r>
              <a:endParaRPr lang="en-US" sz="3200" b="1"/>
            </a:p>
          </p:txBody>
        </p:sp>
        <p:sp>
          <p:nvSpPr>
            <p:cNvPr id="34865" name="Freeform 144"/>
            <p:cNvSpPr>
              <a:spLocks/>
            </p:cNvSpPr>
            <p:nvPr/>
          </p:nvSpPr>
          <p:spPr bwMode="auto">
            <a:xfrm>
              <a:off x="4826000" y="3395663"/>
              <a:ext cx="492125" cy="585787"/>
            </a:xfrm>
            <a:custGeom>
              <a:avLst/>
              <a:gdLst>
                <a:gd name="T0" fmla="*/ 0 w 310"/>
                <a:gd name="T1" fmla="*/ 185 h 369"/>
                <a:gd name="T2" fmla="*/ 2 w 310"/>
                <a:gd name="T3" fmla="*/ 153 h 369"/>
                <a:gd name="T4" fmla="*/ 9 w 310"/>
                <a:gd name="T5" fmla="*/ 122 h 369"/>
                <a:gd name="T6" fmla="*/ 20 w 310"/>
                <a:gd name="T7" fmla="*/ 92 h 369"/>
                <a:gd name="T8" fmla="*/ 35 w 310"/>
                <a:gd name="T9" fmla="*/ 66 h 369"/>
                <a:gd name="T10" fmla="*/ 56 w 310"/>
                <a:gd name="T11" fmla="*/ 43 h 369"/>
                <a:gd name="T12" fmla="*/ 77 w 310"/>
                <a:gd name="T13" fmla="*/ 25 h 369"/>
                <a:gd name="T14" fmla="*/ 102 w 310"/>
                <a:gd name="T15" fmla="*/ 11 h 369"/>
                <a:gd name="T16" fmla="*/ 128 w 310"/>
                <a:gd name="T17" fmla="*/ 3 h 369"/>
                <a:gd name="T18" fmla="*/ 155 w 310"/>
                <a:gd name="T19" fmla="*/ 0 h 369"/>
                <a:gd name="T20" fmla="*/ 182 w 310"/>
                <a:gd name="T21" fmla="*/ 3 h 369"/>
                <a:gd name="T22" fmla="*/ 208 w 310"/>
                <a:gd name="T23" fmla="*/ 11 h 369"/>
                <a:gd name="T24" fmla="*/ 233 w 310"/>
                <a:gd name="T25" fmla="*/ 25 h 369"/>
                <a:gd name="T26" fmla="*/ 254 w 310"/>
                <a:gd name="T27" fmla="*/ 43 h 369"/>
                <a:gd name="T28" fmla="*/ 275 w 310"/>
                <a:gd name="T29" fmla="*/ 66 h 369"/>
                <a:gd name="T30" fmla="*/ 290 w 310"/>
                <a:gd name="T31" fmla="*/ 92 h 369"/>
                <a:gd name="T32" fmla="*/ 301 w 310"/>
                <a:gd name="T33" fmla="*/ 122 h 369"/>
                <a:gd name="T34" fmla="*/ 308 w 310"/>
                <a:gd name="T35" fmla="*/ 153 h 369"/>
                <a:gd name="T36" fmla="*/ 310 w 310"/>
                <a:gd name="T37" fmla="*/ 185 h 369"/>
                <a:gd name="T38" fmla="*/ 308 w 310"/>
                <a:gd name="T39" fmla="*/ 216 h 369"/>
                <a:gd name="T40" fmla="*/ 301 w 310"/>
                <a:gd name="T41" fmla="*/ 247 h 369"/>
                <a:gd name="T42" fmla="*/ 290 w 310"/>
                <a:gd name="T43" fmla="*/ 276 h 369"/>
                <a:gd name="T44" fmla="*/ 275 w 310"/>
                <a:gd name="T45" fmla="*/ 303 h 369"/>
                <a:gd name="T46" fmla="*/ 254 w 310"/>
                <a:gd name="T47" fmla="*/ 325 h 369"/>
                <a:gd name="T48" fmla="*/ 233 w 310"/>
                <a:gd name="T49" fmla="*/ 344 h 369"/>
                <a:gd name="T50" fmla="*/ 208 w 310"/>
                <a:gd name="T51" fmla="*/ 358 h 369"/>
                <a:gd name="T52" fmla="*/ 182 w 310"/>
                <a:gd name="T53" fmla="*/ 366 h 369"/>
                <a:gd name="T54" fmla="*/ 155 w 310"/>
                <a:gd name="T55" fmla="*/ 369 h 369"/>
                <a:gd name="T56" fmla="*/ 128 w 310"/>
                <a:gd name="T57" fmla="*/ 366 h 369"/>
                <a:gd name="T58" fmla="*/ 102 w 310"/>
                <a:gd name="T59" fmla="*/ 358 h 369"/>
                <a:gd name="T60" fmla="*/ 77 w 310"/>
                <a:gd name="T61" fmla="*/ 344 h 369"/>
                <a:gd name="T62" fmla="*/ 56 w 310"/>
                <a:gd name="T63" fmla="*/ 325 h 369"/>
                <a:gd name="T64" fmla="*/ 35 w 310"/>
                <a:gd name="T65" fmla="*/ 303 h 369"/>
                <a:gd name="T66" fmla="*/ 20 w 310"/>
                <a:gd name="T67" fmla="*/ 276 h 369"/>
                <a:gd name="T68" fmla="*/ 9 w 310"/>
                <a:gd name="T69" fmla="*/ 247 h 369"/>
                <a:gd name="T70" fmla="*/ 2 w 310"/>
                <a:gd name="T71" fmla="*/ 216 h 369"/>
                <a:gd name="T72" fmla="*/ 0 w 310"/>
                <a:gd name="T73" fmla="*/ 185 h 36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10"/>
                <a:gd name="T112" fmla="*/ 0 h 369"/>
                <a:gd name="T113" fmla="*/ 310 w 310"/>
                <a:gd name="T114" fmla="*/ 369 h 36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10" h="369">
                  <a:moveTo>
                    <a:pt x="0" y="185"/>
                  </a:moveTo>
                  <a:lnTo>
                    <a:pt x="2" y="153"/>
                  </a:lnTo>
                  <a:lnTo>
                    <a:pt x="9" y="122"/>
                  </a:lnTo>
                  <a:lnTo>
                    <a:pt x="20" y="92"/>
                  </a:lnTo>
                  <a:lnTo>
                    <a:pt x="35" y="66"/>
                  </a:lnTo>
                  <a:lnTo>
                    <a:pt x="56" y="43"/>
                  </a:lnTo>
                  <a:lnTo>
                    <a:pt x="77" y="25"/>
                  </a:lnTo>
                  <a:lnTo>
                    <a:pt x="102" y="11"/>
                  </a:lnTo>
                  <a:lnTo>
                    <a:pt x="128" y="3"/>
                  </a:lnTo>
                  <a:lnTo>
                    <a:pt x="155" y="0"/>
                  </a:lnTo>
                  <a:lnTo>
                    <a:pt x="182" y="3"/>
                  </a:lnTo>
                  <a:lnTo>
                    <a:pt x="208" y="11"/>
                  </a:lnTo>
                  <a:lnTo>
                    <a:pt x="233" y="25"/>
                  </a:lnTo>
                  <a:lnTo>
                    <a:pt x="254" y="43"/>
                  </a:lnTo>
                  <a:lnTo>
                    <a:pt x="275" y="66"/>
                  </a:lnTo>
                  <a:lnTo>
                    <a:pt x="290" y="92"/>
                  </a:lnTo>
                  <a:lnTo>
                    <a:pt x="301" y="122"/>
                  </a:lnTo>
                  <a:lnTo>
                    <a:pt x="308" y="153"/>
                  </a:lnTo>
                  <a:lnTo>
                    <a:pt x="310" y="185"/>
                  </a:lnTo>
                  <a:lnTo>
                    <a:pt x="308" y="216"/>
                  </a:lnTo>
                  <a:lnTo>
                    <a:pt x="301" y="247"/>
                  </a:lnTo>
                  <a:lnTo>
                    <a:pt x="290" y="276"/>
                  </a:lnTo>
                  <a:lnTo>
                    <a:pt x="275" y="303"/>
                  </a:lnTo>
                  <a:lnTo>
                    <a:pt x="254" y="325"/>
                  </a:lnTo>
                  <a:lnTo>
                    <a:pt x="233" y="344"/>
                  </a:lnTo>
                  <a:lnTo>
                    <a:pt x="208" y="358"/>
                  </a:lnTo>
                  <a:lnTo>
                    <a:pt x="182" y="366"/>
                  </a:lnTo>
                  <a:lnTo>
                    <a:pt x="155" y="369"/>
                  </a:lnTo>
                  <a:lnTo>
                    <a:pt x="128" y="366"/>
                  </a:lnTo>
                  <a:lnTo>
                    <a:pt x="102" y="358"/>
                  </a:lnTo>
                  <a:lnTo>
                    <a:pt x="77" y="344"/>
                  </a:lnTo>
                  <a:lnTo>
                    <a:pt x="56" y="325"/>
                  </a:lnTo>
                  <a:lnTo>
                    <a:pt x="35" y="303"/>
                  </a:lnTo>
                  <a:lnTo>
                    <a:pt x="20" y="276"/>
                  </a:lnTo>
                  <a:lnTo>
                    <a:pt x="9" y="247"/>
                  </a:lnTo>
                  <a:lnTo>
                    <a:pt x="2" y="216"/>
                  </a:lnTo>
                  <a:lnTo>
                    <a:pt x="0" y="185"/>
                  </a:lnTo>
                  <a:close/>
                </a:path>
              </a:pathLst>
            </a:custGeom>
            <a:solidFill>
              <a:srgbClr val="FFFFFF"/>
            </a:solidFill>
            <a:ln w="3175">
              <a:solidFill>
                <a:srgbClr val="000000"/>
              </a:solidFill>
              <a:round/>
              <a:headEnd/>
              <a:tailEnd/>
            </a:ln>
          </p:spPr>
          <p:txBody>
            <a:bodyPr/>
            <a:lstStyle/>
            <a:p>
              <a:endParaRPr lang="en-US"/>
            </a:p>
          </p:txBody>
        </p:sp>
        <p:sp>
          <p:nvSpPr>
            <p:cNvPr id="34866" name="Rectangle 145"/>
            <p:cNvSpPr>
              <a:spLocks noChangeArrowheads="1"/>
            </p:cNvSpPr>
            <p:nvPr/>
          </p:nvSpPr>
          <p:spPr bwMode="auto">
            <a:xfrm>
              <a:off x="4922838" y="3600450"/>
              <a:ext cx="109537" cy="182563"/>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D</a:t>
              </a:r>
              <a:endParaRPr lang="en-US" sz="3200" b="1"/>
            </a:p>
          </p:txBody>
        </p:sp>
        <p:sp>
          <p:nvSpPr>
            <p:cNvPr id="34867" name="Rectangle 146"/>
            <p:cNvSpPr>
              <a:spLocks noChangeArrowheads="1"/>
            </p:cNvSpPr>
            <p:nvPr/>
          </p:nvSpPr>
          <p:spPr bwMode="auto">
            <a:xfrm>
              <a:off x="5013325" y="3694113"/>
              <a:ext cx="255588" cy="122237"/>
            </a:xfrm>
            <a:prstGeom prst="rect">
              <a:avLst/>
            </a:prstGeom>
            <a:noFill/>
            <a:ln w="9525">
              <a:noFill/>
              <a:miter lim="800000"/>
              <a:headEnd/>
              <a:tailEnd/>
            </a:ln>
          </p:spPr>
          <p:txBody>
            <a:bodyPr wrap="none" lIns="0" tIns="0" rIns="0" bIns="0">
              <a:spAutoFit/>
            </a:bodyPr>
            <a:lstStyle/>
            <a:p>
              <a:pPr eaLnBrk="1" hangingPunct="1"/>
              <a:r>
                <a:rPr lang="en-US" sz="800">
                  <a:solidFill>
                    <a:srgbClr val="000000"/>
                  </a:solidFill>
                </a:rPr>
                <a:t>CALL</a:t>
              </a:r>
              <a:endParaRPr lang="en-US" sz="3200" b="1"/>
            </a:p>
          </p:txBody>
        </p:sp>
        <p:sp>
          <p:nvSpPr>
            <p:cNvPr id="34868" name="Freeform 147"/>
            <p:cNvSpPr>
              <a:spLocks/>
            </p:cNvSpPr>
            <p:nvPr/>
          </p:nvSpPr>
          <p:spPr bwMode="auto">
            <a:xfrm>
              <a:off x="4506913" y="3541713"/>
              <a:ext cx="528637" cy="930275"/>
            </a:xfrm>
            <a:custGeom>
              <a:avLst/>
              <a:gdLst>
                <a:gd name="T0" fmla="*/ 333 w 333"/>
                <a:gd name="T1" fmla="*/ 586 h 586"/>
                <a:gd name="T2" fmla="*/ 285 w 333"/>
                <a:gd name="T3" fmla="*/ 556 h 586"/>
                <a:gd name="T4" fmla="*/ 240 w 333"/>
                <a:gd name="T5" fmla="*/ 525 h 586"/>
                <a:gd name="T6" fmla="*/ 199 w 333"/>
                <a:gd name="T7" fmla="*/ 495 h 586"/>
                <a:gd name="T8" fmla="*/ 161 w 333"/>
                <a:gd name="T9" fmla="*/ 464 h 586"/>
                <a:gd name="T10" fmla="*/ 128 w 333"/>
                <a:gd name="T11" fmla="*/ 431 h 586"/>
                <a:gd name="T12" fmla="*/ 98 w 333"/>
                <a:gd name="T13" fmla="*/ 400 h 586"/>
                <a:gd name="T14" fmla="*/ 73 w 333"/>
                <a:gd name="T15" fmla="*/ 368 h 586"/>
                <a:gd name="T16" fmla="*/ 51 w 333"/>
                <a:gd name="T17" fmla="*/ 336 h 586"/>
                <a:gd name="T18" fmla="*/ 33 w 333"/>
                <a:gd name="T19" fmla="*/ 304 h 586"/>
                <a:gd name="T20" fmla="*/ 19 w 333"/>
                <a:gd name="T21" fmla="*/ 271 h 586"/>
                <a:gd name="T22" fmla="*/ 8 w 333"/>
                <a:gd name="T23" fmla="*/ 238 h 586"/>
                <a:gd name="T24" fmla="*/ 2 w 333"/>
                <a:gd name="T25" fmla="*/ 205 h 586"/>
                <a:gd name="T26" fmla="*/ 0 w 333"/>
                <a:gd name="T27" fmla="*/ 172 h 586"/>
                <a:gd name="T28" fmla="*/ 1 w 333"/>
                <a:gd name="T29" fmla="*/ 138 h 586"/>
                <a:gd name="T30" fmla="*/ 7 w 333"/>
                <a:gd name="T31" fmla="*/ 104 h 586"/>
                <a:gd name="T32" fmla="*/ 15 w 333"/>
                <a:gd name="T33" fmla="*/ 69 h 586"/>
                <a:gd name="T34" fmla="*/ 28 w 333"/>
                <a:gd name="T35" fmla="*/ 35 h 586"/>
                <a:gd name="T36" fmla="*/ 45 w 333"/>
                <a:gd name="T37" fmla="*/ 0 h 58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33"/>
                <a:gd name="T58" fmla="*/ 0 h 586"/>
                <a:gd name="T59" fmla="*/ 333 w 333"/>
                <a:gd name="T60" fmla="*/ 586 h 58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33" h="586">
                  <a:moveTo>
                    <a:pt x="333" y="586"/>
                  </a:moveTo>
                  <a:lnTo>
                    <a:pt x="285" y="556"/>
                  </a:lnTo>
                  <a:lnTo>
                    <a:pt x="240" y="525"/>
                  </a:lnTo>
                  <a:lnTo>
                    <a:pt x="199" y="495"/>
                  </a:lnTo>
                  <a:lnTo>
                    <a:pt x="161" y="464"/>
                  </a:lnTo>
                  <a:lnTo>
                    <a:pt x="128" y="431"/>
                  </a:lnTo>
                  <a:lnTo>
                    <a:pt x="98" y="400"/>
                  </a:lnTo>
                  <a:lnTo>
                    <a:pt x="73" y="368"/>
                  </a:lnTo>
                  <a:lnTo>
                    <a:pt x="51" y="336"/>
                  </a:lnTo>
                  <a:lnTo>
                    <a:pt x="33" y="304"/>
                  </a:lnTo>
                  <a:lnTo>
                    <a:pt x="19" y="271"/>
                  </a:lnTo>
                  <a:lnTo>
                    <a:pt x="8" y="238"/>
                  </a:lnTo>
                  <a:lnTo>
                    <a:pt x="2" y="205"/>
                  </a:lnTo>
                  <a:lnTo>
                    <a:pt x="0" y="172"/>
                  </a:lnTo>
                  <a:lnTo>
                    <a:pt x="1" y="138"/>
                  </a:lnTo>
                  <a:lnTo>
                    <a:pt x="7" y="104"/>
                  </a:lnTo>
                  <a:lnTo>
                    <a:pt x="15" y="69"/>
                  </a:lnTo>
                  <a:lnTo>
                    <a:pt x="28" y="35"/>
                  </a:lnTo>
                  <a:lnTo>
                    <a:pt x="45" y="0"/>
                  </a:lnTo>
                </a:path>
              </a:pathLst>
            </a:custGeom>
            <a:noFill/>
            <a:ln w="3175">
              <a:solidFill>
                <a:srgbClr val="000000"/>
              </a:solidFill>
              <a:round/>
              <a:headEnd/>
              <a:tailEnd/>
            </a:ln>
          </p:spPr>
          <p:txBody>
            <a:bodyPr/>
            <a:lstStyle/>
            <a:p>
              <a:endParaRPr lang="en-US"/>
            </a:p>
          </p:txBody>
        </p:sp>
        <p:sp>
          <p:nvSpPr>
            <p:cNvPr id="34869" name="Freeform 148"/>
            <p:cNvSpPr>
              <a:spLocks/>
            </p:cNvSpPr>
            <p:nvPr/>
          </p:nvSpPr>
          <p:spPr bwMode="auto">
            <a:xfrm>
              <a:off x="5035550" y="3981450"/>
              <a:ext cx="244475" cy="490538"/>
            </a:xfrm>
            <a:custGeom>
              <a:avLst/>
              <a:gdLst>
                <a:gd name="T0" fmla="*/ 0 w 154"/>
                <a:gd name="T1" fmla="*/ 309 h 309"/>
                <a:gd name="T2" fmla="*/ 34 w 154"/>
                <a:gd name="T3" fmla="*/ 285 h 309"/>
                <a:gd name="T4" fmla="*/ 62 w 154"/>
                <a:gd name="T5" fmla="*/ 262 h 309"/>
                <a:gd name="T6" fmla="*/ 87 w 154"/>
                <a:gd name="T7" fmla="*/ 240 h 309"/>
                <a:gd name="T8" fmla="*/ 108 w 154"/>
                <a:gd name="T9" fmla="*/ 219 h 309"/>
                <a:gd name="T10" fmla="*/ 126 w 154"/>
                <a:gd name="T11" fmla="*/ 198 h 309"/>
                <a:gd name="T12" fmla="*/ 139 w 154"/>
                <a:gd name="T13" fmla="*/ 177 h 309"/>
                <a:gd name="T14" fmla="*/ 147 w 154"/>
                <a:gd name="T15" fmla="*/ 157 h 309"/>
                <a:gd name="T16" fmla="*/ 153 w 154"/>
                <a:gd name="T17" fmla="*/ 139 h 309"/>
                <a:gd name="T18" fmla="*/ 154 w 154"/>
                <a:gd name="T19" fmla="*/ 121 h 309"/>
                <a:gd name="T20" fmla="*/ 152 w 154"/>
                <a:gd name="T21" fmla="*/ 104 h 309"/>
                <a:gd name="T22" fmla="*/ 145 w 154"/>
                <a:gd name="T23" fmla="*/ 87 h 309"/>
                <a:gd name="T24" fmla="*/ 134 w 154"/>
                <a:gd name="T25" fmla="*/ 70 h 309"/>
                <a:gd name="T26" fmla="*/ 120 w 154"/>
                <a:gd name="T27" fmla="*/ 55 h 309"/>
                <a:gd name="T28" fmla="*/ 102 w 154"/>
                <a:gd name="T29" fmla="*/ 39 h 309"/>
                <a:gd name="T30" fmla="*/ 80 w 154"/>
                <a:gd name="T31" fmla="*/ 25 h 309"/>
                <a:gd name="T32" fmla="*/ 54 w 154"/>
                <a:gd name="T33" fmla="*/ 13 h 309"/>
                <a:gd name="T34" fmla="*/ 23 w 154"/>
                <a:gd name="T35" fmla="*/ 0 h 3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4"/>
                <a:gd name="T55" fmla="*/ 0 h 309"/>
                <a:gd name="T56" fmla="*/ 154 w 154"/>
                <a:gd name="T57" fmla="*/ 309 h 30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4" h="309">
                  <a:moveTo>
                    <a:pt x="0" y="309"/>
                  </a:moveTo>
                  <a:lnTo>
                    <a:pt x="34" y="285"/>
                  </a:lnTo>
                  <a:lnTo>
                    <a:pt x="62" y="262"/>
                  </a:lnTo>
                  <a:lnTo>
                    <a:pt x="87" y="240"/>
                  </a:lnTo>
                  <a:lnTo>
                    <a:pt x="108" y="219"/>
                  </a:lnTo>
                  <a:lnTo>
                    <a:pt x="126" y="198"/>
                  </a:lnTo>
                  <a:lnTo>
                    <a:pt x="139" y="177"/>
                  </a:lnTo>
                  <a:lnTo>
                    <a:pt x="147" y="157"/>
                  </a:lnTo>
                  <a:lnTo>
                    <a:pt x="153" y="139"/>
                  </a:lnTo>
                  <a:lnTo>
                    <a:pt x="154" y="121"/>
                  </a:lnTo>
                  <a:lnTo>
                    <a:pt x="152" y="104"/>
                  </a:lnTo>
                  <a:lnTo>
                    <a:pt x="145" y="87"/>
                  </a:lnTo>
                  <a:lnTo>
                    <a:pt x="134" y="70"/>
                  </a:lnTo>
                  <a:lnTo>
                    <a:pt x="120" y="55"/>
                  </a:lnTo>
                  <a:lnTo>
                    <a:pt x="102" y="39"/>
                  </a:lnTo>
                  <a:lnTo>
                    <a:pt x="80" y="25"/>
                  </a:lnTo>
                  <a:lnTo>
                    <a:pt x="54" y="13"/>
                  </a:lnTo>
                  <a:lnTo>
                    <a:pt x="23" y="0"/>
                  </a:lnTo>
                </a:path>
              </a:pathLst>
            </a:custGeom>
            <a:noFill/>
            <a:ln w="3175">
              <a:solidFill>
                <a:srgbClr val="000000"/>
              </a:solidFill>
              <a:round/>
              <a:headEnd/>
              <a:tailEnd/>
            </a:ln>
          </p:spPr>
          <p:txBody>
            <a:bodyPr/>
            <a:lstStyle/>
            <a:p>
              <a:endParaRPr lang="en-US"/>
            </a:p>
          </p:txBody>
        </p:sp>
        <p:sp>
          <p:nvSpPr>
            <p:cNvPr id="34870" name="Freeform 149"/>
            <p:cNvSpPr>
              <a:spLocks/>
            </p:cNvSpPr>
            <p:nvPr/>
          </p:nvSpPr>
          <p:spPr bwMode="auto">
            <a:xfrm>
              <a:off x="2587625" y="2547938"/>
              <a:ext cx="2589213" cy="85725"/>
            </a:xfrm>
            <a:custGeom>
              <a:avLst/>
              <a:gdLst>
                <a:gd name="T0" fmla="*/ 0 w 1631"/>
                <a:gd name="T1" fmla="*/ 0 h 54"/>
                <a:gd name="T2" fmla="*/ 816 w 1631"/>
                <a:gd name="T3" fmla="*/ 0 h 54"/>
                <a:gd name="T4" fmla="*/ 816 w 1631"/>
                <a:gd name="T5" fmla="*/ 54 h 54"/>
                <a:gd name="T6" fmla="*/ 1631 w 1631"/>
                <a:gd name="T7" fmla="*/ 54 h 54"/>
                <a:gd name="T8" fmla="*/ 0 60000 65536"/>
                <a:gd name="T9" fmla="*/ 0 60000 65536"/>
                <a:gd name="T10" fmla="*/ 0 60000 65536"/>
                <a:gd name="T11" fmla="*/ 0 60000 65536"/>
                <a:gd name="T12" fmla="*/ 0 w 1631"/>
                <a:gd name="T13" fmla="*/ 0 h 54"/>
                <a:gd name="T14" fmla="*/ 1631 w 1631"/>
                <a:gd name="T15" fmla="*/ 54 h 54"/>
              </a:gdLst>
              <a:ahLst/>
              <a:cxnLst>
                <a:cxn ang="T8">
                  <a:pos x="T0" y="T1"/>
                </a:cxn>
                <a:cxn ang="T9">
                  <a:pos x="T2" y="T3"/>
                </a:cxn>
                <a:cxn ang="T10">
                  <a:pos x="T4" y="T5"/>
                </a:cxn>
                <a:cxn ang="T11">
                  <a:pos x="T6" y="T7"/>
                </a:cxn>
              </a:cxnLst>
              <a:rect l="T12" t="T13" r="T14" b="T15"/>
              <a:pathLst>
                <a:path w="1631" h="54">
                  <a:moveTo>
                    <a:pt x="0" y="0"/>
                  </a:moveTo>
                  <a:lnTo>
                    <a:pt x="816" y="0"/>
                  </a:lnTo>
                  <a:lnTo>
                    <a:pt x="816" y="54"/>
                  </a:lnTo>
                  <a:lnTo>
                    <a:pt x="1631" y="54"/>
                  </a:lnTo>
                </a:path>
              </a:pathLst>
            </a:custGeom>
            <a:noFill/>
            <a:ln w="49213">
              <a:solidFill>
                <a:srgbClr val="000000"/>
              </a:solidFill>
              <a:round/>
              <a:headEnd/>
              <a:tailEnd/>
            </a:ln>
          </p:spPr>
          <p:txBody>
            <a:bodyPr/>
            <a:lstStyle/>
            <a:p>
              <a:endParaRPr lang="en-US"/>
            </a:p>
          </p:txBody>
        </p:sp>
        <p:sp>
          <p:nvSpPr>
            <p:cNvPr id="34871" name="Rectangle 150"/>
            <p:cNvSpPr>
              <a:spLocks noChangeArrowheads="1"/>
            </p:cNvSpPr>
            <p:nvPr/>
          </p:nvSpPr>
          <p:spPr bwMode="auto">
            <a:xfrm>
              <a:off x="3254375" y="2479675"/>
              <a:ext cx="1255713" cy="211138"/>
            </a:xfrm>
            <a:prstGeom prst="rect">
              <a:avLst/>
            </a:prstGeom>
            <a:solidFill>
              <a:srgbClr val="FFFFFF"/>
            </a:solidFill>
            <a:ln w="9525">
              <a:noFill/>
              <a:miter lim="800000"/>
              <a:headEnd/>
              <a:tailEnd/>
            </a:ln>
          </p:spPr>
          <p:txBody>
            <a:bodyPr/>
            <a:lstStyle/>
            <a:p>
              <a:endParaRPr lang="en-US"/>
            </a:p>
          </p:txBody>
        </p:sp>
        <p:sp>
          <p:nvSpPr>
            <p:cNvPr id="34872" name="Rectangle 151"/>
            <p:cNvSpPr>
              <a:spLocks noChangeArrowheads="1"/>
            </p:cNvSpPr>
            <p:nvPr/>
          </p:nvSpPr>
          <p:spPr bwMode="auto">
            <a:xfrm>
              <a:off x="3270250" y="2501900"/>
              <a:ext cx="1477963" cy="182563"/>
            </a:xfrm>
            <a:prstGeom prst="rect">
              <a:avLst/>
            </a:prstGeom>
            <a:noFill/>
            <a:ln w="9525">
              <a:noFill/>
              <a:miter lim="800000"/>
              <a:headEnd/>
              <a:tailEnd/>
            </a:ln>
          </p:spPr>
          <p:txBody>
            <a:bodyPr wrap="none" lIns="0" tIns="0" rIns="0" bIns="0">
              <a:spAutoFit/>
            </a:bodyPr>
            <a:lstStyle/>
            <a:p>
              <a:pPr eaLnBrk="1" hangingPunct="1"/>
              <a:r>
                <a:rPr lang="en-US" sz="1200" dirty="0">
                  <a:solidFill>
                    <a:srgbClr val="000000"/>
                  </a:solidFill>
                </a:rPr>
                <a:t>Community Operation</a:t>
              </a:r>
              <a:endParaRPr lang="en-US" sz="3200" b="1" dirty="0"/>
            </a:p>
          </p:txBody>
        </p:sp>
        <p:sp>
          <p:nvSpPr>
            <p:cNvPr id="34873" name="Freeform 152"/>
            <p:cNvSpPr>
              <a:spLocks/>
            </p:cNvSpPr>
            <p:nvPr/>
          </p:nvSpPr>
          <p:spPr bwMode="auto">
            <a:xfrm>
              <a:off x="2746375" y="1547813"/>
              <a:ext cx="422275" cy="498475"/>
            </a:xfrm>
            <a:custGeom>
              <a:avLst/>
              <a:gdLst>
                <a:gd name="T0" fmla="*/ 0 w 266"/>
                <a:gd name="T1" fmla="*/ 157 h 314"/>
                <a:gd name="T2" fmla="*/ 2 w 266"/>
                <a:gd name="T3" fmla="*/ 128 h 314"/>
                <a:gd name="T4" fmla="*/ 9 w 266"/>
                <a:gd name="T5" fmla="*/ 100 h 314"/>
                <a:gd name="T6" fmla="*/ 20 w 266"/>
                <a:gd name="T7" fmla="*/ 74 h 314"/>
                <a:gd name="T8" fmla="*/ 35 w 266"/>
                <a:gd name="T9" fmla="*/ 50 h 314"/>
                <a:gd name="T10" fmla="*/ 53 w 266"/>
                <a:gd name="T11" fmla="*/ 31 h 314"/>
                <a:gd name="T12" fmla="*/ 74 w 266"/>
                <a:gd name="T13" fmla="*/ 15 h 314"/>
                <a:gd name="T14" fmla="*/ 97 w 266"/>
                <a:gd name="T15" fmla="*/ 6 h 314"/>
                <a:gd name="T16" fmla="*/ 120 w 266"/>
                <a:gd name="T17" fmla="*/ 0 h 314"/>
                <a:gd name="T18" fmla="*/ 145 w 266"/>
                <a:gd name="T19" fmla="*/ 0 h 314"/>
                <a:gd name="T20" fmla="*/ 170 w 266"/>
                <a:gd name="T21" fmla="*/ 6 h 314"/>
                <a:gd name="T22" fmla="*/ 193 w 266"/>
                <a:gd name="T23" fmla="*/ 15 h 314"/>
                <a:gd name="T24" fmla="*/ 214 w 266"/>
                <a:gd name="T25" fmla="*/ 31 h 314"/>
                <a:gd name="T26" fmla="*/ 232 w 266"/>
                <a:gd name="T27" fmla="*/ 50 h 314"/>
                <a:gd name="T28" fmla="*/ 246 w 266"/>
                <a:gd name="T29" fmla="*/ 74 h 314"/>
                <a:gd name="T30" fmla="*/ 258 w 266"/>
                <a:gd name="T31" fmla="*/ 100 h 314"/>
                <a:gd name="T32" fmla="*/ 264 w 266"/>
                <a:gd name="T33" fmla="*/ 128 h 314"/>
                <a:gd name="T34" fmla="*/ 266 w 266"/>
                <a:gd name="T35" fmla="*/ 157 h 314"/>
                <a:gd name="T36" fmla="*/ 264 w 266"/>
                <a:gd name="T37" fmla="*/ 187 h 314"/>
                <a:gd name="T38" fmla="*/ 258 w 266"/>
                <a:gd name="T39" fmla="*/ 215 h 314"/>
                <a:gd name="T40" fmla="*/ 246 w 266"/>
                <a:gd name="T41" fmla="*/ 240 h 314"/>
                <a:gd name="T42" fmla="*/ 232 w 266"/>
                <a:gd name="T43" fmla="*/ 264 h 314"/>
                <a:gd name="T44" fmla="*/ 214 w 266"/>
                <a:gd name="T45" fmla="*/ 284 h 314"/>
                <a:gd name="T46" fmla="*/ 193 w 266"/>
                <a:gd name="T47" fmla="*/ 299 h 314"/>
                <a:gd name="T48" fmla="*/ 170 w 266"/>
                <a:gd name="T49" fmla="*/ 309 h 314"/>
                <a:gd name="T50" fmla="*/ 145 w 266"/>
                <a:gd name="T51" fmla="*/ 314 h 314"/>
                <a:gd name="T52" fmla="*/ 120 w 266"/>
                <a:gd name="T53" fmla="*/ 314 h 314"/>
                <a:gd name="T54" fmla="*/ 97 w 266"/>
                <a:gd name="T55" fmla="*/ 309 h 314"/>
                <a:gd name="T56" fmla="*/ 74 w 266"/>
                <a:gd name="T57" fmla="*/ 299 h 314"/>
                <a:gd name="T58" fmla="*/ 53 w 266"/>
                <a:gd name="T59" fmla="*/ 284 h 314"/>
                <a:gd name="T60" fmla="*/ 35 w 266"/>
                <a:gd name="T61" fmla="*/ 264 h 314"/>
                <a:gd name="T62" fmla="*/ 20 w 266"/>
                <a:gd name="T63" fmla="*/ 240 h 314"/>
                <a:gd name="T64" fmla="*/ 9 w 266"/>
                <a:gd name="T65" fmla="*/ 215 h 314"/>
                <a:gd name="T66" fmla="*/ 2 w 266"/>
                <a:gd name="T67" fmla="*/ 187 h 314"/>
                <a:gd name="T68" fmla="*/ 0 w 266"/>
                <a:gd name="T69" fmla="*/ 157 h 31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6"/>
                <a:gd name="T106" fmla="*/ 0 h 314"/>
                <a:gd name="T107" fmla="*/ 266 w 266"/>
                <a:gd name="T108" fmla="*/ 314 h 31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6" h="314">
                  <a:moveTo>
                    <a:pt x="0" y="157"/>
                  </a:moveTo>
                  <a:lnTo>
                    <a:pt x="2" y="128"/>
                  </a:lnTo>
                  <a:lnTo>
                    <a:pt x="9" y="100"/>
                  </a:lnTo>
                  <a:lnTo>
                    <a:pt x="20" y="74"/>
                  </a:lnTo>
                  <a:lnTo>
                    <a:pt x="35" y="50"/>
                  </a:lnTo>
                  <a:lnTo>
                    <a:pt x="53" y="31"/>
                  </a:lnTo>
                  <a:lnTo>
                    <a:pt x="74" y="15"/>
                  </a:lnTo>
                  <a:lnTo>
                    <a:pt x="97" y="6"/>
                  </a:lnTo>
                  <a:lnTo>
                    <a:pt x="120" y="0"/>
                  </a:lnTo>
                  <a:lnTo>
                    <a:pt x="145" y="0"/>
                  </a:lnTo>
                  <a:lnTo>
                    <a:pt x="170" y="6"/>
                  </a:lnTo>
                  <a:lnTo>
                    <a:pt x="193" y="15"/>
                  </a:lnTo>
                  <a:lnTo>
                    <a:pt x="214" y="31"/>
                  </a:lnTo>
                  <a:lnTo>
                    <a:pt x="232" y="50"/>
                  </a:lnTo>
                  <a:lnTo>
                    <a:pt x="246" y="74"/>
                  </a:lnTo>
                  <a:lnTo>
                    <a:pt x="258" y="100"/>
                  </a:lnTo>
                  <a:lnTo>
                    <a:pt x="264" y="128"/>
                  </a:lnTo>
                  <a:lnTo>
                    <a:pt x="266" y="157"/>
                  </a:lnTo>
                  <a:lnTo>
                    <a:pt x="264" y="187"/>
                  </a:lnTo>
                  <a:lnTo>
                    <a:pt x="258" y="215"/>
                  </a:lnTo>
                  <a:lnTo>
                    <a:pt x="246" y="240"/>
                  </a:lnTo>
                  <a:lnTo>
                    <a:pt x="232" y="264"/>
                  </a:lnTo>
                  <a:lnTo>
                    <a:pt x="214" y="284"/>
                  </a:lnTo>
                  <a:lnTo>
                    <a:pt x="193" y="299"/>
                  </a:lnTo>
                  <a:lnTo>
                    <a:pt x="170" y="309"/>
                  </a:lnTo>
                  <a:lnTo>
                    <a:pt x="145" y="314"/>
                  </a:lnTo>
                  <a:lnTo>
                    <a:pt x="120" y="314"/>
                  </a:lnTo>
                  <a:lnTo>
                    <a:pt x="97" y="309"/>
                  </a:lnTo>
                  <a:lnTo>
                    <a:pt x="74" y="299"/>
                  </a:lnTo>
                  <a:lnTo>
                    <a:pt x="53" y="284"/>
                  </a:lnTo>
                  <a:lnTo>
                    <a:pt x="35" y="264"/>
                  </a:lnTo>
                  <a:lnTo>
                    <a:pt x="20" y="240"/>
                  </a:lnTo>
                  <a:lnTo>
                    <a:pt x="9" y="215"/>
                  </a:lnTo>
                  <a:lnTo>
                    <a:pt x="2" y="187"/>
                  </a:lnTo>
                  <a:lnTo>
                    <a:pt x="0" y="157"/>
                  </a:lnTo>
                  <a:close/>
                </a:path>
              </a:pathLst>
            </a:custGeom>
            <a:solidFill>
              <a:srgbClr val="FFFFFF"/>
            </a:solidFill>
            <a:ln w="3175">
              <a:solidFill>
                <a:srgbClr val="000000"/>
              </a:solidFill>
              <a:round/>
              <a:headEnd/>
              <a:tailEnd/>
            </a:ln>
          </p:spPr>
          <p:txBody>
            <a:bodyPr/>
            <a:lstStyle/>
            <a:p>
              <a:endParaRPr lang="en-US"/>
            </a:p>
          </p:txBody>
        </p:sp>
        <p:sp>
          <p:nvSpPr>
            <p:cNvPr id="34874" name="Rectangle 153"/>
            <p:cNvSpPr>
              <a:spLocks noChangeArrowheads="1"/>
            </p:cNvSpPr>
            <p:nvPr/>
          </p:nvSpPr>
          <p:spPr bwMode="auto">
            <a:xfrm>
              <a:off x="2847975" y="1708150"/>
              <a:ext cx="109538" cy="182563"/>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D</a:t>
              </a:r>
              <a:endParaRPr lang="en-US" sz="3200" b="1"/>
            </a:p>
          </p:txBody>
        </p:sp>
        <p:sp>
          <p:nvSpPr>
            <p:cNvPr id="34875" name="Rectangle 154"/>
            <p:cNvSpPr>
              <a:spLocks noChangeArrowheads="1"/>
            </p:cNvSpPr>
            <p:nvPr/>
          </p:nvSpPr>
          <p:spPr bwMode="auto">
            <a:xfrm>
              <a:off x="2936875" y="1801813"/>
              <a:ext cx="157163" cy="122237"/>
            </a:xfrm>
            <a:prstGeom prst="rect">
              <a:avLst/>
            </a:prstGeom>
            <a:noFill/>
            <a:ln w="9525">
              <a:noFill/>
              <a:miter lim="800000"/>
              <a:headEnd/>
              <a:tailEnd/>
            </a:ln>
          </p:spPr>
          <p:txBody>
            <a:bodyPr wrap="none" lIns="0" tIns="0" rIns="0" bIns="0">
              <a:spAutoFit/>
            </a:bodyPr>
            <a:lstStyle/>
            <a:p>
              <a:pPr eaLnBrk="1" hangingPunct="1"/>
              <a:r>
                <a:rPr lang="en-US" sz="800">
                  <a:solidFill>
                    <a:srgbClr val="000000"/>
                  </a:solidFill>
                </a:rPr>
                <a:t>HM</a:t>
              </a:r>
              <a:endParaRPr lang="en-US" sz="3200" b="1"/>
            </a:p>
          </p:txBody>
        </p:sp>
        <p:sp>
          <p:nvSpPr>
            <p:cNvPr id="34876" name="Freeform 155"/>
            <p:cNvSpPr>
              <a:spLocks/>
            </p:cNvSpPr>
            <p:nvPr/>
          </p:nvSpPr>
          <p:spPr bwMode="auto">
            <a:xfrm>
              <a:off x="3381375" y="1295400"/>
              <a:ext cx="492125" cy="584200"/>
            </a:xfrm>
            <a:custGeom>
              <a:avLst/>
              <a:gdLst>
                <a:gd name="T0" fmla="*/ 0 w 310"/>
                <a:gd name="T1" fmla="*/ 184 h 368"/>
                <a:gd name="T2" fmla="*/ 2 w 310"/>
                <a:gd name="T3" fmla="*/ 152 h 368"/>
                <a:gd name="T4" fmla="*/ 9 w 310"/>
                <a:gd name="T5" fmla="*/ 121 h 368"/>
                <a:gd name="T6" fmla="*/ 20 w 310"/>
                <a:gd name="T7" fmla="*/ 93 h 368"/>
                <a:gd name="T8" fmla="*/ 36 w 310"/>
                <a:gd name="T9" fmla="*/ 66 h 368"/>
                <a:gd name="T10" fmla="*/ 55 w 310"/>
                <a:gd name="T11" fmla="*/ 44 h 368"/>
                <a:gd name="T12" fmla="*/ 77 w 310"/>
                <a:gd name="T13" fmla="*/ 24 h 368"/>
                <a:gd name="T14" fmla="*/ 102 w 310"/>
                <a:gd name="T15" fmla="*/ 12 h 368"/>
                <a:gd name="T16" fmla="*/ 128 w 310"/>
                <a:gd name="T17" fmla="*/ 3 h 368"/>
                <a:gd name="T18" fmla="*/ 155 w 310"/>
                <a:gd name="T19" fmla="*/ 0 h 368"/>
                <a:gd name="T20" fmla="*/ 182 w 310"/>
                <a:gd name="T21" fmla="*/ 3 h 368"/>
                <a:gd name="T22" fmla="*/ 208 w 310"/>
                <a:gd name="T23" fmla="*/ 12 h 368"/>
                <a:gd name="T24" fmla="*/ 233 w 310"/>
                <a:gd name="T25" fmla="*/ 24 h 368"/>
                <a:gd name="T26" fmla="*/ 255 w 310"/>
                <a:gd name="T27" fmla="*/ 44 h 368"/>
                <a:gd name="T28" fmla="*/ 274 w 310"/>
                <a:gd name="T29" fmla="*/ 66 h 368"/>
                <a:gd name="T30" fmla="*/ 290 w 310"/>
                <a:gd name="T31" fmla="*/ 93 h 368"/>
                <a:gd name="T32" fmla="*/ 300 w 310"/>
                <a:gd name="T33" fmla="*/ 121 h 368"/>
                <a:gd name="T34" fmla="*/ 307 w 310"/>
                <a:gd name="T35" fmla="*/ 152 h 368"/>
                <a:gd name="T36" fmla="*/ 310 w 310"/>
                <a:gd name="T37" fmla="*/ 184 h 368"/>
                <a:gd name="T38" fmla="*/ 307 w 310"/>
                <a:gd name="T39" fmla="*/ 217 h 368"/>
                <a:gd name="T40" fmla="*/ 300 w 310"/>
                <a:gd name="T41" fmla="*/ 247 h 368"/>
                <a:gd name="T42" fmla="*/ 290 w 310"/>
                <a:gd name="T43" fmla="*/ 277 h 368"/>
                <a:gd name="T44" fmla="*/ 274 w 310"/>
                <a:gd name="T45" fmla="*/ 304 h 368"/>
                <a:gd name="T46" fmla="*/ 255 w 310"/>
                <a:gd name="T47" fmla="*/ 326 h 368"/>
                <a:gd name="T48" fmla="*/ 233 w 310"/>
                <a:gd name="T49" fmla="*/ 344 h 368"/>
                <a:gd name="T50" fmla="*/ 208 w 310"/>
                <a:gd name="T51" fmla="*/ 358 h 368"/>
                <a:gd name="T52" fmla="*/ 182 w 310"/>
                <a:gd name="T53" fmla="*/ 365 h 368"/>
                <a:gd name="T54" fmla="*/ 155 w 310"/>
                <a:gd name="T55" fmla="*/ 368 h 368"/>
                <a:gd name="T56" fmla="*/ 128 w 310"/>
                <a:gd name="T57" fmla="*/ 365 h 368"/>
                <a:gd name="T58" fmla="*/ 102 w 310"/>
                <a:gd name="T59" fmla="*/ 358 h 368"/>
                <a:gd name="T60" fmla="*/ 77 w 310"/>
                <a:gd name="T61" fmla="*/ 344 h 368"/>
                <a:gd name="T62" fmla="*/ 55 w 310"/>
                <a:gd name="T63" fmla="*/ 326 h 368"/>
                <a:gd name="T64" fmla="*/ 36 w 310"/>
                <a:gd name="T65" fmla="*/ 304 h 368"/>
                <a:gd name="T66" fmla="*/ 20 w 310"/>
                <a:gd name="T67" fmla="*/ 277 h 368"/>
                <a:gd name="T68" fmla="*/ 9 w 310"/>
                <a:gd name="T69" fmla="*/ 247 h 368"/>
                <a:gd name="T70" fmla="*/ 2 w 310"/>
                <a:gd name="T71" fmla="*/ 217 h 368"/>
                <a:gd name="T72" fmla="*/ 0 w 310"/>
                <a:gd name="T73" fmla="*/ 184 h 36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10"/>
                <a:gd name="T112" fmla="*/ 0 h 368"/>
                <a:gd name="T113" fmla="*/ 310 w 310"/>
                <a:gd name="T114" fmla="*/ 368 h 36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10" h="368">
                  <a:moveTo>
                    <a:pt x="0" y="184"/>
                  </a:moveTo>
                  <a:lnTo>
                    <a:pt x="2" y="152"/>
                  </a:lnTo>
                  <a:lnTo>
                    <a:pt x="9" y="121"/>
                  </a:lnTo>
                  <a:lnTo>
                    <a:pt x="20" y="93"/>
                  </a:lnTo>
                  <a:lnTo>
                    <a:pt x="36" y="66"/>
                  </a:lnTo>
                  <a:lnTo>
                    <a:pt x="55" y="44"/>
                  </a:lnTo>
                  <a:lnTo>
                    <a:pt x="77" y="24"/>
                  </a:lnTo>
                  <a:lnTo>
                    <a:pt x="102" y="12"/>
                  </a:lnTo>
                  <a:lnTo>
                    <a:pt x="128" y="3"/>
                  </a:lnTo>
                  <a:lnTo>
                    <a:pt x="155" y="0"/>
                  </a:lnTo>
                  <a:lnTo>
                    <a:pt x="182" y="3"/>
                  </a:lnTo>
                  <a:lnTo>
                    <a:pt x="208" y="12"/>
                  </a:lnTo>
                  <a:lnTo>
                    <a:pt x="233" y="24"/>
                  </a:lnTo>
                  <a:lnTo>
                    <a:pt x="255" y="44"/>
                  </a:lnTo>
                  <a:lnTo>
                    <a:pt x="274" y="66"/>
                  </a:lnTo>
                  <a:lnTo>
                    <a:pt x="290" y="93"/>
                  </a:lnTo>
                  <a:lnTo>
                    <a:pt x="300" y="121"/>
                  </a:lnTo>
                  <a:lnTo>
                    <a:pt x="307" y="152"/>
                  </a:lnTo>
                  <a:lnTo>
                    <a:pt x="310" y="184"/>
                  </a:lnTo>
                  <a:lnTo>
                    <a:pt x="307" y="217"/>
                  </a:lnTo>
                  <a:lnTo>
                    <a:pt x="300" y="247"/>
                  </a:lnTo>
                  <a:lnTo>
                    <a:pt x="290" y="277"/>
                  </a:lnTo>
                  <a:lnTo>
                    <a:pt x="274" y="304"/>
                  </a:lnTo>
                  <a:lnTo>
                    <a:pt x="255" y="326"/>
                  </a:lnTo>
                  <a:lnTo>
                    <a:pt x="233" y="344"/>
                  </a:lnTo>
                  <a:lnTo>
                    <a:pt x="208" y="358"/>
                  </a:lnTo>
                  <a:lnTo>
                    <a:pt x="182" y="365"/>
                  </a:lnTo>
                  <a:lnTo>
                    <a:pt x="155" y="368"/>
                  </a:lnTo>
                  <a:lnTo>
                    <a:pt x="128" y="365"/>
                  </a:lnTo>
                  <a:lnTo>
                    <a:pt x="102" y="358"/>
                  </a:lnTo>
                  <a:lnTo>
                    <a:pt x="77" y="344"/>
                  </a:lnTo>
                  <a:lnTo>
                    <a:pt x="55" y="326"/>
                  </a:lnTo>
                  <a:lnTo>
                    <a:pt x="36" y="304"/>
                  </a:lnTo>
                  <a:lnTo>
                    <a:pt x="20" y="277"/>
                  </a:lnTo>
                  <a:lnTo>
                    <a:pt x="9" y="247"/>
                  </a:lnTo>
                  <a:lnTo>
                    <a:pt x="2" y="217"/>
                  </a:lnTo>
                  <a:lnTo>
                    <a:pt x="0" y="184"/>
                  </a:lnTo>
                  <a:close/>
                </a:path>
              </a:pathLst>
            </a:custGeom>
            <a:solidFill>
              <a:srgbClr val="FFFFFF"/>
            </a:solidFill>
            <a:ln w="3175">
              <a:solidFill>
                <a:srgbClr val="000000"/>
              </a:solidFill>
              <a:round/>
              <a:headEnd/>
              <a:tailEnd/>
            </a:ln>
          </p:spPr>
          <p:txBody>
            <a:bodyPr/>
            <a:lstStyle/>
            <a:p>
              <a:endParaRPr lang="en-US"/>
            </a:p>
          </p:txBody>
        </p:sp>
        <p:sp>
          <p:nvSpPr>
            <p:cNvPr id="34877" name="Rectangle 156"/>
            <p:cNvSpPr>
              <a:spLocks noChangeArrowheads="1"/>
            </p:cNvSpPr>
            <p:nvPr/>
          </p:nvSpPr>
          <p:spPr bwMode="auto">
            <a:xfrm>
              <a:off x="3497263" y="1498600"/>
              <a:ext cx="109537" cy="182563"/>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D</a:t>
              </a:r>
              <a:endParaRPr lang="en-US" sz="3200" b="1"/>
            </a:p>
          </p:txBody>
        </p:sp>
        <p:sp>
          <p:nvSpPr>
            <p:cNvPr id="34878" name="Rectangle 157"/>
            <p:cNvSpPr>
              <a:spLocks noChangeArrowheads="1"/>
            </p:cNvSpPr>
            <p:nvPr/>
          </p:nvSpPr>
          <p:spPr bwMode="auto">
            <a:xfrm>
              <a:off x="3587750" y="1592263"/>
              <a:ext cx="209550" cy="122237"/>
            </a:xfrm>
            <a:prstGeom prst="rect">
              <a:avLst/>
            </a:prstGeom>
            <a:noFill/>
            <a:ln w="9525">
              <a:noFill/>
              <a:miter lim="800000"/>
              <a:headEnd/>
              <a:tailEnd/>
            </a:ln>
          </p:spPr>
          <p:txBody>
            <a:bodyPr wrap="none" lIns="0" tIns="0" rIns="0" bIns="0">
              <a:spAutoFit/>
            </a:bodyPr>
            <a:lstStyle/>
            <a:p>
              <a:pPr eaLnBrk="1" hangingPunct="1"/>
              <a:r>
                <a:rPr lang="en-US" sz="800">
                  <a:solidFill>
                    <a:srgbClr val="000000"/>
                  </a:solidFill>
                </a:rPr>
                <a:t>Alert</a:t>
              </a:r>
              <a:endParaRPr lang="en-US" sz="3200" b="1"/>
            </a:p>
          </p:txBody>
        </p:sp>
        <p:sp>
          <p:nvSpPr>
            <p:cNvPr id="34879" name="Freeform 158"/>
            <p:cNvSpPr>
              <a:spLocks/>
            </p:cNvSpPr>
            <p:nvPr/>
          </p:nvSpPr>
          <p:spPr bwMode="auto">
            <a:xfrm>
              <a:off x="4014788" y="1504950"/>
              <a:ext cx="493712" cy="584200"/>
            </a:xfrm>
            <a:custGeom>
              <a:avLst/>
              <a:gdLst>
                <a:gd name="T0" fmla="*/ 0 w 311"/>
                <a:gd name="T1" fmla="*/ 184 h 368"/>
                <a:gd name="T2" fmla="*/ 2 w 311"/>
                <a:gd name="T3" fmla="*/ 152 h 368"/>
                <a:gd name="T4" fmla="*/ 9 w 311"/>
                <a:gd name="T5" fmla="*/ 121 h 368"/>
                <a:gd name="T6" fmla="*/ 21 w 311"/>
                <a:gd name="T7" fmla="*/ 92 h 368"/>
                <a:gd name="T8" fmla="*/ 36 w 311"/>
                <a:gd name="T9" fmla="*/ 66 h 368"/>
                <a:gd name="T10" fmla="*/ 55 w 311"/>
                <a:gd name="T11" fmla="*/ 42 h 368"/>
                <a:gd name="T12" fmla="*/ 78 w 311"/>
                <a:gd name="T13" fmla="*/ 24 h 368"/>
                <a:gd name="T14" fmla="*/ 103 w 311"/>
                <a:gd name="T15" fmla="*/ 12 h 368"/>
                <a:gd name="T16" fmla="*/ 129 w 311"/>
                <a:gd name="T17" fmla="*/ 3 h 368"/>
                <a:gd name="T18" fmla="*/ 156 w 311"/>
                <a:gd name="T19" fmla="*/ 0 h 368"/>
                <a:gd name="T20" fmla="*/ 182 w 311"/>
                <a:gd name="T21" fmla="*/ 3 h 368"/>
                <a:gd name="T22" fmla="*/ 209 w 311"/>
                <a:gd name="T23" fmla="*/ 12 h 368"/>
                <a:gd name="T24" fmla="*/ 233 w 311"/>
                <a:gd name="T25" fmla="*/ 24 h 368"/>
                <a:gd name="T26" fmla="*/ 255 w 311"/>
                <a:gd name="T27" fmla="*/ 42 h 368"/>
                <a:gd name="T28" fmla="*/ 274 w 311"/>
                <a:gd name="T29" fmla="*/ 66 h 368"/>
                <a:gd name="T30" fmla="*/ 290 w 311"/>
                <a:gd name="T31" fmla="*/ 92 h 368"/>
                <a:gd name="T32" fmla="*/ 301 w 311"/>
                <a:gd name="T33" fmla="*/ 121 h 368"/>
                <a:gd name="T34" fmla="*/ 309 w 311"/>
                <a:gd name="T35" fmla="*/ 152 h 368"/>
                <a:gd name="T36" fmla="*/ 311 w 311"/>
                <a:gd name="T37" fmla="*/ 184 h 368"/>
                <a:gd name="T38" fmla="*/ 309 w 311"/>
                <a:gd name="T39" fmla="*/ 216 h 368"/>
                <a:gd name="T40" fmla="*/ 301 w 311"/>
                <a:gd name="T41" fmla="*/ 247 h 368"/>
                <a:gd name="T42" fmla="*/ 290 w 311"/>
                <a:gd name="T43" fmla="*/ 277 h 368"/>
                <a:gd name="T44" fmla="*/ 274 w 311"/>
                <a:gd name="T45" fmla="*/ 302 h 368"/>
                <a:gd name="T46" fmla="*/ 255 w 311"/>
                <a:gd name="T47" fmla="*/ 325 h 368"/>
                <a:gd name="T48" fmla="*/ 233 w 311"/>
                <a:gd name="T49" fmla="*/ 344 h 368"/>
                <a:gd name="T50" fmla="*/ 209 w 311"/>
                <a:gd name="T51" fmla="*/ 357 h 368"/>
                <a:gd name="T52" fmla="*/ 182 w 311"/>
                <a:gd name="T53" fmla="*/ 365 h 368"/>
                <a:gd name="T54" fmla="*/ 156 w 311"/>
                <a:gd name="T55" fmla="*/ 368 h 368"/>
                <a:gd name="T56" fmla="*/ 129 w 311"/>
                <a:gd name="T57" fmla="*/ 365 h 368"/>
                <a:gd name="T58" fmla="*/ 103 w 311"/>
                <a:gd name="T59" fmla="*/ 357 h 368"/>
                <a:gd name="T60" fmla="*/ 78 w 311"/>
                <a:gd name="T61" fmla="*/ 344 h 368"/>
                <a:gd name="T62" fmla="*/ 55 w 311"/>
                <a:gd name="T63" fmla="*/ 325 h 368"/>
                <a:gd name="T64" fmla="*/ 36 w 311"/>
                <a:gd name="T65" fmla="*/ 302 h 368"/>
                <a:gd name="T66" fmla="*/ 21 w 311"/>
                <a:gd name="T67" fmla="*/ 277 h 368"/>
                <a:gd name="T68" fmla="*/ 9 w 311"/>
                <a:gd name="T69" fmla="*/ 247 h 368"/>
                <a:gd name="T70" fmla="*/ 2 w 311"/>
                <a:gd name="T71" fmla="*/ 216 h 368"/>
                <a:gd name="T72" fmla="*/ 0 w 311"/>
                <a:gd name="T73" fmla="*/ 184 h 36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11"/>
                <a:gd name="T112" fmla="*/ 0 h 368"/>
                <a:gd name="T113" fmla="*/ 311 w 311"/>
                <a:gd name="T114" fmla="*/ 368 h 36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11" h="368">
                  <a:moveTo>
                    <a:pt x="0" y="184"/>
                  </a:moveTo>
                  <a:lnTo>
                    <a:pt x="2" y="152"/>
                  </a:lnTo>
                  <a:lnTo>
                    <a:pt x="9" y="121"/>
                  </a:lnTo>
                  <a:lnTo>
                    <a:pt x="21" y="92"/>
                  </a:lnTo>
                  <a:lnTo>
                    <a:pt x="36" y="66"/>
                  </a:lnTo>
                  <a:lnTo>
                    <a:pt x="55" y="42"/>
                  </a:lnTo>
                  <a:lnTo>
                    <a:pt x="78" y="24"/>
                  </a:lnTo>
                  <a:lnTo>
                    <a:pt x="103" y="12"/>
                  </a:lnTo>
                  <a:lnTo>
                    <a:pt x="129" y="3"/>
                  </a:lnTo>
                  <a:lnTo>
                    <a:pt x="156" y="0"/>
                  </a:lnTo>
                  <a:lnTo>
                    <a:pt x="182" y="3"/>
                  </a:lnTo>
                  <a:lnTo>
                    <a:pt x="209" y="12"/>
                  </a:lnTo>
                  <a:lnTo>
                    <a:pt x="233" y="24"/>
                  </a:lnTo>
                  <a:lnTo>
                    <a:pt x="255" y="42"/>
                  </a:lnTo>
                  <a:lnTo>
                    <a:pt x="274" y="66"/>
                  </a:lnTo>
                  <a:lnTo>
                    <a:pt x="290" y="92"/>
                  </a:lnTo>
                  <a:lnTo>
                    <a:pt x="301" y="121"/>
                  </a:lnTo>
                  <a:lnTo>
                    <a:pt x="309" y="152"/>
                  </a:lnTo>
                  <a:lnTo>
                    <a:pt x="311" y="184"/>
                  </a:lnTo>
                  <a:lnTo>
                    <a:pt x="309" y="216"/>
                  </a:lnTo>
                  <a:lnTo>
                    <a:pt x="301" y="247"/>
                  </a:lnTo>
                  <a:lnTo>
                    <a:pt x="290" y="277"/>
                  </a:lnTo>
                  <a:lnTo>
                    <a:pt x="274" y="302"/>
                  </a:lnTo>
                  <a:lnTo>
                    <a:pt x="255" y="325"/>
                  </a:lnTo>
                  <a:lnTo>
                    <a:pt x="233" y="344"/>
                  </a:lnTo>
                  <a:lnTo>
                    <a:pt x="209" y="357"/>
                  </a:lnTo>
                  <a:lnTo>
                    <a:pt x="182" y="365"/>
                  </a:lnTo>
                  <a:lnTo>
                    <a:pt x="156" y="368"/>
                  </a:lnTo>
                  <a:lnTo>
                    <a:pt x="129" y="365"/>
                  </a:lnTo>
                  <a:lnTo>
                    <a:pt x="103" y="357"/>
                  </a:lnTo>
                  <a:lnTo>
                    <a:pt x="78" y="344"/>
                  </a:lnTo>
                  <a:lnTo>
                    <a:pt x="55" y="325"/>
                  </a:lnTo>
                  <a:lnTo>
                    <a:pt x="36" y="302"/>
                  </a:lnTo>
                  <a:lnTo>
                    <a:pt x="21" y="277"/>
                  </a:lnTo>
                  <a:lnTo>
                    <a:pt x="9" y="247"/>
                  </a:lnTo>
                  <a:lnTo>
                    <a:pt x="2" y="216"/>
                  </a:lnTo>
                  <a:lnTo>
                    <a:pt x="0" y="184"/>
                  </a:lnTo>
                  <a:close/>
                </a:path>
              </a:pathLst>
            </a:custGeom>
            <a:solidFill>
              <a:srgbClr val="FFFFFF"/>
            </a:solidFill>
            <a:ln w="3175">
              <a:solidFill>
                <a:srgbClr val="000000"/>
              </a:solidFill>
              <a:round/>
              <a:headEnd/>
              <a:tailEnd/>
            </a:ln>
          </p:spPr>
          <p:txBody>
            <a:bodyPr/>
            <a:lstStyle/>
            <a:p>
              <a:endParaRPr lang="en-US"/>
            </a:p>
          </p:txBody>
        </p:sp>
        <p:sp>
          <p:nvSpPr>
            <p:cNvPr id="34880" name="Rectangle 159"/>
            <p:cNvSpPr>
              <a:spLocks noChangeArrowheads="1"/>
            </p:cNvSpPr>
            <p:nvPr/>
          </p:nvSpPr>
          <p:spPr bwMode="auto">
            <a:xfrm>
              <a:off x="4113213" y="1708150"/>
              <a:ext cx="109537" cy="182563"/>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D</a:t>
              </a:r>
              <a:endParaRPr lang="en-US" sz="3200" b="1"/>
            </a:p>
          </p:txBody>
        </p:sp>
        <p:sp>
          <p:nvSpPr>
            <p:cNvPr id="34881" name="Rectangle 160"/>
            <p:cNvSpPr>
              <a:spLocks noChangeArrowheads="1"/>
            </p:cNvSpPr>
            <p:nvPr/>
          </p:nvSpPr>
          <p:spPr bwMode="auto">
            <a:xfrm>
              <a:off x="4203700" y="1801813"/>
              <a:ext cx="255588" cy="122237"/>
            </a:xfrm>
            <a:prstGeom prst="rect">
              <a:avLst/>
            </a:prstGeom>
            <a:noFill/>
            <a:ln w="9525">
              <a:noFill/>
              <a:miter lim="800000"/>
              <a:headEnd/>
              <a:tailEnd/>
            </a:ln>
          </p:spPr>
          <p:txBody>
            <a:bodyPr wrap="none" lIns="0" tIns="0" rIns="0" bIns="0">
              <a:spAutoFit/>
            </a:bodyPr>
            <a:lstStyle/>
            <a:p>
              <a:pPr eaLnBrk="1" hangingPunct="1"/>
              <a:r>
                <a:rPr lang="en-US" sz="800">
                  <a:solidFill>
                    <a:srgbClr val="000000"/>
                  </a:solidFill>
                </a:rPr>
                <a:t>CALL</a:t>
              </a:r>
              <a:endParaRPr lang="en-US" sz="3200" b="1"/>
            </a:p>
          </p:txBody>
        </p:sp>
        <p:sp>
          <p:nvSpPr>
            <p:cNvPr id="34882" name="Line 161"/>
            <p:cNvSpPr>
              <a:spLocks noChangeShapeType="1"/>
            </p:cNvSpPr>
            <p:nvPr/>
          </p:nvSpPr>
          <p:spPr bwMode="auto">
            <a:xfrm flipV="1">
              <a:off x="2746375" y="2951163"/>
              <a:ext cx="20638" cy="66675"/>
            </a:xfrm>
            <a:prstGeom prst="line">
              <a:avLst/>
            </a:prstGeom>
            <a:noFill/>
            <a:ln w="3175">
              <a:solidFill>
                <a:srgbClr val="000000"/>
              </a:solidFill>
              <a:round/>
              <a:headEnd/>
              <a:tailEnd/>
            </a:ln>
          </p:spPr>
          <p:txBody>
            <a:bodyPr/>
            <a:lstStyle/>
            <a:p>
              <a:endParaRPr lang="en-US"/>
            </a:p>
          </p:txBody>
        </p:sp>
        <p:sp>
          <p:nvSpPr>
            <p:cNvPr id="34883" name="Freeform 162"/>
            <p:cNvSpPr>
              <a:spLocks/>
            </p:cNvSpPr>
            <p:nvPr/>
          </p:nvSpPr>
          <p:spPr bwMode="auto">
            <a:xfrm>
              <a:off x="2778125" y="2846388"/>
              <a:ext cx="19050" cy="68262"/>
            </a:xfrm>
            <a:custGeom>
              <a:avLst/>
              <a:gdLst>
                <a:gd name="T0" fmla="*/ 0 w 10"/>
                <a:gd name="T1" fmla="*/ 30 h 30"/>
                <a:gd name="T2" fmla="*/ 1 w 10"/>
                <a:gd name="T3" fmla="*/ 28 h 30"/>
                <a:gd name="T4" fmla="*/ 10 w 10"/>
                <a:gd name="T5" fmla="*/ 0 h 30"/>
                <a:gd name="T6" fmla="*/ 0 60000 65536"/>
                <a:gd name="T7" fmla="*/ 0 60000 65536"/>
                <a:gd name="T8" fmla="*/ 0 60000 65536"/>
                <a:gd name="T9" fmla="*/ 0 w 10"/>
                <a:gd name="T10" fmla="*/ 0 h 30"/>
                <a:gd name="T11" fmla="*/ 10 w 10"/>
                <a:gd name="T12" fmla="*/ 30 h 30"/>
              </a:gdLst>
              <a:ahLst/>
              <a:cxnLst>
                <a:cxn ang="T6">
                  <a:pos x="T0" y="T1"/>
                </a:cxn>
                <a:cxn ang="T7">
                  <a:pos x="T2" y="T3"/>
                </a:cxn>
                <a:cxn ang="T8">
                  <a:pos x="T4" y="T5"/>
                </a:cxn>
              </a:cxnLst>
              <a:rect l="T9" t="T10" r="T11" b="T12"/>
              <a:pathLst>
                <a:path w="10" h="30">
                  <a:moveTo>
                    <a:pt x="0" y="30"/>
                  </a:moveTo>
                  <a:lnTo>
                    <a:pt x="1" y="28"/>
                  </a:lnTo>
                  <a:lnTo>
                    <a:pt x="10" y="0"/>
                  </a:lnTo>
                </a:path>
              </a:pathLst>
            </a:custGeom>
            <a:noFill/>
            <a:ln w="3175">
              <a:solidFill>
                <a:srgbClr val="000000"/>
              </a:solidFill>
              <a:round/>
              <a:headEnd/>
              <a:tailEnd/>
            </a:ln>
          </p:spPr>
          <p:txBody>
            <a:bodyPr/>
            <a:lstStyle/>
            <a:p>
              <a:endParaRPr lang="en-US"/>
            </a:p>
          </p:txBody>
        </p:sp>
        <p:sp>
          <p:nvSpPr>
            <p:cNvPr id="34884" name="Freeform 163"/>
            <p:cNvSpPr>
              <a:spLocks/>
            </p:cNvSpPr>
            <p:nvPr/>
          </p:nvSpPr>
          <p:spPr bwMode="auto">
            <a:xfrm>
              <a:off x="2808288" y="2740025"/>
              <a:ext cx="14287" cy="69850"/>
            </a:xfrm>
            <a:custGeom>
              <a:avLst/>
              <a:gdLst>
                <a:gd name="T0" fmla="*/ 0 w 8"/>
                <a:gd name="T1" fmla="*/ 31 h 31"/>
                <a:gd name="T2" fmla="*/ 1 w 8"/>
                <a:gd name="T3" fmla="*/ 28 h 31"/>
                <a:gd name="T4" fmla="*/ 8 w 8"/>
                <a:gd name="T5" fmla="*/ 0 h 31"/>
                <a:gd name="T6" fmla="*/ 0 60000 65536"/>
                <a:gd name="T7" fmla="*/ 0 60000 65536"/>
                <a:gd name="T8" fmla="*/ 0 60000 65536"/>
                <a:gd name="T9" fmla="*/ 0 w 8"/>
                <a:gd name="T10" fmla="*/ 0 h 31"/>
                <a:gd name="T11" fmla="*/ 8 w 8"/>
                <a:gd name="T12" fmla="*/ 31 h 31"/>
              </a:gdLst>
              <a:ahLst/>
              <a:cxnLst>
                <a:cxn ang="T6">
                  <a:pos x="T0" y="T1"/>
                </a:cxn>
                <a:cxn ang="T7">
                  <a:pos x="T2" y="T3"/>
                </a:cxn>
                <a:cxn ang="T8">
                  <a:pos x="T4" y="T5"/>
                </a:cxn>
              </a:cxnLst>
              <a:rect l="T9" t="T10" r="T11" b="T12"/>
              <a:pathLst>
                <a:path w="8" h="31">
                  <a:moveTo>
                    <a:pt x="0" y="31"/>
                  </a:moveTo>
                  <a:lnTo>
                    <a:pt x="1" y="28"/>
                  </a:lnTo>
                  <a:lnTo>
                    <a:pt x="8" y="0"/>
                  </a:lnTo>
                </a:path>
              </a:pathLst>
            </a:custGeom>
            <a:noFill/>
            <a:ln w="3175">
              <a:solidFill>
                <a:srgbClr val="000000"/>
              </a:solidFill>
              <a:round/>
              <a:headEnd/>
              <a:tailEnd/>
            </a:ln>
          </p:spPr>
          <p:txBody>
            <a:bodyPr/>
            <a:lstStyle/>
            <a:p>
              <a:endParaRPr lang="en-US"/>
            </a:p>
          </p:txBody>
        </p:sp>
        <p:sp>
          <p:nvSpPr>
            <p:cNvPr id="34885" name="Freeform 164"/>
            <p:cNvSpPr>
              <a:spLocks/>
            </p:cNvSpPr>
            <p:nvPr/>
          </p:nvSpPr>
          <p:spPr bwMode="auto">
            <a:xfrm>
              <a:off x="2832100" y="2633663"/>
              <a:ext cx="12700" cy="68262"/>
            </a:xfrm>
            <a:custGeom>
              <a:avLst/>
              <a:gdLst>
                <a:gd name="T0" fmla="*/ 0 w 7"/>
                <a:gd name="T1" fmla="*/ 31 h 31"/>
                <a:gd name="T2" fmla="*/ 0 w 7"/>
                <a:gd name="T3" fmla="*/ 30 h 31"/>
                <a:gd name="T4" fmla="*/ 7 w 7"/>
                <a:gd name="T5" fmla="*/ 0 h 31"/>
                <a:gd name="T6" fmla="*/ 0 60000 65536"/>
                <a:gd name="T7" fmla="*/ 0 60000 65536"/>
                <a:gd name="T8" fmla="*/ 0 60000 65536"/>
                <a:gd name="T9" fmla="*/ 0 w 7"/>
                <a:gd name="T10" fmla="*/ 0 h 31"/>
                <a:gd name="T11" fmla="*/ 7 w 7"/>
                <a:gd name="T12" fmla="*/ 31 h 31"/>
              </a:gdLst>
              <a:ahLst/>
              <a:cxnLst>
                <a:cxn ang="T6">
                  <a:pos x="T0" y="T1"/>
                </a:cxn>
                <a:cxn ang="T7">
                  <a:pos x="T2" y="T3"/>
                </a:cxn>
                <a:cxn ang="T8">
                  <a:pos x="T4" y="T5"/>
                </a:cxn>
              </a:cxnLst>
              <a:rect l="T9" t="T10" r="T11" b="T12"/>
              <a:pathLst>
                <a:path w="7" h="31">
                  <a:moveTo>
                    <a:pt x="0" y="31"/>
                  </a:moveTo>
                  <a:lnTo>
                    <a:pt x="0" y="30"/>
                  </a:lnTo>
                  <a:lnTo>
                    <a:pt x="7" y="0"/>
                  </a:lnTo>
                </a:path>
              </a:pathLst>
            </a:custGeom>
            <a:noFill/>
            <a:ln w="3175">
              <a:solidFill>
                <a:srgbClr val="000000"/>
              </a:solidFill>
              <a:round/>
              <a:headEnd/>
              <a:tailEnd/>
            </a:ln>
          </p:spPr>
          <p:txBody>
            <a:bodyPr/>
            <a:lstStyle/>
            <a:p>
              <a:endParaRPr lang="en-US"/>
            </a:p>
          </p:txBody>
        </p:sp>
        <p:sp>
          <p:nvSpPr>
            <p:cNvPr id="34886" name="Line 165"/>
            <p:cNvSpPr>
              <a:spLocks noChangeShapeType="1"/>
            </p:cNvSpPr>
            <p:nvPr/>
          </p:nvSpPr>
          <p:spPr bwMode="auto">
            <a:xfrm flipV="1">
              <a:off x="2851150" y="2520950"/>
              <a:ext cx="11113" cy="71438"/>
            </a:xfrm>
            <a:prstGeom prst="line">
              <a:avLst/>
            </a:prstGeom>
            <a:noFill/>
            <a:ln w="3175">
              <a:solidFill>
                <a:srgbClr val="000000"/>
              </a:solidFill>
              <a:round/>
              <a:headEnd/>
              <a:tailEnd/>
            </a:ln>
          </p:spPr>
          <p:txBody>
            <a:bodyPr/>
            <a:lstStyle/>
            <a:p>
              <a:endParaRPr lang="en-US"/>
            </a:p>
          </p:txBody>
        </p:sp>
        <p:sp>
          <p:nvSpPr>
            <p:cNvPr id="34887" name="Line 166"/>
            <p:cNvSpPr>
              <a:spLocks noChangeShapeType="1"/>
            </p:cNvSpPr>
            <p:nvPr/>
          </p:nvSpPr>
          <p:spPr bwMode="auto">
            <a:xfrm flipV="1">
              <a:off x="2865438" y="2409825"/>
              <a:ext cx="6350" cy="71438"/>
            </a:xfrm>
            <a:prstGeom prst="line">
              <a:avLst/>
            </a:prstGeom>
            <a:noFill/>
            <a:ln w="3175">
              <a:solidFill>
                <a:srgbClr val="000000"/>
              </a:solidFill>
              <a:round/>
              <a:headEnd/>
              <a:tailEnd/>
            </a:ln>
          </p:spPr>
          <p:txBody>
            <a:bodyPr/>
            <a:lstStyle/>
            <a:p>
              <a:endParaRPr lang="en-US"/>
            </a:p>
          </p:txBody>
        </p:sp>
        <p:sp>
          <p:nvSpPr>
            <p:cNvPr id="34888" name="Line 167"/>
            <p:cNvSpPr>
              <a:spLocks noChangeShapeType="1"/>
            </p:cNvSpPr>
            <p:nvPr/>
          </p:nvSpPr>
          <p:spPr bwMode="auto">
            <a:xfrm flipV="1">
              <a:off x="2865438" y="2409825"/>
              <a:ext cx="6350" cy="71438"/>
            </a:xfrm>
            <a:prstGeom prst="line">
              <a:avLst/>
            </a:prstGeom>
            <a:noFill/>
            <a:ln w="3175">
              <a:solidFill>
                <a:srgbClr val="000000"/>
              </a:solidFill>
              <a:round/>
              <a:headEnd/>
              <a:tailEnd/>
            </a:ln>
          </p:spPr>
          <p:txBody>
            <a:bodyPr/>
            <a:lstStyle/>
            <a:p>
              <a:endParaRPr lang="en-US"/>
            </a:p>
          </p:txBody>
        </p:sp>
        <p:sp>
          <p:nvSpPr>
            <p:cNvPr id="34889" name="Freeform 168"/>
            <p:cNvSpPr>
              <a:spLocks/>
            </p:cNvSpPr>
            <p:nvPr/>
          </p:nvSpPr>
          <p:spPr bwMode="auto">
            <a:xfrm>
              <a:off x="2873375" y="2298700"/>
              <a:ext cx="1588" cy="71438"/>
            </a:xfrm>
            <a:custGeom>
              <a:avLst/>
              <a:gdLst>
                <a:gd name="T0" fmla="*/ 0 w 1"/>
                <a:gd name="T1" fmla="*/ 32 h 32"/>
                <a:gd name="T2" fmla="*/ 1 w 1"/>
                <a:gd name="T3" fmla="*/ 10 h 32"/>
                <a:gd name="T4" fmla="*/ 0 w 1"/>
                <a:gd name="T5" fmla="*/ 0 h 32"/>
                <a:gd name="T6" fmla="*/ 0 60000 65536"/>
                <a:gd name="T7" fmla="*/ 0 60000 65536"/>
                <a:gd name="T8" fmla="*/ 0 60000 65536"/>
                <a:gd name="T9" fmla="*/ 0 w 1"/>
                <a:gd name="T10" fmla="*/ 0 h 32"/>
                <a:gd name="T11" fmla="*/ 1 w 1"/>
                <a:gd name="T12" fmla="*/ 32 h 32"/>
              </a:gdLst>
              <a:ahLst/>
              <a:cxnLst>
                <a:cxn ang="T6">
                  <a:pos x="T0" y="T1"/>
                </a:cxn>
                <a:cxn ang="T7">
                  <a:pos x="T2" y="T3"/>
                </a:cxn>
                <a:cxn ang="T8">
                  <a:pos x="T4" y="T5"/>
                </a:cxn>
              </a:cxnLst>
              <a:rect l="T9" t="T10" r="T11" b="T12"/>
              <a:pathLst>
                <a:path w="1" h="32">
                  <a:moveTo>
                    <a:pt x="0" y="32"/>
                  </a:moveTo>
                  <a:lnTo>
                    <a:pt x="1" y="10"/>
                  </a:lnTo>
                  <a:lnTo>
                    <a:pt x="0" y="0"/>
                  </a:lnTo>
                </a:path>
              </a:pathLst>
            </a:custGeom>
            <a:noFill/>
            <a:ln w="3175">
              <a:solidFill>
                <a:srgbClr val="000000"/>
              </a:solidFill>
              <a:round/>
              <a:headEnd/>
              <a:tailEnd/>
            </a:ln>
          </p:spPr>
          <p:txBody>
            <a:bodyPr/>
            <a:lstStyle/>
            <a:p>
              <a:endParaRPr lang="en-US"/>
            </a:p>
          </p:txBody>
        </p:sp>
        <p:sp>
          <p:nvSpPr>
            <p:cNvPr id="34890" name="Freeform 169"/>
            <p:cNvSpPr>
              <a:spLocks/>
            </p:cNvSpPr>
            <p:nvPr/>
          </p:nvSpPr>
          <p:spPr bwMode="auto">
            <a:xfrm>
              <a:off x="2868613" y="2187575"/>
              <a:ext cx="4762" cy="71438"/>
            </a:xfrm>
            <a:custGeom>
              <a:avLst/>
              <a:gdLst>
                <a:gd name="T0" fmla="*/ 3 w 3"/>
                <a:gd name="T1" fmla="*/ 32 h 32"/>
                <a:gd name="T2" fmla="*/ 2 w 3"/>
                <a:gd name="T3" fmla="*/ 22 h 32"/>
                <a:gd name="T4" fmla="*/ 0 w 3"/>
                <a:gd name="T5" fmla="*/ 0 h 32"/>
                <a:gd name="T6" fmla="*/ 0 60000 65536"/>
                <a:gd name="T7" fmla="*/ 0 60000 65536"/>
                <a:gd name="T8" fmla="*/ 0 60000 65536"/>
                <a:gd name="T9" fmla="*/ 0 w 3"/>
                <a:gd name="T10" fmla="*/ 0 h 32"/>
                <a:gd name="T11" fmla="*/ 3 w 3"/>
                <a:gd name="T12" fmla="*/ 32 h 32"/>
              </a:gdLst>
              <a:ahLst/>
              <a:cxnLst>
                <a:cxn ang="T6">
                  <a:pos x="T0" y="T1"/>
                </a:cxn>
                <a:cxn ang="T7">
                  <a:pos x="T2" y="T3"/>
                </a:cxn>
                <a:cxn ang="T8">
                  <a:pos x="T4" y="T5"/>
                </a:cxn>
              </a:cxnLst>
              <a:rect l="T9" t="T10" r="T11" b="T12"/>
              <a:pathLst>
                <a:path w="3" h="32">
                  <a:moveTo>
                    <a:pt x="3" y="32"/>
                  </a:moveTo>
                  <a:lnTo>
                    <a:pt x="2" y="22"/>
                  </a:lnTo>
                  <a:lnTo>
                    <a:pt x="0" y="0"/>
                  </a:lnTo>
                </a:path>
              </a:pathLst>
            </a:custGeom>
            <a:noFill/>
            <a:ln w="3175">
              <a:solidFill>
                <a:srgbClr val="000000"/>
              </a:solidFill>
              <a:round/>
              <a:headEnd/>
              <a:tailEnd/>
            </a:ln>
          </p:spPr>
          <p:txBody>
            <a:bodyPr/>
            <a:lstStyle/>
            <a:p>
              <a:endParaRPr lang="en-US"/>
            </a:p>
          </p:txBody>
        </p:sp>
        <p:sp>
          <p:nvSpPr>
            <p:cNvPr id="34891" name="Line 170"/>
            <p:cNvSpPr>
              <a:spLocks noChangeShapeType="1"/>
            </p:cNvSpPr>
            <p:nvPr/>
          </p:nvSpPr>
          <p:spPr bwMode="auto">
            <a:xfrm flipH="1" flipV="1">
              <a:off x="2851150" y="2078038"/>
              <a:ext cx="11113" cy="69850"/>
            </a:xfrm>
            <a:prstGeom prst="line">
              <a:avLst/>
            </a:prstGeom>
            <a:noFill/>
            <a:ln w="3175">
              <a:solidFill>
                <a:srgbClr val="000000"/>
              </a:solidFill>
              <a:round/>
              <a:headEnd/>
              <a:tailEnd/>
            </a:ln>
          </p:spPr>
          <p:txBody>
            <a:bodyPr/>
            <a:lstStyle/>
            <a:p>
              <a:endParaRPr lang="en-US"/>
            </a:p>
          </p:txBody>
        </p:sp>
        <p:sp>
          <p:nvSpPr>
            <p:cNvPr id="34892" name="Freeform 171"/>
            <p:cNvSpPr>
              <a:spLocks/>
            </p:cNvSpPr>
            <p:nvPr/>
          </p:nvSpPr>
          <p:spPr bwMode="auto">
            <a:xfrm>
              <a:off x="2822575" y="1973263"/>
              <a:ext cx="19050" cy="66675"/>
            </a:xfrm>
            <a:custGeom>
              <a:avLst/>
              <a:gdLst>
                <a:gd name="T0" fmla="*/ 10 w 10"/>
                <a:gd name="T1" fmla="*/ 30 h 30"/>
                <a:gd name="T2" fmla="*/ 5 w 10"/>
                <a:gd name="T3" fmla="*/ 12 h 30"/>
                <a:gd name="T4" fmla="*/ 0 w 10"/>
                <a:gd name="T5" fmla="*/ 0 h 30"/>
                <a:gd name="T6" fmla="*/ 0 60000 65536"/>
                <a:gd name="T7" fmla="*/ 0 60000 65536"/>
                <a:gd name="T8" fmla="*/ 0 60000 65536"/>
                <a:gd name="T9" fmla="*/ 0 w 10"/>
                <a:gd name="T10" fmla="*/ 0 h 30"/>
                <a:gd name="T11" fmla="*/ 10 w 10"/>
                <a:gd name="T12" fmla="*/ 30 h 30"/>
              </a:gdLst>
              <a:ahLst/>
              <a:cxnLst>
                <a:cxn ang="T6">
                  <a:pos x="T0" y="T1"/>
                </a:cxn>
                <a:cxn ang="T7">
                  <a:pos x="T2" y="T3"/>
                </a:cxn>
                <a:cxn ang="T8">
                  <a:pos x="T4" y="T5"/>
                </a:cxn>
              </a:cxnLst>
              <a:rect l="T9" t="T10" r="T11" b="T12"/>
              <a:pathLst>
                <a:path w="10" h="30">
                  <a:moveTo>
                    <a:pt x="10" y="30"/>
                  </a:moveTo>
                  <a:lnTo>
                    <a:pt x="5" y="12"/>
                  </a:lnTo>
                  <a:lnTo>
                    <a:pt x="0" y="0"/>
                  </a:lnTo>
                </a:path>
              </a:pathLst>
            </a:custGeom>
            <a:noFill/>
            <a:ln w="3175">
              <a:solidFill>
                <a:srgbClr val="000000"/>
              </a:solidFill>
              <a:round/>
              <a:headEnd/>
              <a:tailEnd/>
            </a:ln>
          </p:spPr>
          <p:txBody>
            <a:bodyPr/>
            <a:lstStyle/>
            <a:p>
              <a:endParaRPr lang="en-US"/>
            </a:p>
          </p:txBody>
        </p:sp>
        <p:sp>
          <p:nvSpPr>
            <p:cNvPr id="34893" name="Freeform 172"/>
            <p:cNvSpPr>
              <a:spLocks/>
            </p:cNvSpPr>
            <p:nvPr/>
          </p:nvSpPr>
          <p:spPr bwMode="auto">
            <a:xfrm>
              <a:off x="2782888" y="1873250"/>
              <a:ext cx="28575" cy="61913"/>
            </a:xfrm>
            <a:custGeom>
              <a:avLst/>
              <a:gdLst>
                <a:gd name="T0" fmla="*/ 15 w 15"/>
                <a:gd name="T1" fmla="*/ 28 h 28"/>
                <a:gd name="T2" fmla="*/ 14 w 15"/>
                <a:gd name="T3" fmla="*/ 25 h 28"/>
                <a:gd name="T4" fmla="*/ 0 w 15"/>
                <a:gd name="T5" fmla="*/ 0 h 28"/>
                <a:gd name="T6" fmla="*/ 0 60000 65536"/>
                <a:gd name="T7" fmla="*/ 0 60000 65536"/>
                <a:gd name="T8" fmla="*/ 0 60000 65536"/>
                <a:gd name="T9" fmla="*/ 0 w 15"/>
                <a:gd name="T10" fmla="*/ 0 h 28"/>
                <a:gd name="T11" fmla="*/ 15 w 15"/>
                <a:gd name="T12" fmla="*/ 28 h 28"/>
              </a:gdLst>
              <a:ahLst/>
              <a:cxnLst>
                <a:cxn ang="T6">
                  <a:pos x="T0" y="T1"/>
                </a:cxn>
                <a:cxn ang="T7">
                  <a:pos x="T2" y="T3"/>
                </a:cxn>
                <a:cxn ang="T8">
                  <a:pos x="T4" y="T5"/>
                </a:cxn>
              </a:cxnLst>
              <a:rect l="T9" t="T10" r="T11" b="T12"/>
              <a:pathLst>
                <a:path w="15" h="28">
                  <a:moveTo>
                    <a:pt x="15" y="28"/>
                  </a:moveTo>
                  <a:lnTo>
                    <a:pt x="14" y="25"/>
                  </a:lnTo>
                  <a:lnTo>
                    <a:pt x="0" y="0"/>
                  </a:lnTo>
                </a:path>
              </a:pathLst>
            </a:custGeom>
            <a:noFill/>
            <a:ln w="3175">
              <a:solidFill>
                <a:srgbClr val="000000"/>
              </a:solidFill>
              <a:round/>
              <a:headEnd/>
              <a:tailEnd/>
            </a:ln>
          </p:spPr>
          <p:txBody>
            <a:bodyPr/>
            <a:lstStyle/>
            <a:p>
              <a:endParaRPr lang="en-US"/>
            </a:p>
          </p:txBody>
        </p:sp>
        <p:sp>
          <p:nvSpPr>
            <p:cNvPr id="34894" name="Line 173"/>
            <p:cNvSpPr>
              <a:spLocks noChangeShapeType="1"/>
            </p:cNvSpPr>
            <p:nvPr/>
          </p:nvSpPr>
          <p:spPr bwMode="auto">
            <a:xfrm flipH="1" flipV="1">
              <a:off x="2746375" y="1797050"/>
              <a:ext cx="20638" cy="39688"/>
            </a:xfrm>
            <a:prstGeom prst="line">
              <a:avLst/>
            </a:prstGeom>
            <a:noFill/>
            <a:ln w="3175">
              <a:solidFill>
                <a:srgbClr val="000000"/>
              </a:solidFill>
              <a:round/>
              <a:headEnd/>
              <a:tailEnd/>
            </a:ln>
          </p:spPr>
          <p:txBody>
            <a:bodyPr/>
            <a:lstStyle/>
            <a:p>
              <a:endParaRPr lang="en-US"/>
            </a:p>
          </p:txBody>
        </p:sp>
        <p:sp>
          <p:nvSpPr>
            <p:cNvPr id="34895" name="Line 174"/>
            <p:cNvSpPr>
              <a:spLocks noChangeShapeType="1"/>
            </p:cNvSpPr>
            <p:nvPr/>
          </p:nvSpPr>
          <p:spPr bwMode="auto">
            <a:xfrm flipH="1">
              <a:off x="3352800" y="1587500"/>
              <a:ext cx="28575" cy="63500"/>
            </a:xfrm>
            <a:prstGeom prst="line">
              <a:avLst/>
            </a:prstGeom>
            <a:noFill/>
            <a:ln w="3175">
              <a:solidFill>
                <a:srgbClr val="000000"/>
              </a:solidFill>
              <a:round/>
              <a:headEnd/>
              <a:tailEnd/>
            </a:ln>
          </p:spPr>
          <p:txBody>
            <a:bodyPr/>
            <a:lstStyle/>
            <a:p>
              <a:endParaRPr lang="en-US"/>
            </a:p>
          </p:txBody>
        </p:sp>
        <p:sp>
          <p:nvSpPr>
            <p:cNvPr id="34896" name="Freeform 175"/>
            <p:cNvSpPr>
              <a:spLocks/>
            </p:cNvSpPr>
            <p:nvPr/>
          </p:nvSpPr>
          <p:spPr bwMode="auto">
            <a:xfrm>
              <a:off x="3309938" y="1685925"/>
              <a:ext cx="28575" cy="65088"/>
            </a:xfrm>
            <a:custGeom>
              <a:avLst/>
              <a:gdLst>
                <a:gd name="T0" fmla="*/ 15 w 15"/>
                <a:gd name="T1" fmla="*/ 0 h 29"/>
                <a:gd name="T2" fmla="*/ 12 w 15"/>
                <a:gd name="T3" fmla="*/ 6 h 29"/>
                <a:gd name="T4" fmla="*/ 0 w 15"/>
                <a:gd name="T5" fmla="*/ 29 h 29"/>
                <a:gd name="T6" fmla="*/ 0 60000 65536"/>
                <a:gd name="T7" fmla="*/ 0 60000 65536"/>
                <a:gd name="T8" fmla="*/ 0 60000 65536"/>
                <a:gd name="T9" fmla="*/ 0 w 15"/>
                <a:gd name="T10" fmla="*/ 0 h 29"/>
                <a:gd name="T11" fmla="*/ 15 w 15"/>
                <a:gd name="T12" fmla="*/ 29 h 29"/>
              </a:gdLst>
              <a:ahLst/>
              <a:cxnLst>
                <a:cxn ang="T6">
                  <a:pos x="T0" y="T1"/>
                </a:cxn>
                <a:cxn ang="T7">
                  <a:pos x="T2" y="T3"/>
                </a:cxn>
                <a:cxn ang="T8">
                  <a:pos x="T4" y="T5"/>
                </a:cxn>
              </a:cxnLst>
              <a:rect l="T9" t="T10" r="T11" b="T12"/>
              <a:pathLst>
                <a:path w="15" h="29">
                  <a:moveTo>
                    <a:pt x="15" y="0"/>
                  </a:moveTo>
                  <a:lnTo>
                    <a:pt x="12" y="6"/>
                  </a:lnTo>
                  <a:lnTo>
                    <a:pt x="0" y="29"/>
                  </a:lnTo>
                </a:path>
              </a:pathLst>
            </a:custGeom>
            <a:noFill/>
            <a:ln w="3175">
              <a:solidFill>
                <a:srgbClr val="000000"/>
              </a:solidFill>
              <a:round/>
              <a:headEnd/>
              <a:tailEnd/>
            </a:ln>
          </p:spPr>
          <p:txBody>
            <a:bodyPr/>
            <a:lstStyle/>
            <a:p>
              <a:endParaRPr lang="en-US"/>
            </a:p>
          </p:txBody>
        </p:sp>
        <p:sp>
          <p:nvSpPr>
            <p:cNvPr id="34897" name="Freeform 176"/>
            <p:cNvSpPr>
              <a:spLocks/>
            </p:cNvSpPr>
            <p:nvPr/>
          </p:nvSpPr>
          <p:spPr bwMode="auto">
            <a:xfrm>
              <a:off x="3270250" y="1785938"/>
              <a:ext cx="23813" cy="65087"/>
            </a:xfrm>
            <a:custGeom>
              <a:avLst/>
              <a:gdLst>
                <a:gd name="T0" fmla="*/ 13 w 13"/>
                <a:gd name="T1" fmla="*/ 0 h 29"/>
                <a:gd name="T2" fmla="*/ 9 w 13"/>
                <a:gd name="T3" fmla="*/ 8 h 29"/>
                <a:gd name="T4" fmla="*/ 0 w 13"/>
                <a:gd name="T5" fmla="*/ 29 h 29"/>
                <a:gd name="T6" fmla="*/ 0 60000 65536"/>
                <a:gd name="T7" fmla="*/ 0 60000 65536"/>
                <a:gd name="T8" fmla="*/ 0 60000 65536"/>
                <a:gd name="T9" fmla="*/ 0 w 13"/>
                <a:gd name="T10" fmla="*/ 0 h 29"/>
                <a:gd name="T11" fmla="*/ 13 w 13"/>
                <a:gd name="T12" fmla="*/ 29 h 29"/>
              </a:gdLst>
              <a:ahLst/>
              <a:cxnLst>
                <a:cxn ang="T6">
                  <a:pos x="T0" y="T1"/>
                </a:cxn>
                <a:cxn ang="T7">
                  <a:pos x="T2" y="T3"/>
                </a:cxn>
                <a:cxn ang="T8">
                  <a:pos x="T4" y="T5"/>
                </a:cxn>
              </a:cxnLst>
              <a:rect l="T9" t="T10" r="T11" b="T12"/>
              <a:pathLst>
                <a:path w="13" h="29">
                  <a:moveTo>
                    <a:pt x="13" y="0"/>
                  </a:moveTo>
                  <a:lnTo>
                    <a:pt x="9" y="8"/>
                  </a:lnTo>
                  <a:lnTo>
                    <a:pt x="0" y="29"/>
                  </a:lnTo>
                </a:path>
              </a:pathLst>
            </a:custGeom>
            <a:noFill/>
            <a:ln w="3175">
              <a:solidFill>
                <a:srgbClr val="000000"/>
              </a:solidFill>
              <a:round/>
              <a:headEnd/>
              <a:tailEnd/>
            </a:ln>
          </p:spPr>
          <p:txBody>
            <a:bodyPr/>
            <a:lstStyle/>
            <a:p>
              <a:endParaRPr lang="en-US"/>
            </a:p>
          </p:txBody>
        </p:sp>
        <p:sp>
          <p:nvSpPr>
            <p:cNvPr id="34898" name="Freeform 177"/>
            <p:cNvSpPr>
              <a:spLocks/>
            </p:cNvSpPr>
            <p:nvPr/>
          </p:nvSpPr>
          <p:spPr bwMode="auto">
            <a:xfrm>
              <a:off x="3233738" y="1885950"/>
              <a:ext cx="23812" cy="66675"/>
            </a:xfrm>
            <a:custGeom>
              <a:avLst/>
              <a:gdLst>
                <a:gd name="T0" fmla="*/ 12 w 12"/>
                <a:gd name="T1" fmla="*/ 0 h 30"/>
                <a:gd name="T2" fmla="*/ 8 w 12"/>
                <a:gd name="T3" fmla="*/ 9 h 30"/>
                <a:gd name="T4" fmla="*/ 0 w 12"/>
                <a:gd name="T5" fmla="*/ 30 h 30"/>
                <a:gd name="T6" fmla="*/ 0 60000 65536"/>
                <a:gd name="T7" fmla="*/ 0 60000 65536"/>
                <a:gd name="T8" fmla="*/ 0 60000 65536"/>
                <a:gd name="T9" fmla="*/ 0 w 12"/>
                <a:gd name="T10" fmla="*/ 0 h 30"/>
                <a:gd name="T11" fmla="*/ 12 w 12"/>
                <a:gd name="T12" fmla="*/ 30 h 30"/>
              </a:gdLst>
              <a:ahLst/>
              <a:cxnLst>
                <a:cxn ang="T6">
                  <a:pos x="T0" y="T1"/>
                </a:cxn>
                <a:cxn ang="T7">
                  <a:pos x="T2" y="T3"/>
                </a:cxn>
                <a:cxn ang="T8">
                  <a:pos x="T4" y="T5"/>
                </a:cxn>
              </a:cxnLst>
              <a:rect l="T9" t="T10" r="T11" b="T12"/>
              <a:pathLst>
                <a:path w="12" h="30">
                  <a:moveTo>
                    <a:pt x="12" y="0"/>
                  </a:moveTo>
                  <a:lnTo>
                    <a:pt x="8" y="9"/>
                  </a:lnTo>
                  <a:lnTo>
                    <a:pt x="0" y="30"/>
                  </a:lnTo>
                </a:path>
              </a:pathLst>
            </a:custGeom>
            <a:noFill/>
            <a:ln w="3175">
              <a:solidFill>
                <a:srgbClr val="000000"/>
              </a:solidFill>
              <a:round/>
              <a:headEnd/>
              <a:tailEnd/>
            </a:ln>
          </p:spPr>
          <p:txBody>
            <a:bodyPr/>
            <a:lstStyle/>
            <a:p>
              <a:endParaRPr lang="en-US"/>
            </a:p>
          </p:txBody>
        </p:sp>
        <p:sp>
          <p:nvSpPr>
            <p:cNvPr id="34899" name="Freeform 178"/>
            <p:cNvSpPr>
              <a:spLocks/>
            </p:cNvSpPr>
            <p:nvPr/>
          </p:nvSpPr>
          <p:spPr bwMode="auto">
            <a:xfrm>
              <a:off x="3200400" y="1989138"/>
              <a:ext cx="20638" cy="66675"/>
            </a:xfrm>
            <a:custGeom>
              <a:avLst/>
              <a:gdLst>
                <a:gd name="T0" fmla="*/ 11 w 11"/>
                <a:gd name="T1" fmla="*/ 0 h 30"/>
                <a:gd name="T2" fmla="*/ 8 w 11"/>
                <a:gd name="T3" fmla="*/ 7 h 30"/>
                <a:gd name="T4" fmla="*/ 0 w 11"/>
                <a:gd name="T5" fmla="*/ 30 h 30"/>
                <a:gd name="T6" fmla="*/ 0 60000 65536"/>
                <a:gd name="T7" fmla="*/ 0 60000 65536"/>
                <a:gd name="T8" fmla="*/ 0 60000 65536"/>
                <a:gd name="T9" fmla="*/ 0 w 11"/>
                <a:gd name="T10" fmla="*/ 0 h 30"/>
                <a:gd name="T11" fmla="*/ 11 w 11"/>
                <a:gd name="T12" fmla="*/ 30 h 30"/>
              </a:gdLst>
              <a:ahLst/>
              <a:cxnLst>
                <a:cxn ang="T6">
                  <a:pos x="T0" y="T1"/>
                </a:cxn>
                <a:cxn ang="T7">
                  <a:pos x="T2" y="T3"/>
                </a:cxn>
                <a:cxn ang="T8">
                  <a:pos x="T4" y="T5"/>
                </a:cxn>
              </a:cxnLst>
              <a:rect l="T9" t="T10" r="T11" b="T12"/>
              <a:pathLst>
                <a:path w="11" h="30">
                  <a:moveTo>
                    <a:pt x="11" y="0"/>
                  </a:moveTo>
                  <a:lnTo>
                    <a:pt x="8" y="7"/>
                  </a:lnTo>
                  <a:lnTo>
                    <a:pt x="0" y="30"/>
                  </a:lnTo>
                </a:path>
              </a:pathLst>
            </a:custGeom>
            <a:noFill/>
            <a:ln w="3175">
              <a:solidFill>
                <a:srgbClr val="000000"/>
              </a:solidFill>
              <a:round/>
              <a:headEnd/>
              <a:tailEnd/>
            </a:ln>
          </p:spPr>
          <p:txBody>
            <a:bodyPr/>
            <a:lstStyle/>
            <a:p>
              <a:endParaRPr lang="en-US"/>
            </a:p>
          </p:txBody>
        </p:sp>
        <p:sp>
          <p:nvSpPr>
            <p:cNvPr id="34900" name="Freeform 179"/>
            <p:cNvSpPr>
              <a:spLocks/>
            </p:cNvSpPr>
            <p:nvPr/>
          </p:nvSpPr>
          <p:spPr bwMode="auto">
            <a:xfrm>
              <a:off x="3175000" y="2093913"/>
              <a:ext cx="15875" cy="68262"/>
            </a:xfrm>
            <a:custGeom>
              <a:avLst/>
              <a:gdLst>
                <a:gd name="T0" fmla="*/ 9 w 9"/>
                <a:gd name="T1" fmla="*/ 0 h 31"/>
                <a:gd name="T2" fmla="*/ 8 w 9"/>
                <a:gd name="T3" fmla="*/ 2 h 31"/>
                <a:gd name="T4" fmla="*/ 0 w 9"/>
                <a:gd name="T5" fmla="*/ 31 h 31"/>
                <a:gd name="T6" fmla="*/ 0 60000 65536"/>
                <a:gd name="T7" fmla="*/ 0 60000 65536"/>
                <a:gd name="T8" fmla="*/ 0 60000 65536"/>
                <a:gd name="T9" fmla="*/ 0 w 9"/>
                <a:gd name="T10" fmla="*/ 0 h 31"/>
                <a:gd name="T11" fmla="*/ 9 w 9"/>
                <a:gd name="T12" fmla="*/ 31 h 31"/>
              </a:gdLst>
              <a:ahLst/>
              <a:cxnLst>
                <a:cxn ang="T6">
                  <a:pos x="T0" y="T1"/>
                </a:cxn>
                <a:cxn ang="T7">
                  <a:pos x="T2" y="T3"/>
                </a:cxn>
                <a:cxn ang="T8">
                  <a:pos x="T4" y="T5"/>
                </a:cxn>
              </a:cxnLst>
              <a:rect l="T9" t="T10" r="T11" b="T12"/>
              <a:pathLst>
                <a:path w="9" h="31">
                  <a:moveTo>
                    <a:pt x="9" y="0"/>
                  </a:moveTo>
                  <a:lnTo>
                    <a:pt x="8" y="2"/>
                  </a:lnTo>
                  <a:lnTo>
                    <a:pt x="0" y="31"/>
                  </a:lnTo>
                </a:path>
              </a:pathLst>
            </a:custGeom>
            <a:noFill/>
            <a:ln w="3175">
              <a:solidFill>
                <a:srgbClr val="000000"/>
              </a:solidFill>
              <a:round/>
              <a:headEnd/>
              <a:tailEnd/>
            </a:ln>
          </p:spPr>
          <p:txBody>
            <a:bodyPr/>
            <a:lstStyle/>
            <a:p>
              <a:endParaRPr lang="en-US"/>
            </a:p>
          </p:txBody>
        </p:sp>
        <p:sp>
          <p:nvSpPr>
            <p:cNvPr id="34901" name="Line 180"/>
            <p:cNvSpPr>
              <a:spLocks noChangeShapeType="1"/>
            </p:cNvSpPr>
            <p:nvPr/>
          </p:nvSpPr>
          <p:spPr bwMode="auto">
            <a:xfrm flipH="1">
              <a:off x="3154363" y="2200275"/>
              <a:ext cx="12700" cy="69850"/>
            </a:xfrm>
            <a:prstGeom prst="line">
              <a:avLst/>
            </a:prstGeom>
            <a:noFill/>
            <a:ln w="3175">
              <a:solidFill>
                <a:srgbClr val="000000"/>
              </a:solidFill>
              <a:round/>
              <a:headEnd/>
              <a:tailEnd/>
            </a:ln>
          </p:spPr>
          <p:txBody>
            <a:bodyPr/>
            <a:lstStyle/>
            <a:p>
              <a:endParaRPr lang="en-US"/>
            </a:p>
          </p:txBody>
        </p:sp>
        <p:sp>
          <p:nvSpPr>
            <p:cNvPr id="34902" name="Freeform 181"/>
            <p:cNvSpPr>
              <a:spLocks/>
            </p:cNvSpPr>
            <p:nvPr/>
          </p:nvSpPr>
          <p:spPr bwMode="auto">
            <a:xfrm>
              <a:off x="3140075" y="2309813"/>
              <a:ext cx="7938" cy="71437"/>
            </a:xfrm>
            <a:custGeom>
              <a:avLst/>
              <a:gdLst>
                <a:gd name="T0" fmla="*/ 4 w 4"/>
                <a:gd name="T1" fmla="*/ 0 h 32"/>
                <a:gd name="T2" fmla="*/ 1 w 4"/>
                <a:gd name="T3" fmla="*/ 21 h 32"/>
                <a:gd name="T4" fmla="*/ 0 w 4"/>
                <a:gd name="T5" fmla="*/ 32 h 32"/>
                <a:gd name="T6" fmla="*/ 0 60000 65536"/>
                <a:gd name="T7" fmla="*/ 0 60000 65536"/>
                <a:gd name="T8" fmla="*/ 0 60000 65536"/>
                <a:gd name="T9" fmla="*/ 0 w 4"/>
                <a:gd name="T10" fmla="*/ 0 h 32"/>
                <a:gd name="T11" fmla="*/ 4 w 4"/>
                <a:gd name="T12" fmla="*/ 32 h 32"/>
              </a:gdLst>
              <a:ahLst/>
              <a:cxnLst>
                <a:cxn ang="T6">
                  <a:pos x="T0" y="T1"/>
                </a:cxn>
                <a:cxn ang="T7">
                  <a:pos x="T2" y="T3"/>
                </a:cxn>
                <a:cxn ang="T8">
                  <a:pos x="T4" y="T5"/>
                </a:cxn>
              </a:cxnLst>
              <a:rect l="T9" t="T10" r="T11" b="T12"/>
              <a:pathLst>
                <a:path w="4" h="32">
                  <a:moveTo>
                    <a:pt x="4" y="0"/>
                  </a:moveTo>
                  <a:lnTo>
                    <a:pt x="1" y="21"/>
                  </a:lnTo>
                  <a:lnTo>
                    <a:pt x="0" y="32"/>
                  </a:lnTo>
                </a:path>
              </a:pathLst>
            </a:custGeom>
            <a:noFill/>
            <a:ln w="3175">
              <a:solidFill>
                <a:srgbClr val="000000"/>
              </a:solidFill>
              <a:round/>
              <a:headEnd/>
              <a:tailEnd/>
            </a:ln>
          </p:spPr>
          <p:txBody>
            <a:bodyPr/>
            <a:lstStyle/>
            <a:p>
              <a:endParaRPr lang="en-US"/>
            </a:p>
          </p:txBody>
        </p:sp>
        <p:sp>
          <p:nvSpPr>
            <p:cNvPr id="34903" name="Freeform 182"/>
            <p:cNvSpPr>
              <a:spLocks/>
            </p:cNvSpPr>
            <p:nvPr/>
          </p:nvSpPr>
          <p:spPr bwMode="auto">
            <a:xfrm>
              <a:off x="3136900" y="2420938"/>
              <a:ext cx="1588" cy="71437"/>
            </a:xfrm>
            <a:custGeom>
              <a:avLst/>
              <a:gdLst>
                <a:gd name="T0" fmla="*/ 1 w 1"/>
                <a:gd name="T1" fmla="*/ 0 h 32"/>
                <a:gd name="T2" fmla="*/ 0 w 1"/>
                <a:gd name="T3" fmla="*/ 6 h 32"/>
                <a:gd name="T4" fmla="*/ 0 w 1"/>
                <a:gd name="T5" fmla="*/ 32 h 32"/>
                <a:gd name="T6" fmla="*/ 0 60000 65536"/>
                <a:gd name="T7" fmla="*/ 0 60000 65536"/>
                <a:gd name="T8" fmla="*/ 0 60000 65536"/>
                <a:gd name="T9" fmla="*/ 0 w 1"/>
                <a:gd name="T10" fmla="*/ 0 h 32"/>
                <a:gd name="T11" fmla="*/ 1 w 1"/>
                <a:gd name="T12" fmla="*/ 32 h 32"/>
              </a:gdLst>
              <a:ahLst/>
              <a:cxnLst>
                <a:cxn ang="T6">
                  <a:pos x="T0" y="T1"/>
                </a:cxn>
                <a:cxn ang="T7">
                  <a:pos x="T2" y="T3"/>
                </a:cxn>
                <a:cxn ang="T8">
                  <a:pos x="T4" y="T5"/>
                </a:cxn>
              </a:cxnLst>
              <a:rect l="T9" t="T10" r="T11" b="T12"/>
              <a:pathLst>
                <a:path w="1" h="32">
                  <a:moveTo>
                    <a:pt x="1" y="0"/>
                  </a:moveTo>
                  <a:lnTo>
                    <a:pt x="0" y="6"/>
                  </a:lnTo>
                  <a:lnTo>
                    <a:pt x="0" y="32"/>
                  </a:lnTo>
                </a:path>
              </a:pathLst>
            </a:custGeom>
            <a:noFill/>
            <a:ln w="3175">
              <a:solidFill>
                <a:srgbClr val="000000"/>
              </a:solidFill>
              <a:round/>
              <a:headEnd/>
              <a:tailEnd/>
            </a:ln>
          </p:spPr>
          <p:txBody>
            <a:bodyPr/>
            <a:lstStyle/>
            <a:p>
              <a:endParaRPr lang="en-US"/>
            </a:p>
          </p:txBody>
        </p:sp>
        <p:sp>
          <p:nvSpPr>
            <p:cNvPr id="34904" name="Freeform 183"/>
            <p:cNvSpPr>
              <a:spLocks/>
            </p:cNvSpPr>
            <p:nvPr/>
          </p:nvSpPr>
          <p:spPr bwMode="auto">
            <a:xfrm>
              <a:off x="3138488" y="2532063"/>
              <a:ext cx="9525" cy="71437"/>
            </a:xfrm>
            <a:custGeom>
              <a:avLst/>
              <a:gdLst>
                <a:gd name="T0" fmla="*/ 0 w 5"/>
                <a:gd name="T1" fmla="*/ 0 h 32"/>
                <a:gd name="T2" fmla="*/ 3 w 5"/>
                <a:gd name="T3" fmla="*/ 21 h 32"/>
                <a:gd name="T4" fmla="*/ 5 w 5"/>
                <a:gd name="T5" fmla="*/ 32 h 32"/>
                <a:gd name="T6" fmla="*/ 0 60000 65536"/>
                <a:gd name="T7" fmla="*/ 0 60000 65536"/>
                <a:gd name="T8" fmla="*/ 0 60000 65536"/>
                <a:gd name="T9" fmla="*/ 0 w 5"/>
                <a:gd name="T10" fmla="*/ 0 h 32"/>
                <a:gd name="T11" fmla="*/ 5 w 5"/>
                <a:gd name="T12" fmla="*/ 32 h 32"/>
              </a:gdLst>
              <a:ahLst/>
              <a:cxnLst>
                <a:cxn ang="T6">
                  <a:pos x="T0" y="T1"/>
                </a:cxn>
                <a:cxn ang="T7">
                  <a:pos x="T2" y="T3"/>
                </a:cxn>
                <a:cxn ang="T8">
                  <a:pos x="T4" y="T5"/>
                </a:cxn>
              </a:cxnLst>
              <a:rect l="T9" t="T10" r="T11" b="T12"/>
              <a:pathLst>
                <a:path w="5" h="32">
                  <a:moveTo>
                    <a:pt x="0" y="0"/>
                  </a:moveTo>
                  <a:lnTo>
                    <a:pt x="3" y="21"/>
                  </a:lnTo>
                  <a:lnTo>
                    <a:pt x="5" y="32"/>
                  </a:lnTo>
                </a:path>
              </a:pathLst>
            </a:custGeom>
            <a:noFill/>
            <a:ln w="3175">
              <a:solidFill>
                <a:srgbClr val="000000"/>
              </a:solidFill>
              <a:round/>
              <a:headEnd/>
              <a:tailEnd/>
            </a:ln>
          </p:spPr>
          <p:txBody>
            <a:bodyPr/>
            <a:lstStyle/>
            <a:p>
              <a:endParaRPr lang="en-US"/>
            </a:p>
          </p:txBody>
        </p:sp>
        <p:sp>
          <p:nvSpPr>
            <p:cNvPr id="34905" name="Freeform 184"/>
            <p:cNvSpPr>
              <a:spLocks/>
            </p:cNvSpPr>
            <p:nvPr/>
          </p:nvSpPr>
          <p:spPr bwMode="auto">
            <a:xfrm>
              <a:off x="3155950" y="2644775"/>
              <a:ext cx="20638" cy="66675"/>
            </a:xfrm>
            <a:custGeom>
              <a:avLst/>
              <a:gdLst>
                <a:gd name="T0" fmla="*/ 0 w 11"/>
                <a:gd name="T1" fmla="*/ 0 h 30"/>
                <a:gd name="T2" fmla="*/ 0 w 11"/>
                <a:gd name="T3" fmla="*/ 1 h 30"/>
                <a:gd name="T4" fmla="*/ 10 w 11"/>
                <a:gd name="T5" fmla="*/ 28 h 30"/>
                <a:gd name="T6" fmla="*/ 11 w 11"/>
                <a:gd name="T7" fmla="*/ 30 h 30"/>
                <a:gd name="T8" fmla="*/ 0 60000 65536"/>
                <a:gd name="T9" fmla="*/ 0 60000 65536"/>
                <a:gd name="T10" fmla="*/ 0 60000 65536"/>
                <a:gd name="T11" fmla="*/ 0 60000 65536"/>
                <a:gd name="T12" fmla="*/ 0 w 11"/>
                <a:gd name="T13" fmla="*/ 0 h 30"/>
                <a:gd name="T14" fmla="*/ 11 w 11"/>
                <a:gd name="T15" fmla="*/ 30 h 30"/>
              </a:gdLst>
              <a:ahLst/>
              <a:cxnLst>
                <a:cxn ang="T8">
                  <a:pos x="T0" y="T1"/>
                </a:cxn>
                <a:cxn ang="T9">
                  <a:pos x="T2" y="T3"/>
                </a:cxn>
                <a:cxn ang="T10">
                  <a:pos x="T4" y="T5"/>
                </a:cxn>
                <a:cxn ang="T11">
                  <a:pos x="T6" y="T7"/>
                </a:cxn>
              </a:cxnLst>
              <a:rect l="T12" t="T13" r="T14" b="T15"/>
              <a:pathLst>
                <a:path w="11" h="30">
                  <a:moveTo>
                    <a:pt x="0" y="0"/>
                  </a:moveTo>
                  <a:lnTo>
                    <a:pt x="0" y="1"/>
                  </a:lnTo>
                  <a:lnTo>
                    <a:pt x="10" y="28"/>
                  </a:lnTo>
                  <a:lnTo>
                    <a:pt x="11" y="30"/>
                  </a:lnTo>
                </a:path>
              </a:pathLst>
            </a:custGeom>
            <a:noFill/>
            <a:ln w="3175">
              <a:solidFill>
                <a:srgbClr val="000000"/>
              </a:solidFill>
              <a:round/>
              <a:headEnd/>
              <a:tailEnd/>
            </a:ln>
          </p:spPr>
          <p:txBody>
            <a:bodyPr/>
            <a:lstStyle/>
            <a:p>
              <a:endParaRPr lang="en-US"/>
            </a:p>
          </p:txBody>
        </p:sp>
        <p:sp>
          <p:nvSpPr>
            <p:cNvPr id="34906" name="Freeform 185"/>
            <p:cNvSpPr>
              <a:spLocks/>
            </p:cNvSpPr>
            <p:nvPr/>
          </p:nvSpPr>
          <p:spPr bwMode="auto">
            <a:xfrm>
              <a:off x="3189288" y="2746375"/>
              <a:ext cx="30162" cy="63500"/>
            </a:xfrm>
            <a:custGeom>
              <a:avLst/>
              <a:gdLst>
                <a:gd name="T0" fmla="*/ 0 w 16"/>
                <a:gd name="T1" fmla="*/ 0 h 28"/>
                <a:gd name="T2" fmla="*/ 4 w 16"/>
                <a:gd name="T3" fmla="*/ 8 h 28"/>
                <a:gd name="T4" fmla="*/ 16 w 16"/>
                <a:gd name="T5" fmla="*/ 28 h 28"/>
                <a:gd name="T6" fmla="*/ 0 60000 65536"/>
                <a:gd name="T7" fmla="*/ 0 60000 65536"/>
                <a:gd name="T8" fmla="*/ 0 60000 65536"/>
                <a:gd name="T9" fmla="*/ 0 w 16"/>
                <a:gd name="T10" fmla="*/ 0 h 28"/>
                <a:gd name="T11" fmla="*/ 16 w 16"/>
                <a:gd name="T12" fmla="*/ 28 h 28"/>
              </a:gdLst>
              <a:ahLst/>
              <a:cxnLst>
                <a:cxn ang="T6">
                  <a:pos x="T0" y="T1"/>
                </a:cxn>
                <a:cxn ang="T7">
                  <a:pos x="T2" y="T3"/>
                </a:cxn>
                <a:cxn ang="T8">
                  <a:pos x="T4" y="T5"/>
                </a:cxn>
              </a:cxnLst>
              <a:rect l="T9" t="T10" r="T11" b="T12"/>
              <a:pathLst>
                <a:path w="16" h="28">
                  <a:moveTo>
                    <a:pt x="0" y="0"/>
                  </a:moveTo>
                  <a:lnTo>
                    <a:pt x="4" y="8"/>
                  </a:lnTo>
                  <a:lnTo>
                    <a:pt x="16" y="28"/>
                  </a:lnTo>
                </a:path>
              </a:pathLst>
            </a:custGeom>
            <a:noFill/>
            <a:ln w="3175">
              <a:solidFill>
                <a:srgbClr val="000000"/>
              </a:solidFill>
              <a:round/>
              <a:headEnd/>
              <a:tailEnd/>
            </a:ln>
          </p:spPr>
          <p:txBody>
            <a:bodyPr/>
            <a:lstStyle/>
            <a:p>
              <a:endParaRPr lang="en-US"/>
            </a:p>
          </p:txBody>
        </p:sp>
        <p:sp>
          <p:nvSpPr>
            <p:cNvPr id="34907" name="Freeform 186"/>
            <p:cNvSpPr>
              <a:spLocks/>
            </p:cNvSpPr>
            <p:nvPr/>
          </p:nvSpPr>
          <p:spPr bwMode="auto">
            <a:xfrm>
              <a:off x="3240088" y="2840038"/>
              <a:ext cx="41275" cy="53975"/>
            </a:xfrm>
            <a:custGeom>
              <a:avLst/>
              <a:gdLst>
                <a:gd name="T0" fmla="*/ 0 w 22"/>
                <a:gd name="T1" fmla="*/ 0 h 24"/>
                <a:gd name="T2" fmla="*/ 11 w 22"/>
                <a:gd name="T3" fmla="*/ 13 h 24"/>
                <a:gd name="T4" fmla="*/ 22 w 22"/>
                <a:gd name="T5" fmla="*/ 24 h 24"/>
                <a:gd name="T6" fmla="*/ 0 60000 65536"/>
                <a:gd name="T7" fmla="*/ 0 60000 65536"/>
                <a:gd name="T8" fmla="*/ 0 60000 65536"/>
                <a:gd name="T9" fmla="*/ 0 w 22"/>
                <a:gd name="T10" fmla="*/ 0 h 24"/>
                <a:gd name="T11" fmla="*/ 22 w 22"/>
                <a:gd name="T12" fmla="*/ 24 h 24"/>
              </a:gdLst>
              <a:ahLst/>
              <a:cxnLst>
                <a:cxn ang="T6">
                  <a:pos x="T0" y="T1"/>
                </a:cxn>
                <a:cxn ang="T7">
                  <a:pos x="T2" y="T3"/>
                </a:cxn>
                <a:cxn ang="T8">
                  <a:pos x="T4" y="T5"/>
                </a:cxn>
              </a:cxnLst>
              <a:rect l="T9" t="T10" r="T11" b="T12"/>
              <a:pathLst>
                <a:path w="22" h="24">
                  <a:moveTo>
                    <a:pt x="0" y="0"/>
                  </a:moveTo>
                  <a:lnTo>
                    <a:pt x="11" y="13"/>
                  </a:lnTo>
                  <a:lnTo>
                    <a:pt x="22" y="24"/>
                  </a:lnTo>
                </a:path>
              </a:pathLst>
            </a:custGeom>
            <a:noFill/>
            <a:ln w="3175">
              <a:solidFill>
                <a:srgbClr val="000000"/>
              </a:solidFill>
              <a:round/>
              <a:headEnd/>
              <a:tailEnd/>
            </a:ln>
          </p:spPr>
          <p:txBody>
            <a:bodyPr/>
            <a:lstStyle/>
            <a:p>
              <a:endParaRPr lang="en-US"/>
            </a:p>
          </p:txBody>
        </p:sp>
        <p:sp>
          <p:nvSpPr>
            <p:cNvPr id="34908" name="Line 187"/>
            <p:cNvSpPr>
              <a:spLocks noChangeShapeType="1"/>
            </p:cNvSpPr>
            <p:nvPr/>
          </p:nvSpPr>
          <p:spPr bwMode="auto">
            <a:xfrm>
              <a:off x="3305175" y="2921000"/>
              <a:ext cx="39688" cy="34925"/>
            </a:xfrm>
            <a:prstGeom prst="line">
              <a:avLst/>
            </a:prstGeom>
            <a:noFill/>
            <a:ln w="3175">
              <a:solidFill>
                <a:srgbClr val="000000"/>
              </a:solidFill>
              <a:round/>
              <a:headEnd/>
              <a:tailEnd/>
            </a:ln>
          </p:spPr>
          <p:txBody>
            <a:bodyPr/>
            <a:lstStyle/>
            <a:p>
              <a:endParaRPr lang="en-US"/>
            </a:p>
          </p:txBody>
        </p:sp>
        <p:sp>
          <p:nvSpPr>
            <p:cNvPr id="34909" name="Line 188"/>
            <p:cNvSpPr>
              <a:spLocks noChangeShapeType="1"/>
            </p:cNvSpPr>
            <p:nvPr/>
          </p:nvSpPr>
          <p:spPr bwMode="auto">
            <a:xfrm>
              <a:off x="4262438" y="2089150"/>
              <a:ext cx="50800" cy="38100"/>
            </a:xfrm>
            <a:prstGeom prst="line">
              <a:avLst/>
            </a:prstGeom>
            <a:noFill/>
            <a:ln w="3175">
              <a:solidFill>
                <a:srgbClr val="000000"/>
              </a:solidFill>
              <a:round/>
              <a:headEnd/>
              <a:tailEnd/>
            </a:ln>
          </p:spPr>
          <p:txBody>
            <a:bodyPr/>
            <a:lstStyle/>
            <a:p>
              <a:endParaRPr lang="en-US"/>
            </a:p>
          </p:txBody>
        </p:sp>
        <p:sp>
          <p:nvSpPr>
            <p:cNvPr id="34910" name="Freeform 189"/>
            <p:cNvSpPr>
              <a:spLocks/>
            </p:cNvSpPr>
            <p:nvPr/>
          </p:nvSpPr>
          <p:spPr bwMode="auto">
            <a:xfrm>
              <a:off x="4343400" y="2147888"/>
              <a:ext cx="50800" cy="36512"/>
            </a:xfrm>
            <a:custGeom>
              <a:avLst/>
              <a:gdLst>
                <a:gd name="T0" fmla="*/ 0 w 27"/>
                <a:gd name="T1" fmla="*/ 0 h 17"/>
                <a:gd name="T2" fmla="*/ 9 w 27"/>
                <a:gd name="T3" fmla="*/ 6 h 17"/>
                <a:gd name="T4" fmla="*/ 27 w 27"/>
                <a:gd name="T5" fmla="*/ 17 h 17"/>
                <a:gd name="T6" fmla="*/ 0 60000 65536"/>
                <a:gd name="T7" fmla="*/ 0 60000 65536"/>
                <a:gd name="T8" fmla="*/ 0 60000 65536"/>
                <a:gd name="T9" fmla="*/ 0 w 27"/>
                <a:gd name="T10" fmla="*/ 0 h 17"/>
                <a:gd name="T11" fmla="*/ 27 w 27"/>
                <a:gd name="T12" fmla="*/ 17 h 17"/>
              </a:gdLst>
              <a:ahLst/>
              <a:cxnLst>
                <a:cxn ang="T6">
                  <a:pos x="T0" y="T1"/>
                </a:cxn>
                <a:cxn ang="T7">
                  <a:pos x="T2" y="T3"/>
                </a:cxn>
                <a:cxn ang="T8">
                  <a:pos x="T4" y="T5"/>
                </a:cxn>
              </a:cxnLst>
              <a:rect l="T9" t="T10" r="T11" b="T12"/>
              <a:pathLst>
                <a:path w="27" h="17">
                  <a:moveTo>
                    <a:pt x="0" y="0"/>
                  </a:moveTo>
                  <a:lnTo>
                    <a:pt x="9" y="6"/>
                  </a:lnTo>
                  <a:lnTo>
                    <a:pt x="27" y="17"/>
                  </a:lnTo>
                </a:path>
              </a:pathLst>
            </a:custGeom>
            <a:noFill/>
            <a:ln w="3175">
              <a:solidFill>
                <a:srgbClr val="000000"/>
              </a:solidFill>
              <a:round/>
              <a:headEnd/>
              <a:tailEnd/>
            </a:ln>
          </p:spPr>
          <p:txBody>
            <a:bodyPr/>
            <a:lstStyle/>
            <a:p>
              <a:endParaRPr lang="en-US"/>
            </a:p>
          </p:txBody>
        </p:sp>
        <p:sp>
          <p:nvSpPr>
            <p:cNvPr id="34911" name="Freeform 190"/>
            <p:cNvSpPr>
              <a:spLocks/>
            </p:cNvSpPr>
            <p:nvPr/>
          </p:nvSpPr>
          <p:spPr bwMode="auto">
            <a:xfrm>
              <a:off x="4421188" y="2206625"/>
              <a:ext cx="50800" cy="38100"/>
            </a:xfrm>
            <a:custGeom>
              <a:avLst/>
              <a:gdLst>
                <a:gd name="T0" fmla="*/ 0 w 27"/>
                <a:gd name="T1" fmla="*/ 0 h 17"/>
                <a:gd name="T2" fmla="*/ 16 w 27"/>
                <a:gd name="T3" fmla="*/ 10 h 17"/>
                <a:gd name="T4" fmla="*/ 27 w 27"/>
                <a:gd name="T5" fmla="*/ 17 h 17"/>
                <a:gd name="T6" fmla="*/ 0 60000 65536"/>
                <a:gd name="T7" fmla="*/ 0 60000 65536"/>
                <a:gd name="T8" fmla="*/ 0 60000 65536"/>
                <a:gd name="T9" fmla="*/ 0 w 27"/>
                <a:gd name="T10" fmla="*/ 0 h 17"/>
                <a:gd name="T11" fmla="*/ 27 w 27"/>
                <a:gd name="T12" fmla="*/ 17 h 17"/>
              </a:gdLst>
              <a:ahLst/>
              <a:cxnLst>
                <a:cxn ang="T6">
                  <a:pos x="T0" y="T1"/>
                </a:cxn>
                <a:cxn ang="T7">
                  <a:pos x="T2" y="T3"/>
                </a:cxn>
                <a:cxn ang="T8">
                  <a:pos x="T4" y="T5"/>
                </a:cxn>
              </a:cxnLst>
              <a:rect l="T9" t="T10" r="T11" b="T12"/>
              <a:pathLst>
                <a:path w="27" h="17">
                  <a:moveTo>
                    <a:pt x="0" y="0"/>
                  </a:moveTo>
                  <a:lnTo>
                    <a:pt x="16" y="10"/>
                  </a:lnTo>
                  <a:lnTo>
                    <a:pt x="27" y="17"/>
                  </a:lnTo>
                </a:path>
              </a:pathLst>
            </a:custGeom>
            <a:noFill/>
            <a:ln w="3175">
              <a:solidFill>
                <a:srgbClr val="000000"/>
              </a:solidFill>
              <a:round/>
              <a:headEnd/>
              <a:tailEnd/>
            </a:ln>
          </p:spPr>
          <p:txBody>
            <a:bodyPr/>
            <a:lstStyle/>
            <a:p>
              <a:endParaRPr lang="en-US"/>
            </a:p>
          </p:txBody>
        </p:sp>
        <p:sp>
          <p:nvSpPr>
            <p:cNvPr id="34912" name="Freeform 191"/>
            <p:cNvSpPr>
              <a:spLocks/>
            </p:cNvSpPr>
            <p:nvPr/>
          </p:nvSpPr>
          <p:spPr bwMode="auto">
            <a:xfrm>
              <a:off x="4500563" y="2266950"/>
              <a:ext cx="49212" cy="42863"/>
            </a:xfrm>
            <a:custGeom>
              <a:avLst/>
              <a:gdLst>
                <a:gd name="T0" fmla="*/ 0 w 26"/>
                <a:gd name="T1" fmla="*/ 0 h 19"/>
                <a:gd name="T2" fmla="*/ 20 w 26"/>
                <a:gd name="T3" fmla="*/ 14 h 19"/>
                <a:gd name="T4" fmla="*/ 26 w 26"/>
                <a:gd name="T5" fmla="*/ 19 h 19"/>
                <a:gd name="T6" fmla="*/ 0 60000 65536"/>
                <a:gd name="T7" fmla="*/ 0 60000 65536"/>
                <a:gd name="T8" fmla="*/ 0 60000 65536"/>
                <a:gd name="T9" fmla="*/ 0 w 26"/>
                <a:gd name="T10" fmla="*/ 0 h 19"/>
                <a:gd name="T11" fmla="*/ 26 w 26"/>
                <a:gd name="T12" fmla="*/ 19 h 19"/>
              </a:gdLst>
              <a:ahLst/>
              <a:cxnLst>
                <a:cxn ang="T6">
                  <a:pos x="T0" y="T1"/>
                </a:cxn>
                <a:cxn ang="T7">
                  <a:pos x="T2" y="T3"/>
                </a:cxn>
                <a:cxn ang="T8">
                  <a:pos x="T4" y="T5"/>
                </a:cxn>
              </a:cxnLst>
              <a:rect l="T9" t="T10" r="T11" b="T12"/>
              <a:pathLst>
                <a:path w="26" h="19">
                  <a:moveTo>
                    <a:pt x="0" y="0"/>
                  </a:moveTo>
                  <a:lnTo>
                    <a:pt x="20" y="14"/>
                  </a:lnTo>
                  <a:lnTo>
                    <a:pt x="26" y="19"/>
                  </a:lnTo>
                </a:path>
              </a:pathLst>
            </a:custGeom>
            <a:noFill/>
            <a:ln w="3175">
              <a:solidFill>
                <a:srgbClr val="000000"/>
              </a:solidFill>
              <a:round/>
              <a:headEnd/>
              <a:tailEnd/>
            </a:ln>
          </p:spPr>
          <p:txBody>
            <a:bodyPr/>
            <a:lstStyle/>
            <a:p>
              <a:endParaRPr lang="en-US"/>
            </a:p>
          </p:txBody>
        </p:sp>
        <p:sp>
          <p:nvSpPr>
            <p:cNvPr id="34913" name="Freeform 192"/>
            <p:cNvSpPr>
              <a:spLocks/>
            </p:cNvSpPr>
            <p:nvPr/>
          </p:nvSpPr>
          <p:spPr bwMode="auto">
            <a:xfrm>
              <a:off x="4578350" y="2332038"/>
              <a:ext cx="46038" cy="44450"/>
            </a:xfrm>
            <a:custGeom>
              <a:avLst/>
              <a:gdLst>
                <a:gd name="T0" fmla="*/ 0 w 25"/>
                <a:gd name="T1" fmla="*/ 0 h 20"/>
                <a:gd name="T2" fmla="*/ 22 w 25"/>
                <a:gd name="T3" fmla="*/ 17 h 20"/>
                <a:gd name="T4" fmla="*/ 25 w 25"/>
                <a:gd name="T5" fmla="*/ 20 h 20"/>
                <a:gd name="T6" fmla="*/ 0 60000 65536"/>
                <a:gd name="T7" fmla="*/ 0 60000 65536"/>
                <a:gd name="T8" fmla="*/ 0 60000 65536"/>
                <a:gd name="T9" fmla="*/ 0 w 25"/>
                <a:gd name="T10" fmla="*/ 0 h 20"/>
                <a:gd name="T11" fmla="*/ 25 w 25"/>
                <a:gd name="T12" fmla="*/ 20 h 20"/>
              </a:gdLst>
              <a:ahLst/>
              <a:cxnLst>
                <a:cxn ang="T6">
                  <a:pos x="T0" y="T1"/>
                </a:cxn>
                <a:cxn ang="T7">
                  <a:pos x="T2" y="T3"/>
                </a:cxn>
                <a:cxn ang="T8">
                  <a:pos x="T4" y="T5"/>
                </a:cxn>
              </a:cxnLst>
              <a:rect l="T9" t="T10" r="T11" b="T12"/>
              <a:pathLst>
                <a:path w="25" h="20">
                  <a:moveTo>
                    <a:pt x="0" y="0"/>
                  </a:moveTo>
                  <a:lnTo>
                    <a:pt x="22" y="17"/>
                  </a:lnTo>
                  <a:lnTo>
                    <a:pt x="25" y="20"/>
                  </a:lnTo>
                </a:path>
              </a:pathLst>
            </a:custGeom>
            <a:noFill/>
            <a:ln w="3175">
              <a:solidFill>
                <a:srgbClr val="000000"/>
              </a:solidFill>
              <a:round/>
              <a:headEnd/>
              <a:tailEnd/>
            </a:ln>
          </p:spPr>
          <p:txBody>
            <a:bodyPr/>
            <a:lstStyle/>
            <a:p>
              <a:endParaRPr lang="en-US"/>
            </a:p>
          </p:txBody>
        </p:sp>
        <p:sp>
          <p:nvSpPr>
            <p:cNvPr id="34914" name="Freeform 193"/>
            <p:cNvSpPr>
              <a:spLocks/>
            </p:cNvSpPr>
            <p:nvPr/>
          </p:nvSpPr>
          <p:spPr bwMode="auto">
            <a:xfrm>
              <a:off x="4651375" y="2401888"/>
              <a:ext cx="46038" cy="44450"/>
            </a:xfrm>
            <a:custGeom>
              <a:avLst/>
              <a:gdLst>
                <a:gd name="T0" fmla="*/ 0 w 25"/>
                <a:gd name="T1" fmla="*/ 0 h 20"/>
                <a:gd name="T2" fmla="*/ 22 w 25"/>
                <a:gd name="T3" fmla="*/ 17 h 20"/>
                <a:gd name="T4" fmla="*/ 25 w 25"/>
                <a:gd name="T5" fmla="*/ 20 h 20"/>
                <a:gd name="T6" fmla="*/ 0 60000 65536"/>
                <a:gd name="T7" fmla="*/ 0 60000 65536"/>
                <a:gd name="T8" fmla="*/ 0 60000 65536"/>
                <a:gd name="T9" fmla="*/ 0 w 25"/>
                <a:gd name="T10" fmla="*/ 0 h 20"/>
                <a:gd name="T11" fmla="*/ 25 w 25"/>
                <a:gd name="T12" fmla="*/ 20 h 20"/>
              </a:gdLst>
              <a:ahLst/>
              <a:cxnLst>
                <a:cxn ang="T6">
                  <a:pos x="T0" y="T1"/>
                </a:cxn>
                <a:cxn ang="T7">
                  <a:pos x="T2" y="T3"/>
                </a:cxn>
                <a:cxn ang="T8">
                  <a:pos x="T4" y="T5"/>
                </a:cxn>
              </a:cxnLst>
              <a:rect l="T9" t="T10" r="T11" b="T12"/>
              <a:pathLst>
                <a:path w="25" h="20">
                  <a:moveTo>
                    <a:pt x="0" y="0"/>
                  </a:moveTo>
                  <a:lnTo>
                    <a:pt x="22" y="17"/>
                  </a:lnTo>
                  <a:lnTo>
                    <a:pt x="25" y="20"/>
                  </a:lnTo>
                </a:path>
              </a:pathLst>
            </a:custGeom>
            <a:noFill/>
            <a:ln w="3175">
              <a:solidFill>
                <a:srgbClr val="000000"/>
              </a:solidFill>
              <a:round/>
              <a:headEnd/>
              <a:tailEnd/>
            </a:ln>
          </p:spPr>
          <p:txBody>
            <a:bodyPr/>
            <a:lstStyle/>
            <a:p>
              <a:endParaRPr lang="en-US"/>
            </a:p>
          </p:txBody>
        </p:sp>
        <p:sp>
          <p:nvSpPr>
            <p:cNvPr id="34915" name="Freeform 194"/>
            <p:cNvSpPr>
              <a:spLocks/>
            </p:cNvSpPr>
            <p:nvPr/>
          </p:nvSpPr>
          <p:spPr bwMode="auto">
            <a:xfrm>
              <a:off x="4724400" y="2473325"/>
              <a:ext cx="44450" cy="46038"/>
            </a:xfrm>
            <a:custGeom>
              <a:avLst/>
              <a:gdLst>
                <a:gd name="T0" fmla="*/ 0 w 24"/>
                <a:gd name="T1" fmla="*/ 0 h 21"/>
                <a:gd name="T2" fmla="*/ 19 w 24"/>
                <a:gd name="T3" fmla="*/ 16 h 21"/>
                <a:gd name="T4" fmla="*/ 24 w 24"/>
                <a:gd name="T5" fmla="*/ 21 h 21"/>
                <a:gd name="T6" fmla="*/ 0 60000 65536"/>
                <a:gd name="T7" fmla="*/ 0 60000 65536"/>
                <a:gd name="T8" fmla="*/ 0 60000 65536"/>
                <a:gd name="T9" fmla="*/ 0 w 24"/>
                <a:gd name="T10" fmla="*/ 0 h 21"/>
                <a:gd name="T11" fmla="*/ 24 w 24"/>
                <a:gd name="T12" fmla="*/ 21 h 21"/>
              </a:gdLst>
              <a:ahLst/>
              <a:cxnLst>
                <a:cxn ang="T6">
                  <a:pos x="T0" y="T1"/>
                </a:cxn>
                <a:cxn ang="T7">
                  <a:pos x="T2" y="T3"/>
                </a:cxn>
                <a:cxn ang="T8">
                  <a:pos x="T4" y="T5"/>
                </a:cxn>
              </a:cxnLst>
              <a:rect l="T9" t="T10" r="T11" b="T12"/>
              <a:pathLst>
                <a:path w="24" h="21">
                  <a:moveTo>
                    <a:pt x="0" y="0"/>
                  </a:moveTo>
                  <a:lnTo>
                    <a:pt x="19" y="16"/>
                  </a:lnTo>
                  <a:lnTo>
                    <a:pt x="24" y="21"/>
                  </a:lnTo>
                </a:path>
              </a:pathLst>
            </a:custGeom>
            <a:noFill/>
            <a:ln w="3175">
              <a:solidFill>
                <a:srgbClr val="000000"/>
              </a:solidFill>
              <a:round/>
              <a:headEnd/>
              <a:tailEnd/>
            </a:ln>
          </p:spPr>
          <p:txBody>
            <a:bodyPr/>
            <a:lstStyle/>
            <a:p>
              <a:endParaRPr lang="en-US"/>
            </a:p>
          </p:txBody>
        </p:sp>
        <p:sp>
          <p:nvSpPr>
            <p:cNvPr id="34916" name="Freeform 195"/>
            <p:cNvSpPr>
              <a:spLocks/>
            </p:cNvSpPr>
            <p:nvPr/>
          </p:nvSpPr>
          <p:spPr bwMode="auto">
            <a:xfrm>
              <a:off x="4794250" y="2546350"/>
              <a:ext cx="41275" cy="50800"/>
            </a:xfrm>
            <a:custGeom>
              <a:avLst/>
              <a:gdLst>
                <a:gd name="T0" fmla="*/ 0 w 22"/>
                <a:gd name="T1" fmla="*/ 0 h 23"/>
                <a:gd name="T2" fmla="*/ 14 w 22"/>
                <a:gd name="T3" fmla="*/ 14 h 23"/>
                <a:gd name="T4" fmla="*/ 22 w 22"/>
                <a:gd name="T5" fmla="*/ 23 h 23"/>
                <a:gd name="T6" fmla="*/ 0 60000 65536"/>
                <a:gd name="T7" fmla="*/ 0 60000 65536"/>
                <a:gd name="T8" fmla="*/ 0 60000 65536"/>
                <a:gd name="T9" fmla="*/ 0 w 22"/>
                <a:gd name="T10" fmla="*/ 0 h 23"/>
                <a:gd name="T11" fmla="*/ 22 w 22"/>
                <a:gd name="T12" fmla="*/ 23 h 23"/>
              </a:gdLst>
              <a:ahLst/>
              <a:cxnLst>
                <a:cxn ang="T6">
                  <a:pos x="T0" y="T1"/>
                </a:cxn>
                <a:cxn ang="T7">
                  <a:pos x="T2" y="T3"/>
                </a:cxn>
                <a:cxn ang="T8">
                  <a:pos x="T4" y="T5"/>
                </a:cxn>
              </a:cxnLst>
              <a:rect l="T9" t="T10" r="T11" b="T12"/>
              <a:pathLst>
                <a:path w="22" h="23">
                  <a:moveTo>
                    <a:pt x="0" y="0"/>
                  </a:moveTo>
                  <a:lnTo>
                    <a:pt x="14" y="14"/>
                  </a:lnTo>
                  <a:lnTo>
                    <a:pt x="22" y="23"/>
                  </a:lnTo>
                </a:path>
              </a:pathLst>
            </a:custGeom>
            <a:noFill/>
            <a:ln w="3175">
              <a:solidFill>
                <a:srgbClr val="000000"/>
              </a:solidFill>
              <a:round/>
              <a:headEnd/>
              <a:tailEnd/>
            </a:ln>
          </p:spPr>
          <p:txBody>
            <a:bodyPr/>
            <a:lstStyle/>
            <a:p>
              <a:endParaRPr lang="en-US"/>
            </a:p>
          </p:txBody>
        </p:sp>
        <p:sp>
          <p:nvSpPr>
            <p:cNvPr id="34917" name="Freeform 196"/>
            <p:cNvSpPr>
              <a:spLocks/>
            </p:cNvSpPr>
            <p:nvPr/>
          </p:nvSpPr>
          <p:spPr bwMode="auto">
            <a:xfrm>
              <a:off x="4859338" y="2625725"/>
              <a:ext cx="39687" cy="53975"/>
            </a:xfrm>
            <a:custGeom>
              <a:avLst/>
              <a:gdLst>
                <a:gd name="T0" fmla="*/ 0 w 21"/>
                <a:gd name="T1" fmla="*/ 0 h 24"/>
                <a:gd name="T2" fmla="*/ 9 w 21"/>
                <a:gd name="T3" fmla="*/ 9 h 24"/>
                <a:gd name="T4" fmla="*/ 21 w 21"/>
                <a:gd name="T5" fmla="*/ 24 h 24"/>
                <a:gd name="T6" fmla="*/ 0 60000 65536"/>
                <a:gd name="T7" fmla="*/ 0 60000 65536"/>
                <a:gd name="T8" fmla="*/ 0 60000 65536"/>
                <a:gd name="T9" fmla="*/ 0 w 21"/>
                <a:gd name="T10" fmla="*/ 0 h 24"/>
                <a:gd name="T11" fmla="*/ 21 w 21"/>
                <a:gd name="T12" fmla="*/ 24 h 24"/>
              </a:gdLst>
              <a:ahLst/>
              <a:cxnLst>
                <a:cxn ang="T6">
                  <a:pos x="T0" y="T1"/>
                </a:cxn>
                <a:cxn ang="T7">
                  <a:pos x="T2" y="T3"/>
                </a:cxn>
                <a:cxn ang="T8">
                  <a:pos x="T4" y="T5"/>
                </a:cxn>
              </a:cxnLst>
              <a:rect l="T9" t="T10" r="T11" b="T12"/>
              <a:pathLst>
                <a:path w="21" h="24">
                  <a:moveTo>
                    <a:pt x="0" y="0"/>
                  </a:moveTo>
                  <a:lnTo>
                    <a:pt x="9" y="9"/>
                  </a:lnTo>
                  <a:lnTo>
                    <a:pt x="21" y="24"/>
                  </a:lnTo>
                </a:path>
              </a:pathLst>
            </a:custGeom>
            <a:noFill/>
            <a:ln w="3175">
              <a:solidFill>
                <a:srgbClr val="000000"/>
              </a:solidFill>
              <a:round/>
              <a:headEnd/>
              <a:tailEnd/>
            </a:ln>
          </p:spPr>
          <p:txBody>
            <a:bodyPr/>
            <a:lstStyle/>
            <a:p>
              <a:endParaRPr lang="en-US"/>
            </a:p>
          </p:txBody>
        </p:sp>
        <p:sp>
          <p:nvSpPr>
            <p:cNvPr id="34918" name="Freeform 197"/>
            <p:cNvSpPr>
              <a:spLocks/>
            </p:cNvSpPr>
            <p:nvPr/>
          </p:nvSpPr>
          <p:spPr bwMode="auto">
            <a:xfrm>
              <a:off x="4921250" y="2711450"/>
              <a:ext cx="36513" cy="57150"/>
            </a:xfrm>
            <a:custGeom>
              <a:avLst/>
              <a:gdLst>
                <a:gd name="T0" fmla="*/ 0 w 19"/>
                <a:gd name="T1" fmla="*/ 0 h 26"/>
                <a:gd name="T2" fmla="*/ 2 w 19"/>
                <a:gd name="T3" fmla="*/ 2 h 26"/>
                <a:gd name="T4" fmla="*/ 19 w 19"/>
                <a:gd name="T5" fmla="*/ 26 h 26"/>
                <a:gd name="T6" fmla="*/ 0 60000 65536"/>
                <a:gd name="T7" fmla="*/ 0 60000 65536"/>
                <a:gd name="T8" fmla="*/ 0 60000 65536"/>
                <a:gd name="T9" fmla="*/ 0 w 19"/>
                <a:gd name="T10" fmla="*/ 0 h 26"/>
                <a:gd name="T11" fmla="*/ 19 w 19"/>
                <a:gd name="T12" fmla="*/ 26 h 26"/>
              </a:gdLst>
              <a:ahLst/>
              <a:cxnLst>
                <a:cxn ang="T6">
                  <a:pos x="T0" y="T1"/>
                </a:cxn>
                <a:cxn ang="T7">
                  <a:pos x="T2" y="T3"/>
                </a:cxn>
                <a:cxn ang="T8">
                  <a:pos x="T4" y="T5"/>
                </a:cxn>
              </a:cxnLst>
              <a:rect l="T9" t="T10" r="T11" b="T12"/>
              <a:pathLst>
                <a:path w="19" h="26">
                  <a:moveTo>
                    <a:pt x="0" y="0"/>
                  </a:moveTo>
                  <a:lnTo>
                    <a:pt x="2" y="2"/>
                  </a:lnTo>
                  <a:lnTo>
                    <a:pt x="19" y="26"/>
                  </a:lnTo>
                </a:path>
              </a:pathLst>
            </a:custGeom>
            <a:noFill/>
            <a:ln w="3175">
              <a:solidFill>
                <a:srgbClr val="000000"/>
              </a:solidFill>
              <a:round/>
              <a:headEnd/>
              <a:tailEnd/>
            </a:ln>
          </p:spPr>
          <p:txBody>
            <a:bodyPr/>
            <a:lstStyle/>
            <a:p>
              <a:endParaRPr lang="en-US"/>
            </a:p>
          </p:txBody>
        </p:sp>
        <p:sp>
          <p:nvSpPr>
            <p:cNvPr id="34919" name="Freeform 198"/>
            <p:cNvSpPr>
              <a:spLocks/>
            </p:cNvSpPr>
            <p:nvPr/>
          </p:nvSpPr>
          <p:spPr bwMode="auto">
            <a:xfrm>
              <a:off x="4976813" y="2801938"/>
              <a:ext cx="31750" cy="60325"/>
            </a:xfrm>
            <a:custGeom>
              <a:avLst/>
              <a:gdLst>
                <a:gd name="T0" fmla="*/ 0 w 17"/>
                <a:gd name="T1" fmla="*/ 0 h 27"/>
                <a:gd name="T2" fmla="*/ 15 w 17"/>
                <a:gd name="T3" fmla="*/ 23 h 27"/>
                <a:gd name="T4" fmla="*/ 17 w 17"/>
                <a:gd name="T5" fmla="*/ 27 h 27"/>
                <a:gd name="T6" fmla="*/ 0 60000 65536"/>
                <a:gd name="T7" fmla="*/ 0 60000 65536"/>
                <a:gd name="T8" fmla="*/ 0 60000 65536"/>
                <a:gd name="T9" fmla="*/ 0 w 17"/>
                <a:gd name="T10" fmla="*/ 0 h 27"/>
                <a:gd name="T11" fmla="*/ 17 w 17"/>
                <a:gd name="T12" fmla="*/ 27 h 27"/>
              </a:gdLst>
              <a:ahLst/>
              <a:cxnLst>
                <a:cxn ang="T6">
                  <a:pos x="T0" y="T1"/>
                </a:cxn>
                <a:cxn ang="T7">
                  <a:pos x="T2" y="T3"/>
                </a:cxn>
                <a:cxn ang="T8">
                  <a:pos x="T4" y="T5"/>
                </a:cxn>
              </a:cxnLst>
              <a:rect l="T9" t="T10" r="T11" b="T12"/>
              <a:pathLst>
                <a:path w="17" h="27">
                  <a:moveTo>
                    <a:pt x="0" y="0"/>
                  </a:moveTo>
                  <a:lnTo>
                    <a:pt x="15" y="23"/>
                  </a:lnTo>
                  <a:lnTo>
                    <a:pt x="17" y="27"/>
                  </a:lnTo>
                </a:path>
              </a:pathLst>
            </a:custGeom>
            <a:noFill/>
            <a:ln w="3175">
              <a:solidFill>
                <a:srgbClr val="000000"/>
              </a:solidFill>
              <a:round/>
              <a:headEnd/>
              <a:tailEnd/>
            </a:ln>
          </p:spPr>
          <p:txBody>
            <a:bodyPr/>
            <a:lstStyle/>
            <a:p>
              <a:endParaRPr lang="en-US"/>
            </a:p>
          </p:txBody>
        </p:sp>
        <p:sp>
          <p:nvSpPr>
            <p:cNvPr id="34920" name="Freeform 199"/>
            <p:cNvSpPr>
              <a:spLocks/>
            </p:cNvSpPr>
            <p:nvPr/>
          </p:nvSpPr>
          <p:spPr bwMode="auto">
            <a:xfrm>
              <a:off x="5024438" y="2898775"/>
              <a:ext cx="25400" cy="63500"/>
            </a:xfrm>
            <a:custGeom>
              <a:avLst/>
              <a:gdLst>
                <a:gd name="T0" fmla="*/ 0 w 13"/>
                <a:gd name="T1" fmla="*/ 0 h 29"/>
                <a:gd name="T2" fmla="*/ 5 w 13"/>
                <a:gd name="T3" fmla="*/ 10 h 29"/>
                <a:gd name="T4" fmla="*/ 13 w 13"/>
                <a:gd name="T5" fmla="*/ 29 h 29"/>
                <a:gd name="T6" fmla="*/ 0 60000 65536"/>
                <a:gd name="T7" fmla="*/ 0 60000 65536"/>
                <a:gd name="T8" fmla="*/ 0 60000 65536"/>
                <a:gd name="T9" fmla="*/ 0 w 13"/>
                <a:gd name="T10" fmla="*/ 0 h 29"/>
                <a:gd name="T11" fmla="*/ 13 w 13"/>
                <a:gd name="T12" fmla="*/ 29 h 29"/>
              </a:gdLst>
              <a:ahLst/>
              <a:cxnLst>
                <a:cxn ang="T6">
                  <a:pos x="T0" y="T1"/>
                </a:cxn>
                <a:cxn ang="T7">
                  <a:pos x="T2" y="T3"/>
                </a:cxn>
                <a:cxn ang="T8">
                  <a:pos x="T4" y="T5"/>
                </a:cxn>
              </a:cxnLst>
              <a:rect l="T9" t="T10" r="T11" b="T12"/>
              <a:pathLst>
                <a:path w="13" h="29">
                  <a:moveTo>
                    <a:pt x="0" y="0"/>
                  </a:moveTo>
                  <a:lnTo>
                    <a:pt x="5" y="10"/>
                  </a:lnTo>
                  <a:lnTo>
                    <a:pt x="13" y="29"/>
                  </a:lnTo>
                </a:path>
              </a:pathLst>
            </a:custGeom>
            <a:noFill/>
            <a:ln w="3175">
              <a:solidFill>
                <a:srgbClr val="000000"/>
              </a:solidFill>
              <a:round/>
              <a:headEnd/>
              <a:tailEnd/>
            </a:ln>
          </p:spPr>
          <p:txBody>
            <a:bodyPr/>
            <a:lstStyle/>
            <a:p>
              <a:endParaRPr lang="en-US"/>
            </a:p>
          </p:txBody>
        </p:sp>
        <p:sp>
          <p:nvSpPr>
            <p:cNvPr id="34921" name="Freeform 200"/>
            <p:cNvSpPr>
              <a:spLocks/>
            </p:cNvSpPr>
            <p:nvPr/>
          </p:nvSpPr>
          <p:spPr bwMode="auto">
            <a:xfrm>
              <a:off x="5060950" y="3000375"/>
              <a:ext cx="17463" cy="69850"/>
            </a:xfrm>
            <a:custGeom>
              <a:avLst/>
              <a:gdLst>
                <a:gd name="T0" fmla="*/ 0 w 9"/>
                <a:gd name="T1" fmla="*/ 0 h 31"/>
                <a:gd name="T2" fmla="*/ 8 w 9"/>
                <a:gd name="T3" fmla="*/ 26 h 31"/>
                <a:gd name="T4" fmla="*/ 9 w 9"/>
                <a:gd name="T5" fmla="*/ 31 h 31"/>
                <a:gd name="T6" fmla="*/ 0 60000 65536"/>
                <a:gd name="T7" fmla="*/ 0 60000 65536"/>
                <a:gd name="T8" fmla="*/ 0 60000 65536"/>
                <a:gd name="T9" fmla="*/ 0 w 9"/>
                <a:gd name="T10" fmla="*/ 0 h 31"/>
                <a:gd name="T11" fmla="*/ 9 w 9"/>
                <a:gd name="T12" fmla="*/ 31 h 31"/>
              </a:gdLst>
              <a:ahLst/>
              <a:cxnLst>
                <a:cxn ang="T6">
                  <a:pos x="T0" y="T1"/>
                </a:cxn>
                <a:cxn ang="T7">
                  <a:pos x="T2" y="T3"/>
                </a:cxn>
                <a:cxn ang="T8">
                  <a:pos x="T4" y="T5"/>
                </a:cxn>
              </a:cxnLst>
              <a:rect l="T9" t="T10" r="T11" b="T12"/>
              <a:pathLst>
                <a:path w="9" h="31">
                  <a:moveTo>
                    <a:pt x="0" y="0"/>
                  </a:moveTo>
                  <a:lnTo>
                    <a:pt x="8" y="26"/>
                  </a:lnTo>
                  <a:lnTo>
                    <a:pt x="9" y="31"/>
                  </a:lnTo>
                </a:path>
              </a:pathLst>
            </a:custGeom>
            <a:noFill/>
            <a:ln w="3175">
              <a:solidFill>
                <a:srgbClr val="000000"/>
              </a:solidFill>
              <a:round/>
              <a:headEnd/>
              <a:tailEnd/>
            </a:ln>
          </p:spPr>
          <p:txBody>
            <a:bodyPr/>
            <a:lstStyle/>
            <a:p>
              <a:endParaRPr lang="en-US"/>
            </a:p>
          </p:txBody>
        </p:sp>
        <p:sp>
          <p:nvSpPr>
            <p:cNvPr id="34922" name="Freeform 201"/>
            <p:cNvSpPr>
              <a:spLocks/>
            </p:cNvSpPr>
            <p:nvPr/>
          </p:nvSpPr>
          <p:spPr bwMode="auto">
            <a:xfrm>
              <a:off x="5084763" y="3109913"/>
              <a:ext cx="6350" cy="71437"/>
            </a:xfrm>
            <a:custGeom>
              <a:avLst/>
              <a:gdLst>
                <a:gd name="T0" fmla="*/ 0 w 3"/>
                <a:gd name="T1" fmla="*/ 0 h 32"/>
                <a:gd name="T2" fmla="*/ 1 w 3"/>
                <a:gd name="T3" fmla="*/ 7 h 32"/>
                <a:gd name="T4" fmla="*/ 3 w 3"/>
                <a:gd name="T5" fmla="*/ 32 h 32"/>
                <a:gd name="T6" fmla="*/ 0 60000 65536"/>
                <a:gd name="T7" fmla="*/ 0 60000 65536"/>
                <a:gd name="T8" fmla="*/ 0 60000 65536"/>
                <a:gd name="T9" fmla="*/ 0 w 3"/>
                <a:gd name="T10" fmla="*/ 0 h 32"/>
                <a:gd name="T11" fmla="*/ 3 w 3"/>
                <a:gd name="T12" fmla="*/ 32 h 32"/>
              </a:gdLst>
              <a:ahLst/>
              <a:cxnLst>
                <a:cxn ang="T6">
                  <a:pos x="T0" y="T1"/>
                </a:cxn>
                <a:cxn ang="T7">
                  <a:pos x="T2" y="T3"/>
                </a:cxn>
                <a:cxn ang="T8">
                  <a:pos x="T4" y="T5"/>
                </a:cxn>
              </a:cxnLst>
              <a:rect l="T9" t="T10" r="T11" b="T12"/>
              <a:pathLst>
                <a:path w="3" h="32">
                  <a:moveTo>
                    <a:pt x="0" y="0"/>
                  </a:moveTo>
                  <a:lnTo>
                    <a:pt x="1" y="7"/>
                  </a:lnTo>
                  <a:lnTo>
                    <a:pt x="3" y="32"/>
                  </a:lnTo>
                </a:path>
              </a:pathLst>
            </a:custGeom>
            <a:noFill/>
            <a:ln w="3175">
              <a:solidFill>
                <a:srgbClr val="000000"/>
              </a:solidFill>
              <a:round/>
              <a:headEnd/>
              <a:tailEnd/>
            </a:ln>
          </p:spPr>
          <p:txBody>
            <a:bodyPr/>
            <a:lstStyle/>
            <a:p>
              <a:endParaRPr lang="en-US"/>
            </a:p>
          </p:txBody>
        </p:sp>
        <p:sp>
          <p:nvSpPr>
            <p:cNvPr id="34923" name="Freeform 202"/>
            <p:cNvSpPr>
              <a:spLocks/>
            </p:cNvSpPr>
            <p:nvPr/>
          </p:nvSpPr>
          <p:spPr bwMode="auto">
            <a:xfrm>
              <a:off x="5089525" y="3221038"/>
              <a:ext cx="3175" cy="71437"/>
            </a:xfrm>
            <a:custGeom>
              <a:avLst/>
              <a:gdLst>
                <a:gd name="T0" fmla="*/ 2 w 2"/>
                <a:gd name="T1" fmla="*/ 0 h 32"/>
                <a:gd name="T2" fmla="*/ 2 w 2"/>
                <a:gd name="T3" fmla="*/ 18 h 32"/>
                <a:gd name="T4" fmla="*/ 0 w 2"/>
                <a:gd name="T5" fmla="*/ 32 h 32"/>
                <a:gd name="T6" fmla="*/ 0 60000 65536"/>
                <a:gd name="T7" fmla="*/ 0 60000 65536"/>
                <a:gd name="T8" fmla="*/ 0 60000 65536"/>
                <a:gd name="T9" fmla="*/ 0 w 2"/>
                <a:gd name="T10" fmla="*/ 0 h 32"/>
                <a:gd name="T11" fmla="*/ 2 w 2"/>
                <a:gd name="T12" fmla="*/ 32 h 32"/>
              </a:gdLst>
              <a:ahLst/>
              <a:cxnLst>
                <a:cxn ang="T6">
                  <a:pos x="T0" y="T1"/>
                </a:cxn>
                <a:cxn ang="T7">
                  <a:pos x="T2" y="T3"/>
                </a:cxn>
                <a:cxn ang="T8">
                  <a:pos x="T4" y="T5"/>
                </a:cxn>
              </a:cxnLst>
              <a:rect l="T9" t="T10" r="T11" b="T12"/>
              <a:pathLst>
                <a:path w="2" h="32">
                  <a:moveTo>
                    <a:pt x="2" y="0"/>
                  </a:moveTo>
                  <a:lnTo>
                    <a:pt x="2" y="18"/>
                  </a:lnTo>
                  <a:lnTo>
                    <a:pt x="0" y="32"/>
                  </a:lnTo>
                </a:path>
              </a:pathLst>
            </a:custGeom>
            <a:noFill/>
            <a:ln w="3175">
              <a:solidFill>
                <a:srgbClr val="000000"/>
              </a:solidFill>
              <a:round/>
              <a:headEnd/>
              <a:tailEnd/>
            </a:ln>
          </p:spPr>
          <p:txBody>
            <a:bodyPr/>
            <a:lstStyle/>
            <a:p>
              <a:endParaRPr lang="en-US"/>
            </a:p>
          </p:txBody>
        </p:sp>
        <p:sp>
          <p:nvSpPr>
            <p:cNvPr id="34924" name="Line 203"/>
            <p:cNvSpPr>
              <a:spLocks noChangeShapeType="1"/>
            </p:cNvSpPr>
            <p:nvPr/>
          </p:nvSpPr>
          <p:spPr bwMode="auto">
            <a:xfrm flipH="1">
              <a:off x="5072063" y="3332163"/>
              <a:ext cx="12700" cy="63500"/>
            </a:xfrm>
            <a:prstGeom prst="line">
              <a:avLst/>
            </a:prstGeom>
            <a:noFill/>
            <a:ln w="3175">
              <a:solidFill>
                <a:srgbClr val="000000"/>
              </a:solidFill>
              <a:round/>
              <a:headEnd/>
              <a:tailEnd/>
            </a:ln>
          </p:spPr>
          <p:txBody>
            <a:bodyPr/>
            <a:lstStyle/>
            <a:p>
              <a:endParaRPr lang="en-US"/>
            </a:p>
          </p:txBody>
        </p:sp>
        <p:grpSp>
          <p:nvGrpSpPr>
            <p:cNvPr id="3" name="Group 204"/>
            <p:cNvGrpSpPr>
              <a:grpSpLocks/>
            </p:cNvGrpSpPr>
            <p:nvPr/>
          </p:nvGrpSpPr>
          <p:grpSpPr bwMode="auto">
            <a:xfrm>
              <a:off x="2505075" y="1133475"/>
              <a:ext cx="2270125" cy="1319213"/>
              <a:chOff x="1578" y="714"/>
              <a:chExt cx="1430" cy="831"/>
            </a:xfrm>
          </p:grpSpPr>
          <p:sp>
            <p:nvSpPr>
              <p:cNvPr id="35082" name="Freeform 205"/>
              <p:cNvSpPr>
                <a:spLocks/>
              </p:cNvSpPr>
              <p:nvPr/>
            </p:nvSpPr>
            <p:spPr bwMode="auto">
              <a:xfrm>
                <a:off x="1616" y="747"/>
                <a:ext cx="1392" cy="798"/>
              </a:xfrm>
              <a:custGeom>
                <a:avLst/>
                <a:gdLst>
                  <a:gd name="T0" fmla="*/ 1300 w 14398"/>
                  <a:gd name="T1" fmla="*/ 3208 h 9649"/>
                  <a:gd name="T2" fmla="*/ 0 w 14398"/>
                  <a:gd name="T3" fmla="*/ 4529 h 9649"/>
                  <a:gd name="T4" fmla="*/ 716 w 14398"/>
                  <a:gd name="T5" fmla="*/ 5675 h 9649"/>
                  <a:gd name="T6" fmla="*/ 709 w 14398"/>
                  <a:gd name="T7" fmla="*/ 5660 h 9649"/>
                  <a:gd name="T8" fmla="*/ 317 w 14398"/>
                  <a:gd name="T9" fmla="*/ 6563 h 9649"/>
                  <a:gd name="T10" fmla="*/ 1770 w 14398"/>
                  <a:gd name="T11" fmla="*/ 7886 h 9649"/>
                  <a:gd name="T12" fmla="*/ 1940 w 14398"/>
                  <a:gd name="T13" fmla="*/ 7876 h 9649"/>
                  <a:gd name="T14" fmla="*/ 1932 w 14398"/>
                  <a:gd name="T15" fmla="*/ 7885 h 9649"/>
                  <a:gd name="T16" fmla="*/ 4165 w 14398"/>
                  <a:gd name="T17" fmla="*/ 9069 h 9649"/>
                  <a:gd name="T18" fmla="*/ 5490 w 14398"/>
                  <a:gd name="T19" fmla="*/ 8733 h 9649"/>
                  <a:gd name="T20" fmla="*/ 5486 w 14398"/>
                  <a:gd name="T21" fmla="*/ 8735 h 9649"/>
                  <a:gd name="T22" fmla="*/ 7358 w 14398"/>
                  <a:gd name="T23" fmla="*/ 9649 h 9649"/>
                  <a:gd name="T24" fmla="*/ 9512 w 14398"/>
                  <a:gd name="T25" fmla="*/ 8187 h 9649"/>
                  <a:gd name="T26" fmla="*/ 9514 w 14398"/>
                  <a:gd name="T27" fmla="*/ 8199 h 9649"/>
                  <a:gd name="T28" fmla="*/ 10535 w 14398"/>
                  <a:gd name="T29" fmla="*/ 8465 h 9649"/>
                  <a:gd name="T30" fmla="*/ 12463 w 14398"/>
                  <a:gd name="T31" fmla="*/ 6722 h 9649"/>
                  <a:gd name="T32" fmla="*/ 12460 w 14398"/>
                  <a:gd name="T33" fmla="*/ 6717 h 9649"/>
                  <a:gd name="T34" fmla="*/ 14398 w 14398"/>
                  <a:gd name="T35" fmla="*/ 4679 h 9649"/>
                  <a:gd name="T36" fmla="*/ 13931 w 14398"/>
                  <a:gd name="T37" fmla="*/ 3424 h 9649"/>
                  <a:gd name="T38" fmla="*/ 13926 w 14398"/>
                  <a:gd name="T39" fmla="*/ 3423 h 9649"/>
                  <a:gd name="T40" fmla="*/ 14070 w 14398"/>
                  <a:gd name="T41" fmla="*/ 2783 h 9649"/>
                  <a:gd name="T42" fmla="*/ 12760 w 14398"/>
                  <a:gd name="T43" fmla="*/ 1215 h 9649"/>
                  <a:gd name="T44" fmla="*/ 12766 w 14398"/>
                  <a:gd name="T45" fmla="*/ 1212 h 9649"/>
                  <a:gd name="T46" fmla="*/ 11172 w 14398"/>
                  <a:gd name="T47" fmla="*/ 0 h 9649"/>
                  <a:gd name="T48" fmla="*/ 9937 w 14398"/>
                  <a:gd name="T49" fmla="*/ 521 h 9649"/>
                  <a:gd name="T50" fmla="*/ 9940 w 14398"/>
                  <a:gd name="T51" fmla="*/ 523 h 9649"/>
                  <a:gd name="T52" fmla="*/ 8783 w 14398"/>
                  <a:gd name="T53" fmla="*/ 0 h 9649"/>
                  <a:gd name="T54" fmla="*/ 7481 w 14398"/>
                  <a:gd name="T55" fmla="*/ 735 h 9649"/>
                  <a:gd name="T56" fmla="*/ 7486 w 14398"/>
                  <a:gd name="T57" fmla="*/ 757 h 9649"/>
                  <a:gd name="T58" fmla="*/ 6239 w 14398"/>
                  <a:gd name="T59" fmla="*/ 291 h 9649"/>
                  <a:gd name="T60" fmla="*/ 4669 w 14398"/>
                  <a:gd name="T61" fmla="*/ 1152 h 9649"/>
                  <a:gd name="T62" fmla="*/ 4664 w 14398"/>
                  <a:gd name="T63" fmla="*/ 1163 h 9649"/>
                  <a:gd name="T64" fmla="*/ 3526 w 14398"/>
                  <a:gd name="T65" fmla="*/ 881 h 9649"/>
                  <a:gd name="T66" fmla="*/ 1275 w 14398"/>
                  <a:gd name="T67" fmla="*/ 2934 h 9649"/>
                  <a:gd name="T68" fmla="*/ 1295 w 14398"/>
                  <a:gd name="T69" fmla="*/ 3211 h 9649"/>
                  <a:gd name="T70" fmla="*/ 1300 w 14398"/>
                  <a:gd name="T71" fmla="*/ 3208 h 964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4398"/>
                  <a:gd name="T109" fmla="*/ 0 h 9649"/>
                  <a:gd name="T110" fmla="*/ 14398 w 14398"/>
                  <a:gd name="T111" fmla="*/ 9649 h 964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4398" h="9649">
                    <a:moveTo>
                      <a:pt x="1300" y="3208"/>
                    </a:moveTo>
                    <a:cubicBezTo>
                      <a:pt x="561" y="3278"/>
                      <a:pt x="0" y="3848"/>
                      <a:pt x="0" y="4529"/>
                    </a:cubicBezTo>
                    <a:cubicBezTo>
                      <a:pt x="0" y="5001"/>
                      <a:pt x="273" y="5437"/>
                      <a:pt x="716" y="5675"/>
                    </a:cubicBezTo>
                    <a:lnTo>
                      <a:pt x="709" y="5660"/>
                    </a:lnTo>
                    <a:cubicBezTo>
                      <a:pt x="457" y="5905"/>
                      <a:pt x="317" y="6228"/>
                      <a:pt x="317" y="6563"/>
                    </a:cubicBezTo>
                    <a:cubicBezTo>
                      <a:pt x="317" y="7294"/>
                      <a:pt x="968" y="7886"/>
                      <a:pt x="1770" y="7886"/>
                    </a:cubicBezTo>
                    <a:cubicBezTo>
                      <a:pt x="1826" y="7885"/>
                      <a:pt x="1883" y="7883"/>
                      <a:pt x="1940" y="7876"/>
                    </a:cubicBezTo>
                    <a:lnTo>
                      <a:pt x="1932" y="7885"/>
                    </a:lnTo>
                    <a:cubicBezTo>
                      <a:pt x="2390" y="8618"/>
                      <a:pt x="3242" y="9069"/>
                      <a:pt x="4165" y="9069"/>
                    </a:cubicBezTo>
                    <a:cubicBezTo>
                      <a:pt x="4632" y="9069"/>
                      <a:pt x="5090" y="8953"/>
                      <a:pt x="5490" y="8733"/>
                    </a:cubicBezTo>
                    <a:lnTo>
                      <a:pt x="5486" y="8735"/>
                    </a:lnTo>
                    <a:cubicBezTo>
                      <a:pt x="5904" y="9306"/>
                      <a:pt x="6606" y="9649"/>
                      <a:pt x="7358" y="9649"/>
                    </a:cubicBezTo>
                    <a:cubicBezTo>
                      <a:pt x="8349" y="9649"/>
                      <a:pt x="9224" y="9055"/>
                      <a:pt x="9512" y="8187"/>
                    </a:cubicBezTo>
                    <a:lnTo>
                      <a:pt x="9514" y="8199"/>
                    </a:lnTo>
                    <a:cubicBezTo>
                      <a:pt x="9820" y="8373"/>
                      <a:pt x="10174" y="8465"/>
                      <a:pt x="10535" y="8465"/>
                    </a:cubicBezTo>
                    <a:cubicBezTo>
                      <a:pt x="11594" y="8465"/>
                      <a:pt x="12455" y="7687"/>
                      <a:pt x="12463" y="6722"/>
                    </a:cubicBezTo>
                    <a:lnTo>
                      <a:pt x="12460" y="6717"/>
                    </a:lnTo>
                    <a:cubicBezTo>
                      <a:pt x="13572" y="6572"/>
                      <a:pt x="14398" y="5703"/>
                      <a:pt x="14398" y="4679"/>
                    </a:cubicBezTo>
                    <a:cubicBezTo>
                      <a:pt x="14398" y="4225"/>
                      <a:pt x="14234" y="3784"/>
                      <a:pt x="13931" y="3424"/>
                    </a:cubicBezTo>
                    <a:lnTo>
                      <a:pt x="13926" y="3423"/>
                    </a:lnTo>
                    <a:cubicBezTo>
                      <a:pt x="14021" y="3221"/>
                      <a:pt x="14070" y="3003"/>
                      <a:pt x="14070" y="2783"/>
                    </a:cubicBezTo>
                    <a:cubicBezTo>
                      <a:pt x="14070" y="2050"/>
                      <a:pt x="13533" y="1408"/>
                      <a:pt x="12760" y="1215"/>
                    </a:cubicBezTo>
                    <a:lnTo>
                      <a:pt x="12766" y="1212"/>
                    </a:lnTo>
                    <a:cubicBezTo>
                      <a:pt x="12627" y="511"/>
                      <a:pt x="11956" y="0"/>
                      <a:pt x="11172" y="0"/>
                    </a:cubicBezTo>
                    <a:cubicBezTo>
                      <a:pt x="10696" y="0"/>
                      <a:pt x="10245" y="191"/>
                      <a:pt x="9937" y="521"/>
                    </a:cubicBezTo>
                    <a:lnTo>
                      <a:pt x="9940" y="523"/>
                    </a:lnTo>
                    <a:cubicBezTo>
                      <a:pt x="9665" y="193"/>
                      <a:pt x="9237" y="0"/>
                      <a:pt x="8783" y="0"/>
                    </a:cubicBezTo>
                    <a:cubicBezTo>
                      <a:pt x="8232" y="0"/>
                      <a:pt x="7727" y="285"/>
                      <a:pt x="7481" y="735"/>
                    </a:cubicBezTo>
                    <a:lnTo>
                      <a:pt x="7486" y="757"/>
                    </a:lnTo>
                    <a:cubicBezTo>
                      <a:pt x="7154" y="458"/>
                      <a:pt x="6706" y="291"/>
                      <a:pt x="6239" y="291"/>
                    </a:cubicBezTo>
                    <a:cubicBezTo>
                      <a:pt x="5582" y="290"/>
                      <a:pt x="4978" y="622"/>
                      <a:pt x="4669" y="1152"/>
                    </a:cubicBezTo>
                    <a:lnTo>
                      <a:pt x="4664" y="1163"/>
                    </a:lnTo>
                    <a:cubicBezTo>
                      <a:pt x="4318" y="978"/>
                      <a:pt x="3926" y="881"/>
                      <a:pt x="3526" y="881"/>
                    </a:cubicBezTo>
                    <a:cubicBezTo>
                      <a:pt x="2282" y="881"/>
                      <a:pt x="1275" y="1800"/>
                      <a:pt x="1275" y="2934"/>
                    </a:cubicBezTo>
                    <a:cubicBezTo>
                      <a:pt x="1274" y="3027"/>
                      <a:pt x="1282" y="3119"/>
                      <a:pt x="1295" y="3211"/>
                    </a:cubicBezTo>
                    <a:lnTo>
                      <a:pt x="1300" y="3208"/>
                    </a:lnTo>
                    <a:close/>
                  </a:path>
                </a:pathLst>
              </a:custGeom>
              <a:noFill/>
              <a:ln w="7938" cap="rnd">
                <a:solidFill>
                  <a:srgbClr val="808080"/>
                </a:solidFill>
                <a:round/>
                <a:headEnd/>
                <a:tailEnd/>
              </a:ln>
            </p:spPr>
            <p:txBody>
              <a:bodyPr/>
              <a:lstStyle/>
              <a:p>
                <a:endParaRPr lang="en-US"/>
              </a:p>
            </p:txBody>
          </p:sp>
          <p:sp>
            <p:nvSpPr>
              <p:cNvPr id="35083" name="Freeform 206"/>
              <p:cNvSpPr>
                <a:spLocks/>
              </p:cNvSpPr>
              <p:nvPr/>
            </p:nvSpPr>
            <p:spPr bwMode="auto">
              <a:xfrm>
                <a:off x="1685" y="1216"/>
                <a:ext cx="82" cy="15"/>
              </a:xfrm>
              <a:custGeom>
                <a:avLst/>
                <a:gdLst>
                  <a:gd name="T0" fmla="*/ 0 w 82"/>
                  <a:gd name="T1" fmla="*/ 0 h 15"/>
                  <a:gd name="T2" fmla="*/ 71 w 82"/>
                  <a:gd name="T3" fmla="*/ 15 h 15"/>
                  <a:gd name="T4" fmla="*/ 82 w 82"/>
                  <a:gd name="T5" fmla="*/ 15 h 15"/>
                  <a:gd name="T6" fmla="*/ 0 60000 65536"/>
                  <a:gd name="T7" fmla="*/ 0 60000 65536"/>
                  <a:gd name="T8" fmla="*/ 0 60000 65536"/>
                  <a:gd name="T9" fmla="*/ 0 w 82"/>
                  <a:gd name="T10" fmla="*/ 0 h 15"/>
                  <a:gd name="T11" fmla="*/ 82 w 82"/>
                  <a:gd name="T12" fmla="*/ 15 h 15"/>
                </a:gdLst>
                <a:ahLst/>
                <a:cxnLst>
                  <a:cxn ang="T6">
                    <a:pos x="T0" y="T1"/>
                  </a:cxn>
                  <a:cxn ang="T7">
                    <a:pos x="T2" y="T3"/>
                  </a:cxn>
                  <a:cxn ang="T8">
                    <a:pos x="T4" y="T5"/>
                  </a:cxn>
                </a:cxnLst>
                <a:rect l="T9" t="T10" r="T11" b="T12"/>
                <a:pathLst>
                  <a:path w="82" h="15">
                    <a:moveTo>
                      <a:pt x="0" y="0"/>
                    </a:moveTo>
                    <a:cubicBezTo>
                      <a:pt x="22" y="10"/>
                      <a:pt x="46" y="15"/>
                      <a:pt x="71" y="15"/>
                    </a:cubicBezTo>
                    <a:cubicBezTo>
                      <a:pt x="75" y="15"/>
                      <a:pt x="79" y="15"/>
                      <a:pt x="82" y="15"/>
                    </a:cubicBezTo>
                  </a:path>
                </a:pathLst>
              </a:custGeom>
              <a:noFill/>
              <a:ln w="7938" cap="rnd">
                <a:solidFill>
                  <a:srgbClr val="808080"/>
                </a:solidFill>
                <a:round/>
                <a:headEnd/>
                <a:tailEnd/>
              </a:ln>
            </p:spPr>
            <p:txBody>
              <a:bodyPr/>
              <a:lstStyle/>
              <a:p>
                <a:endParaRPr lang="en-US"/>
              </a:p>
            </p:txBody>
          </p:sp>
          <p:sp>
            <p:nvSpPr>
              <p:cNvPr id="35084" name="Freeform 207"/>
              <p:cNvSpPr>
                <a:spLocks/>
              </p:cNvSpPr>
              <p:nvPr/>
            </p:nvSpPr>
            <p:spPr bwMode="auto">
              <a:xfrm>
                <a:off x="1804" y="1392"/>
                <a:ext cx="35" cy="7"/>
              </a:xfrm>
              <a:custGeom>
                <a:avLst/>
                <a:gdLst>
                  <a:gd name="T0" fmla="*/ 0 w 35"/>
                  <a:gd name="T1" fmla="*/ 7 h 7"/>
                  <a:gd name="T2" fmla="*/ 35 w 35"/>
                  <a:gd name="T3" fmla="*/ 0 h 7"/>
                  <a:gd name="T4" fmla="*/ 0 60000 65536"/>
                  <a:gd name="T5" fmla="*/ 0 60000 65536"/>
                  <a:gd name="T6" fmla="*/ 0 w 35"/>
                  <a:gd name="T7" fmla="*/ 0 h 7"/>
                  <a:gd name="T8" fmla="*/ 35 w 35"/>
                  <a:gd name="T9" fmla="*/ 7 h 7"/>
                </a:gdLst>
                <a:ahLst/>
                <a:cxnLst>
                  <a:cxn ang="T4">
                    <a:pos x="T0" y="T1"/>
                  </a:cxn>
                  <a:cxn ang="T5">
                    <a:pos x="T2" y="T3"/>
                  </a:cxn>
                </a:cxnLst>
                <a:rect l="T6" t="T7" r="T8" b="T9"/>
                <a:pathLst>
                  <a:path w="35" h="7">
                    <a:moveTo>
                      <a:pt x="0" y="7"/>
                    </a:moveTo>
                    <a:cubicBezTo>
                      <a:pt x="12" y="6"/>
                      <a:pt x="24" y="3"/>
                      <a:pt x="35" y="0"/>
                    </a:cubicBezTo>
                  </a:path>
                </a:pathLst>
              </a:custGeom>
              <a:noFill/>
              <a:ln w="7938" cap="rnd">
                <a:solidFill>
                  <a:srgbClr val="808080"/>
                </a:solidFill>
                <a:round/>
                <a:headEnd/>
                <a:tailEnd/>
              </a:ln>
            </p:spPr>
            <p:txBody>
              <a:bodyPr/>
              <a:lstStyle/>
              <a:p>
                <a:endParaRPr lang="en-US"/>
              </a:p>
            </p:txBody>
          </p:sp>
          <p:sp>
            <p:nvSpPr>
              <p:cNvPr id="35085" name="Freeform 208"/>
              <p:cNvSpPr>
                <a:spLocks/>
              </p:cNvSpPr>
              <p:nvPr/>
            </p:nvSpPr>
            <p:spPr bwMode="auto">
              <a:xfrm>
                <a:off x="2125" y="1438"/>
                <a:ext cx="22" cy="32"/>
              </a:xfrm>
              <a:custGeom>
                <a:avLst/>
                <a:gdLst>
                  <a:gd name="T0" fmla="*/ 0 w 22"/>
                  <a:gd name="T1" fmla="*/ 0 h 32"/>
                  <a:gd name="T2" fmla="*/ 22 w 22"/>
                  <a:gd name="T3" fmla="*/ 32 h 32"/>
                  <a:gd name="T4" fmla="*/ 0 60000 65536"/>
                  <a:gd name="T5" fmla="*/ 0 60000 65536"/>
                  <a:gd name="T6" fmla="*/ 0 w 22"/>
                  <a:gd name="T7" fmla="*/ 0 h 32"/>
                  <a:gd name="T8" fmla="*/ 22 w 22"/>
                  <a:gd name="T9" fmla="*/ 32 h 32"/>
                </a:gdLst>
                <a:ahLst/>
                <a:cxnLst>
                  <a:cxn ang="T4">
                    <a:pos x="T0" y="T1"/>
                  </a:cxn>
                  <a:cxn ang="T5">
                    <a:pos x="T2" y="T3"/>
                  </a:cxn>
                </a:cxnLst>
                <a:rect l="T6" t="T7" r="T8" b="T9"/>
                <a:pathLst>
                  <a:path w="22" h="32">
                    <a:moveTo>
                      <a:pt x="0" y="0"/>
                    </a:moveTo>
                    <a:cubicBezTo>
                      <a:pt x="6" y="11"/>
                      <a:pt x="13" y="22"/>
                      <a:pt x="22" y="32"/>
                    </a:cubicBezTo>
                  </a:path>
                </a:pathLst>
              </a:custGeom>
              <a:noFill/>
              <a:ln w="7938" cap="rnd">
                <a:solidFill>
                  <a:srgbClr val="808080"/>
                </a:solidFill>
                <a:round/>
                <a:headEnd/>
                <a:tailEnd/>
              </a:ln>
            </p:spPr>
            <p:txBody>
              <a:bodyPr/>
              <a:lstStyle/>
              <a:p>
                <a:endParaRPr lang="en-US"/>
              </a:p>
            </p:txBody>
          </p:sp>
          <p:sp>
            <p:nvSpPr>
              <p:cNvPr id="35086" name="Freeform 209"/>
              <p:cNvSpPr>
                <a:spLocks/>
              </p:cNvSpPr>
              <p:nvPr/>
            </p:nvSpPr>
            <p:spPr bwMode="auto">
              <a:xfrm>
                <a:off x="2536" y="1389"/>
                <a:ext cx="8" cy="35"/>
              </a:xfrm>
              <a:custGeom>
                <a:avLst/>
                <a:gdLst>
                  <a:gd name="T0" fmla="*/ 0 w 8"/>
                  <a:gd name="T1" fmla="*/ 35 h 35"/>
                  <a:gd name="T2" fmla="*/ 8 w 8"/>
                  <a:gd name="T3" fmla="*/ 0 h 35"/>
                  <a:gd name="T4" fmla="*/ 0 60000 65536"/>
                  <a:gd name="T5" fmla="*/ 0 60000 65536"/>
                  <a:gd name="T6" fmla="*/ 0 w 8"/>
                  <a:gd name="T7" fmla="*/ 0 h 35"/>
                  <a:gd name="T8" fmla="*/ 8 w 8"/>
                  <a:gd name="T9" fmla="*/ 35 h 35"/>
                </a:gdLst>
                <a:ahLst/>
                <a:cxnLst>
                  <a:cxn ang="T4">
                    <a:pos x="T0" y="T1"/>
                  </a:cxn>
                  <a:cxn ang="T5">
                    <a:pos x="T2" y="T3"/>
                  </a:cxn>
                </a:cxnLst>
                <a:rect l="T6" t="T7" r="T8" b="T9"/>
                <a:pathLst>
                  <a:path w="8" h="35">
                    <a:moveTo>
                      <a:pt x="0" y="35"/>
                    </a:moveTo>
                    <a:cubicBezTo>
                      <a:pt x="4" y="24"/>
                      <a:pt x="7" y="12"/>
                      <a:pt x="8" y="0"/>
                    </a:cubicBezTo>
                  </a:path>
                </a:pathLst>
              </a:custGeom>
              <a:noFill/>
              <a:ln w="7938" cap="rnd">
                <a:solidFill>
                  <a:srgbClr val="808080"/>
                </a:solidFill>
                <a:round/>
                <a:headEnd/>
                <a:tailEnd/>
              </a:ln>
            </p:spPr>
            <p:txBody>
              <a:bodyPr/>
              <a:lstStyle/>
              <a:p>
                <a:endParaRPr lang="en-US"/>
              </a:p>
            </p:txBody>
          </p:sp>
          <p:sp>
            <p:nvSpPr>
              <p:cNvPr id="35087" name="Freeform 210"/>
              <p:cNvSpPr>
                <a:spLocks/>
              </p:cNvSpPr>
              <p:nvPr/>
            </p:nvSpPr>
            <p:spPr bwMode="auto">
              <a:xfrm>
                <a:off x="2716" y="1171"/>
                <a:ext cx="105" cy="132"/>
              </a:xfrm>
              <a:custGeom>
                <a:avLst/>
                <a:gdLst>
                  <a:gd name="T0" fmla="*/ 105 w 105"/>
                  <a:gd name="T1" fmla="*/ 132 h 132"/>
                  <a:gd name="T2" fmla="*/ 105 w 105"/>
                  <a:gd name="T3" fmla="*/ 131 h 132"/>
                  <a:gd name="T4" fmla="*/ 0 w 105"/>
                  <a:gd name="T5" fmla="*/ 0 h 132"/>
                  <a:gd name="T6" fmla="*/ 0 60000 65536"/>
                  <a:gd name="T7" fmla="*/ 0 60000 65536"/>
                  <a:gd name="T8" fmla="*/ 0 60000 65536"/>
                  <a:gd name="T9" fmla="*/ 0 w 105"/>
                  <a:gd name="T10" fmla="*/ 0 h 132"/>
                  <a:gd name="T11" fmla="*/ 105 w 105"/>
                  <a:gd name="T12" fmla="*/ 132 h 132"/>
                </a:gdLst>
                <a:ahLst/>
                <a:cxnLst>
                  <a:cxn ang="T6">
                    <a:pos x="T0" y="T1"/>
                  </a:cxn>
                  <a:cxn ang="T7">
                    <a:pos x="T2" y="T3"/>
                  </a:cxn>
                  <a:cxn ang="T8">
                    <a:pos x="T4" y="T5"/>
                  </a:cxn>
                </a:cxnLst>
                <a:rect l="T9" t="T10" r="T11" b="T12"/>
                <a:pathLst>
                  <a:path w="105" h="132">
                    <a:moveTo>
                      <a:pt x="105" y="132"/>
                    </a:moveTo>
                    <a:cubicBezTo>
                      <a:pt x="105" y="132"/>
                      <a:pt x="105" y="131"/>
                      <a:pt x="105" y="131"/>
                    </a:cubicBezTo>
                    <a:cubicBezTo>
                      <a:pt x="105" y="75"/>
                      <a:pt x="64" y="24"/>
                      <a:pt x="0" y="0"/>
                    </a:cubicBezTo>
                  </a:path>
                </a:pathLst>
              </a:custGeom>
              <a:noFill/>
              <a:ln w="7938" cap="rnd">
                <a:solidFill>
                  <a:srgbClr val="808080"/>
                </a:solidFill>
                <a:round/>
                <a:headEnd/>
                <a:tailEnd/>
              </a:ln>
            </p:spPr>
            <p:txBody>
              <a:bodyPr/>
              <a:lstStyle/>
              <a:p>
                <a:endParaRPr lang="en-US"/>
              </a:p>
            </p:txBody>
          </p:sp>
          <p:sp>
            <p:nvSpPr>
              <p:cNvPr id="35088" name="Freeform 211"/>
              <p:cNvSpPr>
                <a:spLocks/>
              </p:cNvSpPr>
              <p:nvPr/>
            </p:nvSpPr>
            <p:spPr bwMode="auto">
              <a:xfrm>
                <a:off x="2916" y="1030"/>
                <a:ext cx="46" cy="50"/>
              </a:xfrm>
              <a:custGeom>
                <a:avLst/>
                <a:gdLst>
                  <a:gd name="T0" fmla="*/ 0 w 46"/>
                  <a:gd name="T1" fmla="*/ 50 h 50"/>
                  <a:gd name="T2" fmla="*/ 46 w 46"/>
                  <a:gd name="T3" fmla="*/ 0 h 50"/>
                  <a:gd name="T4" fmla="*/ 0 60000 65536"/>
                  <a:gd name="T5" fmla="*/ 0 60000 65536"/>
                  <a:gd name="T6" fmla="*/ 0 w 46"/>
                  <a:gd name="T7" fmla="*/ 0 h 50"/>
                  <a:gd name="T8" fmla="*/ 46 w 46"/>
                  <a:gd name="T9" fmla="*/ 50 h 50"/>
                </a:gdLst>
                <a:ahLst/>
                <a:cxnLst>
                  <a:cxn ang="T4">
                    <a:pos x="T0" y="T1"/>
                  </a:cxn>
                  <a:cxn ang="T5">
                    <a:pos x="T2" y="T3"/>
                  </a:cxn>
                </a:cxnLst>
                <a:rect l="T6" t="T7" r="T8" b="T9"/>
                <a:pathLst>
                  <a:path w="46" h="50">
                    <a:moveTo>
                      <a:pt x="0" y="50"/>
                    </a:moveTo>
                    <a:cubicBezTo>
                      <a:pt x="20" y="36"/>
                      <a:pt x="36" y="19"/>
                      <a:pt x="46" y="0"/>
                    </a:cubicBezTo>
                  </a:path>
                </a:pathLst>
              </a:custGeom>
              <a:noFill/>
              <a:ln w="7938" cap="rnd">
                <a:solidFill>
                  <a:srgbClr val="808080"/>
                </a:solidFill>
                <a:round/>
                <a:headEnd/>
                <a:tailEnd/>
              </a:ln>
            </p:spPr>
            <p:txBody>
              <a:bodyPr/>
              <a:lstStyle/>
              <a:p>
                <a:endParaRPr lang="en-US"/>
              </a:p>
            </p:txBody>
          </p:sp>
          <p:sp>
            <p:nvSpPr>
              <p:cNvPr id="35089" name="Freeform 212"/>
              <p:cNvSpPr>
                <a:spLocks/>
              </p:cNvSpPr>
              <p:nvPr/>
            </p:nvSpPr>
            <p:spPr bwMode="auto">
              <a:xfrm>
                <a:off x="2850" y="847"/>
                <a:ext cx="3" cy="23"/>
              </a:xfrm>
              <a:custGeom>
                <a:avLst/>
                <a:gdLst>
                  <a:gd name="T0" fmla="*/ 3 w 3"/>
                  <a:gd name="T1" fmla="*/ 23 h 23"/>
                  <a:gd name="T2" fmla="*/ 3 w 3"/>
                  <a:gd name="T3" fmla="*/ 22 h 23"/>
                  <a:gd name="T4" fmla="*/ 0 w 3"/>
                  <a:gd name="T5" fmla="*/ 0 h 23"/>
                  <a:gd name="T6" fmla="*/ 0 60000 65536"/>
                  <a:gd name="T7" fmla="*/ 0 60000 65536"/>
                  <a:gd name="T8" fmla="*/ 0 60000 65536"/>
                  <a:gd name="T9" fmla="*/ 0 w 3"/>
                  <a:gd name="T10" fmla="*/ 0 h 23"/>
                  <a:gd name="T11" fmla="*/ 3 w 3"/>
                  <a:gd name="T12" fmla="*/ 23 h 23"/>
                </a:gdLst>
                <a:ahLst/>
                <a:cxnLst>
                  <a:cxn ang="T6">
                    <a:pos x="T0" y="T1"/>
                  </a:cxn>
                  <a:cxn ang="T7">
                    <a:pos x="T2" y="T3"/>
                  </a:cxn>
                  <a:cxn ang="T8">
                    <a:pos x="T4" y="T5"/>
                  </a:cxn>
                </a:cxnLst>
                <a:rect l="T9" t="T10" r="T11" b="T12"/>
                <a:pathLst>
                  <a:path w="3" h="23">
                    <a:moveTo>
                      <a:pt x="3" y="23"/>
                    </a:moveTo>
                    <a:cubicBezTo>
                      <a:pt x="3" y="23"/>
                      <a:pt x="3" y="22"/>
                      <a:pt x="3" y="22"/>
                    </a:cubicBezTo>
                    <a:cubicBezTo>
                      <a:pt x="3" y="14"/>
                      <a:pt x="2" y="7"/>
                      <a:pt x="0" y="0"/>
                    </a:cubicBezTo>
                  </a:path>
                </a:pathLst>
              </a:custGeom>
              <a:noFill/>
              <a:ln w="7938" cap="rnd">
                <a:solidFill>
                  <a:srgbClr val="808080"/>
                </a:solidFill>
                <a:round/>
                <a:headEnd/>
                <a:tailEnd/>
              </a:ln>
            </p:spPr>
            <p:txBody>
              <a:bodyPr/>
              <a:lstStyle/>
              <a:p>
                <a:endParaRPr lang="en-US"/>
              </a:p>
            </p:txBody>
          </p:sp>
          <p:sp>
            <p:nvSpPr>
              <p:cNvPr id="35090" name="Freeform 213"/>
              <p:cNvSpPr>
                <a:spLocks/>
              </p:cNvSpPr>
              <p:nvPr/>
            </p:nvSpPr>
            <p:spPr bwMode="auto">
              <a:xfrm>
                <a:off x="2553" y="790"/>
                <a:ext cx="24" cy="30"/>
              </a:xfrm>
              <a:custGeom>
                <a:avLst/>
                <a:gdLst>
                  <a:gd name="T0" fmla="*/ 24 w 24"/>
                  <a:gd name="T1" fmla="*/ 0 h 30"/>
                  <a:gd name="T2" fmla="*/ 0 w 24"/>
                  <a:gd name="T3" fmla="*/ 30 h 30"/>
                  <a:gd name="T4" fmla="*/ 0 60000 65536"/>
                  <a:gd name="T5" fmla="*/ 0 60000 65536"/>
                  <a:gd name="T6" fmla="*/ 0 w 24"/>
                  <a:gd name="T7" fmla="*/ 0 h 30"/>
                  <a:gd name="T8" fmla="*/ 24 w 24"/>
                  <a:gd name="T9" fmla="*/ 30 h 30"/>
                </a:gdLst>
                <a:ahLst/>
                <a:cxnLst>
                  <a:cxn ang="T4">
                    <a:pos x="T0" y="T1"/>
                  </a:cxn>
                  <a:cxn ang="T5">
                    <a:pos x="T2" y="T3"/>
                  </a:cxn>
                </a:cxnLst>
                <a:rect l="T6" t="T7" r="T8" b="T9"/>
                <a:pathLst>
                  <a:path w="24" h="30">
                    <a:moveTo>
                      <a:pt x="24" y="0"/>
                    </a:moveTo>
                    <a:cubicBezTo>
                      <a:pt x="14" y="9"/>
                      <a:pt x="6" y="19"/>
                      <a:pt x="0" y="30"/>
                    </a:cubicBezTo>
                  </a:path>
                </a:pathLst>
              </a:custGeom>
              <a:noFill/>
              <a:ln w="7938" cap="rnd">
                <a:solidFill>
                  <a:srgbClr val="808080"/>
                </a:solidFill>
                <a:round/>
                <a:headEnd/>
                <a:tailEnd/>
              </a:ln>
            </p:spPr>
            <p:txBody>
              <a:bodyPr/>
              <a:lstStyle/>
              <a:p>
                <a:endParaRPr lang="en-US"/>
              </a:p>
            </p:txBody>
          </p:sp>
          <p:sp>
            <p:nvSpPr>
              <p:cNvPr id="35091" name="Freeform 214"/>
              <p:cNvSpPr>
                <a:spLocks/>
              </p:cNvSpPr>
              <p:nvPr/>
            </p:nvSpPr>
            <p:spPr bwMode="auto">
              <a:xfrm>
                <a:off x="2328" y="808"/>
                <a:ext cx="11" cy="25"/>
              </a:xfrm>
              <a:custGeom>
                <a:avLst/>
                <a:gdLst>
                  <a:gd name="T0" fmla="*/ 11 w 11"/>
                  <a:gd name="T1" fmla="*/ 0 h 25"/>
                  <a:gd name="T2" fmla="*/ 0 w 11"/>
                  <a:gd name="T3" fmla="*/ 25 h 25"/>
                  <a:gd name="T4" fmla="*/ 0 60000 65536"/>
                  <a:gd name="T5" fmla="*/ 0 60000 65536"/>
                  <a:gd name="T6" fmla="*/ 0 w 11"/>
                  <a:gd name="T7" fmla="*/ 0 h 25"/>
                  <a:gd name="T8" fmla="*/ 11 w 11"/>
                  <a:gd name="T9" fmla="*/ 25 h 25"/>
                </a:gdLst>
                <a:ahLst/>
                <a:cxnLst>
                  <a:cxn ang="T4">
                    <a:pos x="T0" y="T1"/>
                  </a:cxn>
                  <a:cxn ang="T5">
                    <a:pos x="T2" y="T3"/>
                  </a:cxn>
                </a:cxnLst>
                <a:rect l="T6" t="T7" r="T8" b="T9"/>
                <a:pathLst>
                  <a:path w="11" h="25">
                    <a:moveTo>
                      <a:pt x="11" y="0"/>
                    </a:moveTo>
                    <a:cubicBezTo>
                      <a:pt x="6" y="8"/>
                      <a:pt x="2" y="16"/>
                      <a:pt x="0" y="25"/>
                    </a:cubicBezTo>
                  </a:path>
                </a:pathLst>
              </a:custGeom>
              <a:noFill/>
              <a:ln w="7938" cap="rnd">
                <a:solidFill>
                  <a:srgbClr val="808080"/>
                </a:solidFill>
                <a:round/>
                <a:headEnd/>
                <a:tailEnd/>
              </a:ln>
            </p:spPr>
            <p:txBody>
              <a:bodyPr/>
              <a:lstStyle/>
              <a:p>
                <a:endParaRPr lang="en-US"/>
              </a:p>
            </p:txBody>
          </p:sp>
          <p:sp>
            <p:nvSpPr>
              <p:cNvPr id="35092" name="Freeform 215"/>
              <p:cNvSpPr>
                <a:spLocks/>
              </p:cNvSpPr>
              <p:nvPr/>
            </p:nvSpPr>
            <p:spPr bwMode="auto">
              <a:xfrm>
                <a:off x="2067" y="843"/>
                <a:ext cx="42" cy="25"/>
              </a:xfrm>
              <a:custGeom>
                <a:avLst/>
                <a:gdLst>
                  <a:gd name="T0" fmla="*/ 42 w 42"/>
                  <a:gd name="T1" fmla="*/ 25 h 25"/>
                  <a:gd name="T2" fmla="*/ 0 w 42"/>
                  <a:gd name="T3" fmla="*/ 0 h 25"/>
                  <a:gd name="T4" fmla="*/ 0 60000 65536"/>
                  <a:gd name="T5" fmla="*/ 0 60000 65536"/>
                  <a:gd name="T6" fmla="*/ 0 w 42"/>
                  <a:gd name="T7" fmla="*/ 0 h 25"/>
                  <a:gd name="T8" fmla="*/ 42 w 42"/>
                  <a:gd name="T9" fmla="*/ 25 h 25"/>
                </a:gdLst>
                <a:ahLst/>
                <a:cxnLst>
                  <a:cxn ang="T4">
                    <a:pos x="T0" y="T1"/>
                  </a:cxn>
                  <a:cxn ang="T5">
                    <a:pos x="T2" y="T3"/>
                  </a:cxn>
                </a:cxnLst>
                <a:rect l="T6" t="T7" r="T8" b="T9"/>
                <a:pathLst>
                  <a:path w="42" h="25">
                    <a:moveTo>
                      <a:pt x="42" y="25"/>
                    </a:moveTo>
                    <a:cubicBezTo>
                      <a:pt x="29" y="15"/>
                      <a:pt x="15" y="7"/>
                      <a:pt x="0" y="0"/>
                    </a:cubicBezTo>
                  </a:path>
                </a:pathLst>
              </a:custGeom>
              <a:noFill/>
              <a:ln w="7938" cap="rnd">
                <a:solidFill>
                  <a:srgbClr val="808080"/>
                </a:solidFill>
                <a:round/>
                <a:headEnd/>
                <a:tailEnd/>
              </a:ln>
            </p:spPr>
            <p:txBody>
              <a:bodyPr/>
              <a:lstStyle/>
              <a:p>
                <a:endParaRPr lang="en-US"/>
              </a:p>
            </p:txBody>
          </p:sp>
          <p:sp>
            <p:nvSpPr>
              <p:cNvPr id="35093" name="Freeform 216"/>
              <p:cNvSpPr>
                <a:spLocks/>
              </p:cNvSpPr>
              <p:nvPr/>
            </p:nvSpPr>
            <p:spPr bwMode="auto">
              <a:xfrm>
                <a:off x="1741" y="1012"/>
                <a:ext cx="8" cy="27"/>
              </a:xfrm>
              <a:custGeom>
                <a:avLst/>
                <a:gdLst>
                  <a:gd name="T0" fmla="*/ 0 w 8"/>
                  <a:gd name="T1" fmla="*/ 0 h 27"/>
                  <a:gd name="T2" fmla="*/ 8 w 8"/>
                  <a:gd name="T3" fmla="*/ 27 h 27"/>
                  <a:gd name="T4" fmla="*/ 0 60000 65536"/>
                  <a:gd name="T5" fmla="*/ 0 60000 65536"/>
                  <a:gd name="T6" fmla="*/ 0 w 8"/>
                  <a:gd name="T7" fmla="*/ 0 h 27"/>
                  <a:gd name="T8" fmla="*/ 8 w 8"/>
                  <a:gd name="T9" fmla="*/ 27 h 27"/>
                </a:gdLst>
                <a:ahLst/>
                <a:cxnLst>
                  <a:cxn ang="T4">
                    <a:pos x="T0" y="T1"/>
                  </a:cxn>
                  <a:cxn ang="T5">
                    <a:pos x="T2" y="T3"/>
                  </a:cxn>
                </a:cxnLst>
                <a:rect l="T6" t="T7" r="T8" b="T9"/>
                <a:pathLst>
                  <a:path w="8" h="27">
                    <a:moveTo>
                      <a:pt x="0" y="0"/>
                    </a:moveTo>
                    <a:cubicBezTo>
                      <a:pt x="2" y="9"/>
                      <a:pt x="4" y="18"/>
                      <a:pt x="8" y="27"/>
                    </a:cubicBezTo>
                  </a:path>
                </a:pathLst>
              </a:custGeom>
              <a:noFill/>
              <a:ln w="7938" cap="rnd">
                <a:solidFill>
                  <a:srgbClr val="808080"/>
                </a:solidFill>
                <a:round/>
                <a:headEnd/>
                <a:tailEnd/>
              </a:ln>
            </p:spPr>
            <p:txBody>
              <a:bodyPr/>
              <a:lstStyle/>
              <a:p>
                <a:endParaRPr lang="en-US"/>
              </a:p>
            </p:txBody>
          </p:sp>
          <p:sp>
            <p:nvSpPr>
              <p:cNvPr id="35094" name="Freeform 217"/>
              <p:cNvSpPr>
                <a:spLocks/>
              </p:cNvSpPr>
              <p:nvPr/>
            </p:nvSpPr>
            <p:spPr bwMode="auto">
              <a:xfrm>
                <a:off x="1578" y="714"/>
                <a:ext cx="1391" cy="798"/>
              </a:xfrm>
              <a:custGeom>
                <a:avLst/>
                <a:gdLst>
                  <a:gd name="T0" fmla="*/ 1300 w 14398"/>
                  <a:gd name="T1" fmla="*/ 3208 h 9649"/>
                  <a:gd name="T2" fmla="*/ 0 w 14398"/>
                  <a:gd name="T3" fmla="*/ 4529 h 9649"/>
                  <a:gd name="T4" fmla="*/ 716 w 14398"/>
                  <a:gd name="T5" fmla="*/ 5675 h 9649"/>
                  <a:gd name="T6" fmla="*/ 709 w 14398"/>
                  <a:gd name="T7" fmla="*/ 5660 h 9649"/>
                  <a:gd name="T8" fmla="*/ 317 w 14398"/>
                  <a:gd name="T9" fmla="*/ 6563 h 9649"/>
                  <a:gd name="T10" fmla="*/ 1770 w 14398"/>
                  <a:gd name="T11" fmla="*/ 7886 h 9649"/>
                  <a:gd name="T12" fmla="*/ 1940 w 14398"/>
                  <a:gd name="T13" fmla="*/ 7876 h 9649"/>
                  <a:gd name="T14" fmla="*/ 1932 w 14398"/>
                  <a:gd name="T15" fmla="*/ 7885 h 9649"/>
                  <a:gd name="T16" fmla="*/ 4165 w 14398"/>
                  <a:gd name="T17" fmla="*/ 9069 h 9649"/>
                  <a:gd name="T18" fmla="*/ 5490 w 14398"/>
                  <a:gd name="T19" fmla="*/ 8733 h 9649"/>
                  <a:gd name="T20" fmla="*/ 5486 w 14398"/>
                  <a:gd name="T21" fmla="*/ 8735 h 9649"/>
                  <a:gd name="T22" fmla="*/ 7358 w 14398"/>
                  <a:gd name="T23" fmla="*/ 9649 h 9649"/>
                  <a:gd name="T24" fmla="*/ 9512 w 14398"/>
                  <a:gd name="T25" fmla="*/ 8187 h 9649"/>
                  <a:gd name="T26" fmla="*/ 9514 w 14398"/>
                  <a:gd name="T27" fmla="*/ 8199 h 9649"/>
                  <a:gd name="T28" fmla="*/ 10535 w 14398"/>
                  <a:gd name="T29" fmla="*/ 8465 h 9649"/>
                  <a:gd name="T30" fmla="*/ 12463 w 14398"/>
                  <a:gd name="T31" fmla="*/ 6722 h 9649"/>
                  <a:gd name="T32" fmla="*/ 12460 w 14398"/>
                  <a:gd name="T33" fmla="*/ 6717 h 9649"/>
                  <a:gd name="T34" fmla="*/ 14398 w 14398"/>
                  <a:gd name="T35" fmla="*/ 4679 h 9649"/>
                  <a:gd name="T36" fmla="*/ 13931 w 14398"/>
                  <a:gd name="T37" fmla="*/ 3424 h 9649"/>
                  <a:gd name="T38" fmla="*/ 13926 w 14398"/>
                  <a:gd name="T39" fmla="*/ 3423 h 9649"/>
                  <a:gd name="T40" fmla="*/ 14070 w 14398"/>
                  <a:gd name="T41" fmla="*/ 2783 h 9649"/>
                  <a:gd name="T42" fmla="*/ 12760 w 14398"/>
                  <a:gd name="T43" fmla="*/ 1215 h 9649"/>
                  <a:gd name="T44" fmla="*/ 12766 w 14398"/>
                  <a:gd name="T45" fmla="*/ 1212 h 9649"/>
                  <a:gd name="T46" fmla="*/ 11172 w 14398"/>
                  <a:gd name="T47" fmla="*/ 0 h 9649"/>
                  <a:gd name="T48" fmla="*/ 9937 w 14398"/>
                  <a:gd name="T49" fmla="*/ 521 h 9649"/>
                  <a:gd name="T50" fmla="*/ 9940 w 14398"/>
                  <a:gd name="T51" fmla="*/ 523 h 9649"/>
                  <a:gd name="T52" fmla="*/ 8783 w 14398"/>
                  <a:gd name="T53" fmla="*/ 0 h 9649"/>
                  <a:gd name="T54" fmla="*/ 7481 w 14398"/>
                  <a:gd name="T55" fmla="*/ 735 h 9649"/>
                  <a:gd name="T56" fmla="*/ 7486 w 14398"/>
                  <a:gd name="T57" fmla="*/ 757 h 9649"/>
                  <a:gd name="T58" fmla="*/ 6239 w 14398"/>
                  <a:gd name="T59" fmla="*/ 291 h 9649"/>
                  <a:gd name="T60" fmla="*/ 4669 w 14398"/>
                  <a:gd name="T61" fmla="*/ 1152 h 9649"/>
                  <a:gd name="T62" fmla="*/ 4664 w 14398"/>
                  <a:gd name="T63" fmla="*/ 1163 h 9649"/>
                  <a:gd name="T64" fmla="*/ 3526 w 14398"/>
                  <a:gd name="T65" fmla="*/ 881 h 9649"/>
                  <a:gd name="T66" fmla="*/ 1275 w 14398"/>
                  <a:gd name="T67" fmla="*/ 2934 h 9649"/>
                  <a:gd name="T68" fmla="*/ 1295 w 14398"/>
                  <a:gd name="T69" fmla="*/ 3211 h 9649"/>
                  <a:gd name="T70" fmla="*/ 1300 w 14398"/>
                  <a:gd name="T71" fmla="*/ 3208 h 964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4398"/>
                  <a:gd name="T109" fmla="*/ 0 h 9649"/>
                  <a:gd name="T110" fmla="*/ 14398 w 14398"/>
                  <a:gd name="T111" fmla="*/ 9649 h 964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4398" h="9649">
                    <a:moveTo>
                      <a:pt x="1300" y="3208"/>
                    </a:moveTo>
                    <a:cubicBezTo>
                      <a:pt x="561" y="3278"/>
                      <a:pt x="0" y="3848"/>
                      <a:pt x="0" y="4529"/>
                    </a:cubicBezTo>
                    <a:cubicBezTo>
                      <a:pt x="0" y="5001"/>
                      <a:pt x="273" y="5437"/>
                      <a:pt x="716" y="5675"/>
                    </a:cubicBezTo>
                    <a:lnTo>
                      <a:pt x="709" y="5660"/>
                    </a:lnTo>
                    <a:cubicBezTo>
                      <a:pt x="457" y="5905"/>
                      <a:pt x="317" y="6228"/>
                      <a:pt x="317" y="6563"/>
                    </a:cubicBezTo>
                    <a:cubicBezTo>
                      <a:pt x="317" y="7294"/>
                      <a:pt x="968" y="7886"/>
                      <a:pt x="1770" y="7886"/>
                    </a:cubicBezTo>
                    <a:cubicBezTo>
                      <a:pt x="1826" y="7885"/>
                      <a:pt x="1883" y="7883"/>
                      <a:pt x="1940" y="7876"/>
                    </a:cubicBezTo>
                    <a:lnTo>
                      <a:pt x="1932" y="7885"/>
                    </a:lnTo>
                    <a:cubicBezTo>
                      <a:pt x="2390" y="8618"/>
                      <a:pt x="3242" y="9069"/>
                      <a:pt x="4165" y="9069"/>
                    </a:cubicBezTo>
                    <a:cubicBezTo>
                      <a:pt x="4632" y="9069"/>
                      <a:pt x="5090" y="8953"/>
                      <a:pt x="5490" y="8733"/>
                    </a:cubicBezTo>
                    <a:lnTo>
                      <a:pt x="5486" y="8735"/>
                    </a:lnTo>
                    <a:cubicBezTo>
                      <a:pt x="5904" y="9306"/>
                      <a:pt x="6606" y="9649"/>
                      <a:pt x="7358" y="9649"/>
                    </a:cubicBezTo>
                    <a:cubicBezTo>
                      <a:pt x="8349" y="9649"/>
                      <a:pt x="9224" y="9055"/>
                      <a:pt x="9512" y="8187"/>
                    </a:cubicBezTo>
                    <a:lnTo>
                      <a:pt x="9514" y="8199"/>
                    </a:lnTo>
                    <a:cubicBezTo>
                      <a:pt x="9820" y="8373"/>
                      <a:pt x="10174" y="8465"/>
                      <a:pt x="10535" y="8465"/>
                    </a:cubicBezTo>
                    <a:cubicBezTo>
                      <a:pt x="11594" y="8465"/>
                      <a:pt x="12455" y="7687"/>
                      <a:pt x="12463" y="6722"/>
                    </a:cubicBezTo>
                    <a:lnTo>
                      <a:pt x="12460" y="6717"/>
                    </a:lnTo>
                    <a:cubicBezTo>
                      <a:pt x="13572" y="6572"/>
                      <a:pt x="14398" y="5703"/>
                      <a:pt x="14398" y="4679"/>
                    </a:cubicBezTo>
                    <a:cubicBezTo>
                      <a:pt x="14398" y="4225"/>
                      <a:pt x="14234" y="3784"/>
                      <a:pt x="13931" y="3424"/>
                    </a:cubicBezTo>
                    <a:lnTo>
                      <a:pt x="13926" y="3423"/>
                    </a:lnTo>
                    <a:cubicBezTo>
                      <a:pt x="14021" y="3221"/>
                      <a:pt x="14070" y="3003"/>
                      <a:pt x="14070" y="2783"/>
                    </a:cubicBezTo>
                    <a:cubicBezTo>
                      <a:pt x="14070" y="2050"/>
                      <a:pt x="13533" y="1408"/>
                      <a:pt x="12760" y="1215"/>
                    </a:cubicBezTo>
                    <a:lnTo>
                      <a:pt x="12766" y="1212"/>
                    </a:lnTo>
                    <a:cubicBezTo>
                      <a:pt x="12627" y="511"/>
                      <a:pt x="11956" y="0"/>
                      <a:pt x="11172" y="0"/>
                    </a:cubicBezTo>
                    <a:cubicBezTo>
                      <a:pt x="10696" y="0"/>
                      <a:pt x="10245" y="191"/>
                      <a:pt x="9937" y="521"/>
                    </a:cubicBezTo>
                    <a:lnTo>
                      <a:pt x="9940" y="523"/>
                    </a:lnTo>
                    <a:cubicBezTo>
                      <a:pt x="9665" y="193"/>
                      <a:pt x="9237" y="0"/>
                      <a:pt x="8783" y="0"/>
                    </a:cubicBezTo>
                    <a:cubicBezTo>
                      <a:pt x="8232" y="0"/>
                      <a:pt x="7727" y="285"/>
                      <a:pt x="7481" y="735"/>
                    </a:cubicBezTo>
                    <a:lnTo>
                      <a:pt x="7486" y="757"/>
                    </a:lnTo>
                    <a:cubicBezTo>
                      <a:pt x="7154" y="458"/>
                      <a:pt x="6706" y="291"/>
                      <a:pt x="6239" y="291"/>
                    </a:cubicBezTo>
                    <a:cubicBezTo>
                      <a:pt x="5582" y="290"/>
                      <a:pt x="4978" y="622"/>
                      <a:pt x="4669" y="1152"/>
                    </a:cubicBezTo>
                    <a:lnTo>
                      <a:pt x="4664" y="1163"/>
                    </a:lnTo>
                    <a:cubicBezTo>
                      <a:pt x="4318" y="978"/>
                      <a:pt x="3926" y="881"/>
                      <a:pt x="3526" y="881"/>
                    </a:cubicBezTo>
                    <a:cubicBezTo>
                      <a:pt x="2282" y="881"/>
                      <a:pt x="1275" y="1800"/>
                      <a:pt x="1275" y="2934"/>
                    </a:cubicBezTo>
                    <a:cubicBezTo>
                      <a:pt x="1274" y="3027"/>
                      <a:pt x="1282" y="3119"/>
                      <a:pt x="1295" y="3211"/>
                    </a:cubicBezTo>
                    <a:lnTo>
                      <a:pt x="1300" y="3208"/>
                    </a:lnTo>
                    <a:close/>
                  </a:path>
                </a:pathLst>
              </a:custGeom>
              <a:noFill/>
              <a:ln w="7938" cap="rnd">
                <a:solidFill>
                  <a:srgbClr val="000000"/>
                </a:solidFill>
                <a:round/>
                <a:headEnd/>
                <a:tailEnd/>
              </a:ln>
            </p:spPr>
            <p:txBody>
              <a:bodyPr/>
              <a:lstStyle/>
              <a:p>
                <a:endParaRPr lang="en-US"/>
              </a:p>
            </p:txBody>
          </p:sp>
          <p:sp>
            <p:nvSpPr>
              <p:cNvPr id="35095" name="Freeform 218"/>
              <p:cNvSpPr>
                <a:spLocks/>
              </p:cNvSpPr>
              <p:nvPr/>
            </p:nvSpPr>
            <p:spPr bwMode="auto">
              <a:xfrm>
                <a:off x="1647" y="1183"/>
                <a:ext cx="81" cy="15"/>
              </a:xfrm>
              <a:custGeom>
                <a:avLst/>
                <a:gdLst>
                  <a:gd name="T0" fmla="*/ 0 w 81"/>
                  <a:gd name="T1" fmla="*/ 0 h 15"/>
                  <a:gd name="T2" fmla="*/ 71 w 81"/>
                  <a:gd name="T3" fmla="*/ 15 h 15"/>
                  <a:gd name="T4" fmla="*/ 81 w 81"/>
                  <a:gd name="T5" fmla="*/ 15 h 15"/>
                  <a:gd name="T6" fmla="*/ 0 60000 65536"/>
                  <a:gd name="T7" fmla="*/ 0 60000 65536"/>
                  <a:gd name="T8" fmla="*/ 0 60000 65536"/>
                  <a:gd name="T9" fmla="*/ 0 w 81"/>
                  <a:gd name="T10" fmla="*/ 0 h 15"/>
                  <a:gd name="T11" fmla="*/ 81 w 81"/>
                  <a:gd name="T12" fmla="*/ 15 h 15"/>
                </a:gdLst>
                <a:ahLst/>
                <a:cxnLst>
                  <a:cxn ang="T6">
                    <a:pos x="T0" y="T1"/>
                  </a:cxn>
                  <a:cxn ang="T7">
                    <a:pos x="T2" y="T3"/>
                  </a:cxn>
                  <a:cxn ang="T8">
                    <a:pos x="T4" y="T5"/>
                  </a:cxn>
                </a:cxnLst>
                <a:rect l="T9" t="T10" r="T11" b="T12"/>
                <a:pathLst>
                  <a:path w="81" h="15">
                    <a:moveTo>
                      <a:pt x="0" y="0"/>
                    </a:moveTo>
                    <a:cubicBezTo>
                      <a:pt x="21" y="10"/>
                      <a:pt x="46" y="15"/>
                      <a:pt x="71" y="15"/>
                    </a:cubicBezTo>
                    <a:cubicBezTo>
                      <a:pt x="74" y="15"/>
                      <a:pt x="78" y="15"/>
                      <a:pt x="81" y="15"/>
                    </a:cubicBezTo>
                  </a:path>
                </a:pathLst>
              </a:custGeom>
              <a:noFill/>
              <a:ln w="7938" cap="rnd">
                <a:solidFill>
                  <a:srgbClr val="000000"/>
                </a:solidFill>
                <a:round/>
                <a:headEnd/>
                <a:tailEnd/>
              </a:ln>
            </p:spPr>
            <p:txBody>
              <a:bodyPr/>
              <a:lstStyle/>
              <a:p>
                <a:endParaRPr lang="en-US"/>
              </a:p>
            </p:txBody>
          </p:sp>
          <p:sp>
            <p:nvSpPr>
              <p:cNvPr id="35096" name="Freeform 219"/>
              <p:cNvSpPr>
                <a:spLocks/>
              </p:cNvSpPr>
              <p:nvPr/>
            </p:nvSpPr>
            <p:spPr bwMode="auto">
              <a:xfrm>
                <a:off x="1765" y="1359"/>
                <a:ext cx="36" cy="6"/>
              </a:xfrm>
              <a:custGeom>
                <a:avLst/>
                <a:gdLst>
                  <a:gd name="T0" fmla="*/ 0 w 36"/>
                  <a:gd name="T1" fmla="*/ 6 h 6"/>
                  <a:gd name="T2" fmla="*/ 36 w 36"/>
                  <a:gd name="T3" fmla="*/ 0 h 6"/>
                  <a:gd name="T4" fmla="*/ 0 60000 65536"/>
                  <a:gd name="T5" fmla="*/ 0 60000 65536"/>
                  <a:gd name="T6" fmla="*/ 0 w 36"/>
                  <a:gd name="T7" fmla="*/ 0 h 6"/>
                  <a:gd name="T8" fmla="*/ 36 w 36"/>
                  <a:gd name="T9" fmla="*/ 6 h 6"/>
                </a:gdLst>
                <a:ahLst/>
                <a:cxnLst>
                  <a:cxn ang="T4">
                    <a:pos x="T0" y="T1"/>
                  </a:cxn>
                  <a:cxn ang="T5">
                    <a:pos x="T2" y="T3"/>
                  </a:cxn>
                </a:cxnLst>
                <a:rect l="T6" t="T7" r="T8" b="T9"/>
                <a:pathLst>
                  <a:path w="36" h="6">
                    <a:moveTo>
                      <a:pt x="0" y="6"/>
                    </a:moveTo>
                    <a:cubicBezTo>
                      <a:pt x="12" y="5"/>
                      <a:pt x="24" y="3"/>
                      <a:pt x="36" y="0"/>
                    </a:cubicBezTo>
                  </a:path>
                </a:pathLst>
              </a:custGeom>
              <a:noFill/>
              <a:ln w="7938" cap="rnd">
                <a:solidFill>
                  <a:srgbClr val="000000"/>
                </a:solidFill>
                <a:round/>
                <a:headEnd/>
                <a:tailEnd/>
              </a:ln>
            </p:spPr>
            <p:txBody>
              <a:bodyPr/>
              <a:lstStyle/>
              <a:p>
                <a:endParaRPr lang="en-US"/>
              </a:p>
            </p:txBody>
          </p:sp>
          <p:sp>
            <p:nvSpPr>
              <p:cNvPr id="35097" name="Freeform 220"/>
              <p:cNvSpPr>
                <a:spLocks/>
              </p:cNvSpPr>
              <p:nvPr/>
            </p:nvSpPr>
            <p:spPr bwMode="auto">
              <a:xfrm>
                <a:off x="2086" y="1404"/>
                <a:ext cx="22" cy="33"/>
              </a:xfrm>
              <a:custGeom>
                <a:avLst/>
                <a:gdLst>
                  <a:gd name="T0" fmla="*/ 0 w 22"/>
                  <a:gd name="T1" fmla="*/ 0 h 33"/>
                  <a:gd name="T2" fmla="*/ 22 w 22"/>
                  <a:gd name="T3" fmla="*/ 33 h 33"/>
                  <a:gd name="T4" fmla="*/ 0 60000 65536"/>
                  <a:gd name="T5" fmla="*/ 0 60000 65536"/>
                  <a:gd name="T6" fmla="*/ 0 w 22"/>
                  <a:gd name="T7" fmla="*/ 0 h 33"/>
                  <a:gd name="T8" fmla="*/ 22 w 22"/>
                  <a:gd name="T9" fmla="*/ 33 h 33"/>
                </a:gdLst>
                <a:ahLst/>
                <a:cxnLst>
                  <a:cxn ang="T4">
                    <a:pos x="T0" y="T1"/>
                  </a:cxn>
                  <a:cxn ang="T5">
                    <a:pos x="T2" y="T3"/>
                  </a:cxn>
                </a:cxnLst>
                <a:rect l="T6" t="T7" r="T8" b="T9"/>
                <a:pathLst>
                  <a:path w="22" h="33">
                    <a:moveTo>
                      <a:pt x="0" y="0"/>
                    </a:moveTo>
                    <a:cubicBezTo>
                      <a:pt x="6" y="12"/>
                      <a:pt x="13" y="23"/>
                      <a:pt x="22" y="33"/>
                    </a:cubicBezTo>
                  </a:path>
                </a:pathLst>
              </a:custGeom>
              <a:noFill/>
              <a:ln w="7938" cap="rnd">
                <a:solidFill>
                  <a:srgbClr val="000000"/>
                </a:solidFill>
                <a:round/>
                <a:headEnd/>
                <a:tailEnd/>
              </a:ln>
            </p:spPr>
            <p:txBody>
              <a:bodyPr/>
              <a:lstStyle/>
              <a:p>
                <a:endParaRPr lang="en-US"/>
              </a:p>
            </p:txBody>
          </p:sp>
          <p:sp>
            <p:nvSpPr>
              <p:cNvPr id="35098" name="Freeform 221"/>
              <p:cNvSpPr>
                <a:spLocks/>
              </p:cNvSpPr>
              <p:nvPr/>
            </p:nvSpPr>
            <p:spPr bwMode="auto">
              <a:xfrm>
                <a:off x="2497" y="1356"/>
                <a:ext cx="9" cy="35"/>
              </a:xfrm>
              <a:custGeom>
                <a:avLst/>
                <a:gdLst>
                  <a:gd name="T0" fmla="*/ 0 w 9"/>
                  <a:gd name="T1" fmla="*/ 35 h 35"/>
                  <a:gd name="T2" fmla="*/ 9 w 9"/>
                  <a:gd name="T3" fmla="*/ 0 h 35"/>
                  <a:gd name="T4" fmla="*/ 0 60000 65536"/>
                  <a:gd name="T5" fmla="*/ 0 60000 65536"/>
                  <a:gd name="T6" fmla="*/ 0 w 9"/>
                  <a:gd name="T7" fmla="*/ 0 h 35"/>
                  <a:gd name="T8" fmla="*/ 9 w 9"/>
                  <a:gd name="T9" fmla="*/ 35 h 35"/>
                </a:gdLst>
                <a:ahLst/>
                <a:cxnLst>
                  <a:cxn ang="T4">
                    <a:pos x="T0" y="T1"/>
                  </a:cxn>
                  <a:cxn ang="T5">
                    <a:pos x="T2" y="T3"/>
                  </a:cxn>
                </a:cxnLst>
                <a:rect l="T6" t="T7" r="T8" b="T9"/>
                <a:pathLst>
                  <a:path w="9" h="35">
                    <a:moveTo>
                      <a:pt x="0" y="35"/>
                    </a:moveTo>
                    <a:cubicBezTo>
                      <a:pt x="4" y="24"/>
                      <a:pt x="7" y="12"/>
                      <a:pt x="9" y="0"/>
                    </a:cubicBezTo>
                  </a:path>
                </a:pathLst>
              </a:custGeom>
              <a:noFill/>
              <a:ln w="7938" cap="rnd">
                <a:solidFill>
                  <a:srgbClr val="000000"/>
                </a:solidFill>
                <a:round/>
                <a:headEnd/>
                <a:tailEnd/>
              </a:ln>
            </p:spPr>
            <p:txBody>
              <a:bodyPr/>
              <a:lstStyle/>
              <a:p>
                <a:endParaRPr lang="en-US"/>
              </a:p>
            </p:txBody>
          </p:sp>
          <p:sp>
            <p:nvSpPr>
              <p:cNvPr id="35099" name="Freeform 222"/>
              <p:cNvSpPr>
                <a:spLocks/>
              </p:cNvSpPr>
              <p:nvPr/>
            </p:nvSpPr>
            <p:spPr bwMode="auto">
              <a:xfrm>
                <a:off x="2678" y="1138"/>
                <a:ext cx="104" cy="132"/>
              </a:xfrm>
              <a:custGeom>
                <a:avLst/>
                <a:gdLst>
                  <a:gd name="T0" fmla="*/ 104 w 104"/>
                  <a:gd name="T1" fmla="*/ 132 h 132"/>
                  <a:gd name="T2" fmla="*/ 104 w 104"/>
                  <a:gd name="T3" fmla="*/ 131 h 132"/>
                  <a:gd name="T4" fmla="*/ 0 w 104"/>
                  <a:gd name="T5" fmla="*/ 0 h 132"/>
                  <a:gd name="T6" fmla="*/ 0 60000 65536"/>
                  <a:gd name="T7" fmla="*/ 0 60000 65536"/>
                  <a:gd name="T8" fmla="*/ 0 60000 65536"/>
                  <a:gd name="T9" fmla="*/ 0 w 104"/>
                  <a:gd name="T10" fmla="*/ 0 h 132"/>
                  <a:gd name="T11" fmla="*/ 104 w 104"/>
                  <a:gd name="T12" fmla="*/ 132 h 132"/>
                </a:gdLst>
                <a:ahLst/>
                <a:cxnLst>
                  <a:cxn ang="T6">
                    <a:pos x="T0" y="T1"/>
                  </a:cxn>
                  <a:cxn ang="T7">
                    <a:pos x="T2" y="T3"/>
                  </a:cxn>
                  <a:cxn ang="T8">
                    <a:pos x="T4" y="T5"/>
                  </a:cxn>
                </a:cxnLst>
                <a:rect l="T9" t="T10" r="T11" b="T12"/>
                <a:pathLst>
                  <a:path w="104" h="132">
                    <a:moveTo>
                      <a:pt x="104" y="132"/>
                    </a:moveTo>
                    <a:cubicBezTo>
                      <a:pt x="104" y="132"/>
                      <a:pt x="104" y="131"/>
                      <a:pt x="104" y="131"/>
                    </a:cubicBezTo>
                    <a:cubicBezTo>
                      <a:pt x="104" y="75"/>
                      <a:pt x="64" y="24"/>
                      <a:pt x="0" y="0"/>
                    </a:cubicBezTo>
                  </a:path>
                </a:pathLst>
              </a:custGeom>
              <a:noFill/>
              <a:ln w="7938" cap="rnd">
                <a:solidFill>
                  <a:srgbClr val="000000"/>
                </a:solidFill>
                <a:round/>
                <a:headEnd/>
                <a:tailEnd/>
              </a:ln>
            </p:spPr>
            <p:txBody>
              <a:bodyPr/>
              <a:lstStyle/>
              <a:p>
                <a:endParaRPr lang="en-US"/>
              </a:p>
            </p:txBody>
          </p:sp>
          <p:sp>
            <p:nvSpPr>
              <p:cNvPr id="35100" name="Freeform 223"/>
              <p:cNvSpPr>
                <a:spLocks/>
              </p:cNvSpPr>
              <p:nvPr/>
            </p:nvSpPr>
            <p:spPr bwMode="auto">
              <a:xfrm>
                <a:off x="2877" y="997"/>
                <a:ext cx="47" cy="49"/>
              </a:xfrm>
              <a:custGeom>
                <a:avLst/>
                <a:gdLst>
                  <a:gd name="T0" fmla="*/ 0 w 47"/>
                  <a:gd name="T1" fmla="*/ 49 h 49"/>
                  <a:gd name="T2" fmla="*/ 47 w 47"/>
                  <a:gd name="T3" fmla="*/ 0 h 49"/>
                  <a:gd name="T4" fmla="*/ 0 60000 65536"/>
                  <a:gd name="T5" fmla="*/ 0 60000 65536"/>
                  <a:gd name="T6" fmla="*/ 0 w 47"/>
                  <a:gd name="T7" fmla="*/ 0 h 49"/>
                  <a:gd name="T8" fmla="*/ 47 w 47"/>
                  <a:gd name="T9" fmla="*/ 49 h 49"/>
                </a:gdLst>
                <a:ahLst/>
                <a:cxnLst>
                  <a:cxn ang="T4">
                    <a:pos x="T0" y="T1"/>
                  </a:cxn>
                  <a:cxn ang="T5">
                    <a:pos x="T2" y="T3"/>
                  </a:cxn>
                </a:cxnLst>
                <a:rect l="T6" t="T7" r="T8" b="T9"/>
                <a:pathLst>
                  <a:path w="47" h="49">
                    <a:moveTo>
                      <a:pt x="0" y="49"/>
                    </a:moveTo>
                    <a:cubicBezTo>
                      <a:pt x="20" y="36"/>
                      <a:pt x="36" y="19"/>
                      <a:pt x="47" y="0"/>
                    </a:cubicBezTo>
                  </a:path>
                </a:pathLst>
              </a:custGeom>
              <a:noFill/>
              <a:ln w="7938" cap="rnd">
                <a:solidFill>
                  <a:srgbClr val="000000"/>
                </a:solidFill>
                <a:round/>
                <a:headEnd/>
                <a:tailEnd/>
              </a:ln>
            </p:spPr>
            <p:txBody>
              <a:bodyPr/>
              <a:lstStyle/>
              <a:p>
                <a:endParaRPr lang="en-US"/>
              </a:p>
            </p:txBody>
          </p:sp>
          <p:sp>
            <p:nvSpPr>
              <p:cNvPr id="35101" name="Freeform 224"/>
              <p:cNvSpPr>
                <a:spLocks/>
              </p:cNvSpPr>
              <p:nvPr/>
            </p:nvSpPr>
            <p:spPr bwMode="auto">
              <a:xfrm>
                <a:off x="2812" y="814"/>
                <a:ext cx="2" cy="23"/>
              </a:xfrm>
              <a:custGeom>
                <a:avLst/>
                <a:gdLst>
                  <a:gd name="T0" fmla="*/ 2 w 2"/>
                  <a:gd name="T1" fmla="*/ 23 h 23"/>
                  <a:gd name="T2" fmla="*/ 2 w 2"/>
                  <a:gd name="T3" fmla="*/ 21 h 23"/>
                  <a:gd name="T4" fmla="*/ 0 w 2"/>
                  <a:gd name="T5" fmla="*/ 0 h 23"/>
                  <a:gd name="T6" fmla="*/ 0 60000 65536"/>
                  <a:gd name="T7" fmla="*/ 0 60000 65536"/>
                  <a:gd name="T8" fmla="*/ 0 60000 65536"/>
                  <a:gd name="T9" fmla="*/ 0 w 2"/>
                  <a:gd name="T10" fmla="*/ 0 h 23"/>
                  <a:gd name="T11" fmla="*/ 2 w 2"/>
                  <a:gd name="T12" fmla="*/ 23 h 23"/>
                </a:gdLst>
                <a:ahLst/>
                <a:cxnLst>
                  <a:cxn ang="T6">
                    <a:pos x="T0" y="T1"/>
                  </a:cxn>
                  <a:cxn ang="T7">
                    <a:pos x="T2" y="T3"/>
                  </a:cxn>
                  <a:cxn ang="T8">
                    <a:pos x="T4" y="T5"/>
                  </a:cxn>
                </a:cxnLst>
                <a:rect l="T9" t="T10" r="T11" b="T12"/>
                <a:pathLst>
                  <a:path w="2" h="23">
                    <a:moveTo>
                      <a:pt x="2" y="23"/>
                    </a:moveTo>
                    <a:cubicBezTo>
                      <a:pt x="2" y="23"/>
                      <a:pt x="2" y="22"/>
                      <a:pt x="2" y="21"/>
                    </a:cubicBezTo>
                    <a:cubicBezTo>
                      <a:pt x="2" y="14"/>
                      <a:pt x="1" y="7"/>
                      <a:pt x="0" y="0"/>
                    </a:cubicBezTo>
                  </a:path>
                </a:pathLst>
              </a:custGeom>
              <a:noFill/>
              <a:ln w="7938" cap="rnd">
                <a:solidFill>
                  <a:srgbClr val="000000"/>
                </a:solidFill>
                <a:round/>
                <a:headEnd/>
                <a:tailEnd/>
              </a:ln>
            </p:spPr>
            <p:txBody>
              <a:bodyPr/>
              <a:lstStyle/>
              <a:p>
                <a:endParaRPr lang="en-US"/>
              </a:p>
            </p:txBody>
          </p:sp>
          <p:sp>
            <p:nvSpPr>
              <p:cNvPr id="35102" name="Freeform 225"/>
              <p:cNvSpPr>
                <a:spLocks/>
              </p:cNvSpPr>
              <p:nvPr/>
            </p:nvSpPr>
            <p:spPr bwMode="auto">
              <a:xfrm>
                <a:off x="2514" y="757"/>
                <a:ext cx="24" cy="29"/>
              </a:xfrm>
              <a:custGeom>
                <a:avLst/>
                <a:gdLst>
                  <a:gd name="T0" fmla="*/ 24 w 24"/>
                  <a:gd name="T1" fmla="*/ 0 h 29"/>
                  <a:gd name="T2" fmla="*/ 0 w 24"/>
                  <a:gd name="T3" fmla="*/ 29 h 29"/>
                  <a:gd name="T4" fmla="*/ 0 60000 65536"/>
                  <a:gd name="T5" fmla="*/ 0 60000 65536"/>
                  <a:gd name="T6" fmla="*/ 0 w 24"/>
                  <a:gd name="T7" fmla="*/ 0 h 29"/>
                  <a:gd name="T8" fmla="*/ 24 w 24"/>
                  <a:gd name="T9" fmla="*/ 29 h 29"/>
                </a:gdLst>
                <a:ahLst/>
                <a:cxnLst>
                  <a:cxn ang="T4">
                    <a:pos x="T0" y="T1"/>
                  </a:cxn>
                  <a:cxn ang="T5">
                    <a:pos x="T2" y="T3"/>
                  </a:cxn>
                </a:cxnLst>
                <a:rect l="T6" t="T7" r="T8" b="T9"/>
                <a:pathLst>
                  <a:path w="24" h="29">
                    <a:moveTo>
                      <a:pt x="24" y="0"/>
                    </a:moveTo>
                    <a:cubicBezTo>
                      <a:pt x="14" y="9"/>
                      <a:pt x="6" y="19"/>
                      <a:pt x="0" y="29"/>
                    </a:cubicBezTo>
                  </a:path>
                </a:pathLst>
              </a:custGeom>
              <a:noFill/>
              <a:ln w="7938" cap="rnd">
                <a:solidFill>
                  <a:srgbClr val="000000"/>
                </a:solidFill>
                <a:round/>
                <a:headEnd/>
                <a:tailEnd/>
              </a:ln>
            </p:spPr>
            <p:txBody>
              <a:bodyPr/>
              <a:lstStyle/>
              <a:p>
                <a:endParaRPr lang="en-US"/>
              </a:p>
            </p:txBody>
          </p:sp>
          <p:sp>
            <p:nvSpPr>
              <p:cNvPr id="35103" name="Freeform 226"/>
              <p:cNvSpPr>
                <a:spLocks/>
              </p:cNvSpPr>
              <p:nvPr/>
            </p:nvSpPr>
            <p:spPr bwMode="auto">
              <a:xfrm>
                <a:off x="2289" y="774"/>
                <a:ext cx="12" cy="26"/>
              </a:xfrm>
              <a:custGeom>
                <a:avLst/>
                <a:gdLst>
                  <a:gd name="T0" fmla="*/ 12 w 12"/>
                  <a:gd name="T1" fmla="*/ 0 h 26"/>
                  <a:gd name="T2" fmla="*/ 0 w 12"/>
                  <a:gd name="T3" fmla="*/ 26 h 26"/>
                  <a:gd name="T4" fmla="*/ 0 60000 65536"/>
                  <a:gd name="T5" fmla="*/ 0 60000 65536"/>
                  <a:gd name="T6" fmla="*/ 0 w 12"/>
                  <a:gd name="T7" fmla="*/ 0 h 26"/>
                  <a:gd name="T8" fmla="*/ 12 w 12"/>
                  <a:gd name="T9" fmla="*/ 26 h 26"/>
                </a:gdLst>
                <a:ahLst/>
                <a:cxnLst>
                  <a:cxn ang="T4">
                    <a:pos x="T0" y="T1"/>
                  </a:cxn>
                  <a:cxn ang="T5">
                    <a:pos x="T2" y="T3"/>
                  </a:cxn>
                </a:cxnLst>
                <a:rect l="T6" t="T7" r="T8" b="T9"/>
                <a:pathLst>
                  <a:path w="12" h="26">
                    <a:moveTo>
                      <a:pt x="12" y="0"/>
                    </a:moveTo>
                    <a:cubicBezTo>
                      <a:pt x="6" y="9"/>
                      <a:pt x="3" y="17"/>
                      <a:pt x="0" y="26"/>
                    </a:cubicBezTo>
                  </a:path>
                </a:pathLst>
              </a:custGeom>
              <a:noFill/>
              <a:ln w="7938" cap="rnd">
                <a:solidFill>
                  <a:srgbClr val="000000"/>
                </a:solidFill>
                <a:round/>
                <a:headEnd/>
                <a:tailEnd/>
              </a:ln>
            </p:spPr>
            <p:txBody>
              <a:bodyPr/>
              <a:lstStyle/>
              <a:p>
                <a:endParaRPr lang="en-US"/>
              </a:p>
            </p:txBody>
          </p:sp>
          <p:sp>
            <p:nvSpPr>
              <p:cNvPr id="35104" name="Freeform 227"/>
              <p:cNvSpPr>
                <a:spLocks/>
              </p:cNvSpPr>
              <p:nvPr/>
            </p:nvSpPr>
            <p:spPr bwMode="auto">
              <a:xfrm>
                <a:off x="2028" y="810"/>
                <a:ext cx="42" cy="25"/>
              </a:xfrm>
              <a:custGeom>
                <a:avLst/>
                <a:gdLst>
                  <a:gd name="T0" fmla="*/ 42 w 42"/>
                  <a:gd name="T1" fmla="*/ 25 h 25"/>
                  <a:gd name="T2" fmla="*/ 0 w 42"/>
                  <a:gd name="T3" fmla="*/ 0 h 25"/>
                  <a:gd name="T4" fmla="*/ 0 60000 65536"/>
                  <a:gd name="T5" fmla="*/ 0 60000 65536"/>
                  <a:gd name="T6" fmla="*/ 0 w 42"/>
                  <a:gd name="T7" fmla="*/ 0 h 25"/>
                  <a:gd name="T8" fmla="*/ 42 w 42"/>
                  <a:gd name="T9" fmla="*/ 25 h 25"/>
                </a:gdLst>
                <a:ahLst/>
                <a:cxnLst>
                  <a:cxn ang="T4">
                    <a:pos x="T0" y="T1"/>
                  </a:cxn>
                  <a:cxn ang="T5">
                    <a:pos x="T2" y="T3"/>
                  </a:cxn>
                </a:cxnLst>
                <a:rect l="T6" t="T7" r="T8" b="T9"/>
                <a:pathLst>
                  <a:path w="42" h="25">
                    <a:moveTo>
                      <a:pt x="42" y="25"/>
                    </a:moveTo>
                    <a:cubicBezTo>
                      <a:pt x="30" y="15"/>
                      <a:pt x="16" y="7"/>
                      <a:pt x="0" y="0"/>
                    </a:cubicBezTo>
                  </a:path>
                </a:pathLst>
              </a:custGeom>
              <a:noFill/>
              <a:ln w="7938" cap="rnd">
                <a:solidFill>
                  <a:srgbClr val="000000"/>
                </a:solidFill>
                <a:round/>
                <a:headEnd/>
                <a:tailEnd/>
              </a:ln>
            </p:spPr>
            <p:txBody>
              <a:bodyPr/>
              <a:lstStyle/>
              <a:p>
                <a:endParaRPr lang="en-US"/>
              </a:p>
            </p:txBody>
          </p:sp>
          <p:sp>
            <p:nvSpPr>
              <p:cNvPr id="35105" name="Freeform 228"/>
              <p:cNvSpPr>
                <a:spLocks/>
              </p:cNvSpPr>
              <p:nvPr/>
            </p:nvSpPr>
            <p:spPr bwMode="auto">
              <a:xfrm>
                <a:off x="1703" y="979"/>
                <a:ext cx="7" cy="27"/>
              </a:xfrm>
              <a:custGeom>
                <a:avLst/>
                <a:gdLst>
                  <a:gd name="T0" fmla="*/ 0 w 7"/>
                  <a:gd name="T1" fmla="*/ 0 h 27"/>
                  <a:gd name="T2" fmla="*/ 7 w 7"/>
                  <a:gd name="T3" fmla="*/ 27 h 27"/>
                  <a:gd name="T4" fmla="*/ 0 60000 65536"/>
                  <a:gd name="T5" fmla="*/ 0 60000 65536"/>
                  <a:gd name="T6" fmla="*/ 0 w 7"/>
                  <a:gd name="T7" fmla="*/ 0 h 27"/>
                  <a:gd name="T8" fmla="*/ 7 w 7"/>
                  <a:gd name="T9" fmla="*/ 27 h 27"/>
                </a:gdLst>
                <a:ahLst/>
                <a:cxnLst>
                  <a:cxn ang="T4">
                    <a:pos x="T0" y="T1"/>
                  </a:cxn>
                  <a:cxn ang="T5">
                    <a:pos x="T2" y="T3"/>
                  </a:cxn>
                </a:cxnLst>
                <a:rect l="T6" t="T7" r="T8" b="T9"/>
                <a:pathLst>
                  <a:path w="7" h="27">
                    <a:moveTo>
                      <a:pt x="0" y="0"/>
                    </a:moveTo>
                    <a:cubicBezTo>
                      <a:pt x="1" y="9"/>
                      <a:pt x="4" y="18"/>
                      <a:pt x="7" y="27"/>
                    </a:cubicBezTo>
                  </a:path>
                </a:pathLst>
              </a:custGeom>
              <a:noFill/>
              <a:ln w="7938" cap="rnd">
                <a:solidFill>
                  <a:srgbClr val="000000"/>
                </a:solidFill>
                <a:round/>
                <a:headEnd/>
                <a:tailEnd/>
              </a:ln>
            </p:spPr>
            <p:txBody>
              <a:bodyPr/>
              <a:lstStyle/>
              <a:p>
                <a:endParaRPr lang="en-US"/>
              </a:p>
            </p:txBody>
          </p:sp>
        </p:grpSp>
        <p:sp>
          <p:nvSpPr>
            <p:cNvPr id="34926" name="Rectangle 229"/>
            <p:cNvSpPr>
              <a:spLocks noChangeArrowheads="1"/>
            </p:cNvSpPr>
            <p:nvPr/>
          </p:nvSpPr>
          <p:spPr bwMode="auto">
            <a:xfrm>
              <a:off x="5451475" y="5238750"/>
              <a:ext cx="708025" cy="182563"/>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C = &lt;H,F&gt;</a:t>
              </a:r>
              <a:endParaRPr lang="en-US" sz="3200" b="1"/>
            </a:p>
          </p:txBody>
        </p:sp>
        <p:sp>
          <p:nvSpPr>
            <p:cNvPr id="34927" name="Rectangle 230"/>
            <p:cNvSpPr>
              <a:spLocks noChangeArrowheads="1"/>
            </p:cNvSpPr>
            <p:nvPr/>
          </p:nvSpPr>
          <p:spPr bwMode="auto">
            <a:xfrm>
              <a:off x="5451475" y="5416550"/>
              <a:ext cx="109538" cy="182563"/>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C</a:t>
              </a:r>
              <a:endParaRPr lang="en-US" sz="3200" b="1"/>
            </a:p>
          </p:txBody>
        </p:sp>
        <p:sp>
          <p:nvSpPr>
            <p:cNvPr id="34928" name="Rectangle 231"/>
            <p:cNvSpPr>
              <a:spLocks noChangeArrowheads="1"/>
            </p:cNvSpPr>
            <p:nvPr/>
          </p:nvSpPr>
          <p:spPr bwMode="auto">
            <a:xfrm>
              <a:off x="5541963" y="5510213"/>
              <a:ext cx="381000" cy="122237"/>
            </a:xfrm>
            <a:prstGeom prst="rect">
              <a:avLst/>
            </a:prstGeom>
            <a:noFill/>
            <a:ln w="9525">
              <a:noFill/>
              <a:miter lim="800000"/>
              <a:headEnd/>
              <a:tailEnd/>
            </a:ln>
          </p:spPr>
          <p:txBody>
            <a:bodyPr wrap="none" lIns="0" tIns="0" rIns="0" bIns="0">
              <a:spAutoFit/>
            </a:bodyPr>
            <a:lstStyle/>
            <a:p>
              <a:pPr eaLnBrk="1" hangingPunct="1"/>
              <a:r>
                <a:rPr lang="en-US" sz="800">
                  <a:solidFill>
                    <a:srgbClr val="000000"/>
                  </a:solidFill>
                </a:rPr>
                <a:t>Headset</a:t>
              </a:r>
              <a:endParaRPr lang="en-US" sz="3200" b="1"/>
            </a:p>
          </p:txBody>
        </p:sp>
        <p:sp>
          <p:nvSpPr>
            <p:cNvPr id="34929" name="Rectangle 232"/>
            <p:cNvSpPr>
              <a:spLocks noChangeArrowheads="1"/>
            </p:cNvSpPr>
            <p:nvPr/>
          </p:nvSpPr>
          <p:spPr bwMode="auto">
            <a:xfrm>
              <a:off x="5846763" y="5416550"/>
              <a:ext cx="373062" cy="182563"/>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 = &lt;H</a:t>
              </a:r>
              <a:endParaRPr lang="en-US" sz="3200" b="1"/>
            </a:p>
          </p:txBody>
        </p:sp>
        <p:sp>
          <p:nvSpPr>
            <p:cNvPr id="34930" name="Rectangle 233"/>
            <p:cNvSpPr>
              <a:spLocks noChangeArrowheads="1"/>
            </p:cNvSpPr>
            <p:nvPr/>
          </p:nvSpPr>
          <p:spPr bwMode="auto">
            <a:xfrm>
              <a:off x="6154738" y="5510213"/>
              <a:ext cx="381000" cy="122237"/>
            </a:xfrm>
            <a:prstGeom prst="rect">
              <a:avLst/>
            </a:prstGeom>
            <a:noFill/>
            <a:ln w="9525">
              <a:noFill/>
              <a:miter lim="800000"/>
              <a:headEnd/>
              <a:tailEnd/>
            </a:ln>
          </p:spPr>
          <p:txBody>
            <a:bodyPr wrap="none" lIns="0" tIns="0" rIns="0" bIns="0">
              <a:spAutoFit/>
            </a:bodyPr>
            <a:lstStyle/>
            <a:p>
              <a:pPr eaLnBrk="1" hangingPunct="1"/>
              <a:r>
                <a:rPr lang="en-US" sz="800">
                  <a:solidFill>
                    <a:srgbClr val="000000"/>
                  </a:solidFill>
                </a:rPr>
                <a:t>Headset</a:t>
              </a:r>
              <a:endParaRPr lang="en-US" sz="3200" b="1"/>
            </a:p>
          </p:txBody>
        </p:sp>
        <p:sp>
          <p:nvSpPr>
            <p:cNvPr id="34931" name="Rectangle 234"/>
            <p:cNvSpPr>
              <a:spLocks noChangeArrowheads="1"/>
            </p:cNvSpPr>
            <p:nvPr/>
          </p:nvSpPr>
          <p:spPr bwMode="auto">
            <a:xfrm>
              <a:off x="6457950" y="5416550"/>
              <a:ext cx="222250" cy="182563"/>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 F </a:t>
              </a:r>
              <a:endParaRPr lang="en-US" sz="3200" b="1"/>
            </a:p>
          </p:txBody>
        </p:sp>
        <p:sp>
          <p:nvSpPr>
            <p:cNvPr id="34932" name="Rectangle 235"/>
            <p:cNvSpPr>
              <a:spLocks noChangeArrowheads="1"/>
            </p:cNvSpPr>
            <p:nvPr/>
          </p:nvSpPr>
          <p:spPr bwMode="auto">
            <a:xfrm>
              <a:off x="6642100" y="5510213"/>
              <a:ext cx="381000" cy="122237"/>
            </a:xfrm>
            <a:prstGeom prst="rect">
              <a:avLst/>
            </a:prstGeom>
            <a:noFill/>
            <a:ln w="9525">
              <a:noFill/>
              <a:miter lim="800000"/>
              <a:headEnd/>
              <a:tailEnd/>
            </a:ln>
          </p:spPr>
          <p:txBody>
            <a:bodyPr wrap="none" lIns="0" tIns="0" rIns="0" bIns="0">
              <a:spAutoFit/>
            </a:bodyPr>
            <a:lstStyle/>
            <a:p>
              <a:pPr eaLnBrk="1" hangingPunct="1"/>
              <a:r>
                <a:rPr lang="en-US" sz="800">
                  <a:solidFill>
                    <a:srgbClr val="000000"/>
                  </a:solidFill>
                </a:rPr>
                <a:t>Headset</a:t>
              </a:r>
              <a:endParaRPr lang="en-US" sz="3200" b="1"/>
            </a:p>
          </p:txBody>
        </p:sp>
        <p:sp>
          <p:nvSpPr>
            <p:cNvPr id="34933" name="Rectangle 236"/>
            <p:cNvSpPr>
              <a:spLocks noChangeArrowheads="1"/>
            </p:cNvSpPr>
            <p:nvPr/>
          </p:nvSpPr>
          <p:spPr bwMode="auto">
            <a:xfrm>
              <a:off x="6946900" y="5416550"/>
              <a:ext cx="88900" cy="182563"/>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&gt;</a:t>
              </a:r>
              <a:endParaRPr lang="en-US" sz="3200" b="1"/>
            </a:p>
          </p:txBody>
        </p:sp>
        <p:sp>
          <p:nvSpPr>
            <p:cNvPr id="34934" name="Rectangle 237"/>
            <p:cNvSpPr>
              <a:spLocks noChangeArrowheads="1"/>
            </p:cNvSpPr>
            <p:nvPr/>
          </p:nvSpPr>
          <p:spPr bwMode="auto">
            <a:xfrm>
              <a:off x="5451475" y="5595938"/>
              <a:ext cx="109538" cy="182562"/>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H</a:t>
              </a:r>
              <a:endParaRPr lang="en-US" sz="3200" b="1"/>
            </a:p>
          </p:txBody>
        </p:sp>
        <p:sp>
          <p:nvSpPr>
            <p:cNvPr id="34935" name="Rectangle 238"/>
            <p:cNvSpPr>
              <a:spLocks noChangeArrowheads="1"/>
            </p:cNvSpPr>
            <p:nvPr/>
          </p:nvSpPr>
          <p:spPr bwMode="auto">
            <a:xfrm>
              <a:off x="5541963" y="5688013"/>
              <a:ext cx="157162" cy="122237"/>
            </a:xfrm>
            <a:prstGeom prst="rect">
              <a:avLst/>
            </a:prstGeom>
            <a:noFill/>
            <a:ln w="9525">
              <a:noFill/>
              <a:miter lim="800000"/>
              <a:headEnd/>
              <a:tailEnd/>
            </a:ln>
          </p:spPr>
          <p:txBody>
            <a:bodyPr wrap="none" lIns="0" tIns="0" rIns="0" bIns="0">
              <a:spAutoFit/>
            </a:bodyPr>
            <a:lstStyle/>
            <a:p>
              <a:pPr eaLnBrk="1" hangingPunct="1"/>
              <a:r>
                <a:rPr lang="en-US" sz="800">
                  <a:solidFill>
                    <a:srgbClr val="000000"/>
                  </a:solidFill>
                </a:rPr>
                <a:t>HM</a:t>
              </a:r>
              <a:endParaRPr lang="en-US" sz="3200" b="1"/>
            </a:p>
          </p:txBody>
        </p:sp>
        <p:sp>
          <p:nvSpPr>
            <p:cNvPr id="34936" name="Rectangle 239"/>
            <p:cNvSpPr>
              <a:spLocks noChangeArrowheads="1"/>
            </p:cNvSpPr>
            <p:nvPr/>
          </p:nvSpPr>
          <p:spPr bwMode="auto">
            <a:xfrm>
              <a:off x="5672138" y="5595938"/>
              <a:ext cx="2451100" cy="182562"/>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{mem = 3MB, power_level = normal,</a:t>
              </a:r>
              <a:endParaRPr lang="en-US" sz="3200" b="1"/>
            </a:p>
          </p:txBody>
        </p:sp>
        <p:sp>
          <p:nvSpPr>
            <p:cNvPr id="34937" name="Rectangle 240"/>
            <p:cNvSpPr>
              <a:spLocks noChangeArrowheads="1"/>
            </p:cNvSpPr>
            <p:nvPr/>
          </p:nvSpPr>
          <p:spPr bwMode="auto">
            <a:xfrm>
              <a:off x="5451475" y="5773738"/>
              <a:ext cx="2339975" cy="182562"/>
            </a:xfrm>
            <a:prstGeom prst="rect">
              <a:avLst/>
            </a:prstGeom>
            <a:noFill/>
            <a:ln w="9525">
              <a:noFill/>
              <a:miter lim="800000"/>
              <a:headEnd/>
              <a:tailEnd/>
            </a:ln>
          </p:spPr>
          <p:txBody>
            <a:bodyPr wrap="none" lIns="0" tIns="0" rIns="0" bIns="0">
              <a:spAutoFit/>
            </a:bodyPr>
            <a:lstStyle/>
            <a:p>
              <a:pPr eaLnBrk="1" hangingPunct="1"/>
              <a:r>
                <a:rPr lang="en-US" sz="1200">
                  <a:solidFill>
                    <a:srgbClr val="0000FF"/>
                  </a:solidFill>
                </a:rPr>
                <a:t>communication = bluetooth (--&gt;(b))</a:t>
              </a:r>
              <a:endParaRPr lang="en-US" sz="3200" b="1"/>
            </a:p>
          </p:txBody>
        </p:sp>
        <p:sp>
          <p:nvSpPr>
            <p:cNvPr id="34938" name="Rectangle 241"/>
            <p:cNvSpPr>
              <a:spLocks noChangeArrowheads="1"/>
            </p:cNvSpPr>
            <p:nvPr/>
          </p:nvSpPr>
          <p:spPr bwMode="auto">
            <a:xfrm>
              <a:off x="7848600" y="5791200"/>
              <a:ext cx="93663" cy="182563"/>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a:t>
              </a:r>
              <a:endParaRPr lang="en-US" sz="3200" b="1"/>
            </a:p>
          </p:txBody>
        </p:sp>
        <p:sp>
          <p:nvSpPr>
            <p:cNvPr id="34939" name="Rectangle 242"/>
            <p:cNvSpPr>
              <a:spLocks noChangeArrowheads="1"/>
            </p:cNvSpPr>
            <p:nvPr/>
          </p:nvSpPr>
          <p:spPr bwMode="auto">
            <a:xfrm>
              <a:off x="5451475" y="5951538"/>
              <a:ext cx="93663" cy="182562"/>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F</a:t>
              </a:r>
              <a:endParaRPr lang="en-US" sz="3200" b="1"/>
            </a:p>
          </p:txBody>
        </p:sp>
        <p:sp>
          <p:nvSpPr>
            <p:cNvPr id="34940" name="Rectangle 243"/>
            <p:cNvSpPr>
              <a:spLocks noChangeArrowheads="1"/>
            </p:cNvSpPr>
            <p:nvPr/>
          </p:nvSpPr>
          <p:spPr bwMode="auto">
            <a:xfrm>
              <a:off x="5529263" y="6045200"/>
              <a:ext cx="157162" cy="122238"/>
            </a:xfrm>
            <a:prstGeom prst="rect">
              <a:avLst/>
            </a:prstGeom>
            <a:noFill/>
            <a:ln w="9525">
              <a:noFill/>
              <a:miter lim="800000"/>
              <a:headEnd/>
              <a:tailEnd/>
            </a:ln>
          </p:spPr>
          <p:txBody>
            <a:bodyPr wrap="none" lIns="0" tIns="0" rIns="0" bIns="0">
              <a:spAutoFit/>
            </a:bodyPr>
            <a:lstStyle/>
            <a:p>
              <a:pPr eaLnBrk="1" hangingPunct="1"/>
              <a:r>
                <a:rPr lang="en-US" sz="800">
                  <a:solidFill>
                    <a:srgbClr val="000000"/>
                  </a:solidFill>
                </a:rPr>
                <a:t>HM</a:t>
              </a:r>
              <a:endParaRPr lang="en-US" sz="3200" b="1"/>
            </a:p>
          </p:txBody>
        </p:sp>
        <p:sp>
          <p:nvSpPr>
            <p:cNvPr id="34941" name="Rectangle 244"/>
            <p:cNvSpPr>
              <a:spLocks noChangeArrowheads="1"/>
            </p:cNvSpPr>
            <p:nvPr/>
          </p:nvSpPr>
          <p:spPr bwMode="auto">
            <a:xfrm>
              <a:off x="5657850" y="5951538"/>
              <a:ext cx="1990725" cy="182562"/>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={accelerometer, light meter} </a:t>
              </a:r>
              <a:endParaRPr lang="en-US" sz="3200" b="1"/>
            </a:p>
          </p:txBody>
        </p:sp>
        <p:sp>
          <p:nvSpPr>
            <p:cNvPr id="34942" name="Rectangle 245"/>
            <p:cNvSpPr>
              <a:spLocks noChangeArrowheads="1"/>
            </p:cNvSpPr>
            <p:nvPr/>
          </p:nvSpPr>
          <p:spPr bwMode="auto">
            <a:xfrm>
              <a:off x="5451475" y="2641600"/>
              <a:ext cx="1014413" cy="182563"/>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D = &lt;M , R, S&gt;</a:t>
              </a:r>
              <a:endParaRPr lang="en-US" sz="3200" b="1"/>
            </a:p>
          </p:txBody>
        </p:sp>
        <p:sp>
          <p:nvSpPr>
            <p:cNvPr id="34943" name="Rectangle 246"/>
            <p:cNvSpPr>
              <a:spLocks noChangeArrowheads="1"/>
            </p:cNvSpPr>
            <p:nvPr/>
          </p:nvSpPr>
          <p:spPr bwMode="auto">
            <a:xfrm>
              <a:off x="5451475" y="2820988"/>
              <a:ext cx="127000" cy="182562"/>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M</a:t>
              </a:r>
              <a:endParaRPr lang="en-US" sz="3200" b="1"/>
            </a:p>
          </p:txBody>
        </p:sp>
        <p:sp>
          <p:nvSpPr>
            <p:cNvPr id="34944" name="Rectangle 247"/>
            <p:cNvSpPr>
              <a:spLocks noChangeArrowheads="1"/>
            </p:cNvSpPr>
            <p:nvPr/>
          </p:nvSpPr>
          <p:spPr bwMode="auto">
            <a:xfrm>
              <a:off x="5554663" y="2914650"/>
              <a:ext cx="123825" cy="122238"/>
            </a:xfrm>
            <a:prstGeom prst="rect">
              <a:avLst/>
            </a:prstGeom>
            <a:noFill/>
            <a:ln w="9525">
              <a:noFill/>
              <a:miter lim="800000"/>
              <a:headEnd/>
              <a:tailEnd/>
            </a:ln>
          </p:spPr>
          <p:txBody>
            <a:bodyPr wrap="none" lIns="0" tIns="0" rIns="0" bIns="0">
              <a:spAutoFit/>
            </a:bodyPr>
            <a:lstStyle/>
            <a:p>
              <a:pPr eaLnBrk="1" hangingPunct="1"/>
              <a:r>
                <a:rPr lang="en-US" sz="800">
                  <a:solidFill>
                    <a:srgbClr val="000000"/>
                  </a:solidFill>
                </a:rPr>
                <a:t>Hs</a:t>
              </a:r>
              <a:endParaRPr lang="en-US" sz="3200" b="1"/>
            </a:p>
          </p:txBody>
        </p:sp>
        <p:sp>
          <p:nvSpPr>
            <p:cNvPr id="34945" name="Rectangle 248"/>
            <p:cNvSpPr>
              <a:spLocks noChangeArrowheads="1"/>
            </p:cNvSpPr>
            <p:nvPr/>
          </p:nvSpPr>
          <p:spPr bwMode="auto">
            <a:xfrm>
              <a:off x="5656263" y="2820988"/>
              <a:ext cx="1679575" cy="182562"/>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 = &lt;sense, Transceiver&gt; </a:t>
              </a:r>
              <a:endParaRPr lang="en-US" sz="3200" b="1"/>
            </a:p>
          </p:txBody>
        </p:sp>
        <p:sp>
          <p:nvSpPr>
            <p:cNvPr id="34946" name="Rectangle 252"/>
            <p:cNvSpPr>
              <a:spLocks noChangeArrowheads="1"/>
            </p:cNvSpPr>
            <p:nvPr/>
          </p:nvSpPr>
          <p:spPr bwMode="auto">
            <a:xfrm>
              <a:off x="6170613" y="2998788"/>
              <a:ext cx="88900" cy="182562"/>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&gt;</a:t>
              </a:r>
              <a:endParaRPr lang="en-US" sz="3200" b="1"/>
            </a:p>
          </p:txBody>
        </p:sp>
        <p:sp>
          <p:nvSpPr>
            <p:cNvPr id="34947" name="Rectangle 253"/>
            <p:cNvSpPr>
              <a:spLocks noChangeArrowheads="1"/>
            </p:cNvSpPr>
            <p:nvPr/>
          </p:nvSpPr>
          <p:spPr bwMode="auto">
            <a:xfrm>
              <a:off x="5451475" y="3176588"/>
              <a:ext cx="109538" cy="182562"/>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R</a:t>
              </a:r>
              <a:endParaRPr lang="en-US" sz="3200" b="1"/>
            </a:p>
          </p:txBody>
        </p:sp>
        <p:sp>
          <p:nvSpPr>
            <p:cNvPr id="34948" name="Rectangle 254"/>
            <p:cNvSpPr>
              <a:spLocks noChangeArrowheads="1"/>
            </p:cNvSpPr>
            <p:nvPr/>
          </p:nvSpPr>
          <p:spPr bwMode="auto">
            <a:xfrm>
              <a:off x="5541963" y="3270250"/>
              <a:ext cx="157162" cy="122238"/>
            </a:xfrm>
            <a:prstGeom prst="rect">
              <a:avLst/>
            </a:prstGeom>
            <a:noFill/>
            <a:ln w="9525">
              <a:noFill/>
              <a:miter lim="800000"/>
              <a:headEnd/>
              <a:tailEnd/>
            </a:ln>
          </p:spPr>
          <p:txBody>
            <a:bodyPr wrap="none" lIns="0" tIns="0" rIns="0" bIns="0">
              <a:spAutoFit/>
            </a:bodyPr>
            <a:lstStyle/>
            <a:p>
              <a:pPr eaLnBrk="1" hangingPunct="1"/>
              <a:r>
                <a:rPr lang="en-US" sz="800">
                  <a:solidFill>
                    <a:srgbClr val="000000"/>
                  </a:solidFill>
                </a:rPr>
                <a:t>HM</a:t>
              </a:r>
              <a:endParaRPr lang="en-US" sz="3200" b="1"/>
            </a:p>
          </p:txBody>
        </p:sp>
        <p:sp>
          <p:nvSpPr>
            <p:cNvPr id="34949" name="Rectangle 255"/>
            <p:cNvSpPr>
              <a:spLocks noChangeArrowheads="1"/>
            </p:cNvSpPr>
            <p:nvPr/>
          </p:nvSpPr>
          <p:spPr bwMode="auto">
            <a:xfrm>
              <a:off x="5672138" y="3176588"/>
              <a:ext cx="174625" cy="182562"/>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 = </a:t>
              </a:r>
              <a:endParaRPr lang="en-US" sz="3200" b="1"/>
            </a:p>
          </p:txBody>
        </p:sp>
        <p:sp>
          <p:nvSpPr>
            <p:cNvPr id="34950" name="Rectangle 256"/>
            <p:cNvSpPr>
              <a:spLocks noChangeArrowheads="1"/>
            </p:cNvSpPr>
            <p:nvPr/>
          </p:nvSpPr>
          <p:spPr bwMode="auto">
            <a:xfrm>
              <a:off x="5816600" y="3176588"/>
              <a:ext cx="1789113" cy="182562"/>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{E = If   then  C= While …}</a:t>
              </a:r>
              <a:endParaRPr lang="en-US" sz="3200" b="1"/>
            </a:p>
          </p:txBody>
        </p:sp>
        <p:sp>
          <p:nvSpPr>
            <p:cNvPr id="34951" name="Rectangle 257"/>
            <p:cNvSpPr>
              <a:spLocks noChangeArrowheads="1"/>
            </p:cNvSpPr>
            <p:nvPr/>
          </p:nvSpPr>
          <p:spPr bwMode="auto">
            <a:xfrm>
              <a:off x="5454650" y="3352800"/>
              <a:ext cx="1789113" cy="182563"/>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ready" A = "render voice" }</a:t>
              </a:r>
              <a:endParaRPr lang="en-US" sz="3200" b="1"/>
            </a:p>
          </p:txBody>
        </p:sp>
        <p:sp>
          <p:nvSpPr>
            <p:cNvPr id="34952" name="Rectangle 258"/>
            <p:cNvSpPr>
              <a:spLocks noChangeArrowheads="1"/>
            </p:cNvSpPr>
            <p:nvPr/>
          </p:nvSpPr>
          <p:spPr bwMode="auto">
            <a:xfrm>
              <a:off x="5454650" y="3544888"/>
              <a:ext cx="2390775" cy="182562"/>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S = {Temp Monitor, Light Detector} </a:t>
              </a:r>
              <a:endParaRPr lang="en-US" sz="3200" b="1"/>
            </a:p>
          </p:txBody>
        </p:sp>
        <p:sp>
          <p:nvSpPr>
            <p:cNvPr id="34953" name="Rectangle 259"/>
            <p:cNvSpPr>
              <a:spLocks noChangeArrowheads="1"/>
            </p:cNvSpPr>
            <p:nvPr/>
          </p:nvSpPr>
          <p:spPr bwMode="auto">
            <a:xfrm>
              <a:off x="5451475" y="974725"/>
              <a:ext cx="1041400" cy="182563"/>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P = &lt; U, G, E &gt;</a:t>
              </a:r>
              <a:endParaRPr lang="en-US" sz="3200" b="1"/>
            </a:p>
          </p:txBody>
        </p:sp>
        <p:sp>
          <p:nvSpPr>
            <p:cNvPr id="34954" name="Rectangle 260"/>
            <p:cNvSpPr>
              <a:spLocks noChangeArrowheads="1"/>
            </p:cNvSpPr>
            <p:nvPr/>
          </p:nvSpPr>
          <p:spPr bwMode="auto">
            <a:xfrm>
              <a:off x="5451475" y="1154113"/>
              <a:ext cx="2657475" cy="182562"/>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U = { Detect Accident(--&gt;(c)), Alert, Call</a:t>
              </a:r>
              <a:endParaRPr lang="en-US" sz="3200" b="1"/>
            </a:p>
          </p:txBody>
        </p:sp>
        <p:sp>
          <p:nvSpPr>
            <p:cNvPr id="34955" name="Rectangle 261"/>
            <p:cNvSpPr>
              <a:spLocks noChangeArrowheads="1"/>
            </p:cNvSpPr>
            <p:nvPr/>
          </p:nvSpPr>
          <p:spPr bwMode="auto">
            <a:xfrm>
              <a:off x="5451475" y="1331913"/>
              <a:ext cx="1346200" cy="182562"/>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contact, file system}</a:t>
              </a:r>
              <a:endParaRPr lang="en-US" sz="3200" b="1"/>
            </a:p>
          </p:txBody>
        </p:sp>
        <p:sp>
          <p:nvSpPr>
            <p:cNvPr id="34956" name="Rectangle 262"/>
            <p:cNvSpPr>
              <a:spLocks noChangeArrowheads="1"/>
            </p:cNvSpPr>
            <p:nvPr/>
          </p:nvSpPr>
          <p:spPr bwMode="auto">
            <a:xfrm>
              <a:off x="5451475" y="1509713"/>
              <a:ext cx="2608263" cy="182562"/>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G = {auto phone, file browse, file save}</a:t>
              </a:r>
              <a:endParaRPr lang="en-US" sz="3200" b="1"/>
            </a:p>
          </p:txBody>
        </p:sp>
        <p:sp>
          <p:nvSpPr>
            <p:cNvPr id="34957" name="Rectangle 263"/>
            <p:cNvSpPr>
              <a:spLocks noChangeArrowheads="1"/>
            </p:cNvSpPr>
            <p:nvPr/>
          </p:nvSpPr>
          <p:spPr bwMode="auto">
            <a:xfrm>
              <a:off x="5451475" y="1689100"/>
              <a:ext cx="2084388" cy="182563"/>
            </a:xfrm>
            <a:prstGeom prst="rect">
              <a:avLst/>
            </a:prstGeom>
            <a:noFill/>
            <a:ln w="9525">
              <a:noFill/>
              <a:miter lim="800000"/>
              <a:headEnd/>
              <a:tailEnd/>
            </a:ln>
          </p:spPr>
          <p:txBody>
            <a:bodyPr wrap="none" lIns="0" tIns="0" rIns="0" bIns="0">
              <a:spAutoFit/>
            </a:bodyPr>
            <a:lstStyle/>
            <a:p>
              <a:pPr eaLnBrk="1" hangingPunct="1"/>
              <a:r>
                <a:rPr lang="en-US" sz="1200">
                  <a:solidFill>
                    <a:srgbClr val="000000"/>
                  </a:solidFill>
                </a:rPr>
                <a:t>E = {phonebook, 30sec data...}</a:t>
              </a:r>
              <a:endParaRPr lang="en-US" sz="3200" b="1"/>
            </a:p>
          </p:txBody>
        </p:sp>
        <p:sp>
          <p:nvSpPr>
            <p:cNvPr id="34958" name="Freeform 264"/>
            <p:cNvSpPr>
              <a:spLocks/>
            </p:cNvSpPr>
            <p:nvPr/>
          </p:nvSpPr>
          <p:spPr bwMode="auto">
            <a:xfrm>
              <a:off x="5459413" y="2590800"/>
              <a:ext cx="2255837" cy="1588"/>
            </a:xfrm>
            <a:custGeom>
              <a:avLst/>
              <a:gdLst>
                <a:gd name="T0" fmla="*/ 0 w 1421"/>
                <a:gd name="T1" fmla="*/ 0 h 1588"/>
                <a:gd name="T2" fmla="*/ 1421 w 1421"/>
                <a:gd name="T3" fmla="*/ 0 h 1588"/>
                <a:gd name="T4" fmla="*/ 1421 w 1421"/>
                <a:gd name="T5" fmla="*/ 0 h 1588"/>
                <a:gd name="T6" fmla="*/ 0 60000 65536"/>
                <a:gd name="T7" fmla="*/ 0 60000 65536"/>
                <a:gd name="T8" fmla="*/ 0 60000 65536"/>
                <a:gd name="T9" fmla="*/ 0 w 1421"/>
                <a:gd name="T10" fmla="*/ 0 h 1588"/>
                <a:gd name="T11" fmla="*/ 1421 w 1421"/>
                <a:gd name="T12" fmla="*/ 1588 h 1588"/>
              </a:gdLst>
              <a:ahLst/>
              <a:cxnLst>
                <a:cxn ang="T6">
                  <a:pos x="T0" y="T1"/>
                </a:cxn>
                <a:cxn ang="T7">
                  <a:pos x="T2" y="T3"/>
                </a:cxn>
                <a:cxn ang="T8">
                  <a:pos x="T4" y="T5"/>
                </a:cxn>
              </a:cxnLst>
              <a:rect l="T9" t="T10" r="T11" b="T12"/>
              <a:pathLst>
                <a:path w="1421" h="1588">
                  <a:moveTo>
                    <a:pt x="0" y="0"/>
                  </a:moveTo>
                  <a:lnTo>
                    <a:pt x="1421" y="0"/>
                  </a:lnTo>
                </a:path>
              </a:pathLst>
            </a:custGeom>
            <a:noFill/>
            <a:ln w="3175">
              <a:solidFill>
                <a:srgbClr val="000000"/>
              </a:solidFill>
              <a:round/>
              <a:headEnd/>
              <a:tailEnd/>
            </a:ln>
          </p:spPr>
          <p:txBody>
            <a:bodyPr/>
            <a:lstStyle/>
            <a:p>
              <a:endParaRPr lang="en-US"/>
            </a:p>
          </p:txBody>
        </p:sp>
        <p:sp>
          <p:nvSpPr>
            <p:cNvPr id="34959" name="Freeform 265"/>
            <p:cNvSpPr>
              <a:spLocks/>
            </p:cNvSpPr>
            <p:nvPr/>
          </p:nvSpPr>
          <p:spPr bwMode="auto">
            <a:xfrm>
              <a:off x="5459413" y="4595813"/>
              <a:ext cx="2255837" cy="1587"/>
            </a:xfrm>
            <a:custGeom>
              <a:avLst/>
              <a:gdLst>
                <a:gd name="T0" fmla="*/ 0 w 1421"/>
                <a:gd name="T1" fmla="*/ 0 h 1587"/>
                <a:gd name="T2" fmla="*/ 1421 w 1421"/>
                <a:gd name="T3" fmla="*/ 0 h 1587"/>
                <a:gd name="T4" fmla="*/ 1421 w 1421"/>
                <a:gd name="T5" fmla="*/ 0 h 1587"/>
                <a:gd name="T6" fmla="*/ 0 60000 65536"/>
                <a:gd name="T7" fmla="*/ 0 60000 65536"/>
                <a:gd name="T8" fmla="*/ 0 60000 65536"/>
                <a:gd name="T9" fmla="*/ 0 w 1421"/>
                <a:gd name="T10" fmla="*/ 0 h 1587"/>
                <a:gd name="T11" fmla="*/ 1421 w 1421"/>
                <a:gd name="T12" fmla="*/ 1587 h 1587"/>
              </a:gdLst>
              <a:ahLst/>
              <a:cxnLst>
                <a:cxn ang="T6">
                  <a:pos x="T0" y="T1"/>
                </a:cxn>
                <a:cxn ang="T7">
                  <a:pos x="T2" y="T3"/>
                </a:cxn>
                <a:cxn ang="T8">
                  <a:pos x="T4" y="T5"/>
                </a:cxn>
              </a:cxnLst>
              <a:rect l="T9" t="T10" r="T11" b="T12"/>
              <a:pathLst>
                <a:path w="1421" h="1587">
                  <a:moveTo>
                    <a:pt x="0" y="0"/>
                  </a:moveTo>
                  <a:lnTo>
                    <a:pt x="1421" y="0"/>
                  </a:lnTo>
                </a:path>
              </a:pathLst>
            </a:custGeom>
            <a:noFill/>
            <a:ln w="3175">
              <a:solidFill>
                <a:srgbClr val="000000"/>
              </a:solidFill>
              <a:round/>
              <a:headEnd/>
              <a:tailEnd/>
            </a:ln>
          </p:spPr>
          <p:txBody>
            <a:bodyPr/>
            <a:lstStyle/>
            <a:p>
              <a:endParaRPr lang="en-US"/>
            </a:p>
          </p:txBody>
        </p:sp>
        <p:sp>
          <p:nvSpPr>
            <p:cNvPr id="34960" name="Freeform 266"/>
            <p:cNvSpPr>
              <a:spLocks/>
            </p:cNvSpPr>
            <p:nvPr/>
          </p:nvSpPr>
          <p:spPr bwMode="auto">
            <a:xfrm>
              <a:off x="5459413" y="6270625"/>
              <a:ext cx="2255837" cy="1588"/>
            </a:xfrm>
            <a:custGeom>
              <a:avLst/>
              <a:gdLst>
                <a:gd name="T0" fmla="*/ 0 w 1421"/>
                <a:gd name="T1" fmla="*/ 0 h 1588"/>
                <a:gd name="T2" fmla="*/ 1421 w 1421"/>
                <a:gd name="T3" fmla="*/ 0 h 1588"/>
                <a:gd name="T4" fmla="*/ 1421 w 1421"/>
                <a:gd name="T5" fmla="*/ 0 h 1588"/>
                <a:gd name="T6" fmla="*/ 0 60000 65536"/>
                <a:gd name="T7" fmla="*/ 0 60000 65536"/>
                <a:gd name="T8" fmla="*/ 0 60000 65536"/>
                <a:gd name="T9" fmla="*/ 0 w 1421"/>
                <a:gd name="T10" fmla="*/ 0 h 1588"/>
                <a:gd name="T11" fmla="*/ 1421 w 1421"/>
                <a:gd name="T12" fmla="*/ 1588 h 1588"/>
              </a:gdLst>
              <a:ahLst/>
              <a:cxnLst>
                <a:cxn ang="T6">
                  <a:pos x="T0" y="T1"/>
                </a:cxn>
                <a:cxn ang="T7">
                  <a:pos x="T2" y="T3"/>
                </a:cxn>
                <a:cxn ang="T8">
                  <a:pos x="T4" y="T5"/>
                </a:cxn>
              </a:cxnLst>
              <a:rect l="T9" t="T10" r="T11" b="T12"/>
              <a:pathLst>
                <a:path w="1421" h="1588">
                  <a:moveTo>
                    <a:pt x="0" y="0"/>
                  </a:moveTo>
                  <a:lnTo>
                    <a:pt x="1421" y="0"/>
                  </a:lnTo>
                </a:path>
              </a:pathLst>
            </a:custGeom>
            <a:noFill/>
            <a:ln w="3175">
              <a:solidFill>
                <a:srgbClr val="000000"/>
              </a:solidFill>
              <a:round/>
              <a:headEnd/>
              <a:tailEnd/>
            </a:ln>
          </p:spPr>
          <p:txBody>
            <a:bodyPr/>
            <a:lstStyle/>
            <a:p>
              <a:endParaRPr lang="en-US"/>
            </a:p>
          </p:txBody>
        </p:sp>
        <p:sp>
          <p:nvSpPr>
            <p:cNvPr id="34961" name="Rectangle 267"/>
            <p:cNvSpPr>
              <a:spLocks noChangeArrowheads="1"/>
            </p:cNvSpPr>
            <p:nvPr/>
          </p:nvSpPr>
          <p:spPr bwMode="auto">
            <a:xfrm>
              <a:off x="6902450" y="2255838"/>
              <a:ext cx="41275" cy="228600"/>
            </a:xfrm>
            <a:prstGeom prst="rect">
              <a:avLst/>
            </a:prstGeom>
            <a:noFill/>
            <a:ln w="9525">
              <a:noFill/>
              <a:miter lim="800000"/>
              <a:headEnd/>
              <a:tailEnd/>
            </a:ln>
          </p:spPr>
          <p:txBody>
            <a:bodyPr wrap="none" lIns="0" tIns="0" rIns="0" bIns="0">
              <a:spAutoFit/>
            </a:bodyPr>
            <a:lstStyle/>
            <a:p>
              <a:pPr eaLnBrk="1" hangingPunct="1"/>
              <a:r>
                <a:rPr lang="en-US" sz="1500" b="1">
                  <a:solidFill>
                    <a:srgbClr val="000000"/>
                  </a:solidFill>
                  <a:latin typeface="Times New Roman" pitchFamily="18" charset="0"/>
                </a:rPr>
                <a:t>|</a:t>
              </a:r>
              <a:endParaRPr lang="en-US" sz="3200" b="1"/>
            </a:p>
          </p:txBody>
        </p:sp>
        <p:sp>
          <p:nvSpPr>
            <p:cNvPr id="34962" name="Rectangle 268"/>
            <p:cNvSpPr>
              <a:spLocks noChangeArrowheads="1"/>
            </p:cNvSpPr>
            <p:nvPr/>
          </p:nvSpPr>
          <p:spPr bwMode="auto">
            <a:xfrm>
              <a:off x="6813550" y="2255838"/>
              <a:ext cx="63500" cy="228600"/>
            </a:xfrm>
            <a:prstGeom prst="rect">
              <a:avLst/>
            </a:prstGeom>
            <a:noFill/>
            <a:ln w="9525">
              <a:noFill/>
              <a:miter lim="800000"/>
              <a:headEnd/>
              <a:tailEnd/>
            </a:ln>
          </p:spPr>
          <p:txBody>
            <a:bodyPr wrap="none" lIns="0" tIns="0" rIns="0" bIns="0">
              <a:spAutoFit/>
            </a:bodyPr>
            <a:lstStyle/>
            <a:p>
              <a:pPr eaLnBrk="1" hangingPunct="1"/>
              <a:r>
                <a:rPr lang="en-US" sz="1500" b="1">
                  <a:solidFill>
                    <a:srgbClr val="000000"/>
                  </a:solidFill>
                  <a:latin typeface="Times New Roman" pitchFamily="18" charset="0"/>
                </a:rPr>
                <a:t>)</a:t>
              </a:r>
              <a:endParaRPr lang="en-US" sz="3200" b="1"/>
            </a:p>
          </p:txBody>
        </p:sp>
        <p:sp>
          <p:nvSpPr>
            <p:cNvPr id="34963" name="Rectangle 269"/>
            <p:cNvSpPr>
              <a:spLocks noChangeArrowheads="1"/>
            </p:cNvSpPr>
            <p:nvPr/>
          </p:nvSpPr>
          <p:spPr bwMode="auto">
            <a:xfrm>
              <a:off x="6626225" y="2255838"/>
              <a:ext cx="63500" cy="228600"/>
            </a:xfrm>
            <a:prstGeom prst="rect">
              <a:avLst/>
            </a:prstGeom>
            <a:noFill/>
            <a:ln w="9525">
              <a:noFill/>
              <a:miter lim="800000"/>
              <a:headEnd/>
              <a:tailEnd/>
            </a:ln>
          </p:spPr>
          <p:txBody>
            <a:bodyPr wrap="none" lIns="0" tIns="0" rIns="0" bIns="0">
              <a:spAutoFit/>
            </a:bodyPr>
            <a:lstStyle/>
            <a:p>
              <a:pPr eaLnBrk="1" hangingPunct="1"/>
              <a:r>
                <a:rPr lang="en-US" sz="1500" b="1">
                  <a:solidFill>
                    <a:srgbClr val="000000"/>
                  </a:solidFill>
                  <a:latin typeface="Times New Roman" pitchFamily="18" charset="0"/>
                </a:rPr>
                <a:t>(</a:t>
              </a:r>
              <a:endParaRPr lang="en-US" sz="3200" b="1"/>
            </a:p>
          </p:txBody>
        </p:sp>
        <p:sp>
          <p:nvSpPr>
            <p:cNvPr id="34964" name="Rectangle 270"/>
            <p:cNvSpPr>
              <a:spLocks noChangeArrowheads="1"/>
            </p:cNvSpPr>
            <p:nvPr/>
          </p:nvSpPr>
          <p:spPr bwMode="auto">
            <a:xfrm>
              <a:off x="6029325" y="2255838"/>
              <a:ext cx="47625" cy="228600"/>
            </a:xfrm>
            <a:prstGeom prst="rect">
              <a:avLst/>
            </a:prstGeom>
            <a:noFill/>
            <a:ln w="9525">
              <a:noFill/>
              <a:miter lim="800000"/>
              <a:headEnd/>
              <a:tailEnd/>
            </a:ln>
          </p:spPr>
          <p:txBody>
            <a:bodyPr wrap="none" lIns="0" tIns="0" rIns="0" bIns="0">
              <a:spAutoFit/>
            </a:bodyPr>
            <a:lstStyle/>
            <a:p>
              <a:pPr eaLnBrk="1" hangingPunct="1"/>
              <a:r>
                <a:rPr lang="en-US" sz="1500" b="1">
                  <a:solidFill>
                    <a:srgbClr val="000000"/>
                  </a:solidFill>
                  <a:latin typeface="Times New Roman" pitchFamily="18" charset="0"/>
                </a:rPr>
                <a:t>,</a:t>
              </a:r>
              <a:endParaRPr lang="en-US" sz="3200" b="1"/>
            </a:p>
          </p:txBody>
        </p:sp>
        <p:sp>
          <p:nvSpPr>
            <p:cNvPr id="34965" name="Rectangle 271"/>
            <p:cNvSpPr>
              <a:spLocks noChangeArrowheads="1"/>
            </p:cNvSpPr>
            <p:nvPr/>
          </p:nvSpPr>
          <p:spPr bwMode="auto">
            <a:xfrm>
              <a:off x="6172200" y="1973263"/>
              <a:ext cx="47625" cy="228600"/>
            </a:xfrm>
            <a:prstGeom prst="rect">
              <a:avLst/>
            </a:prstGeom>
            <a:noFill/>
            <a:ln w="9525">
              <a:noFill/>
              <a:miter lim="800000"/>
              <a:headEnd/>
              <a:tailEnd/>
            </a:ln>
          </p:spPr>
          <p:txBody>
            <a:bodyPr wrap="none" lIns="0" tIns="0" rIns="0" bIns="0">
              <a:spAutoFit/>
            </a:bodyPr>
            <a:lstStyle/>
            <a:p>
              <a:pPr eaLnBrk="1" hangingPunct="1"/>
              <a:r>
                <a:rPr lang="en-US" sz="1500" b="1">
                  <a:solidFill>
                    <a:srgbClr val="000000"/>
                  </a:solidFill>
                  <a:latin typeface="Times New Roman" pitchFamily="18" charset="0"/>
                </a:rPr>
                <a:t>,</a:t>
              </a:r>
              <a:endParaRPr lang="en-US" sz="3200" b="1"/>
            </a:p>
          </p:txBody>
        </p:sp>
        <p:sp>
          <p:nvSpPr>
            <p:cNvPr id="34966" name="Rectangle 272"/>
            <p:cNvSpPr>
              <a:spLocks noChangeArrowheads="1"/>
            </p:cNvSpPr>
            <p:nvPr/>
          </p:nvSpPr>
          <p:spPr bwMode="auto">
            <a:xfrm>
              <a:off x="5997575" y="1973263"/>
              <a:ext cx="47625" cy="228600"/>
            </a:xfrm>
            <a:prstGeom prst="rect">
              <a:avLst/>
            </a:prstGeom>
            <a:noFill/>
            <a:ln w="9525">
              <a:noFill/>
              <a:miter lim="800000"/>
              <a:headEnd/>
              <a:tailEnd/>
            </a:ln>
          </p:spPr>
          <p:txBody>
            <a:bodyPr wrap="none" lIns="0" tIns="0" rIns="0" bIns="0">
              <a:spAutoFit/>
            </a:bodyPr>
            <a:lstStyle/>
            <a:p>
              <a:pPr eaLnBrk="1" hangingPunct="1"/>
              <a:r>
                <a:rPr lang="en-US" sz="1500" b="1">
                  <a:solidFill>
                    <a:srgbClr val="000000"/>
                  </a:solidFill>
                  <a:latin typeface="Times New Roman" pitchFamily="18" charset="0"/>
                </a:rPr>
                <a:t>,</a:t>
              </a:r>
              <a:endParaRPr lang="en-US" sz="3200" b="1"/>
            </a:p>
          </p:txBody>
        </p:sp>
        <p:sp>
          <p:nvSpPr>
            <p:cNvPr id="34967" name="Rectangle 273"/>
            <p:cNvSpPr>
              <a:spLocks noChangeArrowheads="1"/>
            </p:cNvSpPr>
            <p:nvPr/>
          </p:nvSpPr>
          <p:spPr bwMode="auto">
            <a:xfrm>
              <a:off x="7104063" y="2236788"/>
              <a:ext cx="104775" cy="228600"/>
            </a:xfrm>
            <a:prstGeom prst="rect">
              <a:avLst/>
            </a:prstGeom>
            <a:noFill/>
            <a:ln w="9525">
              <a:noFill/>
              <a:miter lim="800000"/>
              <a:headEnd/>
              <a:tailEnd/>
            </a:ln>
          </p:spPr>
          <p:txBody>
            <a:bodyPr wrap="none" lIns="0" tIns="0" rIns="0" bIns="0">
              <a:spAutoFit/>
            </a:bodyPr>
            <a:lstStyle/>
            <a:p>
              <a:pPr eaLnBrk="1" hangingPunct="1"/>
              <a:r>
                <a:rPr lang="en-US" sz="1500" b="1">
                  <a:solidFill>
                    <a:srgbClr val="000000"/>
                  </a:solidFill>
                  <a:latin typeface="Symbol" pitchFamily="18" charset="2"/>
                </a:rPr>
                <a:t>»</a:t>
              </a:r>
              <a:endParaRPr lang="en-US" sz="3200" b="1"/>
            </a:p>
          </p:txBody>
        </p:sp>
        <p:sp>
          <p:nvSpPr>
            <p:cNvPr id="34968" name="Rectangle 274"/>
            <p:cNvSpPr>
              <a:spLocks noChangeArrowheads="1"/>
            </p:cNvSpPr>
            <p:nvPr/>
          </p:nvSpPr>
          <p:spPr bwMode="auto">
            <a:xfrm>
              <a:off x="6369050" y="2236788"/>
              <a:ext cx="136525" cy="228600"/>
            </a:xfrm>
            <a:prstGeom prst="rect">
              <a:avLst/>
            </a:prstGeom>
            <a:noFill/>
            <a:ln w="9525">
              <a:noFill/>
              <a:miter lim="800000"/>
              <a:headEnd/>
              <a:tailEnd/>
            </a:ln>
          </p:spPr>
          <p:txBody>
            <a:bodyPr wrap="none" lIns="0" tIns="0" rIns="0" bIns="0">
              <a:spAutoFit/>
            </a:bodyPr>
            <a:lstStyle/>
            <a:p>
              <a:pPr eaLnBrk="1" hangingPunct="1"/>
              <a:r>
                <a:rPr lang="en-US" sz="1500" b="1">
                  <a:solidFill>
                    <a:srgbClr val="000000"/>
                  </a:solidFill>
                  <a:latin typeface="Symbol" pitchFamily="18" charset="2"/>
                </a:rPr>
                <a:t>Î</a:t>
              </a:r>
              <a:endParaRPr lang="en-US" sz="3200" b="1"/>
            </a:p>
          </p:txBody>
        </p:sp>
        <p:sp>
          <p:nvSpPr>
            <p:cNvPr id="34969" name="Rectangle 275"/>
            <p:cNvSpPr>
              <a:spLocks noChangeArrowheads="1"/>
            </p:cNvSpPr>
            <p:nvPr/>
          </p:nvSpPr>
          <p:spPr bwMode="auto">
            <a:xfrm>
              <a:off x="6084888" y="2236788"/>
              <a:ext cx="84137" cy="228600"/>
            </a:xfrm>
            <a:prstGeom prst="rect">
              <a:avLst/>
            </a:prstGeom>
            <a:noFill/>
            <a:ln w="9525">
              <a:noFill/>
              <a:miter lim="800000"/>
              <a:headEnd/>
              <a:tailEnd/>
            </a:ln>
          </p:spPr>
          <p:txBody>
            <a:bodyPr wrap="none" lIns="0" tIns="0" rIns="0" bIns="0">
              <a:spAutoFit/>
            </a:bodyPr>
            <a:lstStyle/>
            <a:p>
              <a:pPr eaLnBrk="1" hangingPunct="1"/>
              <a:r>
                <a:rPr lang="en-US" sz="1500" b="1">
                  <a:solidFill>
                    <a:srgbClr val="000000"/>
                  </a:solidFill>
                  <a:latin typeface="Symbol" pitchFamily="18" charset="2"/>
                </a:rPr>
                <a:t>'</a:t>
              </a:r>
              <a:endParaRPr lang="en-US" sz="3200" b="1"/>
            </a:p>
          </p:txBody>
        </p:sp>
        <p:sp>
          <p:nvSpPr>
            <p:cNvPr id="34970" name="Rectangle 276"/>
            <p:cNvSpPr>
              <a:spLocks noChangeArrowheads="1"/>
            </p:cNvSpPr>
            <p:nvPr/>
          </p:nvSpPr>
          <p:spPr bwMode="auto">
            <a:xfrm>
              <a:off x="5756275" y="2236788"/>
              <a:ext cx="136525" cy="228600"/>
            </a:xfrm>
            <a:prstGeom prst="rect">
              <a:avLst/>
            </a:prstGeom>
            <a:noFill/>
            <a:ln w="9525">
              <a:noFill/>
              <a:miter lim="800000"/>
              <a:headEnd/>
              <a:tailEnd/>
            </a:ln>
          </p:spPr>
          <p:txBody>
            <a:bodyPr wrap="none" lIns="0" tIns="0" rIns="0" bIns="0">
              <a:spAutoFit/>
            </a:bodyPr>
            <a:lstStyle/>
            <a:p>
              <a:pPr eaLnBrk="1" hangingPunct="1"/>
              <a:r>
                <a:rPr lang="en-US" sz="1500" b="1">
                  <a:solidFill>
                    <a:srgbClr val="000000"/>
                  </a:solidFill>
                  <a:latin typeface="Symbol" pitchFamily="18" charset="2"/>
                </a:rPr>
                <a:t>Î</a:t>
              </a:r>
              <a:endParaRPr lang="en-US" sz="3200" b="1"/>
            </a:p>
          </p:txBody>
        </p:sp>
        <p:sp>
          <p:nvSpPr>
            <p:cNvPr id="34971" name="Rectangle 277"/>
            <p:cNvSpPr>
              <a:spLocks noChangeArrowheads="1"/>
            </p:cNvSpPr>
            <p:nvPr/>
          </p:nvSpPr>
          <p:spPr bwMode="auto">
            <a:xfrm>
              <a:off x="5478463" y="2236788"/>
              <a:ext cx="136525" cy="228600"/>
            </a:xfrm>
            <a:prstGeom prst="rect">
              <a:avLst/>
            </a:prstGeom>
            <a:noFill/>
            <a:ln w="9525">
              <a:noFill/>
              <a:miter lim="800000"/>
              <a:headEnd/>
              <a:tailEnd/>
            </a:ln>
          </p:spPr>
          <p:txBody>
            <a:bodyPr wrap="none" lIns="0" tIns="0" rIns="0" bIns="0">
              <a:spAutoFit/>
            </a:bodyPr>
            <a:lstStyle/>
            <a:p>
              <a:pPr eaLnBrk="1" hangingPunct="1"/>
              <a:r>
                <a:rPr lang="en-US" sz="1500" b="1">
                  <a:solidFill>
                    <a:srgbClr val="000000"/>
                  </a:solidFill>
                  <a:latin typeface="Symbol" pitchFamily="18" charset="2"/>
                </a:rPr>
                <a:t>"</a:t>
              </a:r>
              <a:endParaRPr lang="en-US" sz="3200" b="1"/>
            </a:p>
          </p:txBody>
        </p:sp>
        <p:sp>
          <p:nvSpPr>
            <p:cNvPr id="34972" name="Rectangle 278"/>
            <p:cNvSpPr>
              <a:spLocks noChangeArrowheads="1"/>
            </p:cNvSpPr>
            <p:nvPr/>
          </p:nvSpPr>
          <p:spPr bwMode="auto">
            <a:xfrm>
              <a:off x="6399213" y="1954213"/>
              <a:ext cx="104775" cy="228600"/>
            </a:xfrm>
            <a:prstGeom prst="rect">
              <a:avLst/>
            </a:prstGeom>
            <a:noFill/>
            <a:ln w="9525">
              <a:noFill/>
              <a:miter lim="800000"/>
              <a:headEnd/>
              <a:tailEnd/>
            </a:ln>
          </p:spPr>
          <p:txBody>
            <a:bodyPr wrap="none" lIns="0" tIns="0" rIns="0" bIns="0">
              <a:spAutoFit/>
            </a:bodyPr>
            <a:lstStyle/>
            <a:p>
              <a:pPr eaLnBrk="1" hangingPunct="1"/>
              <a:r>
                <a:rPr lang="en-US" sz="1500" b="1">
                  <a:solidFill>
                    <a:srgbClr val="000000"/>
                  </a:solidFill>
                  <a:latin typeface="Symbol" pitchFamily="18" charset="2"/>
                </a:rPr>
                <a:t>&gt;</a:t>
              </a:r>
              <a:endParaRPr lang="en-US" sz="3200" b="1"/>
            </a:p>
          </p:txBody>
        </p:sp>
        <p:sp>
          <p:nvSpPr>
            <p:cNvPr id="34973" name="Rectangle 279"/>
            <p:cNvSpPr>
              <a:spLocks noChangeArrowheads="1"/>
            </p:cNvSpPr>
            <p:nvPr/>
          </p:nvSpPr>
          <p:spPr bwMode="auto">
            <a:xfrm>
              <a:off x="5645150" y="1954213"/>
              <a:ext cx="209550" cy="228600"/>
            </a:xfrm>
            <a:prstGeom prst="rect">
              <a:avLst/>
            </a:prstGeom>
            <a:noFill/>
            <a:ln w="9525">
              <a:noFill/>
              <a:miter lim="800000"/>
              <a:headEnd/>
              <a:tailEnd/>
            </a:ln>
          </p:spPr>
          <p:txBody>
            <a:bodyPr wrap="none" lIns="0" tIns="0" rIns="0" bIns="0">
              <a:spAutoFit/>
            </a:bodyPr>
            <a:lstStyle/>
            <a:p>
              <a:pPr eaLnBrk="1" hangingPunct="1"/>
              <a:r>
                <a:rPr lang="en-US" sz="1500" b="1">
                  <a:solidFill>
                    <a:srgbClr val="000000"/>
                  </a:solidFill>
                  <a:latin typeface="Symbol" pitchFamily="18" charset="2"/>
                </a:rPr>
                <a:t>=&lt;</a:t>
              </a:r>
              <a:endParaRPr lang="en-US" sz="3200" b="1"/>
            </a:p>
          </p:txBody>
        </p:sp>
        <p:sp>
          <p:nvSpPr>
            <p:cNvPr id="34974" name="Rectangle 280"/>
            <p:cNvSpPr>
              <a:spLocks noChangeArrowheads="1"/>
            </p:cNvSpPr>
            <p:nvPr/>
          </p:nvSpPr>
          <p:spPr bwMode="auto">
            <a:xfrm>
              <a:off x="7326313" y="2374900"/>
              <a:ext cx="31750" cy="136525"/>
            </a:xfrm>
            <a:prstGeom prst="rect">
              <a:avLst/>
            </a:prstGeom>
            <a:noFill/>
            <a:ln w="9525">
              <a:noFill/>
              <a:miter lim="800000"/>
              <a:headEnd/>
              <a:tailEnd/>
            </a:ln>
          </p:spPr>
          <p:txBody>
            <a:bodyPr wrap="none" lIns="0" tIns="0" rIns="0" bIns="0">
              <a:spAutoFit/>
            </a:bodyPr>
            <a:lstStyle/>
            <a:p>
              <a:pPr eaLnBrk="1" hangingPunct="1"/>
              <a:r>
                <a:rPr lang="en-US" sz="900" b="1" i="1">
                  <a:solidFill>
                    <a:srgbClr val="000000"/>
                  </a:solidFill>
                  <a:latin typeface="Times New Roman" pitchFamily="18" charset="0"/>
                </a:rPr>
                <a:t>j</a:t>
              </a:r>
              <a:endParaRPr lang="en-US" sz="3200" b="1"/>
            </a:p>
          </p:txBody>
        </p:sp>
        <p:sp>
          <p:nvSpPr>
            <p:cNvPr id="34975" name="Rectangle 281"/>
            <p:cNvSpPr>
              <a:spLocks noChangeArrowheads="1"/>
            </p:cNvSpPr>
            <p:nvPr/>
          </p:nvSpPr>
          <p:spPr bwMode="auto">
            <a:xfrm>
              <a:off x="7008813" y="2374900"/>
              <a:ext cx="31750" cy="136525"/>
            </a:xfrm>
            <a:prstGeom prst="rect">
              <a:avLst/>
            </a:prstGeom>
            <a:noFill/>
            <a:ln w="9525">
              <a:noFill/>
              <a:miter lim="800000"/>
              <a:headEnd/>
              <a:tailEnd/>
            </a:ln>
          </p:spPr>
          <p:txBody>
            <a:bodyPr wrap="none" lIns="0" tIns="0" rIns="0" bIns="0">
              <a:spAutoFit/>
            </a:bodyPr>
            <a:lstStyle/>
            <a:p>
              <a:pPr eaLnBrk="1" hangingPunct="1"/>
              <a:r>
                <a:rPr lang="en-US" sz="900" b="1" i="1">
                  <a:solidFill>
                    <a:srgbClr val="000000"/>
                  </a:solidFill>
                  <a:latin typeface="Times New Roman" pitchFamily="18" charset="0"/>
                </a:rPr>
                <a:t>i</a:t>
              </a:r>
              <a:endParaRPr lang="en-US" sz="3200" b="1"/>
            </a:p>
          </p:txBody>
        </p:sp>
        <p:sp>
          <p:nvSpPr>
            <p:cNvPr id="34976" name="Rectangle 282"/>
            <p:cNvSpPr>
              <a:spLocks noChangeArrowheads="1"/>
            </p:cNvSpPr>
            <p:nvPr/>
          </p:nvSpPr>
          <p:spPr bwMode="auto">
            <a:xfrm>
              <a:off x="6292850" y="2374900"/>
              <a:ext cx="31750" cy="136525"/>
            </a:xfrm>
            <a:prstGeom prst="rect">
              <a:avLst/>
            </a:prstGeom>
            <a:noFill/>
            <a:ln w="9525">
              <a:noFill/>
              <a:miter lim="800000"/>
              <a:headEnd/>
              <a:tailEnd/>
            </a:ln>
          </p:spPr>
          <p:txBody>
            <a:bodyPr wrap="none" lIns="0" tIns="0" rIns="0" bIns="0">
              <a:spAutoFit/>
            </a:bodyPr>
            <a:lstStyle/>
            <a:p>
              <a:pPr eaLnBrk="1" hangingPunct="1"/>
              <a:r>
                <a:rPr lang="en-US" sz="900" b="1" i="1">
                  <a:solidFill>
                    <a:srgbClr val="000000"/>
                  </a:solidFill>
                  <a:latin typeface="Times New Roman" pitchFamily="18" charset="0"/>
                </a:rPr>
                <a:t>j</a:t>
              </a:r>
              <a:endParaRPr lang="en-US" sz="3200" b="1"/>
            </a:p>
          </p:txBody>
        </p:sp>
        <p:sp>
          <p:nvSpPr>
            <p:cNvPr id="34977" name="Rectangle 283"/>
            <p:cNvSpPr>
              <a:spLocks noChangeArrowheads="1"/>
            </p:cNvSpPr>
            <p:nvPr/>
          </p:nvSpPr>
          <p:spPr bwMode="auto">
            <a:xfrm>
              <a:off x="5678488" y="2374900"/>
              <a:ext cx="31750" cy="136525"/>
            </a:xfrm>
            <a:prstGeom prst="rect">
              <a:avLst/>
            </a:prstGeom>
            <a:noFill/>
            <a:ln w="9525">
              <a:noFill/>
              <a:miter lim="800000"/>
              <a:headEnd/>
              <a:tailEnd/>
            </a:ln>
          </p:spPr>
          <p:txBody>
            <a:bodyPr wrap="none" lIns="0" tIns="0" rIns="0" bIns="0">
              <a:spAutoFit/>
            </a:bodyPr>
            <a:lstStyle/>
            <a:p>
              <a:pPr eaLnBrk="1" hangingPunct="1"/>
              <a:r>
                <a:rPr lang="en-US" sz="900" b="1" i="1">
                  <a:solidFill>
                    <a:srgbClr val="000000"/>
                  </a:solidFill>
                  <a:latin typeface="Times New Roman" pitchFamily="18" charset="0"/>
                </a:rPr>
                <a:t>i</a:t>
              </a:r>
              <a:endParaRPr lang="en-US" sz="3200" b="1"/>
            </a:p>
          </p:txBody>
        </p:sp>
        <p:sp>
          <p:nvSpPr>
            <p:cNvPr id="34978" name="Rectangle 284"/>
            <p:cNvSpPr>
              <a:spLocks noChangeArrowheads="1"/>
            </p:cNvSpPr>
            <p:nvPr/>
          </p:nvSpPr>
          <p:spPr bwMode="auto">
            <a:xfrm>
              <a:off x="7246938" y="2257425"/>
              <a:ext cx="74612" cy="228600"/>
            </a:xfrm>
            <a:prstGeom prst="rect">
              <a:avLst/>
            </a:prstGeom>
            <a:noFill/>
            <a:ln w="9525">
              <a:noFill/>
              <a:miter lim="800000"/>
              <a:headEnd/>
              <a:tailEnd/>
            </a:ln>
          </p:spPr>
          <p:txBody>
            <a:bodyPr wrap="none" lIns="0" tIns="0" rIns="0" bIns="0">
              <a:spAutoFit/>
            </a:bodyPr>
            <a:lstStyle/>
            <a:p>
              <a:pPr eaLnBrk="1" hangingPunct="1"/>
              <a:r>
                <a:rPr lang="en-US" sz="1500" b="1" i="1">
                  <a:solidFill>
                    <a:srgbClr val="000000"/>
                  </a:solidFill>
                  <a:latin typeface="Times New Roman" pitchFamily="18" charset="0"/>
                </a:rPr>
                <a:t>s</a:t>
              </a:r>
              <a:endParaRPr lang="en-US" sz="3200" b="1"/>
            </a:p>
          </p:txBody>
        </p:sp>
        <p:sp>
          <p:nvSpPr>
            <p:cNvPr id="34979" name="Rectangle 285"/>
            <p:cNvSpPr>
              <a:spLocks noChangeArrowheads="1"/>
            </p:cNvSpPr>
            <p:nvPr/>
          </p:nvSpPr>
          <p:spPr bwMode="auto">
            <a:xfrm>
              <a:off x="6923088" y="2257425"/>
              <a:ext cx="106362" cy="228600"/>
            </a:xfrm>
            <a:prstGeom prst="rect">
              <a:avLst/>
            </a:prstGeom>
            <a:noFill/>
            <a:ln w="9525">
              <a:noFill/>
              <a:miter lim="800000"/>
              <a:headEnd/>
              <a:tailEnd/>
            </a:ln>
          </p:spPr>
          <p:txBody>
            <a:bodyPr wrap="none" lIns="0" tIns="0" rIns="0" bIns="0">
              <a:spAutoFit/>
            </a:bodyPr>
            <a:lstStyle/>
            <a:p>
              <a:pPr eaLnBrk="1" hangingPunct="1"/>
              <a:r>
                <a:rPr lang="en-US" sz="1500" b="1" i="1">
                  <a:solidFill>
                    <a:srgbClr val="000000"/>
                  </a:solidFill>
                  <a:latin typeface="Times New Roman" pitchFamily="18" charset="0"/>
                </a:rPr>
                <a:t>u</a:t>
              </a:r>
              <a:endParaRPr lang="en-US" sz="3200" b="1"/>
            </a:p>
          </p:txBody>
        </p:sp>
        <p:sp>
          <p:nvSpPr>
            <p:cNvPr id="34980" name="Rectangle 286"/>
            <p:cNvSpPr>
              <a:spLocks noChangeArrowheads="1"/>
            </p:cNvSpPr>
            <p:nvPr/>
          </p:nvSpPr>
          <p:spPr bwMode="auto">
            <a:xfrm>
              <a:off x="6692900" y="2257425"/>
              <a:ext cx="138113" cy="228600"/>
            </a:xfrm>
            <a:prstGeom prst="rect">
              <a:avLst/>
            </a:prstGeom>
            <a:noFill/>
            <a:ln w="9525">
              <a:noFill/>
              <a:miter lim="800000"/>
              <a:headEnd/>
              <a:tailEnd/>
            </a:ln>
          </p:spPr>
          <p:txBody>
            <a:bodyPr wrap="none" lIns="0" tIns="0" rIns="0" bIns="0">
              <a:spAutoFit/>
            </a:bodyPr>
            <a:lstStyle/>
            <a:p>
              <a:pPr eaLnBrk="1" hangingPunct="1"/>
              <a:r>
                <a:rPr lang="en-US" sz="1500" b="1" i="1">
                  <a:solidFill>
                    <a:srgbClr val="000000"/>
                  </a:solidFill>
                  <a:latin typeface="Times New Roman" pitchFamily="18" charset="0"/>
                </a:rPr>
                <a:t>D</a:t>
              </a:r>
              <a:endParaRPr lang="en-US" sz="3200" b="1"/>
            </a:p>
          </p:txBody>
        </p:sp>
        <p:sp>
          <p:nvSpPr>
            <p:cNvPr id="34981" name="Rectangle 287"/>
            <p:cNvSpPr>
              <a:spLocks noChangeArrowheads="1"/>
            </p:cNvSpPr>
            <p:nvPr/>
          </p:nvSpPr>
          <p:spPr bwMode="auto">
            <a:xfrm>
              <a:off x="6526213" y="2257425"/>
              <a:ext cx="106362" cy="228600"/>
            </a:xfrm>
            <a:prstGeom prst="rect">
              <a:avLst/>
            </a:prstGeom>
            <a:noFill/>
            <a:ln w="9525">
              <a:noFill/>
              <a:miter lim="800000"/>
              <a:headEnd/>
              <a:tailEnd/>
            </a:ln>
          </p:spPr>
          <p:txBody>
            <a:bodyPr wrap="none" lIns="0" tIns="0" rIns="0" bIns="0">
              <a:spAutoFit/>
            </a:bodyPr>
            <a:lstStyle/>
            <a:p>
              <a:pPr eaLnBrk="1" hangingPunct="1"/>
              <a:r>
                <a:rPr lang="en-US" sz="1500" b="1" i="1">
                  <a:solidFill>
                    <a:srgbClr val="000000"/>
                  </a:solidFill>
                  <a:latin typeface="Times New Roman" pitchFamily="18" charset="0"/>
                </a:rPr>
                <a:t>S</a:t>
              </a:r>
              <a:endParaRPr lang="en-US" sz="3200" b="1"/>
            </a:p>
          </p:txBody>
        </p:sp>
        <p:sp>
          <p:nvSpPr>
            <p:cNvPr id="34982" name="Rectangle 288"/>
            <p:cNvSpPr>
              <a:spLocks noChangeArrowheads="1"/>
            </p:cNvSpPr>
            <p:nvPr/>
          </p:nvSpPr>
          <p:spPr bwMode="auto">
            <a:xfrm>
              <a:off x="6213475" y="2257425"/>
              <a:ext cx="74613" cy="228600"/>
            </a:xfrm>
            <a:prstGeom prst="rect">
              <a:avLst/>
            </a:prstGeom>
            <a:noFill/>
            <a:ln w="9525">
              <a:noFill/>
              <a:miter lim="800000"/>
              <a:headEnd/>
              <a:tailEnd/>
            </a:ln>
          </p:spPr>
          <p:txBody>
            <a:bodyPr wrap="none" lIns="0" tIns="0" rIns="0" bIns="0">
              <a:spAutoFit/>
            </a:bodyPr>
            <a:lstStyle/>
            <a:p>
              <a:pPr eaLnBrk="1" hangingPunct="1"/>
              <a:r>
                <a:rPr lang="en-US" sz="1500" b="1" i="1">
                  <a:solidFill>
                    <a:srgbClr val="000000"/>
                  </a:solidFill>
                  <a:latin typeface="Times New Roman" pitchFamily="18" charset="0"/>
                </a:rPr>
                <a:t>s</a:t>
              </a:r>
              <a:endParaRPr lang="en-US" sz="3200" b="1"/>
            </a:p>
          </p:txBody>
        </p:sp>
        <p:sp>
          <p:nvSpPr>
            <p:cNvPr id="34983" name="Rectangle 289"/>
            <p:cNvSpPr>
              <a:spLocks noChangeArrowheads="1"/>
            </p:cNvSpPr>
            <p:nvPr/>
          </p:nvSpPr>
          <p:spPr bwMode="auto">
            <a:xfrm>
              <a:off x="5895975" y="2257425"/>
              <a:ext cx="138113" cy="228600"/>
            </a:xfrm>
            <a:prstGeom prst="rect">
              <a:avLst/>
            </a:prstGeom>
            <a:noFill/>
            <a:ln w="9525">
              <a:noFill/>
              <a:miter lim="800000"/>
              <a:headEnd/>
              <a:tailEnd/>
            </a:ln>
          </p:spPr>
          <p:txBody>
            <a:bodyPr wrap="none" lIns="0" tIns="0" rIns="0" bIns="0">
              <a:spAutoFit/>
            </a:bodyPr>
            <a:lstStyle/>
            <a:p>
              <a:pPr eaLnBrk="1" hangingPunct="1"/>
              <a:r>
                <a:rPr lang="en-US" sz="1500" b="1" i="1">
                  <a:solidFill>
                    <a:srgbClr val="000000"/>
                  </a:solidFill>
                  <a:latin typeface="Times New Roman" pitchFamily="18" charset="0"/>
                </a:rPr>
                <a:t>U</a:t>
              </a:r>
              <a:endParaRPr lang="en-US" sz="3200" b="1"/>
            </a:p>
          </p:txBody>
        </p:sp>
        <p:sp>
          <p:nvSpPr>
            <p:cNvPr id="34984" name="Rectangle 290"/>
            <p:cNvSpPr>
              <a:spLocks noChangeArrowheads="1"/>
            </p:cNvSpPr>
            <p:nvPr/>
          </p:nvSpPr>
          <p:spPr bwMode="auto">
            <a:xfrm>
              <a:off x="5591175" y="2257425"/>
              <a:ext cx="106363" cy="228600"/>
            </a:xfrm>
            <a:prstGeom prst="rect">
              <a:avLst/>
            </a:prstGeom>
            <a:noFill/>
            <a:ln w="9525">
              <a:noFill/>
              <a:miter lim="800000"/>
              <a:headEnd/>
              <a:tailEnd/>
            </a:ln>
          </p:spPr>
          <p:txBody>
            <a:bodyPr wrap="none" lIns="0" tIns="0" rIns="0" bIns="0">
              <a:spAutoFit/>
            </a:bodyPr>
            <a:lstStyle/>
            <a:p>
              <a:pPr eaLnBrk="1" hangingPunct="1"/>
              <a:r>
                <a:rPr lang="en-US" sz="1500" b="1" i="1">
                  <a:solidFill>
                    <a:srgbClr val="000000"/>
                  </a:solidFill>
                  <a:latin typeface="Times New Roman" pitchFamily="18" charset="0"/>
                </a:rPr>
                <a:t>u</a:t>
              </a:r>
              <a:endParaRPr lang="en-US" sz="3200" b="1"/>
            </a:p>
          </p:txBody>
        </p:sp>
        <p:sp>
          <p:nvSpPr>
            <p:cNvPr id="34985" name="Rectangle 291"/>
            <p:cNvSpPr>
              <a:spLocks noChangeArrowheads="1"/>
            </p:cNvSpPr>
            <p:nvPr/>
          </p:nvSpPr>
          <p:spPr bwMode="auto">
            <a:xfrm>
              <a:off x="6237288" y="1974850"/>
              <a:ext cx="127000" cy="228600"/>
            </a:xfrm>
            <a:prstGeom prst="rect">
              <a:avLst/>
            </a:prstGeom>
            <a:noFill/>
            <a:ln w="9525">
              <a:noFill/>
              <a:miter lim="800000"/>
              <a:headEnd/>
              <a:tailEnd/>
            </a:ln>
          </p:spPr>
          <p:txBody>
            <a:bodyPr wrap="none" lIns="0" tIns="0" rIns="0" bIns="0">
              <a:spAutoFit/>
            </a:bodyPr>
            <a:lstStyle/>
            <a:p>
              <a:pPr eaLnBrk="1" hangingPunct="1"/>
              <a:r>
                <a:rPr lang="en-US" sz="1500" b="1" i="1">
                  <a:solidFill>
                    <a:srgbClr val="000000"/>
                  </a:solidFill>
                  <a:latin typeface="Times New Roman" pitchFamily="18" charset="0"/>
                </a:rPr>
                <a:t>E</a:t>
              </a:r>
              <a:endParaRPr lang="en-US" sz="3200" b="1"/>
            </a:p>
          </p:txBody>
        </p:sp>
        <p:sp>
          <p:nvSpPr>
            <p:cNvPr id="34986" name="Rectangle 292"/>
            <p:cNvSpPr>
              <a:spLocks noChangeArrowheads="1"/>
            </p:cNvSpPr>
            <p:nvPr/>
          </p:nvSpPr>
          <p:spPr bwMode="auto">
            <a:xfrm>
              <a:off x="6048375" y="1974850"/>
              <a:ext cx="138113" cy="228600"/>
            </a:xfrm>
            <a:prstGeom prst="rect">
              <a:avLst/>
            </a:prstGeom>
            <a:noFill/>
            <a:ln w="9525">
              <a:noFill/>
              <a:miter lim="800000"/>
              <a:headEnd/>
              <a:tailEnd/>
            </a:ln>
          </p:spPr>
          <p:txBody>
            <a:bodyPr wrap="none" lIns="0" tIns="0" rIns="0" bIns="0">
              <a:spAutoFit/>
            </a:bodyPr>
            <a:lstStyle/>
            <a:p>
              <a:pPr eaLnBrk="1" hangingPunct="1"/>
              <a:r>
                <a:rPr lang="en-US" sz="1500" b="1" i="1">
                  <a:solidFill>
                    <a:srgbClr val="000000"/>
                  </a:solidFill>
                  <a:latin typeface="Times New Roman" pitchFamily="18" charset="0"/>
                </a:rPr>
                <a:t>G</a:t>
              </a:r>
              <a:endParaRPr lang="en-US" sz="3200" b="1"/>
            </a:p>
          </p:txBody>
        </p:sp>
        <p:sp>
          <p:nvSpPr>
            <p:cNvPr id="34987" name="Rectangle 293"/>
            <p:cNvSpPr>
              <a:spLocks noChangeArrowheads="1"/>
            </p:cNvSpPr>
            <p:nvPr/>
          </p:nvSpPr>
          <p:spPr bwMode="auto">
            <a:xfrm>
              <a:off x="5864225" y="1974850"/>
              <a:ext cx="138113" cy="228600"/>
            </a:xfrm>
            <a:prstGeom prst="rect">
              <a:avLst/>
            </a:prstGeom>
            <a:noFill/>
            <a:ln w="9525">
              <a:noFill/>
              <a:miter lim="800000"/>
              <a:headEnd/>
              <a:tailEnd/>
            </a:ln>
          </p:spPr>
          <p:txBody>
            <a:bodyPr wrap="none" lIns="0" tIns="0" rIns="0" bIns="0">
              <a:spAutoFit/>
            </a:bodyPr>
            <a:lstStyle/>
            <a:p>
              <a:pPr eaLnBrk="1" hangingPunct="1"/>
              <a:r>
                <a:rPr lang="en-US" sz="1500" b="1" i="1">
                  <a:solidFill>
                    <a:srgbClr val="000000"/>
                  </a:solidFill>
                  <a:latin typeface="Times New Roman" pitchFamily="18" charset="0"/>
                </a:rPr>
                <a:t>U</a:t>
              </a:r>
              <a:endParaRPr lang="en-US" sz="3200" b="1"/>
            </a:p>
          </p:txBody>
        </p:sp>
        <p:sp>
          <p:nvSpPr>
            <p:cNvPr id="34988" name="Rectangle 294"/>
            <p:cNvSpPr>
              <a:spLocks noChangeArrowheads="1"/>
            </p:cNvSpPr>
            <p:nvPr/>
          </p:nvSpPr>
          <p:spPr bwMode="auto">
            <a:xfrm>
              <a:off x="5491163" y="1974850"/>
              <a:ext cx="115887" cy="228600"/>
            </a:xfrm>
            <a:prstGeom prst="rect">
              <a:avLst/>
            </a:prstGeom>
            <a:noFill/>
            <a:ln w="9525">
              <a:noFill/>
              <a:miter lim="800000"/>
              <a:headEnd/>
              <a:tailEnd/>
            </a:ln>
          </p:spPr>
          <p:txBody>
            <a:bodyPr wrap="none" lIns="0" tIns="0" rIns="0" bIns="0">
              <a:spAutoFit/>
            </a:bodyPr>
            <a:lstStyle/>
            <a:p>
              <a:pPr eaLnBrk="1" hangingPunct="1"/>
              <a:r>
                <a:rPr lang="en-US" sz="1500" b="1" i="1">
                  <a:solidFill>
                    <a:srgbClr val="000000"/>
                  </a:solidFill>
                  <a:latin typeface="Times New Roman" pitchFamily="18" charset="0"/>
                </a:rPr>
                <a:t>P</a:t>
              </a:r>
              <a:endParaRPr lang="en-US" sz="3200" b="1"/>
            </a:p>
          </p:txBody>
        </p:sp>
        <p:sp>
          <p:nvSpPr>
            <p:cNvPr id="34989" name="Rectangle 295"/>
            <p:cNvSpPr>
              <a:spLocks noChangeArrowheads="1"/>
            </p:cNvSpPr>
            <p:nvPr/>
          </p:nvSpPr>
          <p:spPr bwMode="auto">
            <a:xfrm>
              <a:off x="7842250" y="4251325"/>
              <a:ext cx="0" cy="487363"/>
            </a:xfrm>
            <a:prstGeom prst="rect">
              <a:avLst/>
            </a:prstGeom>
            <a:noFill/>
            <a:ln w="9525">
              <a:noFill/>
              <a:miter lim="800000"/>
              <a:headEnd/>
              <a:tailEnd/>
            </a:ln>
          </p:spPr>
          <p:txBody>
            <a:bodyPr wrap="none" lIns="0" tIns="0" rIns="0" bIns="0">
              <a:spAutoFit/>
            </a:bodyPr>
            <a:lstStyle/>
            <a:p>
              <a:pPr eaLnBrk="1" hangingPunct="1"/>
              <a:endParaRPr lang="en-US" sz="3200" b="1"/>
            </a:p>
          </p:txBody>
        </p:sp>
        <p:sp>
          <p:nvSpPr>
            <p:cNvPr id="34990" name="Rectangle 296"/>
            <p:cNvSpPr>
              <a:spLocks noChangeArrowheads="1"/>
            </p:cNvSpPr>
            <p:nvPr/>
          </p:nvSpPr>
          <p:spPr bwMode="auto">
            <a:xfrm>
              <a:off x="7462838" y="4251325"/>
              <a:ext cx="55562"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4991" name="Rectangle 297"/>
            <p:cNvSpPr>
              <a:spLocks noChangeArrowheads="1"/>
            </p:cNvSpPr>
            <p:nvPr/>
          </p:nvSpPr>
          <p:spPr bwMode="auto">
            <a:xfrm>
              <a:off x="7310438" y="4251325"/>
              <a:ext cx="55562"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4992" name="Rectangle 298"/>
            <p:cNvSpPr>
              <a:spLocks noChangeArrowheads="1"/>
            </p:cNvSpPr>
            <p:nvPr/>
          </p:nvSpPr>
          <p:spPr bwMode="auto">
            <a:xfrm>
              <a:off x="6856413" y="4251325"/>
              <a:ext cx="92075"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4993" name="Rectangle 299"/>
            <p:cNvSpPr>
              <a:spLocks noChangeArrowheads="1"/>
            </p:cNvSpPr>
            <p:nvPr/>
          </p:nvSpPr>
          <p:spPr bwMode="auto">
            <a:xfrm>
              <a:off x="6316663" y="4251325"/>
              <a:ext cx="92075"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4994" name="Rectangle 300"/>
            <p:cNvSpPr>
              <a:spLocks noChangeArrowheads="1"/>
            </p:cNvSpPr>
            <p:nvPr/>
          </p:nvSpPr>
          <p:spPr bwMode="auto">
            <a:xfrm>
              <a:off x="6159500" y="4251325"/>
              <a:ext cx="36513"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4995" name="Rectangle 301"/>
            <p:cNvSpPr>
              <a:spLocks noChangeArrowheads="1"/>
            </p:cNvSpPr>
            <p:nvPr/>
          </p:nvSpPr>
          <p:spPr bwMode="auto">
            <a:xfrm>
              <a:off x="6084888" y="4251325"/>
              <a:ext cx="55562"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4996" name="Rectangle 302"/>
            <p:cNvSpPr>
              <a:spLocks noChangeArrowheads="1"/>
            </p:cNvSpPr>
            <p:nvPr/>
          </p:nvSpPr>
          <p:spPr bwMode="auto">
            <a:xfrm>
              <a:off x="5922963" y="4251325"/>
              <a:ext cx="55562"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4997" name="Rectangle 303"/>
            <p:cNvSpPr>
              <a:spLocks noChangeArrowheads="1"/>
            </p:cNvSpPr>
            <p:nvPr/>
          </p:nvSpPr>
          <p:spPr bwMode="auto">
            <a:xfrm>
              <a:off x="7437438" y="4003675"/>
              <a:ext cx="55562"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4998" name="Rectangle 304"/>
            <p:cNvSpPr>
              <a:spLocks noChangeArrowheads="1"/>
            </p:cNvSpPr>
            <p:nvPr/>
          </p:nvSpPr>
          <p:spPr bwMode="auto">
            <a:xfrm>
              <a:off x="7234238" y="4003675"/>
              <a:ext cx="55562"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4999" name="Rectangle 305"/>
            <p:cNvSpPr>
              <a:spLocks noChangeArrowheads="1"/>
            </p:cNvSpPr>
            <p:nvPr/>
          </p:nvSpPr>
          <p:spPr bwMode="auto">
            <a:xfrm>
              <a:off x="6986588" y="4003675"/>
              <a:ext cx="36512"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5000" name="Rectangle 306"/>
            <p:cNvSpPr>
              <a:spLocks noChangeArrowheads="1"/>
            </p:cNvSpPr>
            <p:nvPr/>
          </p:nvSpPr>
          <p:spPr bwMode="auto">
            <a:xfrm>
              <a:off x="6913563" y="4003675"/>
              <a:ext cx="55562"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5001" name="Rectangle 307"/>
            <p:cNvSpPr>
              <a:spLocks noChangeArrowheads="1"/>
            </p:cNvSpPr>
            <p:nvPr/>
          </p:nvSpPr>
          <p:spPr bwMode="auto">
            <a:xfrm>
              <a:off x="6759575" y="4003675"/>
              <a:ext cx="55563"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5002" name="Rectangle 308"/>
            <p:cNvSpPr>
              <a:spLocks noChangeArrowheads="1"/>
            </p:cNvSpPr>
            <p:nvPr/>
          </p:nvSpPr>
          <p:spPr bwMode="auto">
            <a:xfrm>
              <a:off x="6178550" y="4003675"/>
              <a:ext cx="96838"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5003" name="Rectangle 309"/>
            <p:cNvSpPr>
              <a:spLocks noChangeArrowheads="1"/>
            </p:cNvSpPr>
            <p:nvPr/>
          </p:nvSpPr>
          <p:spPr bwMode="auto">
            <a:xfrm>
              <a:off x="6016625" y="4003675"/>
              <a:ext cx="55563"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5004" name="Rectangle 310"/>
            <p:cNvSpPr>
              <a:spLocks noChangeArrowheads="1"/>
            </p:cNvSpPr>
            <p:nvPr/>
          </p:nvSpPr>
          <p:spPr bwMode="auto">
            <a:xfrm>
              <a:off x="6115050" y="3760788"/>
              <a:ext cx="41275" cy="198437"/>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5005" name="Rectangle 311"/>
            <p:cNvSpPr>
              <a:spLocks noChangeArrowheads="1"/>
            </p:cNvSpPr>
            <p:nvPr/>
          </p:nvSpPr>
          <p:spPr bwMode="auto">
            <a:xfrm>
              <a:off x="5965825" y="3760788"/>
              <a:ext cx="41275" cy="198437"/>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5006" name="Rectangle 312"/>
            <p:cNvSpPr>
              <a:spLocks noChangeArrowheads="1"/>
            </p:cNvSpPr>
            <p:nvPr/>
          </p:nvSpPr>
          <p:spPr bwMode="auto">
            <a:xfrm>
              <a:off x="7075488" y="4235450"/>
              <a:ext cx="117475"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Symbol" pitchFamily="18" charset="2"/>
                </a:rPr>
                <a:t>Î</a:t>
              </a:r>
              <a:endParaRPr lang="en-US" sz="3200" b="1"/>
            </a:p>
          </p:txBody>
        </p:sp>
        <p:sp>
          <p:nvSpPr>
            <p:cNvPr id="35007" name="Rectangle 313"/>
            <p:cNvSpPr>
              <a:spLocks noChangeArrowheads="1"/>
            </p:cNvSpPr>
            <p:nvPr/>
          </p:nvSpPr>
          <p:spPr bwMode="auto">
            <a:xfrm>
              <a:off x="5705475" y="4235450"/>
              <a:ext cx="117475"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Symbol" pitchFamily="18" charset="2"/>
                </a:rPr>
                <a:t>Î</a:t>
              </a:r>
              <a:endParaRPr lang="en-US" sz="3200" b="1"/>
            </a:p>
          </p:txBody>
        </p:sp>
        <p:sp>
          <p:nvSpPr>
            <p:cNvPr id="35008" name="Rectangle 314"/>
            <p:cNvSpPr>
              <a:spLocks noChangeArrowheads="1"/>
            </p:cNvSpPr>
            <p:nvPr/>
          </p:nvSpPr>
          <p:spPr bwMode="auto">
            <a:xfrm>
              <a:off x="5476875" y="4235450"/>
              <a:ext cx="73025"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Symbol" pitchFamily="18" charset="2"/>
                </a:rPr>
                <a:t>'</a:t>
              </a:r>
              <a:endParaRPr lang="en-US" sz="3200" b="1"/>
            </a:p>
          </p:txBody>
        </p:sp>
        <p:sp>
          <p:nvSpPr>
            <p:cNvPr id="35009" name="Rectangle 315"/>
            <p:cNvSpPr>
              <a:spLocks noChangeArrowheads="1"/>
            </p:cNvSpPr>
            <p:nvPr/>
          </p:nvSpPr>
          <p:spPr bwMode="auto">
            <a:xfrm>
              <a:off x="7519988" y="3987800"/>
              <a:ext cx="90487"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Symbol" pitchFamily="18" charset="2"/>
                </a:rPr>
                <a:t>»</a:t>
              </a:r>
              <a:endParaRPr lang="en-US" sz="3200" b="1"/>
            </a:p>
          </p:txBody>
        </p:sp>
        <p:sp>
          <p:nvSpPr>
            <p:cNvPr id="35010" name="Rectangle 316"/>
            <p:cNvSpPr>
              <a:spLocks noChangeArrowheads="1"/>
            </p:cNvSpPr>
            <p:nvPr/>
          </p:nvSpPr>
          <p:spPr bwMode="auto">
            <a:xfrm>
              <a:off x="6505575" y="3987800"/>
              <a:ext cx="117475"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Symbol" pitchFamily="18" charset="2"/>
                </a:rPr>
                <a:t>Î</a:t>
              </a:r>
              <a:endParaRPr lang="en-US" sz="3200" b="1"/>
            </a:p>
          </p:txBody>
        </p:sp>
        <p:sp>
          <p:nvSpPr>
            <p:cNvPr id="35011" name="Rectangle 317"/>
            <p:cNvSpPr>
              <a:spLocks noChangeArrowheads="1"/>
            </p:cNvSpPr>
            <p:nvPr/>
          </p:nvSpPr>
          <p:spPr bwMode="auto">
            <a:xfrm>
              <a:off x="6269038" y="3987800"/>
              <a:ext cx="73025"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Symbol" pitchFamily="18" charset="2"/>
                </a:rPr>
                <a:t>'</a:t>
              </a:r>
              <a:endParaRPr lang="en-US" sz="3200" b="1"/>
            </a:p>
          </p:txBody>
        </p:sp>
        <p:sp>
          <p:nvSpPr>
            <p:cNvPr id="35012" name="Rectangle 318"/>
            <p:cNvSpPr>
              <a:spLocks noChangeArrowheads="1"/>
            </p:cNvSpPr>
            <p:nvPr/>
          </p:nvSpPr>
          <p:spPr bwMode="auto">
            <a:xfrm>
              <a:off x="5746750" y="3987800"/>
              <a:ext cx="117475"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Symbol" pitchFamily="18" charset="2"/>
                </a:rPr>
                <a:t>Î</a:t>
              </a:r>
              <a:endParaRPr lang="en-US" sz="3200" b="1"/>
            </a:p>
          </p:txBody>
        </p:sp>
        <p:sp>
          <p:nvSpPr>
            <p:cNvPr id="35013" name="Rectangle 319"/>
            <p:cNvSpPr>
              <a:spLocks noChangeArrowheads="1"/>
            </p:cNvSpPr>
            <p:nvPr/>
          </p:nvSpPr>
          <p:spPr bwMode="auto">
            <a:xfrm>
              <a:off x="5475288" y="3987800"/>
              <a:ext cx="117475"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Symbol" pitchFamily="18" charset="2"/>
                </a:rPr>
                <a:t>"</a:t>
              </a:r>
              <a:endParaRPr lang="en-US" sz="3200" b="1"/>
            </a:p>
          </p:txBody>
        </p:sp>
        <p:sp>
          <p:nvSpPr>
            <p:cNvPr id="35014" name="Rectangle 320"/>
            <p:cNvSpPr>
              <a:spLocks noChangeArrowheads="1"/>
            </p:cNvSpPr>
            <p:nvPr/>
          </p:nvSpPr>
          <p:spPr bwMode="auto">
            <a:xfrm>
              <a:off x="6292850" y="3744913"/>
              <a:ext cx="90488" cy="198437"/>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Symbol" pitchFamily="18" charset="2"/>
                </a:rPr>
                <a:t>&gt;</a:t>
              </a:r>
              <a:endParaRPr lang="en-US" sz="3200" b="1"/>
            </a:p>
          </p:txBody>
        </p:sp>
        <p:sp>
          <p:nvSpPr>
            <p:cNvPr id="35015" name="Rectangle 321"/>
            <p:cNvSpPr>
              <a:spLocks noChangeArrowheads="1"/>
            </p:cNvSpPr>
            <p:nvPr/>
          </p:nvSpPr>
          <p:spPr bwMode="auto">
            <a:xfrm>
              <a:off x="5626100" y="3744913"/>
              <a:ext cx="180975" cy="198437"/>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Symbol" pitchFamily="18" charset="2"/>
                </a:rPr>
                <a:t>=&lt;</a:t>
              </a:r>
              <a:endParaRPr lang="en-US" sz="3200" b="1"/>
            </a:p>
          </p:txBody>
        </p:sp>
        <p:sp>
          <p:nvSpPr>
            <p:cNvPr id="35016" name="Rectangle 322"/>
            <p:cNvSpPr>
              <a:spLocks noChangeArrowheads="1"/>
            </p:cNvSpPr>
            <p:nvPr/>
          </p:nvSpPr>
          <p:spPr bwMode="auto">
            <a:xfrm>
              <a:off x="7358063" y="4252913"/>
              <a:ext cx="109537"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C</a:t>
              </a:r>
              <a:endParaRPr lang="en-US" sz="3200" b="1"/>
            </a:p>
          </p:txBody>
        </p:sp>
        <p:sp>
          <p:nvSpPr>
            <p:cNvPr id="35017" name="Rectangle 323"/>
            <p:cNvSpPr>
              <a:spLocks noChangeArrowheads="1"/>
            </p:cNvSpPr>
            <p:nvPr/>
          </p:nvSpPr>
          <p:spPr bwMode="auto">
            <a:xfrm>
              <a:off x="7204075" y="4252913"/>
              <a:ext cx="109538"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F</a:t>
              </a:r>
              <a:endParaRPr lang="en-US" sz="3200" b="1"/>
            </a:p>
          </p:txBody>
        </p:sp>
        <p:sp>
          <p:nvSpPr>
            <p:cNvPr id="35018" name="Rectangle 324"/>
            <p:cNvSpPr>
              <a:spLocks noChangeArrowheads="1"/>
            </p:cNvSpPr>
            <p:nvPr/>
          </p:nvSpPr>
          <p:spPr bwMode="auto">
            <a:xfrm>
              <a:off x="6945313" y="4252913"/>
              <a:ext cx="55562"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f</a:t>
              </a:r>
              <a:endParaRPr lang="en-US" sz="3200" b="1"/>
            </a:p>
          </p:txBody>
        </p:sp>
        <p:sp>
          <p:nvSpPr>
            <p:cNvPr id="35019" name="Rectangle 325"/>
            <p:cNvSpPr>
              <a:spLocks noChangeArrowheads="1"/>
            </p:cNvSpPr>
            <p:nvPr/>
          </p:nvSpPr>
          <p:spPr bwMode="auto">
            <a:xfrm>
              <a:off x="6421438" y="4252913"/>
              <a:ext cx="530225"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projects</a:t>
              </a:r>
              <a:endParaRPr lang="en-US" sz="3200" b="1"/>
            </a:p>
          </p:txBody>
        </p:sp>
        <p:sp>
          <p:nvSpPr>
            <p:cNvPr id="35020" name="Rectangle 326"/>
            <p:cNvSpPr>
              <a:spLocks noChangeArrowheads="1"/>
            </p:cNvSpPr>
            <p:nvPr/>
          </p:nvSpPr>
          <p:spPr bwMode="auto">
            <a:xfrm>
              <a:off x="6227763" y="4252913"/>
              <a:ext cx="63500"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s</a:t>
              </a:r>
              <a:endParaRPr lang="en-US" sz="3200" b="1"/>
            </a:p>
          </p:txBody>
        </p:sp>
        <p:sp>
          <p:nvSpPr>
            <p:cNvPr id="35021" name="Rectangle 327"/>
            <p:cNvSpPr>
              <a:spLocks noChangeArrowheads="1"/>
            </p:cNvSpPr>
            <p:nvPr/>
          </p:nvSpPr>
          <p:spPr bwMode="auto">
            <a:xfrm>
              <a:off x="5981700" y="4252913"/>
              <a:ext cx="119063"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D</a:t>
              </a:r>
              <a:endParaRPr lang="en-US" sz="3200" b="1"/>
            </a:p>
          </p:txBody>
        </p:sp>
        <p:sp>
          <p:nvSpPr>
            <p:cNvPr id="35022" name="Rectangle 328"/>
            <p:cNvSpPr>
              <a:spLocks noChangeArrowheads="1"/>
            </p:cNvSpPr>
            <p:nvPr/>
          </p:nvSpPr>
          <p:spPr bwMode="auto">
            <a:xfrm>
              <a:off x="5838825" y="4252913"/>
              <a:ext cx="92075"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S</a:t>
              </a:r>
              <a:endParaRPr lang="en-US" sz="3200" b="1"/>
            </a:p>
          </p:txBody>
        </p:sp>
        <p:sp>
          <p:nvSpPr>
            <p:cNvPr id="35023" name="Rectangle 329"/>
            <p:cNvSpPr>
              <a:spLocks noChangeArrowheads="1"/>
            </p:cNvSpPr>
            <p:nvPr/>
          </p:nvSpPr>
          <p:spPr bwMode="auto">
            <a:xfrm>
              <a:off x="5586413" y="4252913"/>
              <a:ext cx="63500"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s</a:t>
              </a:r>
              <a:endParaRPr lang="en-US" sz="3200" b="1"/>
            </a:p>
          </p:txBody>
        </p:sp>
        <p:sp>
          <p:nvSpPr>
            <p:cNvPr id="35024" name="Rectangle 330"/>
            <p:cNvSpPr>
              <a:spLocks noChangeArrowheads="1"/>
            </p:cNvSpPr>
            <p:nvPr/>
          </p:nvSpPr>
          <p:spPr bwMode="auto">
            <a:xfrm>
              <a:off x="7285038" y="4005263"/>
              <a:ext cx="128587"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m</a:t>
              </a:r>
              <a:endParaRPr lang="en-US" sz="3200" b="1"/>
            </a:p>
          </p:txBody>
        </p:sp>
        <p:sp>
          <p:nvSpPr>
            <p:cNvPr id="35025" name="Rectangle 331"/>
            <p:cNvSpPr>
              <a:spLocks noChangeArrowheads="1"/>
            </p:cNvSpPr>
            <p:nvPr/>
          </p:nvSpPr>
          <p:spPr bwMode="auto">
            <a:xfrm>
              <a:off x="7051675" y="4005263"/>
              <a:ext cx="219075"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req</a:t>
              </a:r>
              <a:endParaRPr lang="en-US" sz="3200" b="1"/>
            </a:p>
          </p:txBody>
        </p:sp>
        <p:sp>
          <p:nvSpPr>
            <p:cNvPr id="35026" name="Rectangle 332"/>
            <p:cNvSpPr>
              <a:spLocks noChangeArrowheads="1"/>
            </p:cNvSpPr>
            <p:nvPr/>
          </p:nvSpPr>
          <p:spPr bwMode="auto">
            <a:xfrm>
              <a:off x="6807200" y="4005263"/>
              <a:ext cx="109538"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C</a:t>
              </a:r>
              <a:endParaRPr lang="en-US" sz="3200" b="1"/>
            </a:p>
          </p:txBody>
        </p:sp>
        <p:sp>
          <p:nvSpPr>
            <p:cNvPr id="35027" name="Rectangle 333"/>
            <p:cNvSpPr>
              <a:spLocks noChangeArrowheads="1"/>
            </p:cNvSpPr>
            <p:nvPr/>
          </p:nvSpPr>
          <p:spPr bwMode="auto">
            <a:xfrm>
              <a:off x="6638925" y="4005263"/>
              <a:ext cx="128588"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H</a:t>
              </a:r>
              <a:endParaRPr lang="en-US" sz="3200" b="1"/>
            </a:p>
          </p:txBody>
        </p:sp>
        <p:sp>
          <p:nvSpPr>
            <p:cNvPr id="35028" name="Rectangle 334"/>
            <p:cNvSpPr>
              <a:spLocks noChangeArrowheads="1"/>
            </p:cNvSpPr>
            <p:nvPr/>
          </p:nvSpPr>
          <p:spPr bwMode="auto">
            <a:xfrm>
              <a:off x="6373813" y="4005263"/>
              <a:ext cx="92075"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h</a:t>
              </a:r>
              <a:endParaRPr lang="en-US" sz="3200" b="1"/>
            </a:p>
          </p:txBody>
        </p:sp>
        <p:sp>
          <p:nvSpPr>
            <p:cNvPr id="35029" name="Rectangle 335"/>
            <p:cNvSpPr>
              <a:spLocks noChangeArrowheads="1"/>
            </p:cNvSpPr>
            <p:nvPr/>
          </p:nvSpPr>
          <p:spPr bwMode="auto">
            <a:xfrm>
              <a:off x="6073775" y="4005263"/>
              <a:ext cx="119063"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D</a:t>
              </a:r>
              <a:endParaRPr lang="en-US" sz="3200" b="1"/>
            </a:p>
          </p:txBody>
        </p:sp>
        <p:sp>
          <p:nvSpPr>
            <p:cNvPr id="35030" name="Rectangle 336"/>
            <p:cNvSpPr>
              <a:spLocks noChangeArrowheads="1"/>
            </p:cNvSpPr>
            <p:nvPr/>
          </p:nvSpPr>
          <p:spPr bwMode="auto">
            <a:xfrm>
              <a:off x="5880100" y="4005263"/>
              <a:ext cx="146050"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M</a:t>
              </a:r>
              <a:endParaRPr lang="en-US" sz="3200" b="1"/>
            </a:p>
          </p:txBody>
        </p:sp>
        <p:sp>
          <p:nvSpPr>
            <p:cNvPr id="35031" name="Rectangle 337"/>
            <p:cNvSpPr>
              <a:spLocks noChangeArrowheads="1"/>
            </p:cNvSpPr>
            <p:nvPr/>
          </p:nvSpPr>
          <p:spPr bwMode="auto">
            <a:xfrm>
              <a:off x="5572125" y="4005263"/>
              <a:ext cx="128588"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m</a:t>
              </a:r>
              <a:endParaRPr lang="en-US" sz="3200" b="1"/>
            </a:p>
          </p:txBody>
        </p:sp>
        <p:sp>
          <p:nvSpPr>
            <p:cNvPr id="35032" name="Rectangle 338"/>
            <p:cNvSpPr>
              <a:spLocks noChangeArrowheads="1"/>
            </p:cNvSpPr>
            <p:nvPr/>
          </p:nvSpPr>
          <p:spPr bwMode="auto">
            <a:xfrm>
              <a:off x="6169025" y="3762375"/>
              <a:ext cx="92075" cy="198438"/>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S</a:t>
              </a:r>
              <a:endParaRPr lang="en-US" sz="3200" b="1"/>
            </a:p>
          </p:txBody>
        </p:sp>
        <p:sp>
          <p:nvSpPr>
            <p:cNvPr id="35033" name="Rectangle 339"/>
            <p:cNvSpPr>
              <a:spLocks noChangeArrowheads="1"/>
            </p:cNvSpPr>
            <p:nvPr/>
          </p:nvSpPr>
          <p:spPr bwMode="auto">
            <a:xfrm>
              <a:off x="6021388" y="3762375"/>
              <a:ext cx="109537" cy="198438"/>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R</a:t>
              </a:r>
              <a:endParaRPr lang="en-US" sz="3200" b="1"/>
            </a:p>
          </p:txBody>
        </p:sp>
        <p:sp>
          <p:nvSpPr>
            <p:cNvPr id="35034" name="Rectangle 340"/>
            <p:cNvSpPr>
              <a:spLocks noChangeArrowheads="1"/>
            </p:cNvSpPr>
            <p:nvPr/>
          </p:nvSpPr>
          <p:spPr bwMode="auto">
            <a:xfrm>
              <a:off x="5827713" y="3762375"/>
              <a:ext cx="146050" cy="198438"/>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M</a:t>
              </a:r>
              <a:endParaRPr lang="en-US" sz="3200" b="1"/>
            </a:p>
          </p:txBody>
        </p:sp>
        <p:sp>
          <p:nvSpPr>
            <p:cNvPr id="35035" name="Rectangle 341"/>
            <p:cNvSpPr>
              <a:spLocks noChangeArrowheads="1"/>
            </p:cNvSpPr>
            <p:nvPr/>
          </p:nvSpPr>
          <p:spPr bwMode="auto">
            <a:xfrm>
              <a:off x="5486400" y="3762375"/>
              <a:ext cx="119063" cy="198438"/>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D</a:t>
              </a:r>
              <a:endParaRPr lang="en-US" sz="3200" b="1"/>
            </a:p>
          </p:txBody>
        </p:sp>
        <p:sp>
          <p:nvSpPr>
            <p:cNvPr id="35036" name="Rectangle 342"/>
            <p:cNvSpPr>
              <a:spLocks noChangeArrowheads="1"/>
            </p:cNvSpPr>
            <p:nvPr/>
          </p:nvSpPr>
          <p:spPr bwMode="auto">
            <a:xfrm>
              <a:off x="7011988" y="4356100"/>
              <a:ext cx="25400" cy="106363"/>
            </a:xfrm>
            <a:prstGeom prst="rect">
              <a:avLst/>
            </a:prstGeom>
            <a:noFill/>
            <a:ln w="9525">
              <a:noFill/>
              <a:miter lim="800000"/>
              <a:headEnd/>
              <a:tailEnd/>
            </a:ln>
          </p:spPr>
          <p:txBody>
            <a:bodyPr wrap="none" lIns="0" tIns="0" rIns="0" bIns="0">
              <a:spAutoFit/>
            </a:bodyPr>
            <a:lstStyle/>
            <a:p>
              <a:pPr eaLnBrk="1" hangingPunct="1"/>
              <a:r>
                <a:rPr lang="en-US" sz="700" b="1" i="1">
                  <a:solidFill>
                    <a:srgbClr val="000000"/>
                  </a:solidFill>
                  <a:latin typeface="Times New Roman" pitchFamily="18" charset="0"/>
                </a:rPr>
                <a:t>j</a:t>
              </a:r>
              <a:endParaRPr lang="en-US" sz="3200" b="1"/>
            </a:p>
          </p:txBody>
        </p:sp>
        <p:sp>
          <p:nvSpPr>
            <p:cNvPr id="35037" name="Rectangle 343"/>
            <p:cNvSpPr>
              <a:spLocks noChangeArrowheads="1"/>
            </p:cNvSpPr>
            <p:nvPr/>
          </p:nvSpPr>
          <p:spPr bwMode="auto">
            <a:xfrm>
              <a:off x="6281738" y="4356100"/>
              <a:ext cx="25400" cy="106363"/>
            </a:xfrm>
            <a:prstGeom prst="rect">
              <a:avLst/>
            </a:prstGeom>
            <a:noFill/>
            <a:ln w="9525">
              <a:noFill/>
              <a:miter lim="800000"/>
              <a:headEnd/>
              <a:tailEnd/>
            </a:ln>
          </p:spPr>
          <p:txBody>
            <a:bodyPr wrap="none" lIns="0" tIns="0" rIns="0" bIns="0">
              <a:spAutoFit/>
            </a:bodyPr>
            <a:lstStyle/>
            <a:p>
              <a:pPr eaLnBrk="1" hangingPunct="1"/>
              <a:r>
                <a:rPr lang="en-US" sz="700" b="1" i="1">
                  <a:solidFill>
                    <a:srgbClr val="000000"/>
                  </a:solidFill>
                  <a:latin typeface="Times New Roman" pitchFamily="18" charset="0"/>
                </a:rPr>
                <a:t>i</a:t>
              </a:r>
              <a:endParaRPr lang="en-US" sz="3200" b="1"/>
            </a:p>
          </p:txBody>
        </p:sp>
        <p:sp>
          <p:nvSpPr>
            <p:cNvPr id="35038" name="Rectangle 344"/>
            <p:cNvSpPr>
              <a:spLocks noChangeArrowheads="1"/>
            </p:cNvSpPr>
            <p:nvPr/>
          </p:nvSpPr>
          <p:spPr bwMode="auto">
            <a:xfrm>
              <a:off x="5640388" y="4356100"/>
              <a:ext cx="25400" cy="106363"/>
            </a:xfrm>
            <a:prstGeom prst="rect">
              <a:avLst/>
            </a:prstGeom>
            <a:noFill/>
            <a:ln w="9525">
              <a:noFill/>
              <a:miter lim="800000"/>
              <a:headEnd/>
              <a:tailEnd/>
            </a:ln>
          </p:spPr>
          <p:txBody>
            <a:bodyPr wrap="none" lIns="0" tIns="0" rIns="0" bIns="0">
              <a:spAutoFit/>
            </a:bodyPr>
            <a:lstStyle/>
            <a:p>
              <a:pPr eaLnBrk="1" hangingPunct="1"/>
              <a:r>
                <a:rPr lang="en-US" sz="700" b="1" i="1">
                  <a:solidFill>
                    <a:srgbClr val="000000"/>
                  </a:solidFill>
                  <a:latin typeface="Times New Roman" pitchFamily="18" charset="0"/>
                </a:rPr>
                <a:t>i</a:t>
              </a:r>
              <a:endParaRPr lang="en-US" sz="3200" b="1"/>
            </a:p>
          </p:txBody>
        </p:sp>
        <p:sp>
          <p:nvSpPr>
            <p:cNvPr id="35039" name="Rectangle 345"/>
            <p:cNvSpPr>
              <a:spLocks noChangeArrowheads="1"/>
            </p:cNvSpPr>
            <p:nvPr/>
          </p:nvSpPr>
          <p:spPr bwMode="auto">
            <a:xfrm>
              <a:off x="7705725" y="4106863"/>
              <a:ext cx="25400" cy="106362"/>
            </a:xfrm>
            <a:prstGeom prst="rect">
              <a:avLst/>
            </a:prstGeom>
            <a:noFill/>
            <a:ln w="9525">
              <a:noFill/>
              <a:miter lim="800000"/>
              <a:headEnd/>
              <a:tailEnd/>
            </a:ln>
          </p:spPr>
          <p:txBody>
            <a:bodyPr wrap="none" lIns="0" tIns="0" rIns="0" bIns="0">
              <a:spAutoFit/>
            </a:bodyPr>
            <a:lstStyle/>
            <a:p>
              <a:pPr eaLnBrk="1" hangingPunct="1"/>
              <a:r>
                <a:rPr lang="en-US" sz="700" b="1" i="1">
                  <a:solidFill>
                    <a:srgbClr val="000000"/>
                  </a:solidFill>
                  <a:latin typeface="Times New Roman" pitchFamily="18" charset="0"/>
                </a:rPr>
                <a:t>i</a:t>
              </a:r>
              <a:endParaRPr lang="en-US" sz="3200" b="1"/>
            </a:p>
          </p:txBody>
        </p:sp>
        <p:sp>
          <p:nvSpPr>
            <p:cNvPr id="35040" name="Rectangle 346"/>
            <p:cNvSpPr>
              <a:spLocks noChangeArrowheads="1"/>
            </p:cNvSpPr>
            <p:nvPr/>
          </p:nvSpPr>
          <p:spPr bwMode="auto">
            <a:xfrm>
              <a:off x="7394575" y="4106863"/>
              <a:ext cx="25400" cy="106362"/>
            </a:xfrm>
            <a:prstGeom prst="rect">
              <a:avLst/>
            </a:prstGeom>
            <a:noFill/>
            <a:ln w="9525">
              <a:noFill/>
              <a:miter lim="800000"/>
              <a:headEnd/>
              <a:tailEnd/>
            </a:ln>
          </p:spPr>
          <p:txBody>
            <a:bodyPr wrap="none" lIns="0" tIns="0" rIns="0" bIns="0">
              <a:spAutoFit/>
            </a:bodyPr>
            <a:lstStyle/>
            <a:p>
              <a:pPr eaLnBrk="1" hangingPunct="1"/>
              <a:r>
                <a:rPr lang="en-US" sz="700" b="1" i="1">
                  <a:solidFill>
                    <a:srgbClr val="000000"/>
                  </a:solidFill>
                  <a:latin typeface="Times New Roman" pitchFamily="18" charset="0"/>
                </a:rPr>
                <a:t>i</a:t>
              </a:r>
              <a:endParaRPr lang="en-US" sz="3200" b="1"/>
            </a:p>
          </p:txBody>
        </p:sp>
        <p:sp>
          <p:nvSpPr>
            <p:cNvPr id="35041" name="Rectangle 347"/>
            <p:cNvSpPr>
              <a:spLocks noChangeArrowheads="1"/>
            </p:cNvSpPr>
            <p:nvPr/>
          </p:nvSpPr>
          <p:spPr bwMode="auto">
            <a:xfrm>
              <a:off x="6440488" y="4106863"/>
              <a:ext cx="25400" cy="106362"/>
            </a:xfrm>
            <a:prstGeom prst="rect">
              <a:avLst/>
            </a:prstGeom>
            <a:noFill/>
            <a:ln w="9525">
              <a:noFill/>
              <a:miter lim="800000"/>
              <a:headEnd/>
              <a:tailEnd/>
            </a:ln>
          </p:spPr>
          <p:txBody>
            <a:bodyPr wrap="none" lIns="0" tIns="0" rIns="0" bIns="0">
              <a:spAutoFit/>
            </a:bodyPr>
            <a:lstStyle/>
            <a:p>
              <a:pPr eaLnBrk="1" hangingPunct="1"/>
              <a:r>
                <a:rPr lang="en-US" sz="700" b="1" i="1">
                  <a:solidFill>
                    <a:srgbClr val="000000"/>
                  </a:solidFill>
                  <a:latin typeface="Times New Roman" pitchFamily="18" charset="0"/>
                </a:rPr>
                <a:t>i</a:t>
              </a:r>
              <a:endParaRPr lang="en-US" sz="3200" b="1"/>
            </a:p>
          </p:txBody>
        </p:sp>
        <p:sp>
          <p:nvSpPr>
            <p:cNvPr id="35042" name="Rectangle 348"/>
            <p:cNvSpPr>
              <a:spLocks noChangeArrowheads="1"/>
            </p:cNvSpPr>
            <p:nvPr/>
          </p:nvSpPr>
          <p:spPr bwMode="auto">
            <a:xfrm>
              <a:off x="5683250" y="4106863"/>
              <a:ext cx="25400" cy="106362"/>
            </a:xfrm>
            <a:prstGeom prst="rect">
              <a:avLst/>
            </a:prstGeom>
            <a:noFill/>
            <a:ln w="9525">
              <a:noFill/>
              <a:miter lim="800000"/>
              <a:headEnd/>
              <a:tailEnd/>
            </a:ln>
          </p:spPr>
          <p:txBody>
            <a:bodyPr wrap="none" lIns="0" tIns="0" rIns="0" bIns="0">
              <a:spAutoFit/>
            </a:bodyPr>
            <a:lstStyle/>
            <a:p>
              <a:pPr eaLnBrk="1" hangingPunct="1"/>
              <a:r>
                <a:rPr lang="en-US" sz="700" b="1" i="1">
                  <a:solidFill>
                    <a:srgbClr val="000000"/>
                  </a:solidFill>
                  <a:latin typeface="Times New Roman" pitchFamily="18" charset="0"/>
                </a:rPr>
                <a:t>i</a:t>
              </a:r>
              <a:endParaRPr lang="en-US" sz="3200" b="1"/>
            </a:p>
          </p:txBody>
        </p:sp>
        <p:sp>
          <p:nvSpPr>
            <p:cNvPr id="35043" name="Rectangle 349"/>
            <p:cNvSpPr>
              <a:spLocks noChangeArrowheads="1"/>
            </p:cNvSpPr>
            <p:nvPr/>
          </p:nvSpPr>
          <p:spPr bwMode="auto">
            <a:xfrm>
              <a:off x="7958138" y="4886325"/>
              <a:ext cx="65087"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5044" name="Rectangle 350"/>
            <p:cNvSpPr>
              <a:spLocks noChangeArrowheads="1"/>
            </p:cNvSpPr>
            <p:nvPr/>
          </p:nvSpPr>
          <p:spPr bwMode="auto">
            <a:xfrm>
              <a:off x="7767638" y="4886325"/>
              <a:ext cx="65087"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5045" name="Rectangle 351"/>
            <p:cNvSpPr>
              <a:spLocks noChangeArrowheads="1"/>
            </p:cNvSpPr>
            <p:nvPr/>
          </p:nvSpPr>
          <p:spPr bwMode="auto">
            <a:xfrm>
              <a:off x="7577138" y="4886325"/>
              <a:ext cx="65087"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5046" name="Rectangle 352"/>
            <p:cNvSpPr>
              <a:spLocks noChangeArrowheads="1"/>
            </p:cNvSpPr>
            <p:nvPr/>
          </p:nvSpPr>
          <p:spPr bwMode="auto">
            <a:xfrm>
              <a:off x="7389813" y="4886325"/>
              <a:ext cx="65087"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5047" name="Rectangle 353"/>
            <p:cNvSpPr>
              <a:spLocks noChangeArrowheads="1"/>
            </p:cNvSpPr>
            <p:nvPr/>
          </p:nvSpPr>
          <p:spPr bwMode="auto">
            <a:xfrm>
              <a:off x="7188200" y="4886325"/>
              <a:ext cx="36513"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5048" name="Rectangle 354"/>
            <p:cNvSpPr>
              <a:spLocks noChangeArrowheads="1"/>
            </p:cNvSpPr>
            <p:nvPr/>
          </p:nvSpPr>
          <p:spPr bwMode="auto">
            <a:xfrm>
              <a:off x="7116763" y="4886325"/>
              <a:ext cx="55562"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5049" name="Rectangle 355"/>
            <p:cNvSpPr>
              <a:spLocks noChangeArrowheads="1"/>
            </p:cNvSpPr>
            <p:nvPr/>
          </p:nvSpPr>
          <p:spPr bwMode="auto">
            <a:xfrm>
              <a:off x="6959600" y="4886325"/>
              <a:ext cx="55563"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5050" name="Rectangle 356"/>
            <p:cNvSpPr>
              <a:spLocks noChangeArrowheads="1"/>
            </p:cNvSpPr>
            <p:nvPr/>
          </p:nvSpPr>
          <p:spPr bwMode="auto">
            <a:xfrm>
              <a:off x="6678613" y="4886325"/>
              <a:ext cx="41275"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5051" name="Rectangle 357"/>
            <p:cNvSpPr>
              <a:spLocks noChangeArrowheads="1"/>
            </p:cNvSpPr>
            <p:nvPr/>
          </p:nvSpPr>
          <p:spPr bwMode="auto">
            <a:xfrm>
              <a:off x="6427788" y="4886325"/>
              <a:ext cx="92075"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5052" name="Rectangle 358"/>
            <p:cNvSpPr>
              <a:spLocks noChangeArrowheads="1"/>
            </p:cNvSpPr>
            <p:nvPr/>
          </p:nvSpPr>
          <p:spPr bwMode="auto">
            <a:xfrm>
              <a:off x="6254750" y="4886325"/>
              <a:ext cx="41275"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5053" name="Rectangle 359"/>
            <p:cNvSpPr>
              <a:spLocks noChangeArrowheads="1"/>
            </p:cNvSpPr>
            <p:nvPr/>
          </p:nvSpPr>
          <p:spPr bwMode="auto">
            <a:xfrm>
              <a:off x="5662613" y="4886325"/>
              <a:ext cx="92075"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5054" name="Rectangle 360"/>
            <p:cNvSpPr>
              <a:spLocks noChangeArrowheads="1"/>
            </p:cNvSpPr>
            <p:nvPr/>
          </p:nvSpPr>
          <p:spPr bwMode="auto">
            <a:xfrm>
              <a:off x="5862638" y="4638675"/>
              <a:ext cx="41275"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Times New Roman" pitchFamily="18" charset="0"/>
                </a:rPr>
                <a:t>,</a:t>
              </a:r>
              <a:endParaRPr lang="en-US" sz="3200" b="1"/>
            </a:p>
          </p:txBody>
        </p:sp>
        <p:sp>
          <p:nvSpPr>
            <p:cNvPr id="35055" name="Rectangle 361"/>
            <p:cNvSpPr>
              <a:spLocks noChangeArrowheads="1"/>
            </p:cNvSpPr>
            <p:nvPr/>
          </p:nvSpPr>
          <p:spPr bwMode="auto">
            <a:xfrm>
              <a:off x="7832725" y="4887913"/>
              <a:ext cx="128588"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H</a:t>
              </a:r>
              <a:endParaRPr lang="en-US" sz="3200" b="1"/>
            </a:p>
          </p:txBody>
        </p:sp>
        <p:sp>
          <p:nvSpPr>
            <p:cNvPr id="35056" name="Rectangle 362"/>
            <p:cNvSpPr>
              <a:spLocks noChangeArrowheads="1"/>
            </p:cNvSpPr>
            <p:nvPr/>
          </p:nvSpPr>
          <p:spPr bwMode="auto">
            <a:xfrm>
              <a:off x="8412163" y="1009650"/>
              <a:ext cx="65" cy="492443"/>
            </a:xfrm>
            <a:prstGeom prst="rect">
              <a:avLst/>
            </a:prstGeom>
            <a:noFill/>
            <a:ln w="9525">
              <a:noFill/>
              <a:miter lim="800000"/>
              <a:headEnd/>
              <a:tailEnd/>
            </a:ln>
          </p:spPr>
          <p:txBody>
            <a:bodyPr wrap="none" lIns="0" tIns="0" rIns="0" bIns="0">
              <a:spAutoFit/>
            </a:bodyPr>
            <a:lstStyle/>
            <a:p>
              <a:pPr eaLnBrk="1" hangingPunct="1"/>
              <a:endParaRPr lang="en-US" sz="3200" b="1" dirty="0"/>
            </a:p>
          </p:txBody>
        </p:sp>
        <p:sp>
          <p:nvSpPr>
            <p:cNvPr id="35057" name="Rectangle 363"/>
            <p:cNvSpPr>
              <a:spLocks noChangeArrowheads="1"/>
            </p:cNvSpPr>
            <p:nvPr/>
          </p:nvSpPr>
          <p:spPr bwMode="auto">
            <a:xfrm>
              <a:off x="7254875" y="4887913"/>
              <a:ext cx="146050"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M</a:t>
              </a:r>
              <a:endParaRPr lang="en-US" sz="3200" b="1"/>
            </a:p>
          </p:txBody>
        </p:sp>
        <p:sp>
          <p:nvSpPr>
            <p:cNvPr id="35058" name="Rectangle 364"/>
            <p:cNvSpPr>
              <a:spLocks noChangeArrowheads="1"/>
            </p:cNvSpPr>
            <p:nvPr/>
          </p:nvSpPr>
          <p:spPr bwMode="auto">
            <a:xfrm>
              <a:off x="7007225" y="4887913"/>
              <a:ext cx="109538"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C</a:t>
              </a:r>
              <a:endParaRPr lang="en-US" sz="3200" b="1"/>
            </a:p>
          </p:txBody>
        </p:sp>
        <p:sp>
          <p:nvSpPr>
            <p:cNvPr id="35059" name="Rectangle 365"/>
            <p:cNvSpPr>
              <a:spLocks noChangeArrowheads="1"/>
            </p:cNvSpPr>
            <p:nvPr/>
          </p:nvSpPr>
          <p:spPr bwMode="auto">
            <a:xfrm>
              <a:off x="6835775" y="4887913"/>
              <a:ext cx="128588"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H</a:t>
              </a:r>
              <a:endParaRPr lang="en-US" sz="3200" b="1"/>
            </a:p>
          </p:txBody>
        </p:sp>
        <p:sp>
          <p:nvSpPr>
            <p:cNvPr id="35060" name="Rectangle 366"/>
            <p:cNvSpPr>
              <a:spLocks noChangeArrowheads="1"/>
            </p:cNvSpPr>
            <p:nvPr/>
          </p:nvSpPr>
          <p:spPr bwMode="auto">
            <a:xfrm>
              <a:off x="6511925" y="4887913"/>
              <a:ext cx="109538"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C</a:t>
              </a:r>
              <a:endParaRPr lang="en-US" sz="3200" b="1"/>
            </a:p>
          </p:txBody>
        </p:sp>
        <p:sp>
          <p:nvSpPr>
            <p:cNvPr id="35061" name="Rectangle 367"/>
            <p:cNvSpPr>
              <a:spLocks noChangeArrowheads="1"/>
            </p:cNvSpPr>
            <p:nvPr/>
          </p:nvSpPr>
          <p:spPr bwMode="auto">
            <a:xfrm>
              <a:off x="6286500" y="4887913"/>
              <a:ext cx="174625"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on</a:t>
              </a:r>
              <a:endParaRPr lang="en-US" sz="3200" b="1"/>
            </a:p>
          </p:txBody>
        </p:sp>
        <p:sp>
          <p:nvSpPr>
            <p:cNvPr id="35062" name="Rectangle 368"/>
            <p:cNvSpPr>
              <a:spLocks noChangeArrowheads="1"/>
            </p:cNvSpPr>
            <p:nvPr/>
          </p:nvSpPr>
          <p:spPr bwMode="auto">
            <a:xfrm>
              <a:off x="5751513" y="4887913"/>
              <a:ext cx="577850"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installed</a:t>
              </a:r>
              <a:endParaRPr lang="en-US" sz="3200" b="1"/>
            </a:p>
          </p:txBody>
        </p:sp>
        <p:sp>
          <p:nvSpPr>
            <p:cNvPr id="35063" name="Rectangle 369"/>
            <p:cNvSpPr>
              <a:spLocks noChangeArrowheads="1"/>
            </p:cNvSpPr>
            <p:nvPr/>
          </p:nvSpPr>
          <p:spPr bwMode="auto">
            <a:xfrm>
              <a:off x="5537200" y="4887913"/>
              <a:ext cx="82550"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d</a:t>
              </a:r>
              <a:endParaRPr lang="en-US" sz="3200" b="1"/>
            </a:p>
          </p:txBody>
        </p:sp>
        <p:sp>
          <p:nvSpPr>
            <p:cNvPr id="35064" name="Rectangle 370"/>
            <p:cNvSpPr>
              <a:spLocks noChangeArrowheads="1"/>
            </p:cNvSpPr>
            <p:nvPr/>
          </p:nvSpPr>
          <p:spPr bwMode="auto">
            <a:xfrm>
              <a:off x="5916613" y="4640263"/>
              <a:ext cx="109537"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F</a:t>
              </a:r>
              <a:endParaRPr lang="en-US" sz="3200" b="1"/>
            </a:p>
          </p:txBody>
        </p:sp>
        <p:sp>
          <p:nvSpPr>
            <p:cNvPr id="35065" name="Rectangle 371"/>
            <p:cNvSpPr>
              <a:spLocks noChangeArrowheads="1"/>
            </p:cNvSpPr>
            <p:nvPr/>
          </p:nvSpPr>
          <p:spPr bwMode="auto">
            <a:xfrm>
              <a:off x="5737225" y="4640263"/>
              <a:ext cx="128588"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H</a:t>
              </a:r>
              <a:endParaRPr lang="en-US" sz="3200" b="1"/>
            </a:p>
          </p:txBody>
        </p:sp>
        <p:sp>
          <p:nvSpPr>
            <p:cNvPr id="35066" name="Rectangle 372"/>
            <p:cNvSpPr>
              <a:spLocks noChangeArrowheads="1"/>
            </p:cNvSpPr>
            <p:nvPr/>
          </p:nvSpPr>
          <p:spPr bwMode="auto">
            <a:xfrm>
              <a:off x="5438775" y="4640263"/>
              <a:ext cx="109538" cy="198437"/>
            </a:xfrm>
            <a:prstGeom prst="rect">
              <a:avLst/>
            </a:prstGeom>
            <a:noFill/>
            <a:ln w="9525">
              <a:noFill/>
              <a:miter lim="800000"/>
              <a:headEnd/>
              <a:tailEnd/>
            </a:ln>
          </p:spPr>
          <p:txBody>
            <a:bodyPr wrap="none" lIns="0" tIns="0" rIns="0" bIns="0">
              <a:spAutoFit/>
            </a:bodyPr>
            <a:lstStyle/>
            <a:p>
              <a:pPr eaLnBrk="1" hangingPunct="1"/>
              <a:r>
                <a:rPr lang="en-US" sz="1300" b="1" i="1">
                  <a:solidFill>
                    <a:srgbClr val="000000"/>
                  </a:solidFill>
                  <a:latin typeface="Times New Roman" pitchFamily="18" charset="0"/>
                </a:rPr>
                <a:t>C</a:t>
              </a:r>
              <a:endParaRPr lang="en-US" sz="3200" b="1"/>
            </a:p>
          </p:txBody>
        </p:sp>
        <p:sp>
          <p:nvSpPr>
            <p:cNvPr id="35067" name="Rectangle 373"/>
            <p:cNvSpPr>
              <a:spLocks noChangeArrowheads="1"/>
            </p:cNvSpPr>
            <p:nvPr/>
          </p:nvSpPr>
          <p:spPr bwMode="auto">
            <a:xfrm>
              <a:off x="7529513" y="4992688"/>
              <a:ext cx="28575" cy="122237"/>
            </a:xfrm>
            <a:prstGeom prst="rect">
              <a:avLst/>
            </a:prstGeom>
            <a:noFill/>
            <a:ln w="9525">
              <a:noFill/>
              <a:miter lim="800000"/>
              <a:headEnd/>
              <a:tailEnd/>
            </a:ln>
          </p:spPr>
          <p:txBody>
            <a:bodyPr wrap="none" lIns="0" tIns="0" rIns="0" bIns="0">
              <a:spAutoFit/>
            </a:bodyPr>
            <a:lstStyle/>
            <a:p>
              <a:pPr eaLnBrk="1" hangingPunct="1"/>
              <a:r>
                <a:rPr lang="en-US" sz="800" b="1" i="1">
                  <a:solidFill>
                    <a:srgbClr val="000000"/>
                  </a:solidFill>
                  <a:latin typeface="Times New Roman" pitchFamily="18" charset="0"/>
                </a:rPr>
                <a:t>i</a:t>
              </a:r>
              <a:endParaRPr lang="en-US" sz="3200" b="1"/>
            </a:p>
          </p:txBody>
        </p:sp>
        <p:sp>
          <p:nvSpPr>
            <p:cNvPr id="35068" name="Rectangle 374"/>
            <p:cNvSpPr>
              <a:spLocks noChangeArrowheads="1"/>
            </p:cNvSpPr>
            <p:nvPr/>
          </p:nvSpPr>
          <p:spPr bwMode="auto">
            <a:xfrm>
              <a:off x="6630988" y="4992688"/>
              <a:ext cx="28575" cy="122237"/>
            </a:xfrm>
            <a:prstGeom prst="rect">
              <a:avLst/>
            </a:prstGeom>
            <a:noFill/>
            <a:ln w="9525">
              <a:noFill/>
              <a:miter lim="800000"/>
              <a:headEnd/>
              <a:tailEnd/>
            </a:ln>
          </p:spPr>
          <p:txBody>
            <a:bodyPr wrap="none" lIns="0" tIns="0" rIns="0" bIns="0">
              <a:spAutoFit/>
            </a:bodyPr>
            <a:lstStyle/>
            <a:p>
              <a:pPr eaLnBrk="1" hangingPunct="1"/>
              <a:r>
                <a:rPr lang="en-US" sz="800" b="1" i="1">
                  <a:solidFill>
                    <a:srgbClr val="000000"/>
                  </a:solidFill>
                  <a:latin typeface="Times New Roman" pitchFamily="18" charset="0"/>
                </a:rPr>
                <a:t>j</a:t>
              </a:r>
              <a:endParaRPr lang="en-US" sz="3200" b="1"/>
            </a:p>
          </p:txBody>
        </p:sp>
        <p:sp>
          <p:nvSpPr>
            <p:cNvPr id="35069" name="Rectangle 375"/>
            <p:cNvSpPr>
              <a:spLocks noChangeArrowheads="1"/>
            </p:cNvSpPr>
            <p:nvPr/>
          </p:nvSpPr>
          <p:spPr bwMode="auto">
            <a:xfrm>
              <a:off x="5621338" y="4992688"/>
              <a:ext cx="28575" cy="122237"/>
            </a:xfrm>
            <a:prstGeom prst="rect">
              <a:avLst/>
            </a:prstGeom>
            <a:noFill/>
            <a:ln w="9525">
              <a:noFill/>
              <a:miter lim="800000"/>
              <a:headEnd/>
              <a:tailEnd/>
            </a:ln>
          </p:spPr>
          <p:txBody>
            <a:bodyPr wrap="none" lIns="0" tIns="0" rIns="0" bIns="0">
              <a:spAutoFit/>
            </a:bodyPr>
            <a:lstStyle/>
            <a:p>
              <a:pPr eaLnBrk="1" hangingPunct="1"/>
              <a:r>
                <a:rPr lang="en-US" sz="800" b="1" i="1">
                  <a:solidFill>
                    <a:srgbClr val="000000"/>
                  </a:solidFill>
                  <a:latin typeface="Times New Roman" pitchFamily="18" charset="0"/>
                </a:rPr>
                <a:t>i</a:t>
              </a:r>
              <a:endParaRPr lang="en-US" sz="3200" b="1"/>
            </a:p>
          </p:txBody>
        </p:sp>
        <p:sp>
          <p:nvSpPr>
            <p:cNvPr id="35070" name="Rectangle 376"/>
            <p:cNvSpPr>
              <a:spLocks noChangeArrowheads="1"/>
            </p:cNvSpPr>
            <p:nvPr/>
          </p:nvSpPr>
          <p:spPr bwMode="auto">
            <a:xfrm>
              <a:off x="7661275" y="4870450"/>
              <a:ext cx="90488"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Symbol" pitchFamily="18" charset="2"/>
                </a:rPr>
                <a:t>»</a:t>
              </a:r>
              <a:endParaRPr lang="en-US" sz="3200" b="1"/>
            </a:p>
          </p:txBody>
        </p:sp>
        <p:sp>
          <p:nvSpPr>
            <p:cNvPr id="35071" name="Rectangle 377"/>
            <p:cNvSpPr>
              <a:spLocks noChangeArrowheads="1"/>
            </p:cNvSpPr>
            <p:nvPr/>
          </p:nvSpPr>
          <p:spPr bwMode="auto">
            <a:xfrm>
              <a:off x="6727825" y="4870450"/>
              <a:ext cx="73025"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Symbol" pitchFamily="18" charset="2"/>
                </a:rPr>
                <a:t>'</a:t>
              </a:r>
              <a:endParaRPr lang="en-US" sz="3200" b="1"/>
            </a:p>
          </p:txBody>
        </p:sp>
        <p:sp>
          <p:nvSpPr>
            <p:cNvPr id="35072" name="Rectangle 378"/>
            <p:cNvSpPr>
              <a:spLocks noChangeArrowheads="1"/>
            </p:cNvSpPr>
            <p:nvPr/>
          </p:nvSpPr>
          <p:spPr bwMode="auto">
            <a:xfrm>
              <a:off x="5438775" y="4870450"/>
              <a:ext cx="117475"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Symbol" pitchFamily="18" charset="2"/>
                </a:rPr>
                <a:t>"</a:t>
              </a:r>
              <a:endParaRPr lang="en-US" sz="3200" b="1"/>
            </a:p>
          </p:txBody>
        </p:sp>
        <p:sp>
          <p:nvSpPr>
            <p:cNvPr id="35073" name="Rectangle 379"/>
            <p:cNvSpPr>
              <a:spLocks noChangeArrowheads="1"/>
            </p:cNvSpPr>
            <p:nvPr/>
          </p:nvSpPr>
          <p:spPr bwMode="auto">
            <a:xfrm>
              <a:off x="6061075" y="4622800"/>
              <a:ext cx="90488"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Symbol" pitchFamily="18" charset="2"/>
                </a:rPr>
                <a:t>&gt;</a:t>
              </a:r>
              <a:endParaRPr lang="en-US" sz="3200" b="1"/>
            </a:p>
          </p:txBody>
        </p:sp>
        <p:sp>
          <p:nvSpPr>
            <p:cNvPr id="35074" name="Rectangle 380"/>
            <p:cNvSpPr>
              <a:spLocks noChangeArrowheads="1"/>
            </p:cNvSpPr>
            <p:nvPr/>
          </p:nvSpPr>
          <p:spPr bwMode="auto">
            <a:xfrm>
              <a:off x="5535613" y="4622800"/>
              <a:ext cx="180975" cy="198438"/>
            </a:xfrm>
            <a:prstGeom prst="rect">
              <a:avLst/>
            </a:prstGeom>
            <a:noFill/>
            <a:ln w="9525">
              <a:noFill/>
              <a:miter lim="800000"/>
              <a:headEnd/>
              <a:tailEnd/>
            </a:ln>
          </p:spPr>
          <p:txBody>
            <a:bodyPr wrap="none" lIns="0" tIns="0" rIns="0" bIns="0">
              <a:spAutoFit/>
            </a:bodyPr>
            <a:lstStyle/>
            <a:p>
              <a:pPr eaLnBrk="1" hangingPunct="1"/>
              <a:r>
                <a:rPr lang="en-US" sz="1300" b="1">
                  <a:solidFill>
                    <a:srgbClr val="000000"/>
                  </a:solidFill>
                  <a:latin typeface="Symbol" pitchFamily="18" charset="2"/>
                </a:rPr>
                <a:t>=&lt;</a:t>
              </a:r>
              <a:endParaRPr lang="en-US" sz="3200" b="1"/>
            </a:p>
          </p:txBody>
        </p:sp>
        <p:sp>
          <p:nvSpPr>
            <p:cNvPr id="35076" name="Line 383"/>
            <p:cNvSpPr>
              <a:spLocks noChangeShapeType="1"/>
            </p:cNvSpPr>
            <p:nvPr/>
          </p:nvSpPr>
          <p:spPr bwMode="auto">
            <a:xfrm>
              <a:off x="2133600" y="1198563"/>
              <a:ext cx="14288" cy="4659313"/>
            </a:xfrm>
            <a:prstGeom prst="line">
              <a:avLst/>
            </a:prstGeom>
            <a:noFill/>
            <a:ln w="28575">
              <a:solidFill>
                <a:schemeClr val="accent2"/>
              </a:solidFill>
              <a:round/>
              <a:headEnd/>
              <a:tailEnd type="triangle" w="med" len="med"/>
            </a:ln>
          </p:spPr>
          <p:txBody>
            <a:bodyPr/>
            <a:lstStyle/>
            <a:p>
              <a:endParaRPr lang="en-US"/>
            </a:p>
          </p:txBody>
        </p:sp>
        <p:pic>
          <p:nvPicPr>
            <p:cNvPr id="190848" name="Picture 384" descr="j0285778"/>
            <p:cNvPicPr>
              <a:picLocks noChangeAspect="1" noChangeArrowheads="1"/>
            </p:cNvPicPr>
            <p:nvPr/>
          </p:nvPicPr>
          <p:blipFill>
            <a:blip r:embed="rId3" cstate="print"/>
            <a:srcRect/>
            <a:stretch>
              <a:fillRect/>
            </a:stretch>
          </p:blipFill>
          <p:spPr bwMode="auto">
            <a:xfrm>
              <a:off x="3810000" y="5486400"/>
              <a:ext cx="495300" cy="398463"/>
            </a:xfrm>
            <a:prstGeom prst="rect">
              <a:avLst/>
            </a:prstGeom>
            <a:noFill/>
            <a:ln w="9525">
              <a:noFill/>
              <a:miter lim="800000"/>
              <a:headEnd/>
              <a:tailEnd/>
            </a:ln>
          </p:spPr>
        </p:pic>
        <p:grpSp>
          <p:nvGrpSpPr>
            <p:cNvPr id="4" name="Group 386"/>
            <p:cNvGrpSpPr>
              <a:grpSpLocks/>
            </p:cNvGrpSpPr>
            <p:nvPr/>
          </p:nvGrpSpPr>
          <p:grpSpPr bwMode="auto">
            <a:xfrm>
              <a:off x="2767013" y="5349875"/>
              <a:ext cx="893762" cy="477838"/>
              <a:chOff x="4380" y="2668"/>
              <a:chExt cx="563" cy="301"/>
            </a:xfrm>
          </p:grpSpPr>
          <p:pic>
            <p:nvPicPr>
              <p:cNvPr id="35080" name="Picture 387"/>
              <p:cNvPicPr>
                <a:picLocks noChangeAspect="1" noChangeArrowheads="1"/>
              </p:cNvPicPr>
              <p:nvPr/>
            </p:nvPicPr>
            <p:blipFill>
              <a:blip r:embed="rId4" cstate="print"/>
              <a:srcRect/>
              <a:stretch>
                <a:fillRect/>
              </a:stretch>
            </p:blipFill>
            <p:spPr bwMode="auto">
              <a:xfrm>
                <a:off x="4380" y="2668"/>
                <a:ext cx="563" cy="301"/>
              </a:xfrm>
              <a:prstGeom prst="rect">
                <a:avLst/>
              </a:prstGeom>
              <a:noFill/>
              <a:ln w="9525">
                <a:noFill/>
                <a:miter lim="800000"/>
                <a:headEnd/>
                <a:tailEnd/>
              </a:ln>
            </p:spPr>
          </p:pic>
          <p:sp>
            <p:nvSpPr>
              <p:cNvPr id="35081" name="Rectangle 388"/>
              <p:cNvSpPr>
                <a:spLocks noChangeArrowheads="1"/>
              </p:cNvSpPr>
              <p:nvPr/>
            </p:nvSpPr>
            <p:spPr bwMode="auto">
              <a:xfrm>
                <a:off x="4767" y="2668"/>
                <a:ext cx="169" cy="218"/>
              </a:xfrm>
              <a:prstGeom prst="rect">
                <a:avLst/>
              </a:prstGeom>
              <a:solidFill>
                <a:schemeClr val="bg1"/>
              </a:solidFill>
              <a:ln w="9525">
                <a:solidFill>
                  <a:schemeClr val="bg1"/>
                </a:solidFill>
                <a:miter lim="800000"/>
                <a:headEnd/>
                <a:tailEnd/>
              </a:ln>
            </p:spPr>
            <p:txBody>
              <a:bodyPr wrap="none" anchor="ctr"/>
              <a:lstStyle/>
              <a:p>
                <a:endParaRPr lang="en-US"/>
              </a:p>
            </p:txBody>
          </p:sp>
        </p:gr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Motivation</a:t>
            </a:r>
            <a:endParaRPr lang="en-US" dirty="0"/>
          </a:p>
        </p:txBody>
      </p:sp>
      <p:sp>
        <p:nvSpPr>
          <p:cNvPr id="11267" name="Text Placeholder 2"/>
          <p:cNvSpPr>
            <a:spLocks noGrp="1"/>
          </p:cNvSpPr>
          <p:nvPr>
            <p:ph type="body" idx="1"/>
          </p:nvPr>
        </p:nvSpPr>
        <p:spPr/>
        <p:txBody>
          <a:bodyPr/>
          <a:lstStyle/>
          <a:p>
            <a:endParaRPr lang="en-US" smtClean="0">
              <a:ea typeface="ＭＳ Ｐゴシック" pitchFamily="34" charset="-128"/>
            </a:endParaRPr>
          </a:p>
        </p:txBody>
      </p:sp>
      <p:sp>
        <p:nvSpPr>
          <p:cNvPr id="11269" name="Slide Number Placeholder 4"/>
          <p:cNvSpPr>
            <a:spLocks noGrp="1"/>
          </p:cNvSpPr>
          <p:nvPr>
            <p:ph type="sldNum" sz="quarter" idx="4294967295"/>
          </p:nvPr>
        </p:nvSpPr>
        <p:spPr bwMode="auto">
          <a:xfrm>
            <a:off x="533400" y="6172200"/>
            <a:ext cx="685800" cy="365125"/>
          </a:xfrm>
          <a:prstGeom prst="rect">
            <a:avLst/>
          </a:prstGeom>
          <a:noFill/>
          <a:ln>
            <a:miter lim="800000"/>
            <a:headEnd/>
            <a:tailEnd/>
          </a:ln>
        </p:spPr>
        <p:txBody>
          <a:bodyPr/>
          <a:lstStyle/>
          <a:p>
            <a:fld id="{BC301773-91B6-4CE7-B605-469652C0E548}" type="slidenum">
              <a:rPr lang="en-US"/>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ea typeface="ＭＳ Ｐゴシック" pitchFamily="34" charset="-128"/>
              </a:rPr>
              <a:t>Enabling Technologies</a:t>
            </a:r>
          </a:p>
        </p:txBody>
      </p:sp>
      <p:sp>
        <p:nvSpPr>
          <p:cNvPr id="3" name="Content Placeholder 2"/>
          <p:cNvSpPr>
            <a:spLocks noGrp="1"/>
          </p:cNvSpPr>
          <p:nvPr>
            <p:ph idx="1"/>
          </p:nvPr>
        </p:nvSpPr>
        <p:spPr>
          <a:xfrm>
            <a:off x="1371600" y="1447800"/>
            <a:ext cx="7772400" cy="4572000"/>
          </a:xfrm>
        </p:spPr>
        <p:txBody>
          <a:bodyPr>
            <a:normAutofit lnSpcReduction="10000"/>
          </a:bodyPr>
          <a:lstStyle/>
          <a:p>
            <a:pPr marL="287338" indent="-287338">
              <a:lnSpc>
                <a:spcPct val="90000"/>
              </a:lnSpc>
            </a:pPr>
            <a:r>
              <a:rPr lang="en-US" sz="2400" dirty="0" smtClean="0">
                <a:ea typeface="ＭＳ Ｐゴシック" pitchFamily="34" charset="-128"/>
              </a:rPr>
              <a:t>Networking Technologies</a:t>
            </a:r>
          </a:p>
          <a:p>
            <a:pPr marL="679450" lvl="1" indent="-277813">
              <a:lnSpc>
                <a:spcPct val="90000"/>
              </a:lnSpc>
            </a:pPr>
            <a:r>
              <a:rPr lang="en-US" sz="1600" dirty="0" smtClean="0">
                <a:solidFill>
                  <a:schemeClr val="tx2"/>
                </a:solidFill>
                <a:ea typeface="ＭＳ Ｐゴシック" pitchFamily="34" charset="-128"/>
              </a:rPr>
              <a:t>Registration and Auto-configuration</a:t>
            </a:r>
          </a:p>
          <a:p>
            <a:pPr marL="679450" lvl="1" indent="-277813">
              <a:lnSpc>
                <a:spcPct val="90000"/>
              </a:lnSpc>
            </a:pPr>
            <a:r>
              <a:rPr lang="en-US" sz="1600" dirty="0" smtClean="0">
                <a:solidFill>
                  <a:schemeClr val="tx2"/>
                </a:solidFill>
                <a:ea typeface="ＭＳ Ｐゴシック" pitchFamily="34" charset="-128"/>
              </a:rPr>
              <a:t>Mobility management</a:t>
            </a:r>
          </a:p>
          <a:p>
            <a:pPr marL="679450" lvl="1" indent="-277813">
              <a:lnSpc>
                <a:spcPct val="90000"/>
              </a:lnSpc>
            </a:pPr>
            <a:r>
              <a:rPr lang="en-US" sz="1600" dirty="0" smtClean="0">
                <a:solidFill>
                  <a:schemeClr val="tx2"/>
                </a:solidFill>
                <a:ea typeface="ＭＳ Ｐゴシック" pitchFamily="34" charset="-128"/>
              </a:rPr>
              <a:t>Wireless access</a:t>
            </a:r>
          </a:p>
          <a:p>
            <a:pPr marL="679450" lvl="1" indent="-277813">
              <a:lnSpc>
                <a:spcPct val="90000"/>
              </a:lnSpc>
            </a:pPr>
            <a:r>
              <a:rPr lang="en-US" sz="1600" dirty="0" smtClean="0">
                <a:solidFill>
                  <a:schemeClr val="tx2"/>
                </a:solidFill>
                <a:ea typeface="ＭＳ Ｐゴシック" pitchFamily="34" charset="-128"/>
              </a:rPr>
              <a:t>Opportunistic networking</a:t>
            </a:r>
          </a:p>
          <a:p>
            <a:pPr marL="287338" indent="-287338">
              <a:lnSpc>
                <a:spcPct val="90000"/>
              </a:lnSpc>
            </a:pPr>
            <a:r>
              <a:rPr lang="en-US" sz="2400" dirty="0" smtClean="0">
                <a:ea typeface="ＭＳ Ｐゴシック" pitchFamily="34" charset="-128"/>
              </a:rPr>
              <a:t>Computer Systems Technologies</a:t>
            </a:r>
          </a:p>
          <a:p>
            <a:pPr marL="679450" lvl="1" indent="-277813">
              <a:lnSpc>
                <a:spcPct val="90000"/>
              </a:lnSpc>
            </a:pPr>
            <a:r>
              <a:rPr lang="en-US" sz="1600" dirty="0" smtClean="0">
                <a:solidFill>
                  <a:schemeClr val="tx2"/>
                </a:solidFill>
                <a:ea typeface="ＭＳ Ｐゴシック" pitchFamily="34" charset="-128"/>
              </a:rPr>
              <a:t>Distributed systems</a:t>
            </a:r>
          </a:p>
          <a:p>
            <a:pPr marL="679450" lvl="1" indent="-277813">
              <a:lnSpc>
                <a:spcPct val="90000"/>
              </a:lnSpc>
            </a:pPr>
            <a:r>
              <a:rPr lang="en-US" sz="1600" dirty="0" smtClean="0">
                <a:solidFill>
                  <a:schemeClr val="tx2"/>
                </a:solidFill>
                <a:ea typeface="ＭＳ Ｐゴシック" pitchFamily="34" charset="-128"/>
              </a:rPr>
              <a:t>Mobile computing</a:t>
            </a:r>
          </a:p>
          <a:p>
            <a:pPr marL="679450" lvl="1" indent="-277813">
              <a:lnSpc>
                <a:spcPct val="90000"/>
              </a:lnSpc>
            </a:pPr>
            <a:r>
              <a:rPr lang="en-US" sz="1600" dirty="0" smtClean="0">
                <a:solidFill>
                  <a:schemeClr val="tx2"/>
                </a:solidFill>
                <a:ea typeface="ＭＳ Ｐゴシック" pitchFamily="34" charset="-128"/>
              </a:rPr>
              <a:t>Software agent technologies</a:t>
            </a:r>
          </a:p>
          <a:p>
            <a:pPr marL="679450" lvl="1" indent="-277813">
              <a:lnSpc>
                <a:spcPct val="90000"/>
              </a:lnSpc>
            </a:pPr>
            <a:r>
              <a:rPr lang="en-US" sz="1600" dirty="0" smtClean="0">
                <a:solidFill>
                  <a:schemeClr val="tx2"/>
                </a:solidFill>
                <a:ea typeface="ＭＳ Ｐゴシック" pitchFamily="34" charset="-128"/>
              </a:rPr>
              <a:t>Information acquisition and dissemination</a:t>
            </a:r>
          </a:p>
          <a:p>
            <a:pPr marL="679450" lvl="1" indent="-277813">
              <a:lnSpc>
                <a:spcPct val="90000"/>
              </a:lnSpc>
            </a:pPr>
            <a:r>
              <a:rPr lang="en-US" sz="1600" dirty="0" smtClean="0">
                <a:solidFill>
                  <a:schemeClr val="tx2"/>
                </a:solidFill>
                <a:ea typeface="ＭＳ Ｐゴシック" pitchFamily="34" charset="-128"/>
              </a:rPr>
              <a:t>Sensor Systems</a:t>
            </a:r>
          </a:p>
          <a:p>
            <a:pPr marL="287338" indent="-287338">
              <a:lnSpc>
                <a:spcPct val="90000"/>
              </a:lnSpc>
            </a:pPr>
            <a:r>
              <a:rPr lang="en-US" sz="2400" dirty="0" smtClean="0">
                <a:ea typeface="ＭＳ Ｐゴシック" pitchFamily="34" charset="-128"/>
              </a:rPr>
              <a:t>Privacy, Trust, Authentication and Security</a:t>
            </a:r>
          </a:p>
          <a:p>
            <a:pPr marL="287338" indent="-287338">
              <a:lnSpc>
                <a:spcPct val="90000"/>
              </a:lnSpc>
            </a:pPr>
            <a:r>
              <a:rPr lang="en-US" sz="2400" dirty="0" smtClean="0">
                <a:ea typeface="ＭＳ Ｐゴシック" pitchFamily="34" charset="-128"/>
              </a:rPr>
              <a:t>Human-Computer Interfaces</a:t>
            </a:r>
          </a:p>
          <a:p>
            <a:pPr marL="679450" lvl="1" indent="-277813">
              <a:lnSpc>
                <a:spcPct val="90000"/>
              </a:lnSpc>
            </a:pPr>
            <a:r>
              <a:rPr lang="en-US" sz="1600" dirty="0" smtClean="0">
                <a:solidFill>
                  <a:schemeClr val="tx2"/>
                </a:solidFill>
                <a:ea typeface="ＭＳ Ｐゴシック" pitchFamily="34" charset="-128"/>
              </a:rPr>
              <a:t>Multi-modal</a:t>
            </a:r>
          </a:p>
          <a:p>
            <a:pPr marL="1027113" lvl="2" indent="-233363">
              <a:lnSpc>
                <a:spcPct val="90000"/>
              </a:lnSpc>
            </a:pPr>
            <a:r>
              <a:rPr lang="en-US" sz="1400" dirty="0" smtClean="0">
                <a:solidFill>
                  <a:srgbClr val="FF0000"/>
                </a:solidFill>
                <a:ea typeface="ＭＳ Ｐゴシック" pitchFamily="34" charset="-128"/>
              </a:rPr>
              <a:t>Voice, touch, GUI, </a:t>
            </a:r>
            <a:endParaRPr lang="en-US" sz="1400" dirty="0" smtClean="0">
              <a:solidFill>
                <a:schemeClr val="tx2"/>
              </a:solidFill>
              <a:ea typeface="ＭＳ Ｐゴシック" pitchFamily="34" charset="-128"/>
            </a:endParaRPr>
          </a:p>
          <a:p>
            <a:pPr marL="287338" indent="-287338"/>
            <a:endParaRPr lang="en-US" dirty="0" smtClean="0">
              <a:ea typeface="ＭＳ Ｐゴシック"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Ubiquity</a:t>
            </a:r>
            <a:endParaRPr lang="en-US" dirty="0"/>
          </a:p>
        </p:txBody>
      </p:sp>
      <p:sp>
        <p:nvSpPr>
          <p:cNvPr id="5" name="Content Placeholder 4"/>
          <p:cNvSpPr>
            <a:spLocks noGrp="1"/>
          </p:cNvSpPr>
          <p:nvPr>
            <p:ph sz="half" idx="1"/>
          </p:nvPr>
        </p:nvSpPr>
        <p:spPr/>
        <p:txBody>
          <a:bodyPr>
            <a:normAutofit/>
          </a:bodyPr>
          <a:lstStyle/>
          <a:p>
            <a:r>
              <a:rPr lang="en-US" dirty="0" smtClean="0">
                <a:solidFill>
                  <a:schemeClr val="tx2"/>
                </a:solidFill>
                <a:ea typeface="ＭＳ Ｐゴシック" pitchFamily="34" charset="-128"/>
              </a:rPr>
              <a:t>Devices</a:t>
            </a:r>
          </a:p>
          <a:p>
            <a:pPr lvl="1"/>
            <a:r>
              <a:rPr lang="en-US" dirty="0" smtClean="0">
                <a:solidFill>
                  <a:schemeClr val="tx2"/>
                </a:solidFill>
                <a:ea typeface="ＭＳ Ｐゴシック" pitchFamily="34" charset="-128"/>
              </a:rPr>
              <a:t>Laptops, PDAs, embedded computers</a:t>
            </a:r>
          </a:p>
          <a:p>
            <a:pPr lvl="1"/>
            <a:r>
              <a:rPr lang="en-US" dirty="0" smtClean="0">
                <a:solidFill>
                  <a:schemeClr val="tx2"/>
                </a:solidFill>
                <a:ea typeface="ＭＳ Ｐゴシック" pitchFamily="34" charset="-128"/>
              </a:rPr>
              <a:t>Smart cell </a:t>
            </a:r>
            <a:r>
              <a:rPr lang="en-US" dirty="0" smtClean="0">
                <a:solidFill>
                  <a:schemeClr val="tx2"/>
                </a:solidFill>
                <a:ea typeface="ＭＳ Ｐゴシック" pitchFamily="34" charset="-128"/>
              </a:rPr>
              <a:t>phones</a:t>
            </a:r>
          </a:p>
          <a:p>
            <a:pPr lvl="1"/>
            <a:r>
              <a:rPr lang="en-US" dirty="0" smtClean="0">
                <a:solidFill>
                  <a:schemeClr val="tx2"/>
                </a:solidFill>
                <a:ea typeface="ＭＳ Ｐゴシック" pitchFamily="34" charset="-128"/>
              </a:rPr>
              <a:t>Sensors</a:t>
            </a:r>
          </a:p>
          <a:p>
            <a:pPr lvl="1"/>
            <a:r>
              <a:rPr lang="en-US" dirty="0" smtClean="0">
                <a:solidFill>
                  <a:schemeClr val="tx2"/>
                </a:solidFill>
                <a:ea typeface="ＭＳ Ｐゴシック" pitchFamily="34" charset="-128"/>
              </a:rPr>
              <a:t>RFID tags and readers</a:t>
            </a:r>
            <a:endParaRPr lang="en-US" dirty="0"/>
          </a:p>
        </p:txBody>
      </p:sp>
      <p:sp>
        <p:nvSpPr>
          <p:cNvPr id="6" name="Content Placeholder 5"/>
          <p:cNvSpPr>
            <a:spLocks noGrp="1"/>
          </p:cNvSpPr>
          <p:nvPr>
            <p:ph sz="half" idx="2"/>
          </p:nvPr>
        </p:nvSpPr>
        <p:spPr/>
        <p:txBody>
          <a:bodyPr>
            <a:normAutofit/>
          </a:bodyPr>
          <a:lstStyle/>
          <a:p>
            <a:r>
              <a:rPr lang="en-US" dirty="0" smtClean="0">
                <a:solidFill>
                  <a:srgbClr val="FF0000"/>
                </a:solidFill>
                <a:ea typeface="ＭＳ Ｐゴシック" pitchFamily="34" charset="-128"/>
              </a:rPr>
              <a:t>Communications</a:t>
            </a:r>
          </a:p>
          <a:p>
            <a:pPr lvl="1"/>
            <a:r>
              <a:rPr lang="en-US" dirty="0" smtClean="0">
                <a:solidFill>
                  <a:srgbClr val="FF0000"/>
                </a:solidFill>
                <a:ea typeface="ＭＳ Ｐゴシック" pitchFamily="34" charset="-128"/>
              </a:rPr>
              <a:t>Access to Internet</a:t>
            </a:r>
          </a:p>
          <a:p>
            <a:pPr lvl="1"/>
            <a:r>
              <a:rPr lang="en-US" dirty="0" smtClean="0">
                <a:solidFill>
                  <a:srgbClr val="FF0000"/>
                </a:solidFill>
                <a:ea typeface="ＭＳ Ｐゴシック" pitchFamily="34" charset="-128"/>
              </a:rPr>
              <a:t>Cellular Communications</a:t>
            </a:r>
          </a:p>
          <a:p>
            <a:pPr lvl="1"/>
            <a:r>
              <a:rPr lang="en-US" dirty="0" err="1" smtClean="0">
                <a:solidFill>
                  <a:srgbClr val="FF0000"/>
                </a:solidFill>
                <a:ea typeface="ＭＳ Ｐゴシック" pitchFamily="34" charset="-128"/>
              </a:rPr>
              <a:t>WiFi</a:t>
            </a:r>
            <a:endParaRPr lang="en-US" dirty="0" smtClean="0">
              <a:solidFill>
                <a:srgbClr val="FF0000"/>
              </a:solidFill>
              <a:ea typeface="ＭＳ Ｐゴシック" pitchFamily="34" charset="-128"/>
            </a:endParaRPr>
          </a:p>
          <a:p>
            <a:pPr lvl="1"/>
            <a:r>
              <a:rPr lang="en-US" dirty="0" smtClean="0">
                <a:solidFill>
                  <a:srgbClr val="FF0000"/>
                </a:solidFill>
                <a:ea typeface="ＭＳ Ｐゴシック" pitchFamily="34" charset="-128"/>
              </a:rPr>
              <a:t>Mesh Networks</a:t>
            </a:r>
          </a:p>
          <a:p>
            <a:pPr lvl="1"/>
            <a:r>
              <a:rPr lang="en-US" dirty="0" smtClean="0">
                <a:solidFill>
                  <a:srgbClr val="FF0000"/>
                </a:solidFill>
                <a:ea typeface="ＭＳ Ｐゴシック" pitchFamily="34" charset="-128"/>
              </a:rPr>
              <a:t>Bluetooth, </a:t>
            </a:r>
            <a:r>
              <a:rPr lang="en-US" dirty="0" err="1" smtClean="0">
                <a:solidFill>
                  <a:srgbClr val="FF0000"/>
                </a:solidFill>
                <a:ea typeface="ＭＳ Ｐゴシック" pitchFamily="34" charset="-128"/>
              </a:rPr>
              <a:t>Zigbee</a:t>
            </a:r>
            <a:r>
              <a:rPr lang="en-US" dirty="0" smtClean="0">
                <a:solidFill>
                  <a:srgbClr val="FF0000"/>
                </a:solidFill>
                <a:ea typeface="ＭＳ Ｐゴシック" pitchFamily="34" charset="-128"/>
              </a:rPr>
              <a:t>, UWB</a:t>
            </a:r>
          </a:p>
          <a:p>
            <a:pPr lvl="1"/>
            <a:r>
              <a:rPr lang="en-US" dirty="0" smtClean="0">
                <a:solidFill>
                  <a:srgbClr val="FF0000"/>
                </a:solidFill>
                <a:ea typeface="ＭＳ Ｐゴシック" pitchFamily="34" charset="-128"/>
              </a:rPr>
              <a:t>Google, </a:t>
            </a:r>
            <a:r>
              <a:rPr lang="en-US" dirty="0" err="1" smtClean="0">
                <a:solidFill>
                  <a:srgbClr val="FF0000"/>
                </a:solidFill>
                <a:ea typeface="ＭＳ Ｐゴシック" pitchFamily="34" charset="-128"/>
              </a:rPr>
              <a:t>Facebook</a:t>
            </a:r>
            <a:r>
              <a:rPr lang="en-US" dirty="0" smtClean="0">
                <a:solidFill>
                  <a:srgbClr val="FF0000"/>
                </a:solidFill>
                <a:ea typeface="ＭＳ Ｐゴシック" pitchFamily="34" charset="-128"/>
              </a:rPr>
              <a:t>, Twitter,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ea typeface="ＭＳ Ｐゴシック" pitchFamily="34" charset="-128"/>
              </a:rPr>
              <a:t>Fading Distinctions</a:t>
            </a:r>
          </a:p>
        </p:txBody>
      </p:sp>
      <p:sp>
        <p:nvSpPr>
          <p:cNvPr id="14339" name="Content Placeholder 2"/>
          <p:cNvSpPr>
            <a:spLocks noGrp="1"/>
          </p:cNvSpPr>
          <p:nvPr>
            <p:ph idx="1"/>
          </p:nvPr>
        </p:nvSpPr>
        <p:spPr>
          <a:xfrm>
            <a:off x="1371600" y="1600200"/>
            <a:ext cx="6858000" cy="4114800"/>
          </a:xfrm>
        </p:spPr>
        <p:txBody>
          <a:bodyPr>
            <a:normAutofit lnSpcReduction="10000"/>
          </a:bodyPr>
          <a:lstStyle/>
          <a:p>
            <a:pPr eaLnBrk="1" hangingPunct="1">
              <a:lnSpc>
                <a:spcPct val="90000"/>
              </a:lnSpc>
            </a:pPr>
            <a:r>
              <a:rPr lang="en-US" sz="2400" dirty="0" smtClean="0">
                <a:ea typeface="ＭＳ Ｐゴシック" pitchFamily="34" charset="-128"/>
              </a:rPr>
              <a:t>Servers and clients</a:t>
            </a:r>
          </a:p>
          <a:p>
            <a:pPr lvl="1" eaLnBrk="1" hangingPunct="1">
              <a:lnSpc>
                <a:spcPct val="90000"/>
              </a:lnSpc>
            </a:pPr>
            <a:r>
              <a:rPr lang="en-US" sz="1600" dirty="0" smtClean="0">
                <a:solidFill>
                  <a:schemeClr val="tx2"/>
                </a:solidFill>
                <a:ea typeface="ＭＳ Ｐゴシック" pitchFamily="34" charset="-128"/>
              </a:rPr>
              <a:t>Distributed systems, P2P systems</a:t>
            </a:r>
          </a:p>
          <a:p>
            <a:pPr lvl="1" eaLnBrk="1" hangingPunct="1">
              <a:lnSpc>
                <a:spcPct val="90000"/>
              </a:lnSpc>
            </a:pPr>
            <a:r>
              <a:rPr lang="en-US" sz="1600" dirty="0" smtClean="0">
                <a:solidFill>
                  <a:schemeClr val="tx2"/>
                </a:solidFill>
                <a:ea typeface="ＭＳ Ｐゴシック" pitchFamily="34" charset="-128"/>
              </a:rPr>
              <a:t>Cost and time</a:t>
            </a:r>
          </a:p>
          <a:p>
            <a:pPr eaLnBrk="1" hangingPunct="1">
              <a:lnSpc>
                <a:spcPct val="90000"/>
              </a:lnSpc>
            </a:pPr>
            <a:r>
              <a:rPr lang="en-US" sz="2400" dirty="0" smtClean="0">
                <a:ea typeface="ＭＳ Ｐゴシック" pitchFamily="34" charset="-128"/>
              </a:rPr>
              <a:t>Producers and consumers of information</a:t>
            </a:r>
          </a:p>
          <a:p>
            <a:pPr lvl="1" eaLnBrk="1" hangingPunct="1">
              <a:lnSpc>
                <a:spcPct val="90000"/>
              </a:lnSpc>
            </a:pPr>
            <a:r>
              <a:rPr lang="en-US" sz="1600" dirty="0" smtClean="0">
                <a:solidFill>
                  <a:schemeClr val="tx2"/>
                </a:solidFill>
                <a:ea typeface="ＭＳ Ｐゴシック" pitchFamily="34" charset="-128"/>
              </a:rPr>
              <a:t>Users are producers as well as consumers of information</a:t>
            </a:r>
          </a:p>
          <a:p>
            <a:pPr lvl="2" eaLnBrk="1" hangingPunct="1">
              <a:lnSpc>
                <a:spcPct val="90000"/>
              </a:lnSpc>
            </a:pPr>
            <a:r>
              <a:rPr lang="en-US" sz="1400" dirty="0" smtClean="0">
                <a:ea typeface="ＭＳ Ｐゴシック" pitchFamily="34" charset="-128"/>
              </a:rPr>
              <a:t>User with a cell phone camera</a:t>
            </a:r>
          </a:p>
          <a:p>
            <a:pPr lvl="2" eaLnBrk="1" hangingPunct="1">
              <a:lnSpc>
                <a:spcPct val="90000"/>
              </a:lnSpc>
            </a:pPr>
            <a:r>
              <a:rPr lang="en-US" sz="1400" dirty="0" smtClean="0">
                <a:ea typeface="ＭＳ Ｐゴシック" pitchFamily="34" charset="-128"/>
              </a:rPr>
              <a:t>SMS, Blogs, Tweets, ..</a:t>
            </a:r>
          </a:p>
          <a:p>
            <a:pPr eaLnBrk="1" hangingPunct="1">
              <a:lnSpc>
                <a:spcPct val="90000"/>
              </a:lnSpc>
            </a:pPr>
            <a:r>
              <a:rPr lang="en-US" sz="2400" dirty="0" smtClean="0">
                <a:ea typeface="ＭＳ Ｐゴシック" pitchFamily="34" charset="-128"/>
              </a:rPr>
              <a:t>Service providers and consumers</a:t>
            </a:r>
          </a:p>
          <a:p>
            <a:pPr lvl="1" eaLnBrk="1" hangingPunct="1">
              <a:lnSpc>
                <a:spcPct val="90000"/>
              </a:lnSpc>
            </a:pPr>
            <a:r>
              <a:rPr lang="en-US" sz="1600" dirty="0" smtClean="0">
                <a:solidFill>
                  <a:schemeClr val="tx2"/>
                </a:solidFill>
                <a:ea typeface="ＭＳ Ｐゴシック" pitchFamily="34" charset="-128"/>
              </a:rPr>
              <a:t>Resources on user devices can be shared</a:t>
            </a:r>
          </a:p>
          <a:p>
            <a:pPr lvl="2" eaLnBrk="1" hangingPunct="1">
              <a:lnSpc>
                <a:spcPct val="90000"/>
              </a:lnSpc>
            </a:pPr>
            <a:r>
              <a:rPr lang="en-US" sz="1200" dirty="0" smtClean="0">
                <a:ea typeface="ＭＳ Ｐゴシック" pitchFamily="34" charset="-128"/>
              </a:rPr>
              <a:t>Complementary resources</a:t>
            </a:r>
          </a:p>
          <a:p>
            <a:pPr eaLnBrk="1" hangingPunct="1">
              <a:lnSpc>
                <a:spcPct val="90000"/>
              </a:lnSpc>
            </a:pPr>
            <a:r>
              <a:rPr lang="en-US" sz="2400" dirty="0" smtClean="0">
                <a:ea typeface="ＭＳ Ｐゴシック" pitchFamily="34" charset="-128"/>
              </a:rPr>
              <a:t>Resourceful and resource-poor entities </a:t>
            </a:r>
          </a:p>
          <a:p>
            <a:pPr lvl="1" eaLnBrk="1" hangingPunct="1">
              <a:lnSpc>
                <a:spcPct val="90000"/>
              </a:lnSpc>
            </a:pPr>
            <a:r>
              <a:rPr lang="en-US" sz="1600" dirty="0" smtClean="0">
                <a:solidFill>
                  <a:schemeClr val="tx2"/>
                </a:solidFill>
                <a:ea typeface="ＭＳ Ｐゴシック" pitchFamily="34" charset="-128"/>
              </a:rPr>
              <a:t>Servers, desktops, laptops, mobile phones</a:t>
            </a:r>
          </a:p>
          <a:p>
            <a:pPr lvl="1" eaLnBrk="1" hangingPunct="1">
              <a:lnSpc>
                <a:spcPct val="90000"/>
              </a:lnSpc>
            </a:pPr>
            <a:r>
              <a:rPr lang="en-US" sz="1600" dirty="0" smtClean="0">
                <a:solidFill>
                  <a:schemeClr val="tx2"/>
                </a:solidFill>
                <a:ea typeface="ＭＳ Ｐゴシック" pitchFamily="34" charset="-128"/>
              </a:rPr>
              <a:t>Grid computing</a:t>
            </a:r>
          </a:p>
          <a:p>
            <a:pPr lvl="1" eaLnBrk="1" hangingPunct="1">
              <a:lnSpc>
                <a:spcPct val="90000"/>
              </a:lnSpc>
            </a:pPr>
            <a:r>
              <a:rPr lang="en-US" sz="1600" dirty="0" smtClean="0">
                <a:solidFill>
                  <a:schemeClr val="tx2"/>
                </a:solidFill>
                <a:ea typeface="ＭＳ Ｐゴシック" pitchFamily="34" charset="-128"/>
              </a:rPr>
              <a:t>Cyber foraging</a:t>
            </a:r>
          </a:p>
          <a:p>
            <a:endParaRPr lang="en-US" dirty="0" smtClean="0">
              <a:ea typeface="ＭＳ Ｐゴシック"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Example Scenario</a:t>
            </a:r>
            <a:endParaRPr lang="en-US" dirty="0"/>
          </a:p>
        </p:txBody>
      </p:sp>
      <p:sp>
        <p:nvSpPr>
          <p:cNvPr id="15363" name="Text Placeholder 2"/>
          <p:cNvSpPr>
            <a:spLocks noGrp="1"/>
          </p:cNvSpPr>
          <p:nvPr>
            <p:ph type="body" idx="1"/>
          </p:nvPr>
        </p:nvSpPr>
        <p:spPr/>
        <p:txBody>
          <a:bodyPr/>
          <a:lstStyle/>
          <a:p>
            <a:endParaRPr lang="en-US" smtClean="0">
              <a:ea typeface="ＭＳ Ｐゴシック" pitchFamily="34" charset="-128"/>
            </a:endParaRPr>
          </a:p>
        </p:txBody>
      </p:sp>
      <p:sp>
        <p:nvSpPr>
          <p:cNvPr id="15365" name="Slide Number Placeholder 4"/>
          <p:cNvSpPr>
            <a:spLocks noGrp="1"/>
          </p:cNvSpPr>
          <p:nvPr>
            <p:ph type="sldNum" sz="quarter" idx="4294967295"/>
          </p:nvPr>
        </p:nvSpPr>
        <p:spPr bwMode="auto">
          <a:xfrm>
            <a:off x="533400" y="6172200"/>
            <a:ext cx="685800" cy="365125"/>
          </a:xfrm>
          <a:prstGeom prst="rect">
            <a:avLst/>
          </a:prstGeom>
          <a:noFill/>
          <a:ln>
            <a:miter lim="800000"/>
            <a:headEnd/>
            <a:tailEnd/>
          </a:ln>
        </p:spPr>
        <p:txBody>
          <a:bodyPr/>
          <a:lstStyle/>
          <a:p>
            <a:fld id="{1C8D6E86-A30F-4685-BA9B-A4C101D000FF}" type="slidenum">
              <a:rPr lang="en-US"/>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9570</TotalTime>
  <Words>2812</Words>
  <Application>Microsoft Office PowerPoint</Application>
  <PresentationFormat>On-screen Show (4:3)</PresentationFormat>
  <Paragraphs>751</Paragraphs>
  <Slides>40</Slides>
  <Notes>10</Notes>
  <HiddenSlides>2</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Solstice</vt:lpstr>
      <vt:lpstr>CSE 4340/5349 Mobile Systems Engineering</vt:lpstr>
      <vt:lpstr>Evolution of Computing Paradigms</vt:lpstr>
      <vt:lpstr>Pervasive Computing</vt:lpstr>
      <vt:lpstr>Issues and Challenges</vt:lpstr>
      <vt:lpstr>Motivation</vt:lpstr>
      <vt:lpstr>Enabling Technologies</vt:lpstr>
      <vt:lpstr>Ubiquity</vt:lpstr>
      <vt:lpstr>Fading Distinctions</vt:lpstr>
      <vt:lpstr>Example Scenario</vt:lpstr>
      <vt:lpstr>Scenario </vt:lpstr>
      <vt:lpstr>How can pervasive computing help?</vt:lpstr>
      <vt:lpstr>Applications</vt:lpstr>
      <vt:lpstr>research AREAS</vt:lpstr>
      <vt:lpstr>Research Areas</vt:lpstr>
      <vt:lpstr>Issues and Challenges</vt:lpstr>
      <vt:lpstr>Proactivity and Transparency</vt:lpstr>
      <vt:lpstr>Proactivity and Transparency…</vt:lpstr>
      <vt:lpstr>Proactivity and Transparency</vt:lpstr>
      <vt:lpstr>Heterogeneity and Interoperability</vt:lpstr>
      <vt:lpstr>Heterogeneity and Interoperability</vt:lpstr>
      <vt:lpstr>Heterogeneity</vt:lpstr>
      <vt:lpstr>Authenticity and Security</vt:lpstr>
      <vt:lpstr>Authentication and Security</vt:lpstr>
      <vt:lpstr>Mobility</vt:lpstr>
      <vt:lpstr>Mobility and Location Awareness</vt:lpstr>
      <vt:lpstr>Smart Environment</vt:lpstr>
      <vt:lpstr>Middleware</vt:lpstr>
      <vt:lpstr>Our Approach</vt:lpstr>
      <vt:lpstr>Middleware Architecture</vt:lpstr>
      <vt:lpstr>Basic Building Blocks</vt:lpstr>
      <vt:lpstr>Devices and Delegents</vt:lpstr>
      <vt:lpstr>Delegent Example</vt:lpstr>
      <vt:lpstr>Service Abstraction</vt:lpstr>
      <vt:lpstr>Services</vt:lpstr>
      <vt:lpstr>Service model</vt:lpstr>
      <vt:lpstr>Service model</vt:lpstr>
      <vt:lpstr>Service aggregation at the directory</vt:lpstr>
      <vt:lpstr>Task resolution</vt:lpstr>
      <vt:lpstr>Service aggregation process (Centralized scheme, managed networks)</vt:lpstr>
      <vt:lpstr>Middleware Support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4340/5349 Mobile Systems Engineering</dc:title>
  <dc:creator>Mohan</dc:creator>
  <cp:lastModifiedBy>Mohan Kumar</cp:lastModifiedBy>
  <cp:revision>51</cp:revision>
  <dcterms:created xsi:type="dcterms:W3CDTF">2010-01-20T03:00:21Z</dcterms:created>
  <dcterms:modified xsi:type="dcterms:W3CDTF">2010-04-12T15:06:33Z</dcterms:modified>
</cp:coreProperties>
</file>