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6"/>
  </p:notesMasterIdLst>
  <p:sldIdLst>
    <p:sldId id="256" r:id="rId2"/>
    <p:sldId id="272" r:id="rId3"/>
    <p:sldId id="273" r:id="rId4"/>
    <p:sldId id="274" r:id="rId5"/>
    <p:sldId id="275" r:id="rId6"/>
    <p:sldId id="277" r:id="rId7"/>
    <p:sldId id="278" r:id="rId8"/>
    <p:sldId id="279" r:id="rId9"/>
    <p:sldId id="276" r:id="rId10"/>
    <p:sldId id="257" r:id="rId11"/>
    <p:sldId id="258" r:id="rId12"/>
    <p:sldId id="259" r:id="rId13"/>
    <p:sldId id="260" r:id="rId14"/>
    <p:sldId id="261" r:id="rId15"/>
    <p:sldId id="262" r:id="rId16"/>
    <p:sldId id="263" r:id="rId17"/>
    <p:sldId id="264" r:id="rId18"/>
    <p:sldId id="268" r:id="rId19"/>
    <p:sldId id="266" r:id="rId20"/>
    <p:sldId id="267" r:id="rId21"/>
    <p:sldId id="270" r:id="rId22"/>
    <p:sldId id="269" r:id="rId23"/>
    <p:sldId id="265" r:id="rId24"/>
    <p:sldId id="27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C13801-9167-4A32-B267-D21D1E9D18DC}" type="datetimeFigureOut">
              <a:rPr lang="en-US" smtClean="0"/>
              <a:pPr/>
              <a:t>1/31/2010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F2997D-F359-4B6F-96EF-B017292878F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1D3A65-6D9C-4314-8327-D538C6122D48}" type="slidenum">
              <a:rPr lang="en-US"/>
              <a:pPr/>
              <a:t>2</a:t>
            </a:fld>
            <a:endParaRPr lang="en-US"/>
          </a:p>
        </p:txBody>
      </p:sp>
      <p:sp>
        <p:nvSpPr>
          <p:cNvPr id="1554434" name="Rectangle 2"/>
          <p:cNvSpPr>
            <a:spLocks noChangeArrowheads="1" noTextEdit="1"/>
          </p:cNvSpPr>
          <p:nvPr>
            <p:ph type="sldImg"/>
          </p:nvPr>
        </p:nvSpPr>
        <p:spPr>
          <a:ln/>
        </p:spPr>
      </p:sp>
      <p:sp>
        <p:nvSpPr>
          <p:cNvPr id="1554435" name="Rectangle 3"/>
          <p:cNvSpPr>
            <a:spLocks noGrp="1" noChangeArrowheads="1"/>
          </p:cNvSpPr>
          <p:nvPr>
            <p:ph type="body" idx="1"/>
          </p:nvPr>
        </p:nvSpPr>
        <p:spPr/>
        <p:txBody>
          <a:bodyPr/>
          <a:lstStyle/>
          <a:p>
            <a:r>
              <a:rPr lang="en-US" sz="900" i="1" dirty="0">
                <a:cs typeface="Times New Roman" pitchFamily="18" charset="0"/>
              </a:rPr>
              <a:t>Fred is in his office, frantically preparing for a meeting at which he</a:t>
            </a:r>
            <a:r>
              <a:rPr lang="en-US" sz="900" dirty="0">
                <a:cs typeface="Times New Roman" pitchFamily="18" charset="0"/>
              </a:rPr>
              <a:t> </a:t>
            </a:r>
            <a:r>
              <a:rPr lang="en-US" sz="900" i="1" dirty="0">
                <a:cs typeface="Times New Roman" pitchFamily="18" charset="0"/>
              </a:rPr>
              <a:t>will give a presentation and software demonstration. The meeting</a:t>
            </a:r>
            <a:r>
              <a:rPr lang="en-US" sz="900" dirty="0">
                <a:cs typeface="Times New Roman" pitchFamily="18" charset="0"/>
              </a:rPr>
              <a:t> </a:t>
            </a:r>
            <a:r>
              <a:rPr lang="en-US" sz="900" i="1" dirty="0">
                <a:cs typeface="Times New Roman" pitchFamily="18" charset="0"/>
              </a:rPr>
              <a:t>room is a 10-minute walk across campus. It is time to leave, but</a:t>
            </a:r>
            <a:r>
              <a:rPr lang="en-US" sz="900" dirty="0">
                <a:cs typeface="Times New Roman" pitchFamily="18" charset="0"/>
              </a:rPr>
              <a:t> </a:t>
            </a:r>
            <a:r>
              <a:rPr lang="en-US" sz="900" i="1" dirty="0">
                <a:cs typeface="Times New Roman" pitchFamily="18" charset="0"/>
              </a:rPr>
              <a:t>Fred is not quite ready. He grabs his </a:t>
            </a:r>
            <a:r>
              <a:rPr lang="en-US" sz="900" i="1" dirty="0" err="1">
                <a:cs typeface="Times New Roman" pitchFamily="18" charset="0"/>
              </a:rPr>
              <a:t>PalmXXII</a:t>
            </a:r>
            <a:r>
              <a:rPr lang="en-US" sz="900" i="1" dirty="0">
                <a:cs typeface="Times New Roman" pitchFamily="18" charset="0"/>
              </a:rPr>
              <a:t> wireless handheld</a:t>
            </a:r>
            <a:r>
              <a:rPr lang="en-US" sz="900" dirty="0">
                <a:cs typeface="Times New Roman" pitchFamily="18" charset="0"/>
              </a:rPr>
              <a:t> </a:t>
            </a:r>
            <a:r>
              <a:rPr lang="en-US" sz="900" i="1" dirty="0">
                <a:cs typeface="Times New Roman" pitchFamily="18" charset="0"/>
              </a:rPr>
              <a:t>computer and walks out of the door. The presentation files and software are uploaded from his laptop to his PDA as well as the projection computer in the meeting room. </a:t>
            </a:r>
            <a:r>
              <a:rPr lang="en-US" sz="900" dirty="0">
                <a:cs typeface="Times New Roman" pitchFamily="18" charset="0"/>
              </a:rPr>
              <a:t> </a:t>
            </a:r>
            <a:r>
              <a:rPr lang="en-US" sz="900" i="1" dirty="0">
                <a:cs typeface="Times New Roman" pitchFamily="18" charset="0"/>
              </a:rPr>
              <a:t>Fred finishes his edits just before he enters the meeting room.</a:t>
            </a:r>
            <a:r>
              <a:rPr lang="en-US" sz="900" dirty="0">
                <a:cs typeface="Times New Roman" pitchFamily="18" charset="0"/>
              </a:rPr>
              <a:t> </a:t>
            </a:r>
            <a:r>
              <a:rPr lang="en-US" sz="900" i="1" dirty="0">
                <a:cs typeface="Times New Roman" pitchFamily="18" charset="0"/>
              </a:rPr>
              <a:t>As he walks in, his final changes are transferred to the projection</a:t>
            </a:r>
            <a:r>
              <a:rPr lang="en-US" sz="900" dirty="0">
                <a:cs typeface="Times New Roman" pitchFamily="18" charset="0"/>
              </a:rPr>
              <a:t> </a:t>
            </a:r>
            <a:r>
              <a:rPr lang="en-US" sz="900" i="1" dirty="0">
                <a:cs typeface="Times New Roman" pitchFamily="18" charset="0"/>
              </a:rPr>
              <a:t>computer. As the presentation proceeds, Fred is about to display a</a:t>
            </a:r>
            <a:r>
              <a:rPr lang="en-US" sz="900" dirty="0">
                <a:cs typeface="Times New Roman" pitchFamily="18" charset="0"/>
              </a:rPr>
              <a:t> </a:t>
            </a:r>
            <a:r>
              <a:rPr lang="en-US" sz="900" i="1" dirty="0">
                <a:cs typeface="Times New Roman" pitchFamily="18" charset="0"/>
              </a:rPr>
              <a:t>slide with highly sensitive budget information. The room’s face detection and recognition</a:t>
            </a:r>
            <a:r>
              <a:rPr lang="en-US" sz="900" dirty="0">
                <a:cs typeface="Times New Roman" pitchFamily="18" charset="0"/>
              </a:rPr>
              <a:t> </a:t>
            </a:r>
            <a:r>
              <a:rPr lang="en-US" sz="900" i="1" dirty="0">
                <a:cs typeface="Times New Roman" pitchFamily="18" charset="0"/>
              </a:rPr>
              <a:t>capability indicates that there are some unfamiliar faces present and warns Fred. Fred skips the slide. He moves on to other topics and ends on a high note, leaving</a:t>
            </a:r>
            <a:r>
              <a:rPr lang="en-US" sz="900" dirty="0">
                <a:cs typeface="Times New Roman" pitchFamily="18" charset="0"/>
              </a:rPr>
              <a:t> </a:t>
            </a:r>
            <a:r>
              <a:rPr lang="en-US" sz="900" i="1" dirty="0">
                <a:cs typeface="Times New Roman" pitchFamily="18" charset="0"/>
              </a:rPr>
              <a:t>the audience impressed by his polished presentation.</a:t>
            </a:r>
            <a:endParaRPr lang="en-US" sz="900" dirty="0">
              <a:cs typeface="Times New Roman" pitchFamily="18" charset="0"/>
            </a:endParaRPr>
          </a:p>
          <a:p>
            <a:endParaRPr lang="en-US" sz="9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5A16A138-D5C8-45F8-A6DD-24B8631D2B38}" type="slidenum">
              <a:rPr lang="en-US" smtClean="0"/>
              <a:pPr/>
              <a:t>21</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B8B0AE-B85B-43C3-ABB2-1ED1529ADB9A}" type="slidenum">
              <a:rPr lang="en-US"/>
              <a:pPr/>
              <a:t>3</a:t>
            </a:fld>
            <a:endParaRPr lang="en-US"/>
          </a:p>
        </p:txBody>
      </p:sp>
      <p:sp>
        <p:nvSpPr>
          <p:cNvPr id="1235970" name="Rectangle 2"/>
          <p:cNvSpPr>
            <a:spLocks noChangeArrowheads="1" noTextEdit="1"/>
          </p:cNvSpPr>
          <p:nvPr>
            <p:ph type="sldImg"/>
          </p:nvPr>
        </p:nvSpPr>
        <p:spPr>
          <a:ln/>
        </p:spPr>
      </p:sp>
      <p:sp>
        <p:nvSpPr>
          <p:cNvPr id="1235971" name="Rectangle 3"/>
          <p:cNvSpPr>
            <a:spLocks noGrp="1" noChangeArrowheads="1"/>
          </p:cNvSpPr>
          <p:nvPr>
            <p:ph type="body" idx="1"/>
          </p:nvPr>
        </p:nvSpPr>
        <p:spPr/>
        <p:txBody>
          <a:bodyPr/>
          <a:lstStyle/>
          <a:p>
            <a:r>
              <a:rPr lang="en-US" sz="900" dirty="0">
                <a:cs typeface="Times New Roman" pitchFamily="18" charset="0"/>
              </a:rPr>
              <a:t>A car-accident victim in a critical condition needs immediate attention by medical and other personnel who are in geographically distributed locations. Timely and automated actions by ambulance personnel, doctors, hospitals personnel etc. and their effective collaboration is essential to save the victim. Devices around the victim, such as street camera, cellular phone, pocket PC exchange sensory data, and recognize the occurrence of an extraordinary event (in this case an accident) and </a:t>
            </a:r>
            <a:r>
              <a:rPr lang="en-US" sz="900" dirty="0" err="1">
                <a:cs typeface="Times New Roman" pitchFamily="18" charset="0"/>
              </a:rPr>
              <a:t>and</a:t>
            </a:r>
            <a:r>
              <a:rPr lang="en-US" sz="900" dirty="0">
                <a:cs typeface="Times New Roman" pitchFamily="18" charset="0"/>
              </a:rPr>
              <a:t> contact an ambulance service. The ambulance, upon arrival  interfaces with the hospital, medical and other personnel to accomplish required tasks to save the patient reliably, efficiently and in time. In order to achieve the life-saving mission in this context, real-time collaboration is established dynamically and autonomously.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B0E318-CB1D-4896-B941-C9CE2FBD5B8D}" type="slidenum">
              <a:rPr lang="en-US"/>
              <a:pPr/>
              <a:t>4</a:t>
            </a:fld>
            <a:endParaRPr lang="en-US"/>
          </a:p>
        </p:txBody>
      </p:sp>
      <p:sp>
        <p:nvSpPr>
          <p:cNvPr id="1550338" name="Rectangle 2"/>
          <p:cNvSpPr>
            <a:spLocks noChangeArrowheads="1" noTextEdit="1"/>
          </p:cNvSpPr>
          <p:nvPr>
            <p:ph type="sldImg"/>
          </p:nvPr>
        </p:nvSpPr>
        <p:spPr>
          <a:ln/>
        </p:spPr>
      </p:sp>
      <p:sp>
        <p:nvSpPr>
          <p:cNvPr id="1550339" name="Rectangle 3"/>
          <p:cNvSpPr>
            <a:spLocks noGrp="1" noChangeArrowheads="1"/>
          </p:cNvSpPr>
          <p:nvPr>
            <p:ph type="body" idx="1"/>
          </p:nvPr>
        </p:nvSpPr>
        <p:spPr/>
        <p:txBody>
          <a:bodyPr/>
          <a:lstStyle/>
          <a:p>
            <a:r>
              <a:rPr lang="en-US" sz="900" dirty="0">
                <a:cs typeface="Times New Roman" pitchFamily="18" charset="0"/>
              </a:rPr>
              <a:t>A car-accident victim in a critical condition needs immediate attention by medical and other personnel who are in geographically distributed locations. Timely and automated actions by ambulance personnel, doctors, hospitals personnel etc. and their effective collaboration is essential to save the victim. Devices around the victim, such as street camera, cellular phone, pocket PC exchange sensory data, and recognize the occurrence of an extraordinary event (in this case an accident) and </a:t>
            </a:r>
            <a:r>
              <a:rPr lang="en-US" sz="900" dirty="0" err="1">
                <a:cs typeface="Times New Roman" pitchFamily="18" charset="0"/>
              </a:rPr>
              <a:t>and</a:t>
            </a:r>
            <a:r>
              <a:rPr lang="en-US" sz="900" dirty="0">
                <a:cs typeface="Times New Roman" pitchFamily="18" charset="0"/>
              </a:rPr>
              <a:t> contact an ambulance service. The ambulance, upon arrival  interfaces with the hospital, medical and other personnel to accomplish required tasks to save the patient reliably, efficiently and in time. In order to achieve the life-saving mission in this context, real-time collaboration is established dynamically and autonomously.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4E6980-A5B5-4276-8F44-72103D086511}" type="slidenum">
              <a:rPr lang="en-US"/>
              <a:pPr/>
              <a:t>5</a:t>
            </a:fld>
            <a:endParaRPr lang="en-US"/>
          </a:p>
        </p:txBody>
      </p:sp>
      <p:sp>
        <p:nvSpPr>
          <p:cNvPr id="984066" name="Rectangle 2"/>
          <p:cNvSpPr>
            <a:spLocks noChangeArrowheads="1" noTextEdit="1"/>
          </p:cNvSpPr>
          <p:nvPr>
            <p:ph type="sldImg"/>
          </p:nvPr>
        </p:nvSpPr>
        <p:spPr>
          <a:ln/>
        </p:spPr>
      </p:sp>
      <p:sp>
        <p:nvSpPr>
          <p:cNvPr id="984067" name="Rectangle 3"/>
          <p:cNvSpPr>
            <a:spLocks noGrp="1" noChangeArrowheads="1"/>
          </p:cNvSpPr>
          <p:nvPr>
            <p:ph type="body" idx="1"/>
          </p:nvPr>
        </p:nvSpPr>
        <p:spPr/>
        <p:txBody>
          <a:bodyPr/>
          <a:lstStyle/>
          <a:p>
            <a:r>
              <a:rPr lang="en-US"/>
              <a:t>The afore-mentioned scenarios use existing basic component technologies,</a:t>
            </a:r>
          </a:p>
          <a:p>
            <a:r>
              <a:rPr lang="en-US"/>
              <a:t>Laptops, handhelds, street cameras, cell phones, car computer, image and voice recognition systems and such.</a:t>
            </a:r>
          </a:p>
          <a:p>
            <a:r>
              <a:rPr lang="en-US"/>
              <a:t>But then why do these scenarios seem like science fiction.</a:t>
            </a:r>
          </a:p>
          <a:p>
            <a:r>
              <a:rPr lang="en-US"/>
              <a:t>Because, the whole is much greater than the sum of its parts –</a:t>
            </a:r>
          </a:p>
          <a:p>
            <a:r>
              <a:rPr lang="en-US"/>
              <a:t>we are yet to glue these components together.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ABB16B-0B80-439C-B8D4-F639242342B6}" type="slidenum">
              <a:rPr lang="en-US"/>
              <a:pPr/>
              <a:t>6</a:t>
            </a:fld>
            <a:endParaRPr lang="en-US"/>
          </a:p>
        </p:txBody>
      </p:sp>
      <p:sp>
        <p:nvSpPr>
          <p:cNvPr id="1556482" name="Rectangle 2"/>
          <p:cNvSpPr>
            <a:spLocks noChangeArrowheads="1" noTextEdit="1"/>
          </p:cNvSpPr>
          <p:nvPr>
            <p:ph type="sldImg"/>
          </p:nvPr>
        </p:nvSpPr>
        <p:spPr>
          <a:ln/>
        </p:spPr>
      </p:sp>
      <p:sp>
        <p:nvSpPr>
          <p:cNvPr id="1556483" name="Rectangle 3"/>
          <p:cNvSpPr>
            <a:spLocks noGrp="1" noChangeArrowheads="1"/>
          </p:cNvSpPr>
          <p:nvPr>
            <p:ph type="body" idx="1"/>
          </p:nvPr>
        </p:nvSpPr>
        <p:spPr/>
        <p:txBody>
          <a:bodyPr/>
          <a:lstStyle/>
          <a:p>
            <a:r>
              <a:rPr lang="en-US" sz="900" dirty="0"/>
              <a:t>Today, most computing and communication services are reactive in nature. Whatever </a:t>
            </a:r>
            <a:r>
              <a:rPr lang="en-US" sz="900" dirty="0" err="1"/>
              <a:t>proactivity</a:t>
            </a:r>
            <a:r>
              <a:rPr lang="en-US" sz="900" dirty="0"/>
              <a:t> we encounter is </a:t>
            </a:r>
          </a:p>
          <a:p>
            <a:r>
              <a:rPr lang="en-US" sz="900" dirty="0"/>
              <a:t>Obtrusive and most of the time useless. </a:t>
            </a:r>
            <a:r>
              <a:rPr lang="en-US" sz="900" dirty="0" err="1"/>
              <a:t>Proactivity</a:t>
            </a:r>
            <a:r>
              <a:rPr lang="en-US" sz="900" dirty="0"/>
              <a:t> should be user/application specific.</a:t>
            </a:r>
          </a:p>
          <a:p>
            <a:r>
              <a:rPr lang="en-US" sz="900" dirty="0"/>
              <a:t>Scenario 1: Firstly, the system should know a priori that Fred needs 10 minutes to walk to the meeting room</a:t>
            </a:r>
          </a:p>
          <a:p>
            <a:r>
              <a:rPr lang="en-US" sz="900" dirty="0"/>
              <a:t>And start uploading the file to the PDA just in time. After Fred leaves, the files should be uploaded from his</a:t>
            </a:r>
          </a:p>
          <a:p>
            <a:r>
              <a:rPr lang="en-US" sz="900" dirty="0"/>
              <a:t>Laptop to the projection room computer – that means the address and location of the projection room should be </a:t>
            </a:r>
          </a:p>
          <a:p>
            <a:r>
              <a:rPr lang="en-US" sz="900" dirty="0"/>
              <a:t>Collected from Fred’s calendar. </a:t>
            </a:r>
          </a:p>
          <a:p>
            <a:r>
              <a:rPr lang="en-US" sz="900" dirty="0"/>
              <a:t>In Scenario 2, the cell phone, PDA and camera observe the occurrence of extraordinary events, interact and take proactive decisions.</a:t>
            </a:r>
          </a:p>
          <a:p>
            <a:r>
              <a:rPr lang="en-US" sz="900" dirty="0"/>
              <a:t>How to define </a:t>
            </a:r>
            <a:r>
              <a:rPr lang="en-US" sz="900" dirty="0" err="1"/>
              <a:t>proactivity</a:t>
            </a:r>
            <a:r>
              <a:rPr lang="en-US" sz="900" dirty="0"/>
              <a:t>? Or degrees of </a:t>
            </a:r>
            <a:r>
              <a:rPr lang="en-US" sz="900" dirty="0" err="1"/>
              <a:t>proactivity</a:t>
            </a:r>
            <a:r>
              <a:rPr lang="en-US" sz="900" dirty="0"/>
              <a:t>? How to tailor </a:t>
            </a:r>
            <a:r>
              <a:rPr lang="en-US" sz="900" dirty="0" err="1"/>
              <a:t>proactivity</a:t>
            </a:r>
            <a:r>
              <a:rPr lang="en-US" sz="900" dirty="0"/>
              <a:t> to specific users?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365B2C-839D-48E5-9879-D0A2B32B6147}" type="slidenum">
              <a:rPr lang="en-US"/>
              <a:pPr/>
              <a:t>7</a:t>
            </a:fld>
            <a:endParaRPr lang="en-US"/>
          </a:p>
        </p:txBody>
      </p:sp>
      <p:sp>
        <p:nvSpPr>
          <p:cNvPr id="1119234" name="Rectangle 2"/>
          <p:cNvSpPr>
            <a:spLocks noChangeArrowheads="1" noTextEdit="1"/>
          </p:cNvSpPr>
          <p:nvPr>
            <p:ph type="sldImg"/>
          </p:nvPr>
        </p:nvSpPr>
        <p:spPr>
          <a:ln/>
        </p:spPr>
      </p:sp>
      <p:sp>
        <p:nvSpPr>
          <p:cNvPr id="1119235" name="Rectangle 3"/>
          <p:cNvSpPr>
            <a:spLocks noGrp="1" noChangeArrowheads="1"/>
          </p:cNvSpPr>
          <p:nvPr>
            <p:ph type="body" idx="1"/>
          </p:nvPr>
        </p:nvSpPr>
        <p:spPr/>
        <p:txBody>
          <a:bodyPr/>
          <a:lstStyle/>
          <a:p>
            <a:r>
              <a:rPr lang="en-US" sz="900" dirty="0"/>
              <a:t>Network Quality of service for delivering information as well as </a:t>
            </a:r>
            <a:r>
              <a:rPr lang="en-US" sz="900" dirty="0" err="1"/>
              <a:t>QoS</a:t>
            </a:r>
            <a:r>
              <a:rPr lang="en-US" sz="900" dirty="0"/>
              <a:t> for provisioning services are critical to</a:t>
            </a:r>
          </a:p>
          <a:p>
            <a:r>
              <a:rPr lang="en-US" sz="900" dirty="0"/>
              <a:t>Pervasive computing. </a:t>
            </a:r>
          </a:p>
          <a:p>
            <a:r>
              <a:rPr lang="en-US" sz="900" dirty="0"/>
              <a:t>For example, in scenario 1, images presented by the Image recognition system to the projection computer</a:t>
            </a:r>
          </a:p>
          <a:p>
            <a:r>
              <a:rPr lang="en-US" sz="900" dirty="0"/>
              <a:t>Must meet certain </a:t>
            </a:r>
            <a:r>
              <a:rPr lang="en-US" sz="900" dirty="0" err="1"/>
              <a:t>QoS</a:t>
            </a:r>
            <a:r>
              <a:rPr lang="en-US" sz="900" dirty="0"/>
              <a:t> requirements in terms of resolution and clarity, brightness, timeliness etc. </a:t>
            </a:r>
          </a:p>
          <a:p>
            <a:r>
              <a:rPr lang="en-US" sz="900" dirty="0"/>
              <a:t>Similarly, in scenario 2,  if real-time collaboration is necessary between the ambulance personnel and the</a:t>
            </a:r>
          </a:p>
          <a:p>
            <a:r>
              <a:rPr lang="en-US" sz="900" dirty="0"/>
              <a:t>Doctors in the hospital, multimedia streaming over heterogeneous communication systems is effected.</a:t>
            </a:r>
          </a:p>
          <a:p>
            <a:r>
              <a:rPr lang="en-US" sz="900" dirty="0"/>
              <a:t>Such streaming must meet stringent </a:t>
            </a:r>
            <a:r>
              <a:rPr lang="en-US" sz="900" dirty="0" err="1"/>
              <a:t>QoS</a:t>
            </a:r>
            <a:r>
              <a:rPr lang="en-US" sz="900" dirty="0"/>
              <a:t> requirements, or else it will be useless. </a:t>
            </a:r>
          </a:p>
          <a:p>
            <a:r>
              <a:rPr lang="en-US" sz="900" dirty="0"/>
              <a:t>Defining </a:t>
            </a:r>
            <a:r>
              <a:rPr lang="en-US" sz="900" dirty="0" err="1"/>
              <a:t>QoS</a:t>
            </a:r>
            <a:r>
              <a:rPr lang="en-US" sz="900" dirty="0"/>
              <a:t> for pervasive computing applications would be a very hard challenge to meet. Pervasive computing environments</a:t>
            </a:r>
          </a:p>
          <a:p>
            <a:r>
              <a:rPr lang="en-US" sz="900" dirty="0"/>
              <a:t>Would definitely need service providers. It will be necessary for users to negotiate the </a:t>
            </a:r>
            <a:r>
              <a:rPr lang="en-US" sz="900" dirty="0" err="1"/>
              <a:t>QoS</a:t>
            </a:r>
            <a:r>
              <a:rPr lang="en-US" sz="900" dirty="0"/>
              <a:t>  to suit their profiles</a:t>
            </a:r>
          </a:p>
          <a:p>
            <a:r>
              <a:rPr lang="en-US" sz="900" dirty="0"/>
              <a:t>And applications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99F7B8-4AF9-41A3-8E09-F8C4D468DC30}" type="slidenum">
              <a:rPr lang="en-US"/>
              <a:pPr/>
              <a:t>8</a:t>
            </a:fld>
            <a:endParaRPr lang="en-US"/>
          </a:p>
        </p:txBody>
      </p:sp>
      <p:sp>
        <p:nvSpPr>
          <p:cNvPr id="1125378" name="Rectangle 2"/>
          <p:cNvSpPr>
            <a:spLocks noChangeArrowheads="1" noTextEdit="1"/>
          </p:cNvSpPr>
          <p:nvPr>
            <p:ph type="sldImg"/>
          </p:nvPr>
        </p:nvSpPr>
        <p:spPr>
          <a:ln/>
        </p:spPr>
      </p:sp>
      <p:sp>
        <p:nvSpPr>
          <p:cNvPr id="1125379" name="Rectangle 3"/>
          <p:cNvSpPr>
            <a:spLocks noGrp="1" noChangeArrowheads="1"/>
          </p:cNvSpPr>
          <p:nvPr>
            <p:ph type="body" idx="1"/>
          </p:nvPr>
        </p:nvSpPr>
        <p:spPr/>
        <p:txBody>
          <a:bodyPr/>
          <a:lstStyle/>
          <a:p>
            <a:r>
              <a:rPr lang="en-US"/>
              <a:t>Pervasive computing compounds authentication and security problems that are already a major concern in wireless networks, agent based systems and active networks. </a:t>
            </a:r>
          </a:p>
          <a:p>
            <a:r>
              <a:rPr lang="en-US"/>
              <a:t>For example in Scenario 1 – how does Fred’s laptop computer obtain permission to upload files to projection computer? How does the projection computer ensure that the files are being uploaded from Fred’s computer and from</a:t>
            </a:r>
          </a:p>
          <a:p>
            <a:r>
              <a:rPr lang="en-US"/>
              <a:t>Somewhere else!</a:t>
            </a:r>
            <a:br>
              <a:rPr lang="en-US"/>
            </a:br>
            <a:r>
              <a:rPr lang="en-US"/>
              <a:t>In Scenario 2, the ambulance personnel and doctors should get hold of the victim’s medical database. </a:t>
            </a:r>
          </a:p>
          <a:p>
            <a:r>
              <a:rPr lang="en-US"/>
              <a:t>How to ensure the right people have access to the right information and resources?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24E10D57-00AC-45A2-9552-3D691C9325F1}" type="slidenum">
              <a:rPr lang="en-US" smtClean="0"/>
              <a:pPr/>
              <a:t>19</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1022D65-AE5B-439E-8B80-4AD523E9F5D5}" type="slidenum">
              <a:rPr lang="en-US" smtClean="0"/>
              <a:pPr/>
              <a:t>20</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dirty="0" smtClean="0"/>
              <a:t>Click to edit Master title style</a:t>
            </a:r>
            <a:endParaRPr kumimoji="0"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pic>
        <p:nvPicPr>
          <p:cNvPr id="11" name="Picture 7" descr="picologo1"/>
          <p:cNvPicPr>
            <a:picLocks noChangeAspect="1" noChangeArrowheads="1"/>
          </p:cNvPicPr>
          <p:nvPr userDrawn="1"/>
        </p:nvPicPr>
        <p:blipFill>
          <a:blip r:embed="rId2" cstate="print"/>
          <a:srcRect/>
          <a:stretch>
            <a:fillRect/>
          </a:stretch>
        </p:blipFill>
        <p:spPr bwMode="auto">
          <a:xfrm>
            <a:off x="152400" y="0"/>
            <a:ext cx="762000" cy="73342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D1E04B-7595-485B-B635-595AB05B348B}" type="datetimeFigureOut">
              <a:rPr lang="en-US" smtClean="0"/>
              <a:pPr/>
              <a:t>1/31/2010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A09F66D-AB88-4C7B-A779-1F89AADA7D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D1E04B-7595-485B-B635-595AB05B348B}" type="datetimeFigureOut">
              <a:rPr lang="en-US" smtClean="0"/>
              <a:pPr/>
              <a:t>1/31/2010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A09F66D-AB88-4C7B-A779-1F89AADA7D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sz="2400"/>
            </a:lvl1pPr>
            <a:lvl2pPr>
              <a:defRPr sz="2000">
                <a:solidFill>
                  <a:srgbClr val="002060"/>
                </a:solidFill>
              </a:defRPr>
            </a:lvl2pPr>
            <a:lvl3pPr>
              <a:defRPr sz="1800" i="1"/>
            </a:lvl3pPr>
            <a:lvl4pPr>
              <a:defRPr sz="1400" u="sng">
                <a:solidFill>
                  <a:srgbClr val="002060"/>
                </a:solidFill>
              </a:defRPr>
            </a:lvl4pPr>
            <a:lvl5pPr>
              <a:defRPr sz="1200" i="1"/>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Date Placeholder 6"/>
          <p:cNvSpPr txBox="1">
            <a:spLocks/>
          </p:cNvSpPr>
          <p:nvPr userDrawn="1"/>
        </p:nvSpPr>
        <p:spPr>
          <a:xfrm>
            <a:off x="0" y="3124200"/>
            <a:ext cx="990600" cy="476250"/>
          </a:xfrm>
          <a:prstGeom prst="rect">
            <a:avLst/>
          </a:prstGeom>
        </p:spPr>
        <p:txBody>
          <a:bodyPr anchor="b"/>
          <a:lstStyle>
            <a:lvl1pPr>
              <a:defRPr>
                <a:solidFill>
                  <a:srgbClr val="002060"/>
                </a:solidFill>
              </a:defRPr>
            </a:lvl1pPr>
            <a:extLst/>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mn-lt"/>
              <a:ea typeface="+mn-ea"/>
              <a:cs typeface="+mn-cs"/>
            </a:endParaRPr>
          </a:p>
        </p:txBody>
      </p:sp>
      <p:sp>
        <p:nvSpPr>
          <p:cNvPr id="9" name="Slide Number Placeholder 9"/>
          <p:cNvSpPr txBox="1">
            <a:spLocks/>
          </p:cNvSpPr>
          <p:nvPr userDrawn="1"/>
        </p:nvSpPr>
        <p:spPr>
          <a:xfrm>
            <a:off x="533400" y="6381750"/>
            <a:ext cx="457200" cy="476250"/>
          </a:xfrm>
          <a:prstGeom prst="rect">
            <a:avLst/>
          </a:prstGeom>
        </p:spPr>
        <p:txBody>
          <a:bodyPr anchor="b"/>
          <a:lstStyle>
            <a:lvl1pPr>
              <a:defRPr b="1">
                <a:solidFill>
                  <a:srgbClr val="002060"/>
                </a:solidFill>
              </a:defRPr>
            </a:lvl1pPr>
            <a:extLs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002060"/>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D1E04B-7595-485B-B635-595AB05B348B}" type="datetimeFigureOut">
              <a:rPr lang="en-US" smtClean="0"/>
              <a:pPr/>
              <a:t>1/31/2010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A09F66D-AB88-4C7B-A779-1F89AADA7D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FD1E04B-7595-485B-B635-595AB05B348B}" type="datetimeFigureOut">
              <a:rPr lang="en-US" smtClean="0"/>
              <a:pPr/>
              <a:t>1/31/2010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A09F66D-AB88-4C7B-A779-1F89AADA7D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FD1E04B-7595-485B-B635-595AB05B348B}" type="datetimeFigureOut">
              <a:rPr lang="en-US" smtClean="0"/>
              <a:pPr/>
              <a:t>1/31/2010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A09F66D-AB88-4C7B-A779-1F89AADA7D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FD1E04B-7595-485B-B635-595AB05B348B}" type="datetimeFigureOut">
              <a:rPr lang="en-US" smtClean="0"/>
              <a:pPr/>
              <a:t>1/31/2010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A09F66D-AB88-4C7B-A779-1F89AADA7DB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D1E04B-7595-485B-B635-595AB05B348B}" type="datetimeFigureOut">
              <a:rPr lang="en-US" smtClean="0"/>
              <a:pPr/>
              <a:t>1/31/2010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A09F66D-AB88-4C7B-A779-1F89AADA7D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FD1E04B-7595-485B-B635-595AB05B348B}" type="datetimeFigureOut">
              <a:rPr lang="en-US" smtClean="0"/>
              <a:pPr/>
              <a:t>1/31/2010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A09F66D-AB88-4C7B-A779-1F89AADA7DB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FD1E04B-7595-485B-B635-595AB05B348B}" type="datetimeFigureOut">
              <a:rPr lang="en-US" smtClean="0"/>
              <a:pPr/>
              <a:t>1/31/2010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A09F66D-AB88-4C7B-A779-1F89AADA7DBB}" type="slidenum">
              <a:rPr lang="en-US" smtClean="0"/>
              <a:pPr/>
              <a:t>‹#›</a:t>
            </a:fld>
            <a:endParaRPr lang="en-US"/>
          </a:p>
        </p:txBody>
      </p:sp>
      <p:sp>
        <p:nvSpPr>
          <p:cNvPr id="15" name="Rectangle 14"/>
          <p:cNvSpPr/>
          <p:nvPr/>
        </p:nvSpPr>
        <p:spPr bwMode="invGray">
          <a:xfrm>
            <a:off x="1143000"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Date Placeholder 6"/>
          <p:cNvSpPr txBox="1">
            <a:spLocks/>
          </p:cNvSpPr>
          <p:nvPr userDrawn="1"/>
        </p:nvSpPr>
        <p:spPr>
          <a:xfrm>
            <a:off x="0" y="3124200"/>
            <a:ext cx="990600" cy="476250"/>
          </a:xfrm>
          <a:prstGeom prst="rect">
            <a:avLst/>
          </a:prstGeom>
        </p:spPr>
        <p:txBody>
          <a:bodyPr/>
          <a:lstStyle>
            <a:lvl1pPr>
              <a:defRPr>
                <a:solidFill>
                  <a:srgbClr val="002060"/>
                </a:solidFill>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fld id="{5FD1E04B-7595-485B-B635-595AB05B348B}" type="datetimeFigureOut">
              <a:rPr kumimoji="0" lang="en-US" sz="1100" b="0" i="0" u="none" strike="noStrike" kern="1200" cap="none" spc="0" normalizeH="0" baseline="0" noProof="0" smtClean="0">
                <a:ln>
                  <a:noFill/>
                </a:ln>
                <a:solidFill>
                  <a:srgbClr val="002060"/>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1/31/2010</a:t>
            </a:fld>
            <a:endParaRPr kumimoji="0" lang="en-US" sz="1100" b="0"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14" name="Footer Placeholder 19"/>
          <p:cNvSpPr txBox="1">
            <a:spLocks/>
          </p:cNvSpPr>
          <p:nvPr userDrawn="1"/>
        </p:nvSpPr>
        <p:spPr>
          <a:xfrm>
            <a:off x="0" y="4114800"/>
            <a:ext cx="1143000" cy="781050"/>
          </a:xfrm>
          <a:prstGeom prst="rect">
            <a:avLst/>
          </a:prstGeom>
        </p:spPr>
        <p:txBody>
          <a:bodyPr/>
          <a:lstStyle>
            <a:lvl1pPr>
              <a:defRPr sz="1000" b="1" i="1">
                <a:solidFill>
                  <a:srgbClr val="002060"/>
                </a:solidFill>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1" u="none" strike="noStrike" kern="1200" cap="none" spc="0" normalizeH="0" baseline="0" noProof="0" dirty="0" smtClean="0">
                <a:ln>
                  <a:noFill/>
                </a:ln>
                <a:solidFill>
                  <a:srgbClr val="002060"/>
                </a:solidFill>
                <a:effectLst/>
                <a:uLnTx/>
                <a:uFillTx/>
                <a:latin typeface="+mn-lt"/>
                <a:ea typeface="+mn-ea"/>
                <a:cs typeface="+mn-cs"/>
              </a:rPr>
              <a:t>SPRING 2010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1" u="none" strike="noStrike" kern="1200" cap="none" spc="0" normalizeH="0" baseline="0" noProof="0" dirty="0" smtClean="0">
                <a:ln>
                  <a:noFill/>
                </a:ln>
                <a:solidFill>
                  <a:srgbClr val="002060"/>
                </a:solidFill>
                <a:effectLst/>
                <a:uLnTx/>
                <a:uFillTx/>
                <a:latin typeface="+mn-lt"/>
                <a:ea typeface="+mn-ea"/>
                <a:cs typeface="+mn-cs"/>
              </a:rPr>
              <a:t>CSE4340/5349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1" u="none" strike="noStrike" kern="1200" cap="none" spc="0" normalizeH="0" baseline="0" noProof="0" dirty="0" smtClean="0">
                <a:ln>
                  <a:noFill/>
                </a:ln>
                <a:solidFill>
                  <a:srgbClr val="002060"/>
                </a:solidFill>
                <a:effectLst/>
                <a:uLnTx/>
                <a:uFillTx/>
                <a:latin typeface="+mn-lt"/>
                <a:ea typeface="+mn-ea"/>
                <a:cs typeface="+mn-cs"/>
              </a:rPr>
              <a:t>M Kumar</a:t>
            </a:r>
          </a:p>
        </p:txBody>
      </p:sp>
      <p:sp>
        <p:nvSpPr>
          <p:cNvPr id="16" name="Slide Number Placeholder 9"/>
          <p:cNvSpPr txBox="1">
            <a:spLocks/>
          </p:cNvSpPr>
          <p:nvPr userDrawn="1"/>
        </p:nvSpPr>
        <p:spPr>
          <a:xfrm>
            <a:off x="533400" y="6381750"/>
            <a:ext cx="457200" cy="476250"/>
          </a:xfrm>
          <a:prstGeom prst="rect">
            <a:avLst/>
          </a:prstGeom>
        </p:spPr>
        <p:txBody>
          <a:bodyPr/>
          <a:lstStyle>
            <a:lvl1pPr>
              <a:defRPr b="1">
                <a:solidFill>
                  <a:srgbClr val="002060"/>
                </a:solidFill>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fld id="{DA09F66D-AB88-4C7B-A779-1F89AADA7DBB}" type="slidenum">
              <a:rPr kumimoji="0" lang="en-US" sz="1100" b="1" i="0" u="none" strike="noStrike" kern="1200" cap="none" spc="0" normalizeH="0" baseline="0" noProof="0" smtClean="0">
                <a:ln>
                  <a:noFill/>
                </a:ln>
                <a:solidFill>
                  <a:srgbClr val="002060"/>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100" b="1" i="0" u="none" strike="noStrike" kern="1200" cap="none" spc="0" normalizeH="0" baseline="0" noProof="0" smtClean="0">
              <a:ln>
                <a:noFill/>
              </a:ln>
              <a:solidFill>
                <a:srgbClr val="002060"/>
              </a:solidFill>
              <a:effectLst/>
              <a:uLnTx/>
              <a:uFillTx/>
              <a:latin typeface="+mn-lt"/>
              <a:ea typeface="+mn-ea"/>
              <a:cs typeface="+mn-cs"/>
            </a:endParaRPr>
          </a:p>
        </p:txBody>
      </p:sp>
      <p:pic>
        <p:nvPicPr>
          <p:cNvPr id="17" name="Picture 7" descr="picologo1"/>
          <p:cNvPicPr>
            <a:picLocks noChangeAspect="1" noChangeArrowheads="1"/>
          </p:cNvPicPr>
          <p:nvPr userDrawn="1"/>
        </p:nvPicPr>
        <p:blipFill>
          <a:blip r:embed="rId13" cstate="print"/>
          <a:srcRect/>
          <a:stretch>
            <a:fillRect/>
          </a:stretch>
        </p:blipFill>
        <p:spPr bwMode="auto">
          <a:xfrm>
            <a:off x="152400" y="0"/>
            <a:ext cx="762000" cy="7334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libproxy.uta.edu:2138/author_page.cfm?id=81100523492&amp;coll=ACM&amp;dl=ACM&amp;CFID=71936235&amp;CFTOKEN=13532521" TargetMode="External"/><Relationship Id="rId2" Type="http://schemas.openxmlformats.org/officeDocument/2006/relationships/hyperlink" Target="http://libproxy.uta.edu:2138/author_page.cfm?id=81100561871&amp;coll=ACM&amp;dl=ACM&amp;CFID=71936235&amp;CFTOKEN=1353252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net.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infoplease.co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8.wmf"/><Relationship Id="rId7" Type="http://schemas.openxmlformats.org/officeDocument/2006/relationships/image" Target="../media/image11.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wmf"/><Relationship Id="rId10" Type="http://schemas.openxmlformats.org/officeDocument/2006/relationships/image" Target="../media/image14.wmf"/><Relationship Id="rId4" Type="http://schemas.openxmlformats.org/officeDocument/2006/relationships/image" Target="../media/image6.wmf"/><Relationship Id="rId9" Type="http://schemas.openxmlformats.org/officeDocument/2006/relationships/image" Target="../media/image13.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4340/5349</a:t>
            </a:r>
            <a:br>
              <a:rPr lang="en-US" dirty="0" smtClean="0"/>
            </a:br>
            <a:r>
              <a:rPr lang="en-US" dirty="0" smtClean="0"/>
              <a:t>Mobile Systems Engineering</a:t>
            </a:r>
            <a:endParaRPr lang="en-US" dirty="0"/>
          </a:p>
        </p:txBody>
      </p:sp>
      <p:sp>
        <p:nvSpPr>
          <p:cNvPr id="3" name="Subtitle 2"/>
          <p:cNvSpPr>
            <a:spLocks noGrp="1"/>
          </p:cNvSpPr>
          <p:nvPr>
            <p:ph type="subTitle" idx="1"/>
          </p:nvPr>
        </p:nvSpPr>
        <p:spPr/>
        <p:txBody>
          <a:bodyPr>
            <a:normAutofit lnSpcReduction="10000"/>
          </a:bodyPr>
          <a:lstStyle/>
          <a:p>
            <a:r>
              <a:rPr lang="en-US" dirty="0" smtClean="0"/>
              <a:t>M. Kumar</a:t>
            </a:r>
          </a:p>
          <a:p>
            <a:r>
              <a:rPr lang="en-US" dirty="0" smtClean="0"/>
              <a:t>Spring 2010</a:t>
            </a:r>
          </a:p>
          <a:p>
            <a:endParaRPr lang="en-US" dirty="0" smtClean="0"/>
          </a:p>
          <a:p>
            <a:r>
              <a:rPr lang="en-US" dirty="0" smtClean="0"/>
              <a:t>Week </a:t>
            </a:r>
            <a:r>
              <a:rPr lang="en-US" dirty="0" smtClean="0"/>
              <a:t>3a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Systems</a:t>
            </a:r>
            <a:r>
              <a:rPr lang="en-US" smtClean="0"/>
              <a:t>: Fundamentals</a:t>
            </a:r>
            <a:endParaRPr lang="en-US" dirty="0"/>
          </a:p>
        </p:txBody>
      </p:sp>
      <p:sp>
        <p:nvSpPr>
          <p:cNvPr id="3" name="Content Placeholder 2"/>
          <p:cNvSpPr>
            <a:spLocks noGrp="1"/>
          </p:cNvSpPr>
          <p:nvPr>
            <p:ph idx="1"/>
          </p:nvPr>
        </p:nvSpPr>
        <p:spPr/>
        <p:txBody>
          <a:bodyPr/>
          <a:lstStyle/>
          <a:p>
            <a:pPr lvl="0"/>
            <a:r>
              <a:rPr lang="en-GB" dirty="0" smtClean="0"/>
              <a:t>CSE 2320  (Algorithms and Data Structures) </a:t>
            </a:r>
            <a:endParaRPr lang="en-US" dirty="0" smtClean="0"/>
          </a:p>
          <a:p>
            <a:pPr lvl="0"/>
            <a:r>
              <a:rPr lang="en-GB" dirty="0" smtClean="0"/>
              <a:t>CSE 3320 (Operating Systems)  </a:t>
            </a:r>
            <a:endParaRPr lang="en-US" dirty="0" smtClean="0"/>
          </a:p>
          <a:p>
            <a:pPr lvl="0"/>
            <a:r>
              <a:rPr lang="en-GB" dirty="0" smtClean="0"/>
              <a:t>Good programming skills</a:t>
            </a:r>
            <a:endParaRPr lang="en-US" dirty="0" smtClean="0"/>
          </a:p>
          <a:p>
            <a:r>
              <a:rPr lang="en-GB" dirty="0" smtClean="0"/>
              <a:t>Note: if your situation is questionable please contact the instructors and/or your graduate advisor to avoid complications.</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Instructor and Contact</a:t>
            </a:r>
            <a:endParaRPr lang="en-US" dirty="0"/>
          </a:p>
        </p:txBody>
      </p:sp>
      <p:sp>
        <p:nvSpPr>
          <p:cNvPr id="3" name="Content Placeholder 2"/>
          <p:cNvSpPr>
            <a:spLocks noGrp="1"/>
          </p:cNvSpPr>
          <p:nvPr>
            <p:ph idx="1"/>
          </p:nvPr>
        </p:nvSpPr>
        <p:spPr/>
        <p:txBody>
          <a:bodyPr/>
          <a:lstStyle/>
          <a:p>
            <a:r>
              <a:rPr lang="en-US" dirty="0" smtClean="0"/>
              <a:t>Class</a:t>
            </a:r>
          </a:p>
          <a:p>
            <a:pPr lvl="2"/>
            <a:r>
              <a:rPr lang="en-US" dirty="0" smtClean="0"/>
              <a:t>Schedule: 1:00 to 2:20 PM MW</a:t>
            </a:r>
          </a:p>
          <a:p>
            <a:pPr lvl="2"/>
            <a:r>
              <a:rPr lang="en-US" dirty="0" smtClean="0"/>
              <a:t>Venue: GACB 105</a:t>
            </a:r>
          </a:p>
          <a:p>
            <a:pPr lvl="2"/>
            <a:r>
              <a:rPr lang="en-US" dirty="0" smtClean="0"/>
              <a:t>Labs: 113NH</a:t>
            </a:r>
          </a:p>
          <a:p>
            <a:r>
              <a:rPr lang="en-US" dirty="0" smtClean="0"/>
              <a:t>Instructor:  Mohan Kumar</a:t>
            </a:r>
          </a:p>
          <a:p>
            <a:pPr lvl="2"/>
            <a:r>
              <a:rPr lang="en-GB" dirty="0" smtClean="0">
                <a:solidFill>
                  <a:srgbClr val="002060"/>
                </a:solidFill>
              </a:rPr>
              <a:t>Office: 335 ELB; </a:t>
            </a:r>
          </a:p>
          <a:p>
            <a:pPr lvl="2"/>
            <a:r>
              <a:rPr lang="en-GB" dirty="0" smtClean="0">
                <a:solidFill>
                  <a:srgbClr val="002060"/>
                </a:solidFill>
              </a:rPr>
              <a:t>Phone: (817) 272-3610; </a:t>
            </a:r>
          </a:p>
          <a:p>
            <a:pPr lvl="2"/>
            <a:r>
              <a:rPr lang="en-GB" dirty="0" smtClean="0">
                <a:solidFill>
                  <a:srgbClr val="002060"/>
                </a:solidFill>
              </a:rPr>
              <a:t>Email: </a:t>
            </a:r>
            <a:r>
              <a:rPr lang="en-GB" u="sng" dirty="0" smtClean="0">
                <a:solidFill>
                  <a:srgbClr val="002060"/>
                </a:solidFill>
              </a:rPr>
              <a:t>mkumar@uta.edu</a:t>
            </a:r>
            <a:endParaRPr lang="en-GB" dirty="0" smtClean="0">
              <a:solidFill>
                <a:srgbClr val="002060"/>
              </a:solidFill>
            </a:endParaRPr>
          </a:p>
          <a:p>
            <a:pPr lvl="2"/>
            <a:r>
              <a:rPr lang="en-GB" dirty="0" smtClean="0">
                <a:solidFill>
                  <a:srgbClr val="002060"/>
                </a:solidFill>
              </a:rPr>
              <a:t>Office Hours:  Mondays 2:30 – 4:</a:t>
            </a:r>
            <a:r>
              <a:rPr lang="en-GB" dirty="0" smtClean="0">
                <a:solidFill>
                  <a:srgbClr val="002060"/>
                </a:solidFill>
                <a:sym typeface="Wingdings" pitchFamily="2" charset="2"/>
              </a:rPr>
              <a:t>00PM </a:t>
            </a:r>
            <a:endParaRPr lang="en-GB" dirty="0" smtClean="0">
              <a:solidFill>
                <a:srgbClr val="002060"/>
              </a:solidFill>
            </a:endParaRPr>
          </a:p>
          <a:p>
            <a:r>
              <a:rPr lang="en-US" dirty="0" smtClean="0">
                <a:solidFill>
                  <a:srgbClr val="002060"/>
                </a:solidFill>
              </a:rPr>
              <a:t>GTA: TBD</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Modules</a:t>
            </a:r>
            <a:endParaRPr lang="en-US" dirty="0"/>
          </a:p>
        </p:txBody>
      </p:sp>
      <p:sp>
        <p:nvSpPr>
          <p:cNvPr id="3" name="Content Placeholder 2"/>
          <p:cNvSpPr>
            <a:spLocks noGrp="1"/>
          </p:cNvSpPr>
          <p:nvPr>
            <p:ph idx="1"/>
          </p:nvPr>
        </p:nvSpPr>
        <p:spPr/>
        <p:txBody>
          <a:bodyPr/>
          <a:lstStyle/>
          <a:p>
            <a:pPr lvl="0"/>
            <a:r>
              <a:rPr lang="en-US" dirty="0" smtClean="0"/>
              <a:t>Mobile Computing Fundamentals</a:t>
            </a:r>
          </a:p>
          <a:p>
            <a:pPr lvl="0"/>
            <a:r>
              <a:rPr lang="en-US" dirty="0" smtClean="0"/>
              <a:t>Mobile Operating Systems and Middleware</a:t>
            </a:r>
          </a:p>
          <a:p>
            <a:pPr lvl="0"/>
            <a:r>
              <a:rPr lang="en-US" dirty="0" smtClean="0"/>
              <a:t>Mobile Applications </a:t>
            </a:r>
          </a:p>
          <a:p>
            <a:pPr lvl="0"/>
            <a:r>
              <a:rPr lang="en-US" dirty="0" smtClean="0"/>
              <a:t>Mobile Systems – Design and Development</a:t>
            </a:r>
          </a:p>
          <a:p>
            <a:pPr lvl="0"/>
            <a:r>
              <a:rPr lang="en-US" dirty="0" smtClean="0"/>
              <a:t>Pervasive Systems</a:t>
            </a:r>
          </a:p>
          <a:p>
            <a:pPr lvl="0"/>
            <a:r>
              <a:rPr lang="en-US" dirty="0" smtClean="0"/>
              <a:t>The Future</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Objectives</a:t>
            </a:r>
            <a:endParaRPr lang="en-US" dirty="0"/>
          </a:p>
        </p:txBody>
      </p:sp>
      <p:sp>
        <p:nvSpPr>
          <p:cNvPr id="3" name="Content Placeholder 2"/>
          <p:cNvSpPr>
            <a:spLocks noGrp="1"/>
          </p:cNvSpPr>
          <p:nvPr>
            <p:ph idx="1"/>
          </p:nvPr>
        </p:nvSpPr>
        <p:spPr/>
        <p:txBody>
          <a:bodyPr/>
          <a:lstStyle/>
          <a:p>
            <a:r>
              <a:rPr lang="en-US" dirty="0" smtClean="0"/>
              <a:t>Mobile Systems</a:t>
            </a:r>
          </a:p>
          <a:p>
            <a:pPr lvl="1"/>
            <a:r>
              <a:rPr lang="en-US" dirty="0" smtClean="0"/>
              <a:t>Role </a:t>
            </a:r>
          </a:p>
          <a:p>
            <a:pPr lvl="1"/>
            <a:r>
              <a:rPr lang="en-US" dirty="0" smtClean="0"/>
              <a:t>Importance</a:t>
            </a:r>
          </a:p>
          <a:p>
            <a:pPr lvl="1"/>
            <a:r>
              <a:rPr lang="en-US" dirty="0" smtClean="0"/>
              <a:t>Applications</a:t>
            </a:r>
          </a:p>
          <a:p>
            <a:r>
              <a:rPr lang="en-US" dirty="0" smtClean="0"/>
              <a:t>Design and Development</a:t>
            </a:r>
          </a:p>
          <a:p>
            <a:pPr lvl="1"/>
            <a:r>
              <a:rPr lang="en-US" dirty="0" smtClean="0"/>
              <a:t>Composite System design</a:t>
            </a:r>
          </a:p>
          <a:p>
            <a:pPr lvl="1"/>
            <a:r>
              <a:rPr lang="en-US" dirty="0" smtClean="0"/>
              <a:t>Software</a:t>
            </a:r>
          </a:p>
          <a:p>
            <a:r>
              <a:rPr lang="en-US" dirty="0" smtClean="0"/>
              <a:t>New Applications</a:t>
            </a:r>
          </a:p>
          <a:p>
            <a:pPr lvl="1"/>
            <a:r>
              <a:rPr lang="en-US" dirty="0" smtClean="0"/>
              <a:t>Current Future</a:t>
            </a:r>
          </a:p>
          <a:p>
            <a:pPr lvl="2"/>
            <a:r>
              <a:rPr lang="en-US" dirty="0" smtClean="0"/>
              <a:t>Potential</a:t>
            </a:r>
          </a:p>
          <a:p>
            <a:pPr lvl="2"/>
            <a:r>
              <a:rPr lang="en-US" dirty="0" smtClean="0"/>
              <a:t>Challenges</a:t>
            </a:r>
          </a:p>
          <a:p>
            <a:pPr lvl="2"/>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Outcomes</a:t>
            </a:r>
            <a:endParaRPr lang="en-US" dirty="0"/>
          </a:p>
        </p:txBody>
      </p:sp>
      <p:sp>
        <p:nvSpPr>
          <p:cNvPr id="3" name="Content Placeholder 2"/>
          <p:cNvSpPr>
            <a:spLocks noGrp="1"/>
          </p:cNvSpPr>
          <p:nvPr>
            <p:ph idx="1"/>
          </p:nvPr>
        </p:nvSpPr>
        <p:spPr/>
        <p:txBody>
          <a:bodyPr/>
          <a:lstStyle/>
          <a:p>
            <a:r>
              <a:rPr lang="en-US" dirty="0" smtClean="0"/>
              <a:t>Enablers</a:t>
            </a:r>
          </a:p>
          <a:p>
            <a:r>
              <a:rPr lang="en-US" dirty="0" smtClean="0"/>
              <a:t>Components</a:t>
            </a:r>
          </a:p>
          <a:p>
            <a:r>
              <a:rPr lang="en-US" dirty="0" smtClean="0"/>
              <a:t>Applications</a:t>
            </a:r>
          </a:p>
          <a:p>
            <a:r>
              <a:rPr lang="en-US" dirty="0" smtClean="0"/>
              <a:t>Potential</a:t>
            </a:r>
          </a:p>
          <a:p>
            <a:r>
              <a:rPr lang="en-US" dirty="0" smtClean="0"/>
              <a:t>Challenges</a:t>
            </a:r>
          </a:p>
          <a:p>
            <a:r>
              <a:rPr lang="en-US" dirty="0" smtClean="0"/>
              <a:t>Design and develop systems</a:t>
            </a:r>
          </a:p>
          <a:p>
            <a:r>
              <a:rPr lang="en-US" dirty="0" smtClean="0"/>
              <a:t>Novel ideas, algorithms, techniques etc. </a:t>
            </a:r>
          </a:p>
          <a:p>
            <a:r>
              <a:rPr lang="en-US" dirty="0" smtClean="0"/>
              <a:t>Develop interest in research</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Textbook  - None</a:t>
            </a:r>
            <a:endParaRPr lang="en-US" dirty="0"/>
          </a:p>
        </p:txBody>
      </p:sp>
      <p:sp>
        <p:nvSpPr>
          <p:cNvPr id="3" name="Content Placeholder 2"/>
          <p:cNvSpPr>
            <a:spLocks noGrp="1"/>
          </p:cNvSpPr>
          <p:nvPr>
            <p:ph idx="1"/>
          </p:nvPr>
        </p:nvSpPr>
        <p:spPr/>
        <p:txBody>
          <a:bodyPr/>
          <a:lstStyle/>
          <a:p>
            <a:r>
              <a:rPr lang="en-US" dirty="0" smtClean="0"/>
              <a:t>Articles from journals and magazines</a:t>
            </a:r>
          </a:p>
          <a:p>
            <a:pPr lvl="1"/>
            <a:r>
              <a:rPr lang="en-US" dirty="0" smtClean="0"/>
              <a:t>IEEE Computer</a:t>
            </a:r>
          </a:p>
          <a:p>
            <a:pPr lvl="1"/>
            <a:r>
              <a:rPr lang="en-US" dirty="0" smtClean="0"/>
              <a:t>IEEE Internet Computing</a:t>
            </a:r>
          </a:p>
          <a:p>
            <a:pPr lvl="1"/>
            <a:r>
              <a:rPr lang="en-US" dirty="0" smtClean="0"/>
              <a:t>IEEE Pervasive Computing</a:t>
            </a:r>
          </a:p>
          <a:p>
            <a:pPr lvl="1"/>
            <a:r>
              <a:rPr lang="en-US" dirty="0" smtClean="0"/>
              <a:t>IEEE Network</a:t>
            </a:r>
          </a:p>
          <a:p>
            <a:pPr lvl="1"/>
            <a:r>
              <a:rPr lang="en-US" dirty="0" smtClean="0"/>
              <a:t>IEEE Communications</a:t>
            </a:r>
          </a:p>
          <a:p>
            <a:pPr lvl="1"/>
            <a:r>
              <a:rPr lang="en-US" dirty="0" smtClean="0"/>
              <a:t>Communications of the ACM</a:t>
            </a:r>
          </a:p>
          <a:p>
            <a:pPr lvl="1"/>
            <a:r>
              <a:rPr lang="en-US" dirty="0" smtClean="0"/>
              <a:t>And others …</a:t>
            </a:r>
          </a:p>
          <a:p>
            <a:pPr lvl="1"/>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Articles : First set</a:t>
            </a:r>
            <a:endParaRPr lang="en-US" dirty="0"/>
          </a:p>
        </p:txBody>
      </p:sp>
      <p:sp>
        <p:nvSpPr>
          <p:cNvPr id="3" name="Content Placeholder 2"/>
          <p:cNvSpPr>
            <a:spLocks noGrp="1"/>
          </p:cNvSpPr>
          <p:nvPr>
            <p:ph idx="1"/>
          </p:nvPr>
        </p:nvSpPr>
        <p:spPr/>
        <p:txBody>
          <a:bodyPr/>
          <a:lstStyle/>
          <a:p>
            <a:pPr lvl="3"/>
            <a:r>
              <a:rPr lang="en-US" dirty="0" smtClean="0"/>
              <a:t>[Conti10]M. Conti and M. Kumar, Opportunities in Opportunistic Computing, IEEE Computer, January 2010, </a:t>
            </a:r>
            <a:r>
              <a:rPr lang="en-GB" dirty="0" smtClean="0"/>
              <a:t>Page(s):</a:t>
            </a:r>
            <a:r>
              <a:rPr lang="en-US" dirty="0" smtClean="0"/>
              <a:t> 42-50.</a:t>
            </a:r>
          </a:p>
          <a:p>
            <a:pPr lvl="3"/>
            <a:r>
              <a:rPr lang="en-GB" dirty="0" smtClean="0"/>
              <a:t>[Forman94] Forman G.H. and  </a:t>
            </a:r>
            <a:r>
              <a:rPr lang="en-GB" dirty="0" err="1" smtClean="0"/>
              <a:t>Zahorjan</a:t>
            </a:r>
            <a:r>
              <a:rPr lang="en-GB" dirty="0" smtClean="0"/>
              <a:t> J., The challenges of mobile computing, IEEE Computer, Volume 27, </a:t>
            </a:r>
            <a:r>
              <a:rPr lang="en-GB" u="none" dirty="0" smtClean="0"/>
              <a:t>Issue 4</a:t>
            </a:r>
            <a:r>
              <a:rPr lang="en-GB" dirty="0" smtClean="0"/>
              <a:t>,  April  1994 Page(s):38 – 47.</a:t>
            </a:r>
            <a:endParaRPr lang="en-US" dirty="0" smtClean="0"/>
          </a:p>
          <a:p>
            <a:pPr lvl="3"/>
            <a:r>
              <a:rPr lang="en-GB" dirty="0" smtClean="0"/>
              <a:t>[Kleinrock95] </a:t>
            </a:r>
            <a:r>
              <a:rPr lang="en-US" dirty="0" err="1" smtClean="0"/>
              <a:t>Kleinrock</a:t>
            </a:r>
            <a:r>
              <a:rPr lang="en-US" dirty="0" smtClean="0"/>
              <a:t>, L. Nomadic computing: An opportunity, </a:t>
            </a:r>
            <a:r>
              <a:rPr lang="en-US" i="1" dirty="0" smtClean="0"/>
              <a:t>Computer Communications</a:t>
            </a:r>
            <a:r>
              <a:rPr lang="en-US" dirty="0" smtClean="0"/>
              <a:t> </a:t>
            </a:r>
            <a:r>
              <a:rPr lang="en-US" i="1" dirty="0" smtClean="0"/>
              <a:t>Review </a:t>
            </a:r>
            <a:r>
              <a:rPr lang="en-US" dirty="0" smtClean="0"/>
              <a:t>(Jan. 1995).</a:t>
            </a:r>
          </a:p>
          <a:p>
            <a:pPr lvl="3"/>
            <a:r>
              <a:rPr lang="en-GB" dirty="0" smtClean="0"/>
              <a:t>[Katz95]</a:t>
            </a:r>
            <a:r>
              <a:rPr lang="en-US" dirty="0" smtClean="0"/>
              <a:t> Katz, R. H., "Adaptation and Mobility in Wireless Information Systems, " IEEE Personal Communications Magazine, Vol. 1, No. 1, (First Quarter, 1995), </a:t>
            </a:r>
            <a:r>
              <a:rPr lang="en-GB" dirty="0" smtClean="0"/>
              <a:t>Page(s):</a:t>
            </a:r>
            <a:r>
              <a:rPr lang="en-US" dirty="0" smtClean="0"/>
              <a:t> 6-17.</a:t>
            </a:r>
          </a:p>
          <a:p>
            <a:pPr lvl="3"/>
            <a:r>
              <a:rPr lang="en-US" dirty="0" smtClean="0"/>
              <a:t>[Perkins97] Perkins, C.E. Mobile IP. </a:t>
            </a:r>
            <a:r>
              <a:rPr lang="en-US" i="1" dirty="0" smtClean="0"/>
              <a:t>IEEE Communications Magazine </a:t>
            </a:r>
            <a:r>
              <a:rPr lang="en-US" dirty="0" smtClean="0"/>
              <a:t>, May 1997, </a:t>
            </a:r>
            <a:r>
              <a:rPr lang="en-GB" dirty="0" smtClean="0"/>
              <a:t>Volume 35,  Issue 5,  Page(s):84 - 99</a:t>
            </a:r>
            <a:r>
              <a:rPr lang="en-US" dirty="0" smtClean="0"/>
              <a:t>.</a:t>
            </a:r>
          </a:p>
          <a:p>
            <a:pPr lvl="3"/>
            <a:r>
              <a:rPr lang="en-US" dirty="0" smtClean="0"/>
              <a:t>[Satyanarayanan01] M. </a:t>
            </a:r>
            <a:r>
              <a:rPr lang="en-US" dirty="0" err="1" smtClean="0"/>
              <a:t>Satyanarayanan</a:t>
            </a:r>
            <a:r>
              <a:rPr lang="en-US" dirty="0" smtClean="0"/>
              <a:t>, “Pervasive Computing: Vision and Challenges,” </a:t>
            </a:r>
            <a:r>
              <a:rPr lang="en-US" i="1" dirty="0" smtClean="0"/>
              <a:t>IEEE Personal Computing</a:t>
            </a:r>
            <a:r>
              <a:rPr lang="en-US" dirty="0" smtClean="0"/>
              <a:t>, Aug. 2001, </a:t>
            </a:r>
            <a:r>
              <a:rPr lang="en-GB" dirty="0" smtClean="0"/>
              <a:t>Page(s): </a:t>
            </a:r>
            <a:r>
              <a:rPr lang="en-US" dirty="0" smtClean="0"/>
              <a:t>10-17. </a:t>
            </a:r>
          </a:p>
          <a:p>
            <a:pPr lvl="3"/>
            <a:r>
              <a:rPr lang="en-GB" dirty="0" smtClean="0"/>
              <a:t>[Varshney00] </a:t>
            </a:r>
            <a:r>
              <a:rPr lang="en-GB" dirty="0" err="1" smtClean="0">
                <a:hlinkClick r:id="rId2"/>
              </a:rPr>
              <a:t>Upkar</a:t>
            </a:r>
            <a:r>
              <a:rPr lang="en-GB" dirty="0" smtClean="0">
                <a:hlinkClick r:id="rId2"/>
              </a:rPr>
              <a:t> </a:t>
            </a:r>
            <a:r>
              <a:rPr lang="en-GB" dirty="0" err="1" smtClean="0">
                <a:hlinkClick r:id="rId2"/>
              </a:rPr>
              <a:t>Varshney</a:t>
            </a:r>
            <a:r>
              <a:rPr lang="en-GB" dirty="0" smtClean="0"/>
              <a:t>, </a:t>
            </a:r>
            <a:r>
              <a:rPr lang="en-GB" dirty="0" smtClean="0">
                <a:hlinkClick r:id="rId3"/>
              </a:rPr>
              <a:t>Ron Vetter</a:t>
            </a:r>
            <a:r>
              <a:rPr lang="en-GB" dirty="0" smtClean="0"/>
              <a:t>, Emerging mobile and wireless networks, Communications of ACM, Volume 43, Issue 6, June 2000, Page(s):73-81.</a:t>
            </a:r>
            <a:endParaRPr lang="en-US" dirty="0" smtClean="0"/>
          </a:p>
          <a:p>
            <a:pPr lvl="3"/>
            <a:r>
              <a:rPr lang="en-US" dirty="0" smtClean="0"/>
              <a:t>[Weiser91] M Weiser, "The Computer for the Twenty-First Century," </a:t>
            </a:r>
            <a:r>
              <a:rPr lang="en-US" dirty="0" err="1" smtClean="0"/>
              <a:t>Sci</a:t>
            </a:r>
            <a:r>
              <a:rPr lang="en-US" dirty="0" smtClean="0"/>
              <a:t> </a:t>
            </a:r>
            <a:r>
              <a:rPr lang="en-US" dirty="0" err="1" smtClean="0"/>
              <a:t>Amer</a:t>
            </a:r>
            <a:r>
              <a:rPr lang="en-US" dirty="0" smtClean="0"/>
              <a:t>, VOI 265, no. 3, September 1991, pp. 94-104.</a:t>
            </a:r>
          </a:p>
          <a:p>
            <a:pPr lvl="3"/>
            <a:endParaRPr lang="en-US" dirty="0" smtClean="0"/>
          </a:p>
          <a:p>
            <a:pPr lvl="3"/>
            <a:endParaRPr lang="en-US" dirty="0" smtClean="0"/>
          </a:p>
          <a:p>
            <a:r>
              <a:rPr lang="en-US" dirty="0" smtClean="0"/>
              <a:t>Don’t panic!</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lstStyle/>
          <a:p>
            <a:r>
              <a:rPr lang="en-US" dirty="0" smtClean="0"/>
              <a:t>Quizzes (2)</a:t>
            </a:r>
          </a:p>
          <a:p>
            <a:pPr lvl="1"/>
            <a:r>
              <a:rPr lang="en-US" dirty="0" smtClean="0"/>
              <a:t>30%</a:t>
            </a:r>
          </a:p>
          <a:p>
            <a:r>
              <a:rPr lang="en-US" dirty="0" smtClean="0"/>
              <a:t>Final Exam</a:t>
            </a:r>
          </a:p>
          <a:p>
            <a:pPr lvl="1"/>
            <a:r>
              <a:rPr lang="en-US" dirty="0" smtClean="0"/>
              <a:t>30%</a:t>
            </a:r>
          </a:p>
          <a:p>
            <a:r>
              <a:rPr lang="en-US" dirty="0" smtClean="0"/>
              <a:t>Project</a:t>
            </a:r>
          </a:p>
          <a:p>
            <a:pPr lvl="1"/>
            <a:r>
              <a:rPr lang="en-US" dirty="0" smtClean="0"/>
              <a:t>30%</a:t>
            </a:r>
          </a:p>
          <a:p>
            <a:r>
              <a:rPr lang="en-US" dirty="0" smtClean="0"/>
              <a:t>Class Participation</a:t>
            </a:r>
          </a:p>
          <a:p>
            <a:pPr lvl="1"/>
            <a:r>
              <a:rPr lang="en-US" dirty="0" smtClean="0"/>
              <a:t>10%</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Motivation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5"/>
          <p:cNvSpPr>
            <a:spLocks noGrp="1"/>
          </p:cNvSpPr>
          <p:nvPr>
            <p:ph type="sldNum" sz="quarter" idx="4294967295"/>
          </p:nvPr>
        </p:nvSpPr>
        <p:spPr>
          <a:xfrm>
            <a:off x="8613648" y="6305550"/>
            <a:ext cx="457200" cy="476250"/>
          </a:xfrm>
          <a:noFill/>
        </p:spPr>
        <p:txBody>
          <a:bodyPr/>
          <a:lstStyle/>
          <a:p>
            <a:fld id="{0D0C94E5-3843-4351-AB7B-5135AB2C2663}" type="slidenum">
              <a:rPr lang="en-US" smtClean="0"/>
              <a:pPr/>
              <a:t>19</a:t>
            </a:fld>
            <a:endParaRPr lang="en-US" smtClean="0"/>
          </a:p>
        </p:txBody>
      </p:sp>
      <p:sp>
        <p:nvSpPr>
          <p:cNvPr id="7172" name="Rectangle 2"/>
          <p:cNvSpPr>
            <a:spLocks noGrp="1" noChangeArrowheads="1"/>
          </p:cNvSpPr>
          <p:nvPr>
            <p:ph type="title"/>
          </p:nvPr>
        </p:nvSpPr>
        <p:spPr/>
        <p:txBody>
          <a:bodyPr/>
          <a:lstStyle/>
          <a:p>
            <a:pPr eaLnBrk="1" hangingPunct="1"/>
            <a:r>
              <a:rPr lang="en-US" smtClean="0"/>
              <a:t>Computing Paradigms</a:t>
            </a:r>
          </a:p>
        </p:txBody>
      </p:sp>
      <p:sp>
        <p:nvSpPr>
          <p:cNvPr id="41987" name="Rectangle 3"/>
          <p:cNvSpPr>
            <a:spLocks noGrp="1" noChangeArrowheads="1"/>
          </p:cNvSpPr>
          <p:nvPr>
            <p:ph type="body" idx="1"/>
          </p:nvPr>
        </p:nvSpPr>
        <p:spPr>
          <a:xfrm>
            <a:off x="1143000" y="1219200"/>
            <a:ext cx="7696200" cy="5029200"/>
          </a:xfrm>
        </p:spPr>
        <p:txBody>
          <a:bodyPr/>
          <a:lstStyle/>
          <a:p>
            <a:pPr eaLnBrk="1" hangingPunct="1">
              <a:lnSpc>
                <a:spcPct val="90000"/>
              </a:lnSpc>
            </a:pPr>
            <a:r>
              <a:rPr lang="en-US" sz="1800" dirty="0" smtClean="0"/>
              <a:t>Computing – </a:t>
            </a:r>
            <a:r>
              <a:rPr lang="en-US" sz="1800" dirty="0" smtClean="0">
                <a:solidFill>
                  <a:srgbClr val="FF0000"/>
                </a:solidFill>
              </a:rPr>
              <a:t>1940s …</a:t>
            </a:r>
          </a:p>
          <a:p>
            <a:pPr lvl="1" eaLnBrk="1" hangingPunct="1">
              <a:lnSpc>
                <a:spcPct val="90000"/>
              </a:lnSpc>
            </a:pPr>
            <a:r>
              <a:rPr lang="en-US" sz="1600" dirty="0" err="1" smtClean="0"/>
              <a:t>Uniprocessor</a:t>
            </a:r>
            <a:r>
              <a:rPr lang="en-US" sz="1600" dirty="0" smtClean="0"/>
              <a:t> architectures, limited applications</a:t>
            </a:r>
          </a:p>
          <a:p>
            <a:pPr eaLnBrk="1" hangingPunct="1">
              <a:lnSpc>
                <a:spcPct val="90000"/>
              </a:lnSpc>
            </a:pPr>
            <a:r>
              <a:rPr lang="en-US" sz="1800" dirty="0" smtClean="0"/>
              <a:t>Parallel Computing - </a:t>
            </a:r>
            <a:r>
              <a:rPr lang="en-US" sz="1800" dirty="0" smtClean="0">
                <a:solidFill>
                  <a:srgbClr val="FF0000"/>
                </a:solidFill>
              </a:rPr>
              <a:t>1970s …</a:t>
            </a:r>
          </a:p>
          <a:p>
            <a:pPr lvl="1" eaLnBrk="1" hangingPunct="1">
              <a:lnSpc>
                <a:spcPct val="90000"/>
              </a:lnSpc>
            </a:pPr>
            <a:r>
              <a:rPr lang="en-US" sz="1600" dirty="0" smtClean="0"/>
              <a:t>Multiprocessor systems, computationally intensive tasks</a:t>
            </a:r>
          </a:p>
          <a:p>
            <a:pPr eaLnBrk="1" hangingPunct="1">
              <a:lnSpc>
                <a:spcPct val="90000"/>
              </a:lnSpc>
            </a:pPr>
            <a:r>
              <a:rPr lang="en-US" sz="1800" dirty="0" smtClean="0"/>
              <a:t>Distributed Computing – </a:t>
            </a:r>
            <a:r>
              <a:rPr lang="en-US" sz="1800" dirty="0" smtClean="0">
                <a:solidFill>
                  <a:srgbClr val="FF0000"/>
                </a:solidFill>
              </a:rPr>
              <a:t>1980s </a:t>
            </a:r>
            <a:r>
              <a:rPr lang="en-US" sz="1800" dirty="0" smtClean="0"/>
              <a:t>…</a:t>
            </a:r>
          </a:p>
          <a:p>
            <a:pPr lvl="1" eaLnBrk="1" hangingPunct="1">
              <a:lnSpc>
                <a:spcPct val="90000"/>
              </a:lnSpc>
            </a:pPr>
            <a:r>
              <a:rPr lang="en-US" sz="1600" dirty="0" smtClean="0"/>
              <a:t>Collaboration in networked systems, Resource Sharing, Business applications, the Internet, WWW</a:t>
            </a:r>
          </a:p>
          <a:p>
            <a:pPr eaLnBrk="1" hangingPunct="1">
              <a:lnSpc>
                <a:spcPct val="90000"/>
              </a:lnSpc>
            </a:pPr>
            <a:r>
              <a:rPr lang="en-US" sz="1800" dirty="0" smtClean="0"/>
              <a:t>Mobile Computing – </a:t>
            </a:r>
            <a:r>
              <a:rPr lang="en-US" sz="1800" dirty="0" smtClean="0">
                <a:solidFill>
                  <a:srgbClr val="FF0000"/>
                </a:solidFill>
              </a:rPr>
              <a:t>Mid 90s</a:t>
            </a:r>
            <a:r>
              <a:rPr lang="en-US" sz="1800" dirty="0" smtClean="0"/>
              <a:t> …</a:t>
            </a:r>
          </a:p>
          <a:p>
            <a:pPr lvl="1" eaLnBrk="1" hangingPunct="1">
              <a:lnSpc>
                <a:spcPct val="90000"/>
              </a:lnSpc>
            </a:pPr>
            <a:r>
              <a:rPr lang="en-US" sz="1600" dirty="0" smtClean="0"/>
              <a:t>Anytime anywhere computing</a:t>
            </a:r>
          </a:p>
          <a:p>
            <a:pPr eaLnBrk="1" hangingPunct="1">
              <a:lnSpc>
                <a:spcPct val="90000"/>
              </a:lnSpc>
            </a:pPr>
            <a:r>
              <a:rPr lang="en-US" sz="1800" dirty="0" smtClean="0"/>
              <a:t>Grid Computing – </a:t>
            </a:r>
            <a:r>
              <a:rPr lang="en-US" sz="1800" dirty="0" smtClean="0">
                <a:solidFill>
                  <a:srgbClr val="FF0000"/>
                </a:solidFill>
              </a:rPr>
              <a:t>90s …</a:t>
            </a:r>
          </a:p>
          <a:p>
            <a:pPr lvl="1" eaLnBrk="1" hangingPunct="1">
              <a:lnSpc>
                <a:spcPct val="90000"/>
              </a:lnSpc>
            </a:pPr>
            <a:r>
              <a:rPr lang="en-US" sz="1600" dirty="0" smtClean="0"/>
              <a:t>Effective utilization of resources </a:t>
            </a:r>
          </a:p>
          <a:p>
            <a:pPr eaLnBrk="1" hangingPunct="1">
              <a:lnSpc>
                <a:spcPct val="90000"/>
              </a:lnSpc>
            </a:pPr>
            <a:r>
              <a:rPr lang="en-US" sz="1800" dirty="0" smtClean="0"/>
              <a:t>Pervasive Computing – </a:t>
            </a:r>
            <a:r>
              <a:rPr lang="en-US" sz="1800" dirty="0" smtClean="0">
                <a:solidFill>
                  <a:srgbClr val="FF0000"/>
                </a:solidFill>
              </a:rPr>
              <a:t>00s …</a:t>
            </a:r>
            <a:r>
              <a:rPr lang="en-US" sz="1800" dirty="0" smtClean="0"/>
              <a:t> </a:t>
            </a:r>
          </a:p>
          <a:p>
            <a:pPr lvl="1" eaLnBrk="1" hangingPunct="1">
              <a:lnSpc>
                <a:spcPct val="90000"/>
              </a:lnSpc>
            </a:pPr>
            <a:r>
              <a:rPr lang="en-US" sz="1600" dirty="0" smtClean="0"/>
              <a:t>User centric, quality of life, </a:t>
            </a:r>
          </a:p>
          <a:p>
            <a:pPr eaLnBrk="1" hangingPunct="1">
              <a:lnSpc>
                <a:spcPct val="90000"/>
              </a:lnSpc>
            </a:pPr>
            <a:r>
              <a:rPr lang="en-US" sz="1800" dirty="0" smtClean="0"/>
              <a:t>Opportunistic Computing – </a:t>
            </a:r>
            <a:r>
              <a:rPr lang="en-US" sz="1800" dirty="0" smtClean="0">
                <a:solidFill>
                  <a:srgbClr val="FF0000"/>
                </a:solidFill>
              </a:rPr>
              <a:t>Mid 00s …</a:t>
            </a:r>
          </a:p>
          <a:p>
            <a:pPr lvl="1" eaLnBrk="1" hangingPunct="1">
              <a:lnSpc>
                <a:spcPct val="90000"/>
              </a:lnSpc>
            </a:pPr>
            <a:r>
              <a:rPr lang="en-US" sz="1600" dirty="0" smtClean="0"/>
              <a:t>Adapting to users’ social behavior,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12" end="1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98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3"/>
          <p:cNvSpPr>
            <a:spLocks noGrp="1"/>
          </p:cNvSpPr>
          <p:nvPr>
            <p:ph type="dt" sz="half" idx="4294967295"/>
          </p:nvPr>
        </p:nvSpPr>
        <p:spPr>
          <a:xfrm>
            <a:off x="457200" y="6245225"/>
            <a:ext cx="2133600" cy="476250"/>
          </a:xfrm>
          <a:prstGeom prst="rect">
            <a:avLst/>
          </a:prstGeom>
        </p:spPr>
        <p:txBody>
          <a:bodyPr/>
          <a:lstStyle/>
          <a:p>
            <a:r>
              <a:rPr lang="en-US"/>
              <a:t>12/05/2005</a:t>
            </a:r>
          </a:p>
        </p:txBody>
      </p:sp>
      <p:sp>
        <p:nvSpPr>
          <p:cNvPr id="1553410" name="Rectangle 2"/>
          <p:cNvSpPr>
            <a:spLocks noGrp="1" noChangeArrowheads="1"/>
          </p:cNvSpPr>
          <p:nvPr>
            <p:ph type="title"/>
          </p:nvPr>
        </p:nvSpPr>
        <p:spPr/>
        <p:txBody>
          <a:bodyPr/>
          <a:lstStyle/>
          <a:p>
            <a:r>
              <a:rPr lang="en-US"/>
              <a:t>Scenario 1</a:t>
            </a:r>
          </a:p>
        </p:txBody>
      </p:sp>
      <p:grpSp>
        <p:nvGrpSpPr>
          <p:cNvPr id="2" name="Group 3"/>
          <p:cNvGrpSpPr>
            <a:grpSpLocks/>
          </p:cNvGrpSpPr>
          <p:nvPr/>
        </p:nvGrpSpPr>
        <p:grpSpPr bwMode="auto">
          <a:xfrm>
            <a:off x="230188" y="1046163"/>
            <a:ext cx="8410575" cy="5621337"/>
            <a:chOff x="145" y="779"/>
            <a:chExt cx="5298" cy="3541"/>
          </a:xfrm>
        </p:grpSpPr>
        <p:grpSp>
          <p:nvGrpSpPr>
            <p:cNvPr id="3" name="Group 4"/>
            <p:cNvGrpSpPr>
              <a:grpSpLocks/>
            </p:cNvGrpSpPr>
            <p:nvPr/>
          </p:nvGrpSpPr>
          <p:grpSpPr bwMode="auto">
            <a:xfrm>
              <a:off x="145" y="779"/>
              <a:ext cx="5298" cy="3541"/>
              <a:chOff x="145" y="779"/>
              <a:chExt cx="5298" cy="3541"/>
            </a:xfrm>
          </p:grpSpPr>
          <p:pic>
            <p:nvPicPr>
              <p:cNvPr id="1553413" name="Picture 5" descr="PE02039_"/>
              <p:cNvPicPr>
                <a:picLocks noChangeAspect="1" noChangeArrowheads="1"/>
              </p:cNvPicPr>
              <p:nvPr/>
            </p:nvPicPr>
            <p:blipFill>
              <a:blip r:embed="rId3" cstate="print"/>
              <a:srcRect/>
              <a:stretch>
                <a:fillRect/>
              </a:stretch>
            </p:blipFill>
            <p:spPr bwMode="auto">
              <a:xfrm>
                <a:off x="2343" y="2111"/>
                <a:ext cx="1026" cy="1237"/>
              </a:xfrm>
              <a:prstGeom prst="rect">
                <a:avLst/>
              </a:prstGeom>
              <a:noFill/>
            </p:spPr>
          </p:pic>
          <p:pic>
            <p:nvPicPr>
              <p:cNvPr id="1553414" name="Picture 6" descr="j0090555"/>
              <p:cNvPicPr>
                <a:picLocks noChangeAspect="1" noChangeArrowheads="1"/>
              </p:cNvPicPr>
              <p:nvPr/>
            </p:nvPicPr>
            <p:blipFill>
              <a:blip r:embed="rId4" cstate="print"/>
              <a:srcRect/>
              <a:stretch>
                <a:fillRect/>
              </a:stretch>
            </p:blipFill>
            <p:spPr bwMode="auto">
              <a:xfrm>
                <a:off x="181" y="3180"/>
                <a:ext cx="1369" cy="1140"/>
              </a:xfrm>
              <a:prstGeom prst="rect">
                <a:avLst/>
              </a:prstGeom>
              <a:noFill/>
            </p:spPr>
          </p:pic>
          <p:pic>
            <p:nvPicPr>
              <p:cNvPr id="1553415" name="Picture 7" descr="j0282528"/>
              <p:cNvPicPr>
                <a:picLocks noChangeAspect="1" noChangeArrowheads="1"/>
              </p:cNvPicPr>
              <p:nvPr/>
            </p:nvPicPr>
            <p:blipFill>
              <a:blip r:embed="rId5" cstate="print"/>
              <a:srcRect/>
              <a:stretch>
                <a:fillRect/>
              </a:stretch>
            </p:blipFill>
            <p:spPr bwMode="auto">
              <a:xfrm>
                <a:off x="145" y="2807"/>
                <a:ext cx="614" cy="376"/>
              </a:xfrm>
              <a:prstGeom prst="rect">
                <a:avLst/>
              </a:prstGeom>
              <a:noFill/>
            </p:spPr>
          </p:pic>
          <p:pic>
            <p:nvPicPr>
              <p:cNvPr id="1553416" name="Picture 8" descr="j0297625"/>
              <p:cNvPicPr>
                <a:picLocks noChangeAspect="1" noChangeArrowheads="1"/>
              </p:cNvPicPr>
              <p:nvPr/>
            </p:nvPicPr>
            <p:blipFill>
              <a:blip r:embed="rId6" cstate="print"/>
              <a:srcRect/>
              <a:stretch>
                <a:fillRect/>
              </a:stretch>
            </p:blipFill>
            <p:spPr bwMode="auto">
              <a:xfrm>
                <a:off x="3203" y="779"/>
                <a:ext cx="625" cy="613"/>
              </a:xfrm>
              <a:prstGeom prst="rect">
                <a:avLst/>
              </a:prstGeom>
              <a:noFill/>
            </p:spPr>
          </p:pic>
          <p:pic>
            <p:nvPicPr>
              <p:cNvPr id="1553417" name="Picture 9" descr="j0297625"/>
              <p:cNvPicPr>
                <a:picLocks noChangeAspect="1" noChangeArrowheads="1"/>
              </p:cNvPicPr>
              <p:nvPr/>
            </p:nvPicPr>
            <p:blipFill>
              <a:blip r:embed="rId6" cstate="print"/>
              <a:srcRect/>
              <a:stretch>
                <a:fillRect/>
              </a:stretch>
            </p:blipFill>
            <p:spPr bwMode="auto">
              <a:xfrm>
                <a:off x="2171" y="1199"/>
                <a:ext cx="625" cy="613"/>
              </a:xfrm>
              <a:prstGeom prst="rect">
                <a:avLst/>
              </a:prstGeom>
              <a:noFill/>
            </p:spPr>
          </p:pic>
          <p:pic>
            <p:nvPicPr>
              <p:cNvPr id="1553418" name="Picture 10" descr="j0297625"/>
              <p:cNvPicPr>
                <a:picLocks noChangeAspect="1" noChangeArrowheads="1"/>
              </p:cNvPicPr>
              <p:nvPr/>
            </p:nvPicPr>
            <p:blipFill>
              <a:blip r:embed="rId6" cstate="print"/>
              <a:srcRect/>
              <a:stretch>
                <a:fillRect/>
              </a:stretch>
            </p:blipFill>
            <p:spPr bwMode="auto">
              <a:xfrm>
                <a:off x="935" y="1799"/>
                <a:ext cx="625" cy="613"/>
              </a:xfrm>
              <a:prstGeom prst="rect">
                <a:avLst/>
              </a:prstGeom>
              <a:noFill/>
            </p:spPr>
          </p:pic>
          <p:sp>
            <p:nvSpPr>
              <p:cNvPr id="1553419" name="Line 11"/>
              <p:cNvSpPr>
                <a:spLocks noChangeShapeType="1"/>
              </p:cNvSpPr>
              <p:nvPr/>
            </p:nvSpPr>
            <p:spPr bwMode="auto">
              <a:xfrm flipH="1" flipV="1">
                <a:off x="3864" y="1092"/>
                <a:ext cx="300" cy="288"/>
              </a:xfrm>
              <a:prstGeom prst="line">
                <a:avLst/>
              </a:prstGeom>
              <a:noFill/>
              <a:ln w="38100">
                <a:solidFill>
                  <a:srgbClr val="FF3300"/>
                </a:solidFill>
                <a:round/>
                <a:headEnd/>
                <a:tailEnd type="triangle" w="med" len="med"/>
              </a:ln>
              <a:effectLst/>
            </p:spPr>
            <p:txBody>
              <a:bodyPr/>
              <a:lstStyle/>
              <a:p>
                <a:endParaRPr lang="en-US"/>
              </a:p>
            </p:txBody>
          </p:sp>
          <p:sp>
            <p:nvSpPr>
              <p:cNvPr id="1553420" name="Line 12"/>
              <p:cNvSpPr>
                <a:spLocks noChangeShapeType="1"/>
              </p:cNvSpPr>
              <p:nvPr/>
            </p:nvSpPr>
            <p:spPr bwMode="auto">
              <a:xfrm>
                <a:off x="2352" y="2136"/>
                <a:ext cx="72" cy="336"/>
              </a:xfrm>
              <a:prstGeom prst="line">
                <a:avLst/>
              </a:prstGeom>
              <a:noFill/>
              <a:ln w="38100">
                <a:solidFill>
                  <a:srgbClr val="FF3300"/>
                </a:solidFill>
                <a:round/>
                <a:headEnd/>
                <a:tailEnd type="triangle" w="med" len="med"/>
              </a:ln>
              <a:effectLst/>
            </p:spPr>
            <p:txBody>
              <a:bodyPr/>
              <a:lstStyle/>
              <a:p>
                <a:endParaRPr lang="en-US"/>
              </a:p>
            </p:txBody>
          </p:sp>
          <p:sp>
            <p:nvSpPr>
              <p:cNvPr id="1553421" name="Line 13"/>
              <p:cNvSpPr>
                <a:spLocks noChangeShapeType="1"/>
              </p:cNvSpPr>
              <p:nvPr/>
            </p:nvSpPr>
            <p:spPr bwMode="auto">
              <a:xfrm flipH="1">
                <a:off x="468" y="2100"/>
                <a:ext cx="420" cy="636"/>
              </a:xfrm>
              <a:prstGeom prst="line">
                <a:avLst/>
              </a:prstGeom>
              <a:noFill/>
              <a:ln w="38100">
                <a:solidFill>
                  <a:srgbClr val="FF3300"/>
                </a:solidFill>
                <a:round/>
                <a:headEnd/>
                <a:tailEnd type="triangle" w="med" len="med"/>
              </a:ln>
              <a:effectLst/>
            </p:spPr>
            <p:txBody>
              <a:bodyPr/>
              <a:lstStyle/>
              <a:p>
                <a:endParaRPr lang="en-US"/>
              </a:p>
            </p:txBody>
          </p:sp>
          <p:sp>
            <p:nvSpPr>
              <p:cNvPr id="1553422" name="Line 14"/>
              <p:cNvSpPr>
                <a:spLocks noChangeShapeType="1"/>
              </p:cNvSpPr>
              <p:nvPr/>
            </p:nvSpPr>
            <p:spPr bwMode="auto">
              <a:xfrm flipH="1">
                <a:off x="1824" y="1920"/>
                <a:ext cx="2016" cy="1080"/>
              </a:xfrm>
              <a:prstGeom prst="line">
                <a:avLst/>
              </a:prstGeom>
              <a:noFill/>
              <a:ln w="9525">
                <a:solidFill>
                  <a:schemeClr val="tx1"/>
                </a:solidFill>
                <a:prstDash val="sysDot"/>
                <a:round/>
                <a:headEnd/>
                <a:tailEnd/>
              </a:ln>
              <a:effectLst/>
            </p:spPr>
            <p:txBody>
              <a:bodyPr/>
              <a:lstStyle/>
              <a:p>
                <a:endParaRPr lang="en-US"/>
              </a:p>
            </p:txBody>
          </p:sp>
          <p:sp>
            <p:nvSpPr>
              <p:cNvPr id="1553423" name="Line 15"/>
              <p:cNvSpPr>
                <a:spLocks noChangeShapeType="1"/>
              </p:cNvSpPr>
              <p:nvPr/>
            </p:nvSpPr>
            <p:spPr bwMode="auto">
              <a:xfrm flipH="1">
                <a:off x="2376" y="2364"/>
                <a:ext cx="1884" cy="1476"/>
              </a:xfrm>
              <a:prstGeom prst="line">
                <a:avLst/>
              </a:prstGeom>
              <a:noFill/>
              <a:ln w="9525">
                <a:solidFill>
                  <a:schemeClr val="tx1"/>
                </a:solidFill>
                <a:prstDash val="sysDot"/>
                <a:round/>
                <a:headEnd/>
                <a:tailEnd/>
              </a:ln>
              <a:effectLst/>
            </p:spPr>
            <p:txBody>
              <a:bodyPr/>
              <a:lstStyle/>
              <a:p>
                <a:endParaRPr lang="en-US"/>
              </a:p>
            </p:txBody>
          </p:sp>
          <p:sp>
            <p:nvSpPr>
              <p:cNvPr id="1553424" name="Text Box 16"/>
              <p:cNvSpPr txBox="1">
                <a:spLocks noChangeArrowheads="1"/>
              </p:cNvSpPr>
              <p:nvPr/>
            </p:nvSpPr>
            <p:spPr bwMode="auto">
              <a:xfrm>
                <a:off x="3012" y="1392"/>
                <a:ext cx="132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laptop to PDA</a:t>
                </a:r>
              </a:p>
            </p:txBody>
          </p:sp>
          <p:sp>
            <p:nvSpPr>
              <p:cNvPr id="1553425" name="Text Box 17"/>
              <p:cNvSpPr txBox="1">
                <a:spLocks noChangeArrowheads="1"/>
              </p:cNvSpPr>
              <p:nvPr/>
            </p:nvSpPr>
            <p:spPr bwMode="auto">
              <a:xfrm>
                <a:off x="1884" y="1776"/>
                <a:ext cx="126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Working while on the move</a:t>
                </a:r>
              </a:p>
            </p:txBody>
          </p:sp>
          <p:sp>
            <p:nvSpPr>
              <p:cNvPr id="1553426" name="Text Box 18"/>
              <p:cNvSpPr txBox="1">
                <a:spLocks noChangeArrowheads="1"/>
              </p:cNvSpPr>
              <p:nvPr/>
            </p:nvSpPr>
            <p:spPr bwMode="auto">
              <a:xfrm>
                <a:off x="696" y="2460"/>
                <a:ext cx="150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PDA to Projector</a:t>
                </a:r>
              </a:p>
            </p:txBody>
          </p:sp>
          <p:pic>
            <p:nvPicPr>
              <p:cNvPr id="1553427" name="Picture 19" descr="pe00971_"/>
              <p:cNvPicPr>
                <a:picLocks noChangeAspect="1" noChangeArrowheads="1"/>
              </p:cNvPicPr>
              <p:nvPr/>
            </p:nvPicPr>
            <p:blipFill>
              <a:blip r:embed="rId7" cstate="print"/>
              <a:srcRect/>
              <a:stretch>
                <a:fillRect/>
              </a:stretch>
            </p:blipFill>
            <p:spPr bwMode="auto">
              <a:xfrm>
                <a:off x="4277" y="869"/>
                <a:ext cx="1166" cy="1142"/>
              </a:xfrm>
              <a:prstGeom prst="rect">
                <a:avLst/>
              </a:prstGeom>
              <a:noFill/>
            </p:spPr>
          </p:pic>
          <p:sp>
            <p:nvSpPr>
              <p:cNvPr id="1553428" name="Text Box 20"/>
              <p:cNvSpPr txBox="1">
                <a:spLocks noChangeArrowheads="1"/>
              </p:cNvSpPr>
              <p:nvPr/>
            </p:nvSpPr>
            <p:spPr bwMode="auto">
              <a:xfrm>
                <a:off x="1512" y="3916"/>
                <a:ext cx="768" cy="231"/>
              </a:xfrm>
              <a:prstGeom prst="rect">
                <a:avLst/>
              </a:prstGeom>
              <a:noFill/>
              <a:ln w="9525">
                <a:noFill/>
                <a:miter lim="800000"/>
                <a:headEnd/>
                <a:tailEnd/>
              </a:ln>
              <a:effectLst/>
            </p:spPr>
            <p:txBody>
              <a:bodyPr>
                <a:spAutoFit/>
              </a:bodyPr>
              <a:lstStyle/>
              <a:p>
                <a:pPr>
                  <a:spcBef>
                    <a:spcPct val="50000"/>
                  </a:spcBef>
                </a:pPr>
                <a:r>
                  <a:rPr lang="en-US" sz="1800">
                    <a:solidFill>
                      <a:srgbClr val="6C1A2F"/>
                    </a:solidFill>
                  </a:rPr>
                  <a:t>Meeting</a:t>
                </a:r>
              </a:p>
            </p:txBody>
          </p:sp>
        </p:grpSp>
        <p:sp>
          <p:nvSpPr>
            <p:cNvPr id="1553429" name="AutoShape 21"/>
            <p:cNvSpPr>
              <a:spLocks noChangeArrowheads="1"/>
            </p:cNvSpPr>
            <p:nvPr/>
          </p:nvSpPr>
          <p:spPr bwMode="auto">
            <a:xfrm rot="-12800956">
              <a:off x="630" y="3145"/>
              <a:ext cx="191" cy="188"/>
            </a:xfrm>
            <a:prstGeom prst="triangle">
              <a:avLst>
                <a:gd name="adj" fmla="val 50000"/>
              </a:avLst>
            </a:prstGeom>
            <a:solidFill>
              <a:schemeClr val="accent2"/>
            </a:solidFill>
            <a:ln w="9525">
              <a:solidFill>
                <a:schemeClr val="accent2"/>
              </a:solidFill>
              <a:miter lim="800000"/>
              <a:headEnd/>
              <a:tailEnd/>
            </a:ln>
            <a:effectLst/>
          </p:spPr>
          <p:txBody>
            <a:bodyPr wrap="none" anchor="ctr"/>
            <a:lstStyle/>
            <a:p>
              <a:endParaRPr lang="en-US"/>
            </a:p>
          </p:txBody>
        </p:sp>
      </p:grpSp>
      <p:sp>
        <p:nvSpPr>
          <p:cNvPr id="1553430" name="Text Box 22"/>
          <p:cNvSpPr txBox="1">
            <a:spLocks noChangeArrowheads="1"/>
          </p:cNvSpPr>
          <p:nvPr/>
        </p:nvSpPr>
        <p:spPr bwMode="auto">
          <a:xfrm>
            <a:off x="5326063" y="5370513"/>
            <a:ext cx="3498850" cy="649287"/>
          </a:xfrm>
          <a:prstGeom prst="rect">
            <a:avLst/>
          </a:prstGeom>
          <a:noFill/>
          <a:ln w="9525">
            <a:solidFill>
              <a:schemeClr val="accent2"/>
            </a:solidFill>
            <a:miter lim="800000"/>
            <a:headEnd/>
            <a:tailEnd/>
          </a:ln>
          <a:effectLst/>
        </p:spPr>
        <p:txBody>
          <a:bodyPr>
            <a:spAutoFit/>
          </a:bodyPr>
          <a:lstStyle/>
          <a:p>
            <a:pPr marL="342900" indent="-342900">
              <a:spcBef>
                <a:spcPct val="50000"/>
              </a:spcBef>
            </a:pPr>
            <a:r>
              <a:rPr lang="en-US" sz="1200" b="0"/>
              <a:t>        M. Satyanarayanan, “Pervasive Computing: Vision and Challenges,” IEEE Personal Computing, August 2001</a:t>
            </a:r>
            <a:r>
              <a:rPr lang="en-US" altLang="ko-KR" sz="1200" b="0">
                <a:ea typeface="굴림" pitchFamily="34" charset="-127"/>
              </a:rPr>
              <a:t>.</a:t>
            </a:r>
            <a:endParaRPr lang="en-US" sz="1200" b="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4294967295"/>
          </p:nvPr>
        </p:nvSpPr>
        <p:spPr>
          <a:xfrm>
            <a:off x="8613648" y="6305550"/>
            <a:ext cx="457200" cy="476250"/>
          </a:xfrm>
          <a:noFill/>
        </p:spPr>
        <p:txBody>
          <a:bodyPr/>
          <a:lstStyle/>
          <a:p>
            <a:fld id="{F96E3B6D-07DB-4160-B8A1-3B2C2D07C0BA}" type="slidenum">
              <a:rPr lang="en-US" smtClean="0"/>
              <a:pPr/>
              <a:t>20</a:t>
            </a:fld>
            <a:endParaRPr lang="en-US" smtClean="0"/>
          </a:p>
        </p:txBody>
      </p:sp>
      <p:sp>
        <p:nvSpPr>
          <p:cNvPr id="8196" name="Rectangle 2"/>
          <p:cNvSpPr>
            <a:spLocks noGrp="1" noChangeArrowheads="1"/>
          </p:cNvSpPr>
          <p:nvPr>
            <p:ph type="title"/>
          </p:nvPr>
        </p:nvSpPr>
        <p:spPr/>
        <p:txBody>
          <a:bodyPr/>
          <a:lstStyle/>
          <a:p>
            <a:pPr eaLnBrk="1" hangingPunct="1"/>
            <a:r>
              <a:rPr lang="en-US" smtClean="0"/>
              <a:t>Fading Distinctions</a:t>
            </a:r>
          </a:p>
        </p:txBody>
      </p:sp>
      <p:sp>
        <p:nvSpPr>
          <p:cNvPr id="8197" name="Rectangle 3"/>
          <p:cNvSpPr>
            <a:spLocks noGrp="1" noChangeArrowheads="1"/>
          </p:cNvSpPr>
          <p:nvPr>
            <p:ph type="body" idx="1"/>
          </p:nvPr>
        </p:nvSpPr>
        <p:spPr/>
        <p:txBody>
          <a:bodyPr/>
          <a:lstStyle/>
          <a:p>
            <a:pPr eaLnBrk="1" hangingPunct="1">
              <a:lnSpc>
                <a:spcPct val="90000"/>
              </a:lnSpc>
            </a:pPr>
            <a:r>
              <a:rPr lang="en-US" smtClean="0"/>
              <a:t>Servers and clients</a:t>
            </a:r>
          </a:p>
          <a:p>
            <a:pPr lvl="1" eaLnBrk="1" hangingPunct="1">
              <a:lnSpc>
                <a:spcPct val="90000"/>
              </a:lnSpc>
            </a:pPr>
            <a:r>
              <a:rPr lang="en-US" smtClean="0"/>
              <a:t>Distributed systems, P2P systems</a:t>
            </a:r>
          </a:p>
          <a:p>
            <a:pPr lvl="1" eaLnBrk="1" hangingPunct="1">
              <a:lnSpc>
                <a:spcPct val="90000"/>
              </a:lnSpc>
            </a:pPr>
            <a:r>
              <a:rPr lang="en-US" smtClean="0"/>
              <a:t>Cost and time</a:t>
            </a:r>
          </a:p>
          <a:p>
            <a:pPr eaLnBrk="1" hangingPunct="1">
              <a:lnSpc>
                <a:spcPct val="90000"/>
              </a:lnSpc>
            </a:pPr>
            <a:r>
              <a:rPr lang="en-US" smtClean="0"/>
              <a:t>Producers and consumers of information</a:t>
            </a:r>
          </a:p>
          <a:p>
            <a:pPr lvl="1" eaLnBrk="1" hangingPunct="1">
              <a:lnSpc>
                <a:spcPct val="90000"/>
              </a:lnSpc>
            </a:pPr>
            <a:r>
              <a:rPr lang="en-US" smtClean="0"/>
              <a:t>Users are producers of information as well</a:t>
            </a:r>
          </a:p>
          <a:p>
            <a:pPr lvl="2" eaLnBrk="1" hangingPunct="1">
              <a:lnSpc>
                <a:spcPct val="90000"/>
              </a:lnSpc>
            </a:pPr>
            <a:r>
              <a:rPr lang="en-US" sz="1800" smtClean="0"/>
              <a:t>User with a cell phone camera</a:t>
            </a:r>
          </a:p>
          <a:p>
            <a:pPr eaLnBrk="1" hangingPunct="1">
              <a:lnSpc>
                <a:spcPct val="90000"/>
              </a:lnSpc>
            </a:pPr>
            <a:r>
              <a:rPr lang="en-US" smtClean="0"/>
              <a:t>Service providers and consumers</a:t>
            </a:r>
          </a:p>
          <a:p>
            <a:pPr lvl="1" eaLnBrk="1" hangingPunct="1">
              <a:lnSpc>
                <a:spcPct val="90000"/>
              </a:lnSpc>
            </a:pPr>
            <a:r>
              <a:rPr lang="en-US" smtClean="0"/>
              <a:t>Resources on user devices can be exploited</a:t>
            </a:r>
          </a:p>
          <a:p>
            <a:pPr eaLnBrk="1" hangingPunct="1">
              <a:lnSpc>
                <a:spcPct val="90000"/>
              </a:lnSpc>
            </a:pPr>
            <a:r>
              <a:rPr lang="en-US" smtClean="0"/>
              <a:t>Resourceful and resource-poor entities </a:t>
            </a:r>
          </a:p>
          <a:p>
            <a:pPr lvl="1" eaLnBrk="1" hangingPunct="1">
              <a:lnSpc>
                <a:spcPct val="90000"/>
              </a:lnSpc>
            </a:pPr>
            <a:r>
              <a:rPr lang="en-US" smtClean="0"/>
              <a:t>Servers, desktops, laptops, mobile phones</a:t>
            </a:r>
          </a:p>
          <a:p>
            <a:pPr lvl="1" eaLnBrk="1" hangingPunct="1">
              <a:lnSpc>
                <a:spcPct val="90000"/>
              </a:lnSpc>
            </a:pPr>
            <a:r>
              <a:rPr lang="en-US" smtClean="0"/>
              <a:t>Grid computing</a:t>
            </a:r>
          </a:p>
          <a:p>
            <a:pPr lvl="1" eaLnBrk="1" hangingPunct="1">
              <a:lnSpc>
                <a:spcPct val="90000"/>
              </a:lnSpc>
            </a:pPr>
            <a:r>
              <a:rPr lang="en-US" smtClean="0"/>
              <a:t>Cyber foraging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5"/>
          <p:cNvSpPr>
            <a:spLocks noGrp="1"/>
          </p:cNvSpPr>
          <p:nvPr>
            <p:ph type="sldNum" sz="quarter" idx="4294967295"/>
          </p:nvPr>
        </p:nvSpPr>
        <p:spPr>
          <a:xfrm>
            <a:off x="6553200" y="6245225"/>
            <a:ext cx="2133600" cy="476250"/>
          </a:xfrm>
          <a:prstGeom prst="rect">
            <a:avLst/>
          </a:prstGeom>
          <a:noFill/>
        </p:spPr>
        <p:txBody>
          <a:bodyPr/>
          <a:lstStyle/>
          <a:p>
            <a:fld id="{F2B14DD6-18E4-4247-9E21-5D2EA7C1CC3F}" type="slidenum">
              <a:rPr lang="en-US" smtClean="0"/>
              <a:pPr/>
              <a:t>21</a:t>
            </a:fld>
            <a:endParaRPr lang="en-US" smtClean="0"/>
          </a:p>
        </p:txBody>
      </p:sp>
      <p:sp>
        <p:nvSpPr>
          <p:cNvPr id="21508" name="Rectangle 2"/>
          <p:cNvSpPr>
            <a:spLocks noGrp="1" noChangeArrowheads="1"/>
          </p:cNvSpPr>
          <p:nvPr>
            <p:ph type="title"/>
          </p:nvPr>
        </p:nvSpPr>
        <p:spPr/>
        <p:txBody>
          <a:bodyPr/>
          <a:lstStyle/>
          <a:p>
            <a:pPr eaLnBrk="1" hangingPunct="1"/>
            <a:r>
              <a:rPr lang="en-US" dirty="0" smtClean="0"/>
              <a:t>Mobile Systems: Potential</a:t>
            </a:r>
          </a:p>
        </p:txBody>
      </p:sp>
      <p:sp>
        <p:nvSpPr>
          <p:cNvPr id="21509" name="Rectangle 3"/>
          <p:cNvSpPr>
            <a:spLocks noGrp="1" noChangeArrowheads="1"/>
          </p:cNvSpPr>
          <p:nvPr>
            <p:ph type="body" idx="1"/>
          </p:nvPr>
        </p:nvSpPr>
        <p:spPr>
          <a:xfrm>
            <a:off x="1295400" y="1219200"/>
            <a:ext cx="7391400" cy="4572000"/>
          </a:xfrm>
        </p:spPr>
        <p:txBody>
          <a:bodyPr>
            <a:normAutofit lnSpcReduction="10000"/>
          </a:bodyPr>
          <a:lstStyle/>
          <a:p>
            <a:pPr eaLnBrk="1" hangingPunct="1">
              <a:lnSpc>
                <a:spcPct val="80000"/>
              </a:lnSpc>
            </a:pPr>
            <a:r>
              <a:rPr lang="en-US" sz="2000" dirty="0" smtClean="0"/>
              <a:t>Cell phones</a:t>
            </a:r>
          </a:p>
          <a:p>
            <a:pPr lvl="1" eaLnBrk="1" hangingPunct="1">
              <a:lnSpc>
                <a:spcPct val="80000"/>
              </a:lnSpc>
            </a:pPr>
            <a:r>
              <a:rPr lang="en-US" sz="1800" dirty="0" smtClean="0"/>
              <a:t>3.5 Billion users worldwide</a:t>
            </a:r>
          </a:p>
          <a:p>
            <a:pPr lvl="2" eaLnBrk="1" hangingPunct="1">
              <a:lnSpc>
                <a:spcPct val="80000"/>
              </a:lnSpc>
            </a:pPr>
            <a:r>
              <a:rPr lang="en-US" sz="1600" dirty="0" smtClean="0"/>
              <a:t>Internet Population – 1.08 Billion (2006)</a:t>
            </a:r>
          </a:p>
          <a:p>
            <a:pPr lvl="1" eaLnBrk="1" hangingPunct="1">
              <a:lnSpc>
                <a:spcPct val="80000"/>
              </a:lnSpc>
            </a:pPr>
            <a:r>
              <a:rPr lang="en-US" sz="1800" dirty="0" smtClean="0"/>
              <a:t>Global annual growth – 22% </a:t>
            </a:r>
          </a:p>
          <a:p>
            <a:pPr lvl="1" eaLnBrk="1" hangingPunct="1">
              <a:lnSpc>
                <a:spcPct val="80000"/>
              </a:lnSpc>
            </a:pPr>
            <a:r>
              <a:rPr lang="en-US" sz="1800" dirty="0" smtClean="0"/>
              <a:t>One in three persons carry a cell phone</a:t>
            </a:r>
          </a:p>
          <a:p>
            <a:pPr lvl="2" eaLnBrk="1" hangingPunct="1">
              <a:lnSpc>
                <a:spcPct val="80000"/>
              </a:lnSpc>
            </a:pPr>
            <a:r>
              <a:rPr lang="en-US" sz="1600" dirty="0" smtClean="0"/>
              <a:t>More than 1 billion opportunistic contacts at any given time</a:t>
            </a:r>
          </a:p>
          <a:p>
            <a:pPr lvl="3" eaLnBrk="1" hangingPunct="1">
              <a:lnSpc>
                <a:spcPct val="80000"/>
              </a:lnSpc>
            </a:pPr>
            <a:r>
              <a:rPr lang="en-US" sz="1400" dirty="0" smtClean="0"/>
              <a:t>Not counting sensors and RFID Tags</a:t>
            </a:r>
          </a:p>
          <a:p>
            <a:pPr eaLnBrk="1" hangingPunct="1">
              <a:lnSpc>
                <a:spcPct val="80000"/>
              </a:lnSpc>
            </a:pPr>
            <a:r>
              <a:rPr lang="en-US" sz="2000" dirty="0" smtClean="0"/>
              <a:t>10 billion ARM processors</a:t>
            </a:r>
          </a:p>
          <a:p>
            <a:pPr lvl="1" eaLnBrk="1" hangingPunct="1">
              <a:lnSpc>
                <a:spcPct val="80000"/>
              </a:lnSpc>
            </a:pPr>
            <a:r>
              <a:rPr lang="en-US" sz="1800" dirty="0" smtClean="0"/>
              <a:t>In cell phones and other mobile devices</a:t>
            </a:r>
          </a:p>
          <a:p>
            <a:pPr eaLnBrk="1" hangingPunct="1">
              <a:lnSpc>
                <a:spcPct val="80000"/>
              </a:lnSpc>
            </a:pPr>
            <a:r>
              <a:rPr lang="en-US" sz="2000" dirty="0" smtClean="0"/>
              <a:t>Millions of vehicles on the road</a:t>
            </a:r>
          </a:p>
          <a:p>
            <a:pPr lvl="1" eaLnBrk="1" hangingPunct="1">
              <a:lnSpc>
                <a:spcPct val="80000"/>
              </a:lnSpc>
            </a:pPr>
            <a:r>
              <a:rPr lang="en-US" sz="1800" dirty="0" smtClean="0"/>
              <a:t>Many equipped with cameras, computing devices, GPS systems </a:t>
            </a:r>
          </a:p>
          <a:p>
            <a:pPr eaLnBrk="1" hangingPunct="1">
              <a:lnSpc>
                <a:spcPct val="80000"/>
              </a:lnSpc>
            </a:pPr>
            <a:r>
              <a:rPr lang="en-US" sz="2000" dirty="0" smtClean="0"/>
              <a:t>In a typical downtown (CBD) area</a:t>
            </a:r>
          </a:p>
          <a:p>
            <a:pPr lvl="1" eaLnBrk="1" hangingPunct="1">
              <a:lnSpc>
                <a:spcPct val="80000"/>
              </a:lnSpc>
            </a:pPr>
            <a:r>
              <a:rPr lang="en-US" sz="1800" dirty="0" smtClean="0"/>
              <a:t>O(100) street cameras</a:t>
            </a:r>
          </a:p>
          <a:p>
            <a:pPr lvl="1" eaLnBrk="1" hangingPunct="1">
              <a:lnSpc>
                <a:spcPct val="80000"/>
              </a:lnSpc>
            </a:pPr>
            <a:r>
              <a:rPr lang="en-US" sz="1800" dirty="0" smtClean="0"/>
              <a:t>O(1000) user cameras</a:t>
            </a:r>
          </a:p>
          <a:p>
            <a:pPr lvl="1" eaLnBrk="1" hangingPunct="1">
              <a:lnSpc>
                <a:spcPct val="80000"/>
              </a:lnSpc>
            </a:pPr>
            <a:r>
              <a:rPr lang="en-US" sz="1800" dirty="0" smtClean="0"/>
              <a:t>O(1000) user devices, laptops, PDAs</a:t>
            </a:r>
          </a:p>
          <a:p>
            <a:pPr lvl="1" eaLnBrk="1" hangingPunct="1">
              <a:lnSpc>
                <a:spcPct val="80000"/>
              </a:lnSpc>
            </a:pPr>
            <a:r>
              <a:rPr lang="en-US" sz="1800" dirty="0" smtClean="0"/>
              <a:t>O(100) desktops, </a:t>
            </a:r>
            <a:r>
              <a:rPr lang="en-US" sz="1800" dirty="0" err="1" smtClean="0"/>
              <a:t>infoservers</a:t>
            </a:r>
            <a:endParaRPr lang="en-US" sz="1800" dirty="0" smtClean="0"/>
          </a:p>
        </p:txBody>
      </p:sp>
      <p:sp>
        <p:nvSpPr>
          <p:cNvPr id="21510" name="Text Box 5"/>
          <p:cNvSpPr txBox="1">
            <a:spLocks noChangeArrowheads="1"/>
          </p:cNvSpPr>
          <p:nvPr/>
        </p:nvSpPr>
        <p:spPr bwMode="auto">
          <a:xfrm>
            <a:off x="533400" y="5791200"/>
            <a:ext cx="7986713" cy="284163"/>
          </a:xfrm>
          <a:prstGeom prst="rect">
            <a:avLst/>
          </a:prstGeom>
          <a:noFill/>
          <a:ln w="9525">
            <a:solidFill>
              <a:schemeClr val="accent2"/>
            </a:solidFill>
            <a:miter lim="800000"/>
            <a:headEnd/>
            <a:tailEnd/>
          </a:ln>
        </p:spPr>
        <p:txBody>
          <a:bodyPr>
            <a:spAutoFit/>
          </a:bodyPr>
          <a:lstStyle/>
          <a:p>
            <a:pPr marL="342900" indent="-342900">
              <a:spcBef>
                <a:spcPct val="50000"/>
              </a:spcBef>
            </a:pPr>
            <a:r>
              <a:rPr lang="en-US" sz="1200">
                <a:solidFill>
                  <a:srgbClr val="002060"/>
                </a:solidFill>
              </a:rPr>
              <a:t>        </a:t>
            </a:r>
            <a:r>
              <a:rPr lang="en-US" sz="1200">
                <a:solidFill>
                  <a:srgbClr val="002060"/>
                </a:solidFill>
                <a:hlinkClick r:id="rId3"/>
              </a:rPr>
              <a:t>http://www.cnet.com</a:t>
            </a:r>
            <a:r>
              <a:rPr lang="en-US" sz="1200">
                <a:solidFill>
                  <a:srgbClr val="002060"/>
                </a:solidFill>
              </a:rPr>
              <a:t>; </a:t>
            </a:r>
            <a:r>
              <a:rPr lang="en-US" sz="1200">
                <a:solidFill>
                  <a:srgbClr val="002060"/>
                </a:solidFill>
                <a:hlinkClick r:id="rId4"/>
              </a:rPr>
              <a:t>http://infoplease.com</a:t>
            </a:r>
            <a:r>
              <a:rPr lang="en-US" sz="1200">
                <a:solidFill>
                  <a:srgbClr val="002060"/>
                </a:solidFill>
              </a:rPr>
              <a:t>; http://arm.com/products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t>Wireless Systems</a:t>
            </a:r>
          </a:p>
          <a:p>
            <a:pPr lvl="1"/>
            <a:r>
              <a:rPr lang="en-US" dirty="0" smtClean="0"/>
              <a:t>Access to computer networks and computing resources through wireless media</a:t>
            </a:r>
          </a:p>
          <a:p>
            <a:r>
              <a:rPr lang="en-US" dirty="0" smtClean="0"/>
              <a:t>Mobile Systems</a:t>
            </a:r>
          </a:p>
          <a:p>
            <a:pPr lvl="1"/>
            <a:r>
              <a:rPr lang="en-US" dirty="0" smtClean="0"/>
              <a:t>Systems are mobile – they are very likely to use wireless media</a:t>
            </a:r>
          </a:p>
          <a:p>
            <a:r>
              <a:rPr lang="en-US" dirty="0" smtClean="0"/>
              <a:t>Pervasive Systems</a:t>
            </a:r>
          </a:p>
          <a:p>
            <a:pPr lvl="1"/>
            <a:r>
              <a:rPr lang="en-US" dirty="0" smtClean="0"/>
              <a:t>Computing and communication resources are all pervasive</a:t>
            </a:r>
          </a:p>
          <a:p>
            <a:pPr lvl="2"/>
            <a:r>
              <a:rPr lang="en-US" dirty="0" smtClean="0"/>
              <a:t>Fade into the background</a:t>
            </a:r>
          </a:p>
          <a:p>
            <a:pPr lvl="2"/>
            <a:r>
              <a:rPr lang="en-US" dirty="0" smtClean="0"/>
              <a:t>Users focus on their application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Labs/Projects</a:t>
            </a:r>
            <a:endParaRPr lang="en-US" dirty="0"/>
          </a:p>
        </p:txBody>
      </p:sp>
      <p:sp>
        <p:nvSpPr>
          <p:cNvPr id="3" name="Content Placeholder 2"/>
          <p:cNvSpPr>
            <a:spLocks noGrp="1"/>
          </p:cNvSpPr>
          <p:nvPr>
            <p:ph idx="1"/>
          </p:nvPr>
        </p:nvSpPr>
        <p:spPr/>
        <p:txBody>
          <a:bodyPr/>
          <a:lstStyle/>
          <a:p>
            <a:r>
              <a:rPr lang="en-US" dirty="0" smtClean="0"/>
              <a:t>Distributed/Multimedia Computing Lab in NH</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in Detail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Introduction to the Course </a:t>
            </a:r>
          </a:p>
          <a:p>
            <a:r>
              <a:rPr lang="en-US" dirty="0" smtClean="0"/>
              <a:t>Introduction to Mobile Systems Applications </a:t>
            </a:r>
          </a:p>
          <a:p>
            <a:r>
              <a:rPr lang="en-US" dirty="0" smtClean="0"/>
              <a:t>Mobile IP . TCP Enhancements </a:t>
            </a:r>
          </a:p>
          <a:p>
            <a:r>
              <a:rPr lang="en-US" dirty="0" smtClean="0"/>
              <a:t>Wireless Networks, Overview Cellular Telephony, Bluetooth etc.  </a:t>
            </a:r>
          </a:p>
          <a:p>
            <a:r>
              <a:rPr lang="en-US" dirty="0" smtClean="0"/>
              <a:t>Ad Hoc networks </a:t>
            </a:r>
          </a:p>
          <a:p>
            <a:r>
              <a:rPr lang="en-US" dirty="0" smtClean="0"/>
              <a:t>Devices</a:t>
            </a:r>
          </a:p>
          <a:p>
            <a:r>
              <a:rPr lang="en-US" dirty="0" smtClean="0"/>
              <a:t>Mobile Caching , Mobile Databases </a:t>
            </a:r>
          </a:p>
          <a:p>
            <a:r>
              <a:rPr lang="en-US" dirty="0" smtClean="0"/>
              <a:t>Simulation of Mobile Systems </a:t>
            </a:r>
          </a:p>
          <a:p>
            <a:r>
              <a:rPr lang="en-US" dirty="0" smtClean="0"/>
              <a:t>Software Agents </a:t>
            </a:r>
          </a:p>
          <a:p>
            <a:r>
              <a:rPr lang="en-US" dirty="0" smtClean="0"/>
              <a:t>Context, Location tracking Location Tracking </a:t>
            </a:r>
          </a:p>
          <a:p>
            <a:r>
              <a:rPr lang="en-US" dirty="0" smtClean="0"/>
              <a:t>Operating Systems: Discussion </a:t>
            </a:r>
          </a:p>
          <a:p>
            <a:r>
              <a:rPr lang="en-US" dirty="0" err="1" smtClean="0"/>
              <a:t>QoS</a:t>
            </a:r>
            <a:r>
              <a:rPr lang="en-US" dirty="0" smtClean="0"/>
              <a:t> in Mobile and Wireless Systems, Mobile Multimedia</a:t>
            </a:r>
          </a:p>
          <a:p>
            <a:r>
              <a:rPr lang="en-US" dirty="0" smtClean="0"/>
              <a:t>Pervasive Systems, Service Oriented Architectures </a:t>
            </a:r>
          </a:p>
          <a:p>
            <a:r>
              <a:rPr lang="en-US" dirty="0" smtClean="0"/>
              <a:t>DTNs, Opportunistic Networks </a:t>
            </a:r>
          </a:p>
          <a:p>
            <a:r>
              <a:rPr lang="en-US" dirty="0" smtClean="0"/>
              <a:t>Sensors and RFIDs </a:t>
            </a:r>
          </a:p>
          <a:p>
            <a:r>
              <a:rPr lang="en-US" dirty="0" smtClean="0"/>
              <a:t>Overview Future Systems, IOT, CPS etc.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4946" name="Rectangle 2"/>
          <p:cNvSpPr>
            <a:spLocks noGrp="1" noChangeArrowheads="1"/>
          </p:cNvSpPr>
          <p:nvPr>
            <p:ph type="title"/>
          </p:nvPr>
        </p:nvSpPr>
        <p:spPr/>
        <p:txBody>
          <a:bodyPr/>
          <a:lstStyle/>
          <a:p>
            <a:r>
              <a:rPr lang="en-US"/>
              <a:t>Scenario 2</a:t>
            </a:r>
          </a:p>
        </p:txBody>
      </p:sp>
      <p:pic>
        <p:nvPicPr>
          <p:cNvPr id="1234948" name="Picture 4" descr="TN00571_"/>
          <p:cNvPicPr>
            <a:picLocks noChangeAspect="1" noChangeArrowheads="1"/>
          </p:cNvPicPr>
          <p:nvPr/>
        </p:nvPicPr>
        <p:blipFill>
          <a:blip r:embed="rId3" cstate="print"/>
          <a:srcRect/>
          <a:stretch>
            <a:fillRect/>
          </a:stretch>
        </p:blipFill>
        <p:spPr bwMode="auto">
          <a:xfrm>
            <a:off x="1406525" y="2679700"/>
            <a:ext cx="1927225" cy="1054100"/>
          </a:xfrm>
          <a:prstGeom prst="rect">
            <a:avLst/>
          </a:prstGeom>
          <a:noFill/>
        </p:spPr>
      </p:pic>
      <p:pic>
        <p:nvPicPr>
          <p:cNvPr id="1234949" name="Picture 5" descr="j0297625"/>
          <p:cNvPicPr>
            <a:picLocks noChangeAspect="1" noChangeArrowheads="1"/>
          </p:cNvPicPr>
          <p:nvPr/>
        </p:nvPicPr>
        <p:blipFill>
          <a:blip r:embed="rId4" cstate="print"/>
          <a:srcRect/>
          <a:stretch>
            <a:fillRect/>
          </a:stretch>
        </p:blipFill>
        <p:spPr bwMode="auto">
          <a:xfrm>
            <a:off x="560388" y="3786188"/>
            <a:ext cx="881062" cy="877887"/>
          </a:xfrm>
          <a:prstGeom prst="rect">
            <a:avLst/>
          </a:prstGeom>
          <a:noFill/>
        </p:spPr>
      </p:pic>
      <p:pic>
        <p:nvPicPr>
          <p:cNvPr id="1234950" name="Picture 6" descr="HH00088_"/>
          <p:cNvPicPr>
            <a:picLocks noChangeAspect="1" noChangeArrowheads="1"/>
          </p:cNvPicPr>
          <p:nvPr/>
        </p:nvPicPr>
        <p:blipFill>
          <a:blip r:embed="rId5" cstate="print"/>
          <a:srcRect/>
          <a:stretch>
            <a:fillRect/>
          </a:stretch>
        </p:blipFill>
        <p:spPr bwMode="auto">
          <a:xfrm>
            <a:off x="1776413" y="3879850"/>
            <a:ext cx="1165225" cy="1265238"/>
          </a:xfrm>
          <a:prstGeom prst="rect">
            <a:avLst/>
          </a:prstGeom>
          <a:noFill/>
        </p:spPr>
      </p:pic>
      <p:pic>
        <p:nvPicPr>
          <p:cNvPr id="1234951" name="Picture 7" descr="BS00948_"/>
          <p:cNvPicPr>
            <a:picLocks noChangeAspect="1" noChangeArrowheads="1"/>
          </p:cNvPicPr>
          <p:nvPr/>
        </p:nvPicPr>
        <p:blipFill>
          <a:blip r:embed="rId6" cstate="print"/>
          <a:srcRect/>
          <a:stretch>
            <a:fillRect/>
          </a:stretch>
        </p:blipFill>
        <p:spPr bwMode="auto">
          <a:xfrm>
            <a:off x="3025775" y="2905125"/>
            <a:ext cx="1384300" cy="1614488"/>
          </a:xfrm>
          <a:prstGeom prst="rect">
            <a:avLst/>
          </a:prstGeom>
          <a:noFill/>
        </p:spPr>
      </p:pic>
      <p:sp>
        <p:nvSpPr>
          <p:cNvPr id="1234952" name="Oval 8"/>
          <p:cNvSpPr>
            <a:spLocks noChangeArrowheads="1"/>
          </p:cNvSpPr>
          <p:nvPr/>
        </p:nvSpPr>
        <p:spPr bwMode="auto">
          <a:xfrm>
            <a:off x="0" y="1903413"/>
            <a:ext cx="5099050" cy="3535362"/>
          </a:xfrm>
          <a:prstGeom prst="ellipse">
            <a:avLst/>
          </a:prstGeom>
          <a:noFill/>
          <a:ln w="9525">
            <a:solidFill>
              <a:schemeClr val="tx1"/>
            </a:solidFill>
            <a:prstDash val="sysDot"/>
            <a:round/>
            <a:headEnd/>
            <a:tailEnd/>
          </a:ln>
          <a:effectLst/>
        </p:spPr>
        <p:txBody>
          <a:bodyPr wrap="none" anchor="ctr"/>
          <a:lstStyle/>
          <a:p>
            <a:endParaRPr lang="en-US"/>
          </a:p>
        </p:txBody>
      </p:sp>
      <p:sp>
        <p:nvSpPr>
          <p:cNvPr id="1234953" name="Line 9"/>
          <p:cNvSpPr>
            <a:spLocks noChangeShapeType="1"/>
          </p:cNvSpPr>
          <p:nvPr/>
        </p:nvSpPr>
        <p:spPr bwMode="auto">
          <a:xfrm>
            <a:off x="1216025" y="4471988"/>
            <a:ext cx="857250" cy="206375"/>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234954" name="Line 10"/>
          <p:cNvSpPr>
            <a:spLocks noChangeShapeType="1"/>
          </p:cNvSpPr>
          <p:nvPr/>
        </p:nvSpPr>
        <p:spPr bwMode="auto">
          <a:xfrm flipH="1" flipV="1">
            <a:off x="1173163" y="4308475"/>
            <a:ext cx="881062" cy="225425"/>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234955" name="Line 11"/>
          <p:cNvSpPr>
            <a:spLocks noChangeShapeType="1"/>
          </p:cNvSpPr>
          <p:nvPr/>
        </p:nvSpPr>
        <p:spPr bwMode="auto">
          <a:xfrm flipV="1">
            <a:off x="2498725" y="4398963"/>
            <a:ext cx="881063" cy="411162"/>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234956" name="Line 12"/>
          <p:cNvSpPr>
            <a:spLocks noChangeShapeType="1"/>
          </p:cNvSpPr>
          <p:nvPr/>
        </p:nvSpPr>
        <p:spPr bwMode="auto">
          <a:xfrm flipH="1">
            <a:off x="2441575" y="4273550"/>
            <a:ext cx="833438" cy="361950"/>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234957" name="Line 13"/>
          <p:cNvSpPr>
            <a:spLocks noChangeShapeType="1"/>
          </p:cNvSpPr>
          <p:nvPr/>
        </p:nvSpPr>
        <p:spPr bwMode="auto">
          <a:xfrm>
            <a:off x="1330325" y="3994150"/>
            <a:ext cx="2479675" cy="1588"/>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234958" name="Line 14"/>
          <p:cNvSpPr>
            <a:spLocks noChangeShapeType="1"/>
          </p:cNvSpPr>
          <p:nvPr/>
        </p:nvSpPr>
        <p:spPr bwMode="auto">
          <a:xfrm flipH="1">
            <a:off x="1330325" y="4097338"/>
            <a:ext cx="2386013" cy="1587"/>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234967" name="Text Box 23"/>
          <p:cNvSpPr txBox="1">
            <a:spLocks noChangeArrowheads="1"/>
          </p:cNvSpPr>
          <p:nvPr/>
        </p:nvSpPr>
        <p:spPr bwMode="auto">
          <a:xfrm>
            <a:off x="998538" y="2655888"/>
            <a:ext cx="955675" cy="304800"/>
          </a:xfrm>
          <a:prstGeom prst="rect">
            <a:avLst/>
          </a:prstGeom>
          <a:noFill/>
          <a:ln w="9525">
            <a:noFill/>
            <a:miter lim="800000"/>
            <a:headEnd/>
            <a:tailEnd/>
          </a:ln>
          <a:effectLst/>
        </p:spPr>
        <p:txBody>
          <a:bodyPr>
            <a:spAutoFit/>
          </a:bodyPr>
          <a:lstStyle/>
          <a:p>
            <a:pPr>
              <a:spcBef>
                <a:spcPct val="50000"/>
              </a:spcBef>
            </a:pPr>
            <a:r>
              <a:rPr lang="en-US" sz="1400">
                <a:solidFill>
                  <a:srgbClr val="6C1A2F"/>
                </a:solidFill>
              </a:rPr>
              <a:t>Accident</a:t>
            </a:r>
          </a:p>
        </p:txBody>
      </p:sp>
      <p:sp>
        <p:nvSpPr>
          <p:cNvPr id="1234972" name="Text Box 28"/>
          <p:cNvSpPr txBox="1">
            <a:spLocks noChangeArrowheads="1"/>
          </p:cNvSpPr>
          <p:nvPr/>
        </p:nvSpPr>
        <p:spPr bwMode="auto">
          <a:xfrm>
            <a:off x="2887663" y="4891088"/>
            <a:ext cx="3173412" cy="517525"/>
          </a:xfrm>
          <a:prstGeom prst="rect">
            <a:avLst/>
          </a:prstGeom>
          <a:noFill/>
          <a:ln w="9525">
            <a:noFill/>
            <a:miter lim="800000"/>
            <a:headEnd/>
            <a:tailEnd/>
          </a:ln>
          <a:effectLst/>
        </p:spPr>
        <p:txBody>
          <a:bodyPr>
            <a:spAutoFit/>
          </a:bodyPr>
          <a:lstStyle/>
          <a:p>
            <a:pPr>
              <a:spcBef>
                <a:spcPct val="50000"/>
              </a:spcBef>
            </a:pPr>
            <a:r>
              <a:rPr lang="en-US" sz="1400">
                <a:solidFill>
                  <a:srgbClr val="6C1A2F"/>
                </a:solidFill>
              </a:rPr>
              <a:t>Devices around the victim exchange data</a:t>
            </a:r>
          </a:p>
        </p:txBody>
      </p:sp>
      <p:sp>
        <p:nvSpPr>
          <p:cNvPr id="1234973" name="Text Box 29"/>
          <p:cNvSpPr txBox="1">
            <a:spLocks noChangeArrowheads="1"/>
          </p:cNvSpPr>
          <p:nvPr/>
        </p:nvSpPr>
        <p:spPr bwMode="auto">
          <a:xfrm>
            <a:off x="6832600" y="3898900"/>
            <a:ext cx="1943100" cy="1927225"/>
          </a:xfrm>
          <a:prstGeom prst="rect">
            <a:avLst/>
          </a:prstGeom>
          <a:noFill/>
          <a:ln w="9525">
            <a:solidFill>
              <a:schemeClr val="accent2"/>
            </a:solidFill>
            <a:miter lim="800000"/>
            <a:headEnd/>
            <a:tailEnd/>
          </a:ln>
          <a:effectLst/>
        </p:spPr>
        <p:txBody>
          <a:bodyPr>
            <a:spAutoFit/>
          </a:bodyPr>
          <a:lstStyle/>
          <a:p>
            <a:pPr>
              <a:spcBef>
                <a:spcPct val="50000"/>
              </a:spcBef>
            </a:pPr>
            <a:r>
              <a:rPr lang="en-US" sz="1200" b="0"/>
              <a:t>M. Kumar et al., Pervasive </a:t>
            </a:r>
            <a:r>
              <a:rPr lang="en-US" sz="1200" b="0" i="1"/>
              <a:t>Information Communities Organization PICO: A Middleware Framework for Pervasive Computing</a:t>
            </a:r>
            <a:r>
              <a:rPr lang="en-US" sz="1200" b="0"/>
              <a:t>, IEEE Pervasive Computing, July-September 2003, pp. 72-79.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9314" name="Rectangle 2"/>
          <p:cNvSpPr>
            <a:spLocks noGrp="1" noChangeArrowheads="1"/>
          </p:cNvSpPr>
          <p:nvPr>
            <p:ph type="title"/>
          </p:nvPr>
        </p:nvSpPr>
        <p:spPr/>
        <p:txBody>
          <a:bodyPr/>
          <a:lstStyle/>
          <a:p>
            <a:r>
              <a:rPr lang="en-US"/>
              <a:t>Scenario 2</a:t>
            </a:r>
          </a:p>
        </p:txBody>
      </p:sp>
      <p:pic>
        <p:nvPicPr>
          <p:cNvPr id="1549315" name="Picture 3" descr="TN00571_"/>
          <p:cNvPicPr>
            <a:picLocks noChangeAspect="1" noChangeArrowheads="1"/>
          </p:cNvPicPr>
          <p:nvPr/>
        </p:nvPicPr>
        <p:blipFill>
          <a:blip r:embed="rId3" cstate="print"/>
          <a:srcRect/>
          <a:stretch>
            <a:fillRect/>
          </a:stretch>
        </p:blipFill>
        <p:spPr bwMode="auto">
          <a:xfrm>
            <a:off x="1406525" y="3060700"/>
            <a:ext cx="1531938" cy="838200"/>
          </a:xfrm>
          <a:prstGeom prst="rect">
            <a:avLst/>
          </a:prstGeom>
          <a:noFill/>
        </p:spPr>
      </p:pic>
      <p:pic>
        <p:nvPicPr>
          <p:cNvPr id="1549316" name="Picture 4" descr="j0297625"/>
          <p:cNvPicPr>
            <a:picLocks noChangeAspect="1" noChangeArrowheads="1"/>
          </p:cNvPicPr>
          <p:nvPr/>
        </p:nvPicPr>
        <p:blipFill>
          <a:blip r:embed="rId4" cstate="print"/>
          <a:srcRect/>
          <a:stretch>
            <a:fillRect/>
          </a:stretch>
        </p:blipFill>
        <p:spPr bwMode="auto">
          <a:xfrm>
            <a:off x="560388" y="4124325"/>
            <a:ext cx="541337" cy="539750"/>
          </a:xfrm>
          <a:prstGeom prst="rect">
            <a:avLst/>
          </a:prstGeom>
          <a:noFill/>
        </p:spPr>
      </p:pic>
      <p:pic>
        <p:nvPicPr>
          <p:cNvPr id="1549317" name="Picture 5" descr="HH00088_"/>
          <p:cNvPicPr>
            <a:picLocks noChangeAspect="1" noChangeArrowheads="1"/>
          </p:cNvPicPr>
          <p:nvPr/>
        </p:nvPicPr>
        <p:blipFill>
          <a:blip r:embed="rId5" cstate="print"/>
          <a:srcRect/>
          <a:stretch>
            <a:fillRect/>
          </a:stretch>
        </p:blipFill>
        <p:spPr bwMode="auto">
          <a:xfrm>
            <a:off x="1776413" y="4367213"/>
            <a:ext cx="715962" cy="777875"/>
          </a:xfrm>
          <a:prstGeom prst="rect">
            <a:avLst/>
          </a:prstGeom>
          <a:noFill/>
        </p:spPr>
      </p:pic>
      <p:pic>
        <p:nvPicPr>
          <p:cNvPr id="1549318" name="Picture 6" descr="BS00948_"/>
          <p:cNvPicPr>
            <a:picLocks noChangeAspect="1" noChangeArrowheads="1"/>
          </p:cNvPicPr>
          <p:nvPr/>
        </p:nvPicPr>
        <p:blipFill>
          <a:blip r:embed="rId6" cstate="print"/>
          <a:srcRect/>
          <a:stretch>
            <a:fillRect/>
          </a:stretch>
        </p:blipFill>
        <p:spPr bwMode="auto">
          <a:xfrm>
            <a:off x="3025775" y="3527425"/>
            <a:ext cx="850900" cy="992188"/>
          </a:xfrm>
          <a:prstGeom prst="rect">
            <a:avLst/>
          </a:prstGeom>
          <a:noFill/>
        </p:spPr>
      </p:pic>
      <p:sp>
        <p:nvSpPr>
          <p:cNvPr id="1549319" name="Oval 7"/>
          <p:cNvSpPr>
            <a:spLocks noChangeArrowheads="1"/>
          </p:cNvSpPr>
          <p:nvPr/>
        </p:nvSpPr>
        <p:spPr bwMode="auto">
          <a:xfrm>
            <a:off x="247650" y="2830513"/>
            <a:ext cx="3803650" cy="2430462"/>
          </a:xfrm>
          <a:prstGeom prst="ellipse">
            <a:avLst/>
          </a:prstGeom>
          <a:noFill/>
          <a:ln w="9525">
            <a:solidFill>
              <a:schemeClr val="tx1"/>
            </a:solidFill>
            <a:prstDash val="sysDot"/>
            <a:round/>
            <a:headEnd/>
            <a:tailEnd/>
          </a:ln>
          <a:effectLst/>
        </p:spPr>
        <p:txBody>
          <a:bodyPr wrap="none" anchor="ctr"/>
          <a:lstStyle/>
          <a:p>
            <a:endParaRPr lang="en-US"/>
          </a:p>
        </p:txBody>
      </p:sp>
      <p:sp>
        <p:nvSpPr>
          <p:cNvPr id="1549320" name="Line 8"/>
          <p:cNvSpPr>
            <a:spLocks noChangeShapeType="1"/>
          </p:cNvSpPr>
          <p:nvPr/>
        </p:nvSpPr>
        <p:spPr bwMode="auto">
          <a:xfrm>
            <a:off x="1216025" y="4503738"/>
            <a:ext cx="527050" cy="174625"/>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549321" name="Line 9"/>
          <p:cNvSpPr>
            <a:spLocks noChangeShapeType="1"/>
          </p:cNvSpPr>
          <p:nvPr/>
        </p:nvSpPr>
        <p:spPr bwMode="auto">
          <a:xfrm flipH="1" flipV="1">
            <a:off x="1173163" y="4343400"/>
            <a:ext cx="541337" cy="190500"/>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549322" name="Line 10"/>
          <p:cNvSpPr>
            <a:spLocks noChangeShapeType="1"/>
          </p:cNvSpPr>
          <p:nvPr/>
        </p:nvSpPr>
        <p:spPr bwMode="auto">
          <a:xfrm flipV="1">
            <a:off x="2498725" y="4460875"/>
            <a:ext cx="541338" cy="349250"/>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549323" name="Line 11"/>
          <p:cNvSpPr>
            <a:spLocks noChangeShapeType="1"/>
          </p:cNvSpPr>
          <p:nvPr/>
        </p:nvSpPr>
        <p:spPr bwMode="auto">
          <a:xfrm flipH="1">
            <a:off x="2441575" y="4329113"/>
            <a:ext cx="512763" cy="306387"/>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549324" name="Line 12"/>
          <p:cNvSpPr>
            <a:spLocks noChangeShapeType="1"/>
          </p:cNvSpPr>
          <p:nvPr/>
        </p:nvSpPr>
        <p:spPr bwMode="auto">
          <a:xfrm>
            <a:off x="1330325" y="3994150"/>
            <a:ext cx="1524000" cy="0"/>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549325" name="Line 13"/>
          <p:cNvSpPr>
            <a:spLocks noChangeShapeType="1"/>
          </p:cNvSpPr>
          <p:nvPr/>
        </p:nvSpPr>
        <p:spPr bwMode="auto">
          <a:xfrm flipH="1">
            <a:off x="1330325" y="4097338"/>
            <a:ext cx="1466850" cy="0"/>
          </a:xfrm>
          <a:prstGeom prst="line">
            <a:avLst/>
          </a:prstGeom>
          <a:noFill/>
          <a:ln w="38100">
            <a:solidFill>
              <a:srgbClr val="FF3300"/>
            </a:solidFill>
            <a:prstDash val="sysDot"/>
            <a:round/>
            <a:headEnd/>
            <a:tailEnd type="triangle" w="med" len="med"/>
          </a:ln>
          <a:effectLst/>
        </p:spPr>
        <p:txBody>
          <a:bodyPr/>
          <a:lstStyle/>
          <a:p>
            <a:endParaRPr lang="en-US"/>
          </a:p>
        </p:txBody>
      </p:sp>
      <p:grpSp>
        <p:nvGrpSpPr>
          <p:cNvPr id="2" name="Group 29"/>
          <p:cNvGrpSpPr>
            <a:grpSpLocks/>
          </p:cNvGrpSpPr>
          <p:nvPr/>
        </p:nvGrpSpPr>
        <p:grpSpPr bwMode="auto">
          <a:xfrm>
            <a:off x="1211263" y="1208088"/>
            <a:ext cx="2044700" cy="1316037"/>
            <a:chOff x="763" y="761"/>
            <a:chExt cx="1288" cy="829"/>
          </a:xfrm>
        </p:grpSpPr>
        <p:pic>
          <p:nvPicPr>
            <p:cNvPr id="1549329" name="Picture 17" descr="TN00626_"/>
            <p:cNvPicPr>
              <a:picLocks noChangeAspect="1" noChangeArrowheads="1"/>
            </p:cNvPicPr>
            <p:nvPr/>
          </p:nvPicPr>
          <p:blipFill>
            <a:blip r:embed="rId7" cstate="print"/>
            <a:srcRect/>
            <a:stretch>
              <a:fillRect/>
            </a:stretch>
          </p:blipFill>
          <p:spPr bwMode="auto">
            <a:xfrm>
              <a:off x="1032" y="761"/>
              <a:ext cx="1019" cy="644"/>
            </a:xfrm>
            <a:prstGeom prst="rect">
              <a:avLst/>
            </a:prstGeom>
            <a:noFill/>
          </p:spPr>
        </p:pic>
        <p:sp>
          <p:nvSpPr>
            <p:cNvPr id="1549330" name="Text Box 18"/>
            <p:cNvSpPr txBox="1">
              <a:spLocks noChangeArrowheads="1"/>
            </p:cNvSpPr>
            <p:nvPr/>
          </p:nvSpPr>
          <p:spPr bwMode="auto">
            <a:xfrm>
              <a:off x="763" y="1398"/>
              <a:ext cx="745" cy="192"/>
            </a:xfrm>
            <a:prstGeom prst="rect">
              <a:avLst/>
            </a:prstGeom>
            <a:noFill/>
            <a:ln w="9525">
              <a:noFill/>
              <a:miter lim="800000"/>
              <a:headEnd/>
              <a:tailEnd/>
            </a:ln>
            <a:effectLst/>
          </p:spPr>
          <p:txBody>
            <a:bodyPr>
              <a:spAutoFit/>
            </a:bodyPr>
            <a:lstStyle/>
            <a:p>
              <a:pPr>
                <a:spcBef>
                  <a:spcPct val="50000"/>
                </a:spcBef>
              </a:pPr>
              <a:r>
                <a:rPr lang="en-US" sz="1400">
                  <a:solidFill>
                    <a:srgbClr val="6C1A2F"/>
                  </a:solidFill>
                </a:rPr>
                <a:t>Ambulance</a:t>
              </a:r>
            </a:p>
          </p:txBody>
        </p:sp>
      </p:grpSp>
      <p:grpSp>
        <p:nvGrpSpPr>
          <p:cNvPr id="3" name="Group 30"/>
          <p:cNvGrpSpPr>
            <a:grpSpLocks/>
          </p:cNvGrpSpPr>
          <p:nvPr/>
        </p:nvGrpSpPr>
        <p:grpSpPr bwMode="auto">
          <a:xfrm>
            <a:off x="4270375" y="1112838"/>
            <a:ext cx="2443163" cy="1393825"/>
            <a:chOff x="2690" y="701"/>
            <a:chExt cx="1539" cy="878"/>
          </a:xfrm>
        </p:grpSpPr>
        <p:pic>
          <p:nvPicPr>
            <p:cNvPr id="1549328" name="Picture 16" descr="j0183432"/>
            <p:cNvPicPr>
              <a:picLocks noChangeAspect="1" noChangeArrowheads="1"/>
            </p:cNvPicPr>
            <p:nvPr/>
          </p:nvPicPr>
          <p:blipFill>
            <a:blip r:embed="rId8" cstate="print"/>
            <a:srcRect/>
            <a:stretch>
              <a:fillRect/>
            </a:stretch>
          </p:blipFill>
          <p:spPr bwMode="auto">
            <a:xfrm>
              <a:off x="2690" y="701"/>
              <a:ext cx="854" cy="878"/>
            </a:xfrm>
            <a:prstGeom prst="rect">
              <a:avLst/>
            </a:prstGeom>
            <a:noFill/>
          </p:spPr>
        </p:pic>
        <p:sp>
          <p:nvSpPr>
            <p:cNvPr id="1549331" name="Text Box 19"/>
            <p:cNvSpPr txBox="1">
              <a:spLocks noChangeArrowheads="1"/>
            </p:cNvSpPr>
            <p:nvPr/>
          </p:nvSpPr>
          <p:spPr bwMode="auto">
            <a:xfrm>
              <a:off x="3636" y="841"/>
              <a:ext cx="593" cy="192"/>
            </a:xfrm>
            <a:prstGeom prst="rect">
              <a:avLst/>
            </a:prstGeom>
            <a:noFill/>
            <a:ln w="9525">
              <a:noFill/>
              <a:miter lim="800000"/>
              <a:headEnd/>
              <a:tailEnd/>
            </a:ln>
            <a:effectLst/>
          </p:spPr>
          <p:txBody>
            <a:bodyPr>
              <a:spAutoFit/>
            </a:bodyPr>
            <a:lstStyle/>
            <a:p>
              <a:pPr>
                <a:spcBef>
                  <a:spcPct val="50000"/>
                </a:spcBef>
              </a:pPr>
              <a:r>
                <a:rPr lang="en-US" sz="1400">
                  <a:solidFill>
                    <a:srgbClr val="6C1A2F"/>
                  </a:solidFill>
                </a:rPr>
                <a:t>Hospital</a:t>
              </a:r>
            </a:p>
          </p:txBody>
        </p:sp>
      </p:grpSp>
      <p:grpSp>
        <p:nvGrpSpPr>
          <p:cNvPr id="4" name="Group 31"/>
          <p:cNvGrpSpPr>
            <a:grpSpLocks/>
          </p:cNvGrpSpPr>
          <p:nvPr/>
        </p:nvGrpSpPr>
        <p:grpSpPr bwMode="auto">
          <a:xfrm>
            <a:off x="5707063" y="2690813"/>
            <a:ext cx="1828800" cy="1257300"/>
            <a:chOff x="3595" y="1695"/>
            <a:chExt cx="1152" cy="792"/>
          </a:xfrm>
        </p:grpSpPr>
        <p:pic>
          <p:nvPicPr>
            <p:cNvPr id="1549326" name="Picture 14" descr="j0195098"/>
            <p:cNvPicPr>
              <a:picLocks noChangeAspect="1" noChangeArrowheads="1"/>
            </p:cNvPicPr>
            <p:nvPr/>
          </p:nvPicPr>
          <p:blipFill>
            <a:blip r:embed="rId9" cstate="print"/>
            <a:srcRect/>
            <a:stretch>
              <a:fillRect/>
            </a:stretch>
          </p:blipFill>
          <p:spPr bwMode="auto">
            <a:xfrm>
              <a:off x="3595" y="1695"/>
              <a:ext cx="615" cy="792"/>
            </a:xfrm>
            <a:prstGeom prst="rect">
              <a:avLst/>
            </a:prstGeom>
            <a:noFill/>
          </p:spPr>
        </p:pic>
        <p:sp>
          <p:nvSpPr>
            <p:cNvPr id="1549332" name="Text Box 20"/>
            <p:cNvSpPr txBox="1">
              <a:spLocks noChangeArrowheads="1"/>
            </p:cNvSpPr>
            <p:nvPr/>
          </p:nvSpPr>
          <p:spPr bwMode="auto">
            <a:xfrm>
              <a:off x="4180" y="1995"/>
              <a:ext cx="567" cy="192"/>
            </a:xfrm>
            <a:prstGeom prst="rect">
              <a:avLst/>
            </a:prstGeom>
            <a:noFill/>
            <a:ln w="9525">
              <a:noFill/>
              <a:miter lim="800000"/>
              <a:headEnd/>
              <a:tailEnd/>
            </a:ln>
            <a:effectLst/>
          </p:spPr>
          <p:txBody>
            <a:bodyPr>
              <a:spAutoFit/>
            </a:bodyPr>
            <a:lstStyle/>
            <a:p>
              <a:pPr>
                <a:spcBef>
                  <a:spcPct val="50000"/>
                </a:spcBef>
              </a:pPr>
              <a:r>
                <a:rPr lang="en-US" sz="1400">
                  <a:solidFill>
                    <a:srgbClr val="6C1A2F"/>
                  </a:solidFill>
                </a:rPr>
                <a:t>Doctors</a:t>
              </a:r>
            </a:p>
          </p:txBody>
        </p:sp>
      </p:grpSp>
      <p:grpSp>
        <p:nvGrpSpPr>
          <p:cNvPr id="5" name="Group 32"/>
          <p:cNvGrpSpPr>
            <a:grpSpLocks/>
          </p:cNvGrpSpPr>
          <p:nvPr/>
        </p:nvGrpSpPr>
        <p:grpSpPr bwMode="auto">
          <a:xfrm>
            <a:off x="4649788" y="4022725"/>
            <a:ext cx="1851025" cy="1166813"/>
            <a:chOff x="2929" y="2534"/>
            <a:chExt cx="1166" cy="735"/>
          </a:xfrm>
        </p:grpSpPr>
        <p:pic>
          <p:nvPicPr>
            <p:cNvPr id="1549327" name="Picture 15" descr="PE03686_"/>
            <p:cNvPicPr>
              <a:picLocks noChangeAspect="1" noChangeArrowheads="1"/>
            </p:cNvPicPr>
            <p:nvPr/>
          </p:nvPicPr>
          <p:blipFill>
            <a:blip r:embed="rId10" cstate="print"/>
            <a:srcRect/>
            <a:stretch>
              <a:fillRect/>
            </a:stretch>
          </p:blipFill>
          <p:spPr bwMode="auto">
            <a:xfrm>
              <a:off x="3466" y="2534"/>
              <a:ext cx="629" cy="735"/>
            </a:xfrm>
            <a:prstGeom prst="rect">
              <a:avLst/>
            </a:prstGeom>
            <a:noFill/>
          </p:spPr>
        </p:pic>
        <p:sp>
          <p:nvSpPr>
            <p:cNvPr id="1549333" name="Text Box 21"/>
            <p:cNvSpPr txBox="1">
              <a:spLocks noChangeArrowheads="1"/>
            </p:cNvSpPr>
            <p:nvPr/>
          </p:nvSpPr>
          <p:spPr bwMode="auto">
            <a:xfrm>
              <a:off x="2929" y="2581"/>
              <a:ext cx="556" cy="192"/>
            </a:xfrm>
            <a:prstGeom prst="rect">
              <a:avLst/>
            </a:prstGeom>
            <a:noFill/>
            <a:ln w="9525">
              <a:noFill/>
              <a:miter lim="800000"/>
              <a:headEnd/>
              <a:tailEnd/>
            </a:ln>
            <a:effectLst/>
          </p:spPr>
          <p:txBody>
            <a:bodyPr>
              <a:spAutoFit/>
            </a:bodyPr>
            <a:lstStyle/>
            <a:p>
              <a:pPr>
                <a:spcBef>
                  <a:spcPct val="50000"/>
                </a:spcBef>
              </a:pPr>
              <a:r>
                <a:rPr lang="en-US" sz="1400">
                  <a:solidFill>
                    <a:srgbClr val="6C1A2F"/>
                  </a:solidFill>
                </a:rPr>
                <a:t>Nurses</a:t>
              </a:r>
            </a:p>
          </p:txBody>
        </p:sp>
      </p:grpSp>
      <p:sp>
        <p:nvSpPr>
          <p:cNvPr id="1549334" name="Text Box 22"/>
          <p:cNvSpPr txBox="1">
            <a:spLocks noChangeArrowheads="1"/>
          </p:cNvSpPr>
          <p:nvPr/>
        </p:nvSpPr>
        <p:spPr bwMode="auto">
          <a:xfrm>
            <a:off x="1087438" y="3062288"/>
            <a:ext cx="955675" cy="304800"/>
          </a:xfrm>
          <a:prstGeom prst="rect">
            <a:avLst/>
          </a:prstGeom>
          <a:noFill/>
          <a:ln w="9525">
            <a:noFill/>
            <a:miter lim="800000"/>
            <a:headEnd/>
            <a:tailEnd/>
          </a:ln>
          <a:effectLst/>
        </p:spPr>
        <p:txBody>
          <a:bodyPr>
            <a:spAutoFit/>
          </a:bodyPr>
          <a:lstStyle/>
          <a:p>
            <a:pPr>
              <a:spcBef>
                <a:spcPct val="50000"/>
              </a:spcBef>
            </a:pPr>
            <a:r>
              <a:rPr lang="en-US" sz="1400">
                <a:solidFill>
                  <a:srgbClr val="6C1A2F"/>
                </a:solidFill>
              </a:rPr>
              <a:t>Accident</a:t>
            </a:r>
          </a:p>
        </p:txBody>
      </p:sp>
      <p:sp>
        <p:nvSpPr>
          <p:cNvPr id="1549335" name="Line 23"/>
          <p:cNvSpPr>
            <a:spLocks noChangeShapeType="1"/>
          </p:cNvSpPr>
          <p:nvPr/>
        </p:nvSpPr>
        <p:spPr bwMode="auto">
          <a:xfrm flipH="1" flipV="1">
            <a:off x="2940050" y="2276475"/>
            <a:ext cx="314325" cy="1508125"/>
          </a:xfrm>
          <a:prstGeom prst="line">
            <a:avLst/>
          </a:prstGeom>
          <a:noFill/>
          <a:ln w="38100">
            <a:solidFill>
              <a:srgbClr val="006600"/>
            </a:solidFill>
            <a:round/>
            <a:headEnd/>
            <a:tailEnd type="triangle" w="med" len="med"/>
          </a:ln>
          <a:effectLst/>
        </p:spPr>
        <p:txBody>
          <a:bodyPr/>
          <a:lstStyle/>
          <a:p>
            <a:endParaRPr lang="en-US"/>
          </a:p>
        </p:txBody>
      </p:sp>
      <p:sp>
        <p:nvSpPr>
          <p:cNvPr id="1549336" name="Line 24"/>
          <p:cNvSpPr>
            <a:spLocks noChangeShapeType="1"/>
          </p:cNvSpPr>
          <p:nvPr/>
        </p:nvSpPr>
        <p:spPr bwMode="auto">
          <a:xfrm flipH="1">
            <a:off x="4719638" y="2087563"/>
            <a:ext cx="239712" cy="1804987"/>
          </a:xfrm>
          <a:prstGeom prst="line">
            <a:avLst/>
          </a:prstGeom>
          <a:noFill/>
          <a:ln w="38100">
            <a:solidFill>
              <a:srgbClr val="006600"/>
            </a:solidFill>
            <a:round/>
            <a:headEnd/>
            <a:tailEnd type="triangle" w="med" len="med"/>
          </a:ln>
          <a:effectLst/>
        </p:spPr>
        <p:txBody>
          <a:bodyPr/>
          <a:lstStyle/>
          <a:p>
            <a:endParaRPr lang="en-US"/>
          </a:p>
        </p:txBody>
      </p:sp>
      <p:sp>
        <p:nvSpPr>
          <p:cNvPr id="1549337" name="Line 25"/>
          <p:cNvSpPr>
            <a:spLocks noChangeShapeType="1"/>
          </p:cNvSpPr>
          <p:nvPr/>
        </p:nvSpPr>
        <p:spPr bwMode="auto">
          <a:xfrm>
            <a:off x="5357813" y="2049463"/>
            <a:ext cx="376237" cy="935037"/>
          </a:xfrm>
          <a:prstGeom prst="line">
            <a:avLst/>
          </a:prstGeom>
          <a:noFill/>
          <a:ln w="38100">
            <a:solidFill>
              <a:srgbClr val="006600"/>
            </a:solidFill>
            <a:round/>
            <a:headEnd/>
            <a:tailEnd type="triangle" w="med" len="med"/>
          </a:ln>
          <a:effectLst/>
        </p:spPr>
        <p:txBody>
          <a:bodyPr/>
          <a:lstStyle/>
          <a:p>
            <a:endParaRPr lang="en-US"/>
          </a:p>
        </p:txBody>
      </p:sp>
      <p:sp>
        <p:nvSpPr>
          <p:cNvPr id="1549338" name="Line 26"/>
          <p:cNvSpPr>
            <a:spLocks noChangeShapeType="1"/>
          </p:cNvSpPr>
          <p:nvPr/>
        </p:nvSpPr>
        <p:spPr bwMode="auto">
          <a:xfrm>
            <a:off x="3324225" y="2160588"/>
            <a:ext cx="996950" cy="14287"/>
          </a:xfrm>
          <a:prstGeom prst="line">
            <a:avLst/>
          </a:prstGeom>
          <a:noFill/>
          <a:ln w="38100">
            <a:solidFill>
              <a:srgbClr val="006600"/>
            </a:solidFill>
            <a:round/>
            <a:headEnd/>
            <a:tailEnd type="triangle" w="med" len="med"/>
          </a:ln>
          <a:effectLst/>
        </p:spPr>
        <p:txBody>
          <a:bodyPr/>
          <a:lstStyle/>
          <a:p>
            <a:endParaRPr lang="en-US"/>
          </a:p>
        </p:txBody>
      </p:sp>
      <p:sp>
        <p:nvSpPr>
          <p:cNvPr id="1549339" name="Text Box 27"/>
          <p:cNvSpPr txBox="1">
            <a:spLocks noChangeArrowheads="1"/>
          </p:cNvSpPr>
          <p:nvPr/>
        </p:nvSpPr>
        <p:spPr bwMode="auto">
          <a:xfrm>
            <a:off x="2455863" y="4779963"/>
            <a:ext cx="1951037" cy="730250"/>
          </a:xfrm>
          <a:prstGeom prst="rect">
            <a:avLst/>
          </a:prstGeom>
          <a:noFill/>
          <a:ln w="9525">
            <a:noFill/>
            <a:miter lim="800000"/>
            <a:headEnd/>
            <a:tailEnd/>
          </a:ln>
          <a:effectLst/>
        </p:spPr>
        <p:txBody>
          <a:bodyPr>
            <a:spAutoFit/>
          </a:bodyPr>
          <a:lstStyle/>
          <a:p>
            <a:pPr>
              <a:spcBef>
                <a:spcPct val="50000"/>
              </a:spcBef>
            </a:pPr>
            <a:r>
              <a:rPr lang="en-US" sz="1400">
                <a:solidFill>
                  <a:srgbClr val="6C1A2F"/>
                </a:solidFill>
              </a:rPr>
              <a:t>Devices around the victim exchange data</a:t>
            </a:r>
          </a:p>
        </p:txBody>
      </p:sp>
      <p:sp>
        <p:nvSpPr>
          <p:cNvPr id="1549340" name="Text Box 28"/>
          <p:cNvSpPr txBox="1">
            <a:spLocks noChangeArrowheads="1"/>
          </p:cNvSpPr>
          <p:nvPr/>
        </p:nvSpPr>
        <p:spPr bwMode="auto">
          <a:xfrm>
            <a:off x="6832600" y="3898900"/>
            <a:ext cx="1943100" cy="1927225"/>
          </a:xfrm>
          <a:prstGeom prst="rect">
            <a:avLst/>
          </a:prstGeom>
          <a:noFill/>
          <a:ln w="9525">
            <a:solidFill>
              <a:schemeClr val="accent2"/>
            </a:solidFill>
            <a:miter lim="800000"/>
            <a:headEnd/>
            <a:tailEnd/>
          </a:ln>
          <a:effectLst/>
        </p:spPr>
        <p:txBody>
          <a:bodyPr>
            <a:spAutoFit/>
          </a:bodyPr>
          <a:lstStyle/>
          <a:p>
            <a:pPr>
              <a:spcBef>
                <a:spcPct val="50000"/>
              </a:spcBef>
            </a:pPr>
            <a:r>
              <a:rPr lang="en-US" sz="1200" b="0"/>
              <a:t>M. Kumar et al., Pervasive </a:t>
            </a:r>
            <a:r>
              <a:rPr lang="en-US" sz="1200" b="0" i="1"/>
              <a:t>Information Communities Organization PICO: A Middleware Framework for Pervasive Computing</a:t>
            </a:r>
            <a:r>
              <a:rPr lang="en-US" sz="1200" b="0"/>
              <a:t>, IEEE Pervasive Computing, July-September 2003, pp. 72-79.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493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493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493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493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9335" grpId="0" animBg="1"/>
      <p:bldP spid="1549336" grpId="0" animBg="1"/>
      <p:bldP spid="1549337" grpId="0" animBg="1"/>
      <p:bldP spid="15493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p:txBody>
          <a:bodyPr/>
          <a:lstStyle/>
          <a:p>
            <a:r>
              <a:rPr lang="en-US"/>
              <a:t>Scenarios </a:t>
            </a:r>
          </a:p>
        </p:txBody>
      </p:sp>
      <p:sp>
        <p:nvSpPr>
          <p:cNvPr id="983043" name="Rectangle 3"/>
          <p:cNvSpPr>
            <a:spLocks noGrp="1" noChangeArrowheads="1"/>
          </p:cNvSpPr>
          <p:nvPr>
            <p:ph type="body" idx="1"/>
          </p:nvPr>
        </p:nvSpPr>
        <p:spPr/>
        <p:txBody>
          <a:bodyPr/>
          <a:lstStyle/>
          <a:p>
            <a:r>
              <a:rPr lang="en-US"/>
              <a:t>The scenarios use existing basic component technologies</a:t>
            </a:r>
          </a:p>
          <a:p>
            <a:pPr lvl="1"/>
            <a:r>
              <a:rPr lang="en-US">
                <a:solidFill>
                  <a:schemeClr val="accent2"/>
                </a:solidFill>
              </a:rPr>
              <a:t>Laptops, street cameras, cell phones, PDA etc.</a:t>
            </a:r>
          </a:p>
          <a:p>
            <a:endParaRPr lang="en-US">
              <a:solidFill>
                <a:schemeClr val="accent2"/>
              </a:solidFill>
            </a:endParaRPr>
          </a:p>
          <a:p>
            <a:r>
              <a:rPr lang="en-US"/>
              <a:t>The whole is much greater than the sum of its parts</a:t>
            </a:r>
          </a:p>
          <a:p>
            <a:pPr lvl="1"/>
            <a:r>
              <a:rPr lang="en-US">
                <a:solidFill>
                  <a:schemeClr val="accent2"/>
                </a:solidFill>
              </a:rPr>
              <a:t>What makes these scenarios appear like fiction?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Date Placeholder 3"/>
          <p:cNvSpPr>
            <a:spLocks noGrp="1"/>
          </p:cNvSpPr>
          <p:nvPr>
            <p:ph type="dt" sz="half" idx="4294967295"/>
          </p:nvPr>
        </p:nvSpPr>
        <p:spPr>
          <a:xfrm>
            <a:off x="457200" y="6245225"/>
            <a:ext cx="2133600" cy="476250"/>
          </a:xfrm>
          <a:prstGeom prst="rect">
            <a:avLst/>
          </a:prstGeom>
        </p:spPr>
        <p:txBody>
          <a:bodyPr/>
          <a:lstStyle/>
          <a:p>
            <a:r>
              <a:rPr lang="en-US"/>
              <a:t>12/05/2005</a:t>
            </a:r>
          </a:p>
        </p:txBody>
      </p:sp>
      <p:sp>
        <p:nvSpPr>
          <p:cNvPr id="27" name="Footer Placeholder 4"/>
          <p:cNvSpPr>
            <a:spLocks noGrp="1"/>
          </p:cNvSpPr>
          <p:nvPr>
            <p:ph type="ftr" sz="quarter" idx="4294967295"/>
          </p:nvPr>
        </p:nvSpPr>
        <p:spPr>
          <a:xfrm>
            <a:off x="3124200" y="6245225"/>
            <a:ext cx="2895600" cy="476250"/>
          </a:xfrm>
          <a:prstGeom prst="rect">
            <a:avLst/>
          </a:prstGeom>
        </p:spPr>
        <p:txBody>
          <a:bodyPr/>
          <a:lstStyle/>
          <a:p>
            <a:r>
              <a:rPr lang="en-US"/>
              <a:t>Kumar        ISSNIP '05 Melbourne </a:t>
            </a:r>
          </a:p>
        </p:txBody>
      </p:sp>
      <p:sp>
        <p:nvSpPr>
          <p:cNvPr id="28" name="Slide Number Placeholder 5"/>
          <p:cNvSpPr>
            <a:spLocks noGrp="1"/>
          </p:cNvSpPr>
          <p:nvPr>
            <p:ph type="sldNum" sz="quarter" idx="4294967295"/>
          </p:nvPr>
        </p:nvSpPr>
        <p:spPr>
          <a:xfrm>
            <a:off x="6553200" y="6245225"/>
            <a:ext cx="2133600" cy="476250"/>
          </a:xfrm>
          <a:prstGeom prst="rect">
            <a:avLst/>
          </a:prstGeom>
        </p:spPr>
        <p:txBody>
          <a:bodyPr/>
          <a:lstStyle/>
          <a:p>
            <a:fld id="{20D03A75-22BE-442B-A7A4-F228021E5DA4}" type="slidenum">
              <a:rPr lang="en-US"/>
              <a:pPr/>
              <a:t>6</a:t>
            </a:fld>
            <a:endParaRPr lang="en-US"/>
          </a:p>
        </p:txBody>
      </p:sp>
      <p:sp>
        <p:nvSpPr>
          <p:cNvPr id="1555458" name="Rectangle 2"/>
          <p:cNvSpPr>
            <a:spLocks noGrp="1" noChangeArrowheads="1"/>
          </p:cNvSpPr>
          <p:nvPr>
            <p:ph type="title"/>
          </p:nvPr>
        </p:nvSpPr>
        <p:spPr/>
        <p:txBody>
          <a:bodyPr/>
          <a:lstStyle/>
          <a:p>
            <a:r>
              <a:rPr lang="en-US"/>
              <a:t>Proactivity and Transparency</a:t>
            </a:r>
          </a:p>
        </p:txBody>
      </p:sp>
      <p:grpSp>
        <p:nvGrpSpPr>
          <p:cNvPr id="2" name="Group 3"/>
          <p:cNvGrpSpPr>
            <a:grpSpLocks/>
          </p:cNvGrpSpPr>
          <p:nvPr/>
        </p:nvGrpSpPr>
        <p:grpSpPr bwMode="auto">
          <a:xfrm>
            <a:off x="420688" y="1008063"/>
            <a:ext cx="8410575" cy="5621337"/>
            <a:chOff x="265" y="635"/>
            <a:chExt cx="5298" cy="3541"/>
          </a:xfrm>
        </p:grpSpPr>
        <p:grpSp>
          <p:nvGrpSpPr>
            <p:cNvPr id="3" name="Group 4"/>
            <p:cNvGrpSpPr>
              <a:grpSpLocks/>
            </p:cNvGrpSpPr>
            <p:nvPr/>
          </p:nvGrpSpPr>
          <p:grpSpPr bwMode="auto">
            <a:xfrm>
              <a:off x="265" y="635"/>
              <a:ext cx="5298" cy="3541"/>
              <a:chOff x="145" y="779"/>
              <a:chExt cx="5298" cy="3541"/>
            </a:xfrm>
          </p:grpSpPr>
          <p:grpSp>
            <p:nvGrpSpPr>
              <p:cNvPr id="4" name="Group 5"/>
              <p:cNvGrpSpPr>
                <a:grpSpLocks/>
              </p:cNvGrpSpPr>
              <p:nvPr/>
            </p:nvGrpSpPr>
            <p:grpSpPr bwMode="auto">
              <a:xfrm>
                <a:off x="145" y="779"/>
                <a:ext cx="5298" cy="3541"/>
                <a:chOff x="145" y="779"/>
                <a:chExt cx="5298" cy="3541"/>
              </a:xfrm>
            </p:grpSpPr>
            <p:pic>
              <p:nvPicPr>
                <p:cNvPr id="1555462" name="Picture 6" descr="PE02039_"/>
                <p:cNvPicPr>
                  <a:picLocks noChangeAspect="1" noChangeArrowheads="1"/>
                </p:cNvPicPr>
                <p:nvPr/>
              </p:nvPicPr>
              <p:blipFill>
                <a:blip r:embed="rId3" cstate="print"/>
                <a:srcRect/>
                <a:stretch>
                  <a:fillRect/>
                </a:stretch>
              </p:blipFill>
              <p:spPr bwMode="auto">
                <a:xfrm>
                  <a:off x="2343" y="2111"/>
                  <a:ext cx="1026" cy="1237"/>
                </a:xfrm>
                <a:prstGeom prst="rect">
                  <a:avLst/>
                </a:prstGeom>
                <a:noFill/>
              </p:spPr>
            </p:pic>
            <p:pic>
              <p:nvPicPr>
                <p:cNvPr id="1555463" name="Picture 7" descr="j0090555"/>
                <p:cNvPicPr>
                  <a:picLocks noChangeAspect="1" noChangeArrowheads="1"/>
                </p:cNvPicPr>
                <p:nvPr/>
              </p:nvPicPr>
              <p:blipFill>
                <a:blip r:embed="rId4" cstate="print"/>
                <a:srcRect/>
                <a:stretch>
                  <a:fillRect/>
                </a:stretch>
              </p:blipFill>
              <p:spPr bwMode="auto">
                <a:xfrm>
                  <a:off x="181" y="3180"/>
                  <a:ext cx="1369" cy="1140"/>
                </a:xfrm>
                <a:prstGeom prst="rect">
                  <a:avLst/>
                </a:prstGeom>
                <a:noFill/>
              </p:spPr>
            </p:pic>
            <p:pic>
              <p:nvPicPr>
                <p:cNvPr id="1555464" name="Picture 8" descr="j0282528"/>
                <p:cNvPicPr>
                  <a:picLocks noChangeAspect="1" noChangeArrowheads="1"/>
                </p:cNvPicPr>
                <p:nvPr/>
              </p:nvPicPr>
              <p:blipFill>
                <a:blip r:embed="rId5" cstate="print"/>
                <a:srcRect/>
                <a:stretch>
                  <a:fillRect/>
                </a:stretch>
              </p:blipFill>
              <p:spPr bwMode="auto">
                <a:xfrm>
                  <a:off x="145" y="2807"/>
                  <a:ext cx="614" cy="376"/>
                </a:xfrm>
                <a:prstGeom prst="rect">
                  <a:avLst/>
                </a:prstGeom>
                <a:noFill/>
              </p:spPr>
            </p:pic>
            <p:pic>
              <p:nvPicPr>
                <p:cNvPr id="1555465" name="Picture 9" descr="j0297625"/>
                <p:cNvPicPr>
                  <a:picLocks noChangeAspect="1" noChangeArrowheads="1"/>
                </p:cNvPicPr>
                <p:nvPr/>
              </p:nvPicPr>
              <p:blipFill>
                <a:blip r:embed="rId6" cstate="print"/>
                <a:srcRect/>
                <a:stretch>
                  <a:fillRect/>
                </a:stretch>
              </p:blipFill>
              <p:spPr bwMode="auto">
                <a:xfrm>
                  <a:off x="3203" y="779"/>
                  <a:ext cx="625" cy="613"/>
                </a:xfrm>
                <a:prstGeom prst="rect">
                  <a:avLst/>
                </a:prstGeom>
                <a:noFill/>
              </p:spPr>
            </p:pic>
            <p:pic>
              <p:nvPicPr>
                <p:cNvPr id="1555466" name="Picture 10" descr="j0297625"/>
                <p:cNvPicPr>
                  <a:picLocks noChangeAspect="1" noChangeArrowheads="1"/>
                </p:cNvPicPr>
                <p:nvPr/>
              </p:nvPicPr>
              <p:blipFill>
                <a:blip r:embed="rId6" cstate="print"/>
                <a:srcRect/>
                <a:stretch>
                  <a:fillRect/>
                </a:stretch>
              </p:blipFill>
              <p:spPr bwMode="auto">
                <a:xfrm>
                  <a:off x="2171" y="1199"/>
                  <a:ext cx="625" cy="613"/>
                </a:xfrm>
                <a:prstGeom prst="rect">
                  <a:avLst/>
                </a:prstGeom>
                <a:noFill/>
              </p:spPr>
            </p:pic>
            <p:pic>
              <p:nvPicPr>
                <p:cNvPr id="1555467" name="Picture 11" descr="j0297625"/>
                <p:cNvPicPr>
                  <a:picLocks noChangeAspect="1" noChangeArrowheads="1"/>
                </p:cNvPicPr>
                <p:nvPr/>
              </p:nvPicPr>
              <p:blipFill>
                <a:blip r:embed="rId6" cstate="print"/>
                <a:srcRect/>
                <a:stretch>
                  <a:fillRect/>
                </a:stretch>
              </p:blipFill>
              <p:spPr bwMode="auto">
                <a:xfrm>
                  <a:off x="935" y="1799"/>
                  <a:ext cx="625" cy="613"/>
                </a:xfrm>
                <a:prstGeom prst="rect">
                  <a:avLst/>
                </a:prstGeom>
                <a:noFill/>
              </p:spPr>
            </p:pic>
            <p:sp>
              <p:nvSpPr>
                <p:cNvPr id="1555468" name="Line 12"/>
                <p:cNvSpPr>
                  <a:spLocks noChangeShapeType="1"/>
                </p:cNvSpPr>
                <p:nvPr/>
              </p:nvSpPr>
              <p:spPr bwMode="auto">
                <a:xfrm flipH="1" flipV="1">
                  <a:off x="3864" y="1092"/>
                  <a:ext cx="300" cy="288"/>
                </a:xfrm>
                <a:prstGeom prst="line">
                  <a:avLst/>
                </a:prstGeom>
                <a:noFill/>
                <a:ln w="38100">
                  <a:solidFill>
                    <a:srgbClr val="FF3300"/>
                  </a:solidFill>
                  <a:round/>
                  <a:headEnd/>
                  <a:tailEnd type="triangle" w="med" len="med"/>
                </a:ln>
                <a:effectLst/>
              </p:spPr>
              <p:txBody>
                <a:bodyPr/>
                <a:lstStyle/>
                <a:p>
                  <a:endParaRPr lang="en-US"/>
                </a:p>
              </p:txBody>
            </p:sp>
            <p:sp>
              <p:nvSpPr>
                <p:cNvPr id="1555469" name="Line 13"/>
                <p:cNvSpPr>
                  <a:spLocks noChangeShapeType="1"/>
                </p:cNvSpPr>
                <p:nvPr/>
              </p:nvSpPr>
              <p:spPr bwMode="auto">
                <a:xfrm>
                  <a:off x="2352" y="2136"/>
                  <a:ext cx="72" cy="336"/>
                </a:xfrm>
                <a:prstGeom prst="line">
                  <a:avLst/>
                </a:prstGeom>
                <a:noFill/>
                <a:ln w="38100">
                  <a:solidFill>
                    <a:srgbClr val="FF3300"/>
                  </a:solidFill>
                  <a:round/>
                  <a:headEnd/>
                  <a:tailEnd type="triangle" w="med" len="med"/>
                </a:ln>
                <a:effectLst/>
              </p:spPr>
              <p:txBody>
                <a:bodyPr/>
                <a:lstStyle/>
                <a:p>
                  <a:endParaRPr lang="en-US"/>
                </a:p>
              </p:txBody>
            </p:sp>
            <p:sp>
              <p:nvSpPr>
                <p:cNvPr id="1555470" name="Line 14"/>
                <p:cNvSpPr>
                  <a:spLocks noChangeShapeType="1"/>
                </p:cNvSpPr>
                <p:nvPr/>
              </p:nvSpPr>
              <p:spPr bwMode="auto">
                <a:xfrm flipH="1">
                  <a:off x="468" y="2100"/>
                  <a:ext cx="420" cy="636"/>
                </a:xfrm>
                <a:prstGeom prst="line">
                  <a:avLst/>
                </a:prstGeom>
                <a:noFill/>
                <a:ln w="38100">
                  <a:solidFill>
                    <a:srgbClr val="FF3300"/>
                  </a:solidFill>
                  <a:round/>
                  <a:headEnd/>
                  <a:tailEnd type="triangle" w="med" len="med"/>
                </a:ln>
                <a:effectLst/>
              </p:spPr>
              <p:txBody>
                <a:bodyPr/>
                <a:lstStyle/>
                <a:p>
                  <a:endParaRPr lang="en-US"/>
                </a:p>
              </p:txBody>
            </p:sp>
            <p:sp>
              <p:nvSpPr>
                <p:cNvPr id="1555471" name="Line 15"/>
                <p:cNvSpPr>
                  <a:spLocks noChangeShapeType="1"/>
                </p:cNvSpPr>
                <p:nvPr/>
              </p:nvSpPr>
              <p:spPr bwMode="auto">
                <a:xfrm flipH="1">
                  <a:off x="1824" y="1920"/>
                  <a:ext cx="2016" cy="1080"/>
                </a:xfrm>
                <a:prstGeom prst="line">
                  <a:avLst/>
                </a:prstGeom>
                <a:noFill/>
                <a:ln w="9525">
                  <a:solidFill>
                    <a:schemeClr val="tx1"/>
                  </a:solidFill>
                  <a:prstDash val="sysDot"/>
                  <a:round/>
                  <a:headEnd/>
                  <a:tailEnd/>
                </a:ln>
                <a:effectLst/>
              </p:spPr>
              <p:txBody>
                <a:bodyPr/>
                <a:lstStyle/>
                <a:p>
                  <a:endParaRPr lang="en-US"/>
                </a:p>
              </p:txBody>
            </p:sp>
            <p:sp>
              <p:nvSpPr>
                <p:cNvPr id="1555472" name="Line 16"/>
                <p:cNvSpPr>
                  <a:spLocks noChangeShapeType="1"/>
                </p:cNvSpPr>
                <p:nvPr/>
              </p:nvSpPr>
              <p:spPr bwMode="auto">
                <a:xfrm flipH="1">
                  <a:off x="2376" y="2364"/>
                  <a:ext cx="1884" cy="1476"/>
                </a:xfrm>
                <a:prstGeom prst="line">
                  <a:avLst/>
                </a:prstGeom>
                <a:noFill/>
                <a:ln w="9525">
                  <a:solidFill>
                    <a:schemeClr val="tx1"/>
                  </a:solidFill>
                  <a:prstDash val="sysDot"/>
                  <a:round/>
                  <a:headEnd/>
                  <a:tailEnd/>
                </a:ln>
                <a:effectLst/>
              </p:spPr>
              <p:txBody>
                <a:bodyPr/>
                <a:lstStyle/>
                <a:p>
                  <a:endParaRPr lang="en-US"/>
                </a:p>
              </p:txBody>
            </p:sp>
            <p:sp>
              <p:nvSpPr>
                <p:cNvPr id="1555473" name="Text Box 17"/>
                <p:cNvSpPr txBox="1">
                  <a:spLocks noChangeArrowheads="1"/>
                </p:cNvSpPr>
                <p:nvPr/>
              </p:nvSpPr>
              <p:spPr bwMode="auto">
                <a:xfrm>
                  <a:off x="3012" y="1392"/>
                  <a:ext cx="132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laptop to PDA</a:t>
                  </a:r>
                </a:p>
              </p:txBody>
            </p:sp>
            <p:sp>
              <p:nvSpPr>
                <p:cNvPr id="1555474" name="Text Box 18"/>
                <p:cNvSpPr txBox="1">
                  <a:spLocks noChangeArrowheads="1"/>
                </p:cNvSpPr>
                <p:nvPr/>
              </p:nvSpPr>
              <p:spPr bwMode="auto">
                <a:xfrm>
                  <a:off x="1884" y="1776"/>
                  <a:ext cx="126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Working while on the move</a:t>
                  </a:r>
                </a:p>
              </p:txBody>
            </p:sp>
            <p:sp>
              <p:nvSpPr>
                <p:cNvPr id="1555475" name="Text Box 19"/>
                <p:cNvSpPr txBox="1">
                  <a:spLocks noChangeArrowheads="1"/>
                </p:cNvSpPr>
                <p:nvPr/>
              </p:nvSpPr>
              <p:spPr bwMode="auto">
                <a:xfrm>
                  <a:off x="696" y="2460"/>
                  <a:ext cx="150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PDA to Projector</a:t>
                  </a:r>
                </a:p>
              </p:txBody>
            </p:sp>
            <p:pic>
              <p:nvPicPr>
                <p:cNvPr id="1555476" name="Picture 20" descr="pe00971_"/>
                <p:cNvPicPr>
                  <a:picLocks noChangeAspect="1" noChangeArrowheads="1"/>
                </p:cNvPicPr>
                <p:nvPr/>
              </p:nvPicPr>
              <p:blipFill>
                <a:blip r:embed="rId7" cstate="print"/>
                <a:srcRect/>
                <a:stretch>
                  <a:fillRect/>
                </a:stretch>
              </p:blipFill>
              <p:spPr bwMode="auto">
                <a:xfrm>
                  <a:off x="4277" y="869"/>
                  <a:ext cx="1166" cy="1142"/>
                </a:xfrm>
                <a:prstGeom prst="rect">
                  <a:avLst/>
                </a:prstGeom>
                <a:noFill/>
              </p:spPr>
            </p:pic>
            <p:sp>
              <p:nvSpPr>
                <p:cNvPr id="1555477" name="Text Box 21"/>
                <p:cNvSpPr txBox="1">
                  <a:spLocks noChangeArrowheads="1"/>
                </p:cNvSpPr>
                <p:nvPr/>
              </p:nvSpPr>
              <p:spPr bwMode="auto">
                <a:xfrm>
                  <a:off x="1512" y="3916"/>
                  <a:ext cx="768" cy="231"/>
                </a:xfrm>
                <a:prstGeom prst="rect">
                  <a:avLst/>
                </a:prstGeom>
                <a:noFill/>
                <a:ln w="9525">
                  <a:noFill/>
                  <a:miter lim="800000"/>
                  <a:headEnd/>
                  <a:tailEnd/>
                </a:ln>
                <a:effectLst/>
              </p:spPr>
              <p:txBody>
                <a:bodyPr>
                  <a:spAutoFit/>
                </a:bodyPr>
                <a:lstStyle/>
                <a:p>
                  <a:pPr>
                    <a:spcBef>
                      <a:spcPct val="50000"/>
                    </a:spcBef>
                  </a:pPr>
                  <a:r>
                    <a:rPr lang="en-US" sz="1800">
                      <a:solidFill>
                        <a:srgbClr val="6C1A2F"/>
                      </a:solidFill>
                    </a:rPr>
                    <a:t>Meeting</a:t>
                  </a:r>
                </a:p>
              </p:txBody>
            </p:sp>
          </p:grpSp>
          <p:sp>
            <p:nvSpPr>
              <p:cNvPr id="1555478" name="AutoShape 22"/>
              <p:cNvSpPr>
                <a:spLocks noChangeArrowheads="1"/>
              </p:cNvSpPr>
              <p:nvPr/>
            </p:nvSpPr>
            <p:spPr bwMode="auto">
              <a:xfrm rot="-12800956">
                <a:off x="630" y="3145"/>
                <a:ext cx="191" cy="188"/>
              </a:xfrm>
              <a:prstGeom prst="triangle">
                <a:avLst>
                  <a:gd name="adj" fmla="val 50000"/>
                </a:avLst>
              </a:prstGeom>
              <a:solidFill>
                <a:schemeClr val="accent2"/>
              </a:solidFill>
              <a:ln w="9525">
                <a:solidFill>
                  <a:schemeClr val="accent2"/>
                </a:solidFill>
                <a:miter lim="800000"/>
                <a:headEnd/>
                <a:tailEnd/>
              </a:ln>
              <a:effectLst/>
            </p:spPr>
            <p:txBody>
              <a:bodyPr wrap="none" anchor="ctr"/>
              <a:lstStyle/>
              <a:p>
                <a:endParaRPr lang="en-US"/>
              </a:p>
            </p:txBody>
          </p:sp>
        </p:grpSp>
        <p:sp>
          <p:nvSpPr>
            <p:cNvPr id="1555479" name="AutoShape 23"/>
            <p:cNvSpPr>
              <a:spLocks noChangeArrowheads="1"/>
            </p:cNvSpPr>
            <p:nvPr/>
          </p:nvSpPr>
          <p:spPr bwMode="auto">
            <a:xfrm>
              <a:off x="4044" y="1656"/>
              <a:ext cx="276" cy="1908"/>
            </a:xfrm>
            <a:prstGeom prst="downArrow">
              <a:avLst>
                <a:gd name="adj1" fmla="val 50000"/>
                <a:gd name="adj2" fmla="val 172826"/>
              </a:avLst>
            </a:prstGeom>
            <a:solidFill>
              <a:srgbClr val="FFFF00"/>
            </a:solidFill>
            <a:ln w="9525">
              <a:solidFill>
                <a:srgbClr val="FFFF00"/>
              </a:solidFill>
              <a:miter lim="800000"/>
              <a:headEnd/>
              <a:tailEnd/>
            </a:ln>
            <a:effectLst/>
          </p:spPr>
          <p:txBody>
            <a:bodyPr wrap="none" anchor="ctr"/>
            <a:lstStyle/>
            <a:p>
              <a:endParaRPr lang="en-US"/>
            </a:p>
          </p:txBody>
        </p:sp>
        <p:sp>
          <p:nvSpPr>
            <p:cNvPr id="1555480" name="AutoShape 24"/>
            <p:cNvSpPr>
              <a:spLocks noChangeArrowheads="1"/>
            </p:cNvSpPr>
            <p:nvPr/>
          </p:nvSpPr>
          <p:spPr bwMode="auto">
            <a:xfrm rot="-3067271">
              <a:off x="2172" y="2476"/>
              <a:ext cx="276" cy="1595"/>
            </a:xfrm>
            <a:prstGeom prst="downArrow">
              <a:avLst>
                <a:gd name="adj1" fmla="val 50000"/>
                <a:gd name="adj2" fmla="val 144475"/>
              </a:avLst>
            </a:prstGeom>
            <a:solidFill>
              <a:srgbClr val="FFFF00"/>
            </a:solidFill>
            <a:ln w="9525">
              <a:solidFill>
                <a:srgbClr val="FFFF00"/>
              </a:solidFill>
              <a:miter lim="800000"/>
              <a:headEnd/>
              <a:tailEnd/>
            </a:ln>
            <a:effectLst/>
          </p:spPr>
          <p:txBody>
            <a:bodyPr wrap="none" anchor="ctr"/>
            <a:lstStyle/>
            <a:p>
              <a:endParaRPr lang="en-US"/>
            </a:p>
          </p:txBody>
        </p:sp>
        <p:sp>
          <p:nvSpPr>
            <p:cNvPr id="1555481" name="Text Box 25"/>
            <p:cNvSpPr txBox="1">
              <a:spLocks noChangeArrowheads="1"/>
            </p:cNvSpPr>
            <p:nvPr/>
          </p:nvSpPr>
          <p:spPr bwMode="auto">
            <a:xfrm>
              <a:off x="2976" y="3612"/>
              <a:ext cx="2448" cy="294"/>
            </a:xfrm>
            <a:prstGeom prst="rect">
              <a:avLst/>
            </a:prstGeom>
            <a:solidFill>
              <a:srgbClr val="DDDDDD"/>
            </a:solidFill>
            <a:ln w="9525">
              <a:solidFill>
                <a:schemeClr val="accent2"/>
              </a:solidFill>
              <a:miter lim="800000"/>
              <a:headEnd/>
              <a:tailEnd/>
            </a:ln>
            <a:effectLst/>
          </p:spPr>
          <p:txBody>
            <a:bodyPr>
              <a:spAutoFit/>
            </a:bodyPr>
            <a:lstStyle/>
            <a:p>
              <a:pPr>
                <a:spcBef>
                  <a:spcPct val="50000"/>
                </a:spcBef>
              </a:pPr>
              <a:r>
                <a:rPr lang="en-US" sz="2400">
                  <a:solidFill>
                    <a:schemeClr val="accent2"/>
                  </a:solidFill>
                </a:rPr>
                <a:t>Involve proactive actions</a:t>
              </a:r>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3"/>
          <p:cNvSpPr>
            <a:spLocks noGrp="1"/>
          </p:cNvSpPr>
          <p:nvPr>
            <p:ph type="dt" sz="half" idx="4294967295"/>
          </p:nvPr>
        </p:nvSpPr>
        <p:spPr>
          <a:xfrm>
            <a:off x="457200" y="6245225"/>
            <a:ext cx="2133600" cy="476250"/>
          </a:xfrm>
          <a:prstGeom prst="rect">
            <a:avLst/>
          </a:prstGeom>
        </p:spPr>
        <p:txBody>
          <a:bodyPr/>
          <a:lstStyle/>
          <a:p>
            <a:r>
              <a:rPr lang="en-US"/>
              <a:t>12/05/2005</a:t>
            </a:r>
          </a:p>
        </p:txBody>
      </p:sp>
      <p:sp>
        <p:nvSpPr>
          <p:cNvPr id="24" name="Footer Placeholder 4"/>
          <p:cNvSpPr>
            <a:spLocks noGrp="1"/>
          </p:cNvSpPr>
          <p:nvPr>
            <p:ph type="ftr" sz="quarter" idx="4294967295"/>
          </p:nvPr>
        </p:nvSpPr>
        <p:spPr>
          <a:xfrm>
            <a:off x="3124200" y="6245225"/>
            <a:ext cx="2895600" cy="476250"/>
          </a:xfrm>
          <a:prstGeom prst="rect">
            <a:avLst/>
          </a:prstGeom>
        </p:spPr>
        <p:txBody>
          <a:bodyPr/>
          <a:lstStyle/>
          <a:p>
            <a:r>
              <a:rPr lang="en-US"/>
              <a:t>Kumar        ISSNIP '05 Melbourne </a:t>
            </a:r>
          </a:p>
        </p:txBody>
      </p:sp>
      <p:sp>
        <p:nvSpPr>
          <p:cNvPr id="25" name="Slide Number Placeholder 5"/>
          <p:cNvSpPr>
            <a:spLocks noGrp="1"/>
          </p:cNvSpPr>
          <p:nvPr>
            <p:ph type="sldNum" sz="quarter" idx="4294967295"/>
          </p:nvPr>
        </p:nvSpPr>
        <p:spPr>
          <a:xfrm>
            <a:off x="6553200" y="6245225"/>
            <a:ext cx="2133600" cy="476250"/>
          </a:xfrm>
          <a:prstGeom prst="rect">
            <a:avLst/>
          </a:prstGeom>
        </p:spPr>
        <p:txBody>
          <a:bodyPr/>
          <a:lstStyle/>
          <a:p>
            <a:fld id="{E6D022FA-5B77-4DB8-95BB-BE915E3424AE}" type="slidenum">
              <a:rPr lang="en-US"/>
              <a:pPr/>
              <a:t>7</a:t>
            </a:fld>
            <a:endParaRPr lang="en-US"/>
          </a:p>
        </p:txBody>
      </p:sp>
      <p:sp>
        <p:nvSpPr>
          <p:cNvPr id="1118210" name="Rectangle 2"/>
          <p:cNvSpPr>
            <a:spLocks noGrp="1" noChangeArrowheads="1"/>
          </p:cNvSpPr>
          <p:nvPr>
            <p:ph type="title"/>
          </p:nvPr>
        </p:nvSpPr>
        <p:spPr>
          <a:xfrm>
            <a:off x="412750" y="0"/>
            <a:ext cx="8229600" cy="1143000"/>
          </a:xfrm>
        </p:spPr>
        <p:txBody>
          <a:bodyPr/>
          <a:lstStyle/>
          <a:p>
            <a:r>
              <a:rPr lang="en-US" sz="2400"/>
              <a:t>Heterogeneity and Interoperability</a:t>
            </a:r>
          </a:p>
        </p:txBody>
      </p:sp>
      <p:grpSp>
        <p:nvGrpSpPr>
          <p:cNvPr id="2" name="Group 3"/>
          <p:cNvGrpSpPr>
            <a:grpSpLocks/>
          </p:cNvGrpSpPr>
          <p:nvPr/>
        </p:nvGrpSpPr>
        <p:grpSpPr bwMode="auto">
          <a:xfrm>
            <a:off x="0" y="787400"/>
            <a:ext cx="8347075" cy="5621338"/>
            <a:chOff x="145" y="779"/>
            <a:chExt cx="5298" cy="3541"/>
          </a:xfrm>
        </p:grpSpPr>
        <p:pic>
          <p:nvPicPr>
            <p:cNvPr id="1118212" name="Picture 4" descr="PE02039_"/>
            <p:cNvPicPr>
              <a:picLocks noChangeAspect="1" noChangeArrowheads="1"/>
            </p:cNvPicPr>
            <p:nvPr/>
          </p:nvPicPr>
          <p:blipFill>
            <a:blip r:embed="rId3" cstate="print"/>
            <a:srcRect/>
            <a:stretch>
              <a:fillRect/>
            </a:stretch>
          </p:blipFill>
          <p:spPr bwMode="auto">
            <a:xfrm>
              <a:off x="2343" y="2111"/>
              <a:ext cx="1026" cy="1237"/>
            </a:xfrm>
            <a:prstGeom prst="rect">
              <a:avLst/>
            </a:prstGeom>
            <a:noFill/>
          </p:spPr>
        </p:pic>
        <p:pic>
          <p:nvPicPr>
            <p:cNvPr id="1118213" name="Picture 5" descr="j0090555"/>
            <p:cNvPicPr>
              <a:picLocks noChangeAspect="1" noChangeArrowheads="1"/>
            </p:cNvPicPr>
            <p:nvPr/>
          </p:nvPicPr>
          <p:blipFill>
            <a:blip r:embed="rId4" cstate="print"/>
            <a:srcRect/>
            <a:stretch>
              <a:fillRect/>
            </a:stretch>
          </p:blipFill>
          <p:spPr bwMode="auto">
            <a:xfrm>
              <a:off x="181" y="3180"/>
              <a:ext cx="1369" cy="1140"/>
            </a:xfrm>
            <a:prstGeom prst="rect">
              <a:avLst/>
            </a:prstGeom>
            <a:noFill/>
          </p:spPr>
        </p:pic>
        <p:pic>
          <p:nvPicPr>
            <p:cNvPr id="1118214" name="Picture 6" descr="j0282528"/>
            <p:cNvPicPr>
              <a:picLocks noChangeAspect="1" noChangeArrowheads="1"/>
            </p:cNvPicPr>
            <p:nvPr/>
          </p:nvPicPr>
          <p:blipFill>
            <a:blip r:embed="rId5" cstate="print"/>
            <a:srcRect/>
            <a:stretch>
              <a:fillRect/>
            </a:stretch>
          </p:blipFill>
          <p:spPr bwMode="auto">
            <a:xfrm>
              <a:off x="145" y="2807"/>
              <a:ext cx="614" cy="376"/>
            </a:xfrm>
            <a:prstGeom prst="rect">
              <a:avLst/>
            </a:prstGeom>
            <a:noFill/>
          </p:spPr>
        </p:pic>
        <p:pic>
          <p:nvPicPr>
            <p:cNvPr id="1118215" name="Picture 7" descr="j0297625"/>
            <p:cNvPicPr>
              <a:picLocks noChangeAspect="1" noChangeArrowheads="1"/>
            </p:cNvPicPr>
            <p:nvPr/>
          </p:nvPicPr>
          <p:blipFill>
            <a:blip r:embed="rId6" cstate="print"/>
            <a:srcRect/>
            <a:stretch>
              <a:fillRect/>
            </a:stretch>
          </p:blipFill>
          <p:spPr bwMode="auto">
            <a:xfrm>
              <a:off x="3203" y="779"/>
              <a:ext cx="625" cy="613"/>
            </a:xfrm>
            <a:prstGeom prst="rect">
              <a:avLst/>
            </a:prstGeom>
            <a:noFill/>
          </p:spPr>
        </p:pic>
        <p:pic>
          <p:nvPicPr>
            <p:cNvPr id="1118216" name="Picture 8" descr="j0297625"/>
            <p:cNvPicPr>
              <a:picLocks noChangeAspect="1" noChangeArrowheads="1"/>
            </p:cNvPicPr>
            <p:nvPr/>
          </p:nvPicPr>
          <p:blipFill>
            <a:blip r:embed="rId6" cstate="print"/>
            <a:srcRect/>
            <a:stretch>
              <a:fillRect/>
            </a:stretch>
          </p:blipFill>
          <p:spPr bwMode="auto">
            <a:xfrm>
              <a:off x="2171" y="1199"/>
              <a:ext cx="625" cy="613"/>
            </a:xfrm>
            <a:prstGeom prst="rect">
              <a:avLst/>
            </a:prstGeom>
            <a:noFill/>
          </p:spPr>
        </p:pic>
        <p:pic>
          <p:nvPicPr>
            <p:cNvPr id="1118217" name="Picture 9" descr="j0297625"/>
            <p:cNvPicPr>
              <a:picLocks noChangeAspect="1" noChangeArrowheads="1"/>
            </p:cNvPicPr>
            <p:nvPr/>
          </p:nvPicPr>
          <p:blipFill>
            <a:blip r:embed="rId6" cstate="print"/>
            <a:srcRect/>
            <a:stretch>
              <a:fillRect/>
            </a:stretch>
          </p:blipFill>
          <p:spPr bwMode="auto">
            <a:xfrm>
              <a:off x="935" y="1799"/>
              <a:ext cx="625" cy="613"/>
            </a:xfrm>
            <a:prstGeom prst="rect">
              <a:avLst/>
            </a:prstGeom>
            <a:noFill/>
          </p:spPr>
        </p:pic>
        <p:sp>
          <p:nvSpPr>
            <p:cNvPr id="1118218" name="Line 10"/>
            <p:cNvSpPr>
              <a:spLocks noChangeShapeType="1"/>
            </p:cNvSpPr>
            <p:nvPr/>
          </p:nvSpPr>
          <p:spPr bwMode="auto">
            <a:xfrm flipH="1" flipV="1">
              <a:off x="3864" y="1092"/>
              <a:ext cx="300" cy="288"/>
            </a:xfrm>
            <a:prstGeom prst="line">
              <a:avLst/>
            </a:prstGeom>
            <a:noFill/>
            <a:ln w="38100">
              <a:solidFill>
                <a:srgbClr val="FF3300"/>
              </a:solidFill>
              <a:round/>
              <a:headEnd/>
              <a:tailEnd type="triangle" w="med" len="med"/>
            </a:ln>
            <a:effectLst/>
          </p:spPr>
          <p:txBody>
            <a:bodyPr/>
            <a:lstStyle/>
            <a:p>
              <a:endParaRPr lang="en-US"/>
            </a:p>
          </p:txBody>
        </p:sp>
        <p:sp>
          <p:nvSpPr>
            <p:cNvPr id="1118219" name="Line 11"/>
            <p:cNvSpPr>
              <a:spLocks noChangeShapeType="1"/>
            </p:cNvSpPr>
            <p:nvPr/>
          </p:nvSpPr>
          <p:spPr bwMode="auto">
            <a:xfrm>
              <a:off x="2352" y="2136"/>
              <a:ext cx="72" cy="336"/>
            </a:xfrm>
            <a:prstGeom prst="line">
              <a:avLst/>
            </a:prstGeom>
            <a:noFill/>
            <a:ln w="38100">
              <a:solidFill>
                <a:srgbClr val="FF3300"/>
              </a:solidFill>
              <a:round/>
              <a:headEnd/>
              <a:tailEnd type="triangle" w="med" len="med"/>
            </a:ln>
            <a:effectLst/>
          </p:spPr>
          <p:txBody>
            <a:bodyPr/>
            <a:lstStyle/>
            <a:p>
              <a:endParaRPr lang="en-US"/>
            </a:p>
          </p:txBody>
        </p:sp>
        <p:sp>
          <p:nvSpPr>
            <p:cNvPr id="1118220" name="Line 12"/>
            <p:cNvSpPr>
              <a:spLocks noChangeShapeType="1"/>
            </p:cNvSpPr>
            <p:nvPr/>
          </p:nvSpPr>
          <p:spPr bwMode="auto">
            <a:xfrm flipH="1">
              <a:off x="468" y="2100"/>
              <a:ext cx="420" cy="636"/>
            </a:xfrm>
            <a:prstGeom prst="line">
              <a:avLst/>
            </a:prstGeom>
            <a:noFill/>
            <a:ln w="38100">
              <a:solidFill>
                <a:srgbClr val="FF3300"/>
              </a:solidFill>
              <a:round/>
              <a:headEnd/>
              <a:tailEnd type="triangle" w="med" len="med"/>
            </a:ln>
            <a:effectLst/>
          </p:spPr>
          <p:txBody>
            <a:bodyPr/>
            <a:lstStyle/>
            <a:p>
              <a:endParaRPr lang="en-US"/>
            </a:p>
          </p:txBody>
        </p:sp>
        <p:sp>
          <p:nvSpPr>
            <p:cNvPr id="1118221" name="Line 13"/>
            <p:cNvSpPr>
              <a:spLocks noChangeShapeType="1"/>
            </p:cNvSpPr>
            <p:nvPr/>
          </p:nvSpPr>
          <p:spPr bwMode="auto">
            <a:xfrm flipH="1">
              <a:off x="1824" y="1920"/>
              <a:ext cx="2016" cy="1080"/>
            </a:xfrm>
            <a:prstGeom prst="line">
              <a:avLst/>
            </a:prstGeom>
            <a:noFill/>
            <a:ln w="9525">
              <a:solidFill>
                <a:schemeClr val="tx1"/>
              </a:solidFill>
              <a:prstDash val="sysDot"/>
              <a:round/>
              <a:headEnd/>
              <a:tailEnd/>
            </a:ln>
            <a:effectLst/>
          </p:spPr>
          <p:txBody>
            <a:bodyPr/>
            <a:lstStyle/>
            <a:p>
              <a:endParaRPr lang="en-US"/>
            </a:p>
          </p:txBody>
        </p:sp>
        <p:sp>
          <p:nvSpPr>
            <p:cNvPr id="1118222" name="Line 14"/>
            <p:cNvSpPr>
              <a:spLocks noChangeShapeType="1"/>
            </p:cNvSpPr>
            <p:nvPr/>
          </p:nvSpPr>
          <p:spPr bwMode="auto">
            <a:xfrm flipH="1">
              <a:off x="2376" y="2364"/>
              <a:ext cx="1884" cy="1476"/>
            </a:xfrm>
            <a:prstGeom prst="line">
              <a:avLst/>
            </a:prstGeom>
            <a:noFill/>
            <a:ln w="9525">
              <a:solidFill>
                <a:schemeClr val="tx1"/>
              </a:solidFill>
              <a:prstDash val="sysDot"/>
              <a:round/>
              <a:headEnd/>
              <a:tailEnd/>
            </a:ln>
            <a:effectLst/>
          </p:spPr>
          <p:txBody>
            <a:bodyPr/>
            <a:lstStyle/>
            <a:p>
              <a:endParaRPr lang="en-US"/>
            </a:p>
          </p:txBody>
        </p:sp>
        <p:sp>
          <p:nvSpPr>
            <p:cNvPr id="1118223" name="Text Box 15"/>
            <p:cNvSpPr txBox="1">
              <a:spLocks noChangeArrowheads="1"/>
            </p:cNvSpPr>
            <p:nvPr/>
          </p:nvSpPr>
          <p:spPr bwMode="auto">
            <a:xfrm>
              <a:off x="3012" y="1392"/>
              <a:ext cx="132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laptop to PDA</a:t>
              </a:r>
            </a:p>
          </p:txBody>
        </p:sp>
        <p:sp>
          <p:nvSpPr>
            <p:cNvPr id="1118224" name="Text Box 16"/>
            <p:cNvSpPr txBox="1">
              <a:spLocks noChangeArrowheads="1"/>
            </p:cNvSpPr>
            <p:nvPr/>
          </p:nvSpPr>
          <p:spPr bwMode="auto">
            <a:xfrm>
              <a:off x="1884" y="1776"/>
              <a:ext cx="126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Working while on the move</a:t>
              </a:r>
            </a:p>
          </p:txBody>
        </p:sp>
        <p:sp>
          <p:nvSpPr>
            <p:cNvPr id="1118225" name="Text Box 17"/>
            <p:cNvSpPr txBox="1">
              <a:spLocks noChangeArrowheads="1"/>
            </p:cNvSpPr>
            <p:nvPr/>
          </p:nvSpPr>
          <p:spPr bwMode="auto">
            <a:xfrm>
              <a:off x="696" y="2460"/>
              <a:ext cx="150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PDA to Projector</a:t>
              </a:r>
            </a:p>
          </p:txBody>
        </p:sp>
        <p:pic>
          <p:nvPicPr>
            <p:cNvPr id="1118226" name="Picture 18" descr="pe00971_"/>
            <p:cNvPicPr>
              <a:picLocks noChangeAspect="1" noChangeArrowheads="1"/>
            </p:cNvPicPr>
            <p:nvPr/>
          </p:nvPicPr>
          <p:blipFill>
            <a:blip r:embed="rId7" cstate="print"/>
            <a:srcRect/>
            <a:stretch>
              <a:fillRect/>
            </a:stretch>
          </p:blipFill>
          <p:spPr bwMode="auto">
            <a:xfrm>
              <a:off x="4277" y="869"/>
              <a:ext cx="1166" cy="1142"/>
            </a:xfrm>
            <a:prstGeom prst="rect">
              <a:avLst/>
            </a:prstGeom>
            <a:noFill/>
          </p:spPr>
        </p:pic>
        <p:sp>
          <p:nvSpPr>
            <p:cNvPr id="1118227" name="Text Box 19"/>
            <p:cNvSpPr txBox="1">
              <a:spLocks noChangeArrowheads="1"/>
            </p:cNvSpPr>
            <p:nvPr/>
          </p:nvSpPr>
          <p:spPr bwMode="auto">
            <a:xfrm>
              <a:off x="1512" y="3916"/>
              <a:ext cx="768" cy="231"/>
            </a:xfrm>
            <a:prstGeom prst="rect">
              <a:avLst/>
            </a:prstGeom>
            <a:noFill/>
            <a:ln w="9525">
              <a:noFill/>
              <a:miter lim="800000"/>
              <a:headEnd/>
              <a:tailEnd/>
            </a:ln>
            <a:effectLst/>
          </p:spPr>
          <p:txBody>
            <a:bodyPr>
              <a:spAutoFit/>
            </a:bodyPr>
            <a:lstStyle/>
            <a:p>
              <a:pPr>
                <a:spcBef>
                  <a:spcPct val="50000"/>
                </a:spcBef>
              </a:pPr>
              <a:r>
                <a:rPr lang="en-US" sz="1800">
                  <a:solidFill>
                    <a:srgbClr val="6C1A2F"/>
                  </a:solidFill>
                </a:rPr>
                <a:t>Meeting</a:t>
              </a:r>
            </a:p>
          </p:txBody>
        </p:sp>
      </p:grpSp>
      <p:sp>
        <p:nvSpPr>
          <p:cNvPr id="1118228" name="AutoShape 20"/>
          <p:cNvSpPr>
            <a:spLocks noChangeArrowheads="1"/>
          </p:cNvSpPr>
          <p:nvPr/>
        </p:nvSpPr>
        <p:spPr bwMode="auto">
          <a:xfrm rot="-12800956">
            <a:off x="763588" y="4543425"/>
            <a:ext cx="301625" cy="298450"/>
          </a:xfrm>
          <a:prstGeom prst="triangle">
            <a:avLst>
              <a:gd name="adj" fmla="val 50000"/>
            </a:avLst>
          </a:prstGeom>
          <a:solidFill>
            <a:schemeClr val="accent2"/>
          </a:solidFill>
          <a:ln w="9525">
            <a:solidFill>
              <a:schemeClr val="accent2"/>
            </a:solidFill>
            <a:miter lim="800000"/>
            <a:headEnd/>
            <a:tailEnd/>
          </a:ln>
          <a:effectLst/>
        </p:spPr>
        <p:txBody>
          <a:bodyPr wrap="none" anchor="ctr"/>
          <a:lstStyle/>
          <a:p>
            <a:endParaRPr lang="en-US"/>
          </a:p>
        </p:txBody>
      </p:sp>
      <p:sp>
        <p:nvSpPr>
          <p:cNvPr id="1118229" name="AutoShape 21"/>
          <p:cNvSpPr>
            <a:spLocks noChangeArrowheads="1"/>
          </p:cNvSpPr>
          <p:nvPr/>
        </p:nvSpPr>
        <p:spPr bwMode="auto">
          <a:xfrm rot="-4081810">
            <a:off x="2600325" y="3278188"/>
            <a:ext cx="512763" cy="3189287"/>
          </a:xfrm>
          <a:prstGeom prst="downArrow">
            <a:avLst>
              <a:gd name="adj1" fmla="val 50000"/>
              <a:gd name="adj2" fmla="val 155495"/>
            </a:avLst>
          </a:prstGeom>
          <a:solidFill>
            <a:srgbClr val="FFFF00"/>
          </a:solidFill>
          <a:ln w="9525">
            <a:solidFill>
              <a:srgbClr val="FFFF00"/>
            </a:solidFill>
            <a:miter lim="800000"/>
            <a:headEnd/>
            <a:tailEnd/>
          </a:ln>
          <a:effectLst/>
        </p:spPr>
        <p:txBody>
          <a:bodyPr wrap="none" anchor="ctr"/>
          <a:lstStyle/>
          <a:p>
            <a:endParaRPr lang="en-US"/>
          </a:p>
        </p:txBody>
      </p:sp>
      <p:sp>
        <p:nvSpPr>
          <p:cNvPr id="1118230" name="Text Box 22"/>
          <p:cNvSpPr txBox="1">
            <a:spLocks noChangeArrowheads="1"/>
          </p:cNvSpPr>
          <p:nvPr/>
        </p:nvSpPr>
        <p:spPr bwMode="auto">
          <a:xfrm>
            <a:off x="5303838" y="4440238"/>
            <a:ext cx="3840162" cy="1379537"/>
          </a:xfrm>
          <a:prstGeom prst="rect">
            <a:avLst/>
          </a:prstGeom>
          <a:solidFill>
            <a:srgbClr val="DDDDDD"/>
          </a:solidFill>
          <a:ln w="9525">
            <a:solidFill>
              <a:schemeClr val="accent2"/>
            </a:solidFill>
            <a:miter lim="800000"/>
            <a:headEnd/>
            <a:tailEnd/>
          </a:ln>
          <a:effectLst/>
        </p:spPr>
        <p:txBody>
          <a:bodyPr>
            <a:spAutoFit/>
          </a:bodyPr>
          <a:lstStyle/>
          <a:p>
            <a:pPr>
              <a:spcBef>
                <a:spcPct val="50000"/>
              </a:spcBef>
            </a:pPr>
            <a:r>
              <a:rPr lang="en-US" sz="2400">
                <a:solidFill>
                  <a:schemeClr val="accent2"/>
                </a:solidFill>
              </a:rPr>
              <a:t>Laptop, PDA, Projector, Camera</a:t>
            </a:r>
          </a:p>
          <a:p>
            <a:pPr>
              <a:spcBef>
                <a:spcPct val="50000"/>
              </a:spcBef>
            </a:pPr>
            <a:r>
              <a:rPr lang="en-US" sz="2400">
                <a:solidFill>
                  <a:schemeClr val="accent2"/>
                </a:solidFill>
              </a:rPr>
              <a:t>LAN, Wireless LAN, X10</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3"/>
          <p:cNvSpPr>
            <a:spLocks noGrp="1"/>
          </p:cNvSpPr>
          <p:nvPr>
            <p:ph type="dt" sz="half" idx="4294967295"/>
          </p:nvPr>
        </p:nvSpPr>
        <p:spPr>
          <a:xfrm>
            <a:off x="457200" y="6245225"/>
            <a:ext cx="2133600" cy="476250"/>
          </a:xfrm>
          <a:prstGeom prst="rect">
            <a:avLst/>
          </a:prstGeom>
        </p:spPr>
        <p:txBody>
          <a:bodyPr/>
          <a:lstStyle/>
          <a:p>
            <a:r>
              <a:rPr lang="en-US"/>
              <a:t>12/05/2005</a:t>
            </a:r>
          </a:p>
        </p:txBody>
      </p:sp>
      <p:sp>
        <p:nvSpPr>
          <p:cNvPr id="23" name="Footer Placeholder 4"/>
          <p:cNvSpPr>
            <a:spLocks noGrp="1"/>
          </p:cNvSpPr>
          <p:nvPr>
            <p:ph type="ftr" sz="quarter" idx="4294967295"/>
          </p:nvPr>
        </p:nvSpPr>
        <p:spPr>
          <a:xfrm>
            <a:off x="3124200" y="6245225"/>
            <a:ext cx="2895600" cy="476250"/>
          </a:xfrm>
          <a:prstGeom prst="rect">
            <a:avLst/>
          </a:prstGeom>
        </p:spPr>
        <p:txBody>
          <a:bodyPr/>
          <a:lstStyle/>
          <a:p>
            <a:r>
              <a:rPr lang="en-US"/>
              <a:t>Kumar        ISSNIP '05 Melbourne </a:t>
            </a:r>
          </a:p>
        </p:txBody>
      </p:sp>
      <p:sp>
        <p:nvSpPr>
          <p:cNvPr id="24" name="Slide Number Placeholder 5"/>
          <p:cNvSpPr>
            <a:spLocks noGrp="1"/>
          </p:cNvSpPr>
          <p:nvPr>
            <p:ph type="sldNum" sz="quarter" idx="4294967295"/>
          </p:nvPr>
        </p:nvSpPr>
        <p:spPr>
          <a:xfrm>
            <a:off x="6553200" y="6245225"/>
            <a:ext cx="2133600" cy="476250"/>
          </a:xfrm>
          <a:prstGeom prst="rect">
            <a:avLst/>
          </a:prstGeom>
        </p:spPr>
        <p:txBody>
          <a:bodyPr/>
          <a:lstStyle/>
          <a:p>
            <a:fld id="{43BADFAC-3943-4A8F-9E94-FD076177610A}" type="slidenum">
              <a:rPr lang="en-US"/>
              <a:pPr/>
              <a:t>8</a:t>
            </a:fld>
            <a:endParaRPr lang="en-US"/>
          </a:p>
        </p:txBody>
      </p:sp>
      <p:sp>
        <p:nvSpPr>
          <p:cNvPr id="1124354" name="Rectangle 2"/>
          <p:cNvSpPr>
            <a:spLocks noGrp="1" noChangeArrowheads="1"/>
          </p:cNvSpPr>
          <p:nvPr>
            <p:ph type="title"/>
          </p:nvPr>
        </p:nvSpPr>
        <p:spPr>
          <a:xfrm>
            <a:off x="457200" y="0"/>
            <a:ext cx="8229600" cy="1143000"/>
          </a:xfrm>
        </p:spPr>
        <p:txBody>
          <a:bodyPr/>
          <a:lstStyle/>
          <a:p>
            <a:r>
              <a:rPr lang="en-US"/>
              <a:t>Smart Environment</a:t>
            </a:r>
          </a:p>
        </p:txBody>
      </p:sp>
      <p:pic>
        <p:nvPicPr>
          <p:cNvPr id="1124355" name="Picture 3" descr="PE02039_"/>
          <p:cNvPicPr>
            <a:picLocks noChangeAspect="1" noChangeArrowheads="1"/>
          </p:cNvPicPr>
          <p:nvPr/>
        </p:nvPicPr>
        <p:blipFill>
          <a:blip r:embed="rId3" cstate="print"/>
          <a:srcRect/>
          <a:stretch>
            <a:fillRect/>
          </a:stretch>
        </p:blipFill>
        <p:spPr bwMode="auto">
          <a:xfrm>
            <a:off x="4157663" y="2954338"/>
            <a:ext cx="1628775" cy="1884362"/>
          </a:xfrm>
          <a:prstGeom prst="rect">
            <a:avLst/>
          </a:prstGeom>
          <a:noFill/>
        </p:spPr>
      </p:pic>
      <p:pic>
        <p:nvPicPr>
          <p:cNvPr id="1124356" name="Picture 4" descr="j0090555"/>
          <p:cNvPicPr>
            <a:picLocks noChangeAspect="1" noChangeArrowheads="1"/>
          </p:cNvPicPr>
          <p:nvPr/>
        </p:nvPicPr>
        <p:blipFill>
          <a:blip r:embed="rId4" cstate="print"/>
          <a:srcRect/>
          <a:stretch>
            <a:fillRect/>
          </a:stretch>
        </p:blipFill>
        <p:spPr bwMode="auto">
          <a:xfrm>
            <a:off x="725488" y="4581525"/>
            <a:ext cx="2173287" cy="1736725"/>
          </a:xfrm>
          <a:prstGeom prst="rect">
            <a:avLst/>
          </a:prstGeom>
          <a:noFill/>
        </p:spPr>
      </p:pic>
      <p:pic>
        <p:nvPicPr>
          <p:cNvPr id="1124357" name="Picture 5" descr="j0282528"/>
          <p:cNvPicPr>
            <a:picLocks noChangeAspect="1" noChangeArrowheads="1"/>
          </p:cNvPicPr>
          <p:nvPr/>
        </p:nvPicPr>
        <p:blipFill>
          <a:blip r:embed="rId5" cstate="print"/>
          <a:srcRect/>
          <a:stretch>
            <a:fillRect/>
          </a:stretch>
        </p:blipFill>
        <p:spPr bwMode="auto">
          <a:xfrm>
            <a:off x="668338" y="4014788"/>
            <a:ext cx="974725" cy="571500"/>
          </a:xfrm>
          <a:prstGeom prst="rect">
            <a:avLst/>
          </a:prstGeom>
          <a:noFill/>
        </p:spPr>
      </p:pic>
      <p:pic>
        <p:nvPicPr>
          <p:cNvPr id="1124358" name="Picture 6" descr="j0297625"/>
          <p:cNvPicPr>
            <a:picLocks noChangeAspect="1" noChangeArrowheads="1"/>
          </p:cNvPicPr>
          <p:nvPr/>
        </p:nvPicPr>
        <p:blipFill>
          <a:blip r:embed="rId6" cstate="print"/>
          <a:srcRect/>
          <a:stretch>
            <a:fillRect/>
          </a:stretch>
        </p:blipFill>
        <p:spPr bwMode="auto">
          <a:xfrm>
            <a:off x="5522913" y="925513"/>
            <a:ext cx="992187" cy="933450"/>
          </a:xfrm>
          <a:prstGeom prst="rect">
            <a:avLst/>
          </a:prstGeom>
          <a:noFill/>
        </p:spPr>
      </p:pic>
      <p:pic>
        <p:nvPicPr>
          <p:cNvPr id="1124359" name="Picture 7" descr="j0297625"/>
          <p:cNvPicPr>
            <a:picLocks noChangeAspect="1" noChangeArrowheads="1"/>
          </p:cNvPicPr>
          <p:nvPr/>
        </p:nvPicPr>
        <p:blipFill>
          <a:blip r:embed="rId6" cstate="print"/>
          <a:srcRect/>
          <a:stretch>
            <a:fillRect/>
          </a:stretch>
        </p:blipFill>
        <p:spPr bwMode="auto">
          <a:xfrm>
            <a:off x="3884613" y="1565275"/>
            <a:ext cx="992187" cy="933450"/>
          </a:xfrm>
          <a:prstGeom prst="rect">
            <a:avLst/>
          </a:prstGeom>
          <a:noFill/>
        </p:spPr>
      </p:pic>
      <p:pic>
        <p:nvPicPr>
          <p:cNvPr id="1124360" name="Picture 8" descr="j0297625"/>
          <p:cNvPicPr>
            <a:picLocks noChangeAspect="1" noChangeArrowheads="1"/>
          </p:cNvPicPr>
          <p:nvPr/>
        </p:nvPicPr>
        <p:blipFill>
          <a:blip r:embed="rId6" cstate="print"/>
          <a:srcRect/>
          <a:stretch>
            <a:fillRect/>
          </a:stretch>
        </p:blipFill>
        <p:spPr bwMode="auto">
          <a:xfrm>
            <a:off x="1922463" y="2479675"/>
            <a:ext cx="992187" cy="933450"/>
          </a:xfrm>
          <a:prstGeom prst="rect">
            <a:avLst/>
          </a:prstGeom>
          <a:noFill/>
        </p:spPr>
      </p:pic>
      <p:sp>
        <p:nvSpPr>
          <p:cNvPr id="1124361" name="Line 9"/>
          <p:cNvSpPr>
            <a:spLocks noChangeShapeType="1"/>
          </p:cNvSpPr>
          <p:nvPr/>
        </p:nvSpPr>
        <p:spPr bwMode="auto">
          <a:xfrm flipH="1" flipV="1">
            <a:off x="6572250" y="1401763"/>
            <a:ext cx="476250" cy="439737"/>
          </a:xfrm>
          <a:prstGeom prst="line">
            <a:avLst/>
          </a:prstGeom>
          <a:noFill/>
          <a:ln w="38100">
            <a:solidFill>
              <a:srgbClr val="FF3300"/>
            </a:solidFill>
            <a:round/>
            <a:headEnd/>
            <a:tailEnd type="triangle" w="med" len="med"/>
          </a:ln>
          <a:effectLst/>
        </p:spPr>
        <p:txBody>
          <a:bodyPr/>
          <a:lstStyle/>
          <a:p>
            <a:endParaRPr lang="en-US"/>
          </a:p>
        </p:txBody>
      </p:sp>
      <p:sp>
        <p:nvSpPr>
          <p:cNvPr id="1124362" name="Line 10"/>
          <p:cNvSpPr>
            <a:spLocks noChangeShapeType="1"/>
          </p:cNvSpPr>
          <p:nvPr/>
        </p:nvSpPr>
        <p:spPr bwMode="auto">
          <a:xfrm>
            <a:off x="4171950" y="2992438"/>
            <a:ext cx="114300" cy="511175"/>
          </a:xfrm>
          <a:prstGeom prst="line">
            <a:avLst/>
          </a:prstGeom>
          <a:noFill/>
          <a:ln w="38100">
            <a:solidFill>
              <a:srgbClr val="FF3300"/>
            </a:solidFill>
            <a:round/>
            <a:headEnd/>
            <a:tailEnd type="triangle" w="med" len="med"/>
          </a:ln>
          <a:effectLst/>
        </p:spPr>
        <p:txBody>
          <a:bodyPr/>
          <a:lstStyle/>
          <a:p>
            <a:endParaRPr lang="en-US"/>
          </a:p>
        </p:txBody>
      </p:sp>
      <p:sp>
        <p:nvSpPr>
          <p:cNvPr id="1124363" name="Line 11"/>
          <p:cNvSpPr>
            <a:spLocks noChangeShapeType="1"/>
          </p:cNvSpPr>
          <p:nvPr/>
        </p:nvSpPr>
        <p:spPr bwMode="auto">
          <a:xfrm flipH="1">
            <a:off x="1181100" y="2936875"/>
            <a:ext cx="666750" cy="968375"/>
          </a:xfrm>
          <a:prstGeom prst="line">
            <a:avLst/>
          </a:prstGeom>
          <a:noFill/>
          <a:ln w="38100">
            <a:solidFill>
              <a:srgbClr val="FF3300"/>
            </a:solidFill>
            <a:round/>
            <a:headEnd/>
            <a:tailEnd type="triangle" w="med" len="med"/>
          </a:ln>
          <a:effectLst/>
        </p:spPr>
        <p:txBody>
          <a:bodyPr/>
          <a:lstStyle/>
          <a:p>
            <a:endParaRPr lang="en-US"/>
          </a:p>
        </p:txBody>
      </p:sp>
      <p:sp>
        <p:nvSpPr>
          <p:cNvPr id="1124364" name="Line 12"/>
          <p:cNvSpPr>
            <a:spLocks noChangeShapeType="1"/>
          </p:cNvSpPr>
          <p:nvPr/>
        </p:nvSpPr>
        <p:spPr bwMode="auto">
          <a:xfrm flipH="1">
            <a:off x="3333750" y="2663825"/>
            <a:ext cx="3200400" cy="1644650"/>
          </a:xfrm>
          <a:prstGeom prst="line">
            <a:avLst/>
          </a:prstGeom>
          <a:noFill/>
          <a:ln w="9525">
            <a:solidFill>
              <a:schemeClr val="tx1"/>
            </a:solidFill>
            <a:prstDash val="sysDot"/>
            <a:round/>
            <a:headEnd/>
            <a:tailEnd/>
          </a:ln>
          <a:effectLst/>
        </p:spPr>
        <p:txBody>
          <a:bodyPr/>
          <a:lstStyle/>
          <a:p>
            <a:endParaRPr lang="en-US"/>
          </a:p>
        </p:txBody>
      </p:sp>
      <p:sp>
        <p:nvSpPr>
          <p:cNvPr id="1124365" name="Line 13"/>
          <p:cNvSpPr>
            <a:spLocks noChangeShapeType="1"/>
          </p:cNvSpPr>
          <p:nvPr/>
        </p:nvSpPr>
        <p:spPr bwMode="auto">
          <a:xfrm flipH="1">
            <a:off x="4210050" y="3340100"/>
            <a:ext cx="2990850" cy="2247900"/>
          </a:xfrm>
          <a:prstGeom prst="line">
            <a:avLst/>
          </a:prstGeom>
          <a:noFill/>
          <a:ln w="9525">
            <a:solidFill>
              <a:schemeClr val="tx1"/>
            </a:solidFill>
            <a:prstDash val="sysDot"/>
            <a:round/>
            <a:headEnd/>
            <a:tailEnd/>
          </a:ln>
          <a:effectLst/>
        </p:spPr>
        <p:txBody>
          <a:bodyPr/>
          <a:lstStyle/>
          <a:p>
            <a:endParaRPr lang="en-US"/>
          </a:p>
        </p:txBody>
      </p:sp>
      <p:sp>
        <p:nvSpPr>
          <p:cNvPr id="1124366" name="Text Box 14"/>
          <p:cNvSpPr txBox="1">
            <a:spLocks noChangeArrowheads="1"/>
          </p:cNvSpPr>
          <p:nvPr/>
        </p:nvSpPr>
        <p:spPr bwMode="auto">
          <a:xfrm>
            <a:off x="5219700" y="1858963"/>
            <a:ext cx="2095500" cy="581025"/>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laptop to PDA</a:t>
            </a:r>
          </a:p>
        </p:txBody>
      </p:sp>
      <p:sp>
        <p:nvSpPr>
          <p:cNvPr id="1124367" name="Text Box 15"/>
          <p:cNvSpPr txBox="1">
            <a:spLocks noChangeArrowheads="1"/>
          </p:cNvSpPr>
          <p:nvPr/>
        </p:nvSpPr>
        <p:spPr bwMode="auto">
          <a:xfrm>
            <a:off x="3429000" y="2441575"/>
            <a:ext cx="2000250" cy="582613"/>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Working while on the move</a:t>
            </a:r>
          </a:p>
        </p:txBody>
      </p:sp>
      <p:sp>
        <p:nvSpPr>
          <p:cNvPr id="1124368" name="Text Box 16"/>
          <p:cNvSpPr txBox="1">
            <a:spLocks noChangeArrowheads="1"/>
          </p:cNvSpPr>
          <p:nvPr/>
        </p:nvSpPr>
        <p:spPr bwMode="auto">
          <a:xfrm>
            <a:off x="1543050" y="3486150"/>
            <a:ext cx="2381250" cy="581025"/>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PDA to Projector</a:t>
            </a:r>
          </a:p>
        </p:txBody>
      </p:sp>
      <p:pic>
        <p:nvPicPr>
          <p:cNvPr id="1124369" name="Picture 17" descr="pe00971_"/>
          <p:cNvPicPr>
            <a:picLocks noChangeAspect="1" noChangeArrowheads="1"/>
          </p:cNvPicPr>
          <p:nvPr/>
        </p:nvPicPr>
        <p:blipFill>
          <a:blip r:embed="rId7" cstate="print"/>
          <a:srcRect/>
          <a:stretch>
            <a:fillRect/>
          </a:stretch>
        </p:blipFill>
        <p:spPr bwMode="auto">
          <a:xfrm>
            <a:off x="7227888" y="1062038"/>
            <a:ext cx="1851025" cy="1739900"/>
          </a:xfrm>
          <a:prstGeom prst="rect">
            <a:avLst/>
          </a:prstGeom>
          <a:noFill/>
        </p:spPr>
      </p:pic>
      <p:sp>
        <p:nvSpPr>
          <p:cNvPr id="1124370" name="Text Box 18"/>
          <p:cNvSpPr txBox="1">
            <a:spLocks noChangeArrowheads="1"/>
          </p:cNvSpPr>
          <p:nvPr/>
        </p:nvSpPr>
        <p:spPr bwMode="auto">
          <a:xfrm>
            <a:off x="2838450" y="5700713"/>
            <a:ext cx="1219200" cy="368300"/>
          </a:xfrm>
          <a:prstGeom prst="rect">
            <a:avLst/>
          </a:prstGeom>
          <a:noFill/>
          <a:ln w="9525">
            <a:noFill/>
            <a:miter lim="800000"/>
            <a:headEnd/>
            <a:tailEnd/>
          </a:ln>
          <a:effectLst/>
        </p:spPr>
        <p:txBody>
          <a:bodyPr>
            <a:spAutoFit/>
          </a:bodyPr>
          <a:lstStyle/>
          <a:p>
            <a:pPr>
              <a:spcBef>
                <a:spcPct val="50000"/>
              </a:spcBef>
            </a:pPr>
            <a:r>
              <a:rPr lang="en-US" sz="1800">
                <a:solidFill>
                  <a:srgbClr val="6C1A2F"/>
                </a:solidFill>
              </a:rPr>
              <a:t>Meeting</a:t>
            </a:r>
          </a:p>
        </p:txBody>
      </p:sp>
      <p:sp>
        <p:nvSpPr>
          <p:cNvPr id="1124371" name="AutoShape 19"/>
          <p:cNvSpPr>
            <a:spLocks noChangeArrowheads="1"/>
          </p:cNvSpPr>
          <p:nvPr/>
        </p:nvSpPr>
        <p:spPr bwMode="auto">
          <a:xfrm rot="-12800956">
            <a:off x="1438275" y="4529138"/>
            <a:ext cx="303213" cy="285750"/>
          </a:xfrm>
          <a:prstGeom prst="triangle">
            <a:avLst>
              <a:gd name="adj" fmla="val 50000"/>
            </a:avLst>
          </a:prstGeom>
          <a:solidFill>
            <a:schemeClr val="accent2"/>
          </a:solidFill>
          <a:ln w="9525">
            <a:solidFill>
              <a:schemeClr val="accent2"/>
            </a:solidFill>
            <a:miter lim="800000"/>
            <a:headEnd/>
            <a:tailEnd/>
          </a:ln>
          <a:effectLst/>
        </p:spPr>
        <p:txBody>
          <a:bodyPr wrap="none" anchor="ctr"/>
          <a:lstStyle/>
          <a:p>
            <a:endParaRPr lang="en-US"/>
          </a:p>
        </p:txBody>
      </p:sp>
      <p:sp>
        <p:nvSpPr>
          <p:cNvPr id="1124372" name="Text Box 20"/>
          <p:cNvSpPr txBox="1">
            <a:spLocks noChangeArrowheads="1"/>
          </p:cNvSpPr>
          <p:nvPr/>
        </p:nvSpPr>
        <p:spPr bwMode="auto">
          <a:xfrm>
            <a:off x="4991100" y="4803775"/>
            <a:ext cx="4152900" cy="1196975"/>
          </a:xfrm>
          <a:prstGeom prst="rect">
            <a:avLst/>
          </a:prstGeom>
          <a:solidFill>
            <a:srgbClr val="DDDDDD"/>
          </a:solidFill>
          <a:ln w="9525">
            <a:solidFill>
              <a:schemeClr val="accent2"/>
            </a:solidFill>
            <a:miter lim="800000"/>
            <a:headEnd/>
            <a:tailEnd/>
          </a:ln>
          <a:effectLst/>
        </p:spPr>
        <p:txBody>
          <a:bodyPr>
            <a:spAutoFit/>
          </a:bodyPr>
          <a:lstStyle/>
          <a:p>
            <a:pPr>
              <a:spcBef>
                <a:spcPct val="50000"/>
              </a:spcBef>
            </a:pPr>
            <a:r>
              <a:rPr lang="en-US" sz="2400">
                <a:solidFill>
                  <a:schemeClr val="accent2"/>
                </a:solidFill>
              </a:rPr>
              <a:t>Detect identities of personnel, interact  with speaker</a:t>
            </a:r>
          </a:p>
        </p:txBody>
      </p:sp>
      <p:sp>
        <p:nvSpPr>
          <p:cNvPr id="1124373" name="AutoShape 21"/>
          <p:cNvSpPr>
            <a:spLocks noChangeArrowheads="1"/>
          </p:cNvSpPr>
          <p:nvPr/>
        </p:nvSpPr>
        <p:spPr bwMode="auto">
          <a:xfrm rot="15953788" flipH="1">
            <a:off x="3648869" y="4471194"/>
            <a:ext cx="573087" cy="2003425"/>
          </a:xfrm>
          <a:prstGeom prst="downArrow">
            <a:avLst>
              <a:gd name="adj1" fmla="val 50000"/>
              <a:gd name="adj2" fmla="val 87396"/>
            </a:avLst>
          </a:prstGeom>
          <a:solidFill>
            <a:srgbClr val="FFFF00"/>
          </a:solidFill>
          <a:ln w="9525">
            <a:solidFill>
              <a:srgbClr val="FFFF00"/>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457200" y="6245225"/>
            <a:ext cx="2133600" cy="476250"/>
          </a:xfrm>
          <a:prstGeom prst="rect">
            <a:avLst/>
          </a:prstGeom>
        </p:spPr>
        <p:txBody>
          <a:bodyPr/>
          <a:lstStyle/>
          <a:p>
            <a:r>
              <a:rPr lang="en-US"/>
              <a:t>12/05/2005</a:t>
            </a:r>
          </a:p>
        </p:txBody>
      </p:sp>
      <p:sp>
        <p:nvSpPr>
          <p:cNvPr id="5" name="Footer Placeholder 4"/>
          <p:cNvSpPr>
            <a:spLocks noGrp="1"/>
          </p:cNvSpPr>
          <p:nvPr>
            <p:ph type="ftr" sz="quarter" idx="4294967295"/>
          </p:nvPr>
        </p:nvSpPr>
        <p:spPr>
          <a:xfrm>
            <a:off x="3124200" y="6245225"/>
            <a:ext cx="2895600" cy="476250"/>
          </a:xfrm>
          <a:prstGeom prst="rect">
            <a:avLst/>
          </a:prstGeom>
        </p:spPr>
        <p:txBody>
          <a:bodyPr/>
          <a:lstStyle/>
          <a:p>
            <a:r>
              <a:rPr lang="en-US"/>
              <a:t>Kumar        ISSNIP '05 Melbourne </a:t>
            </a:r>
          </a:p>
        </p:txBody>
      </p:sp>
      <p:sp>
        <p:nvSpPr>
          <p:cNvPr id="6" name="Slide Number Placeholder 5"/>
          <p:cNvSpPr>
            <a:spLocks noGrp="1"/>
          </p:cNvSpPr>
          <p:nvPr>
            <p:ph type="sldNum" sz="quarter" idx="4294967295"/>
          </p:nvPr>
        </p:nvSpPr>
        <p:spPr>
          <a:xfrm>
            <a:off x="6553200" y="6245225"/>
            <a:ext cx="2133600" cy="476250"/>
          </a:xfrm>
          <a:prstGeom prst="rect">
            <a:avLst/>
          </a:prstGeom>
        </p:spPr>
        <p:txBody>
          <a:bodyPr/>
          <a:lstStyle/>
          <a:p>
            <a:fld id="{33E226F1-7152-487A-B3B4-122EB5CDCF91}" type="slidenum">
              <a:rPr lang="en-US"/>
              <a:pPr/>
              <a:t>9</a:t>
            </a:fld>
            <a:endParaRPr lang="en-US"/>
          </a:p>
        </p:txBody>
      </p:sp>
      <p:sp>
        <p:nvSpPr>
          <p:cNvPr id="1131522" name="Rectangle 2"/>
          <p:cNvSpPr>
            <a:spLocks noGrp="1" noChangeArrowheads="1"/>
          </p:cNvSpPr>
          <p:nvPr>
            <p:ph type="title"/>
          </p:nvPr>
        </p:nvSpPr>
        <p:spPr/>
        <p:txBody>
          <a:bodyPr/>
          <a:lstStyle/>
          <a:p>
            <a:r>
              <a:rPr lang="en-US"/>
              <a:t>Scenario 2</a:t>
            </a:r>
          </a:p>
        </p:txBody>
      </p:sp>
      <p:sp>
        <p:nvSpPr>
          <p:cNvPr id="1131523" name="Rectangle 3"/>
          <p:cNvSpPr>
            <a:spLocks noGrp="1" noChangeArrowheads="1"/>
          </p:cNvSpPr>
          <p:nvPr>
            <p:ph type="body" idx="1"/>
          </p:nvPr>
        </p:nvSpPr>
        <p:spPr>
          <a:xfrm>
            <a:off x="1025525" y="1181100"/>
            <a:ext cx="7535863" cy="4251325"/>
          </a:xfrm>
        </p:spPr>
        <p:txBody>
          <a:bodyPr/>
          <a:lstStyle/>
          <a:p>
            <a:pPr marL="287338" indent="-287338">
              <a:lnSpc>
                <a:spcPct val="80000"/>
              </a:lnSpc>
              <a:spcAft>
                <a:spcPct val="15000"/>
              </a:spcAft>
            </a:pPr>
            <a:r>
              <a:rPr lang="en-US" sz="2400"/>
              <a:t>Desired actions</a:t>
            </a:r>
          </a:p>
          <a:p>
            <a:pPr marL="679450" lvl="1" indent="-277813">
              <a:lnSpc>
                <a:spcPct val="80000"/>
              </a:lnSpc>
            </a:pPr>
            <a:endParaRPr lang="en-US"/>
          </a:p>
          <a:p>
            <a:pPr marL="679450" lvl="1" indent="-277813">
              <a:lnSpc>
                <a:spcPct val="80000"/>
              </a:lnSpc>
            </a:pPr>
            <a:r>
              <a:rPr lang="en-US" sz="1800" b="1">
                <a:solidFill>
                  <a:schemeClr val="accent2"/>
                </a:solidFill>
              </a:rPr>
              <a:t>Inform the ambulance, hospital, personal physician, relatives and friends, insurance, etc.</a:t>
            </a:r>
          </a:p>
          <a:p>
            <a:pPr marL="679450" lvl="1" indent="-277813">
              <a:lnSpc>
                <a:spcPct val="80000"/>
              </a:lnSpc>
            </a:pPr>
            <a:r>
              <a:rPr lang="en-US" sz="1800" b="1">
                <a:solidFill>
                  <a:schemeClr val="accent2"/>
                </a:solidFill>
              </a:rPr>
              <a:t>Control the traffic for smooth ambulance pass through</a:t>
            </a:r>
          </a:p>
          <a:p>
            <a:pPr marL="679450" lvl="1" indent="-277813">
              <a:lnSpc>
                <a:spcPct val="80000"/>
              </a:lnSpc>
            </a:pPr>
            <a:r>
              <a:rPr lang="en-US" sz="1800" b="1">
                <a:solidFill>
                  <a:schemeClr val="accent2"/>
                </a:solidFill>
              </a:rPr>
              <a:t>Prepare the ER and the ER personnel</a:t>
            </a:r>
          </a:p>
          <a:p>
            <a:pPr marL="679450" lvl="1" indent="-277813">
              <a:lnSpc>
                <a:spcPct val="80000"/>
              </a:lnSpc>
            </a:pPr>
            <a:r>
              <a:rPr lang="en-US" sz="1800" b="1">
                <a:solidFill>
                  <a:schemeClr val="accent2"/>
                </a:solidFill>
              </a:rPr>
              <a:t>Provide medical records and current vital medical data to the physician</a:t>
            </a:r>
          </a:p>
          <a:p>
            <a:pPr marL="679450" lvl="1" indent="-277813">
              <a:lnSpc>
                <a:spcPct val="80000"/>
              </a:lnSpc>
            </a:pPr>
            <a:r>
              <a:rPr lang="en-US" sz="1800" b="1">
                <a:solidFill>
                  <a:schemeClr val="accent2"/>
                </a:solidFill>
              </a:rPr>
              <a:t>Allow the physician to remotely administer medication</a:t>
            </a:r>
          </a:p>
          <a:p>
            <a:pPr marL="679450" lvl="1" indent="-277813">
              <a:lnSpc>
                <a:spcPct val="80000"/>
              </a:lnSpc>
              <a:spcAft>
                <a:spcPct val="15000"/>
              </a:spcAft>
            </a:pPr>
            <a:r>
              <a:rPr lang="en-US" sz="1800"/>
              <a:t>…</a:t>
            </a:r>
          </a:p>
          <a:p>
            <a:pPr marL="287338" indent="-287338">
              <a:lnSpc>
                <a:spcPct val="80000"/>
              </a:lnSpc>
              <a:spcAft>
                <a:spcPct val="15000"/>
              </a:spcAft>
            </a:pPr>
            <a:r>
              <a:rPr lang="en-US" sz="2000"/>
              <a:t>On a </a:t>
            </a:r>
            <a:r>
              <a:rPr lang="en-US" sz="2000">
                <a:solidFill>
                  <a:schemeClr val="accent2"/>
                </a:solidFill>
              </a:rPr>
              <a:t>TIMELY, AUTOMATED, TRANSPARENT</a:t>
            </a:r>
            <a:r>
              <a:rPr lang="en-US" sz="2000"/>
              <a:t> basis </a:t>
            </a:r>
            <a:endParaRPr lang="en-US" sz="1800" b="1">
              <a:solidFill>
                <a:schemeClr val="accent2"/>
              </a:solidFill>
            </a:endParaRPr>
          </a:p>
          <a:p>
            <a:pPr marL="287338" indent="-287338">
              <a:lnSpc>
                <a:spcPct val="80000"/>
              </a:lnSpc>
            </a:pPr>
            <a:r>
              <a:rPr lang="en-US" sz="2000"/>
              <a:t>Solution: </a:t>
            </a:r>
          </a:p>
          <a:p>
            <a:pPr marL="287338" indent="-287338">
              <a:lnSpc>
                <a:spcPct val="80000"/>
              </a:lnSpc>
            </a:pPr>
            <a:r>
              <a:rPr lang="en-US" sz="2000"/>
              <a:t>	</a:t>
            </a:r>
            <a:r>
              <a:rPr lang="en-US" sz="1800" b="1">
                <a:solidFill>
                  <a:schemeClr val="accent2"/>
                </a:solidFill>
              </a:rPr>
              <a:t>Pervasive Computing</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262</TotalTime>
  <Words>1857</Words>
  <Application>Microsoft Office PowerPoint</Application>
  <PresentationFormat>On-screen Show (4:3)</PresentationFormat>
  <Paragraphs>265</Paragraphs>
  <Slides>24</Slides>
  <Notes>10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Solstice</vt:lpstr>
      <vt:lpstr>CSE 4340/5349 Mobile Systems Engineering</vt:lpstr>
      <vt:lpstr>Scenario 1</vt:lpstr>
      <vt:lpstr>Scenario 2</vt:lpstr>
      <vt:lpstr>Scenario 2</vt:lpstr>
      <vt:lpstr>Scenarios </vt:lpstr>
      <vt:lpstr>Proactivity and Transparency</vt:lpstr>
      <vt:lpstr>Heterogeneity and Interoperability</vt:lpstr>
      <vt:lpstr>Smart Environment</vt:lpstr>
      <vt:lpstr>Scenario 2</vt:lpstr>
      <vt:lpstr>Mobile Systems: Fundamentals</vt:lpstr>
      <vt:lpstr>Instructor and Contact</vt:lpstr>
      <vt:lpstr>Course Modules</vt:lpstr>
      <vt:lpstr>Course Objectives</vt:lpstr>
      <vt:lpstr>Course Outcomes</vt:lpstr>
      <vt:lpstr>Textbook  - None</vt:lpstr>
      <vt:lpstr>Articles : First set</vt:lpstr>
      <vt:lpstr>Grading</vt:lpstr>
      <vt:lpstr>Motivation</vt:lpstr>
      <vt:lpstr>Computing Paradigms</vt:lpstr>
      <vt:lpstr>Fading Distinctions</vt:lpstr>
      <vt:lpstr>Mobile Systems: Potential</vt:lpstr>
      <vt:lpstr>Definitions</vt:lpstr>
      <vt:lpstr>Labs/Projects</vt:lpstr>
      <vt:lpstr>Topics in Detail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4340/5349 Mobile Systems Engineering</dc:title>
  <dc:creator>Mohan</dc:creator>
  <cp:lastModifiedBy>Mohan Kumar</cp:lastModifiedBy>
  <cp:revision>12</cp:revision>
  <dcterms:created xsi:type="dcterms:W3CDTF">2010-01-20T03:00:21Z</dcterms:created>
  <dcterms:modified xsi:type="dcterms:W3CDTF">2010-02-01T03:25:45Z</dcterms:modified>
</cp:coreProperties>
</file>