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72" r:id="rId3"/>
    <p:sldId id="273" r:id="rId4"/>
    <p:sldId id="274" r:id="rId5"/>
    <p:sldId id="275" r:id="rId6"/>
    <p:sldId id="277" r:id="rId7"/>
    <p:sldId id="278" r:id="rId8"/>
    <p:sldId id="279" r:id="rId9"/>
    <p:sldId id="276" r:id="rId10"/>
    <p:sldId id="280" r:id="rId11"/>
    <p:sldId id="281" r:id="rId12"/>
    <p:sldId id="282" r:id="rId13"/>
    <p:sldId id="284" r:id="rId14"/>
    <p:sldId id="285" r:id="rId15"/>
    <p:sldId id="286" r:id="rId16"/>
    <p:sldId id="283"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C13801-9167-4A32-B267-D21D1E9D18DC}" type="datetimeFigureOut">
              <a:rPr lang="en-US" smtClean="0"/>
              <a:pPr/>
              <a:t>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F2997D-F359-4B6F-96EF-B017292878F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1D3A65-6D9C-4314-8327-D538C6122D48}" type="slidenum">
              <a:rPr lang="en-US"/>
              <a:pPr/>
              <a:t>2</a:t>
            </a:fld>
            <a:endParaRPr lang="en-US"/>
          </a:p>
        </p:txBody>
      </p:sp>
      <p:sp>
        <p:nvSpPr>
          <p:cNvPr id="1554434" name="Rectangle 2"/>
          <p:cNvSpPr>
            <a:spLocks noGrp="1" noRot="1" noChangeAspect="1" noChangeArrowheads="1" noTextEdit="1"/>
          </p:cNvSpPr>
          <p:nvPr>
            <p:ph type="sldImg"/>
          </p:nvPr>
        </p:nvSpPr>
        <p:spPr>
          <a:ln/>
        </p:spPr>
      </p:sp>
      <p:sp>
        <p:nvSpPr>
          <p:cNvPr id="1554435" name="Rectangle 3"/>
          <p:cNvSpPr>
            <a:spLocks noGrp="1" noChangeArrowheads="1"/>
          </p:cNvSpPr>
          <p:nvPr>
            <p:ph type="body" idx="1"/>
          </p:nvPr>
        </p:nvSpPr>
        <p:spPr/>
        <p:txBody>
          <a:bodyPr/>
          <a:lstStyle/>
          <a:p>
            <a:r>
              <a:rPr lang="en-US" sz="900" i="1" dirty="0">
                <a:cs typeface="Times New Roman" pitchFamily="18" charset="0"/>
              </a:rPr>
              <a:t>Fred is in his office, frantically preparing for a meeting at which he</a:t>
            </a:r>
            <a:r>
              <a:rPr lang="en-US" sz="900" dirty="0">
                <a:cs typeface="Times New Roman" pitchFamily="18" charset="0"/>
              </a:rPr>
              <a:t> </a:t>
            </a:r>
            <a:r>
              <a:rPr lang="en-US" sz="900" i="1" dirty="0">
                <a:cs typeface="Times New Roman" pitchFamily="18" charset="0"/>
              </a:rPr>
              <a:t>will give a presentation and software demonstration. The meeting</a:t>
            </a:r>
            <a:r>
              <a:rPr lang="en-US" sz="900" dirty="0">
                <a:cs typeface="Times New Roman" pitchFamily="18" charset="0"/>
              </a:rPr>
              <a:t> </a:t>
            </a:r>
            <a:r>
              <a:rPr lang="en-US" sz="900" i="1" dirty="0">
                <a:cs typeface="Times New Roman" pitchFamily="18" charset="0"/>
              </a:rPr>
              <a:t>room is a 10-minute walk across campus. It is time to leave, but</a:t>
            </a:r>
            <a:r>
              <a:rPr lang="en-US" sz="900" dirty="0">
                <a:cs typeface="Times New Roman" pitchFamily="18" charset="0"/>
              </a:rPr>
              <a:t> </a:t>
            </a:r>
            <a:r>
              <a:rPr lang="en-US" sz="900" i="1" dirty="0">
                <a:cs typeface="Times New Roman" pitchFamily="18" charset="0"/>
              </a:rPr>
              <a:t>Fred is not quite ready. He grabs his </a:t>
            </a:r>
            <a:r>
              <a:rPr lang="en-US" sz="900" i="1" dirty="0" err="1">
                <a:cs typeface="Times New Roman" pitchFamily="18" charset="0"/>
              </a:rPr>
              <a:t>PalmXXII</a:t>
            </a:r>
            <a:r>
              <a:rPr lang="en-US" sz="900" i="1" dirty="0">
                <a:cs typeface="Times New Roman" pitchFamily="18" charset="0"/>
              </a:rPr>
              <a:t> wireless handheld</a:t>
            </a:r>
            <a:r>
              <a:rPr lang="en-US" sz="900" dirty="0">
                <a:cs typeface="Times New Roman" pitchFamily="18" charset="0"/>
              </a:rPr>
              <a:t> </a:t>
            </a:r>
            <a:r>
              <a:rPr lang="en-US" sz="900" i="1" dirty="0">
                <a:cs typeface="Times New Roman" pitchFamily="18" charset="0"/>
              </a:rPr>
              <a:t>computer and walks out of the door. The presentation files and software are uploaded from his laptop to his PDA as well as the projection computer in the meeting room. </a:t>
            </a:r>
            <a:r>
              <a:rPr lang="en-US" sz="900" dirty="0">
                <a:cs typeface="Times New Roman" pitchFamily="18" charset="0"/>
              </a:rPr>
              <a:t> </a:t>
            </a:r>
            <a:r>
              <a:rPr lang="en-US" sz="900" i="1" dirty="0">
                <a:cs typeface="Times New Roman" pitchFamily="18" charset="0"/>
              </a:rPr>
              <a:t>Fred finishes his edits just before he enters the meeting room.</a:t>
            </a:r>
            <a:r>
              <a:rPr lang="en-US" sz="900" dirty="0">
                <a:cs typeface="Times New Roman" pitchFamily="18" charset="0"/>
              </a:rPr>
              <a:t> </a:t>
            </a:r>
            <a:r>
              <a:rPr lang="en-US" sz="900" i="1" dirty="0">
                <a:cs typeface="Times New Roman" pitchFamily="18" charset="0"/>
              </a:rPr>
              <a:t>As he walks in, his final changes are transferred to the projection</a:t>
            </a:r>
            <a:r>
              <a:rPr lang="en-US" sz="900" dirty="0">
                <a:cs typeface="Times New Roman" pitchFamily="18" charset="0"/>
              </a:rPr>
              <a:t> </a:t>
            </a:r>
            <a:r>
              <a:rPr lang="en-US" sz="900" i="1" dirty="0">
                <a:cs typeface="Times New Roman" pitchFamily="18" charset="0"/>
              </a:rPr>
              <a:t>computer. As the presentation proceeds, Fred is about to display a</a:t>
            </a:r>
            <a:r>
              <a:rPr lang="en-US" sz="900" dirty="0">
                <a:cs typeface="Times New Roman" pitchFamily="18" charset="0"/>
              </a:rPr>
              <a:t> </a:t>
            </a:r>
            <a:r>
              <a:rPr lang="en-US" sz="900" i="1" dirty="0">
                <a:cs typeface="Times New Roman" pitchFamily="18" charset="0"/>
              </a:rPr>
              <a:t>slide with highly sensitive budget information. The room’s face detection and recognition</a:t>
            </a:r>
            <a:r>
              <a:rPr lang="en-US" sz="900" dirty="0">
                <a:cs typeface="Times New Roman" pitchFamily="18" charset="0"/>
              </a:rPr>
              <a:t> </a:t>
            </a:r>
            <a:r>
              <a:rPr lang="en-US" sz="900" i="1" dirty="0">
                <a:cs typeface="Times New Roman" pitchFamily="18" charset="0"/>
              </a:rPr>
              <a:t>capability indicates that there are some unfamiliar faces present and warns Fred. Fred skips the slide. He moves on to other topics and ends on a high note, leaving</a:t>
            </a:r>
            <a:r>
              <a:rPr lang="en-US" sz="900" dirty="0">
                <a:cs typeface="Times New Roman" pitchFamily="18" charset="0"/>
              </a:rPr>
              <a:t> </a:t>
            </a:r>
            <a:r>
              <a:rPr lang="en-US" sz="900" i="1" dirty="0">
                <a:cs typeface="Times New Roman" pitchFamily="18" charset="0"/>
              </a:rPr>
              <a:t>the audience impressed by his polished presentation.</a:t>
            </a:r>
            <a:endParaRPr lang="en-US" sz="900" dirty="0">
              <a:cs typeface="Times New Roman" pitchFamily="18" charset="0"/>
            </a:endParaRPr>
          </a:p>
          <a:p>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B8B0AE-B85B-43C3-ABB2-1ED1529ADB9A}" type="slidenum">
              <a:rPr lang="en-US"/>
              <a:pPr/>
              <a:t>3</a:t>
            </a:fld>
            <a:endParaRPr lang="en-US"/>
          </a:p>
        </p:txBody>
      </p:sp>
      <p:sp>
        <p:nvSpPr>
          <p:cNvPr id="1235970" name="Rectangle 2"/>
          <p:cNvSpPr>
            <a:spLocks noGrp="1" noRot="1" noChangeAspect="1" noChangeArrowheads="1" noTextEdit="1"/>
          </p:cNvSpPr>
          <p:nvPr>
            <p:ph type="sldImg"/>
          </p:nvPr>
        </p:nvSpPr>
        <p:spPr>
          <a:ln/>
        </p:spPr>
      </p:sp>
      <p:sp>
        <p:nvSpPr>
          <p:cNvPr id="1235971" name="Rectangle 3"/>
          <p:cNvSpPr>
            <a:spLocks noGrp="1" noChangeArrowheads="1"/>
          </p:cNvSpPr>
          <p:nvPr>
            <p:ph type="body" idx="1"/>
          </p:nvPr>
        </p:nvSpPr>
        <p:spPr/>
        <p:txBody>
          <a:bodyPr/>
          <a:lstStyle/>
          <a:p>
            <a:r>
              <a:rPr lang="en-US" sz="900" dirty="0">
                <a:cs typeface="Times New Roman" pitchFamily="18" charset="0"/>
              </a:rPr>
              <a:t>A car-accident victim in a critical condition needs immediate attention by medical and other personnel who are in geographically distributed locations. Timely and automated actions by ambulance personnel, doctors, hospitals personnel etc. and their effective collaboration is essential to save the victim. Devices around the victim, such as street camera, cellular phone, pocket PC exchange sensory data, and recognize the occurrence of an extraordinary event (in this case an accident) and </a:t>
            </a:r>
            <a:r>
              <a:rPr lang="en-US" sz="900" dirty="0" err="1">
                <a:cs typeface="Times New Roman" pitchFamily="18" charset="0"/>
              </a:rPr>
              <a:t>and</a:t>
            </a:r>
            <a:r>
              <a:rPr lang="en-US" sz="900" dirty="0">
                <a:cs typeface="Times New Roman" pitchFamily="18" charset="0"/>
              </a:rPr>
              <a:t> contact an ambulance service. The ambulance, upon arrival  interfaces with the hospital, medical and other personnel to accomplish required tasks to save the patient reliably, efficiently and in time. In order to achieve the life-saving mission in this context, real-time collaboration is established dynamically and autonomously.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0E318-CB1D-4896-B941-C9CE2FBD5B8D}" type="slidenum">
              <a:rPr lang="en-US"/>
              <a:pPr/>
              <a:t>4</a:t>
            </a:fld>
            <a:endParaRPr lang="en-US"/>
          </a:p>
        </p:txBody>
      </p:sp>
      <p:sp>
        <p:nvSpPr>
          <p:cNvPr id="1550338" name="Rectangle 2"/>
          <p:cNvSpPr>
            <a:spLocks noGrp="1" noRot="1" noChangeAspect="1" noChangeArrowheads="1" noTextEdit="1"/>
          </p:cNvSpPr>
          <p:nvPr>
            <p:ph type="sldImg"/>
          </p:nvPr>
        </p:nvSpPr>
        <p:spPr>
          <a:ln/>
        </p:spPr>
      </p:sp>
      <p:sp>
        <p:nvSpPr>
          <p:cNvPr id="1550339" name="Rectangle 3"/>
          <p:cNvSpPr>
            <a:spLocks noGrp="1" noChangeArrowheads="1"/>
          </p:cNvSpPr>
          <p:nvPr>
            <p:ph type="body" idx="1"/>
          </p:nvPr>
        </p:nvSpPr>
        <p:spPr/>
        <p:txBody>
          <a:bodyPr/>
          <a:lstStyle/>
          <a:p>
            <a:r>
              <a:rPr lang="en-US" sz="900" dirty="0">
                <a:cs typeface="Times New Roman" pitchFamily="18" charset="0"/>
              </a:rPr>
              <a:t>A car-accident victim in a critical condition needs immediate attention by medical and other personnel who are in geographically distributed locations. Timely and automated actions by ambulance personnel, doctors, hospitals personnel etc. and their effective collaboration is essential to save the victim. Devices around the victim, such as street camera, cellular phone, pocket PC exchange sensory data, and recognize the occurrence of an extraordinary event (in this case an accident) and </a:t>
            </a:r>
            <a:r>
              <a:rPr lang="en-US" sz="900" dirty="0" err="1">
                <a:cs typeface="Times New Roman" pitchFamily="18" charset="0"/>
              </a:rPr>
              <a:t>and</a:t>
            </a:r>
            <a:r>
              <a:rPr lang="en-US" sz="900" dirty="0">
                <a:cs typeface="Times New Roman" pitchFamily="18" charset="0"/>
              </a:rPr>
              <a:t> contact an ambulance service. The ambulance, upon arrival  interfaces with the hospital, medical and other personnel to accomplish required tasks to save the patient reliably, efficiently and in time. In order to achieve the life-saving mission in this context, real-time collaboration is established dynamically and autonomously.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4E6980-A5B5-4276-8F44-72103D086511}" type="slidenum">
              <a:rPr lang="en-US"/>
              <a:pPr/>
              <a:t>5</a:t>
            </a:fld>
            <a:endParaRPr lang="en-US"/>
          </a:p>
        </p:txBody>
      </p:sp>
      <p:sp>
        <p:nvSpPr>
          <p:cNvPr id="984066" name="Rectangle 2"/>
          <p:cNvSpPr>
            <a:spLocks noGrp="1" noRot="1" noChangeAspect="1" noChangeArrowheads="1" noTextEdit="1"/>
          </p:cNvSpPr>
          <p:nvPr>
            <p:ph type="sldImg"/>
          </p:nvPr>
        </p:nvSpPr>
        <p:spPr>
          <a:ln/>
        </p:spPr>
      </p:sp>
      <p:sp>
        <p:nvSpPr>
          <p:cNvPr id="984067" name="Rectangle 3"/>
          <p:cNvSpPr>
            <a:spLocks noGrp="1" noChangeArrowheads="1"/>
          </p:cNvSpPr>
          <p:nvPr>
            <p:ph type="body" idx="1"/>
          </p:nvPr>
        </p:nvSpPr>
        <p:spPr/>
        <p:txBody>
          <a:bodyPr/>
          <a:lstStyle/>
          <a:p>
            <a:r>
              <a:rPr lang="en-US"/>
              <a:t>The afore-mentioned scenarios use existing basic component technologies,</a:t>
            </a:r>
          </a:p>
          <a:p>
            <a:r>
              <a:rPr lang="en-US"/>
              <a:t>Laptops, handhelds, street cameras, cell phones, car computer, image and voice recognition systems and such.</a:t>
            </a:r>
          </a:p>
          <a:p>
            <a:r>
              <a:rPr lang="en-US"/>
              <a:t>But then why do these scenarios seem like science fiction.</a:t>
            </a:r>
          </a:p>
          <a:p>
            <a:r>
              <a:rPr lang="en-US"/>
              <a:t>Because, the whole is much greater than the sum of its parts –</a:t>
            </a:r>
          </a:p>
          <a:p>
            <a:r>
              <a:rPr lang="en-US"/>
              <a:t>we are yet to glue these components together.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BB16B-0B80-439C-B8D4-F639242342B6}" type="slidenum">
              <a:rPr lang="en-US"/>
              <a:pPr/>
              <a:t>6</a:t>
            </a:fld>
            <a:endParaRPr lang="en-US"/>
          </a:p>
        </p:txBody>
      </p:sp>
      <p:sp>
        <p:nvSpPr>
          <p:cNvPr id="1556482" name="Rectangle 2"/>
          <p:cNvSpPr>
            <a:spLocks noGrp="1" noRot="1" noChangeAspect="1" noChangeArrowheads="1" noTextEdit="1"/>
          </p:cNvSpPr>
          <p:nvPr>
            <p:ph type="sldImg"/>
          </p:nvPr>
        </p:nvSpPr>
        <p:spPr>
          <a:ln/>
        </p:spPr>
      </p:sp>
      <p:sp>
        <p:nvSpPr>
          <p:cNvPr id="1556483" name="Rectangle 3"/>
          <p:cNvSpPr>
            <a:spLocks noGrp="1" noChangeArrowheads="1"/>
          </p:cNvSpPr>
          <p:nvPr>
            <p:ph type="body" idx="1"/>
          </p:nvPr>
        </p:nvSpPr>
        <p:spPr/>
        <p:txBody>
          <a:bodyPr/>
          <a:lstStyle/>
          <a:p>
            <a:r>
              <a:rPr lang="en-US" sz="900" dirty="0"/>
              <a:t>Today, most computing and communication services are reactive in nature. Whatever </a:t>
            </a:r>
            <a:r>
              <a:rPr lang="en-US" sz="900" dirty="0" err="1"/>
              <a:t>proactivity</a:t>
            </a:r>
            <a:r>
              <a:rPr lang="en-US" sz="900" dirty="0"/>
              <a:t> we encounter is </a:t>
            </a:r>
          </a:p>
          <a:p>
            <a:r>
              <a:rPr lang="en-US" sz="900" dirty="0"/>
              <a:t>Obtrusive and most of the time useless. </a:t>
            </a:r>
            <a:r>
              <a:rPr lang="en-US" sz="900" dirty="0" err="1"/>
              <a:t>Proactivity</a:t>
            </a:r>
            <a:r>
              <a:rPr lang="en-US" sz="900" dirty="0"/>
              <a:t> should be user/application specific.</a:t>
            </a:r>
          </a:p>
          <a:p>
            <a:r>
              <a:rPr lang="en-US" sz="900" dirty="0"/>
              <a:t>Scenario 1: Firstly, the system should know a priori that Fred needs 10 minutes to walk to the meeting room</a:t>
            </a:r>
          </a:p>
          <a:p>
            <a:r>
              <a:rPr lang="en-US" sz="900" dirty="0"/>
              <a:t>And start uploading the file to the PDA just in time. After Fred leaves, the files should be uploaded from his</a:t>
            </a:r>
          </a:p>
          <a:p>
            <a:r>
              <a:rPr lang="en-US" sz="900" dirty="0"/>
              <a:t>Laptop to the projection room computer – that means the address and location of the projection room should be </a:t>
            </a:r>
          </a:p>
          <a:p>
            <a:r>
              <a:rPr lang="en-US" sz="900" dirty="0"/>
              <a:t>Collected from Fred’s calendar. </a:t>
            </a:r>
          </a:p>
          <a:p>
            <a:r>
              <a:rPr lang="en-US" sz="900" dirty="0"/>
              <a:t>In Scenario 2, the cell phone, PDA and camera observe the occurrence of extraordinary events, interact and take proactive decisions.</a:t>
            </a:r>
          </a:p>
          <a:p>
            <a:r>
              <a:rPr lang="en-US" sz="900" dirty="0"/>
              <a:t>How to define </a:t>
            </a:r>
            <a:r>
              <a:rPr lang="en-US" sz="900" dirty="0" err="1"/>
              <a:t>proactivity</a:t>
            </a:r>
            <a:r>
              <a:rPr lang="en-US" sz="900" dirty="0"/>
              <a:t>? Or degrees of </a:t>
            </a:r>
            <a:r>
              <a:rPr lang="en-US" sz="900" dirty="0" err="1"/>
              <a:t>proactivity</a:t>
            </a:r>
            <a:r>
              <a:rPr lang="en-US" sz="900" dirty="0"/>
              <a:t>? How to tailor </a:t>
            </a:r>
            <a:r>
              <a:rPr lang="en-US" sz="900" dirty="0" err="1"/>
              <a:t>proactivity</a:t>
            </a:r>
            <a:r>
              <a:rPr lang="en-US" sz="900" dirty="0"/>
              <a:t> to specific users?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365B2C-839D-48E5-9879-D0A2B32B6147}" type="slidenum">
              <a:rPr lang="en-US"/>
              <a:pPr/>
              <a:t>7</a:t>
            </a:fld>
            <a:endParaRPr lang="en-US"/>
          </a:p>
        </p:txBody>
      </p:sp>
      <p:sp>
        <p:nvSpPr>
          <p:cNvPr id="1119234" name="Rectangle 2"/>
          <p:cNvSpPr>
            <a:spLocks noGrp="1" noRot="1" noChangeAspect="1" noChangeArrowheads="1" noTextEdit="1"/>
          </p:cNvSpPr>
          <p:nvPr>
            <p:ph type="sldImg"/>
          </p:nvPr>
        </p:nvSpPr>
        <p:spPr>
          <a:ln/>
        </p:spPr>
      </p:sp>
      <p:sp>
        <p:nvSpPr>
          <p:cNvPr id="1119235" name="Rectangle 3"/>
          <p:cNvSpPr>
            <a:spLocks noGrp="1" noChangeArrowheads="1"/>
          </p:cNvSpPr>
          <p:nvPr>
            <p:ph type="body" idx="1"/>
          </p:nvPr>
        </p:nvSpPr>
        <p:spPr/>
        <p:txBody>
          <a:bodyPr/>
          <a:lstStyle/>
          <a:p>
            <a:r>
              <a:rPr lang="en-US" sz="900" dirty="0"/>
              <a:t>Network Quality of service for delivering information as well as </a:t>
            </a:r>
            <a:r>
              <a:rPr lang="en-US" sz="900" dirty="0" err="1"/>
              <a:t>QoS</a:t>
            </a:r>
            <a:r>
              <a:rPr lang="en-US" sz="900" dirty="0"/>
              <a:t> for provisioning services are critical to</a:t>
            </a:r>
          </a:p>
          <a:p>
            <a:r>
              <a:rPr lang="en-US" sz="900" dirty="0"/>
              <a:t>Pervasive computing. </a:t>
            </a:r>
          </a:p>
          <a:p>
            <a:r>
              <a:rPr lang="en-US" sz="900" dirty="0"/>
              <a:t>For example, in scenario 1, images presented by the Image recognition system to the projection computer</a:t>
            </a:r>
          </a:p>
          <a:p>
            <a:r>
              <a:rPr lang="en-US" sz="900" dirty="0"/>
              <a:t>Must meet certain </a:t>
            </a:r>
            <a:r>
              <a:rPr lang="en-US" sz="900" dirty="0" err="1"/>
              <a:t>QoS</a:t>
            </a:r>
            <a:r>
              <a:rPr lang="en-US" sz="900" dirty="0"/>
              <a:t> requirements in terms of resolution and clarity, brightness, timeliness etc. </a:t>
            </a:r>
          </a:p>
          <a:p>
            <a:r>
              <a:rPr lang="en-US" sz="900" dirty="0"/>
              <a:t>Similarly, in scenario 2,  if real-time collaboration is necessary between the ambulance personnel and the</a:t>
            </a:r>
          </a:p>
          <a:p>
            <a:r>
              <a:rPr lang="en-US" sz="900" dirty="0"/>
              <a:t>Doctors in the hospital, multimedia streaming over heterogeneous communication systems is effected.</a:t>
            </a:r>
          </a:p>
          <a:p>
            <a:r>
              <a:rPr lang="en-US" sz="900" dirty="0"/>
              <a:t>Such streaming must meet stringent </a:t>
            </a:r>
            <a:r>
              <a:rPr lang="en-US" sz="900" dirty="0" err="1"/>
              <a:t>QoS</a:t>
            </a:r>
            <a:r>
              <a:rPr lang="en-US" sz="900" dirty="0"/>
              <a:t> requirements, or else it will be useless. </a:t>
            </a:r>
          </a:p>
          <a:p>
            <a:r>
              <a:rPr lang="en-US" sz="900" dirty="0"/>
              <a:t>Defining </a:t>
            </a:r>
            <a:r>
              <a:rPr lang="en-US" sz="900" dirty="0" err="1"/>
              <a:t>QoS</a:t>
            </a:r>
            <a:r>
              <a:rPr lang="en-US" sz="900" dirty="0"/>
              <a:t> for pervasive computing applications would be a very hard challenge to meet. Pervasive computing environments</a:t>
            </a:r>
          </a:p>
          <a:p>
            <a:r>
              <a:rPr lang="en-US" sz="900" dirty="0"/>
              <a:t>Would definitely need service providers. It will be necessary for users to negotiate the </a:t>
            </a:r>
            <a:r>
              <a:rPr lang="en-US" sz="900" dirty="0" err="1"/>
              <a:t>QoS</a:t>
            </a:r>
            <a:r>
              <a:rPr lang="en-US" sz="900" dirty="0"/>
              <a:t>  to suit their profiles</a:t>
            </a:r>
          </a:p>
          <a:p>
            <a:r>
              <a:rPr lang="en-US" sz="900" dirty="0"/>
              <a:t>And applications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99F7B8-4AF9-41A3-8E09-F8C4D468DC30}" type="slidenum">
              <a:rPr lang="en-US"/>
              <a:pPr/>
              <a:t>8</a:t>
            </a:fld>
            <a:endParaRPr lang="en-US"/>
          </a:p>
        </p:txBody>
      </p:sp>
      <p:sp>
        <p:nvSpPr>
          <p:cNvPr id="1125378" name="Rectangle 2"/>
          <p:cNvSpPr>
            <a:spLocks noGrp="1" noRot="1" noChangeAspect="1" noChangeArrowheads="1" noTextEdit="1"/>
          </p:cNvSpPr>
          <p:nvPr>
            <p:ph type="sldImg"/>
          </p:nvPr>
        </p:nvSpPr>
        <p:spPr>
          <a:ln/>
        </p:spPr>
      </p:sp>
      <p:sp>
        <p:nvSpPr>
          <p:cNvPr id="1125379" name="Rectangle 3"/>
          <p:cNvSpPr>
            <a:spLocks noGrp="1" noChangeArrowheads="1"/>
          </p:cNvSpPr>
          <p:nvPr>
            <p:ph type="body" idx="1"/>
          </p:nvPr>
        </p:nvSpPr>
        <p:spPr/>
        <p:txBody>
          <a:bodyPr/>
          <a:lstStyle/>
          <a:p>
            <a:r>
              <a:rPr lang="en-US"/>
              <a:t>Pervasive computing compounds authentication and security problems that are already a major concern in wireless networks, agent based systems and active networks. </a:t>
            </a:r>
          </a:p>
          <a:p>
            <a:r>
              <a:rPr lang="en-US"/>
              <a:t>For example in Scenario 1 – how does Fred’s laptop computer obtain permission to upload files to projection computer? How does the projection computer ensure that the files are being uploaded from Fred’s computer and from</a:t>
            </a:r>
          </a:p>
          <a:p>
            <a:r>
              <a:rPr lang="en-US"/>
              <a:t>Somewhere else!</a:t>
            </a:r>
            <a:br>
              <a:rPr lang="en-US"/>
            </a:br>
            <a:r>
              <a:rPr lang="en-US"/>
              <a:t>In Scenario 2, the ambulance personnel and doctors should get hold of the victim’s medical database. </a:t>
            </a:r>
          </a:p>
          <a:p>
            <a:r>
              <a:rPr lang="en-US"/>
              <a:t>How to ensure the right people have access to the right information and resources?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dirty="0" smtClean="0"/>
              <a:t>Click to edit Master title style</a:t>
            </a:r>
            <a:endParaRPr kumimoji="0"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pic>
        <p:nvPicPr>
          <p:cNvPr id="11" name="Picture 7" descr="picologo1"/>
          <p:cNvPicPr>
            <a:picLocks noChangeAspect="1" noChangeArrowheads="1"/>
          </p:cNvPicPr>
          <p:nvPr userDrawn="1"/>
        </p:nvPicPr>
        <p:blipFill>
          <a:blip r:embed="rId2" cstate="print"/>
          <a:srcRect/>
          <a:stretch>
            <a:fillRect/>
          </a:stretch>
        </p:blipFill>
        <p:spPr bwMode="auto">
          <a:xfrm>
            <a:off x="152400" y="0"/>
            <a:ext cx="762000" cy="733425"/>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sz="2400"/>
            </a:lvl1pPr>
            <a:lvl2pPr>
              <a:defRPr sz="2000">
                <a:solidFill>
                  <a:srgbClr val="002060"/>
                </a:solidFill>
              </a:defRPr>
            </a:lvl2pPr>
            <a:lvl3pPr>
              <a:defRPr sz="1800" i="1"/>
            </a:lvl3pPr>
            <a:lvl4pPr>
              <a:defRPr sz="1400" u="sng">
                <a:solidFill>
                  <a:srgbClr val="002060"/>
                </a:solidFill>
              </a:defRPr>
            </a:lvl4pPr>
            <a:lvl5pPr>
              <a:defRPr sz="1200" i="1"/>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Date Placeholder 6"/>
          <p:cNvSpPr txBox="1">
            <a:spLocks/>
          </p:cNvSpPr>
          <p:nvPr userDrawn="1"/>
        </p:nvSpPr>
        <p:spPr>
          <a:xfrm>
            <a:off x="0" y="3124200"/>
            <a:ext cx="990600" cy="476250"/>
          </a:xfrm>
          <a:prstGeom prst="rect">
            <a:avLst/>
          </a:prstGeom>
        </p:spPr>
        <p:txBody>
          <a:bodyPr anchor="b"/>
          <a:lstStyle>
            <a:lvl1pPr>
              <a:defRPr>
                <a:solidFill>
                  <a:srgbClr val="002060"/>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srgbClr val="002060"/>
              </a:solidFill>
              <a:effectLst/>
              <a:uLnTx/>
              <a:uFillTx/>
              <a:latin typeface="+mn-lt"/>
              <a:ea typeface="+mn-ea"/>
              <a:cs typeface="+mn-cs"/>
            </a:endParaRPr>
          </a:p>
        </p:txBody>
      </p:sp>
      <p:sp>
        <p:nvSpPr>
          <p:cNvPr id="9" name="Slide Number Placeholder 9"/>
          <p:cNvSpPr txBox="1">
            <a:spLocks/>
          </p:cNvSpPr>
          <p:nvPr userDrawn="1"/>
        </p:nvSpPr>
        <p:spPr>
          <a:xfrm>
            <a:off x="533400" y="6381750"/>
            <a:ext cx="457200" cy="476250"/>
          </a:xfrm>
          <a:prstGeom prst="rect">
            <a:avLst/>
          </a:prstGeom>
        </p:spPr>
        <p:txBody>
          <a:bodyPr anchor="b"/>
          <a:lstStyle>
            <a:lvl1pPr>
              <a:defRPr b="1">
                <a:solidFill>
                  <a:srgbClr val="002060"/>
                </a:solidFill>
              </a:defRPr>
            </a:lvl1pPr>
            <a:extLs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00206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A09F66D-AB88-4C7B-A779-1F89AADA7DB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D1E04B-7595-485B-B635-595AB05B348B}" type="datetimeFigureOut">
              <a:rPr lang="en-US" smtClean="0"/>
              <a:pPr/>
              <a:t>2/3/2010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09F66D-AB88-4C7B-A779-1F89AADA7DB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D1E04B-7595-485B-B635-595AB05B348B}" type="datetimeFigureOut">
              <a:rPr lang="en-US" smtClean="0"/>
              <a:pPr/>
              <a:t>2/3/2010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09F66D-AB88-4C7B-A779-1F89AADA7DBB}" type="slidenum">
              <a:rPr lang="en-US" smtClean="0"/>
              <a:pPr/>
              <a:t>‹#›</a:t>
            </a:fld>
            <a:endParaRPr lang="en-US"/>
          </a:p>
        </p:txBody>
      </p:sp>
      <p:sp>
        <p:nvSpPr>
          <p:cNvPr id="15" name="Rectangle 14"/>
          <p:cNvSpPr/>
          <p:nvPr/>
        </p:nvSpPr>
        <p:spPr bwMode="invGray">
          <a:xfrm>
            <a:off x="1143000"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Date Placeholder 6"/>
          <p:cNvSpPr txBox="1">
            <a:spLocks/>
          </p:cNvSpPr>
          <p:nvPr userDrawn="1"/>
        </p:nvSpPr>
        <p:spPr>
          <a:xfrm>
            <a:off x="0" y="3124200"/>
            <a:ext cx="990600" cy="476250"/>
          </a:xfrm>
          <a:prstGeom prst="rect">
            <a:avLst/>
          </a:prstGeom>
        </p:spPr>
        <p:txBody>
          <a:bodyPr/>
          <a:lstStyle>
            <a:lvl1pPr>
              <a:defRPr>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5FD1E04B-7595-485B-B635-595AB05B348B}" type="datetimeFigureOut">
              <a:rPr kumimoji="0" lang="en-US" sz="1100" b="0"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2/3/2010</a:t>
            </a:fld>
            <a:endParaRPr kumimoji="0" lang="en-US" sz="1100" b="0"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14" name="Footer Placeholder 19"/>
          <p:cNvSpPr txBox="1">
            <a:spLocks/>
          </p:cNvSpPr>
          <p:nvPr userDrawn="1"/>
        </p:nvSpPr>
        <p:spPr>
          <a:xfrm>
            <a:off x="0" y="4114800"/>
            <a:ext cx="1143000" cy="781050"/>
          </a:xfrm>
          <a:prstGeom prst="rect">
            <a:avLst/>
          </a:prstGeom>
        </p:spPr>
        <p:txBody>
          <a:bodyPr/>
          <a:lstStyle>
            <a:lvl1pPr>
              <a:defRPr sz="1000" b="1" i="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SPRING 2010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CSE4340/5349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1" u="none" strike="noStrike" kern="1200" cap="none" spc="0" normalizeH="0" baseline="0" noProof="0" dirty="0" smtClean="0">
                <a:ln>
                  <a:noFill/>
                </a:ln>
                <a:solidFill>
                  <a:srgbClr val="002060"/>
                </a:solidFill>
                <a:effectLst/>
                <a:uLnTx/>
                <a:uFillTx/>
                <a:latin typeface="+mn-lt"/>
                <a:ea typeface="+mn-ea"/>
                <a:cs typeface="+mn-cs"/>
              </a:rPr>
              <a:t>M Kumar</a:t>
            </a:r>
          </a:p>
        </p:txBody>
      </p:sp>
      <p:sp>
        <p:nvSpPr>
          <p:cNvPr id="16" name="Slide Number Placeholder 9"/>
          <p:cNvSpPr txBox="1">
            <a:spLocks/>
          </p:cNvSpPr>
          <p:nvPr userDrawn="1"/>
        </p:nvSpPr>
        <p:spPr>
          <a:xfrm>
            <a:off x="533400" y="6381750"/>
            <a:ext cx="457200" cy="476250"/>
          </a:xfrm>
          <a:prstGeom prst="rect">
            <a:avLst/>
          </a:prstGeom>
        </p:spPr>
        <p:txBody>
          <a:bodyPr/>
          <a:lstStyle>
            <a:lvl1pPr>
              <a:defRPr b="1">
                <a:solidFill>
                  <a:srgbClr val="002060"/>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DA09F66D-AB88-4C7B-A779-1F89AADA7DBB}" type="slidenum">
              <a:rPr kumimoji="0" lang="en-US" sz="1100" b="1" i="0" u="none" strike="noStrike" kern="1200" cap="none" spc="0" normalizeH="0" baseline="0" noProof="0" smtClean="0">
                <a:ln>
                  <a:noFill/>
                </a:ln>
                <a:solidFill>
                  <a:srgbClr val="002060"/>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100" b="1" i="0" u="none" strike="noStrike" kern="1200" cap="none" spc="0" normalizeH="0" baseline="0" noProof="0" smtClean="0">
              <a:ln>
                <a:noFill/>
              </a:ln>
              <a:solidFill>
                <a:srgbClr val="002060"/>
              </a:solidFill>
              <a:effectLst/>
              <a:uLnTx/>
              <a:uFillTx/>
              <a:latin typeface="+mn-lt"/>
              <a:ea typeface="+mn-ea"/>
              <a:cs typeface="+mn-cs"/>
            </a:endParaRPr>
          </a:p>
        </p:txBody>
      </p:sp>
      <p:pic>
        <p:nvPicPr>
          <p:cNvPr id="17" name="Picture 7" descr="picologo1"/>
          <p:cNvPicPr>
            <a:picLocks noChangeAspect="1" noChangeArrowheads="1"/>
          </p:cNvPicPr>
          <p:nvPr userDrawn="1"/>
        </p:nvPicPr>
        <p:blipFill>
          <a:blip r:embed="rId13" cstate="print"/>
          <a:srcRect/>
          <a:stretch>
            <a:fillRect/>
          </a:stretch>
        </p:blipFill>
        <p:spPr bwMode="auto">
          <a:xfrm>
            <a:off x="152400" y="0"/>
            <a:ext cx="762000" cy="7334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15.jpeg"/><Relationship Id="rId7" Type="http://schemas.openxmlformats.org/officeDocument/2006/relationships/image" Target="../media/image17.wmf"/><Relationship Id="rId2" Type="http://schemas.openxmlformats.org/officeDocument/2006/relationships/hyperlink" Target="http://images.google.com/imgres?imgurl=www.aafp.org/fpm/980100fm/telemedicine.gif&amp;imgrefurl=http://www.aafp.org/fpm/980100fm/lead.html&amp;h=332&amp;w=632&amp;prev=/images%3Fq%3Dtelemedicine%26svnum%3D10%26hl%3Den%26lr%3D%26ie%3DUTF-8%26oe%3DUTF-8" TargetMode="External"/><Relationship Id="rId1" Type="http://schemas.openxmlformats.org/officeDocument/2006/relationships/slideLayout" Target="../slideLayouts/slideLayout6.xml"/><Relationship Id="rId6" Type="http://schemas.openxmlformats.org/officeDocument/2006/relationships/image" Target="../media/image13.wmf"/><Relationship Id="rId11" Type="http://schemas.openxmlformats.org/officeDocument/2006/relationships/image" Target="../media/image19.wmf"/><Relationship Id="rId5" Type="http://schemas.openxmlformats.org/officeDocument/2006/relationships/image" Target="../media/image16.jpeg"/><Relationship Id="rId10" Type="http://schemas.openxmlformats.org/officeDocument/2006/relationships/image" Target="../media/image6.wmf"/><Relationship Id="rId4" Type="http://schemas.openxmlformats.org/officeDocument/2006/relationships/hyperlink" Target="http://images.google.com/imgres?imgurl=www.sun.com/servers/awards/images/sunfire_midframe.gif&amp;imgrefurl=http://www.sun.com/servers/awards/&amp;h=300&amp;w=204&amp;prev=/images%3Fq%3Ddata%2Bcenter%26svnum%3D10%26hl%3Den%26lr%3D%26ie%3DUTF-8%26oe%3DUTF-8" TargetMode="External"/><Relationship Id="rId9" Type="http://schemas.openxmlformats.org/officeDocument/2006/relationships/image" Target="../media/image18.wmf"/></Relationships>
</file>

<file path=ppt/slides/_rels/slide1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5" Type="http://schemas.openxmlformats.org/officeDocument/2006/relationships/image" Target="../media/image23.wmf"/><Relationship Id="rId4" Type="http://schemas.openxmlformats.org/officeDocument/2006/relationships/image" Target="../media/image2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png"/><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image" Target="../media/image27.png"/><Relationship Id="rId4" Type="http://schemas.openxmlformats.org/officeDocument/2006/relationships/image" Target="../media/image26.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6.wmf"/></Relationships>
</file>

<file path=ppt/slides/_rels/slide4.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8.wmf"/><Relationship Id="rId7" Type="http://schemas.openxmlformats.org/officeDocument/2006/relationships/image" Target="../media/image11.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6.wmf"/><Relationship Id="rId9" Type="http://schemas.openxmlformats.org/officeDocument/2006/relationships/image" Target="../media/image13.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4340/5349</a:t>
            </a:r>
            <a:br>
              <a:rPr lang="en-US" dirty="0" smtClean="0"/>
            </a:br>
            <a:r>
              <a:rPr lang="en-US" dirty="0" smtClean="0"/>
              <a:t>Mobile Systems Engineering</a:t>
            </a:r>
            <a:endParaRPr lang="en-US" dirty="0"/>
          </a:p>
        </p:txBody>
      </p:sp>
      <p:sp>
        <p:nvSpPr>
          <p:cNvPr id="3" name="Subtitle 2"/>
          <p:cNvSpPr>
            <a:spLocks noGrp="1"/>
          </p:cNvSpPr>
          <p:nvPr>
            <p:ph type="subTitle" idx="1"/>
          </p:nvPr>
        </p:nvSpPr>
        <p:spPr/>
        <p:txBody>
          <a:bodyPr>
            <a:normAutofit lnSpcReduction="10000"/>
          </a:bodyPr>
          <a:lstStyle/>
          <a:p>
            <a:r>
              <a:rPr lang="en-US" dirty="0" smtClean="0"/>
              <a:t>M. Kumar</a:t>
            </a:r>
          </a:p>
          <a:p>
            <a:r>
              <a:rPr lang="en-US" dirty="0" smtClean="0"/>
              <a:t>Spring 2010</a:t>
            </a:r>
          </a:p>
          <a:p>
            <a:endParaRPr lang="en-US" dirty="0" smtClean="0"/>
          </a:p>
          <a:p>
            <a:r>
              <a:rPr lang="en-US" dirty="0" smtClean="0"/>
              <a:t>Week 3a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John, a business traveler likes to go on morning jogs, preferably in a park as he likes fresh O</a:t>
            </a:r>
            <a:r>
              <a:rPr lang="en-US" baseline="-25000" dirty="0" smtClean="0"/>
              <a:t>2</a:t>
            </a:r>
            <a:r>
              <a:rPr lang="en-US" dirty="0" smtClean="0"/>
              <a:t> as well as flora and fauna. John is allergic to pollen of certain flora and has been strongly advised to stay away from such pollen. Furthermore, despite his liking for larger fauna he has a distinct dislike for insects, especially mosquitoes as he dreads catching malaria.  As John jogs every morning, while he hops around the globe, he would like to be aided by a CPS-enabled device (perhaps integrated into his watch or cell phone) that can provide him with up-to-date accurate, interactive, multimodal information about pollen- and insect-distribution in the park, along with recommendations.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2"/>
          <p:cNvSpPr>
            <a:spLocks noGrp="1"/>
          </p:cNvSpPr>
          <p:nvPr>
            <p:ph type="dt" sz="half" idx="10"/>
          </p:nvPr>
        </p:nvSpPr>
        <p:spPr/>
        <p:txBody>
          <a:bodyPr/>
          <a:lstStyle/>
          <a:p>
            <a:fld id="{F0F2E347-C685-4B76-BD26-DF7C8CD85F15}" type="datetime1">
              <a:rPr lang="en-US"/>
              <a:pPr/>
              <a:t>2/3/2010</a:t>
            </a:fld>
            <a:endParaRPr lang="en-US"/>
          </a:p>
        </p:txBody>
      </p:sp>
      <p:sp>
        <p:nvSpPr>
          <p:cNvPr id="24" name="Footer Placeholder 3"/>
          <p:cNvSpPr>
            <a:spLocks noGrp="1"/>
          </p:cNvSpPr>
          <p:nvPr>
            <p:ph type="ftr" sz="quarter" idx="11"/>
          </p:nvPr>
        </p:nvSpPr>
        <p:spPr/>
        <p:txBody>
          <a:bodyPr/>
          <a:lstStyle/>
          <a:p>
            <a:r>
              <a:rPr lang="en-US"/>
              <a:t>Kumar</a:t>
            </a:r>
          </a:p>
        </p:txBody>
      </p:sp>
      <p:sp>
        <p:nvSpPr>
          <p:cNvPr id="25" name="Slide Number Placeholder 4"/>
          <p:cNvSpPr>
            <a:spLocks noGrp="1"/>
          </p:cNvSpPr>
          <p:nvPr>
            <p:ph type="sldNum" sz="quarter" idx="12"/>
          </p:nvPr>
        </p:nvSpPr>
        <p:spPr/>
        <p:txBody>
          <a:bodyPr/>
          <a:lstStyle/>
          <a:p>
            <a:fld id="{BACBE6BE-C48D-45E4-A1A2-DAEFEAD37229}" type="slidenum">
              <a:rPr lang="en-US"/>
              <a:pPr/>
              <a:t>11</a:t>
            </a:fld>
            <a:endParaRPr lang="en-US"/>
          </a:p>
        </p:txBody>
      </p:sp>
      <p:sp>
        <p:nvSpPr>
          <p:cNvPr id="7170" name="Rectangle 2"/>
          <p:cNvSpPr>
            <a:spLocks noGrp="1" noChangeArrowheads="1"/>
          </p:cNvSpPr>
          <p:nvPr>
            <p:ph type="title"/>
          </p:nvPr>
        </p:nvSpPr>
        <p:spPr/>
        <p:txBody>
          <a:bodyPr/>
          <a:lstStyle/>
          <a:p>
            <a:r>
              <a:rPr lang="en-US"/>
              <a:t>What is the problem?</a:t>
            </a:r>
          </a:p>
        </p:txBody>
      </p:sp>
      <p:grpSp>
        <p:nvGrpSpPr>
          <p:cNvPr id="2" name="Group 4"/>
          <p:cNvGrpSpPr>
            <a:grpSpLocks/>
          </p:cNvGrpSpPr>
          <p:nvPr/>
        </p:nvGrpSpPr>
        <p:grpSpPr bwMode="auto">
          <a:xfrm>
            <a:off x="611188" y="1304925"/>
            <a:ext cx="8310562" cy="5038725"/>
            <a:chOff x="324" y="613"/>
            <a:chExt cx="5235" cy="3174"/>
          </a:xfrm>
        </p:grpSpPr>
        <p:pic>
          <p:nvPicPr>
            <p:cNvPr id="7173" name="Picture 5" descr="telemedicine">
              <a:hlinkClick r:id="rId2"/>
            </p:cNvPr>
            <p:cNvPicPr>
              <a:picLocks noChangeAspect="1" noChangeArrowheads="1"/>
            </p:cNvPicPr>
            <p:nvPr/>
          </p:nvPicPr>
          <p:blipFill>
            <a:blip r:embed="rId3" cstate="print"/>
            <a:srcRect/>
            <a:stretch>
              <a:fillRect/>
            </a:stretch>
          </p:blipFill>
          <p:spPr bwMode="auto">
            <a:xfrm>
              <a:off x="3946" y="855"/>
              <a:ext cx="958" cy="696"/>
            </a:xfrm>
            <a:prstGeom prst="rect">
              <a:avLst/>
            </a:prstGeom>
            <a:noFill/>
          </p:spPr>
        </p:pic>
        <p:pic>
          <p:nvPicPr>
            <p:cNvPr id="7174" name="Picture 6" descr="sunfire_midframe">
              <a:hlinkClick r:id="rId4"/>
            </p:cNvPr>
            <p:cNvPicPr>
              <a:picLocks noChangeAspect="1" noChangeArrowheads="1"/>
            </p:cNvPicPr>
            <p:nvPr/>
          </p:nvPicPr>
          <p:blipFill>
            <a:blip r:embed="rId5" cstate="print"/>
            <a:srcRect/>
            <a:stretch>
              <a:fillRect/>
            </a:stretch>
          </p:blipFill>
          <p:spPr bwMode="auto">
            <a:xfrm>
              <a:off x="324" y="2450"/>
              <a:ext cx="540" cy="792"/>
            </a:xfrm>
            <a:prstGeom prst="rect">
              <a:avLst/>
            </a:prstGeom>
            <a:noFill/>
          </p:spPr>
        </p:pic>
        <p:sp>
          <p:nvSpPr>
            <p:cNvPr id="7175" name="Text Box 7"/>
            <p:cNvSpPr txBox="1">
              <a:spLocks noChangeArrowheads="1"/>
            </p:cNvSpPr>
            <p:nvPr/>
          </p:nvSpPr>
          <p:spPr bwMode="auto">
            <a:xfrm>
              <a:off x="1770" y="3575"/>
              <a:ext cx="2111" cy="212"/>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996633"/>
                  </a:solidFill>
                  <a:latin typeface="Arial" charset="0"/>
                </a:rPr>
                <a:t>Doctor in the cafeteria with a PDA</a:t>
              </a:r>
            </a:p>
          </p:txBody>
        </p:sp>
        <p:sp>
          <p:nvSpPr>
            <p:cNvPr id="7176" name="Text Box 8"/>
            <p:cNvSpPr txBox="1">
              <a:spLocks noChangeArrowheads="1"/>
            </p:cNvSpPr>
            <p:nvPr/>
          </p:nvSpPr>
          <p:spPr bwMode="auto">
            <a:xfrm>
              <a:off x="430" y="1696"/>
              <a:ext cx="896" cy="212"/>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996633"/>
                  </a:solidFill>
                  <a:latin typeface="Arial" charset="0"/>
                </a:rPr>
                <a:t>Other doctors</a:t>
              </a:r>
            </a:p>
          </p:txBody>
        </p:sp>
        <p:sp>
          <p:nvSpPr>
            <p:cNvPr id="7177" name="Text Box 9"/>
            <p:cNvSpPr txBox="1">
              <a:spLocks noChangeArrowheads="1"/>
            </p:cNvSpPr>
            <p:nvPr/>
          </p:nvSpPr>
          <p:spPr bwMode="auto">
            <a:xfrm>
              <a:off x="2409" y="1563"/>
              <a:ext cx="603" cy="212"/>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996633"/>
                  </a:solidFill>
                  <a:latin typeface="Arial" charset="0"/>
                </a:rPr>
                <a:t>Hospital</a:t>
              </a:r>
            </a:p>
          </p:txBody>
        </p:sp>
        <p:sp>
          <p:nvSpPr>
            <p:cNvPr id="7178" name="Text Box 10"/>
            <p:cNvSpPr txBox="1">
              <a:spLocks noChangeArrowheads="1"/>
            </p:cNvSpPr>
            <p:nvPr/>
          </p:nvSpPr>
          <p:spPr bwMode="auto">
            <a:xfrm>
              <a:off x="4201" y="1619"/>
              <a:ext cx="1125" cy="212"/>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996633"/>
                  </a:solidFill>
                  <a:latin typeface="Arial" charset="0"/>
                </a:rPr>
                <a:t>Patient at home</a:t>
              </a:r>
            </a:p>
          </p:txBody>
        </p:sp>
        <p:sp>
          <p:nvSpPr>
            <p:cNvPr id="7179" name="Text Box 11"/>
            <p:cNvSpPr txBox="1">
              <a:spLocks noChangeArrowheads="1"/>
            </p:cNvSpPr>
            <p:nvPr/>
          </p:nvSpPr>
          <p:spPr bwMode="auto">
            <a:xfrm>
              <a:off x="4942" y="3420"/>
              <a:ext cx="457" cy="212"/>
            </a:xfrm>
            <a:prstGeom prst="rect">
              <a:avLst/>
            </a:prstGeom>
            <a:noFill/>
            <a:ln w="9525">
              <a:noFill/>
              <a:miter lim="800000"/>
              <a:headEnd/>
              <a:tailEnd/>
            </a:ln>
            <a:effectLst/>
          </p:spPr>
          <p:txBody>
            <a:bodyPr>
              <a:spAutoFit/>
            </a:bodyPr>
            <a:lstStyle/>
            <a:p>
              <a:pPr eaLnBrk="1" hangingPunct="1">
                <a:spcBef>
                  <a:spcPct val="50000"/>
                </a:spcBef>
              </a:pPr>
              <a:r>
                <a:rPr lang="en-US" sz="1600">
                  <a:solidFill>
                    <a:srgbClr val="996633"/>
                  </a:solidFill>
                  <a:latin typeface="Arial" charset="0"/>
                </a:rPr>
                <a:t>Nurse</a:t>
              </a:r>
            </a:p>
          </p:txBody>
        </p:sp>
        <p:sp>
          <p:nvSpPr>
            <p:cNvPr id="7180" name="Line 12"/>
            <p:cNvSpPr>
              <a:spLocks noChangeShapeType="1"/>
            </p:cNvSpPr>
            <p:nvPr/>
          </p:nvSpPr>
          <p:spPr bwMode="auto">
            <a:xfrm flipH="1">
              <a:off x="997" y="2752"/>
              <a:ext cx="759" cy="219"/>
            </a:xfrm>
            <a:prstGeom prst="line">
              <a:avLst/>
            </a:prstGeom>
            <a:noFill/>
            <a:ln w="28575">
              <a:solidFill>
                <a:schemeClr val="tx1"/>
              </a:solidFill>
              <a:round/>
              <a:headEnd/>
              <a:tailEnd type="triangle" w="med" len="med"/>
            </a:ln>
            <a:effectLst/>
          </p:spPr>
          <p:txBody>
            <a:bodyPr/>
            <a:lstStyle/>
            <a:p>
              <a:endParaRPr lang="en-US"/>
            </a:p>
          </p:txBody>
        </p:sp>
        <p:sp>
          <p:nvSpPr>
            <p:cNvPr id="7181" name="Line 13"/>
            <p:cNvSpPr>
              <a:spLocks noChangeShapeType="1"/>
            </p:cNvSpPr>
            <p:nvPr/>
          </p:nvSpPr>
          <p:spPr bwMode="auto">
            <a:xfrm flipH="1" flipV="1">
              <a:off x="1123" y="1927"/>
              <a:ext cx="677" cy="476"/>
            </a:xfrm>
            <a:prstGeom prst="line">
              <a:avLst/>
            </a:prstGeom>
            <a:noFill/>
            <a:ln w="28575">
              <a:solidFill>
                <a:schemeClr val="tx1"/>
              </a:solidFill>
              <a:round/>
              <a:headEnd/>
              <a:tailEnd type="triangle" w="med" len="med"/>
            </a:ln>
            <a:effectLst/>
          </p:spPr>
          <p:txBody>
            <a:bodyPr/>
            <a:lstStyle/>
            <a:p>
              <a:endParaRPr lang="en-US"/>
            </a:p>
          </p:txBody>
        </p:sp>
        <p:sp>
          <p:nvSpPr>
            <p:cNvPr id="7182" name="Line 14"/>
            <p:cNvSpPr>
              <a:spLocks noChangeShapeType="1"/>
            </p:cNvSpPr>
            <p:nvPr/>
          </p:nvSpPr>
          <p:spPr bwMode="auto">
            <a:xfrm flipV="1">
              <a:off x="2436" y="1760"/>
              <a:ext cx="210" cy="402"/>
            </a:xfrm>
            <a:prstGeom prst="line">
              <a:avLst/>
            </a:prstGeom>
            <a:noFill/>
            <a:ln w="28575">
              <a:solidFill>
                <a:schemeClr val="tx1"/>
              </a:solidFill>
              <a:round/>
              <a:headEnd/>
              <a:tailEnd type="triangle" w="med" len="med"/>
            </a:ln>
            <a:effectLst/>
          </p:spPr>
          <p:txBody>
            <a:bodyPr/>
            <a:lstStyle/>
            <a:p>
              <a:endParaRPr lang="en-US"/>
            </a:p>
          </p:txBody>
        </p:sp>
        <p:sp>
          <p:nvSpPr>
            <p:cNvPr id="7183" name="Line 15"/>
            <p:cNvSpPr>
              <a:spLocks noChangeShapeType="1"/>
            </p:cNvSpPr>
            <p:nvPr/>
          </p:nvSpPr>
          <p:spPr bwMode="auto">
            <a:xfrm flipV="1">
              <a:off x="2661" y="1783"/>
              <a:ext cx="1408" cy="503"/>
            </a:xfrm>
            <a:prstGeom prst="line">
              <a:avLst/>
            </a:prstGeom>
            <a:noFill/>
            <a:ln w="28575">
              <a:solidFill>
                <a:schemeClr val="tx1"/>
              </a:solidFill>
              <a:round/>
              <a:headEnd/>
              <a:tailEnd type="triangle" w="med" len="med"/>
            </a:ln>
            <a:effectLst/>
          </p:spPr>
          <p:txBody>
            <a:bodyPr/>
            <a:lstStyle/>
            <a:p>
              <a:endParaRPr lang="en-US"/>
            </a:p>
          </p:txBody>
        </p:sp>
        <p:sp>
          <p:nvSpPr>
            <p:cNvPr id="7184" name="Line 16"/>
            <p:cNvSpPr>
              <a:spLocks noChangeShapeType="1"/>
            </p:cNvSpPr>
            <p:nvPr/>
          </p:nvSpPr>
          <p:spPr bwMode="auto">
            <a:xfrm>
              <a:off x="2889" y="2459"/>
              <a:ext cx="1381" cy="448"/>
            </a:xfrm>
            <a:prstGeom prst="line">
              <a:avLst/>
            </a:prstGeom>
            <a:noFill/>
            <a:ln w="28575">
              <a:solidFill>
                <a:schemeClr val="tx1"/>
              </a:solidFill>
              <a:round/>
              <a:headEnd/>
              <a:tailEnd type="triangle" w="med" len="med"/>
            </a:ln>
            <a:effectLst/>
          </p:spPr>
          <p:txBody>
            <a:bodyPr/>
            <a:lstStyle/>
            <a:p>
              <a:endParaRPr lang="en-US"/>
            </a:p>
          </p:txBody>
        </p:sp>
        <p:pic>
          <p:nvPicPr>
            <p:cNvPr id="7185" name="Picture 17" descr="j0195098"/>
            <p:cNvPicPr>
              <a:picLocks noChangeAspect="1" noChangeArrowheads="1"/>
            </p:cNvPicPr>
            <p:nvPr/>
          </p:nvPicPr>
          <p:blipFill>
            <a:blip r:embed="rId6" cstate="print"/>
            <a:srcRect/>
            <a:stretch>
              <a:fillRect/>
            </a:stretch>
          </p:blipFill>
          <p:spPr bwMode="auto">
            <a:xfrm>
              <a:off x="536" y="665"/>
              <a:ext cx="805" cy="964"/>
            </a:xfrm>
            <a:prstGeom prst="rect">
              <a:avLst/>
            </a:prstGeom>
            <a:noFill/>
          </p:spPr>
        </p:pic>
        <p:pic>
          <p:nvPicPr>
            <p:cNvPr id="7186" name="Picture 18" descr="j0286864"/>
            <p:cNvPicPr>
              <a:picLocks noChangeAspect="1" noChangeArrowheads="1"/>
            </p:cNvPicPr>
            <p:nvPr/>
          </p:nvPicPr>
          <p:blipFill>
            <a:blip r:embed="rId7" cstate="print"/>
            <a:srcRect/>
            <a:stretch>
              <a:fillRect/>
            </a:stretch>
          </p:blipFill>
          <p:spPr bwMode="auto">
            <a:xfrm>
              <a:off x="2308" y="780"/>
              <a:ext cx="847" cy="783"/>
            </a:xfrm>
            <a:prstGeom prst="rect">
              <a:avLst/>
            </a:prstGeom>
            <a:noFill/>
          </p:spPr>
        </p:pic>
        <p:pic>
          <p:nvPicPr>
            <p:cNvPr id="7187" name="Picture 19" descr="PE03686_"/>
            <p:cNvPicPr>
              <a:picLocks noChangeAspect="1" noChangeArrowheads="1"/>
            </p:cNvPicPr>
            <p:nvPr/>
          </p:nvPicPr>
          <p:blipFill>
            <a:blip r:embed="rId8" cstate="print"/>
            <a:srcRect/>
            <a:stretch>
              <a:fillRect/>
            </a:stretch>
          </p:blipFill>
          <p:spPr bwMode="auto">
            <a:xfrm>
              <a:off x="4731" y="2331"/>
              <a:ext cx="777" cy="1055"/>
            </a:xfrm>
            <a:prstGeom prst="rect">
              <a:avLst/>
            </a:prstGeom>
            <a:noFill/>
          </p:spPr>
        </p:pic>
        <p:pic>
          <p:nvPicPr>
            <p:cNvPr id="7188" name="Picture 20" descr="j0274524"/>
            <p:cNvPicPr>
              <a:picLocks noChangeAspect="1" noChangeArrowheads="1"/>
            </p:cNvPicPr>
            <p:nvPr/>
          </p:nvPicPr>
          <p:blipFill>
            <a:blip r:embed="rId9" cstate="print"/>
            <a:srcRect/>
            <a:stretch>
              <a:fillRect/>
            </a:stretch>
          </p:blipFill>
          <p:spPr bwMode="auto">
            <a:xfrm>
              <a:off x="1820" y="2319"/>
              <a:ext cx="1141" cy="1242"/>
            </a:xfrm>
            <a:prstGeom prst="rect">
              <a:avLst/>
            </a:prstGeom>
            <a:noFill/>
          </p:spPr>
        </p:pic>
        <p:pic>
          <p:nvPicPr>
            <p:cNvPr id="7189" name="Picture 21" descr="j0297625"/>
            <p:cNvPicPr>
              <a:picLocks noChangeAspect="1" noChangeArrowheads="1"/>
            </p:cNvPicPr>
            <p:nvPr/>
          </p:nvPicPr>
          <p:blipFill>
            <a:blip r:embed="rId10" cstate="print"/>
            <a:srcRect/>
            <a:stretch>
              <a:fillRect/>
            </a:stretch>
          </p:blipFill>
          <p:spPr bwMode="auto">
            <a:xfrm>
              <a:off x="1872" y="2019"/>
              <a:ext cx="454" cy="449"/>
            </a:xfrm>
            <a:prstGeom prst="rect">
              <a:avLst/>
            </a:prstGeom>
            <a:noFill/>
          </p:spPr>
        </p:pic>
        <p:sp>
          <p:nvSpPr>
            <p:cNvPr id="7190" name="AutoShape 22"/>
            <p:cNvSpPr>
              <a:spLocks noChangeArrowheads="1"/>
            </p:cNvSpPr>
            <p:nvPr/>
          </p:nvSpPr>
          <p:spPr bwMode="auto">
            <a:xfrm rot="-2129897">
              <a:off x="2321" y="2344"/>
              <a:ext cx="228" cy="178"/>
            </a:xfrm>
            <a:prstGeom prst="flowChartMerge">
              <a:avLst/>
            </a:prstGeom>
            <a:solidFill>
              <a:srgbClr val="CC66FF"/>
            </a:solidFill>
            <a:ln w="9525">
              <a:solidFill>
                <a:schemeClr val="tx1"/>
              </a:solidFill>
              <a:miter lim="800000"/>
              <a:headEnd/>
              <a:tailEnd/>
            </a:ln>
            <a:effectLst/>
          </p:spPr>
          <p:txBody>
            <a:bodyPr wrap="none" anchor="ctr"/>
            <a:lstStyle/>
            <a:p>
              <a:endParaRPr lang="en-US"/>
            </a:p>
          </p:txBody>
        </p:sp>
        <p:pic>
          <p:nvPicPr>
            <p:cNvPr id="7191" name="Picture 23" descr="j0136771"/>
            <p:cNvPicPr>
              <a:picLocks noChangeAspect="1" noChangeArrowheads="1"/>
            </p:cNvPicPr>
            <p:nvPr/>
          </p:nvPicPr>
          <p:blipFill>
            <a:blip r:embed="rId11" cstate="print"/>
            <a:srcRect/>
            <a:stretch>
              <a:fillRect/>
            </a:stretch>
          </p:blipFill>
          <p:spPr bwMode="auto">
            <a:xfrm>
              <a:off x="4944" y="613"/>
              <a:ext cx="615" cy="1014"/>
            </a:xfrm>
            <a:prstGeom prst="rect">
              <a:avLst/>
            </a:prstGeom>
            <a:noFill/>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2"/>
          <p:cNvSpPr>
            <a:spLocks noGrp="1"/>
          </p:cNvSpPr>
          <p:nvPr>
            <p:ph type="dt" sz="half" idx="10"/>
          </p:nvPr>
        </p:nvSpPr>
        <p:spPr/>
        <p:txBody>
          <a:bodyPr/>
          <a:lstStyle/>
          <a:p>
            <a:fld id="{CD714BEB-2A6E-428B-88B5-DBC62ED3A1D2}" type="datetime1">
              <a:rPr lang="en-US"/>
              <a:pPr/>
              <a:t>2/3/2010</a:t>
            </a:fld>
            <a:endParaRPr lang="en-US"/>
          </a:p>
        </p:txBody>
      </p:sp>
      <p:sp>
        <p:nvSpPr>
          <p:cNvPr id="16" name="Footer Placeholder 3"/>
          <p:cNvSpPr>
            <a:spLocks noGrp="1"/>
          </p:cNvSpPr>
          <p:nvPr>
            <p:ph type="ftr" sz="quarter" idx="11"/>
          </p:nvPr>
        </p:nvSpPr>
        <p:spPr/>
        <p:txBody>
          <a:bodyPr/>
          <a:lstStyle/>
          <a:p>
            <a:r>
              <a:rPr lang="en-US"/>
              <a:t>Kumar</a:t>
            </a:r>
          </a:p>
        </p:txBody>
      </p:sp>
      <p:sp>
        <p:nvSpPr>
          <p:cNvPr id="17" name="Slide Number Placeholder 4"/>
          <p:cNvSpPr>
            <a:spLocks noGrp="1"/>
          </p:cNvSpPr>
          <p:nvPr>
            <p:ph type="sldNum" sz="quarter" idx="12"/>
          </p:nvPr>
        </p:nvSpPr>
        <p:spPr/>
        <p:txBody>
          <a:bodyPr/>
          <a:lstStyle/>
          <a:p>
            <a:fld id="{A7E9EDA3-1958-4C9E-B08B-4CFAD38F50EA}" type="slidenum">
              <a:rPr lang="en-US"/>
              <a:pPr/>
              <a:t>12</a:t>
            </a:fld>
            <a:endParaRPr lang="en-US"/>
          </a:p>
        </p:txBody>
      </p:sp>
      <p:sp>
        <p:nvSpPr>
          <p:cNvPr id="118788" name="Rectangle 4"/>
          <p:cNvSpPr>
            <a:spLocks noGrp="1" noChangeArrowheads="1"/>
          </p:cNvSpPr>
          <p:nvPr>
            <p:ph type="title"/>
          </p:nvPr>
        </p:nvSpPr>
        <p:spPr/>
        <p:txBody>
          <a:bodyPr/>
          <a:lstStyle/>
          <a:p>
            <a:r>
              <a:rPr lang="en-US" dirty="0" smtClean="0"/>
              <a:t>Crisis Management</a:t>
            </a:r>
            <a:endParaRPr lang="en-US" dirty="0"/>
          </a:p>
        </p:txBody>
      </p:sp>
      <p:grpSp>
        <p:nvGrpSpPr>
          <p:cNvPr id="2" name="Group 5"/>
          <p:cNvGrpSpPr>
            <a:grpSpLocks/>
          </p:cNvGrpSpPr>
          <p:nvPr/>
        </p:nvGrpSpPr>
        <p:grpSpPr bwMode="auto">
          <a:xfrm>
            <a:off x="539750" y="1520825"/>
            <a:ext cx="7524750" cy="4992688"/>
            <a:chOff x="576" y="288"/>
            <a:chExt cx="5040" cy="3858"/>
          </a:xfrm>
        </p:grpSpPr>
        <p:pic>
          <p:nvPicPr>
            <p:cNvPr id="118790" name="Picture 6" descr="53"/>
            <p:cNvPicPr>
              <a:picLocks noChangeAspect="1" noChangeArrowheads="1"/>
            </p:cNvPicPr>
            <p:nvPr/>
          </p:nvPicPr>
          <p:blipFill>
            <a:blip r:embed="rId2" cstate="print"/>
            <a:srcRect/>
            <a:stretch>
              <a:fillRect/>
            </a:stretch>
          </p:blipFill>
          <p:spPr bwMode="auto">
            <a:xfrm>
              <a:off x="4062" y="2328"/>
              <a:ext cx="1176" cy="1440"/>
            </a:xfrm>
            <a:prstGeom prst="rect">
              <a:avLst/>
            </a:prstGeom>
            <a:noFill/>
            <a:ln w="9525">
              <a:noFill/>
              <a:miter lim="800000"/>
              <a:headEnd/>
              <a:tailEnd/>
            </a:ln>
          </p:spPr>
        </p:pic>
        <p:pic>
          <p:nvPicPr>
            <p:cNvPr id="118791" name="Picture 7" descr="90"/>
            <p:cNvPicPr>
              <a:picLocks noChangeAspect="1" noChangeArrowheads="1"/>
            </p:cNvPicPr>
            <p:nvPr/>
          </p:nvPicPr>
          <p:blipFill>
            <a:blip r:embed="rId3" cstate="print"/>
            <a:srcRect/>
            <a:stretch>
              <a:fillRect/>
            </a:stretch>
          </p:blipFill>
          <p:spPr bwMode="auto">
            <a:xfrm>
              <a:off x="1344" y="576"/>
              <a:ext cx="837" cy="1104"/>
            </a:xfrm>
            <a:prstGeom prst="rect">
              <a:avLst/>
            </a:prstGeom>
            <a:noFill/>
            <a:ln w="9525">
              <a:noFill/>
              <a:miter lim="800000"/>
              <a:headEnd/>
              <a:tailEnd/>
            </a:ln>
          </p:spPr>
        </p:pic>
        <p:pic>
          <p:nvPicPr>
            <p:cNvPr id="118792" name="Picture 8" descr="Building"/>
            <p:cNvPicPr>
              <a:picLocks noChangeAspect="1" noChangeArrowheads="1"/>
            </p:cNvPicPr>
            <p:nvPr/>
          </p:nvPicPr>
          <p:blipFill>
            <a:blip r:embed="rId4" cstate="print"/>
            <a:srcRect/>
            <a:stretch>
              <a:fillRect/>
            </a:stretch>
          </p:blipFill>
          <p:spPr bwMode="auto">
            <a:xfrm>
              <a:off x="2496" y="288"/>
              <a:ext cx="3120" cy="1849"/>
            </a:xfrm>
            <a:prstGeom prst="rect">
              <a:avLst/>
            </a:prstGeom>
            <a:noFill/>
            <a:ln w="9525">
              <a:noFill/>
              <a:miter lim="800000"/>
              <a:headEnd/>
              <a:tailEnd/>
            </a:ln>
          </p:spPr>
        </p:pic>
        <p:sp>
          <p:nvSpPr>
            <p:cNvPr id="118793" name="Text Box 9"/>
            <p:cNvSpPr txBox="1">
              <a:spLocks noChangeArrowheads="1"/>
            </p:cNvSpPr>
            <p:nvPr/>
          </p:nvSpPr>
          <p:spPr bwMode="auto">
            <a:xfrm>
              <a:off x="1248" y="384"/>
              <a:ext cx="1056" cy="542"/>
            </a:xfrm>
            <a:prstGeom prst="rect">
              <a:avLst/>
            </a:prstGeom>
            <a:noFill/>
            <a:ln w="9525">
              <a:noFill/>
              <a:miter lim="800000"/>
              <a:headEnd/>
              <a:tailEnd/>
            </a:ln>
            <a:effectLst/>
          </p:spPr>
          <p:txBody>
            <a:bodyPr>
              <a:spAutoFit/>
            </a:bodyPr>
            <a:lstStyle/>
            <a:p>
              <a:pPr eaLnBrk="1" hangingPunct="1">
                <a:spcBef>
                  <a:spcPct val="50000"/>
                </a:spcBef>
              </a:pPr>
              <a:r>
                <a:rPr lang="en-US" sz="2000" b="1">
                  <a:latin typeface="Arial" charset="0"/>
                </a:rPr>
                <a:t>Firefighters</a:t>
              </a:r>
            </a:p>
          </p:txBody>
        </p:sp>
        <p:sp>
          <p:nvSpPr>
            <p:cNvPr id="118794" name="Text Box 10"/>
            <p:cNvSpPr txBox="1">
              <a:spLocks noChangeArrowheads="1"/>
            </p:cNvSpPr>
            <p:nvPr/>
          </p:nvSpPr>
          <p:spPr bwMode="auto">
            <a:xfrm>
              <a:off x="4128" y="3744"/>
              <a:ext cx="1104" cy="306"/>
            </a:xfrm>
            <a:prstGeom prst="rect">
              <a:avLst/>
            </a:prstGeom>
            <a:noFill/>
            <a:ln w="9525">
              <a:noFill/>
              <a:miter lim="800000"/>
              <a:headEnd/>
              <a:tailEnd/>
            </a:ln>
            <a:effectLst/>
          </p:spPr>
          <p:txBody>
            <a:bodyPr>
              <a:spAutoFit/>
            </a:bodyPr>
            <a:lstStyle/>
            <a:p>
              <a:pPr eaLnBrk="1" hangingPunct="1">
                <a:spcBef>
                  <a:spcPct val="50000"/>
                </a:spcBef>
              </a:pPr>
              <a:r>
                <a:rPr lang="en-US" sz="2000" b="1">
                  <a:latin typeface="Arial" charset="0"/>
                </a:rPr>
                <a:t>Paramedics</a:t>
              </a:r>
            </a:p>
          </p:txBody>
        </p:sp>
        <p:pic>
          <p:nvPicPr>
            <p:cNvPr id="118795" name="Picture 11" descr="yev3obfx[1]"/>
            <p:cNvPicPr>
              <a:picLocks noChangeAspect="1" noChangeArrowheads="1"/>
            </p:cNvPicPr>
            <p:nvPr/>
          </p:nvPicPr>
          <p:blipFill>
            <a:blip r:embed="rId5" cstate="print"/>
            <a:srcRect/>
            <a:stretch>
              <a:fillRect/>
            </a:stretch>
          </p:blipFill>
          <p:spPr bwMode="auto">
            <a:xfrm>
              <a:off x="1063" y="2908"/>
              <a:ext cx="1224" cy="901"/>
            </a:xfrm>
            <a:prstGeom prst="rect">
              <a:avLst/>
            </a:prstGeom>
            <a:noFill/>
            <a:ln w="9525">
              <a:noFill/>
              <a:miter lim="800000"/>
              <a:headEnd/>
              <a:tailEnd/>
            </a:ln>
          </p:spPr>
        </p:pic>
        <p:sp>
          <p:nvSpPr>
            <p:cNvPr id="118796" name="AutoShape 12"/>
            <p:cNvSpPr>
              <a:spLocks noChangeArrowheads="1"/>
            </p:cNvSpPr>
            <p:nvPr/>
          </p:nvSpPr>
          <p:spPr bwMode="auto">
            <a:xfrm>
              <a:off x="1248" y="1680"/>
              <a:ext cx="192" cy="1104"/>
            </a:xfrm>
            <a:prstGeom prst="upArrow">
              <a:avLst>
                <a:gd name="adj1" fmla="val 50000"/>
                <a:gd name="adj2" fmla="val 143750"/>
              </a:avLst>
            </a:prstGeom>
            <a:solidFill>
              <a:schemeClr val="accent1"/>
            </a:solidFill>
            <a:ln w="9525">
              <a:solidFill>
                <a:schemeClr val="tx1"/>
              </a:solidFill>
              <a:miter lim="800000"/>
              <a:headEnd/>
              <a:tailEnd/>
            </a:ln>
            <a:effectLst/>
          </p:spPr>
          <p:txBody>
            <a:bodyPr vert="eaVert" wrap="none" anchor="ctr"/>
            <a:lstStyle/>
            <a:p>
              <a:pPr algn="ctr"/>
              <a:r>
                <a:rPr lang="en-US" sz="2400">
                  <a:latin typeface="Comic Sans MS" pitchFamily="92" charset="0"/>
                </a:rPr>
                <a:t>PUSH</a:t>
              </a:r>
            </a:p>
          </p:txBody>
        </p:sp>
        <p:sp>
          <p:nvSpPr>
            <p:cNvPr id="118797" name="AutoShape 13"/>
            <p:cNvSpPr>
              <a:spLocks noChangeArrowheads="1"/>
            </p:cNvSpPr>
            <p:nvPr/>
          </p:nvSpPr>
          <p:spPr bwMode="auto">
            <a:xfrm>
              <a:off x="1872" y="3216"/>
              <a:ext cx="2208" cy="336"/>
            </a:xfrm>
            <a:prstGeom prst="rightArrow">
              <a:avLst>
                <a:gd name="adj1" fmla="val 26667"/>
                <a:gd name="adj2" fmla="val 96138"/>
              </a:avLst>
            </a:prstGeom>
            <a:solidFill>
              <a:schemeClr val="accent1"/>
            </a:solidFill>
            <a:ln w="9525">
              <a:solidFill>
                <a:schemeClr val="tx1"/>
              </a:solidFill>
              <a:miter lim="800000"/>
              <a:headEnd/>
              <a:tailEnd/>
            </a:ln>
            <a:effectLst/>
          </p:spPr>
          <p:txBody>
            <a:bodyPr wrap="none" anchor="ctr"/>
            <a:lstStyle/>
            <a:p>
              <a:pPr algn="ctr"/>
              <a:r>
                <a:rPr lang="en-US" sz="2400">
                  <a:latin typeface="Comic Sans MS" pitchFamily="92" charset="0"/>
                </a:rPr>
                <a:t>PUSH</a:t>
              </a:r>
            </a:p>
          </p:txBody>
        </p:sp>
        <p:sp>
          <p:nvSpPr>
            <p:cNvPr id="118798" name="AutoShape 14"/>
            <p:cNvSpPr>
              <a:spLocks noChangeArrowheads="1"/>
            </p:cNvSpPr>
            <p:nvPr/>
          </p:nvSpPr>
          <p:spPr bwMode="auto">
            <a:xfrm>
              <a:off x="1728" y="1680"/>
              <a:ext cx="192" cy="1296"/>
            </a:xfrm>
            <a:prstGeom prst="downArrow">
              <a:avLst>
                <a:gd name="adj1" fmla="val 50000"/>
                <a:gd name="adj2" fmla="val 168750"/>
              </a:avLst>
            </a:prstGeom>
            <a:solidFill>
              <a:srgbClr val="B3BF41"/>
            </a:solidFill>
            <a:ln w="9525">
              <a:solidFill>
                <a:schemeClr val="tx1"/>
              </a:solidFill>
              <a:miter lim="800000"/>
              <a:headEnd/>
              <a:tailEnd/>
            </a:ln>
            <a:effectLst/>
          </p:spPr>
          <p:txBody>
            <a:bodyPr vert="eaVert" wrap="none" anchor="ctr"/>
            <a:lstStyle/>
            <a:p>
              <a:pPr algn="ctr"/>
              <a:r>
                <a:rPr lang="en-US" sz="2400">
                  <a:latin typeface="Comic Sans MS" pitchFamily="92" charset="0"/>
                </a:rPr>
                <a:t>PULL</a:t>
              </a:r>
            </a:p>
          </p:txBody>
        </p:sp>
        <p:sp>
          <p:nvSpPr>
            <p:cNvPr id="118799" name="AutoShape 15"/>
            <p:cNvSpPr>
              <a:spLocks noChangeArrowheads="1"/>
            </p:cNvSpPr>
            <p:nvPr/>
          </p:nvSpPr>
          <p:spPr bwMode="auto">
            <a:xfrm>
              <a:off x="1824" y="2880"/>
              <a:ext cx="2256" cy="336"/>
            </a:xfrm>
            <a:prstGeom prst="leftArrow">
              <a:avLst>
                <a:gd name="adj1" fmla="val 27500"/>
                <a:gd name="adj2" fmla="val 110724"/>
              </a:avLst>
            </a:prstGeom>
            <a:solidFill>
              <a:srgbClr val="B3BF41"/>
            </a:solidFill>
            <a:ln w="9525">
              <a:solidFill>
                <a:schemeClr val="tx1"/>
              </a:solidFill>
              <a:miter lim="800000"/>
              <a:headEnd/>
              <a:tailEnd/>
            </a:ln>
            <a:effectLst/>
          </p:spPr>
          <p:txBody>
            <a:bodyPr wrap="none" anchor="ctr"/>
            <a:lstStyle/>
            <a:p>
              <a:pPr algn="ctr"/>
              <a:r>
                <a:rPr lang="en-US" sz="2400">
                  <a:latin typeface="Comic Sans MS" pitchFamily="92" charset="0"/>
                </a:rPr>
                <a:t>PULL</a:t>
              </a:r>
            </a:p>
          </p:txBody>
        </p:sp>
        <p:sp>
          <p:nvSpPr>
            <p:cNvPr id="118800" name="Text Box 16"/>
            <p:cNvSpPr txBox="1">
              <a:spLocks noChangeArrowheads="1"/>
            </p:cNvSpPr>
            <p:nvPr/>
          </p:nvSpPr>
          <p:spPr bwMode="auto">
            <a:xfrm>
              <a:off x="576" y="3840"/>
              <a:ext cx="1440" cy="306"/>
            </a:xfrm>
            <a:prstGeom prst="rect">
              <a:avLst/>
            </a:prstGeom>
            <a:noFill/>
            <a:ln w="9525">
              <a:noFill/>
              <a:miter lim="800000"/>
              <a:headEnd/>
              <a:tailEnd/>
            </a:ln>
            <a:effectLst/>
          </p:spPr>
          <p:txBody>
            <a:bodyPr>
              <a:spAutoFit/>
            </a:bodyPr>
            <a:lstStyle/>
            <a:p>
              <a:pPr>
                <a:spcBef>
                  <a:spcPct val="50000"/>
                </a:spcBef>
              </a:pPr>
              <a:r>
                <a:rPr lang="en-US" sz="2000" b="1">
                  <a:latin typeface="Arial" charset="0"/>
                </a:rPr>
                <a:t>Access Point</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lstStyle/>
          <a:p>
            <a:r>
              <a:rPr lang="en-US" dirty="0" smtClean="0"/>
              <a:t>a) individuals meet opportunistically in the campus bus and e-socialize through exchange of pictures or gaming activity during a 10 minute ride; </a:t>
            </a:r>
            <a:endParaRPr lang="en-US" dirty="0" smtClean="0"/>
          </a:p>
          <a:p>
            <a:r>
              <a:rPr lang="en-US" dirty="0" smtClean="0"/>
              <a:t>b</a:t>
            </a:r>
            <a:r>
              <a:rPr lang="en-US" dirty="0" smtClean="0"/>
              <a:t>) individuals at a conference discover partners for golfing and schedule a time to meet; </a:t>
            </a:r>
            <a:endParaRPr lang="en-US" dirty="0" smtClean="0"/>
          </a:p>
          <a:p>
            <a:r>
              <a:rPr lang="en-US" dirty="0" smtClean="0"/>
              <a:t>c</a:t>
            </a:r>
            <a:r>
              <a:rPr lang="en-US" dirty="0" smtClean="0"/>
              <a:t>) individuals meet on ESN, in response to a crisis situation and collaborate to minimize damage.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AFRL Project Scenario</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robots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3"/>
          <p:cNvGrpSpPr/>
          <p:nvPr/>
        </p:nvGrpSpPr>
        <p:grpSpPr>
          <a:xfrm>
            <a:off x="914400" y="609600"/>
            <a:ext cx="6934200" cy="5181600"/>
            <a:chOff x="914400" y="609600"/>
            <a:chExt cx="5606947" cy="4450461"/>
          </a:xfrm>
        </p:grpSpPr>
        <p:sp>
          <p:nvSpPr>
            <p:cNvPr id="19" name="Text Box 5"/>
            <p:cNvSpPr txBox="1">
              <a:spLocks noChangeArrowheads="1"/>
            </p:cNvSpPr>
            <p:nvPr/>
          </p:nvSpPr>
          <p:spPr bwMode="auto">
            <a:xfrm>
              <a:off x="3500777" y="879325"/>
              <a:ext cx="1755041" cy="539450"/>
            </a:xfrm>
            <a:prstGeom prst="rect">
              <a:avLst/>
            </a:prstGeom>
            <a:solidFill>
              <a:schemeClr val="bg1">
                <a:lumMod val="85000"/>
              </a:schemeClr>
            </a:solidFill>
            <a:ln w="9525">
              <a:solidFill>
                <a:schemeClr val="accent2"/>
              </a:solidFill>
              <a:prstDash val="sysDot"/>
              <a:miter lim="800000"/>
              <a:headEnd/>
              <a:tailEnd/>
            </a:ln>
          </p:spPr>
          <p:txBody>
            <a:bodyPr/>
            <a:lstStyle/>
            <a:p>
              <a:pPr algn="ctr"/>
              <a:r>
                <a:rPr lang="en-US" sz="1100" i="1" dirty="0" smtClean="0"/>
                <a:t>Social  Context</a:t>
              </a:r>
              <a:endParaRPr lang="en-US" sz="1100" i="1" dirty="0"/>
            </a:p>
            <a:p>
              <a:pPr algn="ctr"/>
              <a:r>
                <a:rPr lang="en-US" sz="1100" i="1" dirty="0" smtClean="0"/>
                <a:t>User Profile</a:t>
              </a:r>
              <a:endParaRPr lang="en-US" sz="1100" i="1" dirty="0"/>
            </a:p>
            <a:p>
              <a:pPr algn="ctr"/>
              <a:r>
                <a:rPr lang="en-US" sz="1100" i="1" dirty="0"/>
                <a:t>Device </a:t>
              </a:r>
              <a:r>
                <a:rPr lang="en-US" sz="1100" i="1" dirty="0" smtClean="0"/>
                <a:t>and Network</a:t>
              </a:r>
              <a:endParaRPr lang="en-US" sz="1100" i="1" dirty="0"/>
            </a:p>
            <a:p>
              <a:pPr algn="ctr"/>
              <a:endParaRPr lang="en-US" sz="1100" i="1" dirty="0"/>
            </a:p>
          </p:txBody>
        </p:sp>
        <p:sp>
          <p:nvSpPr>
            <p:cNvPr id="20" name="Text Box 6"/>
            <p:cNvSpPr txBox="1">
              <a:spLocks noChangeArrowheads="1"/>
            </p:cNvSpPr>
            <p:nvPr/>
          </p:nvSpPr>
          <p:spPr bwMode="auto">
            <a:xfrm>
              <a:off x="1468624" y="609600"/>
              <a:ext cx="3787195" cy="944037"/>
            </a:xfrm>
            <a:prstGeom prst="rect">
              <a:avLst/>
            </a:prstGeom>
            <a:noFill/>
            <a:ln w="12700">
              <a:solidFill>
                <a:srgbClr val="0000FF"/>
              </a:solidFill>
              <a:miter lim="800000"/>
              <a:headEnd/>
              <a:tailEnd/>
            </a:ln>
          </p:spPr>
          <p:txBody>
            <a:bodyPr/>
            <a:lstStyle/>
            <a:p>
              <a:r>
                <a:rPr lang="en-US" sz="1100" b="1" dirty="0" smtClean="0">
                  <a:solidFill>
                    <a:srgbClr val="000000"/>
                  </a:solidFill>
                </a:rPr>
                <a:t>Ephemeral Social Network</a:t>
              </a:r>
              <a:endParaRPr lang="en-US" sz="1100" b="1" dirty="0">
                <a:solidFill>
                  <a:srgbClr val="000000"/>
                </a:solidFill>
              </a:endParaRPr>
            </a:p>
            <a:p>
              <a:endParaRPr lang="en-US" sz="1100" dirty="0"/>
            </a:p>
          </p:txBody>
        </p:sp>
        <p:sp>
          <p:nvSpPr>
            <p:cNvPr id="21" name="Text Box 7"/>
            <p:cNvSpPr txBox="1">
              <a:spLocks noChangeArrowheads="1"/>
            </p:cNvSpPr>
            <p:nvPr/>
          </p:nvSpPr>
          <p:spPr bwMode="auto">
            <a:xfrm>
              <a:off x="914400" y="2497674"/>
              <a:ext cx="3602453" cy="861774"/>
            </a:xfrm>
            <a:prstGeom prst="rect">
              <a:avLst/>
            </a:prstGeom>
            <a:noFill/>
            <a:ln w="9525">
              <a:noFill/>
              <a:miter lim="800000"/>
              <a:headEnd/>
              <a:tailEnd/>
            </a:ln>
          </p:spPr>
          <p:txBody>
            <a:bodyPr>
              <a:spAutoFit/>
            </a:bodyPr>
            <a:lstStyle/>
            <a:p>
              <a:r>
                <a:rPr lang="en-US" sz="1000" dirty="0" smtClean="0">
                  <a:solidFill>
                    <a:srgbClr val="000000"/>
                  </a:solidFill>
                </a:rPr>
                <a:t>U1</a:t>
              </a:r>
              <a:r>
                <a:rPr lang="en-US" sz="1000" dirty="0">
                  <a:solidFill>
                    <a:srgbClr val="000000"/>
                  </a:solidFill>
                </a:rPr>
                <a:t>: </a:t>
              </a:r>
              <a:r>
                <a:rPr lang="en-US" sz="1000" dirty="0" smtClean="0">
                  <a:solidFill>
                    <a:srgbClr val="000000"/>
                  </a:solidFill>
                </a:rPr>
                <a:t>Speaks French, English </a:t>
              </a:r>
            </a:p>
            <a:p>
              <a:r>
                <a:rPr lang="en-US" sz="1000" dirty="0" smtClean="0">
                  <a:solidFill>
                    <a:srgbClr val="000000"/>
                  </a:solidFill>
                </a:rPr>
                <a:t>U2: Games, News</a:t>
              </a:r>
              <a:endParaRPr lang="en-US" sz="1000" dirty="0">
                <a:solidFill>
                  <a:srgbClr val="000000"/>
                </a:solidFill>
              </a:endParaRPr>
            </a:p>
            <a:p>
              <a:r>
                <a:rPr lang="en-US" sz="1000" dirty="0" smtClean="0">
                  <a:solidFill>
                    <a:srgbClr val="000000"/>
                  </a:solidFill>
                </a:rPr>
                <a:t>U3: Games, Movies, Music</a:t>
              </a:r>
              <a:endParaRPr lang="en-US" sz="1000" dirty="0">
                <a:solidFill>
                  <a:srgbClr val="000000"/>
                </a:solidFill>
              </a:endParaRPr>
            </a:p>
            <a:p>
              <a:r>
                <a:rPr lang="en-US" sz="1000" dirty="0" smtClean="0">
                  <a:solidFill>
                    <a:srgbClr val="000000"/>
                  </a:solidFill>
                </a:rPr>
                <a:t>U4</a:t>
              </a:r>
              <a:r>
                <a:rPr lang="en-US" sz="1000" dirty="0">
                  <a:solidFill>
                    <a:srgbClr val="000000"/>
                  </a:solidFill>
                </a:rPr>
                <a:t>: V</a:t>
              </a:r>
              <a:r>
                <a:rPr lang="en-US" sz="1000" dirty="0" smtClean="0">
                  <a:solidFill>
                    <a:srgbClr val="000000"/>
                  </a:solidFill>
                </a:rPr>
                <a:t>isually handicapped person </a:t>
              </a:r>
            </a:p>
            <a:p>
              <a:r>
                <a:rPr lang="en-US" sz="1000" dirty="0" smtClean="0">
                  <a:solidFill>
                    <a:srgbClr val="000000"/>
                  </a:solidFill>
                </a:rPr>
                <a:t>U5: Social </a:t>
              </a:r>
              <a:r>
                <a:rPr lang="en-US" sz="1000" dirty="0">
                  <a:solidFill>
                    <a:srgbClr val="000000"/>
                  </a:solidFill>
                </a:rPr>
                <a:t>w</a:t>
              </a:r>
              <a:r>
                <a:rPr lang="en-US" sz="1000" dirty="0" smtClean="0">
                  <a:solidFill>
                    <a:srgbClr val="000000"/>
                  </a:solidFill>
                </a:rPr>
                <a:t>orker</a:t>
              </a:r>
              <a:endParaRPr lang="en-US" sz="1000" dirty="0"/>
            </a:p>
          </p:txBody>
        </p:sp>
        <p:sp>
          <p:nvSpPr>
            <p:cNvPr id="22" name="AutoShape 8"/>
            <p:cNvSpPr>
              <a:spLocks noChangeArrowheads="1"/>
            </p:cNvSpPr>
            <p:nvPr/>
          </p:nvSpPr>
          <p:spPr bwMode="auto">
            <a:xfrm>
              <a:off x="4648200" y="2295381"/>
              <a:ext cx="1142999" cy="553498"/>
            </a:xfrm>
            <a:prstGeom prst="wedgeEllipseCallout">
              <a:avLst>
                <a:gd name="adj1" fmla="val 38352"/>
                <a:gd name="adj2" fmla="val 262944"/>
              </a:avLst>
            </a:prstGeom>
            <a:solidFill>
              <a:srgbClr val="FFFF00"/>
            </a:solidFill>
            <a:ln w="9525">
              <a:solidFill>
                <a:srgbClr val="000000"/>
              </a:solidFill>
              <a:miter lim="800000"/>
              <a:headEnd/>
              <a:tailEnd/>
            </a:ln>
          </p:spPr>
          <p:txBody>
            <a:bodyPr/>
            <a:lstStyle/>
            <a:p>
              <a:r>
                <a:rPr lang="en-US" sz="1000" dirty="0" smtClean="0"/>
                <a:t>User wishes to join ESN</a:t>
              </a:r>
              <a:endParaRPr lang="en-US" dirty="0"/>
            </a:p>
          </p:txBody>
        </p:sp>
        <p:pic>
          <p:nvPicPr>
            <p:cNvPr id="23" name="Picture 9" descr="j0433869"/>
            <p:cNvPicPr>
              <a:picLocks noChangeAspect="1" noChangeArrowheads="1"/>
            </p:cNvPicPr>
            <p:nvPr/>
          </p:nvPicPr>
          <p:blipFill>
            <a:blip r:embed="rId2" cstate="print"/>
            <a:srcRect/>
            <a:stretch>
              <a:fillRect/>
            </a:stretch>
          </p:blipFill>
          <p:spPr bwMode="auto">
            <a:xfrm>
              <a:off x="5163448" y="3981161"/>
              <a:ext cx="856352" cy="693980"/>
            </a:xfrm>
            <a:prstGeom prst="rect">
              <a:avLst/>
            </a:prstGeom>
            <a:noFill/>
            <a:ln w="9525">
              <a:noFill/>
              <a:miter lim="800000"/>
              <a:headEnd/>
              <a:tailEnd/>
            </a:ln>
          </p:spPr>
        </p:pic>
        <p:sp>
          <p:nvSpPr>
            <p:cNvPr id="24" name="Text Box 10"/>
            <p:cNvSpPr txBox="1">
              <a:spLocks noChangeArrowheads="1"/>
            </p:cNvSpPr>
            <p:nvPr/>
          </p:nvSpPr>
          <p:spPr bwMode="auto">
            <a:xfrm>
              <a:off x="1283882" y="2160518"/>
              <a:ext cx="1581847" cy="292202"/>
            </a:xfrm>
            <a:prstGeom prst="rect">
              <a:avLst/>
            </a:prstGeom>
            <a:solidFill>
              <a:srgbClr val="FFFFFF"/>
            </a:solidFill>
            <a:ln w="9525">
              <a:solidFill>
                <a:srgbClr val="FFFFFF"/>
              </a:solidFill>
              <a:miter lim="800000"/>
              <a:headEnd/>
              <a:tailEnd/>
            </a:ln>
          </p:spPr>
          <p:txBody>
            <a:bodyPr/>
            <a:lstStyle/>
            <a:p>
              <a:r>
                <a:rPr lang="en-US" sz="1000" b="1" dirty="0" smtClean="0"/>
                <a:t>Social Network Graph</a:t>
              </a:r>
              <a:endParaRPr lang="en-US" b="1" dirty="0"/>
            </a:p>
          </p:txBody>
        </p:sp>
        <p:sp>
          <p:nvSpPr>
            <p:cNvPr id="50" name="Oval 12"/>
            <p:cNvSpPr>
              <a:spLocks noChangeArrowheads="1"/>
            </p:cNvSpPr>
            <p:nvPr/>
          </p:nvSpPr>
          <p:spPr bwMode="auto">
            <a:xfrm>
              <a:off x="2201430" y="1982144"/>
              <a:ext cx="446843" cy="203292"/>
            </a:xfrm>
            <a:prstGeom prst="ellipse">
              <a:avLst/>
            </a:prstGeom>
            <a:solidFill>
              <a:srgbClr val="BBE0E3"/>
            </a:solidFill>
            <a:ln w="9525">
              <a:solidFill>
                <a:srgbClr val="000000"/>
              </a:solidFill>
              <a:round/>
              <a:headEnd/>
              <a:tailEnd/>
            </a:ln>
          </p:spPr>
          <p:txBody>
            <a:bodyPr anchor="ctr"/>
            <a:lstStyle/>
            <a:p>
              <a:pPr algn="ctr"/>
              <a:r>
                <a:rPr lang="en-US" sz="500" dirty="0" smtClean="0">
                  <a:solidFill>
                    <a:srgbClr val="000000"/>
                  </a:solidFill>
                </a:rPr>
                <a:t>U2</a:t>
              </a:r>
              <a:endParaRPr lang="en-US" dirty="0"/>
            </a:p>
          </p:txBody>
        </p:sp>
        <p:sp>
          <p:nvSpPr>
            <p:cNvPr id="52" name="Oval 14"/>
            <p:cNvSpPr>
              <a:spLocks noChangeArrowheads="1"/>
            </p:cNvSpPr>
            <p:nvPr/>
          </p:nvSpPr>
          <p:spPr bwMode="auto">
            <a:xfrm>
              <a:off x="3194414" y="1982144"/>
              <a:ext cx="446843" cy="203292"/>
            </a:xfrm>
            <a:prstGeom prst="ellipse">
              <a:avLst/>
            </a:prstGeom>
            <a:solidFill>
              <a:srgbClr val="BBE0E3"/>
            </a:solidFill>
            <a:ln w="9525">
              <a:solidFill>
                <a:srgbClr val="000000"/>
              </a:solidFill>
              <a:round/>
              <a:headEnd/>
              <a:tailEnd/>
            </a:ln>
          </p:spPr>
          <p:txBody>
            <a:bodyPr anchor="ctr"/>
            <a:lstStyle/>
            <a:p>
              <a:pPr algn="ctr"/>
              <a:r>
                <a:rPr lang="en-US" sz="500" dirty="0" smtClean="0">
                  <a:solidFill>
                    <a:srgbClr val="000000"/>
                  </a:solidFill>
                </a:rPr>
                <a:t>U3</a:t>
              </a:r>
              <a:endParaRPr lang="en-US" dirty="0"/>
            </a:p>
          </p:txBody>
        </p:sp>
        <p:sp>
          <p:nvSpPr>
            <p:cNvPr id="53" name="Line 15"/>
            <p:cNvSpPr>
              <a:spLocks noChangeShapeType="1"/>
            </p:cNvSpPr>
            <p:nvPr/>
          </p:nvSpPr>
          <p:spPr bwMode="auto">
            <a:xfrm>
              <a:off x="2648273" y="2072496"/>
              <a:ext cx="546141" cy="0"/>
            </a:xfrm>
            <a:prstGeom prst="line">
              <a:avLst/>
            </a:prstGeom>
            <a:noFill/>
            <a:ln w="9525">
              <a:solidFill>
                <a:srgbClr val="000000"/>
              </a:solidFill>
              <a:round/>
              <a:headEnd type="triangle" w="med" len="med"/>
              <a:tailEnd type="triangle" w="med" len="med"/>
            </a:ln>
          </p:spPr>
          <p:txBody>
            <a:bodyPr/>
            <a:lstStyle/>
            <a:p>
              <a:endParaRPr lang="en-US"/>
            </a:p>
          </p:txBody>
        </p:sp>
        <p:sp>
          <p:nvSpPr>
            <p:cNvPr id="54" name="Oval 16"/>
            <p:cNvSpPr>
              <a:spLocks noChangeArrowheads="1"/>
            </p:cNvSpPr>
            <p:nvPr/>
          </p:nvSpPr>
          <p:spPr bwMode="auto">
            <a:xfrm>
              <a:off x="2598624" y="1688500"/>
              <a:ext cx="446843" cy="203292"/>
            </a:xfrm>
            <a:prstGeom prst="ellipse">
              <a:avLst/>
            </a:prstGeom>
            <a:solidFill>
              <a:srgbClr val="BBE0E3"/>
            </a:solidFill>
            <a:ln w="9525">
              <a:solidFill>
                <a:srgbClr val="000000"/>
              </a:solidFill>
              <a:round/>
              <a:headEnd/>
              <a:tailEnd/>
            </a:ln>
          </p:spPr>
          <p:txBody>
            <a:bodyPr anchor="ctr"/>
            <a:lstStyle/>
            <a:p>
              <a:pPr algn="ctr"/>
              <a:r>
                <a:rPr lang="en-US" sz="500" dirty="0">
                  <a:solidFill>
                    <a:srgbClr val="000000"/>
                  </a:solidFill>
                </a:rPr>
                <a:t>U</a:t>
              </a:r>
              <a:r>
                <a:rPr lang="en-US" sz="500" dirty="0" smtClean="0">
                  <a:solidFill>
                    <a:srgbClr val="000000"/>
                  </a:solidFill>
                </a:rPr>
                <a:t>1</a:t>
              </a:r>
              <a:endParaRPr lang="en-US" dirty="0"/>
            </a:p>
          </p:txBody>
        </p:sp>
        <p:sp>
          <p:nvSpPr>
            <p:cNvPr id="56" name="Line 18"/>
            <p:cNvSpPr>
              <a:spLocks noChangeShapeType="1"/>
            </p:cNvSpPr>
            <p:nvPr/>
          </p:nvSpPr>
          <p:spPr bwMode="auto">
            <a:xfrm>
              <a:off x="2995817" y="1846616"/>
              <a:ext cx="297895" cy="135528"/>
            </a:xfrm>
            <a:prstGeom prst="line">
              <a:avLst/>
            </a:prstGeom>
            <a:noFill/>
            <a:ln w="9525">
              <a:solidFill>
                <a:srgbClr val="000000"/>
              </a:solidFill>
              <a:round/>
              <a:headEnd type="triangle" w="med" len="med"/>
              <a:tailEnd type="triangle" w="med" len="med"/>
            </a:ln>
          </p:spPr>
          <p:txBody>
            <a:bodyPr/>
            <a:lstStyle/>
            <a:p>
              <a:endParaRPr lang="en-US"/>
            </a:p>
          </p:txBody>
        </p:sp>
        <p:sp>
          <p:nvSpPr>
            <p:cNvPr id="57" name="Oval 19"/>
            <p:cNvSpPr>
              <a:spLocks noChangeArrowheads="1"/>
            </p:cNvSpPr>
            <p:nvPr/>
          </p:nvSpPr>
          <p:spPr bwMode="auto">
            <a:xfrm>
              <a:off x="4187398" y="2004732"/>
              <a:ext cx="446843" cy="203292"/>
            </a:xfrm>
            <a:prstGeom prst="ellipse">
              <a:avLst/>
            </a:prstGeom>
            <a:solidFill>
              <a:srgbClr val="BBE0E3"/>
            </a:solidFill>
            <a:ln w="9525">
              <a:solidFill>
                <a:srgbClr val="000000"/>
              </a:solidFill>
              <a:round/>
              <a:headEnd/>
              <a:tailEnd/>
            </a:ln>
          </p:spPr>
          <p:txBody>
            <a:bodyPr anchor="ctr"/>
            <a:lstStyle/>
            <a:p>
              <a:pPr algn="ctr"/>
              <a:r>
                <a:rPr lang="en-US" sz="500" dirty="0" smtClean="0">
                  <a:solidFill>
                    <a:srgbClr val="000000"/>
                  </a:solidFill>
                </a:rPr>
                <a:t>U4</a:t>
              </a:r>
              <a:endParaRPr lang="en-US" dirty="0"/>
            </a:p>
          </p:txBody>
        </p:sp>
        <p:sp>
          <p:nvSpPr>
            <p:cNvPr id="58" name="Line 20"/>
            <p:cNvSpPr>
              <a:spLocks noChangeShapeType="1"/>
            </p:cNvSpPr>
            <p:nvPr/>
          </p:nvSpPr>
          <p:spPr bwMode="auto">
            <a:xfrm>
              <a:off x="3641257" y="2095084"/>
              <a:ext cx="546141" cy="0"/>
            </a:xfrm>
            <a:prstGeom prst="line">
              <a:avLst/>
            </a:prstGeom>
            <a:noFill/>
            <a:ln w="9525">
              <a:solidFill>
                <a:srgbClr val="000000"/>
              </a:solidFill>
              <a:round/>
              <a:headEnd type="triangle" w="med" len="med"/>
              <a:tailEnd type="triangle" w="med" len="med"/>
            </a:ln>
          </p:spPr>
          <p:txBody>
            <a:bodyPr/>
            <a:lstStyle/>
            <a:p>
              <a:endParaRPr lang="en-US"/>
            </a:p>
          </p:txBody>
        </p:sp>
        <p:sp>
          <p:nvSpPr>
            <p:cNvPr id="59" name="Oval 21"/>
            <p:cNvSpPr>
              <a:spLocks noChangeArrowheads="1"/>
            </p:cNvSpPr>
            <p:nvPr/>
          </p:nvSpPr>
          <p:spPr bwMode="auto">
            <a:xfrm rot="10158906">
              <a:off x="3244063" y="2343551"/>
              <a:ext cx="446843" cy="203292"/>
            </a:xfrm>
            <a:prstGeom prst="ellipse">
              <a:avLst/>
            </a:prstGeom>
            <a:solidFill>
              <a:srgbClr val="BBE0E3"/>
            </a:solidFill>
            <a:ln w="9525">
              <a:solidFill>
                <a:srgbClr val="000000"/>
              </a:solidFill>
              <a:round/>
              <a:headEnd/>
              <a:tailEnd/>
            </a:ln>
          </p:spPr>
          <p:txBody>
            <a:bodyPr rot="10800000" anchor="ctr"/>
            <a:lstStyle/>
            <a:p>
              <a:pPr algn="ctr"/>
              <a:r>
                <a:rPr lang="en-US" sz="500" dirty="0" smtClean="0">
                  <a:solidFill>
                    <a:srgbClr val="000000"/>
                  </a:solidFill>
                </a:rPr>
                <a:t>U5</a:t>
              </a:r>
              <a:endParaRPr lang="en-US" dirty="0"/>
            </a:p>
          </p:txBody>
        </p:sp>
        <p:sp>
          <p:nvSpPr>
            <p:cNvPr id="60" name="Line 22"/>
            <p:cNvSpPr>
              <a:spLocks noChangeShapeType="1"/>
            </p:cNvSpPr>
            <p:nvPr/>
          </p:nvSpPr>
          <p:spPr bwMode="auto">
            <a:xfrm rot="5400000">
              <a:off x="3838541" y="1988434"/>
              <a:ext cx="203292" cy="596825"/>
            </a:xfrm>
            <a:prstGeom prst="line">
              <a:avLst/>
            </a:prstGeom>
            <a:noFill/>
            <a:ln w="9525">
              <a:solidFill>
                <a:srgbClr val="000000"/>
              </a:solidFill>
              <a:round/>
              <a:headEnd type="triangle" w="med" len="med"/>
              <a:tailEnd type="triangle" w="med" len="med"/>
            </a:ln>
          </p:spPr>
          <p:txBody>
            <a:bodyPr/>
            <a:lstStyle/>
            <a:p>
              <a:endParaRPr lang="en-US"/>
            </a:p>
          </p:txBody>
        </p:sp>
        <p:sp>
          <p:nvSpPr>
            <p:cNvPr id="26" name="Line 23"/>
            <p:cNvSpPr>
              <a:spLocks noChangeShapeType="1"/>
            </p:cNvSpPr>
            <p:nvPr/>
          </p:nvSpPr>
          <p:spPr bwMode="auto">
            <a:xfrm>
              <a:off x="3593147" y="2565105"/>
              <a:ext cx="1662671" cy="1483487"/>
            </a:xfrm>
            <a:prstGeom prst="line">
              <a:avLst/>
            </a:prstGeom>
            <a:noFill/>
            <a:ln w="9525">
              <a:solidFill>
                <a:srgbClr val="000000"/>
              </a:solidFill>
              <a:round/>
              <a:headEnd/>
              <a:tailEnd type="triangle" w="med" len="med"/>
            </a:ln>
          </p:spPr>
          <p:txBody>
            <a:bodyPr/>
            <a:lstStyle/>
            <a:p>
              <a:endParaRPr lang="en-US"/>
            </a:p>
          </p:txBody>
        </p:sp>
        <p:sp>
          <p:nvSpPr>
            <p:cNvPr id="29" name="Text Box 26"/>
            <p:cNvSpPr txBox="1">
              <a:spLocks noChangeArrowheads="1"/>
            </p:cNvSpPr>
            <p:nvPr/>
          </p:nvSpPr>
          <p:spPr bwMode="auto">
            <a:xfrm>
              <a:off x="5440559" y="4183455"/>
              <a:ext cx="277112" cy="273939"/>
            </a:xfrm>
            <a:prstGeom prst="rect">
              <a:avLst/>
            </a:prstGeom>
            <a:noFill/>
            <a:ln w="9525">
              <a:noFill/>
              <a:miter lim="800000"/>
              <a:headEnd/>
              <a:tailEnd/>
            </a:ln>
          </p:spPr>
          <p:txBody>
            <a:bodyPr>
              <a:spAutoFit/>
            </a:bodyPr>
            <a:lstStyle/>
            <a:p>
              <a:pPr>
                <a:spcBef>
                  <a:spcPct val="50000"/>
                </a:spcBef>
              </a:pPr>
              <a:r>
                <a:rPr lang="en-US" sz="1100" b="1">
                  <a:solidFill>
                    <a:srgbClr val="FF0000"/>
                  </a:solidFill>
                </a:rPr>
                <a:t>m</a:t>
              </a:r>
            </a:p>
          </p:txBody>
        </p:sp>
        <p:sp>
          <p:nvSpPr>
            <p:cNvPr id="30" name="Text Box 27"/>
            <p:cNvSpPr txBox="1">
              <a:spLocks noChangeArrowheads="1"/>
            </p:cNvSpPr>
            <p:nvPr/>
          </p:nvSpPr>
          <p:spPr bwMode="auto">
            <a:xfrm>
              <a:off x="2207588" y="3711436"/>
              <a:ext cx="473399" cy="262701"/>
            </a:xfrm>
            <a:prstGeom prst="rect">
              <a:avLst/>
            </a:prstGeom>
            <a:solidFill>
              <a:srgbClr val="FFFFFF"/>
            </a:solidFill>
            <a:ln w="9525">
              <a:solidFill>
                <a:srgbClr val="FFFFFF"/>
              </a:solidFill>
              <a:miter lim="800000"/>
              <a:headEnd/>
              <a:tailEnd/>
            </a:ln>
          </p:spPr>
          <p:txBody>
            <a:bodyPr/>
            <a:lstStyle/>
            <a:p>
              <a:r>
                <a:rPr lang="en-US" sz="1100" dirty="0" smtClean="0"/>
                <a:t>U1</a:t>
              </a:r>
              <a:endParaRPr lang="en-US" sz="1100" dirty="0"/>
            </a:p>
          </p:txBody>
        </p:sp>
        <p:cxnSp>
          <p:nvCxnSpPr>
            <p:cNvPr id="32" name="AutoShape 29"/>
            <p:cNvCxnSpPr>
              <a:cxnSpLocks noChangeShapeType="1"/>
              <a:endCxn id="40" idx="3"/>
            </p:cNvCxnSpPr>
            <p:nvPr/>
          </p:nvCxnSpPr>
          <p:spPr bwMode="auto">
            <a:xfrm rot="10800000" flipV="1">
              <a:off x="3248683" y="4278280"/>
              <a:ext cx="782263" cy="112386"/>
            </a:xfrm>
            <a:prstGeom prst="curvedConnector3">
              <a:avLst>
                <a:gd name="adj1" fmla="val 50000"/>
              </a:avLst>
            </a:prstGeom>
            <a:noFill/>
            <a:ln w="28575">
              <a:solidFill>
                <a:schemeClr val="accent2"/>
              </a:solidFill>
              <a:prstDash val="dash"/>
              <a:round/>
              <a:headEnd/>
              <a:tailEnd/>
            </a:ln>
          </p:spPr>
        </p:cxnSp>
        <p:sp>
          <p:nvSpPr>
            <p:cNvPr id="33" name="Line 30"/>
            <p:cNvSpPr>
              <a:spLocks noChangeShapeType="1"/>
            </p:cNvSpPr>
            <p:nvPr/>
          </p:nvSpPr>
          <p:spPr bwMode="auto">
            <a:xfrm flipV="1">
              <a:off x="2761812" y="3711436"/>
              <a:ext cx="554224" cy="202294"/>
            </a:xfrm>
            <a:prstGeom prst="line">
              <a:avLst/>
            </a:prstGeom>
            <a:noFill/>
            <a:ln w="28575">
              <a:solidFill>
                <a:schemeClr val="accent2"/>
              </a:solidFill>
              <a:prstDash val="dash"/>
              <a:round/>
              <a:headEnd/>
              <a:tailEnd/>
            </a:ln>
          </p:spPr>
          <p:txBody>
            <a:bodyPr/>
            <a:lstStyle/>
            <a:p>
              <a:endParaRPr lang="en-US"/>
            </a:p>
          </p:txBody>
        </p:sp>
        <p:sp>
          <p:nvSpPr>
            <p:cNvPr id="34" name="Text Box 31"/>
            <p:cNvSpPr txBox="1">
              <a:spLocks noChangeArrowheads="1"/>
            </p:cNvSpPr>
            <p:nvPr/>
          </p:nvSpPr>
          <p:spPr bwMode="auto">
            <a:xfrm>
              <a:off x="2938856" y="4635806"/>
              <a:ext cx="477248" cy="264106"/>
            </a:xfrm>
            <a:prstGeom prst="rect">
              <a:avLst/>
            </a:prstGeom>
            <a:solidFill>
              <a:srgbClr val="FFFFFF"/>
            </a:solidFill>
            <a:ln w="9525">
              <a:solidFill>
                <a:srgbClr val="FFFFFF"/>
              </a:solidFill>
              <a:miter lim="800000"/>
              <a:headEnd/>
              <a:tailEnd/>
            </a:ln>
          </p:spPr>
          <p:txBody>
            <a:bodyPr/>
            <a:lstStyle/>
            <a:p>
              <a:r>
                <a:rPr lang="en-US" sz="1100" dirty="0" smtClean="0"/>
                <a:t>U2</a:t>
              </a:r>
              <a:endParaRPr lang="en-US" sz="1100" dirty="0"/>
            </a:p>
          </p:txBody>
        </p:sp>
        <p:sp>
          <p:nvSpPr>
            <p:cNvPr id="35" name="Text Box 32"/>
            <p:cNvSpPr txBox="1">
              <a:spLocks noChangeArrowheads="1"/>
            </p:cNvSpPr>
            <p:nvPr/>
          </p:nvSpPr>
          <p:spPr bwMode="auto">
            <a:xfrm>
              <a:off x="3991496" y="3663672"/>
              <a:ext cx="475324" cy="264106"/>
            </a:xfrm>
            <a:prstGeom prst="rect">
              <a:avLst/>
            </a:prstGeom>
            <a:solidFill>
              <a:srgbClr val="FFFFFF"/>
            </a:solidFill>
            <a:ln w="9525">
              <a:solidFill>
                <a:srgbClr val="FFFFFF"/>
              </a:solidFill>
              <a:miter lim="800000"/>
              <a:headEnd/>
              <a:tailEnd/>
            </a:ln>
          </p:spPr>
          <p:txBody>
            <a:bodyPr/>
            <a:lstStyle/>
            <a:p>
              <a:r>
                <a:rPr lang="en-US" sz="1100" dirty="0" smtClean="0"/>
                <a:t>U3</a:t>
              </a:r>
              <a:endParaRPr lang="en-US" sz="1100" dirty="0"/>
            </a:p>
          </p:txBody>
        </p:sp>
        <p:sp>
          <p:nvSpPr>
            <p:cNvPr id="36" name="Text Box 33"/>
            <p:cNvSpPr txBox="1">
              <a:spLocks noChangeArrowheads="1"/>
            </p:cNvSpPr>
            <p:nvPr/>
          </p:nvSpPr>
          <p:spPr bwMode="auto">
            <a:xfrm>
              <a:off x="4320566" y="4153954"/>
              <a:ext cx="473399" cy="262701"/>
            </a:xfrm>
            <a:prstGeom prst="rect">
              <a:avLst/>
            </a:prstGeom>
            <a:solidFill>
              <a:srgbClr val="FFFFFF"/>
            </a:solidFill>
            <a:ln w="9525">
              <a:solidFill>
                <a:srgbClr val="FFFFFF"/>
              </a:solidFill>
              <a:miter lim="800000"/>
              <a:headEnd/>
              <a:tailEnd/>
            </a:ln>
          </p:spPr>
          <p:txBody>
            <a:bodyPr/>
            <a:lstStyle/>
            <a:p>
              <a:r>
                <a:rPr lang="en-US" sz="1100" dirty="0" smtClean="0"/>
                <a:t>U4</a:t>
              </a:r>
              <a:endParaRPr lang="en-US" sz="1100" dirty="0"/>
            </a:p>
          </p:txBody>
        </p:sp>
        <p:sp>
          <p:nvSpPr>
            <p:cNvPr id="37" name="Line 34"/>
            <p:cNvSpPr>
              <a:spLocks noChangeShapeType="1"/>
            </p:cNvSpPr>
            <p:nvPr/>
          </p:nvSpPr>
          <p:spPr bwMode="auto">
            <a:xfrm flipV="1">
              <a:off x="2946553" y="3778867"/>
              <a:ext cx="479172" cy="476233"/>
            </a:xfrm>
            <a:prstGeom prst="line">
              <a:avLst/>
            </a:prstGeom>
            <a:noFill/>
            <a:ln w="28575">
              <a:solidFill>
                <a:schemeClr val="accent2"/>
              </a:solidFill>
              <a:prstDash val="dash"/>
              <a:round/>
              <a:headEnd/>
              <a:tailEnd/>
            </a:ln>
          </p:spPr>
          <p:txBody>
            <a:bodyPr/>
            <a:lstStyle/>
            <a:p>
              <a:endParaRPr lang="en-US"/>
            </a:p>
          </p:txBody>
        </p:sp>
        <p:sp>
          <p:nvSpPr>
            <p:cNvPr id="38" name="Line 35"/>
            <p:cNvSpPr>
              <a:spLocks noChangeShapeType="1"/>
            </p:cNvSpPr>
            <p:nvPr/>
          </p:nvSpPr>
          <p:spPr bwMode="auto">
            <a:xfrm flipH="1">
              <a:off x="4516852" y="4343400"/>
              <a:ext cx="817147" cy="312073"/>
            </a:xfrm>
            <a:prstGeom prst="line">
              <a:avLst/>
            </a:prstGeom>
            <a:noFill/>
            <a:ln w="28575">
              <a:solidFill>
                <a:schemeClr val="accent2"/>
              </a:solidFill>
              <a:prstDash val="dash"/>
              <a:round/>
              <a:headEnd type="triangle" w="med" len="med"/>
              <a:tailEnd/>
            </a:ln>
          </p:spPr>
          <p:txBody>
            <a:bodyPr/>
            <a:lstStyle/>
            <a:p>
              <a:endParaRPr lang="en-US"/>
            </a:p>
          </p:txBody>
        </p:sp>
        <p:pic>
          <p:nvPicPr>
            <p:cNvPr id="39" name="Picture 36" descr="j0331055"/>
            <p:cNvPicPr>
              <a:picLocks noChangeAspect="1" noChangeArrowheads="1"/>
            </p:cNvPicPr>
            <p:nvPr/>
          </p:nvPicPr>
          <p:blipFill>
            <a:blip r:embed="rId3" cstate="print"/>
            <a:srcRect/>
            <a:stretch>
              <a:fillRect/>
            </a:stretch>
          </p:blipFill>
          <p:spPr bwMode="auto">
            <a:xfrm>
              <a:off x="1468624" y="4116024"/>
              <a:ext cx="700477" cy="334346"/>
            </a:xfrm>
            <a:prstGeom prst="rect">
              <a:avLst/>
            </a:prstGeom>
            <a:noFill/>
            <a:ln w="9525">
              <a:noFill/>
              <a:miter lim="800000"/>
              <a:headEnd/>
              <a:tailEnd/>
            </a:ln>
          </p:spPr>
        </p:pic>
        <p:pic>
          <p:nvPicPr>
            <p:cNvPr id="40" name="Picture 37" descr="j0436075"/>
            <p:cNvPicPr>
              <a:picLocks noChangeAspect="1" noChangeArrowheads="1"/>
            </p:cNvPicPr>
            <p:nvPr/>
          </p:nvPicPr>
          <p:blipFill>
            <a:blip r:embed="rId4" cstate="print"/>
            <a:srcRect/>
            <a:stretch>
              <a:fillRect/>
            </a:stretch>
          </p:blipFill>
          <p:spPr bwMode="auto">
            <a:xfrm>
              <a:off x="2669441" y="4116024"/>
              <a:ext cx="579241" cy="549283"/>
            </a:xfrm>
            <a:prstGeom prst="rect">
              <a:avLst/>
            </a:prstGeom>
            <a:noFill/>
            <a:ln w="9525">
              <a:noFill/>
              <a:miter lim="800000"/>
              <a:headEnd/>
              <a:tailEnd/>
            </a:ln>
          </p:spPr>
        </p:pic>
        <p:pic>
          <p:nvPicPr>
            <p:cNvPr id="41" name="Picture 38" descr="j0431633"/>
            <p:cNvPicPr>
              <a:picLocks noChangeAspect="1" noChangeArrowheads="1"/>
            </p:cNvPicPr>
            <p:nvPr/>
          </p:nvPicPr>
          <p:blipFill>
            <a:blip r:embed="rId5" cstate="print"/>
            <a:srcRect/>
            <a:stretch>
              <a:fillRect/>
            </a:stretch>
          </p:blipFill>
          <p:spPr bwMode="auto">
            <a:xfrm>
              <a:off x="3962630" y="4250886"/>
              <a:ext cx="623502" cy="809175"/>
            </a:xfrm>
            <a:prstGeom prst="rect">
              <a:avLst/>
            </a:prstGeom>
            <a:noFill/>
            <a:ln w="9525">
              <a:noFill/>
              <a:miter lim="800000"/>
              <a:headEnd/>
              <a:tailEnd/>
            </a:ln>
          </p:spPr>
        </p:pic>
        <p:pic>
          <p:nvPicPr>
            <p:cNvPr id="42" name="Picture 39" descr="BD18215_"/>
            <p:cNvPicPr>
              <a:picLocks noChangeAspect="1" noChangeArrowheads="1"/>
            </p:cNvPicPr>
            <p:nvPr/>
          </p:nvPicPr>
          <p:blipFill>
            <a:blip r:embed="rId6" cstate="print"/>
            <a:srcRect/>
            <a:stretch>
              <a:fillRect/>
            </a:stretch>
          </p:blipFill>
          <p:spPr bwMode="auto">
            <a:xfrm>
              <a:off x="2299959" y="3913730"/>
              <a:ext cx="277112" cy="162959"/>
            </a:xfrm>
            <a:prstGeom prst="rect">
              <a:avLst/>
            </a:prstGeom>
            <a:noFill/>
            <a:ln w="9525">
              <a:noFill/>
              <a:miter lim="800000"/>
              <a:headEnd/>
              <a:tailEnd/>
            </a:ln>
          </p:spPr>
        </p:pic>
        <p:sp>
          <p:nvSpPr>
            <p:cNvPr id="43" name="Line 40"/>
            <p:cNvSpPr>
              <a:spLocks noChangeShapeType="1"/>
            </p:cNvSpPr>
            <p:nvPr/>
          </p:nvSpPr>
          <p:spPr bwMode="auto">
            <a:xfrm flipV="1">
              <a:off x="1930477" y="4116024"/>
              <a:ext cx="369482" cy="134862"/>
            </a:xfrm>
            <a:prstGeom prst="line">
              <a:avLst/>
            </a:prstGeom>
            <a:noFill/>
            <a:ln w="28575">
              <a:solidFill>
                <a:schemeClr val="accent2"/>
              </a:solidFill>
              <a:prstDash val="dash"/>
              <a:round/>
              <a:headEnd/>
              <a:tailEnd/>
            </a:ln>
          </p:spPr>
          <p:txBody>
            <a:bodyPr/>
            <a:lstStyle/>
            <a:p>
              <a:endParaRPr lang="en-US"/>
            </a:p>
          </p:txBody>
        </p:sp>
        <p:sp>
          <p:nvSpPr>
            <p:cNvPr id="48" name="Text Box 45"/>
            <p:cNvSpPr txBox="1">
              <a:spLocks noChangeArrowheads="1"/>
            </p:cNvSpPr>
            <p:nvPr/>
          </p:nvSpPr>
          <p:spPr bwMode="auto">
            <a:xfrm>
              <a:off x="5440559" y="4722905"/>
              <a:ext cx="475324" cy="264106"/>
            </a:xfrm>
            <a:prstGeom prst="rect">
              <a:avLst/>
            </a:prstGeom>
            <a:solidFill>
              <a:srgbClr val="FFFFFF"/>
            </a:solidFill>
            <a:ln w="9525">
              <a:solidFill>
                <a:srgbClr val="FFFFFF"/>
              </a:solidFill>
              <a:miter lim="800000"/>
              <a:headEnd/>
              <a:tailEnd/>
            </a:ln>
          </p:spPr>
          <p:txBody>
            <a:bodyPr/>
            <a:lstStyle/>
            <a:p>
              <a:r>
                <a:rPr lang="en-US" sz="1100" dirty="0" smtClean="0"/>
                <a:t>U5</a:t>
              </a:r>
              <a:endParaRPr lang="en-US" sz="1100" dirty="0"/>
            </a:p>
          </p:txBody>
        </p:sp>
        <p:sp>
          <p:nvSpPr>
            <p:cNvPr id="49" name="AutoShape 46"/>
            <p:cNvSpPr>
              <a:spLocks noChangeArrowheads="1"/>
            </p:cNvSpPr>
            <p:nvPr/>
          </p:nvSpPr>
          <p:spPr bwMode="auto">
            <a:xfrm>
              <a:off x="5071077" y="1621068"/>
              <a:ext cx="184741" cy="606881"/>
            </a:xfrm>
            <a:prstGeom prst="upArrow">
              <a:avLst>
                <a:gd name="adj1" fmla="val 50000"/>
                <a:gd name="adj2" fmla="val 112500"/>
              </a:avLst>
            </a:prstGeom>
            <a:solidFill>
              <a:schemeClr val="accent1"/>
            </a:solidFill>
            <a:ln w="9525">
              <a:solidFill>
                <a:schemeClr val="tx1"/>
              </a:solidFill>
              <a:miter lim="800000"/>
              <a:headEnd/>
              <a:tailEnd/>
            </a:ln>
          </p:spPr>
          <p:txBody>
            <a:bodyPr vert="eaVert" wrap="none" anchor="ctr"/>
            <a:lstStyle/>
            <a:p>
              <a:endParaRPr lang="en-US"/>
            </a:p>
          </p:txBody>
        </p:sp>
        <p:sp>
          <p:nvSpPr>
            <p:cNvPr id="63" name="Right Arrow 62"/>
            <p:cNvSpPr/>
            <p:nvPr/>
          </p:nvSpPr>
          <p:spPr>
            <a:xfrm rot="12618896">
              <a:off x="5829683" y="4266125"/>
              <a:ext cx="691664" cy="339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4" name="Picture 38" descr="j0431633"/>
            <p:cNvPicPr>
              <a:picLocks noChangeAspect="1" noChangeArrowheads="1"/>
            </p:cNvPicPr>
            <p:nvPr/>
          </p:nvPicPr>
          <p:blipFill>
            <a:blip r:embed="rId5" cstate="print"/>
            <a:srcRect/>
            <a:stretch>
              <a:fillRect/>
            </a:stretch>
          </p:blipFill>
          <p:spPr bwMode="auto">
            <a:xfrm>
              <a:off x="3200400" y="3124200"/>
              <a:ext cx="623502" cy="809175"/>
            </a:xfrm>
            <a:prstGeom prst="rect">
              <a:avLst/>
            </a:prstGeom>
            <a:noFill/>
            <a:ln w="9525">
              <a:noFill/>
              <a:miter lim="800000"/>
              <a:headEnd/>
              <a:tailEnd/>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Arlington Parks and Recreation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1553410" name="Rectangle 2"/>
          <p:cNvSpPr>
            <a:spLocks noGrp="1" noChangeArrowheads="1"/>
          </p:cNvSpPr>
          <p:nvPr>
            <p:ph type="title"/>
          </p:nvPr>
        </p:nvSpPr>
        <p:spPr/>
        <p:txBody>
          <a:bodyPr/>
          <a:lstStyle/>
          <a:p>
            <a:r>
              <a:rPr lang="en-US"/>
              <a:t>Scenario 1</a:t>
            </a:r>
          </a:p>
        </p:txBody>
      </p:sp>
      <p:grpSp>
        <p:nvGrpSpPr>
          <p:cNvPr id="2" name="Group 3"/>
          <p:cNvGrpSpPr>
            <a:grpSpLocks/>
          </p:cNvGrpSpPr>
          <p:nvPr/>
        </p:nvGrpSpPr>
        <p:grpSpPr bwMode="auto">
          <a:xfrm>
            <a:off x="230188" y="1046163"/>
            <a:ext cx="8410575" cy="5621337"/>
            <a:chOff x="145" y="779"/>
            <a:chExt cx="5298" cy="3541"/>
          </a:xfrm>
        </p:grpSpPr>
        <p:grpSp>
          <p:nvGrpSpPr>
            <p:cNvPr id="3" name="Group 4"/>
            <p:cNvGrpSpPr>
              <a:grpSpLocks/>
            </p:cNvGrpSpPr>
            <p:nvPr/>
          </p:nvGrpSpPr>
          <p:grpSpPr bwMode="auto">
            <a:xfrm>
              <a:off x="145" y="779"/>
              <a:ext cx="5298" cy="3541"/>
              <a:chOff x="145" y="779"/>
              <a:chExt cx="5298" cy="3541"/>
            </a:xfrm>
          </p:grpSpPr>
          <p:pic>
            <p:nvPicPr>
              <p:cNvPr id="1553413" name="Picture 5"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553414" name="Picture 6"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553415" name="Picture 7"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553416" name="Picture 8"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553417" name="Picture 9"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553418" name="Picture 10"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553419" name="Line 11"/>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553420" name="Line 12"/>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553421" name="Line 13"/>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553422" name="Line 14"/>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553423" name="Line 15"/>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553424" name="Text Box 16"/>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553425" name="Text Box 17"/>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553426" name="Text Box 18"/>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553427" name="Picture 19"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553428" name="Text Box 20"/>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553429" name="AutoShape 21"/>
            <p:cNvSpPr>
              <a:spLocks noChangeArrowheads="1"/>
            </p:cNvSpPr>
            <p:nvPr/>
          </p:nvSpPr>
          <p:spPr bwMode="auto">
            <a:xfrm rot="-12800956">
              <a:off x="630" y="3145"/>
              <a:ext cx="191" cy="188"/>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1553430" name="Text Box 22"/>
          <p:cNvSpPr txBox="1">
            <a:spLocks noChangeArrowheads="1"/>
          </p:cNvSpPr>
          <p:nvPr/>
        </p:nvSpPr>
        <p:spPr bwMode="auto">
          <a:xfrm>
            <a:off x="5326063" y="5370513"/>
            <a:ext cx="3498850" cy="649287"/>
          </a:xfrm>
          <a:prstGeom prst="rect">
            <a:avLst/>
          </a:prstGeom>
          <a:noFill/>
          <a:ln w="9525">
            <a:solidFill>
              <a:schemeClr val="accent2"/>
            </a:solidFill>
            <a:miter lim="800000"/>
            <a:headEnd/>
            <a:tailEnd/>
          </a:ln>
          <a:effectLst/>
        </p:spPr>
        <p:txBody>
          <a:bodyPr>
            <a:spAutoFit/>
          </a:bodyPr>
          <a:lstStyle/>
          <a:p>
            <a:pPr marL="342900" indent="-342900">
              <a:spcBef>
                <a:spcPct val="50000"/>
              </a:spcBef>
            </a:pPr>
            <a:r>
              <a:rPr lang="en-US" sz="1200" b="0"/>
              <a:t>        M. Satyanarayanan, “Pervasive Computing: Vision and Challenges,” IEEE Personal Computing, August 2001</a:t>
            </a:r>
            <a:r>
              <a:rPr lang="en-US" altLang="ko-KR" sz="1200" b="0">
                <a:ea typeface="굴림" pitchFamily="34" charset="-127"/>
              </a:rPr>
              <a:t>.</a:t>
            </a:r>
            <a:endParaRPr lang="en-US" sz="1200" b="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4946" name="Rectangle 2"/>
          <p:cNvSpPr>
            <a:spLocks noGrp="1" noChangeArrowheads="1"/>
          </p:cNvSpPr>
          <p:nvPr>
            <p:ph type="title"/>
          </p:nvPr>
        </p:nvSpPr>
        <p:spPr/>
        <p:txBody>
          <a:bodyPr/>
          <a:lstStyle/>
          <a:p>
            <a:r>
              <a:rPr lang="en-US"/>
              <a:t>Scenario 2</a:t>
            </a:r>
          </a:p>
        </p:txBody>
      </p:sp>
      <p:pic>
        <p:nvPicPr>
          <p:cNvPr id="1234948" name="Picture 4" descr="TN00571_"/>
          <p:cNvPicPr>
            <a:picLocks noChangeAspect="1" noChangeArrowheads="1"/>
          </p:cNvPicPr>
          <p:nvPr/>
        </p:nvPicPr>
        <p:blipFill>
          <a:blip r:embed="rId3" cstate="print"/>
          <a:srcRect/>
          <a:stretch>
            <a:fillRect/>
          </a:stretch>
        </p:blipFill>
        <p:spPr bwMode="auto">
          <a:xfrm>
            <a:off x="1406525" y="2679700"/>
            <a:ext cx="1927225" cy="1054100"/>
          </a:xfrm>
          <a:prstGeom prst="rect">
            <a:avLst/>
          </a:prstGeom>
          <a:noFill/>
        </p:spPr>
      </p:pic>
      <p:pic>
        <p:nvPicPr>
          <p:cNvPr id="1234949" name="Picture 5" descr="j0297625"/>
          <p:cNvPicPr>
            <a:picLocks noChangeAspect="1" noChangeArrowheads="1"/>
          </p:cNvPicPr>
          <p:nvPr/>
        </p:nvPicPr>
        <p:blipFill>
          <a:blip r:embed="rId4" cstate="print"/>
          <a:srcRect/>
          <a:stretch>
            <a:fillRect/>
          </a:stretch>
        </p:blipFill>
        <p:spPr bwMode="auto">
          <a:xfrm>
            <a:off x="560388" y="3786188"/>
            <a:ext cx="881062" cy="877887"/>
          </a:xfrm>
          <a:prstGeom prst="rect">
            <a:avLst/>
          </a:prstGeom>
          <a:noFill/>
        </p:spPr>
      </p:pic>
      <p:pic>
        <p:nvPicPr>
          <p:cNvPr id="1234950" name="Picture 6" descr="HH00088_"/>
          <p:cNvPicPr>
            <a:picLocks noChangeAspect="1" noChangeArrowheads="1"/>
          </p:cNvPicPr>
          <p:nvPr/>
        </p:nvPicPr>
        <p:blipFill>
          <a:blip r:embed="rId5" cstate="print"/>
          <a:srcRect/>
          <a:stretch>
            <a:fillRect/>
          </a:stretch>
        </p:blipFill>
        <p:spPr bwMode="auto">
          <a:xfrm>
            <a:off x="1776413" y="3879850"/>
            <a:ext cx="1165225" cy="1265238"/>
          </a:xfrm>
          <a:prstGeom prst="rect">
            <a:avLst/>
          </a:prstGeom>
          <a:noFill/>
        </p:spPr>
      </p:pic>
      <p:pic>
        <p:nvPicPr>
          <p:cNvPr id="1234951" name="Picture 7" descr="BS00948_"/>
          <p:cNvPicPr>
            <a:picLocks noChangeAspect="1" noChangeArrowheads="1"/>
          </p:cNvPicPr>
          <p:nvPr/>
        </p:nvPicPr>
        <p:blipFill>
          <a:blip r:embed="rId6" cstate="print"/>
          <a:srcRect/>
          <a:stretch>
            <a:fillRect/>
          </a:stretch>
        </p:blipFill>
        <p:spPr bwMode="auto">
          <a:xfrm>
            <a:off x="3025775" y="2905125"/>
            <a:ext cx="1384300" cy="1614488"/>
          </a:xfrm>
          <a:prstGeom prst="rect">
            <a:avLst/>
          </a:prstGeom>
          <a:noFill/>
        </p:spPr>
      </p:pic>
      <p:sp>
        <p:nvSpPr>
          <p:cNvPr id="1234952" name="Oval 8"/>
          <p:cNvSpPr>
            <a:spLocks noChangeArrowheads="1"/>
          </p:cNvSpPr>
          <p:nvPr/>
        </p:nvSpPr>
        <p:spPr bwMode="auto">
          <a:xfrm>
            <a:off x="0" y="1903413"/>
            <a:ext cx="5099050" cy="3535362"/>
          </a:xfrm>
          <a:prstGeom prst="ellipse">
            <a:avLst/>
          </a:prstGeom>
          <a:noFill/>
          <a:ln w="9525">
            <a:solidFill>
              <a:schemeClr val="tx1"/>
            </a:solidFill>
            <a:prstDash val="sysDot"/>
            <a:round/>
            <a:headEnd/>
            <a:tailEnd/>
          </a:ln>
          <a:effectLst/>
        </p:spPr>
        <p:txBody>
          <a:bodyPr wrap="none" anchor="ctr"/>
          <a:lstStyle/>
          <a:p>
            <a:endParaRPr lang="en-US"/>
          </a:p>
        </p:txBody>
      </p:sp>
      <p:sp>
        <p:nvSpPr>
          <p:cNvPr id="1234953" name="Line 9"/>
          <p:cNvSpPr>
            <a:spLocks noChangeShapeType="1"/>
          </p:cNvSpPr>
          <p:nvPr/>
        </p:nvSpPr>
        <p:spPr bwMode="auto">
          <a:xfrm>
            <a:off x="1216025" y="4471988"/>
            <a:ext cx="857250" cy="20637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4" name="Line 10"/>
          <p:cNvSpPr>
            <a:spLocks noChangeShapeType="1"/>
          </p:cNvSpPr>
          <p:nvPr/>
        </p:nvSpPr>
        <p:spPr bwMode="auto">
          <a:xfrm flipH="1" flipV="1">
            <a:off x="1173163" y="4308475"/>
            <a:ext cx="881062" cy="22542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5" name="Line 11"/>
          <p:cNvSpPr>
            <a:spLocks noChangeShapeType="1"/>
          </p:cNvSpPr>
          <p:nvPr/>
        </p:nvSpPr>
        <p:spPr bwMode="auto">
          <a:xfrm flipV="1">
            <a:off x="2498725" y="4398963"/>
            <a:ext cx="881063" cy="411162"/>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6" name="Line 12"/>
          <p:cNvSpPr>
            <a:spLocks noChangeShapeType="1"/>
          </p:cNvSpPr>
          <p:nvPr/>
        </p:nvSpPr>
        <p:spPr bwMode="auto">
          <a:xfrm flipH="1">
            <a:off x="2441575" y="4273550"/>
            <a:ext cx="833438" cy="36195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7" name="Line 13"/>
          <p:cNvSpPr>
            <a:spLocks noChangeShapeType="1"/>
          </p:cNvSpPr>
          <p:nvPr/>
        </p:nvSpPr>
        <p:spPr bwMode="auto">
          <a:xfrm>
            <a:off x="1330325" y="3994150"/>
            <a:ext cx="2479675" cy="1588"/>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58" name="Line 14"/>
          <p:cNvSpPr>
            <a:spLocks noChangeShapeType="1"/>
          </p:cNvSpPr>
          <p:nvPr/>
        </p:nvSpPr>
        <p:spPr bwMode="auto">
          <a:xfrm flipH="1">
            <a:off x="1330325" y="4097338"/>
            <a:ext cx="2386013" cy="1587"/>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234967" name="Text Box 23"/>
          <p:cNvSpPr txBox="1">
            <a:spLocks noChangeArrowheads="1"/>
          </p:cNvSpPr>
          <p:nvPr/>
        </p:nvSpPr>
        <p:spPr bwMode="auto">
          <a:xfrm>
            <a:off x="998538" y="2655888"/>
            <a:ext cx="955675" cy="30480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Accident</a:t>
            </a:r>
          </a:p>
        </p:txBody>
      </p:sp>
      <p:sp>
        <p:nvSpPr>
          <p:cNvPr id="1234972" name="Text Box 28"/>
          <p:cNvSpPr txBox="1">
            <a:spLocks noChangeArrowheads="1"/>
          </p:cNvSpPr>
          <p:nvPr/>
        </p:nvSpPr>
        <p:spPr bwMode="auto">
          <a:xfrm>
            <a:off x="2887663" y="4891088"/>
            <a:ext cx="3173412" cy="517525"/>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Devices around the victim exchange data</a:t>
            </a:r>
          </a:p>
        </p:txBody>
      </p:sp>
      <p:sp>
        <p:nvSpPr>
          <p:cNvPr id="1234973" name="Text Box 29"/>
          <p:cNvSpPr txBox="1">
            <a:spLocks noChangeArrowheads="1"/>
          </p:cNvSpPr>
          <p:nvPr/>
        </p:nvSpPr>
        <p:spPr bwMode="auto">
          <a:xfrm>
            <a:off x="6832600" y="3898900"/>
            <a:ext cx="1943100" cy="1927225"/>
          </a:xfrm>
          <a:prstGeom prst="rect">
            <a:avLst/>
          </a:prstGeom>
          <a:noFill/>
          <a:ln w="9525">
            <a:solidFill>
              <a:schemeClr val="accent2"/>
            </a:solidFill>
            <a:miter lim="800000"/>
            <a:headEnd/>
            <a:tailEnd/>
          </a:ln>
          <a:effectLst/>
        </p:spPr>
        <p:txBody>
          <a:bodyPr>
            <a:spAutoFit/>
          </a:bodyPr>
          <a:lstStyle/>
          <a:p>
            <a:pPr>
              <a:spcBef>
                <a:spcPct val="50000"/>
              </a:spcBef>
            </a:pPr>
            <a:r>
              <a:rPr lang="en-US" sz="1200" b="0"/>
              <a:t>M. Kumar et al., Pervasive </a:t>
            </a:r>
            <a:r>
              <a:rPr lang="en-US" sz="1200" b="0" i="1"/>
              <a:t>Information Communities Organization PICO: A Middleware Framework for Pervasive Computing</a:t>
            </a:r>
            <a:r>
              <a:rPr lang="en-US" sz="1200" b="0"/>
              <a:t>, IEEE Pervasive Computing, July-September 2003, pp. 72-79.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9314" name="Rectangle 2"/>
          <p:cNvSpPr>
            <a:spLocks noGrp="1" noChangeArrowheads="1"/>
          </p:cNvSpPr>
          <p:nvPr>
            <p:ph type="title"/>
          </p:nvPr>
        </p:nvSpPr>
        <p:spPr/>
        <p:txBody>
          <a:bodyPr/>
          <a:lstStyle/>
          <a:p>
            <a:r>
              <a:rPr lang="en-US"/>
              <a:t>Scenario 2</a:t>
            </a:r>
          </a:p>
        </p:txBody>
      </p:sp>
      <p:pic>
        <p:nvPicPr>
          <p:cNvPr id="1549315" name="Picture 3" descr="TN00571_"/>
          <p:cNvPicPr>
            <a:picLocks noChangeAspect="1" noChangeArrowheads="1"/>
          </p:cNvPicPr>
          <p:nvPr/>
        </p:nvPicPr>
        <p:blipFill>
          <a:blip r:embed="rId3" cstate="print"/>
          <a:srcRect/>
          <a:stretch>
            <a:fillRect/>
          </a:stretch>
        </p:blipFill>
        <p:spPr bwMode="auto">
          <a:xfrm>
            <a:off x="1406525" y="3060700"/>
            <a:ext cx="1531938" cy="838200"/>
          </a:xfrm>
          <a:prstGeom prst="rect">
            <a:avLst/>
          </a:prstGeom>
          <a:noFill/>
        </p:spPr>
      </p:pic>
      <p:pic>
        <p:nvPicPr>
          <p:cNvPr id="1549316" name="Picture 4" descr="j0297625"/>
          <p:cNvPicPr>
            <a:picLocks noChangeAspect="1" noChangeArrowheads="1"/>
          </p:cNvPicPr>
          <p:nvPr/>
        </p:nvPicPr>
        <p:blipFill>
          <a:blip r:embed="rId4" cstate="print"/>
          <a:srcRect/>
          <a:stretch>
            <a:fillRect/>
          </a:stretch>
        </p:blipFill>
        <p:spPr bwMode="auto">
          <a:xfrm>
            <a:off x="560388" y="4124325"/>
            <a:ext cx="541337" cy="539750"/>
          </a:xfrm>
          <a:prstGeom prst="rect">
            <a:avLst/>
          </a:prstGeom>
          <a:noFill/>
        </p:spPr>
      </p:pic>
      <p:pic>
        <p:nvPicPr>
          <p:cNvPr id="1549317" name="Picture 5" descr="HH00088_"/>
          <p:cNvPicPr>
            <a:picLocks noChangeAspect="1" noChangeArrowheads="1"/>
          </p:cNvPicPr>
          <p:nvPr/>
        </p:nvPicPr>
        <p:blipFill>
          <a:blip r:embed="rId5" cstate="print"/>
          <a:srcRect/>
          <a:stretch>
            <a:fillRect/>
          </a:stretch>
        </p:blipFill>
        <p:spPr bwMode="auto">
          <a:xfrm>
            <a:off x="1776413" y="4367213"/>
            <a:ext cx="715962" cy="777875"/>
          </a:xfrm>
          <a:prstGeom prst="rect">
            <a:avLst/>
          </a:prstGeom>
          <a:noFill/>
        </p:spPr>
      </p:pic>
      <p:pic>
        <p:nvPicPr>
          <p:cNvPr id="1549318" name="Picture 6" descr="BS00948_"/>
          <p:cNvPicPr>
            <a:picLocks noChangeAspect="1" noChangeArrowheads="1"/>
          </p:cNvPicPr>
          <p:nvPr/>
        </p:nvPicPr>
        <p:blipFill>
          <a:blip r:embed="rId6" cstate="print"/>
          <a:srcRect/>
          <a:stretch>
            <a:fillRect/>
          </a:stretch>
        </p:blipFill>
        <p:spPr bwMode="auto">
          <a:xfrm>
            <a:off x="3025775" y="3527425"/>
            <a:ext cx="850900" cy="992188"/>
          </a:xfrm>
          <a:prstGeom prst="rect">
            <a:avLst/>
          </a:prstGeom>
          <a:noFill/>
        </p:spPr>
      </p:pic>
      <p:sp>
        <p:nvSpPr>
          <p:cNvPr id="1549319" name="Oval 7"/>
          <p:cNvSpPr>
            <a:spLocks noChangeArrowheads="1"/>
          </p:cNvSpPr>
          <p:nvPr/>
        </p:nvSpPr>
        <p:spPr bwMode="auto">
          <a:xfrm>
            <a:off x="247650" y="2830513"/>
            <a:ext cx="3803650" cy="2430462"/>
          </a:xfrm>
          <a:prstGeom prst="ellipse">
            <a:avLst/>
          </a:prstGeom>
          <a:noFill/>
          <a:ln w="9525">
            <a:solidFill>
              <a:schemeClr val="tx1"/>
            </a:solidFill>
            <a:prstDash val="sysDot"/>
            <a:round/>
            <a:headEnd/>
            <a:tailEnd/>
          </a:ln>
          <a:effectLst/>
        </p:spPr>
        <p:txBody>
          <a:bodyPr wrap="none" anchor="ctr"/>
          <a:lstStyle/>
          <a:p>
            <a:endParaRPr lang="en-US"/>
          </a:p>
        </p:txBody>
      </p:sp>
      <p:sp>
        <p:nvSpPr>
          <p:cNvPr id="1549320" name="Line 8"/>
          <p:cNvSpPr>
            <a:spLocks noChangeShapeType="1"/>
          </p:cNvSpPr>
          <p:nvPr/>
        </p:nvSpPr>
        <p:spPr bwMode="auto">
          <a:xfrm>
            <a:off x="1216025" y="4503738"/>
            <a:ext cx="527050" cy="174625"/>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1" name="Line 9"/>
          <p:cNvSpPr>
            <a:spLocks noChangeShapeType="1"/>
          </p:cNvSpPr>
          <p:nvPr/>
        </p:nvSpPr>
        <p:spPr bwMode="auto">
          <a:xfrm flipH="1" flipV="1">
            <a:off x="1173163" y="4343400"/>
            <a:ext cx="541337" cy="19050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2" name="Line 10"/>
          <p:cNvSpPr>
            <a:spLocks noChangeShapeType="1"/>
          </p:cNvSpPr>
          <p:nvPr/>
        </p:nvSpPr>
        <p:spPr bwMode="auto">
          <a:xfrm flipV="1">
            <a:off x="2498725" y="4460875"/>
            <a:ext cx="541338" cy="34925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3" name="Line 11"/>
          <p:cNvSpPr>
            <a:spLocks noChangeShapeType="1"/>
          </p:cNvSpPr>
          <p:nvPr/>
        </p:nvSpPr>
        <p:spPr bwMode="auto">
          <a:xfrm flipH="1">
            <a:off x="2441575" y="4329113"/>
            <a:ext cx="512763" cy="306387"/>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4" name="Line 12"/>
          <p:cNvSpPr>
            <a:spLocks noChangeShapeType="1"/>
          </p:cNvSpPr>
          <p:nvPr/>
        </p:nvSpPr>
        <p:spPr bwMode="auto">
          <a:xfrm>
            <a:off x="1330325" y="3994150"/>
            <a:ext cx="1524000" cy="0"/>
          </a:xfrm>
          <a:prstGeom prst="line">
            <a:avLst/>
          </a:prstGeom>
          <a:noFill/>
          <a:ln w="38100">
            <a:solidFill>
              <a:srgbClr val="FF3300"/>
            </a:solidFill>
            <a:prstDash val="sysDot"/>
            <a:round/>
            <a:headEnd/>
            <a:tailEnd type="triangle" w="med" len="med"/>
          </a:ln>
          <a:effectLst/>
        </p:spPr>
        <p:txBody>
          <a:bodyPr/>
          <a:lstStyle/>
          <a:p>
            <a:endParaRPr lang="en-US"/>
          </a:p>
        </p:txBody>
      </p:sp>
      <p:sp>
        <p:nvSpPr>
          <p:cNvPr id="1549325" name="Line 13"/>
          <p:cNvSpPr>
            <a:spLocks noChangeShapeType="1"/>
          </p:cNvSpPr>
          <p:nvPr/>
        </p:nvSpPr>
        <p:spPr bwMode="auto">
          <a:xfrm flipH="1">
            <a:off x="1330325" y="4097338"/>
            <a:ext cx="1466850" cy="0"/>
          </a:xfrm>
          <a:prstGeom prst="line">
            <a:avLst/>
          </a:prstGeom>
          <a:noFill/>
          <a:ln w="38100">
            <a:solidFill>
              <a:srgbClr val="FF3300"/>
            </a:solidFill>
            <a:prstDash val="sysDot"/>
            <a:round/>
            <a:headEnd/>
            <a:tailEnd type="triangle" w="med" len="med"/>
          </a:ln>
          <a:effectLst/>
        </p:spPr>
        <p:txBody>
          <a:bodyPr/>
          <a:lstStyle/>
          <a:p>
            <a:endParaRPr lang="en-US"/>
          </a:p>
        </p:txBody>
      </p:sp>
      <p:grpSp>
        <p:nvGrpSpPr>
          <p:cNvPr id="2" name="Group 29"/>
          <p:cNvGrpSpPr>
            <a:grpSpLocks/>
          </p:cNvGrpSpPr>
          <p:nvPr/>
        </p:nvGrpSpPr>
        <p:grpSpPr bwMode="auto">
          <a:xfrm>
            <a:off x="1211263" y="1208088"/>
            <a:ext cx="2044700" cy="1316037"/>
            <a:chOff x="763" y="761"/>
            <a:chExt cx="1288" cy="829"/>
          </a:xfrm>
        </p:grpSpPr>
        <p:pic>
          <p:nvPicPr>
            <p:cNvPr id="1549329" name="Picture 17" descr="TN00626_"/>
            <p:cNvPicPr>
              <a:picLocks noChangeAspect="1" noChangeArrowheads="1"/>
            </p:cNvPicPr>
            <p:nvPr/>
          </p:nvPicPr>
          <p:blipFill>
            <a:blip r:embed="rId7" cstate="print"/>
            <a:srcRect/>
            <a:stretch>
              <a:fillRect/>
            </a:stretch>
          </p:blipFill>
          <p:spPr bwMode="auto">
            <a:xfrm>
              <a:off x="1032" y="761"/>
              <a:ext cx="1019" cy="644"/>
            </a:xfrm>
            <a:prstGeom prst="rect">
              <a:avLst/>
            </a:prstGeom>
            <a:noFill/>
          </p:spPr>
        </p:pic>
        <p:sp>
          <p:nvSpPr>
            <p:cNvPr id="1549330" name="Text Box 18"/>
            <p:cNvSpPr txBox="1">
              <a:spLocks noChangeArrowheads="1"/>
            </p:cNvSpPr>
            <p:nvPr/>
          </p:nvSpPr>
          <p:spPr bwMode="auto">
            <a:xfrm>
              <a:off x="763" y="1398"/>
              <a:ext cx="745"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Ambulance</a:t>
              </a:r>
            </a:p>
          </p:txBody>
        </p:sp>
      </p:grpSp>
      <p:grpSp>
        <p:nvGrpSpPr>
          <p:cNvPr id="3" name="Group 30"/>
          <p:cNvGrpSpPr>
            <a:grpSpLocks/>
          </p:cNvGrpSpPr>
          <p:nvPr/>
        </p:nvGrpSpPr>
        <p:grpSpPr bwMode="auto">
          <a:xfrm>
            <a:off x="4270375" y="1112838"/>
            <a:ext cx="2443163" cy="1393825"/>
            <a:chOff x="2690" y="701"/>
            <a:chExt cx="1539" cy="878"/>
          </a:xfrm>
        </p:grpSpPr>
        <p:pic>
          <p:nvPicPr>
            <p:cNvPr id="1549328" name="Picture 16" descr="j0183432"/>
            <p:cNvPicPr>
              <a:picLocks noChangeAspect="1" noChangeArrowheads="1"/>
            </p:cNvPicPr>
            <p:nvPr/>
          </p:nvPicPr>
          <p:blipFill>
            <a:blip r:embed="rId8" cstate="print"/>
            <a:srcRect/>
            <a:stretch>
              <a:fillRect/>
            </a:stretch>
          </p:blipFill>
          <p:spPr bwMode="auto">
            <a:xfrm>
              <a:off x="2690" y="701"/>
              <a:ext cx="854" cy="878"/>
            </a:xfrm>
            <a:prstGeom prst="rect">
              <a:avLst/>
            </a:prstGeom>
            <a:noFill/>
          </p:spPr>
        </p:pic>
        <p:sp>
          <p:nvSpPr>
            <p:cNvPr id="1549331" name="Text Box 19"/>
            <p:cNvSpPr txBox="1">
              <a:spLocks noChangeArrowheads="1"/>
            </p:cNvSpPr>
            <p:nvPr/>
          </p:nvSpPr>
          <p:spPr bwMode="auto">
            <a:xfrm>
              <a:off x="3636" y="841"/>
              <a:ext cx="593"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Hospital</a:t>
              </a:r>
            </a:p>
          </p:txBody>
        </p:sp>
      </p:grpSp>
      <p:grpSp>
        <p:nvGrpSpPr>
          <p:cNvPr id="4" name="Group 31"/>
          <p:cNvGrpSpPr>
            <a:grpSpLocks/>
          </p:cNvGrpSpPr>
          <p:nvPr/>
        </p:nvGrpSpPr>
        <p:grpSpPr bwMode="auto">
          <a:xfrm>
            <a:off x="5707063" y="2690813"/>
            <a:ext cx="1828800" cy="1257300"/>
            <a:chOff x="3595" y="1695"/>
            <a:chExt cx="1152" cy="792"/>
          </a:xfrm>
        </p:grpSpPr>
        <p:pic>
          <p:nvPicPr>
            <p:cNvPr id="1549326" name="Picture 14" descr="j0195098"/>
            <p:cNvPicPr>
              <a:picLocks noChangeAspect="1" noChangeArrowheads="1"/>
            </p:cNvPicPr>
            <p:nvPr/>
          </p:nvPicPr>
          <p:blipFill>
            <a:blip r:embed="rId9" cstate="print"/>
            <a:srcRect/>
            <a:stretch>
              <a:fillRect/>
            </a:stretch>
          </p:blipFill>
          <p:spPr bwMode="auto">
            <a:xfrm>
              <a:off x="3595" y="1695"/>
              <a:ext cx="615" cy="792"/>
            </a:xfrm>
            <a:prstGeom prst="rect">
              <a:avLst/>
            </a:prstGeom>
            <a:noFill/>
          </p:spPr>
        </p:pic>
        <p:sp>
          <p:nvSpPr>
            <p:cNvPr id="1549332" name="Text Box 20"/>
            <p:cNvSpPr txBox="1">
              <a:spLocks noChangeArrowheads="1"/>
            </p:cNvSpPr>
            <p:nvPr/>
          </p:nvSpPr>
          <p:spPr bwMode="auto">
            <a:xfrm>
              <a:off x="4180" y="1995"/>
              <a:ext cx="567"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Doctors</a:t>
              </a:r>
            </a:p>
          </p:txBody>
        </p:sp>
      </p:grpSp>
      <p:grpSp>
        <p:nvGrpSpPr>
          <p:cNvPr id="5" name="Group 32"/>
          <p:cNvGrpSpPr>
            <a:grpSpLocks/>
          </p:cNvGrpSpPr>
          <p:nvPr/>
        </p:nvGrpSpPr>
        <p:grpSpPr bwMode="auto">
          <a:xfrm>
            <a:off x="4649788" y="4022725"/>
            <a:ext cx="1851025" cy="1166813"/>
            <a:chOff x="2929" y="2534"/>
            <a:chExt cx="1166" cy="735"/>
          </a:xfrm>
        </p:grpSpPr>
        <p:pic>
          <p:nvPicPr>
            <p:cNvPr id="1549327" name="Picture 15" descr="PE03686_"/>
            <p:cNvPicPr>
              <a:picLocks noChangeAspect="1" noChangeArrowheads="1"/>
            </p:cNvPicPr>
            <p:nvPr/>
          </p:nvPicPr>
          <p:blipFill>
            <a:blip r:embed="rId10" cstate="print"/>
            <a:srcRect/>
            <a:stretch>
              <a:fillRect/>
            </a:stretch>
          </p:blipFill>
          <p:spPr bwMode="auto">
            <a:xfrm>
              <a:off x="3466" y="2534"/>
              <a:ext cx="629" cy="735"/>
            </a:xfrm>
            <a:prstGeom prst="rect">
              <a:avLst/>
            </a:prstGeom>
            <a:noFill/>
          </p:spPr>
        </p:pic>
        <p:sp>
          <p:nvSpPr>
            <p:cNvPr id="1549333" name="Text Box 21"/>
            <p:cNvSpPr txBox="1">
              <a:spLocks noChangeArrowheads="1"/>
            </p:cNvSpPr>
            <p:nvPr/>
          </p:nvSpPr>
          <p:spPr bwMode="auto">
            <a:xfrm>
              <a:off x="2929" y="2581"/>
              <a:ext cx="556" cy="192"/>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Nurses</a:t>
              </a:r>
            </a:p>
          </p:txBody>
        </p:sp>
      </p:grpSp>
      <p:sp>
        <p:nvSpPr>
          <p:cNvPr id="1549334" name="Text Box 22"/>
          <p:cNvSpPr txBox="1">
            <a:spLocks noChangeArrowheads="1"/>
          </p:cNvSpPr>
          <p:nvPr/>
        </p:nvSpPr>
        <p:spPr bwMode="auto">
          <a:xfrm>
            <a:off x="1087438" y="3062288"/>
            <a:ext cx="955675" cy="30480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Accident</a:t>
            </a:r>
          </a:p>
        </p:txBody>
      </p:sp>
      <p:sp>
        <p:nvSpPr>
          <p:cNvPr id="1549335" name="Line 23"/>
          <p:cNvSpPr>
            <a:spLocks noChangeShapeType="1"/>
          </p:cNvSpPr>
          <p:nvPr/>
        </p:nvSpPr>
        <p:spPr bwMode="auto">
          <a:xfrm flipH="1" flipV="1">
            <a:off x="2940050" y="2276475"/>
            <a:ext cx="314325" cy="1508125"/>
          </a:xfrm>
          <a:prstGeom prst="line">
            <a:avLst/>
          </a:prstGeom>
          <a:noFill/>
          <a:ln w="38100">
            <a:solidFill>
              <a:srgbClr val="006600"/>
            </a:solidFill>
            <a:round/>
            <a:headEnd/>
            <a:tailEnd type="triangle" w="med" len="med"/>
          </a:ln>
          <a:effectLst/>
        </p:spPr>
        <p:txBody>
          <a:bodyPr/>
          <a:lstStyle/>
          <a:p>
            <a:endParaRPr lang="en-US"/>
          </a:p>
        </p:txBody>
      </p:sp>
      <p:sp>
        <p:nvSpPr>
          <p:cNvPr id="1549336" name="Line 24"/>
          <p:cNvSpPr>
            <a:spLocks noChangeShapeType="1"/>
          </p:cNvSpPr>
          <p:nvPr/>
        </p:nvSpPr>
        <p:spPr bwMode="auto">
          <a:xfrm flipH="1">
            <a:off x="4719638" y="2087563"/>
            <a:ext cx="239712" cy="1804987"/>
          </a:xfrm>
          <a:prstGeom prst="line">
            <a:avLst/>
          </a:prstGeom>
          <a:noFill/>
          <a:ln w="38100">
            <a:solidFill>
              <a:srgbClr val="006600"/>
            </a:solidFill>
            <a:round/>
            <a:headEnd/>
            <a:tailEnd type="triangle" w="med" len="med"/>
          </a:ln>
          <a:effectLst/>
        </p:spPr>
        <p:txBody>
          <a:bodyPr/>
          <a:lstStyle/>
          <a:p>
            <a:endParaRPr lang="en-US"/>
          </a:p>
        </p:txBody>
      </p:sp>
      <p:sp>
        <p:nvSpPr>
          <p:cNvPr id="1549337" name="Line 25"/>
          <p:cNvSpPr>
            <a:spLocks noChangeShapeType="1"/>
          </p:cNvSpPr>
          <p:nvPr/>
        </p:nvSpPr>
        <p:spPr bwMode="auto">
          <a:xfrm>
            <a:off x="5357813" y="2049463"/>
            <a:ext cx="376237" cy="935037"/>
          </a:xfrm>
          <a:prstGeom prst="line">
            <a:avLst/>
          </a:prstGeom>
          <a:noFill/>
          <a:ln w="38100">
            <a:solidFill>
              <a:srgbClr val="006600"/>
            </a:solidFill>
            <a:round/>
            <a:headEnd/>
            <a:tailEnd type="triangle" w="med" len="med"/>
          </a:ln>
          <a:effectLst/>
        </p:spPr>
        <p:txBody>
          <a:bodyPr/>
          <a:lstStyle/>
          <a:p>
            <a:endParaRPr lang="en-US"/>
          </a:p>
        </p:txBody>
      </p:sp>
      <p:sp>
        <p:nvSpPr>
          <p:cNvPr id="1549338" name="Line 26"/>
          <p:cNvSpPr>
            <a:spLocks noChangeShapeType="1"/>
          </p:cNvSpPr>
          <p:nvPr/>
        </p:nvSpPr>
        <p:spPr bwMode="auto">
          <a:xfrm>
            <a:off x="3324225" y="2160588"/>
            <a:ext cx="996950" cy="14287"/>
          </a:xfrm>
          <a:prstGeom prst="line">
            <a:avLst/>
          </a:prstGeom>
          <a:noFill/>
          <a:ln w="38100">
            <a:solidFill>
              <a:srgbClr val="006600"/>
            </a:solidFill>
            <a:round/>
            <a:headEnd/>
            <a:tailEnd type="triangle" w="med" len="med"/>
          </a:ln>
          <a:effectLst/>
        </p:spPr>
        <p:txBody>
          <a:bodyPr/>
          <a:lstStyle/>
          <a:p>
            <a:endParaRPr lang="en-US"/>
          </a:p>
        </p:txBody>
      </p:sp>
      <p:sp>
        <p:nvSpPr>
          <p:cNvPr id="1549339" name="Text Box 27"/>
          <p:cNvSpPr txBox="1">
            <a:spLocks noChangeArrowheads="1"/>
          </p:cNvSpPr>
          <p:nvPr/>
        </p:nvSpPr>
        <p:spPr bwMode="auto">
          <a:xfrm>
            <a:off x="2455863" y="4779963"/>
            <a:ext cx="1951037" cy="730250"/>
          </a:xfrm>
          <a:prstGeom prst="rect">
            <a:avLst/>
          </a:prstGeom>
          <a:noFill/>
          <a:ln w="9525">
            <a:noFill/>
            <a:miter lim="800000"/>
            <a:headEnd/>
            <a:tailEnd/>
          </a:ln>
          <a:effectLst/>
        </p:spPr>
        <p:txBody>
          <a:bodyPr>
            <a:spAutoFit/>
          </a:bodyPr>
          <a:lstStyle/>
          <a:p>
            <a:pPr>
              <a:spcBef>
                <a:spcPct val="50000"/>
              </a:spcBef>
            </a:pPr>
            <a:r>
              <a:rPr lang="en-US" sz="1400">
                <a:solidFill>
                  <a:srgbClr val="6C1A2F"/>
                </a:solidFill>
              </a:rPr>
              <a:t>Devices around the victim exchange data</a:t>
            </a:r>
          </a:p>
        </p:txBody>
      </p:sp>
      <p:sp>
        <p:nvSpPr>
          <p:cNvPr id="1549340" name="Text Box 28"/>
          <p:cNvSpPr txBox="1">
            <a:spLocks noChangeArrowheads="1"/>
          </p:cNvSpPr>
          <p:nvPr/>
        </p:nvSpPr>
        <p:spPr bwMode="auto">
          <a:xfrm>
            <a:off x="6832600" y="3898900"/>
            <a:ext cx="1943100" cy="1927225"/>
          </a:xfrm>
          <a:prstGeom prst="rect">
            <a:avLst/>
          </a:prstGeom>
          <a:noFill/>
          <a:ln w="9525">
            <a:solidFill>
              <a:schemeClr val="accent2"/>
            </a:solidFill>
            <a:miter lim="800000"/>
            <a:headEnd/>
            <a:tailEnd/>
          </a:ln>
          <a:effectLst/>
        </p:spPr>
        <p:txBody>
          <a:bodyPr>
            <a:spAutoFit/>
          </a:bodyPr>
          <a:lstStyle/>
          <a:p>
            <a:pPr>
              <a:spcBef>
                <a:spcPct val="50000"/>
              </a:spcBef>
            </a:pPr>
            <a:r>
              <a:rPr lang="en-US" sz="1200" b="0"/>
              <a:t>M. Kumar et al., Pervasive </a:t>
            </a:r>
            <a:r>
              <a:rPr lang="en-US" sz="1200" b="0" i="1"/>
              <a:t>Information Communities Organization PICO: A Middleware Framework for Pervasive Computing</a:t>
            </a:r>
            <a:r>
              <a:rPr lang="en-US" sz="1200" b="0"/>
              <a:t>, IEEE Pervasive Computing, July-September 2003, pp. 72-79.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93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493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493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4933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9335" grpId="0" animBg="1"/>
      <p:bldP spid="1549336" grpId="0" animBg="1"/>
      <p:bldP spid="1549337" grpId="0" animBg="1"/>
      <p:bldP spid="154933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a:lstStyle/>
          <a:p>
            <a:r>
              <a:rPr lang="en-US"/>
              <a:t>Scenarios </a:t>
            </a:r>
          </a:p>
        </p:txBody>
      </p:sp>
      <p:sp>
        <p:nvSpPr>
          <p:cNvPr id="983043" name="Rectangle 3"/>
          <p:cNvSpPr>
            <a:spLocks noGrp="1" noChangeArrowheads="1"/>
          </p:cNvSpPr>
          <p:nvPr>
            <p:ph type="body" idx="1"/>
          </p:nvPr>
        </p:nvSpPr>
        <p:spPr/>
        <p:txBody>
          <a:bodyPr/>
          <a:lstStyle/>
          <a:p>
            <a:r>
              <a:rPr lang="en-US"/>
              <a:t>The scenarios use existing basic component technologies</a:t>
            </a:r>
          </a:p>
          <a:p>
            <a:pPr lvl="1"/>
            <a:r>
              <a:rPr lang="en-US">
                <a:solidFill>
                  <a:schemeClr val="accent2"/>
                </a:solidFill>
              </a:rPr>
              <a:t>Laptops, street cameras, cell phones, PDA etc.</a:t>
            </a:r>
          </a:p>
          <a:p>
            <a:endParaRPr lang="en-US">
              <a:solidFill>
                <a:schemeClr val="accent2"/>
              </a:solidFill>
            </a:endParaRPr>
          </a:p>
          <a:p>
            <a:r>
              <a:rPr lang="en-US"/>
              <a:t>The whole is much greater than the sum of its parts</a:t>
            </a:r>
          </a:p>
          <a:p>
            <a:pPr lvl="1"/>
            <a:r>
              <a:rPr lang="en-US">
                <a:solidFill>
                  <a:schemeClr val="accent2"/>
                </a:solidFill>
              </a:rPr>
              <a:t>What makes these scenarios appear like fiction?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7"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8" name="Slide Number Placeholder 5"/>
          <p:cNvSpPr>
            <a:spLocks noGrp="1"/>
          </p:cNvSpPr>
          <p:nvPr>
            <p:ph type="sldNum" sz="quarter" idx="4294967295"/>
          </p:nvPr>
        </p:nvSpPr>
        <p:spPr>
          <a:xfrm>
            <a:off x="6553200" y="6245225"/>
            <a:ext cx="2133600" cy="476250"/>
          </a:xfrm>
          <a:prstGeom prst="rect">
            <a:avLst/>
          </a:prstGeom>
        </p:spPr>
        <p:txBody>
          <a:bodyPr/>
          <a:lstStyle/>
          <a:p>
            <a:fld id="{20D03A75-22BE-442B-A7A4-F228021E5DA4}" type="slidenum">
              <a:rPr lang="en-US"/>
              <a:pPr/>
              <a:t>6</a:t>
            </a:fld>
            <a:endParaRPr lang="en-US"/>
          </a:p>
        </p:txBody>
      </p:sp>
      <p:sp>
        <p:nvSpPr>
          <p:cNvPr id="1555458" name="Rectangle 2"/>
          <p:cNvSpPr>
            <a:spLocks noGrp="1" noChangeArrowheads="1"/>
          </p:cNvSpPr>
          <p:nvPr>
            <p:ph type="title"/>
          </p:nvPr>
        </p:nvSpPr>
        <p:spPr/>
        <p:txBody>
          <a:bodyPr/>
          <a:lstStyle/>
          <a:p>
            <a:r>
              <a:rPr lang="en-US"/>
              <a:t>Proactivity and Transparency</a:t>
            </a:r>
          </a:p>
        </p:txBody>
      </p:sp>
      <p:grpSp>
        <p:nvGrpSpPr>
          <p:cNvPr id="2" name="Group 3"/>
          <p:cNvGrpSpPr>
            <a:grpSpLocks/>
          </p:cNvGrpSpPr>
          <p:nvPr/>
        </p:nvGrpSpPr>
        <p:grpSpPr bwMode="auto">
          <a:xfrm>
            <a:off x="420688" y="1008063"/>
            <a:ext cx="8410575" cy="5621337"/>
            <a:chOff x="265" y="635"/>
            <a:chExt cx="5298" cy="3541"/>
          </a:xfrm>
        </p:grpSpPr>
        <p:grpSp>
          <p:nvGrpSpPr>
            <p:cNvPr id="3" name="Group 4"/>
            <p:cNvGrpSpPr>
              <a:grpSpLocks/>
            </p:cNvGrpSpPr>
            <p:nvPr/>
          </p:nvGrpSpPr>
          <p:grpSpPr bwMode="auto">
            <a:xfrm>
              <a:off x="265" y="635"/>
              <a:ext cx="5298" cy="3541"/>
              <a:chOff x="145" y="779"/>
              <a:chExt cx="5298" cy="3541"/>
            </a:xfrm>
          </p:grpSpPr>
          <p:grpSp>
            <p:nvGrpSpPr>
              <p:cNvPr id="4" name="Group 5"/>
              <p:cNvGrpSpPr>
                <a:grpSpLocks/>
              </p:cNvGrpSpPr>
              <p:nvPr/>
            </p:nvGrpSpPr>
            <p:grpSpPr bwMode="auto">
              <a:xfrm>
                <a:off x="145" y="779"/>
                <a:ext cx="5298" cy="3541"/>
                <a:chOff x="145" y="779"/>
                <a:chExt cx="5298" cy="3541"/>
              </a:xfrm>
            </p:grpSpPr>
            <p:pic>
              <p:nvPicPr>
                <p:cNvPr id="1555462" name="Picture 6"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555463" name="Picture 7"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555464" name="Picture 8"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555465" name="Picture 9"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555466" name="Picture 10"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555467" name="Picture 11"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555468" name="Line 12"/>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555469" name="Line 13"/>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555470" name="Line 14"/>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555471" name="Line 15"/>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555472" name="Line 16"/>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555473" name="Text Box 17"/>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555474" name="Text Box 18"/>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555475" name="Text Box 19"/>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555476" name="Picture 20"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555477" name="Text Box 21"/>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555478" name="AutoShape 22"/>
              <p:cNvSpPr>
                <a:spLocks noChangeArrowheads="1"/>
              </p:cNvSpPr>
              <p:nvPr/>
            </p:nvSpPr>
            <p:spPr bwMode="auto">
              <a:xfrm rot="-12800956">
                <a:off x="630" y="3145"/>
                <a:ext cx="191" cy="188"/>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grpSp>
        <p:sp>
          <p:nvSpPr>
            <p:cNvPr id="1555479" name="AutoShape 23"/>
            <p:cNvSpPr>
              <a:spLocks noChangeArrowheads="1"/>
            </p:cNvSpPr>
            <p:nvPr/>
          </p:nvSpPr>
          <p:spPr bwMode="auto">
            <a:xfrm>
              <a:off x="4044" y="1656"/>
              <a:ext cx="276" cy="1908"/>
            </a:xfrm>
            <a:prstGeom prst="downArrow">
              <a:avLst>
                <a:gd name="adj1" fmla="val 50000"/>
                <a:gd name="adj2" fmla="val 172826"/>
              </a:avLst>
            </a:prstGeom>
            <a:solidFill>
              <a:srgbClr val="FFFF00"/>
            </a:solidFill>
            <a:ln w="9525">
              <a:solidFill>
                <a:srgbClr val="FFFF00"/>
              </a:solidFill>
              <a:miter lim="800000"/>
              <a:headEnd/>
              <a:tailEnd/>
            </a:ln>
            <a:effectLst/>
          </p:spPr>
          <p:txBody>
            <a:bodyPr wrap="none" anchor="ctr"/>
            <a:lstStyle/>
            <a:p>
              <a:endParaRPr lang="en-US"/>
            </a:p>
          </p:txBody>
        </p:sp>
        <p:sp>
          <p:nvSpPr>
            <p:cNvPr id="1555480" name="AutoShape 24"/>
            <p:cNvSpPr>
              <a:spLocks noChangeArrowheads="1"/>
            </p:cNvSpPr>
            <p:nvPr/>
          </p:nvSpPr>
          <p:spPr bwMode="auto">
            <a:xfrm rot="-3067271">
              <a:off x="2172" y="2476"/>
              <a:ext cx="276" cy="1595"/>
            </a:xfrm>
            <a:prstGeom prst="downArrow">
              <a:avLst>
                <a:gd name="adj1" fmla="val 50000"/>
                <a:gd name="adj2" fmla="val 144475"/>
              </a:avLst>
            </a:prstGeom>
            <a:solidFill>
              <a:srgbClr val="FFFF00"/>
            </a:solidFill>
            <a:ln w="9525">
              <a:solidFill>
                <a:srgbClr val="FFFF00"/>
              </a:solidFill>
              <a:miter lim="800000"/>
              <a:headEnd/>
              <a:tailEnd/>
            </a:ln>
            <a:effectLst/>
          </p:spPr>
          <p:txBody>
            <a:bodyPr wrap="none" anchor="ctr"/>
            <a:lstStyle/>
            <a:p>
              <a:endParaRPr lang="en-US"/>
            </a:p>
          </p:txBody>
        </p:sp>
        <p:sp>
          <p:nvSpPr>
            <p:cNvPr id="1555481" name="Text Box 25"/>
            <p:cNvSpPr txBox="1">
              <a:spLocks noChangeArrowheads="1"/>
            </p:cNvSpPr>
            <p:nvPr/>
          </p:nvSpPr>
          <p:spPr bwMode="auto">
            <a:xfrm>
              <a:off x="2976" y="3612"/>
              <a:ext cx="2448" cy="294"/>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Involve proactive actions</a:t>
              </a:r>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4"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5" name="Slide Number Placeholder 5"/>
          <p:cNvSpPr>
            <a:spLocks noGrp="1"/>
          </p:cNvSpPr>
          <p:nvPr>
            <p:ph type="sldNum" sz="quarter" idx="4294967295"/>
          </p:nvPr>
        </p:nvSpPr>
        <p:spPr>
          <a:xfrm>
            <a:off x="6553200" y="6245225"/>
            <a:ext cx="2133600" cy="476250"/>
          </a:xfrm>
          <a:prstGeom prst="rect">
            <a:avLst/>
          </a:prstGeom>
        </p:spPr>
        <p:txBody>
          <a:bodyPr/>
          <a:lstStyle/>
          <a:p>
            <a:fld id="{E6D022FA-5B77-4DB8-95BB-BE915E3424AE}" type="slidenum">
              <a:rPr lang="en-US"/>
              <a:pPr/>
              <a:t>7</a:t>
            </a:fld>
            <a:endParaRPr lang="en-US"/>
          </a:p>
        </p:txBody>
      </p:sp>
      <p:sp>
        <p:nvSpPr>
          <p:cNvPr id="1118210" name="Rectangle 2"/>
          <p:cNvSpPr>
            <a:spLocks noGrp="1" noChangeArrowheads="1"/>
          </p:cNvSpPr>
          <p:nvPr>
            <p:ph type="title"/>
          </p:nvPr>
        </p:nvSpPr>
        <p:spPr>
          <a:xfrm>
            <a:off x="412750" y="0"/>
            <a:ext cx="8229600" cy="1143000"/>
          </a:xfrm>
        </p:spPr>
        <p:txBody>
          <a:bodyPr/>
          <a:lstStyle/>
          <a:p>
            <a:r>
              <a:rPr lang="en-US" sz="2400"/>
              <a:t>Heterogeneity and Interoperability</a:t>
            </a:r>
          </a:p>
        </p:txBody>
      </p:sp>
      <p:grpSp>
        <p:nvGrpSpPr>
          <p:cNvPr id="2" name="Group 3"/>
          <p:cNvGrpSpPr>
            <a:grpSpLocks/>
          </p:cNvGrpSpPr>
          <p:nvPr/>
        </p:nvGrpSpPr>
        <p:grpSpPr bwMode="auto">
          <a:xfrm>
            <a:off x="0" y="787400"/>
            <a:ext cx="8347075" cy="5621338"/>
            <a:chOff x="145" y="779"/>
            <a:chExt cx="5298" cy="3541"/>
          </a:xfrm>
        </p:grpSpPr>
        <p:pic>
          <p:nvPicPr>
            <p:cNvPr id="1118212" name="Picture 4" descr="PE02039_"/>
            <p:cNvPicPr>
              <a:picLocks noChangeAspect="1" noChangeArrowheads="1"/>
            </p:cNvPicPr>
            <p:nvPr/>
          </p:nvPicPr>
          <p:blipFill>
            <a:blip r:embed="rId3" cstate="print"/>
            <a:srcRect/>
            <a:stretch>
              <a:fillRect/>
            </a:stretch>
          </p:blipFill>
          <p:spPr bwMode="auto">
            <a:xfrm>
              <a:off x="2343" y="2111"/>
              <a:ext cx="1026" cy="1237"/>
            </a:xfrm>
            <a:prstGeom prst="rect">
              <a:avLst/>
            </a:prstGeom>
            <a:noFill/>
          </p:spPr>
        </p:pic>
        <p:pic>
          <p:nvPicPr>
            <p:cNvPr id="1118213" name="Picture 5" descr="j0090555"/>
            <p:cNvPicPr>
              <a:picLocks noChangeAspect="1" noChangeArrowheads="1"/>
            </p:cNvPicPr>
            <p:nvPr/>
          </p:nvPicPr>
          <p:blipFill>
            <a:blip r:embed="rId4" cstate="print"/>
            <a:srcRect/>
            <a:stretch>
              <a:fillRect/>
            </a:stretch>
          </p:blipFill>
          <p:spPr bwMode="auto">
            <a:xfrm>
              <a:off x="181" y="3180"/>
              <a:ext cx="1369" cy="1140"/>
            </a:xfrm>
            <a:prstGeom prst="rect">
              <a:avLst/>
            </a:prstGeom>
            <a:noFill/>
          </p:spPr>
        </p:pic>
        <p:pic>
          <p:nvPicPr>
            <p:cNvPr id="1118214" name="Picture 6" descr="j0282528"/>
            <p:cNvPicPr>
              <a:picLocks noChangeAspect="1" noChangeArrowheads="1"/>
            </p:cNvPicPr>
            <p:nvPr/>
          </p:nvPicPr>
          <p:blipFill>
            <a:blip r:embed="rId5" cstate="print"/>
            <a:srcRect/>
            <a:stretch>
              <a:fillRect/>
            </a:stretch>
          </p:blipFill>
          <p:spPr bwMode="auto">
            <a:xfrm>
              <a:off x="145" y="2807"/>
              <a:ext cx="614" cy="376"/>
            </a:xfrm>
            <a:prstGeom prst="rect">
              <a:avLst/>
            </a:prstGeom>
            <a:noFill/>
          </p:spPr>
        </p:pic>
        <p:pic>
          <p:nvPicPr>
            <p:cNvPr id="1118215" name="Picture 7" descr="j0297625"/>
            <p:cNvPicPr>
              <a:picLocks noChangeAspect="1" noChangeArrowheads="1"/>
            </p:cNvPicPr>
            <p:nvPr/>
          </p:nvPicPr>
          <p:blipFill>
            <a:blip r:embed="rId6" cstate="print"/>
            <a:srcRect/>
            <a:stretch>
              <a:fillRect/>
            </a:stretch>
          </p:blipFill>
          <p:spPr bwMode="auto">
            <a:xfrm>
              <a:off x="3203" y="779"/>
              <a:ext cx="625" cy="613"/>
            </a:xfrm>
            <a:prstGeom prst="rect">
              <a:avLst/>
            </a:prstGeom>
            <a:noFill/>
          </p:spPr>
        </p:pic>
        <p:pic>
          <p:nvPicPr>
            <p:cNvPr id="1118216" name="Picture 8" descr="j0297625"/>
            <p:cNvPicPr>
              <a:picLocks noChangeAspect="1" noChangeArrowheads="1"/>
            </p:cNvPicPr>
            <p:nvPr/>
          </p:nvPicPr>
          <p:blipFill>
            <a:blip r:embed="rId6" cstate="print"/>
            <a:srcRect/>
            <a:stretch>
              <a:fillRect/>
            </a:stretch>
          </p:blipFill>
          <p:spPr bwMode="auto">
            <a:xfrm>
              <a:off x="2171" y="1199"/>
              <a:ext cx="625" cy="613"/>
            </a:xfrm>
            <a:prstGeom prst="rect">
              <a:avLst/>
            </a:prstGeom>
            <a:noFill/>
          </p:spPr>
        </p:pic>
        <p:pic>
          <p:nvPicPr>
            <p:cNvPr id="1118217" name="Picture 9" descr="j0297625"/>
            <p:cNvPicPr>
              <a:picLocks noChangeAspect="1" noChangeArrowheads="1"/>
            </p:cNvPicPr>
            <p:nvPr/>
          </p:nvPicPr>
          <p:blipFill>
            <a:blip r:embed="rId6" cstate="print"/>
            <a:srcRect/>
            <a:stretch>
              <a:fillRect/>
            </a:stretch>
          </p:blipFill>
          <p:spPr bwMode="auto">
            <a:xfrm>
              <a:off x="935" y="1799"/>
              <a:ext cx="625" cy="613"/>
            </a:xfrm>
            <a:prstGeom prst="rect">
              <a:avLst/>
            </a:prstGeom>
            <a:noFill/>
          </p:spPr>
        </p:pic>
        <p:sp>
          <p:nvSpPr>
            <p:cNvPr id="1118218" name="Line 10"/>
            <p:cNvSpPr>
              <a:spLocks noChangeShapeType="1"/>
            </p:cNvSpPr>
            <p:nvPr/>
          </p:nvSpPr>
          <p:spPr bwMode="auto">
            <a:xfrm flipH="1" flipV="1">
              <a:off x="3864" y="1092"/>
              <a:ext cx="300" cy="288"/>
            </a:xfrm>
            <a:prstGeom prst="line">
              <a:avLst/>
            </a:prstGeom>
            <a:noFill/>
            <a:ln w="38100">
              <a:solidFill>
                <a:srgbClr val="FF3300"/>
              </a:solidFill>
              <a:round/>
              <a:headEnd/>
              <a:tailEnd type="triangle" w="med" len="med"/>
            </a:ln>
            <a:effectLst/>
          </p:spPr>
          <p:txBody>
            <a:bodyPr/>
            <a:lstStyle/>
            <a:p>
              <a:endParaRPr lang="en-US"/>
            </a:p>
          </p:txBody>
        </p:sp>
        <p:sp>
          <p:nvSpPr>
            <p:cNvPr id="1118219" name="Line 11"/>
            <p:cNvSpPr>
              <a:spLocks noChangeShapeType="1"/>
            </p:cNvSpPr>
            <p:nvPr/>
          </p:nvSpPr>
          <p:spPr bwMode="auto">
            <a:xfrm>
              <a:off x="2352" y="2136"/>
              <a:ext cx="72" cy="336"/>
            </a:xfrm>
            <a:prstGeom prst="line">
              <a:avLst/>
            </a:prstGeom>
            <a:noFill/>
            <a:ln w="38100">
              <a:solidFill>
                <a:srgbClr val="FF3300"/>
              </a:solidFill>
              <a:round/>
              <a:headEnd/>
              <a:tailEnd type="triangle" w="med" len="med"/>
            </a:ln>
            <a:effectLst/>
          </p:spPr>
          <p:txBody>
            <a:bodyPr/>
            <a:lstStyle/>
            <a:p>
              <a:endParaRPr lang="en-US"/>
            </a:p>
          </p:txBody>
        </p:sp>
        <p:sp>
          <p:nvSpPr>
            <p:cNvPr id="1118220" name="Line 12"/>
            <p:cNvSpPr>
              <a:spLocks noChangeShapeType="1"/>
            </p:cNvSpPr>
            <p:nvPr/>
          </p:nvSpPr>
          <p:spPr bwMode="auto">
            <a:xfrm flipH="1">
              <a:off x="468" y="2100"/>
              <a:ext cx="420" cy="636"/>
            </a:xfrm>
            <a:prstGeom prst="line">
              <a:avLst/>
            </a:prstGeom>
            <a:noFill/>
            <a:ln w="38100">
              <a:solidFill>
                <a:srgbClr val="FF3300"/>
              </a:solidFill>
              <a:round/>
              <a:headEnd/>
              <a:tailEnd type="triangle" w="med" len="med"/>
            </a:ln>
            <a:effectLst/>
          </p:spPr>
          <p:txBody>
            <a:bodyPr/>
            <a:lstStyle/>
            <a:p>
              <a:endParaRPr lang="en-US"/>
            </a:p>
          </p:txBody>
        </p:sp>
        <p:sp>
          <p:nvSpPr>
            <p:cNvPr id="1118221" name="Line 13"/>
            <p:cNvSpPr>
              <a:spLocks noChangeShapeType="1"/>
            </p:cNvSpPr>
            <p:nvPr/>
          </p:nvSpPr>
          <p:spPr bwMode="auto">
            <a:xfrm flipH="1">
              <a:off x="1824" y="1920"/>
              <a:ext cx="2016" cy="1080"/>
            </a:xfrm>
            <a:prstGeom prst="line">
              <a:avLst/>
            </a:prstGeom>
            <a:noFill/>
            <a:ln w="9525">
              <a:solidFill>
                <a:schemeClr val="tx1"/>
              </a:solidFill>
              <a:prstDash val="sysDot"/>
              <a:round/>
              <a:headEnd/>
              <a:tailEnd/>
            </a:ln>
            <a:effectLst/>
          </p:spPr>
          <p:txBody>
            <a:bodyPr/>
            <a:lstStyle/>
            <a:p>
              <a:endParaRPr lang="en-US"/>
            </a:p>
          </p:txBody>
        </p:sp>
        <p:sp>
          <p:nvSpPr>
            <p:cNvPr id="1118222" name="Line 14"/>
            <p:cNvSpPr>
              <a:spLocks noChangeShapeType="1"/>
            </p:cNvSpPr>
            <p:nvPr/>
          </p:nvSpPr>
          <p:spPr bwMode="auto">
            <a:xfrm flipH="1">
              <a:off x="2376" y="2364"/>
              <a:ext cx="1884" cy="1476"/>
            </a:xfrm>
            <a:prstGeom prst="line">
              <a:avLst/>
            </a:prstGeom>
            <a:noFill/>
            <a:ln w="9525">
              <a:solidFill>
                <a:schemeClr val="tx1"/>
              </a:solidFill>
              <a:prstDash val="sysDot"/>
              <a:round/>
              <a:headEnd/>
              <a:tailEnd/>
            </a:ln>
            <a:effectLst/>
          </p:spPr>
          <p:txBody>
            <a:bodyPr/>
            <a:lstStyle/>
            <a:p>
              <a:endParaRPr lang="en-US"/>
            </a:p>
          </p:txBody>
        </p:sp>
        <p:sp>
          <p:nvSpPr>
            <p:cNvPr id="1118223" name="Text Box 15"/>
            <p:cNvSpPr txBox="1">
              <a:spLocks noChangeArrowheads="1"/>
            </p:cNvSpPr>
            <p:nvPr/>
          </p:nvSpPr>
          <p:spPr bwMode="auto">
            <a:xfrm>
              <a:off x="3012" y="1392"/>
              <a:ext cx="132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18224" name="Text Box 16"/>
            <p:cNvSpPr txBox="1">
              <a:spLocks noChangeArrowheads="1"/>
            </p:cNvSpPr>
            <p:nvPr/>
          </p:nvSpPr>
          <p:spPr bwMode="auto">
            <a:xfrm>
              <a:off x="1884" y="1776"/>
              <a:ext cx="126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18225" name="Text Box 17"/>
            <p:cNvSpPr txBox="1">
              <a:spLocks noChangeArrowheads="1"/>
            </p:cNvSpPr>
            <p:nvPr/>
          </p:nvSpPr>
          <p:spPr bwMode="auto">
            <a:xfrm>
              <a:off x="696" y="2460"/>
              <a:ext cx="1500" cy="366"/>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18226" name="Picture 18" descr="pe00971_"/>
            <p:cNvPicPr>
              <a:picLocks noChangeAspect="1" noChangeArrowheads="1"/>
            </p:cNvPicPr>
            <p:nvPr/>
          </p:nvPicPr>
          <p:blipFill>
            <a:blip r:embed="rId7" cstate="print"/>
            <a:srcRect/>
            <a:stretch>
              <a:fillRect/>
            </a:stretch>
          </p:blipFill>
          <p:spPr bwMode="auto">
            <a:xfrm>
              <a:off x="4277" y="869"/>
              <a:ext cx="1166" cy="1142"/>
            </a:xfrm>
            <a:prstGeom prst="rect">
              <a:avLst/>
            </a:prstGeom>
            <a:noFill/>
          </p:spPr>
        </p:pic>
        <p:sp>
          <p:nvSpPr>
            <p:cNvPr id="1118227" name="Text Box 19"/>
            <p:cNvSpPr txBox="1">
              <a:spLocks noChangeArrowheads="1"/>
            </p:cNvSpPr>
            <p:nvPr/>
          </p:nvSpPr>
          <p:spPr bwMode="auto">
            <a:xfrm>
              <a:off x="1512" y="3916"/>
              <a:ext cx="768" cy="231"/>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grpSp>
      <p:sp>
        <p:nvSpPr>
          <p:cNvPr id="1118228" name="AutoShape 20"/>
          <p:cNvSpPr>
            <a:spLocks noChangeArrowheads="1"/>
          </p:cNvSpPr>
          <p:nvPr/>
        </p:nvSpPr>
        <p:spPr bwMode="auto">
          <a:xfrm rot="-12800956">
            <a:off x="763588" y="4543425"/>
            <a:ext cx="301625" cy="2984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18229" name="AutoShape 21"/>
          <p:cNvSpPr>
            <a:spLocks noChangeArrowheads="1"/>
          </p:cNvSpPr>
          <p:nvPr/>
        </p:nvSpPr>
        <p:spPr bwMode="auto">
          <a:xfrm rot="-4081810">
            <a:off x="2600325" y="3278188"/>
            <a:ext cx="512763" cy="3189287"/>
          </a:xfrm>
          <a:prstGeom prst="downArrow">
            <a:avLst>
              <a:gd name="adj1" fmla="val 50000"/>
              <a:gd name="adj2" fmla="val 155495"/>
            </a:avLst>
          </a:prstGeom>
          <a:solidFill>
            <a:srgbClr val="FFFF00"/>
          </a:solidFill>
          <a:ln w="9525">
            <a:solidFill>
              <a:srgbClr val="FFFF00"/>
            </a:solidFill>
            <a:miter lim="800000"/>
            <a:headEnd/>
            <a:tailEnd/>
          </a:ln>
          <a:effectLst/>
        </p:spPr>
        <p:txBody>
          <a:bodyPr wrap="none" anchor="ctr"/>
          <a:lstStyle/>
          <a:p>
            <a:endParaRPr lang="en-US"/>
          </a:p>
        </p:txBody>
      </p:sp>
      <p:sp>
        <p:nvSpPr>
          <p:cNvPr id="1118230" name="Text Box 22"/>
          <p:cNvSpPr txBox="1">
            <a:spLocks noChangeArrowheads="1"/>
          </p:cNvSpPr>
          <p:nvPr/>
        </p:nvSpPr>
        <p:spPr bwMode="auto">
          <a:xfrm>
            <a:off x="5303838" y="4440238"/>
            <a:ext cx="3840162" cy="1379537"/>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Laptop, PDA, Projector, Camera</a:t>
            </a:r>
          </a:p>
          <a:p>
            <a:pPr>
              <a:spcBef>
                <a:spcPct val="50000"/>
              </a:spcBef>
            </a:pPr>
            <a:r>
              <a:rPr lang="en-US" sz="2400">
                <a:solidFill>
                  <a:schemeClr val="accent2"/>
                </a:solidFill>
              </a:rPr>
              <a:t>LAN, Wireless LAN, X10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23"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24" name="Slide Number Placeholder 5"/>
          <p:cNvSpPr>
            <a:spLocks noGrp="1"/>
          </p:cNvSpPr>
          <p:nvPr>
            <p:ph type="sldNum" sz="quarter" idx="4294967295"/>
          </p:nvPr>
        </p:nvSpPr>
        <p:spPr>
          <a:xfrm>
            <a:off x="6553200" y="6245225"/>
            <a:ext cx="2133600" cy="476250"/>
          </a:xfrm>
          <a:prstGeom prst="rect">
            <a:avLst/>
          </a:prstGeom>
        </p:spPr>
        <p:txBody>
          <a:bodyPr/>
          <a:lstStyle/>
          <a:p>
            <a:fld id="{43BADFAC-3943-4A8F-9E94-FD076177610A}" type="slidenum">
              <a:rPr lang="en-US"/>
              <a:pPr/>
              <a:t>8</a:t>
            </a:fld>
            <a:endParaRPr lang="en-US"/>
          </a:p>
        </p:txBody>
      </p:sp>
      <p:sp>
        <p:nvSpPr>
          <p:cNvPr id="1124354" name="Rectangle 2"/>
          <p:cNvSpPr>
            <a:spLocks noGrp="1" noChangeArrowheads="1"/>
          </p:cNvSpPr>
          <p:nvPr>
            <p:ph type="title"/>
          </p:nvPr>
        </p:nvSpPr>
        <p:spPr>
          <a:xfrm>
            <a:off x="457200" y="0"/>
            <a:ext cx="8229600" cy="1143000"/>
          </a:xfrm>
        </p:spPr>
        <p:txBody>
          <a:bodyPr/>
          <a:lstStyle/>
          <a:p>
            <a:r>
              <a:rPr lang="en-US"/>
              <a:t>Smart Environment</a:t>
            </a:r>
          </a:p>
        </p:txBody>
      </p:sp>
      <p:pic>
        <p:nvPicPr>
          <p:cNvPr id="1124355" name="Picture 3" descr="PE02039_"/>
          <p:cNvPicPr>
            <a:picLocks noChangeAspect="1" noChangeArrowheads="1"/>
          </p:cNvPicPr>
          <p:nvPr/>
        </p:nvPicPr>
        <p:blipFill>
          <a:blip r:embed="rId3" cstate="print"/>
          <a:srcRect/>
          <a:stretch>
            <a:fillRect/>
          </a:stretch>
        </p:blipFill>
        <p:spPr bwMode="auto">
          <a:xfrm>
            <a:off x="4157663" y="2954338"/>
            <a:ext cx="1628775" cy="1884362"/>
          </a:xfrm>
          <a:prstGeom prst="rect">
            <a:avLst/>
          </a:prstGeom>
          <a:noFill/>
        </p:spPr>
      </p:pic>
      <p:pic>
        <p:nvPicPr>
          <p:cNvPr id="1124356" name="Picture 4" descr="j0090555"/>
          <p:cNvPicPr>
            <a:picLocks noChangeAspect="1" noChangeArrowheads="1"/>
          </p:cNvPicPr>
          <p:nvPr/>
        </p:nvPicPr>
        <p:blipFill>
          <a:blip r:embed="rId4" cstate="print"/>
          <a:srcRect/>
          <a:stretch>
            <a:fillRect/>
          </a:stretch>
        </p:blipFill>
        <p:spPr bwMode="auto">
          <a:xfrm>
            <a:off x="725488" y="4581525"/>
            <a:ext cx="2173287" cy="1736725"/>
          </a:xfrm>
          <a:prstGeom prst="rect">
            <a:avLst/>
          </a:prstGeom>
          <a:noFill/>
        </p:spPr>
      </p:pic>
      <p:pic>
        <p:nvPicPr>
          <p:cNvPr id="1124357" name="Picture 5" descr="j0282528"/>
          <p:cNvPicPr>
            <a:picLocks noChangeAspect="1" noChangeArrowheads="1"/>
          </p:cNvPicPr>
          <p:nvPr/>
        </p:nvPicPr>
        <p:blipFill>
          <a:blip r:embed="rId5" cstate="print"/>
          <a:srcRect/>
          <a:stretch>
            <a:fillRect/>
          </a:stretch>
        </p:blipFill>
        <p:spPr bwMode="auto">
          <a:xfrm>
            <a:off x="668338" y="4014788"/>
            <a:ext cx="974725" cy="571500"/>
          </a:xfrm>
          <a:prstGeom prst="rect">
            <a:avLst/>
          </a:prstGeom>
          <a:noFill/>
        </p:spPr>
      </p:pic>
      <p:pic>
        <p:nvPicPr>
          <p:cNvPr id="1124358" name="Picture 6" descr="j0297625"/>
          <p:cNvPicPr>
            <a:picLocks noChangeAspect="1" noChangeArrowheads="1"/>
          </p:cNvPicPr>
          <p:nvPr/>
        </p:nvPicPr>
        <p:blipFill>
          <a:blip r:embed="rId6" cstate="print"/>
          <a:srcRect/>
          <a:stretch>
            <a:fillRect/>
          </a:stretch>
        </p:blipFill>
        <p:spPr bwMode="auto">
          <a:xfrm>
            <a:off x="5522913" y="925513"/>
            <a:ext cx="992187" cy="933450"/>
          </a:xfrm>
          <a:prstGeom prst="rect">
            <a:avLst/>
          </a:prstGeom>
          <a:noFill/>
        </p:spPr>
      </p:pic>
      <p:pic>
        <p:nvPicPr>
          <p:cNvPr id="1124359" name="Picture 7" descr="j0297625"/>
          <p:cNvPicPr>
            <a:picLocks noChangeAspect="1" noChangeArrowheads="1"/>
          </p:cNvPicPr>
          <p:nvPr/>
        </p:nvPicPr>
        <p:blipFill>
          <a:blip r:embed="rId6" cstate="print"/>
          <a:srcRect/>
          <a:stretch>
            <a:fillRect/>
          </a:stretch>
        </p:blipFill>
        <p:spPr bwMode="auto">
          <a:xfrm>
            <a:off x="3884613" y="1565275"/>
            <a:ext cx="992187" cy="933450"/>
          </a:xfrm>
          <a:prstGeom prst="rect">
            <a:avLst/>
          </a:prstGeom>
          <a:noFill/>
        </p:spPr>
      </p:pic>
      <p:pic>
        <p:nvPicPr>
          <p:cNvPr id="1124360" name="Picture 8" descr="j0297625"/>
          <p:cNvPicPr>
            <a:picLocks noChangeAspect="1" noChangeArrowheads="1"/>
          </p:cNvPicPr>
          <p:nvPr/>
        </p:nvPicPr>
        <p:blipFill>
          <a:blip r:embed="rId6" cstate="print"/>
          <a:srcRect/>
          <a:stretch>
            <a:fillRect/>
          </a:stretch>
        </p:blipFill>
        <p:spPr bwMode="auto">
          <a:xfrm>
            <a:off x="1922463" y="2479675"/>
            <a:ext cx="992187" cy="933450"/>
          </a:xfrm>
          <a:prstGeom prst="rect">
            <a:avLst/>
          </a:prstGeom>
          <a:noFill/>
        </p:spPr>
      </p:pic>
      <p:sp>
        <p:nvSpPr>
          <p:cNvPr id="1124361" name="Line 9"/>
          <p:cNvSpPr>
            <a:spLocks noChangeShapeType="1"/>
          </p:cNvSpPr>
          <p:nvPr/>
        </p:nvSpPr>
        <p:spPr bwMode="auto">
          <a:xfrm flipH="1" flipV="1">
            <a:off x="6572250" y="1401763"/>
            <a:ext cx="476250" cy="439737"/>
          </a:xfrm>
          <a:prstGeom prst="line">
            <a:avLst/>
          </a:prstGeom>
          <a:noFill/>
          <a:ln w="38100">
            <a:solidFill>
              <a:srgbClr val="FF3300"/>
            </a:solidFill>
            <a:round/>
            <a:headEnd/>
            <a:tailEnd type="triangle" w="med" len="med"/>
          </a:ln>
          <a:effectLst/>
        </p:spPr>
        <p:txBody>
          <a:bodyPr/>
          <a:lstStyle/>
          <a:p>
            <a:endParaRPr lang="en-US"/>
          </a:p>
        </p:txBody>
      </p:sp>
      <p:sp>
        <p:nvSpPr>
          <p:cNvPr id="1124362" name="Line 10"/>
          <p:cNvSpPr>
            <a:spLocks noChangeShapeType="1"/>
          </p:cNvSpPr>
          <p:nvPr/>
        </p:nvSpPr>
        <p:spPr bwMode="auto">
          <a:xfrm>
            <a:off x="4171950" y="2992438"/>
            <a:ext cx="114300" cy="511175"/>
          </a:xfrm>
          <a:prstGeom prst="line">
            <a:avLst/>
          </a:prstGeom>
          <a:noFill/>
          <a:ln w="38100">
            <a:solidFill>
              <a:srgbClr val="FF3300"/>
            </a:solidFill>
            <a:round/>
            <a:headEnd/>
            <a:tailEnd type="triangle" w="med" len="med"/>
          </a:ln>
          <a:effectLst/>
        </p:spPr>
        <p:txBody>
          <a:bodyPr/>
          <a:lstStyle/>
          <a:p>
            <a:endParaRPr lang="en-US"/>
          </a:p>
        </p:txBody>
      </p:sp>
      <p:sp>
        <p:nvSpPr>
          <p:cNvPr id="1124363" name="Line 11"/>
          <p:cNvSpPr>
            <a:spLocks noChangeShapeType="1"/>
          </p:cNvSpPr>
          <p:nvPr/>
        </p:nvSpPr>
        <p:spPr bwMode="auto">
          <a:xfrm flipH="1">
            <a:off x="1181100" y="2936875"/>
            <a:ext cx="666750" cy="968375"/>
          </a:xfrm>
          <a:prstGeom prst="line">
            <a:avLst/>
          </a:prstGeom>
          <a:noFill/>
          <a:ln w="38100">
            <a:solidFill>
              <a:srgbClr val="FF3300"/>
            </a:solidFill>
            <a:round/>
            <a:headEnd/>
            <a:tailEnd type="triangle" w="med" len="med"/>
          </a:ln>
          <a:effectLst/>
        </p:spPr>
        <p:txBody>
          <a:bodyPr/>
          <a:lstStyle/>
          <a:p>
            <a:endParaRPr lang="en-US"/>
          </a:p>
        </p:txBody>
      </p:sp>
      <p:sp>
        <p:nvSpPr>
          <p:cNvPr id="1124364" name="Line 12"/>
          <p:cNvSpPr>
            <a:spLocks noChangeShapeType="1"/>
          </p:cNvSpPr>
          <p:nvPr/>
        </p:nvSpPr>
        <p:spPr bwMode="auto">
          <a:xfrm flipH="1">
            <a:off x="3333750" y="2663825"/>
            <a:ext cx="3200400" cy="1644650"/>
          </a:xfrm>
          <a:prstGeom prst="line">
            <a:avLst/>
          </a:prstGeom>
          <a:noFill/>
          <a:ln w="9525">
            <a:solidFill>
              <a:schemeClr val="tx1"/>
            </a:solidFill>
            <a:prstDash val="sysDot"/>
            <a:round/>
            <a:headEnd/>
            <a:tailEnd/>
          </a:ln>
          <a:effectLst/>
        </p:spPr>
        <p:txBody>
          <a:bodyPr/>
          <a:lstStyle/>
          <a:p>
            <a:endParaRPr lang="en-US"/>
          </a:p>
        </p:txBody>
      </p:sp>
      <p:sp>
        <p:nvSpPr>
          <p:cNvPr id="1124365" name="Line 13"/>
          <p:cNvSpPr>
            <a:spLocks noChangeShapeType="1"/>
          </p:cNvSpPr>
          <p:nvPr/>
        </p:nvSpPr>
        <p:spPr bwMode="auto">
          <a:xfrm flipH="1">
            <a:off x="4210050" y="3340100"/>
            <a:ext cx="2990850" cy="2247900"/>
          </a:xfrm>
          <a:prstGeom prst="line">
            <a:avLst/>
          </a:prstGeom>
          <a:noFill/>
          <a:ln w="9525">
            <a:solidFill>
              <a:schemeClr val="tx1"/>
            </a:solidFill>
            <a:prstDash val="sysDot"/>
            <a:round/>
            <a:headEnd/>
            <a:tailEnd/>
          </a:ln>
          <a:effectLst/>
        </p:spPr>
        <p:txBody>
          <a:bodyPr/>
          <a:lstStyle/>
          <a:p>
            <a:endParaRPr lang="en-US"/>
          </a:p>
        </p:txBody>
      </p:sp>
      <p:sp>
        <p:nvSpPr>
          <p:cNvPr id="1124366" name="Text Box 14"/>
          <p:cNvSpPr txBox="1">
            <a:spLocks noChangeArrowheads="1"/>
          </p:cNvSpPr>
          <p:nvPr/>
        </p:nvSpPr>
        <p:spPr bwMode="auto">
          <a:xfrm>
            <a:off x="5219700" y="1858963"/>
            <a:ext cx="209550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laptop to PDA</a:t>
            </a:r>
          </a:p>
        </p:txBody>
      </p:sp>
      <p:sp>
        <p:nvSpPr>
          <p:cNvPr id="1124367" name="Text Box 15"/>
          <p:cNvSpPr txBox="1">
            <a:spLocks noChangeArrowheads="1"/>
          </p:cNvSpPr>
          <p:nvPr/>
        </p:nvSpPr>
        <p:spPr bwMode="auto">
          <a:xfrm>
            <a:off x="3429000" y="2441575"/>
            <a:ext cx="2000250" cy="582613"/>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Working while on the move</a:t>
            </a:r>
          </a:p>
        </p:txBody>
      </p:sp>
      <p:sp>
        <p:nvSpPr>
          <p:cNvPr id="1124368" name="Text Box 16"/>
          <p:cNvSpPr txBox="1">
            <a:spLocks noChangeArrowheads="1"/>
          </p:cNvSpPr>
          <p:nvPr/>
        </p:nvSpPr>
        <p:spPr bwMode="auto">
          <a:xfrm>
            <a:off x="1543050" y="3486150"/>
            <a:ext cx="2381250" cy="581025"/>
          </a:xfrm>
          <a:prstGeom prst="rect">
            <a:avLst/>
          </a:prstGeom>
          <a:noFill/>
          <a:ln w="9525">
            <a:noFill/>
            <a:miter lim="800000"/>
            <a:headEnd/>
            <a:tailEnd/>
          </a:ln>
          <a:effectLst/>
        </p:spPr>
        <p:txBody>
          <a:bodyPr>
            <a:spAutoFit/>
          </a:bodyPr>
          <a:lstStyle/>
          <a:p>
            <a:pPr>
              <a:spcBef>
                <a:spcPct val="50000"/>
              </a:spcBef>
            </a:pPr>
            <a:r>
              <a:rPr lang="en-US" sz="1600">
                <a:solidFill>
                  <a:srgbClr val="6C1A2F"/>
                </a:solidFill>
              </a:rPr>
              <a:t>Files uploaded from PDA to Projector</a:t>
            </a:r>
          </a:p>
        </p:txBody>
      </p:sp>
      <p:pic>
        <p:nvPicPr>
          <p:cNvPr id="1124369" name="Picture 17" descr="pe00971_"/>
          <p:cNvPicPr>
            <a:picLocks noChangeAspect="1" noChangeArrowheads="1"/>
          </p:cNvPicPr>
          <p:nvPr/>
        </p:nvPicPr>
        <p:blipFill>
          <a:blip r:embed="rId7" cstate="print"/>
          <a:srcRect/>
          <a:stretch>
            <a:fillRect/>
          </a:stretch>
        </p:blipFill>
        <p:spPr bwMode="auto">
          <a:xfrm>
            <a:off x="7227888" y="1062038"/>
            <a:ext cx="1851025" cy="1739900"/>
          </a:xfrm>
          <a:prstGeom prst="rect">
            <a:avLst/>
          </a:prstGeom>
          <a:noFill/>
        </p:spPr>
      </p:pic>
      <p:sp>
        <p:nvSpPr>
          <p:cNvPr id="1124370" name="Text Box 18"/>
          <p:cNvSpPr txBox="1">
            <a:spLocks noChangeArrowheads="1"/>
          </p:cNvSpPr>
          <p:nvPr/>
        </p:nvSpPr>
        <p:spPr bwMode="auto">
          <a:xfrm>
            <a:off x="2838450" y="5700713"/>
            <a:ext cx="1219200" cy="368300"/>
          </a:xfrm>
          <a:prstGeom prst="rect">
            <a:avLst/>
          </a:prstGeom>
          <a:noFill/>
          <a:ln w="9525">
            <a:noFill/>
            <a:miter lim="800000"/>
            <a:headEnd/>
            <a:tailEnd/>
          </a:ln>
          <a:effectLst/>
        </p:spPr>
        <p:txBody>
          <a:bodyPr>
            <a:spAutoFit/>
          </a:bodyPr>
          <a:lstStyle/>
          <a:p>
            <a:pPr>
              <a:spcBef>
                <a:spcPct val="50000"/>
              </a:spcBef>
            </a:pPr>
            <a:r>
              <a:rPr lang="en-US" sz="1800">
                <a:solidFill>
                  <a:srgbClr val="6C1A2F"/>
                </a:solidFill>
              </a:rPr>
              <a:t>Meeting</a:t>
            </a:r>
          </a:p>
        </p:txBody>
      </p:sp>
      <p:sp>
        <p:nvSpPr>
          <p:cNvPr id="1124371" name="AutoShape 19"/>
          <p:cNvSpPr>
            <a:spLocks noChangeArrowheads="1"/>
          </p:cNvSpPr>
          <p:nvPr/>
        </p:nvSpPr>
        <p:spPr bwMode="auto">
          <a:xfrm rot="-12800956">
            <a:off x="1438275" y="4529138"/>
            <a:ext cx="303213" cy="285750"/>
          </a:xfrm>
          <a:prstGeom prst="triangle">
            <a:avLst>
              <a:gd name="adj" fmla="val 50000"/>
            </a:avLst>
          </a:prstGeom>
          <a:solidFill>
            <a:schemeClr val="accent2"/>
          </a:solidFill>
          <a:ln w="9525">
            <a:solidFill>
              <a:schemeClr val="accent2"/>
            </a:solidFill>
            <a:miter lim="800000"/>
            <a:headEnd/>
            <a:tailEnd/>
          </a:ln>
          <a:effectLst/>
        </p:spPr>
        <p:txBody>
          <a:bodyPr wrap="none" anchor="ctr"/>
          <a:lstStyle/>
          <a:p>
            <a:endParaRPr lang="en-US"/>
          </a:p>
        </p:txBody>
      </p:sp>
      <p:sp>
        <p:nvSpPr>
          <p:cNvPr id="1124372" name="Text Box 20"/>
          <p:cNvSpPr txBox="1">
            <a:spLocks noChangeArrowheads="1"/>
          </p:cNvSpPr>
          <p:nvPr/>
        </p:nvSpPr>
        <p:spPr bwMode="auto">
          <a:xfrm>
            <a:off x="4991100" y="4803775"/>
            <a:ext cx="4152900" cy="1196975"/>
          </a:xfrm>
          <a:prstGeom prst="rect">
            <a:avLst/>
          </a:prstGeom>
          <a:solidFill>
            <a:srgbClr val="DDDDDD"/>
          </a:solidFill>
          <a:ln w="9525">
            <a:solidFill>
              <a:schemeClr val="accent2"/>
            </a:solidFill>
            <a:miter lim="800000"/>
            <a:headEnd/>
            <a:tailEnd/>
          </a:ln>
          <a:effectLst/>
        </p:spPr>
        <p:txBody>
          <a:bodyPr>
            <a:spAutoFit/>
          </a:bodyPr>
          <a:lstStyle/>
          <a:p>
            <a:pPr>
              <a:spcBef>
                <a:spcPct val="50000"/>
              </a:spcBef>
            </a:pPr>
            <a:r>
              <a:rPr lang="en-US" sz="2400">
                <a:solidFill>
                  <a:schemeClr val="accent2"/>
                </a:solidFill>
              </a:rPr>
              <a:t>Detect identities of personnel, interact  with speaker</a:t>
            </a:r>
          </a:p>
        </p:txBody>
      </p:sp>
      <p:sp>
        <p:nvSpPr>
          <p:cNvPr id="1124373" name="AutoShape 21"/>
          <p:cNvSpPr>
            <a:spLocks noChangeArrowheads="1"/>
          </p:cNvSpPr>
          <p:nvPr/>
        </p:nvSpPr>
        <p:spPr bwMode="auto">
          <a:xfrm rot="15953788" flipH="1">
            <a:off x="3648869" y="4471194"/>
            <a:ext cx="573087" cy="2003425"/>
          </a:xfrm>
          <a:prstGeom prst="downArrow">
            <a:avLst>
              <a:gd name="adj1" fmla="val 50000"/>
              <a:gd name="adj2" fmla="val 87396"/>
            </a:avLst>
          </a:prstGeom>
          <a:solidFill>
            <a:srgbClr val="FFFF00"/>
          </a:solidFill>
          <a:ln w="9525">
            <a:solidFill>
              <a:srgbClr val="FFFF00"/>
            </a:solid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245225"/>
            <a:ext cx="2133600" cy="476250"/>
          </a:xfrm>
          <a:prstGeom prst="rect">
            <a:avLst/>
          </a:prstGeom>
        </p:spPr>
        <p:txBody>
          <a:bodyPr/>
          <a:lstStyle/>
          <a:p>
            <a:r>
              <a:rPr lang="en-US"/>
              <a:t>12/05/2005</a:t>
            </a:r>
          </a:p>
        </p:txBody>
      </p:sp>
      <p:sp>
        <p:nvSpPr>
          <p:cNvPr id="5" name="Footer Placeholder 4"/>
          <p:cNvSpPr>
            <a:spLocks noGrp="1"/>
          </p:cNvSpPr>
          <p:nvPr>
            <p:ph type="ftr" sz="quarter" idx="4294967295"/>
          </p:nvPr>
        </p:nvSpPr>
        <p:spPr>
          <a:xfrm>
            <a:off x="3124200" y="6245225"/>
            <a:ext cx="2895600" cy="476250"/>
          </a:xfrm>
          <a:prstGeom prst="rect">
            <a:avLst/>
          </a:prstGeom>
        </p:spPr>
        <p:txBody>
          <a:bodyPr/>
          <a:lstStyle/>
          <a:p>
            <a:r>
              <a:rPr lang="en-US"/>
              <a:t>Kumar        ISSNIP '05 Melbourne </a:t>
            </a:r>
          </a:p>
        </p:txBody>
      </p:sp>
      <p:sp>
        <p:nvSpPr>
          <p:cNvPr id="6" name="Slide Number Placeholder 5"/>
          <p:cNvSpPr>
            <a:spLocks noGrp="1"/>
          </p:cNvSpPr>
          <p:nvPr>
            <p:ph type="sldNum" sz="quarter" idx="4294967295"/>
          </p:nvPr>
        </p:nvSpPr>
        <p:spPr>
          <a:xfrm>
            <a:off x="6553200" y="6245225"/>
            <a:ext cx="2133600" cy="476250"/>
          </a:xfrm>
          <a:prstGeom prst="rect">
            <a:avLst/>
          </a:prstGeom>
        </p:spPr>
        <p:txBody>
          <a:bodyPr/>
          <a:lstStyle/>
          <a:p>
            <a:fld id="{33E226F1-7152-487A-B3B4-122EB5CDCF91}" type="slidenum">
              <a:rPr lang="en-US"/>
              <a:pPr/>
              <a:t>9</a:t>
            </a:fld>
            <a:endParaRPr lang="en-US"/>
          </a:p>
        </p:txBody>
      </p:sp>
      <p:sp>
        <p:nvSpPr>
          <p:cNvPr id="1131522" name="Rectangle 2"/>
          <p:cNvSpPr>
            <a:spLocks noGrp="1" noChangeArrowheads="1"/>
          </p:cNvSpPr>
          <p:nvPr>
            <p:ph type="title"/>
          </p:nvPr>
        </p:nvSpPr>
        <p:spPr/>
        <p:txBody>
          <a:bodyPr/>
          <a:lstStyle/>
          <a:p>
            <a:r>
              <a:rPr lang="en-US"/>
              <a:t>Scenario 2</a:t>
            </a:r>
          </a:p>
        </p:txBody>
      </p:sp>
      <p:sp>
        <p:nvSpPr>
          <p:cNvPr id="1131523" name="Rectangle 3"/>
          <p:cNvSpPr>
            <a:spLocks noGrp="1" noChangeArrowheads="1"/>
          </p:cNvSpPr>
          <p:nvPr>
            <p:ph type="body" idx="1"/>
          </p:nvPr>
        </p:nvSpPr>
        <p:spPr>
          <a:xfrm>
            <a:off x="1025525" y="1181100"/>
            <a:ext cx="7535863" cy="4251325"/>
          </a:xfrm>
        </p:spPr>
        <p:txBody>
          <a:bodyPr/>
          <a:lstStyle/>
          <a:p>
            <a:pPr marL="287338" indent="-287338">
              <a:lnSpc>
                <a:spcPct val="80000"/>
              </a:lnSpc>
              <a:spcAft>
                <a:spcPct val="15000"/>
              </a:spcAft>
            </a:pPr>
            <a:r>
              <a:rPr lang="en-US" sz="2400"/>
              <a:t>Desired actions</a:t>
            </a:r>
          </a:p>
          <a:p>
            <a:pPr marL="679450" lvl="1" indent="-277813">
              <a:lnSpc>
                <a:spcPct val="80000"/>
              </a:lnSpc>
            </a:pPr>
            <a:endParaRPr lang="en-US"/>
          </a:p>
          <a:p>
            <a:pPr marL="679450" lvl="1" indent="-277813">
              <a:lnSpc>
                <a:spcPct val="80000"/>
              </a:lnSpc>
            </a:pPr>
            <a:r>
              <a:rPr lang="en-US" sz="1800" b="1">
                <a:solidFill>
                  <a:schemeClr val="accent2"/>
                </a:solidFill>
              </a:rPr>
              <a:t>Inform the ambulance, hospital, personal physician, relatives and friends, insurance, etc.</a:t>
            </a:r>
          </a:p>
          <a:p>
            <a:pPr marL="679450" lvl="1" indent="-277813">
              <a:lnSpc>
                <a:spcPct val="80000"/>
              </a:lnSpc>
            </a:pPr>
            <a:r>
              <a:rPr lang="en-US" sz="1800" b="1">
                <a:solidFill>
                  <a:schemeClr val="accent2"/>
                </a:solidFill>
              </a:rPr>
              <a:t>Control the traffic for smooth ambulance pass through</a:t>
            </a:r>
          </a:p>
          <a:p>
            <a:pPr marL="679450" lvl="1" indent="-277813">
              <a:lnSpc>
                <a:spcPct val="80000"/>
              </a:lnSpc>
            </a:pPr>
            <a:r>
              <a:rPr lang="en-US" sz="1800" b="1">
                <a:solidFill>
                  <a:schemeClr val="accent2"/>
                </a:solidFill>
              </a:rPr>
              <a:t>Prepare the ER and the ER personnel</a:t>
            </a:r>
          </a:p>
          <a:p>
            <a:pPr marL="679450" lvl="1" indent="-277813">
              <a:lnSpc>
                <a:spcPct val="80000"/>
              </a:lnSpc>
            </a:pPr>
            <a:r>
              <a:rPr lang="en-US" sz="1800" b="1">
                <a:solidFill>
                  <a:schemeClr val="accent2"/>
                </a:solidFill>
              </a:rPr>
              <a:t>Provide medical records and current vital medical data to the physician</a:t>
            </a:r>
          </a:p>
          <a:p>
            <a:pPr marL="679450" lvl="1" indent="-277813">
              <a:lnSpc>
                <a:spcPct val="80000"/>
              </a:lnSpc>
            </a:pPr>
            <a:r>
              <a:rPr lang="en-US" sz="1800" b="1">
                <a:solidFill>
                  <a:schemeClr val="accent2"/>
                </a:solidFill>
              </a:rPr>
              <a:t>Allow the physician to remotely administer medication</a:t>
            </a:r>
          </a:p>
          <a:p>
            <a:pPr marL="679450" lvl="1" indent="-277813">
              <a:lnSpc>
                <a:spcPct val="80000"/>
              </a:lnSpc>
              <a:spcAft>
                <a:spcPct val="15000"/>
              </a:spcAft>
            </a:pPr>
            <a:r>
              <a:rPr lang="en-US" sz="1800"/>
              <a:t>…</a:t>
            </a:r>
          </a:p>
          <a:p>
            <a:pPr marL="287338" indent="-287338">
              <a:lnSpc>
                <a:spcPct val="80000"/>
              </a:lnSpc>
              <a:spcAft>
                <a:spcPct val="15000"/>
              </a:spcAft>
            </a:pPr>
            <a:r>
              <a:rPr lang="en-US" sz="2000"/>
              <a:t>On a </a:t>
            </a:r>
            <a:r>
              <a:rPr lang="en-US" sz="2000">
                <a:solidFill>
                  <a:schemeClr val="accent2"/>
                </a:solidFill>
              </a:rPr>
              <a:t>TIMELY, AUTOMATED, TRANSPARENT</a:t>
            </a:r>
            <a:r>
              <a:rPr lang="en-US" sz="2000"/>
              <a:t> basis </a:t>
            </a:r>
            <a:endParaRPr lang="en-US" sz="1800" b="1">
              <a:solidFill>
                <a:schemeClr val="accent2"/>
              </a:solidFill>
            </a:endParaRPr>
          </a:p>
          <a:p>
            <a:pPr marL="287338" indent="-287338">
              <a:lnSpc>
                <a:spcPct val="80000"/>
              </a:lnSpc>
            </a:pPr>
            <a:r>
              <a:rPr lang="en-US" sz="2000"/>
              <a:t>Solution: </a:t>
            </a:r>
          </a:p>
          <a:p>
            <a:pPr marL="287338" indent="-287338">
              <a:lnSpc>
                <a:spcPct val="80000"/>
              </a:lnSpc>
            </a:pPr>
            <a:r>
              <a:rPr lang="en-US" sz="2000"/>
              <a:t>	</a:t>
            </a:r>
            <a:r>
              <a:rPr lang="en-US" sz="1800" b="1">
                <a:solidFill>
                  <a:schemeClr val="accent2"/>
                </a:solidFill>
              </a:rPr>
              <a:t>Pervasive Computing</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303</TotalTime>
  <Words>1498</Words>
  <Application>Microsoft Office PowerPoint</Application>
  <PresentationFormat>On-screen Show (4:3)</PresentationFormat>
  <Paragraphs>159</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CSE 4340/5349 Mobile Systems Engineering</vt:lpstr>
      <vt:lpstr>Scenario 1</vt:lpstr>
      <vt:lpstr>Scenario 2</vt:lpstr>
      <vt:lpstr>Scenario 2</vt:lpstr>
      <vt:lpstr>Scenarios </vt:lpstr>
      <vt:lpstr>Proactivity and Transparency</vt:lpstr>
      <vt:lpstr>Heterogeneity and Interoperability</vt:lpstr>
      <vt:lpstr>Smart Environment</vt:lpstr>
      <vt:lpstr>Scenario 2</vt:lpstr>
      <vt:lpstr>Slide 10</vt:lpstr>
      <vt:lpstr>What is the problem?</vt:lpstr>
      <vt:lpstr>Crisis Management</vt:lpstr>
      <vt:lpstr>Slide 13</vt:lpstr>
      <vt:lpstr>AFRL Project Scenario</vt:lpstr>
      <vt:lpstr>Moving robots</vt:lpstr>
      <vt:lpstr>Slide 16</vt:lpstr>
      <vt:lpstr>Arlington Parks and Recreation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4340/5349 Mobile Systems Engineering</dc:title>
  <dc:creator>Mohan</dc:creator>
  <cp:lastModifiedBy>Mohan Kumar</cp:lastModifiedBy>
  <cp:revision>15</cp:revision>
  <dcterms:created xsi:type="dcterms:W3CDTF">2010-01-20T03:00:21Z</dcterms:created>
  <dcterms:modified xsi:type="dcterms:W3CDTF">2010-02-03T16:15:50Z</dcterms:modified>
</cp:coreProperties>
</file>