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4" r:id="rId7"/>
    <p:sldId id="265" r:id="rId8"/>
    <p:sldId id="263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4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42A73-E0E3-4E0A-AE86-513DB1FACBD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247EA-20F9-46BC-9F02-D4CAF22D3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ystal.uta.edu/~gopikrishnav/" TargetMode="External"/><Relationship Id="rId2" Type="http://schemas.openxmlformats.org/officeDocument/2006/relationships/hyperlink" Target="http://crystal.uta.edu/~gopikrishnav/classes/2025/fall/4308_536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vamsikrishna.gopikrishna@uta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ta.edu/administration/registrar/calendars/final-exam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4308: Artificial Intelligence</a:t>
            </a:r>
            <a:br>
              <a:rPr lang="en-US" dirty="0"/>
            </a:br>
            <a:r>
              <a:rPr lang="en-US" dirty="0"/>
              <a:t>CSE 5360: Artificial Intelligence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Vamsikrishna Gopikrishna</a:t>
            </a:r>
            <a:r>
              <a:rPr lang="en-US"/>
              <a:t>, Ph.D.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Course Website: </a:t>
            </a:r>
            <a:r>
              <a:rPr lang="en-US" dirty="0">
                <a:hlinkClick r:id="rId2"/>
              </a:rPr>
              <a:t>http://crystal.uta.edu/~gopikrishnav/classes/2026/spring/4308_5360/</a:t>
            </a:r>
            <a:endParaRPr lang="en-US" dirty="0"/>
          </a:p>
          <a:p>
            <a:pPr lvl="1"/>
            <a:r>
              <a:rPr lang="en-US" dirty="0"/>
              <a:t>Too Long?: Try </a:t>
            </a:r>
            <a:r>
              <a:rPr lang="en-US" dirty="0">
                <a:hlinkClick r:id="rId3"/>
              </a:rPr>
              <a:t>http://crystal.uta.edu/~gopikrishnav/ </a:t>
            </a:r>
            <a:r>
              <a:rPr lang="en-US" dirty="0"/>
              <a:t>Textbook: Artificial Intelligence: A Modern Approach (4</a:t>
            </a:r>
            <a:r>
              <a:rPr lang="en-US" baseline="30000" dirty="0"/>
              <a:t>th</a:t>
            </a:r>
            <a:r>
              <a:rPr lang="en-US" dirty="0"/>
              <a:t> Edition) – Stuart Russel, Peter </a:t>
            </a:r>
            <a:r>
              <a:rPr lang="en-US" dirty="0" err="1"/>
              <a:t>Norvig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or 2</a:t>
            </a:r>
            <a:r>
              <a:rPr lang="en-US" baseline="30000" dirty="0"/>
              <a:t>nd</a:t>
            </a:r>
            <a:r>
              <a:rPr lang="en-US" dirty="0"/>
              <a:t> Edition is also OK</a:t>
            </a:r>
          </a:p>
          <a:p>
            <a:r>
              <a:rPr lang="en-US" dirty="0"/>
              <a:t>Instructor: Vamsikrishna Gopikrishna</a:t>
            </a:r>
          </a:p>
          <a:p>
            <a:pPr lvl="1"/>
            <a:r>
              <a:rPr lang="en-US" dirty="0"/>
              <a:t>PhD (CS), UTA (2016); MS (CE), UTA (2008); BE (CSE), Anna Univ. (2006)</a:t>
            </a:r>
          </a:p>
          <a:p>
            <a:pPr lvl="1"/>
            <a:r>
              <a:rPr lang="en-US" dirty="0"/>
              <a:t>Research Areas: Pattern Recognition, Neural Networks, Computer Vision, AI.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 Office Hours </a:t>
            </a:r>
          </a:p>
          <a:p>
            <a:pPr lvl="1"/>
            <a:r>
              <a:rPr lang="en-US" dirty="0"/>
              <a:t>Monday (Alt: Wednesday): </a:t>
            </a:r>
          </a:p>
          <a:p>
            <a:pPr lvl="2"/>
            <a:r>
              <a:rPr lang="en-US" dirty="0"/>
              <a:t>3:00 PM to 4:30 PM in ERB 553</a:t>
            </a:r>
          </a:p>
          <a:p>
            <a:pPr lvl="1"/>
            <a:r>
              <a:rPr lang="en-US" dirty="0"/>
              <a:t>Want to meet over TEAMS instead. Send me a meeting request or a direct message during office hours.</a:t>
            </a:r>
          </a:p>
          <a:p>
            <a:pPr lvl="2"/>
            <a:r>
              <a:rPr lang="en-US" dirty="0"/>
              <a:t>In-Person students get priority.</a:t>
            </a:r>
          </a:p>
          <a:p>
            <a:pPr lvl="1"/>
            <a:r>
              <a:rPr lang="en-US" dirty="0"/>
              <a:t>Can’t make it?: email me for an appointment or just message me on teams</a:t>
            </a:r>
          </a:p>
          <a:p>
            <a:r>
              <a:rPr lang="en-US" dirty="0"/>
              <a:t>Contact Email </a:t>
            </a:r>
          </a:p>
          <a:p>
            <a:pPr lvl="1"/>
            <a:r>
              <a:rPr lang="en-US" dirty="0">
                <a:hlinkClick r:id="rId2"/>
              </a:rPr>
              <a:t>vamsikrishna.gopikrishna@uta.edu</a:t>
            </a:r>
            <a:endParaRPr lang="en-US" dirty="0"/>
          </a:p>
          <a:p>
            <a:pPr lvl="1"/>
            <a:r>
              <a:rPr lang="en-US" dirty="0"/>
              <a:t>Make sure to put your course and section number (example CSE 4308 001 or CSE 5360 002) in the subject line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846F7-D1DC-E34D-F6A5-EFB2B919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62DB0-8AF5-9947-6B59-31596C8B7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Attendance is Strongly Recommended</a:t>
            </a:r>
          </a:p>
          <a:p>
            <a:r>
              <a:rPr lang="en-US" dirty="0"/>
              <a:t>5% of the final grade</a:t>
            </a:r>
          </a:p>
          <a:p>
            <a:pPr lvl="1"/>
            <a:r>
              <a:rPr lang="en-US" dirty="0"/>
              <a:t>Calculated based on % of class in attendance per lecture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less than 10% of the class turns up, the lecture may be cancelled</a:t>
            </a:r>
          </a:p>
          <a:p>
            <a:r>
              <a:rPr lang="en-US" dirty="0"/>
              <a:t>Echo360 recordings are only for review purposes.</a:t>
            </a:r>
          </a:p>
          <a:p>
            <a:pPr lvl="1"/>
            <a:r>
              <a:rPr lang="en-US" dirty="0"/>
              <a:t>No guarantee of quality</a:t>
            </a:r>
          </a:p>
          <a:p>
            <a:pPr lvl="1"/>
            <a:r>
              <a:rPr lang="en-US" dirty="0"/>
              <a:t>Not a substitute for attending lectures</a:t>
            </a:r>
          </a:p>
          <a:p>
            <a:r>
              <a:rPr lang="en-US" dirty="0"/>
              <a:t>If you miss a lecture, that material may not be clearly visible on recording and may not be covered again in class.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78D3F4-1C9E-71BF-F9AA-47FA964E1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624400"/>
              </p:ext>
            </p:extLst>
          </p:nvPr>
        </p:nvGraphicFramePr>
        <p:xfrm>
          <a:off x="2209800" y="2590800"/>
          <a:ext cx="3943350" cy="1426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9352">
                  <a:extLst>
                    <a:ext uri="{9D8B030D-6E8A-4147-A177-3AD203B41FA5}">
                      <a16:colId xmlns:a16="http://schemas.microsoft.com/office/drawing/2014/main" val="4284170480"/>
                    </a:ext>
                  </a:extLst>
                </a:gridCol>
                <a:gridCol w="2003998">
                  <a:extLst>
                    <a:ext uri="{9D8B030D-6E8A-4147-A177-3AD203B41FA5}">
                      <a16:colId xmlns:a16="http://schemas.microsoft.com/office/drawing/2014/main" val="2675578508"/>
                    </a:ext>
                  </a:extLst>
                </a:gridCol>
              </a:tblGrid>
              <a:tr h="20317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% of class in Attendance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Contribution to Final score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3016578"/>
                  </a:ext>
                </a:extLst>
              </a:tr>
              <a:tr h="20471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&gt;= 75%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5271052"/>
                  </a:ext>
                </a:extLst>
              </a:tr>
              <a:tr h="20471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&lt; 75% &amp; &gt;= 50%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4%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5900855"/>
                  </a:ext>
                </a:extLst>
              </a:tr>
              <a:tr h="20471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&lt; 50% &amp; &gt;= 30%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3%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014404"/>
                  </a:ext>
                </a:extLst>
              </a:tr>
              <a:tr h="20317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&lt; 30% &amp; &gt;= 20%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2%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1075478"/>
                  </a:ext>
                </a:extLst>
              </a:tr>
              <a:tr h="20317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&lt; 20% &amp; &gt;= 10%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1%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7944043"/>
                  </a:ext>
                </a:extLst>
              </a:tr>
              <a:tr h="20317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&lt; 10%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9432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374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C0C29-43B1-4AFB-B489-164513846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B85F9-501F-49A8-9722-C5D094467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Some number of Programming assignments</a:t>
            </a:r>
          </a:p>
          <a:p>
            <a:pPr lvl="1"/>
            <a:r>
              <a:rPr lang="en-US" dirty="0"/>
              <a:t>May also have some minor written tasks</a:t>
            </a:r>
          </a:p>
          <a:p>
            <a:r>
              <a:rPr lang="en-US" dirty="0"/>
              <a:t>Can use Python 3, Python 2, C, C++, Java</a:t>
            </a:r>
          </a:p>
          <a:p>
            <a:pPr lvl="1"/>
            <a:r>
              <a:rPr lang="en-US" dirty="0"/>
              <a:t>Omega Compatibility is optional</a:t>
            </a:r>
          </a:p>
          <a:p>
            <a:r>
              <a:rPr lang="en-US" dirty="0"/>
              <a:t>Lowest assignment score will be weighted 0.5.</a:t>
            </a:r>
          </a:p>
          <a:p>
            <a:r>
              <a:rPr lang="en-US" dirty="0"/>
              <a:t>Highest assignment score will be weighted 1.5</a:t>
            </a:r>
          </a:p>
          <a:p>
            <a:r>
              <a:rPr lang="en-US" dirty="0"/>
              <a:t>Submission only accepted on canvas</a:t>
            </a:r>
          </a:p>
          <a:p>
            <a:r>
              <a:rPr lang="en-US" dirty="0"/>
              <a:t>Late submission may be accepted with a penalty (2% of credit per hour late)</a:t>
            </a:r>
          </a:p>
        </p:txBody>
      </p:sp>
    </p:spTree>
    <p:extLst>
      <p:ext uri="{BB962C8B-B14F-4D97-AF65-F5344CB8AC3E}">
        <p14:creationId xmlns:p14="http://schemas.microsoft.com/office/powerpoint/2010/main" val="141627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CCAE6-53E1-6416-6358-73B0D0C7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921A2-5390-C1E0-CD83-AC2E4CB7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4 Exams (each of 1 Hour duration)</a:t>
            </a:r>
          </a:p>
          <a:p>
            <a:pPr lvl="1"/>
            <a:r>
              <a:rPr lang="en-US" dirty="0"/>
              <a:t>Closed book/notes</a:t>
            </a:r>
          </a:p>
          <a:p>
            <a:pPr lvl="1"/>
            <a:r>
              <a:rPr lang="en-US" dirty="0"/>
              <a:t>Notes Handout will be provided for first one</a:t>
            </a:r>
          </a:p>
          <a:p>
            <a:pPr lvl="2"/>
            <a:r>
              <a:rPr lang="en-US" dirty="0"/>
              <a:t>Please hang on to for remaining exams and final</a:t>
            </a:r>
          </a:p>
          <a:p>
            <a:pPr lvl="1"/>
            <a:r>
              <a:rPr lang="en-US" dirty="0"/>
              <a:t>Also allowed Scientific/Std calculator</a:t>
            </a:r>
          </a:p>
          <a:p>
            <a:r>
              <a:rPr lang="en-US" dirty="0"/>
              <a:t>Lowest exam score will be weighted 0.5.</a:t>
            </a:r>
          </a:p>
          <a:p>
            <a:r>
              <a:rPr lang="en-US" dirty="0"/>
              <a:t>Highest exam score will be weighted 1.5</a:t>
            </a:r>
          </a:p>
          <a:p>
            <a:r>
              <a:rPr lang="en-US" dirty="0"/>
              <a:t>If you miss 2 or more, Automatic F</a:t>
            </a:r>
          </a:p>
          <a:p>
            <a:pPr lvl="1"/>
            <a:r>
              <a:rPr lang="en-US" dirty="0"/>
              <a:t>Unless acceptable documentable reason exists and is provided within 1 week of exam.</a:t>
            </a:r>
          </a:p>
        </p:txBody>
      </p:sp>
    </p:spTree>
    <p:extLst>
      <p:ext uri="{BB962C8B-B14F-4D97-AF65-F5344CB8AC3E}">
        <p14:creationId xmlns:p14="http://schemas.microsoft.com/office/powerpoint/2010/main" val="138308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0F66E-8635-C3FE-FCDC-56AE011A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24E7-A253-7AD7-6FCC-176ACD068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Cumulative Final Exam (2 Hour duration)</a:t>
            </a:r>
          </a:p>
          <a:p>
            <a:pPr lvl="1"/>
            <a:r>
              <a:rPr lang="en-US" dirty="0"/>
              <a:t>Notes Handout from Exams can be used</a:t>
            </a:r>
          </a:p>
          <a:p>
            <a:pPr lvl="1"/>
            <a:r>
              <a:rPr lang="en-US" dirty="0"/>
              <a:t>In addition, 1 page of </a:t>
            </a:r>
            <a:r>
              <a:rPr lang="en-US" b="1" dirty="0"/>
              <a:t>Handwritten</a:t>
            </a:r>
            <a:r>
              <a:rPr lang="en-US" dirty="0"/>
              <a:t> Notes allowed</a:t>
            </a:r>
          </a:p>
          <a:p>
            <a:pPr lvl="1"/>
            <a:r>
              <a:rPr lang="en-US" dirty="0"/>
              <a:t>Also allowed Scientific/Std calculator</a:t>
            </a:r>
          </a:p>
          <a:p>
            <a:r>
              <a:rPr lang="en-US" dirty="0"/>
              <a:t>Date and Time are determined by University</a:t>
            </a:r>
          </a:p>
          <a:p>
            <a:pPr lvl="1"/>
            <a:r>
              <a:rPr lang="en-US" dirty="0"/>
              <a:t>Check Here: </a:t>
            </a:r>
            <a:r>
              <a:rPr lang="en-US" dirty="0">
                <a:hlinkClick r:id="rId2"/>
              </a:rPr>
              <a:t>https://www.uta.edu/administration/registrar/calendars/final-exams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00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Academic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Integrity is of Extreme Importance</a:t>
            </a:r>
          </a:p>
          <a:p>
            <a:r>
              <a:rPr lang="en-US" dirty="0"/>
              <a:t>ALL work is to be individual work</a:t>
            </a:r>
          </a:p>
          <a:p>
            <a:r>
              <a:rPr lang="en-US" dirty="0"/>
              <a:t>Penalties WILL be applied for violations</a:t>
            </a:r>
          </a:p>
          <a:p>
            <a:pPr lvl="1"/>
            <a:r>
              <a:rPr lang="en-US" dirty="0"/>
              <a:t>No Exceptions.</a:t>
            </a:r>
          </a:p>
          <a:p>
            <a:pPr lvl="1"/>
            <a:r>
              <a:rPr lang="en-US" dirty="0"/>
              <a:t>Policy is as described in syllabus and in policy acknowledgement form</a:t>
            </a:r>
          </a:p>
        </p:txBody>
      </p:sp>
    </p:spTree>
    <p:extLst>
      <p:ext uri="{BB962C8B-B14F-4D97-AF65-F5344CB8AC3E}">
        <p14:creationId xmlns:p14="http://schemas.microsoft.com/office/powerpoint/2010/main" val="299122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7D74-6D7E-4BC4-B6DC-9BBBE56D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Acknowledgement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72813-E847-4024-847C-00AAFFD8C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Goes over policies the course will follow and penalties for any violations</a:t>
            </a:r>
          </a:p>
          <a:p>
            <a:r>
              <a:rPr lang="en-US" dirty="0"/>
              <a:t>Due Sunday before Exam 1 by 11:59 PM.</a:t>
            </a:r>
          </a:p>
          <a:p>
            <a:pPr lvl="1"/>
            <a:r>
              <a:rPr lang="en-US" dirty="0"/>
              <a:t>If not filled, then student will not be allowed to attend Exams (Automatic F)</a:t>
            </a:r>
          </a:p>
          <a:p>
            <a:r>
              <a:rPr lang="en-US" dirty="0"/>
              <a:t>5% of your final grade.</a:t>
            </a:r>
          </a:p>
        </p:txBody>
      </p:sp>
    </p:spTree>
    <p:extLst>
      <p:ext uri="{BB962C8B-B14F-4D97-AF65-F5344CB8AC3E}">
        <p14:creationId xmlns:p14="http://schemas.microsoft.com/office/powerpoint/2010/main" val="38663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638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CSE 4308: Artificial Intelligence CSE 5360: Artificial Intelligence I</vt:lpstr>
      <vt:lpstr>Welcome to the Course</vt:lpstr>
      <vt:lpstr>Welcome to the Course</vt:lpstr>
      <vt:lpstr>Attendance</vt:lpstr>
      <vt:lpstr>Assignments</vt:lpstr>
      <vt:lpstr>Exams</vt:lpstr>
      <vt:lpstr>Final Exam</vt:lpstr>
      <vt:lpstr>About Academic Integrity</vt:lpstr>
      <vt:lpstr>Policy Acknowledgement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5360: Artificial Intelligence I</dc:title>
  <dc:creator>Vamsi</dc:creator>
  <cp:lastModifiedBy>Vamsikrishna Gopikrishna</cp:lastModifiedBy>
  <cp:revision>95</cp:revision>
  <dcterms:created xsi:type="dcterms:W3CDTF">2015-08-27T03:49:17Z</dcterms:created>
  <dcterms:modified xsi:type="dcterms:W3CDTF">2026-01-12T17:08:42Z</dcterms:modified>
</cp:coreProperties>
</file>