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426" r:id="rId3"/>
    <p:sldId id="301" r:id="rId4"/>
    <p:sldId id="449" r:id="rId5"/>
    <p:sldId id="443" r:id="rId6"/>
    <p:sldId id="463" r:id="rId7"/>
    <p:sldId id="464" r:id="rId8"/>
    <p:sldId id="465" r:id="rId9"/>
    <p:sldId id="466" r:id="rId10"/>
    <p:sldId id="467" r:id="rId11"/>
    <p:sldId id="315" r:id="rId12"/>
    <p:sldId id="450" r:id="rId13"/>
    <p:sldId id="313" r:id="rId14"/>
    <p:sldId id="338" r:id="rId15"/>
    <p:sldId id="448" r:id="rId16"/>
    <p:sldId id="337" r:id="rId17"/>
    <p:sldId id="342" r:id="rId18"/>
    <p:sldId id="314" r:id="rId19"/>
    <p:sldId id="270" r:id="rId20"/>
    <p:sldId id="257" r:id="rId21"/>
    <p:sldId id="339" r:id="rId22"/>
    <p:sldId id="340" r:id="rId23"/>
    <p:sldId id="341" r:id="rId24"/>
    <p:sldId id="429" r:id="rId25"/>
    <p:sldId id="384" r:id="rId26"/>
    <p:sldId id="345" r:id="rId27"/>
    <p:sldId id="346" r:id="rId28"/>
    <p:sldId id="275" r:id="rId29"/>
    <p:sldId id="276" r:id="rId30"/>
    <p:sldId id="452" r:id="rId31"/>
    <p:sldId id="306" r:id="rId32"/>
    <p:sldId id="307" r:id="rId33"/>
    <p:sldId id="308" r:id="rId34"/>
    <p:sldId id="309" r:id="rId35"/>
    <p:sldId id="310" r:id="rId36"/>
    <p:sldId id="453" r:id="rId37"/>
    <p:sldId id="454" r:id="rId38"/>
    <p:sldId id="455" r:id="rId39"/>
    <p:sldId id="456" r:id="rId40"/>
    <p:sldId id="457" r:id="rId41"/>
    <p:sldId id="458" r:id="rId42"/>
    <p:sldId id="459" r:id="rId43"/>
    <p:sldId id="461" r:id="rId44"/>
    <p:sldId id="460" r:id="rId45"/>
    <p:sldId id="462" r:id="rId46"/>
    <p:sldId id="434" r:id="rId47"/>
    <p:sldId id="436" r:id="rId48"/>
    <p:sldId id="435" r:id="rId49"/>
    <p:sldId id="437" r:id="rId50"/>
    <p:sldId id="441" r:id="rId51"/>
    <p:sldId id="442" r:id="rId52"/>
    <p:sldId id="439" r:id="rId53"/>
    <p:sldId id="438" r:id="rId54"/>
    <p:sldId id="440" r:id="rId55"/>
    <p:sldId id="326" r:id="rId56"/>
    <p:sldId id="328" r:id="rId57"/>
    <p:sldId id="330" r:id="rId58"/>
    <p:sldId id="40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Dougherty" initials="K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89381" autoAdjust="0"/>
  </p:normalViewPr>
  <p:slideViewPr>
    <p:cSldViewPr>
      <p:cViewPr varScale="1">
        <p:scale>
          <a:sx n="67" d="100"/>
          <a:sy n="67" d="100"/>
        </p:scale>
        <p:origin x="1200" y="48"/>
      </p:cViewPr>
      <p:guideLst>
        <p:guide orient="horz" pos="2160"/>
        <p:guide pos="2880"/>
      </p:guideLst>
    </p:cSldViewPr>
  </p:slideViewPr>
  <p:notesTextViewPr>
    <p:cViewPr>
      <p:scale>
        <a:sx n="1" d="1"/>
        <a:sy n="1" d="1"/>
      </p:scale>
      <p:origin x="0" y="0"/>
    </p:cViewPr>
  </p:notesTextViewPr>
  <p:sorterViewPr>
    <p:cViewPr>
      <p:scale>
        <a:sx n="100" d="100"/>
        <a:sy n="100" d="100"/>
      </p:scale>
      <p:origin x="0" y="220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A3F63-5CE3-473B-9E51-D981331DF6B2}" type="datetimeFigureOut">
              <a:rPr lang="en-US" smtClean="0"/>
              <a:t>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A3614F-D096-4B80-AB63-9A8148A0BC17}" type="slidenum">
              <a:rPr lang="en-US" smtClean="0"/>
              <a:t>‹#›</a:t>
            </a:fld>
            <a:endParaRPr lang="en-US"/>
          </a:p>
        </p:txBody>
      </p:sp>
    </p:spTree>
    <p:extLst>
      <p:ext uri="{BB962C8B-B14F-4D97-AF65-F5344CB8AC3E}">
        <p14:creationId xmlns:p14="http://schemas.microsoft.com/office/powerpoint/2010/main" val="63110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it.ly/T7Du2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bit.ly/SoWYVB"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it.ly/13o1cx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bit.ly/XWtPmH"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bit.ly/TPkglN"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bit.ly/TPkmdc"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bit.ly/VUnvGI"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bit.ly/VQ9hJm"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bit.ly/3vaUYY"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it.ly/WXFSd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background information on GIS:</a:t>
            </a:r>
            <a:r>
              <a:rPr lang="en-US" baseline="0" dirty="0" smtClean="0"/>
              <a:t> </a:t>
            </a:r>
            <a:r>
              <a:rPr lang="en-US" sz="1200" b="0" i="0" kern="1200" dirty="0" smtClean="0">
                <a:solidFill>
                  <a:schemeClr val="tx1"/>
                </a:solidFill>
                <a:effectLst/>
                <a:latin typeface="+mn-lt"/>
                <a:ea typeface="+mn-ea"/>
                <a:cs typeface="+mn-cs"/>
                <a:hlinkClick r:id="rId3"/>
              </a:rPr>
              <a:t>bit.ly/T7Du2n</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3</a:t>
            </a:fld>
            <a:endParaRPr lang="en-US"/>
          </a:p>
        </p:txBody>
      </p:sp>
    </p:spTree>
    <p:extLst>
      <p:ext uri="{BB962C8B-B14F-4D97-AF65-F5344CB8AC3E}">
        <p14:creationId xmlns:p14="http://schemas.microsoft.com/office/powerpoint/2010/main" val="2993349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ArcMap</a:t>
            </a:r>
            <a:r>
              <a:rPr lang="en-US" dirty="0" smtClean="0"/>
              <a:t> isn’t like Windows,</a:t>
            </a:r>
            <a:r>
              <a:rPr lang="en-US" baseline="0" dirty="0" smtClean="0"/>
              <a:t> where you can just browse to any location. First you have to </a:t>
            </a:r>
            <a:r>
              <a:rPr lang="en-US" dirty="0" smtClean="0"/>
              <a:t>“connect” to the folder you want to use in order for it to </a:t>
            </a:r>
            <a:r>
              <a:rPr lang="en-US" baseline="0" dirty="0" smtClean="0"/>
              <a:t>appear as a choice in your drop-down list, using the “Connect to Folder” button</a:t>
            </a:r>
            <a:r>
              <a:rPr lang="en-US" dirty="0" smtClean="0"/>
              <a:t>. Only</a:t>
            </a:r>
            <a:r>
              <a:rPr lang="en-US" baseline="0" dirty="0" smtClean="0"/>
              <a:t> the folders I’ve connected to will appear in the “Look in” drop-down. The folders needed for this map have already been connected.</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21</a:t>
            </a:fld>
            <a:endParaRPr lang="en-US"/>
          </a:p>
        </p:txBody>
      </p:sp>
    </p:spTree>
    <p:extLst>
      <p:ext uri="{BB962C8B-B14F-4D97-AF65-F5344CB8AC3E}">
        <p14:creationId xmlns:p14="http://schemas.microsoft.com/office/powerpoint/2010/main" val="3276124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from available files.</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22</a:t>
            </a:fld>
            <a:endParaRPr lang="en-US"/>
          </a:p>
        </p:txBody>
      </p:sp>
    </p:spTree>
    <p:extLst>
      <p:ext uri="{BB962C8B-B14F-4D97-AF65-F5344CB8AC3E}">
        <p14:creationId xmlns:p14="http://schemas.microsoft.com/office/powerpoint/2010/main" val="1069660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added </a:t>
            </a:r>
            <a:r>
              <a:rPr lang="en-US" baseline="0" dirty="0" smtClean="0"/>
              <a:t>file is displayed in the data frame on the right, and is listed in the table of contents (TOC)</a:t>
            </a:r>
            <a:r>
              <a:rPr lang="en-US" dirty="0" smtClean="0"/>
              <a:t> on the left.</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23</a:t>
            </a:fld>
            <a:endParaRPr lang="en-US"/>
          </a:p>
        </p:txBody>
      </p:sp>
    </p:spTree>
    <p:extLst>
      <p:ext uri="{BB962C8B-B14F-4D97-AF65-F5344CB8AC3E}">
        <p14:creationId xmlns:p14="http://schemas.microsoft.com/office/powerpoint/2010/main" val="3160730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coordinate systems: </a:t>
            </a:r>
            <a:r>
              <a:rPr lang="en-US" sz="1200" b="0" i="0" kern="1200" dirty="0" smtClean="0">
                <a:solidFill>
                  <a:schemeClr val="tx1"/>
                </a:solidFill>
                <a:effectLst/>
                <a:latin typeface="+mn-lt"/>
                <a:ea typeface="+mn-ea"/>
                <a:cs typeface="+mn-cs"/>
                <a:hlinkClick r:id="rId3"/>
              </a:rPr>
              <a:t>bit.ly/</a:t>
            </a:r>
            <a:r>
              <a:rPr lang="en-US" sz="1200" b="0" i="0" kern="1200" dirty="0" err="1" smtClean="0">
                <a:solidFill>
                  <a:schemeClr val="tx1"/>
                </a:solidFill>
                <a:effectLst/>
                <a:latin typeface="+mn-lt"/>
                <a:ea typeface="+mn-ea"/>
                <a:cs typeface="+mn-cs"/>
                <a:hlinkClick r:id="rId3"/>
              </a:rPr>
              <a:t>SoWYVB</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24</a:t>
            </a:fld>
            <a:endParaRPr lang="en-US"/>
          </a:p>
        </p:txBody>
      </p:sp>
    </p:spTree>
    <p:extLst>
      <p:ext uri="{BB962C8B-B14F-4D97-AF65-F5344CB8AC3E}">
        <p14:creationId xmlns:p14="http://schemas.microsoft.com/office/powerpoint/2010/main" val="2057765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data frame/Arkansas looks like once</a:t>
            </a:r>
            <a:r>
              <a:rPr lang="en-US" baseline="0" dirty="0" smtClean="0"/>
              <a:t> all layers have been added. Let’s zoom in to Washington County. There are a number of ways to do that. One option is to use the “spyglass with plus sign” icon and draw a box around the area. Or, since the parcels layer covers the desired extent we can right-click on it in the TOC and select “zoom to”…</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25</a:t>
            </a:fld>
            <a:endParaRPr lang="en-US"/>
          </a:p>
        </p:txBody>
      </p:sp>
    </p:spTree>
    <p:extLst>
      <p:ext uri="{BB962C8B-B14F-4D97-AF65-F5344CB8AC3E}">
        <p14:creationId xmlns:p14="http://schemas.microsoft.com/office/powerpoint/2010/main" val="458042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pennsylvania</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26</a:t>
            </a:fld>
            <a:endParaRPr lang="en-US"/>
          </a:p>
        </p:txBody>
      </p:sp>
    </p:spTree>
    <p:extLst>
      <p:ext uri="{BB962C8B-B14F-4D97-AF65-F5344CB8AC3E}">
        <p14:creationId xmlns:p14="http://schemas.microsoft.com/office/powerpoint/2010/main" val="3557904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Layer names can be edited to be more intuitive. Click on the name in the TOC until you get the typing cursor. Renaming them here in the map document will not change the names of the actual files on your computer – just in the TOC in </a:t>
            </a:r>
            <a:r>
              <a:rPr lang="en-US" baseline="0" dirty="0" err="1" smtClean="0"/>
              <a:t>ArcMap</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27</a:t>
            </a:fld>
            <a:endParaRPr lang="en-US"/>
          </a:p>
        </p:txBody>
      </p:sp>
    </p:spTree>
    <p:extLst>
      <p:ext uri="{BB962C8B-B14F-4D97-AF65-F5344CB8AC3E}">
        <p14:creationId xmlns:p14="http://schemas.microsoft.com/office/powerpoint/2010/main" val="1071656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most cases the spatial data comes with</a:t>
            </a:r>
            <a:r>
              <a:rPr lang="en-US" baseline="0" dirty="0" smtClean="0"/>
              <a:t> </a:t>
            </a:r>
            <a:r>
              <a:rPr lang="en-US" dirty="0" smtClean="0"/>
              <a:t>associated attribute data</a:t>
            </a:r>
            <a:r>
              <a:rPr lang="en-US" baseline="0" dirty="0" smtClean="0"/>
              <a:t>. Right-click on the states layer and select “Open Attribute Table” to view it.</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28</a:t>
            </a:fld>
            <a:endParaRPr lang="en-US"/>
          </a:p>
        </p:txBody>
      </p:sp>
    </p:spTree>
    <p:extLst>
      <p:ext uri="{BB962C8B-B14F-4D97-AF65-F5344CB8AC3E}">
        <p14:creationId xmlns:p14="http://schemas.microsoft.com/office/powerpoint/2010/main" val="4046392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table will</a:t>
            </a:r>
            <a:r>
              <a:rPr lang="en-US" baseline="0" dirty="0" smtClean="0"/>
              <a:t> have an FID column (unique feature ID auto-generated by the system) and a shape column (for point, line, or polygon). For example, a parcel is represented by a polygon, a road is a line, and statue would be a point or dot.  The rest of the information is supplied by the originator of the dataset. </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29</a:t>
            </a:fld>
            <a:endParaRPr lang="en-US"/>
          </a:p>
        </p:txBody>
      </p:sp>
    </p:spTree>
    <p:extLst>
      <p:ext uri="{BB962C8B-B14F-4D97-AF65-F5344CB8AC3E}">
        <p14:creationId xmlns:p14="http://schemas.microsoft.com/office/powerpoint/2010/main" val="668701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Right-click on the parcel</a:t>
            </a:r>
            <a:r>
              <a:rPr lang="en-US" baseline="0" dirty="0" smtClean="0"/>
              <a:t> layer in the TOC and choose “Open Attribute Table”. Then, click the drop-down arrow next to the first icon in the new window and choose “Add Field…”.</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31</a:t>
            </a:fld>
            <a:endParaRPr lang="en-US"/>
          </a:p>
        </p:txBody>
      </p:sp>
    </p:spTree>
    <p:extLst>
      <p:ext uri="{BB962C8B-B14F-4D97-AF65-F5344CB8AC3E}">
        <p14:creationId xmlns:p14="http://schemas.microsoft.com/office/powerpoint/2010/main" val="385581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raster</a:t>
            </a:r>
            <a:r>
              <a:rPr lang="en-US" baseline="0" dirty="0" smtClean="0"/>
              <a:t> data? </a:t>
            </a:r>
            <a:r>
              <a:rPr lang="en-US" sz="1200" b="0" i="0" kern="1200" dirty="0" smtClean="0">
                <a:solidFill>
                  <a:schemeClr val="tx1"/>
                </a:solidFill>
                <a:effectLst/>
                <a:latin typeface="+mn-lt"/>
                <a:ea typeface="+mn-ea"/>
                <a:cs typeface="+mn-cs"/>
                <a:hlinkClick r:id="rId3"/>
              </a:rPr>
              <a:t>bit.ly/13o1cxK</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5</a:t>
            </a:fld>
            <a:endParaRPr lang="en-US"/>
          </a:p>
        </p:txBody>
      </p:sp>
    </p:spTree>
    <p:extLst>
      <p:ext uri="{BB962C8B-B14F-4D97-AF65-F5344CB8AC3E}">
        <p14:creationId xmlns:p14="http://schemas.microsoft.com/office/powerpoint/2010/main" val="60761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 your field.</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32</a:t>
            </a:fld>
            <a:endParaRPr lang="en-US"/>
          </a:p>
        </p:txBody>
      </p:sp>
    </p:spTree>
    <p:extLst>
      <p:ext uri="{BB962C8B-B14F-4D97-AF65-F5344CB8AC3E}">
        <p14:creationId xmlns:p14="http://schemas.microsoft.com/office/powerpoint/2010/main" val="2970312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a</a:t>
            </a:r>
            <a:r>
              <a:rPr lang="en-US" baseline="0" dirty="0" smtClean="0"/>
              <a:t> field type…</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33</a:t>
            </a:fld>
            <a:endParaRPr lang="en-US"/>
          </a:p>
        </p:txBody>
      </p:sp>
    </p:spTree>
    <p:extLst>
      <p:ext uri="{BB962C8B-B14F-4D97-AF65-F5344CB8AC3E}">
        <p14:creationId xmlns:p14="http://schemas.microsoft.com/office/powerpoint/2010/main" val="257409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field</a:t>
            </a:r>
            <a:r>
              <a:rPr lang="en-US" baseline="0" dirty="0" smtClean="0"/>
              <a:t> type definitions</a:t>
            </a:r>
            <a:r>
              <a:rPr lang="en-US" dirty="0" smtClean="0"/>
              <a:t> look scary, but just remember that if</a:t>
            </a:r>
            <a:r>
              <a:rPr lang="en-US" baseline="0" dirty="0" smtClean="0"/>
              <a:t> you will be using whole numbers, use an integer field. Usually all you need is a short integer. If you need to enter decimals, use a non-integer field. Again, your choice will depend on how many characters you’ll need. More on field types: </a:t>
            </a:r>
            <a:r>
              <a:rPr lang="en-US" sz="1200" b="0" i="0" kern="1200" dirty="0" smtClean="0">
                <a:solidFill>
                  <a:schemeClr val="tx1"/>
                </a:solidFill>
                <a:effectLst/>
                <a:latin typeface="+mn-lt"/>
                <a:ea typeface="+mn-ea"/>
                <a:cs typeface="+mn-cs"/>
                <a:hlinkClick r:id="rId3"/>
              </a:rPr>
              <a:t>bit.ly/</a:t>
            </a:r>
            <a:r>
              <a:rPr lang="en-US" sz="1200" b="0" i="0" kern="1200" dirty="0" err="1" smtClean="0">
                <a:solidFill>
                  <a:schemeClr val="tx1"/>
                </a:solidFill>
                <a:effectLst/>
                <a:latin typeface="+mn-lt"/>
                <a:ea typeface="+mn-ea"/>
                <a:cs typeface="+mn-cs"/>
                <a:hlinkClick r:id="rId3"/>
              </a:rPr>
              <a:t>XWtPmH</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34</a:t>
            </a:fld>
            <a:endParaRPr lang="en-US"/>
          </a:p>
        </p:txBody>
      </p:sp>
    </p:spTree>
    <p:extLst>
      <p:ext uri="{BB962C8B-B14F-4D97-AF65-F5344CB8AC3E}">
        <p14:creationId xmlns:p14="http://schemas.microsoft.com/office/powerpoint/2010/main" val="2757769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some</a:t>
            </a:r>
            <a:r>
              <a:rPr lang="en-US" baseline="0" dirty="0" smtClean="0"/>
              <a:t> circumstances</a:t>
            </a:r>
            <a:r>
              <a:rPr lang="en-US" dirty="0" smtClean="0"/>
              <a:t> you can set a default value for the field.</a:t>
            </a:r>
            <a:r>
              <a:rPr lang="en-US" baseline="0" dirty="0" smtClean="0"/>
              <a:t> In this case we would like to set a default value of 0. However this option is unavailable</a:t>
            </a:r>
            <a:r>
              <a:rPr lang="en-US" baseline="0" dirty="0" smtClean="0">
                <a:solidFill>
                  <a:srgbClr val="FF0000"/>
                </a:solidFill>
              </a:rPr>
              <a:t> for the file type of this layer. Another option is to use the field calculator. Right-click on the column header and select the field calculator to give all rows a value of “0” in that column. It could take a good amount of time to process, depending on the number of rows involved – in this case about half an hour. Just leave ArcMap alone and work on something else in the meantime. An image of the field calculator window is included within the next few slides.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52A3614F-D096-4B80-AB63-9A8148A0BC17}" type="slidenum">
              <a:rPr lang="en-US" smtClean="0"/>
              <a:t>35</a:t>
            </a:fld>
            <a:endParaRPr lang="en-US"/>
          </a:p>
        </p:txBody>
      </p:sp>
    </p:spTree>
    <p:extLst>
      <p:ext uri="{BB962C8B-B14F-4D97-AF65-F5344CB8AC3E}">
        <p14:creationId xmlns:p14="http://schemas.microsoft.com/office/powerpoint/2010/main" val="3352811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46</a:t>
            </a:fld>
            <a:endParaRPr lang="en-US"/>
          </a:p>
        </p:txBody>
      </p:sp>
    </p:spTree>
    <p:extLst>
      <p:ext uri="{BB962C8B-B14F-4D97-AF65-F5344CB8AC3E}">
        <p14:creationId xmlns:p14="http://schemas.microsoft.com/office/powerpoint/2010/main" val="4055798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about layer packages: </a:t>
            </a:r>
            <a:r>
              <a:rPr lang="en-US" sz="1200" b="0" i="0" kern="1200" dirty="0" smtClean="0">
                <a:solidFill>
                  <a:schemeClr val="tx1"/>
                </a:solidFill>
                <a:effectLst/>
                <a:latin typeface="+mn-lt"/>
                <a:ea typeface="+mn-ea"/>
                <a:cs typeface="+mn-cs"/>
                <a:hlinkClick r:id="rId3"/>
              </a:rPr>
              <a:t>bit.ly/</a:t>
            </a:r>
            <a:r>
              <a:rPr lang="en-US" sz="1200" b="0" i="0" kern="1200" dirty="0" err="1" smtClean="0">
                <a:solidFill>
                  <a:schemeClr val="tx1"/>
                </a:solidFill>
                <a:effectLst/>
                <a:latin typeface="+mn-lt"/>
                <a:ea typeface="+mn-ea"/>
                <a:cs typeface="+mn-cs"/>
                <a:hlinkClick r:id="rId3"/>
              </a:rPr>
              <a:t>TPkglN</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47</a:t>
            </a:fld>
            <a:endParaRPr lang="en-US"/>
          </a:p>
        </p:txBody>
      </p:sp>
    </p:spTree>
    <p:extLst>
      <p:ext uri="{BB962C8B-B14F-4D97-AF65-F5344CB8AC3E}">
        <p14:creationId xmlns:p14="http://schemas.microsoft.com/office/powerpoint/2010/main" val="3825321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about map packages: </a:t>
            </a:r>
            <a:r>
              <a:rPr lang="en-US" sz="1200" b="0" i="0" kern="1200" dirty="0" smtClean="0">
                <a:solidFill>
                  <a:schemeClr val="tx1"/>
                </a:solidFill>
                <a:effectLst/>
                <a:latin typeface="+mn-lt"/>
                <a:ea typeface="+mn-ea"/>
                <a:cs typeface="+mn-cs"/>
                <a:hlinkClick r:id="rId3"/>
              </a:rPr>
              <a:t>bit.ly/</a:t>
            </a:r>
            <a:r>
              <a:rPr lang="en-US" sz="1200" b="0" i="0" kern="1200" dirty="0" err="1" smtClean="0">
                <a:solidFill>
                  <a:schemeClr val="tx1"/>
                </a:solidFill>
                <a:effectLst/>
                <a:latin typeface="+mn-lt"/>
                <a:ea typeface="+mn-ea"/>
                <a:cs typeface="+mn-cs"/>
                <a:hlinkClick r:id="rId3"/>
              </a:rPr>
              <a:t>TPkmdc</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54</a:t>
            </a:fld>
            <a:endParaRPr lang="en-US"/>
          </a:p>
        </p:txBody>
      </p:sp>
    </p:spTree>
    <p:extLst>
      <p:ext uri="{BB962C8B-B14F-4D97-AF65-F5344CB8AC3E}">
        <p14:creationId xmlns:p14="http://schemas.microsoft.com/office/powerpoint/2010/main" val="1718058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adding a table</a:t>
            </a:r>
            <a:r>
              <a:rPr lang="en-US" baseline="0" dirty="0" smtClean="0"/>
              <a:t> of statistics: </a:t>
            </a:r>
            <a:r>
              <a:rPr lang="en-US" sz="1200" b="0" i="0" kern="1200" dirty="0" smtClean="0">
                <a:solidFill>
                  <a:schemeClr val="tx1"/>
                </a:solidFill>
                <a:effectLst/>
                <a:latin typeface="+mn-lt"/>
                <a:ea typeface="+mn-ea"/>
                <a:cs typeface="+mn-cs"/>
                <a:hlinkClick r:id="rId3"/>
              </a:rPr>
              <a:t>bit.ly/</a:t>
            </a:r>
            <a:r>
              <a:rPr lang="en-US" sz="1200" b="0" i="0" kern="1200" dirty="0" err="1" smtClean="0">
                <a:solidFill>
                  <a:schemeClr val="tx1"/>
                </a:solidFill>
                <a:effectLst/>
                <a:latin typeface="+mn-lt"/>
                <a:ea typeface="+mn-ea"/>
                <a:cs typeface="+mn-cs"/>
                <a:hlinkClick r:id="rId3"/>
              </a:rPr>
              <a:t>VUnvGI</a:t>
            </a:r>
            <a:endParaRPr lang="en-US" baseline="0" dirty="0" smtClean="0"/>
          </a:p>
          <a:p>
            <a:r>
              <a:rPr lang="en-US" dirty="0" smtClean="0"/>
              <a:t>About joining</a:t>
            </a:r>
            <a:r>
              <a:rPr lang="en-US" baseline="0" dirty="0" smtClean="0"/>
              <a:t> tables: </a:t>
            </a:r>
            <a:r>
              <a:rPr lang="en-US" sz="1200" b="0" i="0" kern="1200" dirty="0" smtClean="0">
                <a:solidFill>
                  <a:schemeClr val="tx1"/>
                </a:solidFill>
                <a:effectLst/>
                <a:latin typeface="+mn-lt"/>
                <a:ea typeface="+mn-ea"/>
                <a:cs typeface="+mn-cs"/>
                <a:hlinkClick r:id="rId4"/>
              </a:rPr>
              <a:t>bit.ly/VQ9hJm</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55</a:t>
            </a:fld>
            <a:endParaRPr lang="en-US"/>
          </a:p>
        </p:txBody>
      </p:sp>
    </p:spTree>
    <p:extLst>
      <p:ext uri="{BB962C8B-B14F-4D97-AF65-F5344CB8AC3E}">
        <p14:creationId xmlns:p14="http://schemas.microsoft.com/office/powerpoint/2010/main" val="3548224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on GIS software: </a:t>
            </a:r>
            <a:r>
              <a:rPr lang="en-US" sz="1200" b="0" i="0" kern="1200" dirty="0" smtClean="0">
                <a:solidFill>
                  <a:schemeClr val="tx1"/>
                </a:solidFill>
                <a:effectLst/>
                <a:latin typeface="+mn-lt"/>
                <a:ea typeface="+mn-ea"/>
                <a:cs typeface="+mn-cs"/>
                <a:hlinkClick r:id="rId3"/>
              </a:rPr>
              <a:t>bit.ly/3vaUYY</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56</a:t>
            </a:fld>
            <a:endParaRPr lang="en-US"/>
          </a:p>
        </p:txBody>
      </p:sp>
    </p:spTree>
    <p:extLst>
      <p:ext uri="{BB962C8B-B14F-4D97-AF65-F5344CB8AC3E}">
        <p14:creationId xmlns:p14="http://schemas.microsoft.com/office/powerpoint/2010/main" val="174933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Esri is the</a:t>
            </a:r>
            <a:r>
              <a:rPr lang="en-US" baseline="0" dirty="0" smtClean="0"/>
              <a:t> maker of the foremost GIS software package. ArcGIS refers to a suite of GIS products from Esri, including the desktop program, ArcMap. However, the desktop program is also sometimes referred to as “ArcGIS”.</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13</a:t>
            </a:fld>
            <a:endParaRPr lang="en-US"/>
          </a:p>
        </p:txBody>
      </p:sp>
    </p:spTree>
    <p:extLst>
      <p:ext uri="{BB962C8B-B14F-4D97-AF65-F5344CB8AC3E}">
        <p14:creationId xmlns:p14="http://schemas.microsoft.com/office/powerpoint/2010/main" val="89335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“Getting Started” dialog box is what</a:t>
            </a:r>
            <a:r>
              <a:rPr lang="en-US" baseline="0" dirty="0" smtClean="0"/>
              <a:t> the user sees when the program is first opened. It will ask if you want to open a recent map document or start with a saved template. A new user can just click “New Maps” in the left-hand panel, then “blank map” in the right panel. </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14</a:t>
            </a:fld>
            <a:endParaRPr lang="en-US"/>
          </a:p>
        </p:txBody>
      </p:sp>
    </p:spTree>
    <p:extLst>
      <p:ext uri="{BB962C8B-B14F-4D97-AF65-F5344CB8AC3E}">
        <p14:creationId xmlns:p14="http://schemas.microsoft.com/office/powerpoint/2010/main" val="1867327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new geodatabase is now associated with your new map document. Click OK.</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15</a:t>
            </a:fld>
            <a:endParaRPr lang="en-US"/>
          </a:p>
        </p:txBody>
      </p:sp>
    </p:spTree>
    <p:extLst>
      <p:ext uri="{BB962C8B-B14F-4D97-AF65-F5344CB8AC3E}">
        <p14:creationId xmlns:p14="http://schemas.microsoft.com/office/powerpoint/2010/main" val="366993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t>
            </a:r>
            <a:r>
              <a:rPr lang="en-US" dirty="0" err="1" smtClean="0"/>
              <a:t>ArcMap</a:t>
            </a:r>
            <a:r>
              <a:rPr lang="en-US" dirty="0" smtClean="0"/>
              <a:t> interface</a:t>
            </a:r>
            <a:r>
              <a:rPr lang="en-US" baseline="0" dirty="0" smtClean="0"/>
              <a:t>. There a table of contents panel on the left that will list all the layers in our map document once they’ve been added. On the right is the “data frame” that will display the data layers. </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16</a:t>
            </a:fld>
            <a:endParaRPr lang="en-US"/>
          </a:p>
        </p:txBody>
      </p:sp>
    </p:spTree>
    <p:extLst>
      <p:ext uri="{BB962C8B-B14F-4D97-AF65-F5344CB8AC3E}">
        <p14:creationId xmlns:p14="http://schemas.microsoft.com/office/powerpoint/2010/main" val="322048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overview</a:t>
            </a:r>
            <a:r>
              <a:rPr lang="en-US" baseline="0" dirty="0" smtClean="0"/>
              <a:t> of some of the main icons on the Tools toolbar.</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17</a:t>
            </a:fld>
            <a:endParaRPr lang="en-US"/>
          </a:p>
        </p:txBody>
      </p:sp>
    </p:spTree>
    <p:extLst>
      <p:ext uri="{BB962C8B-B14F-4D97-AF65-F5344CB8AC3E}">
        <p14:creationId xmlns:p14="http://schemas.microsoft.com/office/powerpoint/2010/main" val="123939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tutorial uses data</a:t>
            </a:r>
            <a:r>
              <a:rPr lang="en-US" baseline="0" dirty="0" smtClean="0"/>
              <a:t> downloaded from the sources shown above. (Note: it’s preferable to download data to your default geodatabase, though that’s not the case in this tutorial).  The data on your machine can then be loaded into ArcMap. For more on file </a:t>
            </a:r>
            <a:r>
              <a:rPr lang="en-US" baseline="0" dirty="0" err="1" smtClean="0"/>
              <a:t>geodatabases</a:t>
            </a:r>
            <a:r>
              <a:rPr lang="en-US" baseline="0" dirty="0" smtClean="0"/>
              <a:t> and the data types that can be stored in them, see </a:t>
            </a:r>
            <a:r>
              <a:rPr lang="en-US" sz="1200" b="0" i="0" kern="1200" dirty="0" smtClean="0">
                <a:solidFill>
                  <a:schemeClr val="tx1"/>
                </a:solidFill>
                <a:effectLst/>
                <a:latin typeface="+mn-lt"/>
                <a:ea typeface="+mn-ea"/>
                <a:cs typeface="+mn-cs"/>
                <a:hlinkClick r:id="rId3"/>
              </a:rPr>
              <a:t>bit.ly/</a:t>
            </a:r>
            <a:r>
              <a:rPr lang="en-US" sz="1200" b="0" i="0" kern="1200" dirty="0" err="1" smtClean="0">
                <a:solidFill>
                  <a:schemeClr val="tx1"/>
                </a:solidFill>
                <a:effectLst/>
                <a:latin typeface="+mn-lt"/>
                <a:ea typeface="+mn-ea"/>
                <a:cs typeface="+mn-cs"/>
                <a:hlinkClick r:id="rId3"/>
              </a:rPr>
              <a:t>WXFSdk</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19</a:t>
            </a:fld>
            <a:endParaRPr lang="en-US"/>
          </a:p>
        </p:txBody>
      </p:sp>
    </p:spTree>
    <p:extLst>
      <p:ext uri="{BB962C8B-B14F-4D97-AF65-F5344CB8AC3E}">
        <p14:creationId xmlns:p14="http://schemas.microsoft.com/office/powerpoint/2010/main" val="394391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“add data” button to load your geospatial data into</a:t>
            </a:r>
            <a:r>
              <a:rPr lang="en-US" baseline="0" dirty="0" smtClean="0"/>
              <a:t> ArcMap.</a:t>
            </a:r>
            <a:endParaRPr lang="en-US" dirty="0"/>
          </a:p>
        </p:txBody>
      </p:sp>
      <p:sp>
        <p:nvSpPr>
          <p:cNvPr id="4" name="Slide Number Placeholder 3"/>
          <p:cNvSpPr>
            <a:spLocks noGrp="1"/>
          </p:cNvSpPr>
          <p:nvPr>
            <p:ph type="sldNum" sz="quarter" idx="10"/>
          </p:nvPr>
        </p:nvSpPr>
        <p:spPr/>
        <p:txBody>
          <a:bodyPr/>
          <a:lstStyle/>
          <a:p>
            <a:fld id="{52A3614F-D096-4B80-AB63-9A8148A0BC17}" type="slidenum">
              <a:rPr lang="en-US" smtClean="0"/>
              <a:t>20</a:t>
            </a:fld>
            <a:endParaRPr lang="en-US"/>
          </a:p>
        </p:txBody>
      </p:sp>
    </p:spTree>
    <p:extLst>
      <p:ext uri="{BB962C8B-B14F-4D97-AF65-F5344CB8AC3E}">
        <p14:creationId xmlns:p14="http://schemas.microsoft.com/office/powerpoint/2010/main" val="13935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9500E2-FA34-43B7-9790-9A91A9A9A33A}"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81ABF-E4D6-4599-92CE-001793B2D93F}" type="slidenum">
              <a:rPr lang="en-US" smtClean="0"/>
              <a:pPr/>
              <a:t>‹#›</a:t>
            </a:fld>
            <a:endParaRPr lang="en-US"/>
          </a:p>
        </p:txBody>
      </p:sp>
    </p:spTree>
    <p:extLst>
      <p:ext uri="{BB962C8B-B14F-4D97-AF65-F5344CB8AC3E}">
        <p14:creationId xmlns:p14="http://schemas.microsoft.com/office/powerpoint/2010/main" val="5409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500E2-FA34-43B7-9790-9A91A9A9A33A}"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81ABF-E4D6-4599-92CE-001793B2D93F}" type="slidenum">
              <a:rPr lang="en-US" smtClean="0"/>
              <a:pPr/>
              <a:t>‹#›</a:t>
            </a:fld>
            <a:endParaRPr lang="en-US"/>
          </a:p>
        </p:txBody>
      </p:sp>
    </p:spTree>
    <p:extLst>
      <p:ext uri="{BB962C8B-B14F-4D97-AF65-F5344CB8AC3E}">
        <p14:creationId xmlns:p14="http://schemas.microsoft.com/office/powerpoint/2010/main" val="68343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500E2-FA34-43B7-9790-9A91A9A9A33A}"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81ABF-E4D6-4599-92CE-001793B2D93F}" type="slidenum">
              <a:rPr lang="en-US" smtClean="0"/>
              <a:pPr/>
              <a:t>‹#›</a:t>
            </a:fld>
            <a:endParaRPr lang="en-US"/>
          </a:p>
        </p:txBody>
      </p:sp>
    </p:spTree>
    <p:extLst>
      <p:ext uri="{BB962C8B-B14F-4D97-AF65-F5344CB8AC3E}">
        <p14:creationId xmlns:p14="http://schemas.microsoft.com/office/powerpoint/2010/main" val="209034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500E2-FA34-43B7-9790-9A91A9A9A33A}"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81ABF-E4D6-4599-92CE-001793B2D93F}" type="slidenum">
              <a:rPr lang="en-US" smtClean="0"/>
              <a:pPr/>
              <a:t>‹#›</a:t>
            </a:fld>
            <a:endParaRPr lang="en-US"/>
          </a:p>
        </p:txBody>
      </p:sp>
    </p:spTree>
    <p:extLst>
      <p:ext uri="{BB962C8B-B14F-4D97-AF65-F5344CB8AC3E}">
        <p14:creationId xmlns:p14="http://schemas.microsoft.com/office/powerpoint/2010/main" val="7584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500E2-FA34-43B7-9790-9A91A9A9A33A}"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81ABF-E4D6-4599-92CE-001793B2D93F}" type="slidenum">
              <a:rPr lang="en-US" smtClean="0"/>
              <a:pPr/>
              <a:t>‹#›</a:t>
            </a:fld>
            <a:endParaRPr lang="en-US"/>
          </a:p>
        </p:txBody>
      </p:sp>
    </p:spTree>
    <p:extLst>
      <p:ext uri="{BB962C8B-B14F-4D97-AF65-F5344CB8AC3E}">
        <p14:creationId xmlns:p14="http://schemas.microsoft.com/office/powerpoint/2010/main" val="237784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9500E2-FA34-43B7-9790-9A91A9A9A33A}"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81ABF-E4D6-4599-92CE-001793B2D93F}" type="slidenum">
              <a:rPr lang="en-US" smtClean="0"/>
              <a:pPr/>
              <a:t>‹#›</a:t>
            </a:fld>
            <a:endParaRPr lang="en-US"/>
          </a:p>
        </p:txBody>
      </p:sp>
    </p:spTree>
    <p:extLst>
      <p:ext uri="{BB962C8B-B14F-4D97-AF65-F5344CB8AC3E}">
        <p14:creationId xmlns:p14="http://schemas.microsoft.com/office/powerpoint/2010/main" val="323232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9500E2-FA34-43B7-9790-9A91A9A9A33A}" type="datetimeFigureOut">
              <a:rPr lang="en-US" smtClean="0"/>
              <a:pPr/>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481ABF-E4D6-4599-92CE-001793B2D93F}" type="slidenum">
              <a:rPr lang="en-US" smtClean="0"/>
              <a:pPr/>
              <a:t>‹#›</a:t>
            </a:fld>
            <a:endParaRPr lang="en-US"/>
          </a:p>
        </p:txBody>
      </p:sp>
    </p:spTree>
    <p:extLst>
      <p:ext uri="{BB962C8B-B14F-4D97-AF65-F5344CB8AC3E}">
        <p14:creationId xmlns:p14="http://schemas.microsoft.com/office/powerpoint/2010/main" val="277979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9500E2-FA34-43B7-9790-9A91A9A9A33A}"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81ABF-E4D6-4599-92CE-001793B2D93F}" type="slidenum">
              <a:rPr lang="en-US" smtClean="0"/>
              <a:pPr/>
              <a:t>‹#›</a:t>
            </a:fld>
            <a:endParaRPr lang="en-US"/>
          </a:p>
        </p:txBody>
      </p:sp>
    </p:spTree>
    <p:extLst>
      <p:ext uri="{BB962C8B-B14F-4D97-AF65-F5344CB8AC3E}">
        <p14:creationId xmlns:p14="http://schemas.microsoft.com/office/powerpoint/2010/main" val="187055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500E2-FA34-43B7-9790-9A91A9A9A33A}"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481ABF-E4D6-4599-92CE-001793B2D93F}" type="slidenum">
              <a:rPr lang="en-US" smtClean="0"/>
              <a:pPr/>
              <a:t>‹#›</a:t>
            </a:fld>
            <a:endParaRPr lang="en-US"/>
          </a:p>
        </p:txBody>
      </p:sp>
    </p:spTree>
    <p:extLst>
      <p:ext uri="{BB962C8B-B14F-4D97-AF65-F5344CB8AC3E}">
        <p14:creationId xmlns:p14="http://schemas.microsoft.com/office/powerpoint/2010/main" val="142704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500E2-FA34-43B7-9790-9A91A9A9A33A}"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81ABF-E4D6-4599-92CE-001793B2D93F}" type="slidenum">
              <a:rPr lang="en-US" smtClean="0"/>
              <a:pPr/>
              <a:t>‹#›</a:t>
            </a:fld>
            <a:endParaRPr lang="en-US"/>
          </a:p>
        </p:txBody>
      </p:sp>
    </p:spTree>
    <p:extLst>
      <p:ext uri="{BB962C8B-B14F-4D97-AF65-F5344CB8AC3E}">
        <p14:creationId xmlns:p14="http://schemas.microsoft.com/office/powerpoint/2010/main" val="176661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500E2-FA34-43B7-9790-9A91A9A9A33A}"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81ABF-E4D6-4599-92CE-001793B2D93F}" type="slidenum">
              <a:rPr lang="en-US" smtClean="0"/>
              <a:pPr/>
              <a:t>‹#›</a:t>
            </a:fld>
            <a:endParaRPr lang="en-US"/>
          </a:p>
        </p:txBody>
      </p:sp>
    </p:spTree>
    <p:extLst>
      <p:ext uri="{BB962C8B-B14F-4D97-AF65-F5344CB8AC3E}">
        <p14:creationId xmlns:p14="http://schemas.microsoft.com/office/powerpoint/2010/main" val="1872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5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500E2-FA34-43B7-9790-9A91A9A9A33A}" type="datetimeFigureOut">
              <a:rPr lang="en-US" smtClean="0"/>
              <a:pPr/>
              <a:t>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81ABF-E4D6-4599-92CE-001793B2D93F}" type="slidenum">
              <a:rPr lang="en-US" smtClean="0"/>
              <a:pPr/>
              <a:t>‹#›</a:t>
            </a:fld>
            <a:endParaRPr lang="en-US"/>
          </a:p>
        </p:txBody>
      </p:sp>
    </p:spTree>
    <p:extLst>
      <p:ext uri="{BB962C8B-B14F-4D97-AF65-F5344CB8AC3E}">
        <p14:creationId xmlns:p14="http://schemas.microsoft.com/office/powerpoint/2010/main" val="197132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www.esri.com/software/arcgis/explorer-desktop/downloa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geo.data.gov/"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gif"/><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03375"/>
          </a:xfrm>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fontScale="90000"/>
          </a:bodyPr>
          <a:lstStyle/>
          <a:p>
            <a:r>
              <a:rPr lang="en-US" b="1" dirty="0"/>
              <a:t>Introduction to Environmental Systems Research </a:t>
            </a:r>
            <a:r>
              <a:rPr lang="en-US" b="1" dirty="0" smtClean="0"/>
              <a:t>Institute or ESRI’s </a:t>
            </a:r>
            <a:r>
              <a:rPr lang="en-US" b="1" dirty="0"/>
              <a:t>ArcGIS</a:t>
            </a:r>
          </a:p>
        </p:txBody>
      </p:sp>
      <p:sp>
        <p:nvSpPr>
          <p:cNvPr id="3" name="Subtitle 2"/>
          <p:cNvSpPr>
            <a:spLocks noGrp="1"/>
          </p:cNvSpPr>
          <p:nvPr>
            <p:ph type="subTitle" idx="1"/>
          </p:nvPr>
        </p:nvSpPr>
        <p:spPr>
          <a:xfrm>
            <a:off x="838200" y="3810000"/>
            <a:ext cx="7467600" cy="1600200"/>
          </a:xfrm>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normAutofit fontScale="25000" lnSpcReduction="20000"/>
          </a:bodyPr>
          <a:lstStyle/>
          <a:p>
            <a:r>
              <a:rPr lang="en-US" sz="11200" dirty="0" err="1" smtClean="0">
                <a:solidFill>
                  <a:schemeClr val="tx1"/>
                </a:solidFill>
              </a:rPr>
              <a:t>Neelabh</a:t>
            </a:r>
            <a:r>
              <a:rPr lang="en-US" sz="11200" dirty="0" smtClean="0">
                <a:solidFill>
                  <a:schemeClr val="tx1"/>
                </a:solidFill>
              </a:rPr>
              <a:t> </a:t>
            </a:r>
            <a:r>
              <a:rPr lang="en-US" sz="11200" dirty="0" smtClean="0">
                <a:solidFill>
                  <a:schemeClr val="tx1"/>
                </a:solidFill>
              </a:rPr>
              <a:t>Pant</a:t>
            </a:r>
          </a:p>
          <a:p>
            <a:r>
              <a:rPr lang="en-US" sz="11200" dirty="0">
                <a:solidFill>
                  <a:schemeClr val="tx1"/>
                </a:solidFill>
              </a:rPr>
              <a:t>http://Crystal.uta.edu/mastdb/pant.html</a:t>
            </a:r>
          </a:p>
          <a:p>
            <a:r>
              <a:rPr lang="en-US" sz="11200" dirty="0" smtClean="0">
                <a:solidFill>
                  <a:schemeClr val="tx1"/>
                </a:solidFill>
              </a:rPr>
              <a:t>University </a:t>
            </a:r>
            <a:r>
              <a:rPr lang="en-US" sz="11200" dirty="0" smtClean="0">
                <a:solidFill>
                  <a:schemeClr val="tx1"/>
                </a:solidFill>
              </a:rPr>
              <a:t>of Texas, Arlington.</a:t>
            </a:r>
          </a:p>
          <a:p>
            <a:r>
              <a:rPr lang="en-US" sz="11200" dirty="0" smtClean="0">
                <a:solidFill>
                  <a:schemeClr val="tx1"/>
                </a:solidFill>
              </a:rPr>
              <a:t>February 2017</a:t>
            </a:r>
          </a:p>
          <a:p>
            <a:r>
              <a:rPr lang="en-US" dirty="0" smtClean="0">
                <a:solidFill>
                  <a:schemeClr val="tx1"/>
                </a:solidFill>
              </a:rPr>
              <a:t/>
            </a:r>
            <a:br>
              <a:rPr lang="en-US" dirty="0" smtClean="0">
                <a:solidFill>
                  <a:schemeClr val="tx1"/>
                </a:solidFill>
              </a:rPr>
            </a:br>
            <a:endParaRPr lang="en-US" dirty="0" smtClean="0">
              <a:solidFill>
                <a:schemeClr val="tx1"/>
              </a:solidFill>
            </a:endParaRPr>
          </a:p>
          <a:p>
            <a:pPr algn="l"/>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smtClean="0">
              <a:solidFill>
                <a:schemeClr val="tx1"/>
              </a:solidFill>
            </a:endParaRPr>
          </a:p>
        </p:txBody>
      </p:sp>
      <p:pic>
        <p:nvPicPr>
          <p:cNvPr id="2050" name="Picture 2" descr="C:\Users\Sakthi\Desktop\NEW_CO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264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a:t>
            </a:r>
            <a:r>
              <a:rPr lang="en-US" b="1" dirty="0" err="1"/>
              <a:t>ArcSDE</a:t>
            </a:r>
            <a:r>
              <a:rPr lang="en-US" b="1" dirty="0"/>
              <a:t>?</a:t>
            </a:r>
            <a:br>
              <a:rPr lang="en-US" b="1" dirty="0"/>
            </a:br>
            <a:endParaRPr lang="en-US" dirty="0"/>
          </a:p>
        </p:txBody>
      </p:sp>
      <p:sp>
        <p:nvSpPr>
          <p:cNvPr id="3" name="Content Placeholder 2"/>
          <p:cNvSpPr>
            <a:spLocks noGrp="1"/>
          </p:cNvSpPr>
          <p:nvPr>
            <p:ph idx="1"/>
          </p:nvPr>
        </p:nvSpPr>
        <p:spPr/>
        <p:txBody>
          <a:bodyPr/>
          <a:lstStyle/>
          <a:p>
            <a:r>
              <a:rPr lang="en-US" dirty="0" err="1"/>
              <a:t>ArcSDE</a:t>
            </a:r>
            <a:r>
              <a:rPr lang="en-US" dirty="0"/>
              <a:t> is ESRI's technology for accessing and managing geospatial data within relational databases.</a:t>
            </a:r>
          </a:p>
        </p:txBody>
      </p:sp>
      <p:grpSp>
        <p:nvGrpSpPr>
          <p:cNvPr id="4" name="Group 21"/>
          <p:cNvGrpSpPr>
            <a:grpSpLocks/>
          </p:cNvGrpSpPr>
          <p:nvPr/>
        </p:nvGrpSpPr>
        <p:grpSpPr bwMode="auto">
          <a:xfrm>
            <a:off x="2819400" y="2667000"/>
            <a:ext cx="3962400" cy="3810000"/>
            <a:chOff x="5000628" y="1857364"/>
            <a:chExt cx="3743234" cy="3500462"/>
          </a:xfrm>
        </p:grpSpPr>
        <p:sp>
          <p:nvSpPr>
            <p:cNvPr id="5" name="Down Arrow 19"/>
            <p:cNvSpPr>
              <a:spLocks noChangeArrowheads="1"/>
            </p:cNvSpPr>
            <p:nvPr/>
          </p:nvSpPr>
          <p:spPr bwMode="auto">
            <a:xfrm>
              <a:off x="8001024" y="2571744"/>
              <a:ext cx="214314" cy="928694"/>
            </a:xfrm>
            <a:prstGeom prst="downArrow">
              <a:avLst>
                <a:gd name="adj1" fmla="val 50000"/>
                <a:gd name="adj2" fmla="val 49994"/>
              </a:avLst>
            </a:prstGeom>
            <a:solidFill>
              <a:srgbClr val="FFC000"/>
            </a:solidFill>
            <a:ln w="3175" algn="ctr">
              <a:solidFill>
                <a:schemeClr val="tx1"/>
              </a:solidFill>
              <a:round/>
              <a:headEnd/>
              <a:tailEnd/>
            </a:ln>
          </p:spPr>
          <p:txBody>
            <a:bodyPr wrap="none"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20000"/>
                </a:spcBef>
                <a:spcAft>
                  <a:spcPct val="0"/>
                </a:spcAft>
                <a:defRPr sz="2000">
                  <a:solidFill>
                    <a:schemeClr val="tx1"/>
                  </a:solidFill>
                  <a:latin typeface="Arial" charset="0"/>
                  <a:cs typeface="Arial" charset="0"/>
                </a:defRPr>
              </a:lvl6pPr>
              <a:lvl7pPr marL="2971800" indent="-228600" algn="ctr" eaLnBrk="0" fontAlgn="base" hangingPunct="0">
                <a:spcBef>
                  <a:spcPct val="20000"/>
                </a:spcBef>
                <a:spcAft>
                  <a:spcPct val="0"/>
                </a:spcAft>
                <a:defRPr sz="2000">
                  <a:solidFill>
                    <a:schemeClr val="tx1"/>
                  </a:solidFill>
                  <a:latin typeface="Arial" charset="0"/>
                  <a:cs typeface="Arial" charset="0"/>
                </a:defRPr>
              </a:lvl7pPr>
              <a:lvl8pPr marL="3429000" indent="-228600" algn="ctr" eaLnBrk="0" fontAlgn="base" hangingPunct="0">
                <a:spcBef>
                  <a:spcPct val="20000"/>
                </a:spcBef>
                <a:spcAft>
                  <a:spcPct val="0"/>
                </a:spcAft>
                <a:defRPr sz="2000">
                  <a:solidFill>
                    <a:schemeClr val="tx1"/>
                  </a:solidFill>
                  <a:latin typeface="Arial" charset="0"/>
                  <a:cs typeface="Arial" charset="0"/>
                </a:defRPr>
              </a:lvl8pPr>
              <a:lvl9pPr marL="3886200" indent="-228600" algn="ctr" eaLnBrk="0" fontAlgn="base" hangingPunct="0">
                <a:spcBef>
                  <a:spcPct val="20000"/>
                </a:spcBef>
                <a:spcAft>
                  <a:spcPct val="0"/>
                </a:spcAft>
                <a:defRPr sz="2000">
                  <a:solidFill>
                    <a:schemeClr val="tx1"/>
                  </a:solidFill>
                  <a:latin typeface="Arial" charset="0"/>
                  <a:cs typeface="Arial" charset="0"/>
                </a:defRPr>
              </a:lvl9pPr>
            </a:lstStyle>
            <a:p>
              <a:pPr eaLnBrk="1" hangingPunct="1"/>
              <a:endParaRPr lang="en-US" altLang="en-US"/>
            </a:p>
          </p:txBody>
        </p:sp>
        <p:sp>
          <p:nvSpPr>
            <p:cNvPr id="6" name="Rectangle 5"/>
            <p:cNvSpPr/>
            <p:nvPr/>
          </p:nvSpPr>
          <p:spPr bwMode="auto">
            <a:xfrm>
              <a:off x="5000628" y="1857364"/>
              <a:ext cx="3643224" cy="714380"/>
            </a:xfrm>
            <a:prstGeom prst="rect">
              <a:avLst/>
            </a:prstGeom>
            <a:solidFill>
              <a:schemeClr val="tx1">
                <a:lumMod val="25000"/>
                <a:lumOff val="75000"/>
              </a:schemeClr>
            </a:solidFill>
            <a:ln w="3175" cap="flat" cmpd="sng" algn="ctr">
              <a:solidFill>
                <a:schemeClr val="tx1"/>
              </a:solidFill>
              <a:prstDash val="solid"/>
              <a:round/>
              <a:headEnd type="none" w="med" len="med"/>
              <a:tailEnd type="none" w="med" len="med"/>
            </a:ln>
            <a:effectLst/>
          </p:spPr>
          <p:txBody>
            <a:bodyPr wrap="none" lIns="0" tIns="0" rIns="0" bIns="0" anchor="ctr"/>
            <a:lstStyle/>
            <a:p>
              <a:pPr>
                <a:defRPr/>
              </a:pPr>
              <a:r>
                <a:rPr lang="en-GB" dirty="0"/>
                <a:t>ArcGIS</a:t>
              </a:r>
            </a:p>
          </p:txBody>
        </p:sp>
        <p:grpSp>
          <p:nvGrpSpPr>
            <p:cNvPr id="7" name="Group 13"/>
            <p:cNvGrpSpPr>
              <a:grpSpLocks/>
            </p:cNvGrpSpPr>
            <p:nvPr/>
          </p:nvGrpSpPr>
          <p:grpSpPr bwMode="auto">
            <a:xfrm>
              <a:off x="5072066" y="3500438"/>
              <a:ext cx="3671796" cy="1857388"/>
              <a:chOff x="5000628" y="3214686"/>
              <a:chExt cx="3671796" cy="1857388"/>
            </a:xfrm>
          </p:grpSpPr>
          <p:sp>
            <p:nvSpPr>
              <p:cNvPr id="13" name="Rectangle 5"/>
              <p:cNvSpPr>
                <a:spLocks noChangeArrowheads="1"/>
              </p:cNvSpPr>
              <p:nvPr/>
            </p:nvSpPr>
            <p:spPr bwMode="auto">
              <a:xfrm>
                <a:off x="5000628" y="3214686"/>
                <a:ext cx="1071570" cy="642942"/>
              </a:xfrm>
              <a:prstGeom prst="rect">
                <a:avLst/>
              </a:prstGeom>
              <a:solidFill>
                <a:srgbClr val="FFFF99"/>
              </a:solidFill>
              <a:ln w="3175" algn="ctr">
                <a:solidFill>
                  <a:schemeClr val="tx1"/>
                </a:solidFill>
                <a:round/>
                <a:headEnd/>
                <a:tailEnd/>
              </a:ln>
            </p:spPr>
            <p:txBody>
              <a:bodyPr wrap="none"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20000"/>
                  </a:spcBef>
                  <a:spcAft>
                    <a:spcPct val="0"/>
                  </a:spcAft>
                  <a:defRPr sz="2000">
                    <a:solidFill>
                      <a:schemeClr val="tx1"/>
                    </a:solidFill>
                    <a:latin typeface="Arial" charset="0"/>
                    <a:cs typeface="Arial" charset="0"/>
                  </a:defRPr>
                </a:lvl6pPr>
                <a:lvl7pPr marL="2971800" indent="-228600" algn="ctr" eaLnBrk="0" fontAlgn="base" hangingPunct="0">
                  <a:spcBef>
                    <a:spcPct val="20000"/>
                  </a:spcBef>
                  <a:spcAft>
                    <a:spcPct val="0"/>
                  </a:spcAft>
                  <a:defRPr sz="2000">
                    <a:solidFill>
                      <a:schemeClr val="tx1"/>
                    </a:solidFill>
                    <a:latin typeface="Arial" charset="0"/>
                    <a:cs typeface="Arial" charset="0"/>
                  </a:defRPr>
                </a:lvl7pPr>
                <a:lvl8pPr marL="3429000" indent="-228600" algn="ctr" eaLnBrk="0" fontAlgn="base" hangingPunct="0">
                  <a:spcBef>
                    <a:spcPct val="20000"/>
                  </a:spcBef>
                  <a:spcAft>
                    <a:spcPct val="0"/>
                  </a:spcAft>
                  <a:defRPr sz="2000">
                    <a:solidFill>
                      <a:schemeClr val="tx1"/>
                    </a:solidFill>
                    <a:latin typeface="Arial" charset="0"/>
                    <a:cs typeface="Arial" charset="0"/>
                  </a:defRPr>
                </a:lvl8pPr>
                <a:lvl9pPr marL="3886200" indent="-228600" algn="ctr" eaLnBrk="0" fontAlgn="base" hangingPunct="0">
                  <a:spcBef>
                    <a:spcPct val="20000"/>
                  </a:spcBef>
                  <a:spcAft>
                    <a:spcPct val="0"/>
                  </a:spcAft>
                  <a:defRPr sz="2000">
                    <a:solidFill>
                      <a:schemeClr val="tx1"/>
                    </a:solidFill>
                    <a:latin typeface="Arial" charset="0"/>
                    <a:cs typeface="Arial" charset="0"/>
                  </a:defRPr>
                </a:lvl9pPr>
              </a:lstStyle>
              <a:p>
                <a:pPr eaLnBrk="1" hangingPunct="1"/>
                <a:endParaRPr lang="en-US" altLang="en-US"/>
              </a:p>
            </p:txBody>
          </p:sp>
          <p:sp>
            <p:nvSpPr>
              <p:cNvPr id="14" name="Rectangle 6"/>
              <p:cNvSpPr>
                <a:spLocks noChangeArrowheads="1"/>
              </p:cNvSpPr>
              <p:nvPr/>
            </p:nvSpPr>
            <p:spPr bwMode="auto">
              <a:xfrm>
                <a:off x="6286512" y="3214686"/>
                <a:ext cx="1071570" cy="642942"/>
              </a:xfrm>
              <a:prstGeom prst="rect">
                <a:avLst/>
              </a:prstGeom>
              <a:solidFill>
                <a:srgbClr val="FFFF99"/>
              </a:solidFill>
              <a:ln w="3175" algn="ctr">
                <a:solidFill>
                  <a:schemeClr val="tx1"/>
                </a:solidFill>
                <a:round/>
                <a:headEnd/>
                <a:tailEnd/>
              </a:ln>
            </p:spPr>
            <p:txBody>
              <a:bodyPr wrap="none"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20000"/>
                  </a:spcBef>
                  <a:spcAft>
                    <a:spcPct val="0"/>
                  </a:spcAft>
                  <a:defRPr sz="2000">
                    <a:solidFill>
                      <a:schemeClr val="tx1"/>
                    </a:solidFill>
                    <a:latin typeface="Arial" charset="0"/>
                    <a:cs typeface="Arial" charset="0"/>
                  </a:defRPr>
                </a:lvl6pPr>
                <a:lvl7pPr marL="2971800" indent="-228600" algn="ctr" eaLnBrk="0" fontAlgn="base" hangingPunct="0">
                  <a:spcBef>
                    <a:spcPct val="20000"/>
                  </a:spcBef>
                  <a:spcAft>
                    <a:spcPct val="0"/>
                  </a:spcAft>
                  <a:defRPr sz="2000">
                    <a:solidFill>
                      <a:schemeClr val="tx1"/>
                    </a:solidFill>
                    <a:latin typeface="Arial" charset="0"/>
                    <a:cs typeface="Arial" charset="0"/>
                  </a:defRPr>
                </a:lvl7pPr>
                <a:lvl8pPr marL="3429000" indent="-228600" algn="ctr" eaLnBrk="0" fontAlgn="base" hangingPunct="0">
                  <a:spcBef>
                    <a:spcPct val="20000"/>
                  </a:spcBef>
                  <a:spcAft>
                    <a:spcPct val="0"/>
                  </a:spcAft>
                  <a:defRPr sz="2000">
                    <a:solidFill>
                      <a:schemeClr val="tx1"/>
                    </a:solidFill>
                    <a:latin typeface="Arial" charset="0"/>
                    <a:cs typeface="Arial" charset="0"/>
                  </a:defRPr>
                </a:lvl8pPr>
                <a:lvl9pPr marL="3886200" indent="-228600" algn="ctr" eaLnBrk="0" fontAlgn="base" hangingPunct="0">
                  <a:spcBef>
                    <a:spcPct val="20000"/>
                  </a:spcBef>
                  <a:spcAft>
                    <a:spcPct val="0"/>
                  </a:spcAft>
                  <a:defRPr sz="2000">
                    <a:solidFill>
                      <a:schemeClr val="tx1"/>
                    </a:solidFill>
                    <a:latin typeface="Arial" charset="0"/>
                    <a:cs typeface="Arial" charset="0"/>
                  </a:defRPr>
                </a:lvl9pPr>
              </a:lstStyle>
              <a:p>
                <a:pPr eaLnBrk="1" hangingPunct="1"/>
                <a:endParaRPr lang="en-US" altLang="en-US"/>
              </a:p>
            </p:txBody>
          </p:sp>
          <p:sp>
            <p:nvSpPr>
              <p:cNvPr id="15" name="Rectangle 7"/>
              <p:cNvSpPr>
                <a:spLocks noChangeArrowheads="1"/>
              </p:cNvSpPr>
              <p:nvPr/>
            </p:nvSpPr>
            <p:spPr bwMode="auto">
              <a:xfrm>
                <a:off x="7572396" y="3214686"/>
                <a:ext cx="1071570" cy="1857388"/>
              </a:xfrm>
              <a:prstGeom prst="rect">
                <a:avLst/>
              </a:prstGeom>
              <a:solidFill>
                <a:srgbClr val="FFFF99"/>
              </a:solidFill>
              <a:ln w="3175" algn="ctr">
                <a:solidFill>
                  <a:schemeClr val="tx1"/>
                </a:solidFill>
                <a:round/>
                <a:headEnd/>
                <a:tailEnd/>
              </a:ln>
            </p:spPr>
            <p:txBody>
              <a:bodyPr wrap="none"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20000"/>
                  </a:spcBef>
                  <a:spcAft>
                    <a:spcPct val="0"/>
                  </a:spcAft>
                  <a:defRPr sz="2000">
                    <a:solidFill>
                      <a:schemeClr val="tx1"/>
                    </a:solidFill>
                    <a:latin typeface="Arial" charset="0"/>
                    <a:cs typeface="Arial" charset="0"/>
                  </a:defRPr>
                </a:lvl6pPr>
                <a:lvl7pPr marL="2971800" indent="-228600" algn="ctr" eaLnBrk="0" fontAlgn="base" hangingPunct="0">
                  <a:spcBef>
                    <a:spcPct val="20000"/>
                  </a:spcBef>
                  <a:spcAft>
                    <a:spcPct val="0"/>
                  </a:spcAft>
                  <a:defRPr sz="2000">
                    <a:solidFill>
                      <a:schemeClr val="tx1"/>
                    </a:solidFill>
                    <a:latin typeface="Arial" charset="0"/>
                    <a:cs typeface="Arial" charset="0"/>
                  </a:defRPr>
                </a:lvl7pPr>
                <a:lvl8pPr marL="3429000" indent="-228600" algn="ctr" eaLnBrk="0" fontAlgn="base" hangingPunct="0">
                  <a:spcBef>
                    <a:spcPct val="20000"/>
                  </a:spcBef>
                  <a:spcAft>
                    <a:spcPct val="0"/>
                  </a:spcAft>
                  <a:defRPr sz="2000">
                    <a:solidFill>
                      <a:schemeClr val="tx1"/>
                    </a:solidFill>
                    <a:latin typeface="Arial" charset="0"/>
                    <a:cs typeface="Arial" charset="0"/>
                  </a:defRPr>
                </a:lvl8pPr>
                <a:lvl9pPr marL="3886200" indent="-228600" algn="ctr" eaLnBrk="0" fontAlgn="base" hangingPunct="0">
                  <a:spcBef>
                    <a:spcPct val="20000"/>
                  </a:spcBef>
                  <a:spcAft>
                    <a:spcPct val="0"/>
                  </a:spcAft>
                  <a:defRPr sz="2000">
                    <a:solidFill>
                      <a:schemeClr val="tx1"/>
                    </a:solidFill>
                    <a:latin typeface="Arial" charset="0"/>
                    <a:cs typeface="Arial" charset="0"/>
                  </a:defRPr>
                </a:lvl9pPr>
              </a:lstStyle>
              <a:p>
                <a:pPr eaLnBrk="1" hangingPunct="1"/>
                <a:endParaRPr lang="en-US" altLang="en-US"/>
              </a:p>
            </p:txBody>
          </p:sp>
          <p:sp>
            <p:nvSpPr>
              <p:cNvPr id="16" name="TextBox 8"/>
              <p:cNvSpPr txBox="1">
                <a:spLocks noChangeArrowheads="1"/>
              </p:cNvSpPr>
              <p:nvPr/>
            </p:nvSpPr>
            <p:spPr bwMode="auto">
              <a:xfrm>
                <a:off x="5005390" y="3286124"/>
                <a:ext cx="1095348" cy="49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20000"/>
                  </a:spcBef>
                  <a:spcAft>
                    <a:spcPct val="0"/>
                  </a:spcAft>
                  <a:defRPr sz="2000">
                    <a:solidFill>
                      <a:schemeClr val="tx1"/>
                    </a:solidFill>
                    <a:latin typeface="Arial" charset="0"/>
                    <a:cs typeface="Arial" charset="0"/>
                  </a:defRPr>
                </a:lvl6pPr>
                <a:lvl7pPr marL="2971800" indent="-228600" algn="ctr" eaLnBrk="0" fontAlgn="base" hangingPunct="0">
                  <a:spcBef>
                    <a:spcPct val="20000"/>
                  </a:spcBef>
                  <a:spcAft>
                    <a:spcPct val="0"/>
                  </a:spcAft>
                  <a:defRPr sz="2000">
                    <a:solidFill>
                      <a:schemeClr val="tx1"/>
                    </a:solidFill>
                    <a:latin typeface="Arial" charset="0"/>
                    <a:cs typeface="Arial" charset="0"/>
                  </a:defRPr>
                </a:lvl7pPr>
                <a:lvl8pPr marL="3429000" indent="-228600" algn="ctr" eaLnBrk="0" fontAlgn="base" hangingPunct="0">
                  <a:spcBef>
                    <a:spcPct val="20000"/>
                  </a:spcBef>
                  <a:spcAft>
                    <a:spcPct val="0"/>
                  </a:spcAft>
                  <a:defRPr sz="2000">
                    <a:solidFill>
                      <a:schemeClr val="tx1"/>
                    </a:solidFill>
                    <a:latin typeface="Arial" charset="0"/>
                    <a:cs typeface="Arial" charset="0"/>
                  </a:defRPr>
                </a:lvl8pPr>
                <a:lvl9pPr marL="3886200" indent="-228600" algn="ctr" eaLnBrk="0" fontAlgn="base" hangingPunct="0">
                  <a:spcBef>
                    <a:spcPct val="20000"/>
                  </a:spcBef>
                  <a:spcAft>
                    <a:spcPct val="0"/>
                  </a:spcAft>
                  <a:defRPr sz="2000">
                    <a:solidFill>
                      <a:schemeClr val="tx1"/>
                    </a:solidFill>
                    <a:latin typeface="Arial" charset="0"/>
                    <a:cs typeface="Arial" charset="0"/>
                  </a:defRPr>
                </a:lvl9pPr>
              </a:lstStyle>
              <a:p>
                <a:pPr eaLnBrk="1" hangingPunct="1"/>
                <a:r>
                  <a:rPr lang="en-GB" altLang="en-US" sz="1200"/>
                  <a:t>Personal</a:t>
                </a:r>
              </a:p>
              <a:p>
                <a:pPr eaLnBrk="1" hangingPunct="1"/>
                <a:r>
                  <a:rPr lang="en-GB" altLang="en-US" sz="1200"/>
                  <a:t>Geodatabase</a:t>
                </a:r>
              </a:p>
            </p:txBody>
          </p:sp>
          <p:sp>
            <p:nvSpPr>
              <p:cNvPr id="17" name="TextBox 11"/>
              <p:cNvSpPr txBox="1">
                <a:spLocks noChangeArrowheads="1"/>
              </p:cNvSpPr>
              <p:nvPr/>
            </p:nvSpPr>
            <p:spPr bwMode="auto">
              <a:xfrm>
                <a:off x="6291233" y="3286124"/>
                <a:ext cx="1095348" cy="49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20000"/>
                  </a:spcBef>
                  <a:spcAft>
                    <a:spcPct val="0"/>
                  </a:spcAft>
                  <a:defRPr sz="2000">
                    <a:solidFill>
                      <a:schemeClr val="tx1"/>
                    </a:solidFill>
                    <a:latin typeface="Arial" charset="0"/>
                    <a:cs typeface="Arial" charset="0"/>
                  </a:defRPr>
                </a:lvl6pPr>
                <a:lvl7pPr marL="2971800" indent="-228600" algn="ctr" eaLnBrk="0" fontAlgn="base" hangingPunct="0">
                  <a:spcBef>
                    <a:spcPct val="20000"/>
                  </a:spcBef>
                  <a:spcAft>
                    <a:spcPct val="0"/>
                  </a:spcAft>
                  <a:defRPr sz="2000">
                    <a:solidFill>
                      <a:schemeClr val="tx1"/>
                    </a:solidFill>
                    <a:latin typeface="Arial" charset="0"/>
                    <a:cs typeface="Arial" charset="0"/>
                  </a:defRPr>
                </a:lvl7pPr>
                <a:lvl8pPr marL="3429000" indent="-228600" algn="ctr" eaLnBrk="0" fontAlgn="base" hangingPunct="0">
                  <a:spcBef>
                    <a:spcPct val="20000"/>
                  </a:spcBef>
                  <a:spcAft>
                    <a:spcPct val="0"/>
                  </a:spcAft>
                  <a:defRPr sz="2000">
                    <a:solidFill>
                      <a:schemeClr val="tx1"/>
                    </a:solidFill>
                    <a:latin typeface="Arial" charset="0"/>
                    <a:cs typeface="Arial" charset="0"/>
                  </a:defRPr>
                </a:lvl8pPr>
                <a:lvl9pPr marL="3886200" indent="-228600" algn="ctr" eaLnBrk="0" fontAlgn="base" hangingPunct="0">
                  <a:spcBef>
                    <a:spcPct val="20000"/>
                  </a:spcBef>
                  <a:spcAft>
                    <a:spcPct val="0"/>
                  </a:spcAft>
                  <a:defRPr sz="2000">
                    <a:solidFill>
                      <a:schemeClr val="tx1"/>
                    </a:solidFill>
                    <a:latin typeface="Arial" charset="0"/>
                    <a:cs typeface="Arial" charset="0"/>
                  </a:defRPr>
                </a:lvl9pPr>
              </a:lstStyle>
              <a:p>
                <a:pPr eaLnBrk="1" hangingPunct="1"/>
                <a:r>
                  <a:rPr lang="en-GB" altLang="en-US" sz="1200"/>
                  <a:t>File</a:t>
                </a:r>
              </a:p>
              <a:p>
                <a:pPr eaLnBrk="1" hangingPunct="1"/>
                <a:r>
                  <a:rPr lang="en-GB" altLang="en-US" sz="1200"/>
                  <a:t>Geodatabase</a:t>
                </a:r>
              </a:p>
            </p:txBody>
          </p:sp>
          <p:sp>
            <p:nvSpPr>
              <p:cNvPr id="18" name="TextBox 12"/>
              <p:cNvSpPr txBox="1">
                <a:spLocks noChangeArrowheads="1"/>
              </p:cNvSpPr>
              <p:nvPr/>
            </p:nvSpPr>
            <p:spPr bwMode="auto">
              <a:xfrm>
                <a:off x="7577076" y="3286124"/>
                <a:ext cx="1095348" cy="158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20000"/>
                  </a:spcBef>
                  <a:spcAft>
                    <a:spcPct val="0"/>
                  </a:spcAft>
                  <a:defRPr sz="2000">
                    <a:solidFill>
                      <a:schemeClr val="tx1"/>
                    </a:solidFill>
                    <a:latin typeface="Arial" charset="0"/>
                    <a:cs typeface="Arial" charset="0"/>
                  </a:defRPr>
                </a:lvl6pPr>
                <a:lvl7pPr marL="2971800" indent="-228600" algn="ctr" eaLnBrk="0" fontAlgn="base" hangingPunct="0">
                  <a:spcBef>
                    <a:spcPct val="20000"/>
                  </a:spcBef>
                  <a:spcAft>
                    <a:spcPct val="0"/>
                  </a:spcAft>
                  <a:defRPr sz="2000">
                    <a:solidFill>
                      <a:schemeClr val="tx1"/>
                    </a:solidFill>
                    <a:latin typeface="Arial" charset="0"/>
                    <a:cs typeface="Arial" charset="0"/>
                  </a:defRPr>
                </a:lvl7pPr>
                <a:lvl8pPr marL="3429000" indent="-228600" algn="ctr" eaLnBrk="0" fontAlgn="base" hangingPunct="0">
                  <a:spcBef>
                    <a:spcPct val="20000"/>
                  </a:spcBef>
                  <a:spcAft>
                    <a:spcPct val="0"/>
                  </a:spcAft>
                  <a:defRPr sz="2000">
                    <a:solidFill>
                      <a:schemeClr val="tx1"/>
                    </a:solidFill>
                    <a:latin typeface="Arial" charset="0"/>
                    <a:cs typeface="Arial" charset="0"/>
                  </a:defRPr>
                </a:lvl8pPr>
                <a:lvl9pPr marL="3886200" indent="-228600" algn="ctr" eaLnBrk="0" fontAlgn="base" hangingPunct="0">
                  <a:spcBef>
                    <a:spcPct val="20000"/>
                  </a:spcBef>
                  <a:spcAft>
                    <a:spcPct val="0"/>
                  </a:spcAft>
                  <a:defRPr sz="2000">
                    <a:solidFill>
                      <a:schemeClr val="tx1"/>
                    </a:solidFill>
                    <a:latin typeface="Arial" charset="0"/>
                    <a:cs typeface="Arial" charset="0"/>
                  </a:defRPr>
                </a:lvl9pPr>
              </a:lstStyle>
              <a:p>
                <a:pPr eaLnBrk="1" hangingPunct="1"/>
                <a:r>
                  <a:rPr lang="en-GB" altLang="en-US" sz="1200"/>
                  <a:t>ArcSDE</a:t>
                </a:r>
              </a:p>
              <a:p>
                <a:pPr eaLnBrk="1" hangingPunct="1"/>
                <a:r>
                  <a:rPr lang="en-GB" altLang="en-US" sz="1200"/>
                  <a:t>Geodatabase</a:t>
                </a:r>
              </a:p>
              <a:p>
                <a:pPr eaLnBrk="1" hangingPunct="1"/>
                <a:r>
                  <a:rPr lang="en-GB" altLang="en-US" sz="1200"/>
                  <a:t>Oracle</a:t>
                </a:r>
              </a:p>
              <a:p>
                <a:pPr eaLnBrk="1" hangingPunct="1"/>
                <a:r>
                  <a:rPr lang="en-GB" altLang="en-US" sz="1200"/>
                  <a:t>SQL Server</a:t>
                </a:r>
              </a:p>
              <a:p>
                <a:pPr eaLnBrk="1" hangingPunct="1"/>
                <a:r>
                  <a:rPr lang="en-GB" altLang="en-US" sz="1200"/>
                  <a:t>DB2</a:t>
                </a:r>
              </a:p>
              <a:p>
                <a:pPr eaLnBrk="1" hangingPunct="1"/>
                <a:r>
                  <a:rPr lang="en-GB" altLang="en-US" sz="1200"/>
                  <a:t>Informix</a:t>
                </a:r>
              </a:p>
              <a:p>
                <a:pPr eaLnBrk="1" hangingPunct="1"/>
                <a:r>
                  <a:rPr lang="en-GB" altLang="en-US" sz="1200"/>
                  <a:t>PostgreSQL</a:t>
                </a:r>
              </a:p>
            </p:txBody>
          </p:sp>
        </p:grpSp>
        <p:grpSp>
          <p:nvGrpSpPr>
            <p:cNvPr id="8" name="Group 20"/>
            <p:cNvGrpSpPr>
              <a:grpSpLocks/>
            </p:cNvGrpSpPr>
            <p:nvPr/>
          </p:nvGrpSpPr>
          <p:grpSpPr bwMode="auto">
            <a:xfrm>
              <a:off x="7643834" y="2786058"/>
              <a:ext cx="928694" cy="357190"/>
              <a:chOff x="5857884" y="4929198"/>
              <a:chExt cx="928694" cy="357190"/>
            </a:xfrm>
          </p:grpSpPr>
          <p:sp>
            <p:nvSpPr>
              <p:cNvPr id="11" name="Rectangle 16"/>
              <p:cNvSpPr>
                <a:spLocks noChangeArrowheads="1"/>
              </p:cNvSpPr>
              <p:nvPr/>
            </p:nvSpPr>
            <p:spPr bwMode="auto">
              <a:xfrm>
                <a:off x="5857884" y="4929198"/>
                <a:ext cx="928694" cy="357190"/>
              </a:xfrm>
              <a:prstGeom prst="rect">
                <a:avLst/>
              </a:prstGeom>
              <a:solidFill>
                <a:srgbClr val="FFFF99"/>
              </a:solidFill>
              <a:ln w="3175" algn="ctr">
                <a:solidFill>
                  <a:schemeClr val="tx1"/>
                </a:solidFill>
                <a:round/>
                <a:headEnd/>
                <a:tailEnd/>
              </a:ln>
            </p:spPr>
            <p:txBody>
              <a:bodyPr wrap="none"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20000"/>
                  </a:spcBef>
                  <a:spcAft>
                    <a:spcPct val="0"/>
                  </a:spcAft>
                  <a:defRPr sz="2000">
                    <a:solidFill>
                      <a:schemeClr val="tx1"/>
                    </a:solidFill>
                    <a:latin typeface="Arial" charset="0"/>
                    <a:cs typeface="Arial" charset="0"/>
                  </a:defRPr>
                </a:lvl6pPr>
                <a:lvl7pPr marL="2971800" indent="-228600" algn="ctr" eaLnBrk="0" fontAlgn="base" hangingPunct="0">
                  <a:spcBef>
                    <a:spcPct val="20000"/>
                  </a:spcBef>
                  <a:spcAft>
                    <a:spcPct val="0"/>
                  </a:spcAft>
                  <a:defRPr sz="2000">
                    <a:solidFill>
                      <a:schemeClr val="tx1"/>
                    </a:solidFill>
                    <a:latin typeface="Arial" charset="0"/>
                    <a:cs typeface="Arial" charset="0"/>
                  </a:defRPr>
                </a:lvl7pPr>
                <a:lvl8pPr marL="3429000" indent="-228600" algn="ctr" eaLnBrk="0" fontAlgn="base" hangingPunct="0">
                  <a:spcBef>
                    <a:spcPct val="20000"/>
                  </a:spcBef>
                  <a:spcAft>
                    <a:spcPct val="0"/>
                  </a:spcAft>
                  <a:defRPr sz="2000">
                    <a:solidFill>
                      <a:schemeClr val="tx1"/>
                    </a:solidFill>
                    <a:latin typeface="Arial" charset="0"/>
                    <a:cs typeface="Arial" charset="0"/>
                  </a:defRPr>
                </a:lvl8pPr>
                <a:lvl9pPr marL="3886200" indent="-228600" algn="ctr" eaLnBrk="0" fontAlgn="base" hangingPunct="0">
                  <a:spcBef>
                    <a:spcPct val="20000"/>
                  </a:spcBef>
                  <a:spcAft>
                    <a:spcPct val="0"/>
                  </a:spcAft>
                  <a:defRPr sz="2000">
                    <a:solidFill>
                      <a:schemeClr val="tx1"/>
                    </a:solidFill>
                    <a:latin typeface="Arial" charset="0"/>
                    <a:cs typeface="Arial" charset="0"/>
                  </a:defRPr>
                </a:lvl9pPr>
              </a:lstStyle>
              <a:p>
                <a:pPr eaLnBrk="1" hangingPunct="1"/>
                <a:endParaRPr lang="en-US" altLang="en-US"/>
              </a:p>
            </p:txBody>
          </p:sp>
          <p:sp>
            <p:nvSpPr>
              <p:cNvPr id="12" name="TextBox 14"/>
              <p:cNvSpPr txBox="1">
                <a:spLocks noChangeArrowheads="1"/>
              </p:cNvSpPr>
              <p:nvPr/>
            </p:nvSpPr>
            <p:spPr bwMode="auto">
              <a:xfrm>
                <a:off x="5857884" y="5000636"/>
                <a:ext cx="9286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20000"/>
                  </a:spcBef>
                  <a:spcAft>
                    <a:spcPct val="0"/>
                  </a:spcAft>
                  <a:defRPr sz="2000">
                    <a:solidFill>
                      <a:schemeClr val="tx1"/>
                    </a:solidFill>
                    <a:latin typeface="Arial" charset="0"/>
                    <a:cs typeface="Arial" charset="0"/>
                  </a:defRPr>
                </a:lvl6pPr>
                <a:lvl7pPr marL="2971800" indent="-228600" algn="ctr" eaLnBrk="0" fontAlgn="base" hangingPunct="0">
                  <a:spcBef>
                    <a:spcPct val="20000"/>
                  </a:spcBef>
                  <a:spcAft>
                    <a:spcPct val="0"/>
                  </a:spcAft>
                  <a:defRPr sz="2000">
                    <a:solidFill>
                      <a:schemeClr val="tx1"/>
                    </a:solidFill>
                    <a:latin typeface="Arial" charset="0"/>
                    <a:cs typeface="Arial" charset="0"/>
                  </a:defRPr>
                </a:lvl7pPr>
                <a:lvl8pPr marL="3429000" indent="-228600" algn="ctr" eaLnBrk="0" fontAlgn="base" hangingPunct="0">
                  <a:spcBef>
                    <a:spcPct val="20000"/>
                  </a:spcBef>
                  <a:spcAft>
                    <a:spcPct val="0"/>
                  </a:spcAft>
                  <a:defRPr sz="2000">
                    <a:solidFill>
                      <a:schemeClr val="tx1"/>
                    </a:solidFill>
                    <a:latin typeface="Arial" charset="0"/>
                    <a:cs typeface="Arial" charset="0"/>
                  </a:defRPr>
                </a:lvl8pPr>
                <a:lvl9pPr marL="3886200" indent="-228600" algn="ctr" eaLnBrk="0" fontAlgn="base" hangingPunct="0">
                  <a:spcBef>
                    <a:spcPct val="20000"/>
                  </a:spcBef>
                  <a:spcAft>
                    <a:spcPct val="0"/>
                  </a:spcAft>
                  <a:defRPr sz="2000">
                    <a:solidFill>
                      <a:schemeClr val="tx1"/>
                    </a:solidFill>
                    <a:latin typeface="Arial" charset="0"/>
                    <a:cs typeface="Arial" charset="0"/>
                  </a:defRPr>
                </a:lvl9pPr>
              </a:lstStyle>
              <a:p>
                <a:pPr eaLnBrk="1" hangingPunct="1"/>
                <a:r>
                  <a:rPr lang="en-GB" altLang="en-US" sz="1200"/>
                  <a:t>ArcSDE</a:t>
                </a:r>
              </a:p>
            </p:txBody>
          </p:sp>
        </p:grpSp>
        <p:sp>
          <p:nvSpPr>
            <p:cNvPr id="9" name="Down Arrow 17"/>
            <p:cNvSpPr>
              <a:spLocks noChangeArrowheads="1"/>
            </p:cNvSpPr>
            <p:nvPr/>
          </p:nvSpPr>
          <p:spPr bwMode="auto">
            <a:xfrm>
              <a:off x="5500694" y="2571744"/>
              <a:ext cx="214314" cy="928694"/>
            </a:xfrm>
            <a:prstGeom prst="downArrow">
              <a:avLst>
                <a:gd name="adj1" fmla="val 50000"/>
                <a:gd name="adj2" fmla="val 49994"/>
              </a:avLst>
            </a:prstGeom>
            <a:solidFill>
              <a:srgbClr val="FFC000"/>
            </a:solidFill>
            <a:ln w="3175" algn="ctr">
              <a:solidFill>
                <a:schemeClr val="tx1"/>
              </a:solidFill>
              <a:round/>
              <a:headEnd/>
              <a:tailEnd/>
            </a:ln>
          </p:spPr>
          <p:txBody>
            <a:bodyPr wrap="none"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20000"/>
                </a:spcBef>
                <a:spcAft>
                  <a:spcPct val="0"/>
                </a:spcAft>
                <a:defRPr sz="2000">
                  <a:solidFill>
                    <a:schemeClr val="tx1"/>
                  </a:solidFill>
                  <a:latin typeface="Arial" charset="0"/>
                  <a:cs typeface="Arial" charset="0"/>
                </a:defRPr>
              </a:lvl6pPr>
              <a:lvl7pPr marL="2971800" indent="-228600" algn="ctr" eaLnBrk="0" fontAlgn="base" hangingPunct="0">
                <a:spcBef>
                  <a:spcPct val="20000"/>
                </a:spcBef>
                <a:spcAft>
                  <a:spcPct val="0"/>
                </a:spcAft>
                <a:defRPr sz="2000">
                  <a:solidFill>
                    <a:schemeClr val="tx1"/>
                  </a:solidFill>
                  <a:latin typeface="Arial" charset="0"/>
                  <a:cs typeface="Arial" charset="0"/>
                </a:defRPr>
              </a:lvl7pPr>
              <a:lvl8pPr marL="3429000" indent="-228600" algn="ctr" eaLnBrk="0" fontAlgn="base" hangingPunct="0">
                <a:spcBef>
                  <a:spcPct val="20000"/>
                </a:spcBef>
                <a:spcAft>
                  <a:spcPct val="0"/>
                </a:spcAft>
                <a:defRPr sz="2000">
                  <a:solidFill>
                    <a:schemeClr val="tx1"/>
                  </a:solidFill>
                  <a:latin typeface="Arial" charset="0"/>
                  <a:cs typeface="Arial" charset="0"/>
                </a:defRPr>
              </a:lvl8pPr>
              <a:lvl9pPr marL="3886200" indent="-228600" algn="ctr" eaLnBrk="0" fontAlgn="base" hangingPunct="0">
                <a:spcBef>
                  <a:spcPct val="20000"/>
                </a:spcBef>
                <a:spcAft>
                  <a:spcPct val="0"/>
                </a:spcAft>
                <a:defRPr sz="2000">
                  <a:solidFill>
                    <a:schemeClr val="tx1"/>
                  </a:solidFill>
                  <a:latin typeface="Arial" charset="0"/>
                  <a:cs typeface="Arial" charset="0"/>
                </a:defRPr>
              </a:lvl9pPr>
            </a:lstStyle>
            <a:p>
              <a:pPr eaLnBrk="1" hangingPunct="1"/>
              <a:endParaRPr lang="en-US" altLang="en-US"/>
            </a:p>
          </p:txBody>
        </p:sp>
        <p:sp>
          <p:nvSpPr>
            <p:cNvPr id="10" name="Down Arrow 18"/>
            <p:cNvSpPr>
              <a:spLocks noChangeArrowheads="1"/>
            </p:cNvSpPr>
            <p:nvPr/>
          </p:nvSpPr>
          <p:spPr bwMode="auto">
            <a:xfrm>
              <a:off x="6786578" y="2571744"/>
              <a:ext cx="214314" cy="928694"/>
            </a:xfrm>
            <a:prstGeom prst="downArrow">
              <a:avLst>
                <a:gd name="adj1" fmla="val 50000"/>
                <a:gd name="adj2" fmla="val 49994"/>
              </a:avLst>
            </a:prstGeom>
            <a:solidFill>
              <a:srgbClr val="FFC000"/>
            </a:solidFill>
            <a:ln w="3175" algn="ctr">
              <a:solidFill>
                <a:schemeClr val="tx1"/>
              </a:solidFill>
              <a:round/>
              <a:headEnd/>
              <a:tailEnd/>
            </a:ln>
          </p:spPr>
          <p:txBody>
            <a:bodyPr wrap="none"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20000"/>
                </a:spcBef>
                <a:spcAft>
                  <a:spcPct val="0"/>
                </a:spcAft>
                <a:defRPr sz="2000">
                  <a:solidFill>
                    <a:schemeClr val="tx1"/>
                  </a:solidFill>
                  <a:latin typeface="Arial" charset="0"/>
                  <a:cs typeface="Arial" charset="0"/>
                </a:defRPr>
              </a:lvl6pPr>
              <a:lvl7pPr marL="2971800" indent="-228600" algn="ctr" eaLnBrk="0" fontAlgn="base" hangingPunct="0">
                <a:spcBef>
                  <a:spcPct val="20000"/>
                </a:spcBef>
                <a:spcAft>
                  <a:spcPct val="0"/>
                </a:spcAft>
                <a:defRPr sz="2000">
                  <a:solidFill>
                    <a:schemeClr val="tx1"/>
                  </a:solidFill>
                  <a:latin typeface="Arial" charset="0"/>
                  <a:cs typeface="Arial" charset="0"/>
                </a:defRPr>
              </a:lvl7pPr>
              <a:lvl8pPr marL="3429000" indent="-228600" algn="ctr" eaLnBrk="0" fontAlgn="base" hangingPunct="0">
                <a:spcBef>
                  <a:spcPct val="20000"/>
                </a:spcBef>
                <a:spcAft>
                  <a:spcPct val="0"/>
                </a:spcAft>
                <a:defRPr sz="2000">
                  <a:solidFill>
                    <a:schemeClr val="tx1"/>
                  </a:solidFill>
                  <a:latin typeface="Arial" charset="0"/>
                  <a:cs typeface="Arial" charset="0"/>
                </a:defRPr>
              </a:lvl8pPr>
              <a:lvl9pPr marL="3886200" indent="-228600" algn="ctr" eaLnBrk="0" fontAlgn="base" hangingPunct="0">
                <a:spcBef>
                  <a:spcPct val="20000"/>
                </a:spcBef>
                <a:spcAft>
                  <a:spcPct val="0"/>
                </a:spcAft>
                <a:defRPr sz="2000">
                  <a:solidFill>
                    <a:schemeClr val="tx1"/>
                  </a:solidFill>
                  <a:latin typeface="Arial" charset="0"/>
                  <a:cs typeface="Arial" charset="0"/>
                </a:defRPr>
              </a:lvl9pPr>
            </a:lstStyle>
            <a:p>
              <a:pPr eaLnBrk="1" hangingPunct="1"/>
              <a:endParaRPr lang="en-US" altLang="en-US"/>
            </a:p>
          </p:txBody>
        </p:sp>
      </p:grpSp>
      <p:pic>
        <p:nvPicPr>
          <p:cNvPr id="19" name="Picture 2" descr="C:\Users\Sakthi\Desktop\NEW_CO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752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Common Uses </a:t>
            </a:r>
            <a:endParaRPr lang="en-US" dirty="0"/>
          </a:p>
        </p:txBody>
      </p:sp>
      <p:sp>
        <p:nvSpPr>
          <p:cNvPr id="3" name="Content Placeholder 2"/>
          <p:cNvSpPr>
            <a:spLocks noGrp="1"/>
          </p:cNvSpPr>
          <p:nvPr>
            <p:ph idx="1"/>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Analyzing potential environmental hazards</a:t>
            </a:r>
          </a:p>
          <a:p>
            <a:r>
              <a:rPr lang="en-US" dirty="0" smtClean="0"/>
              <a:t>Emergency services planning and routing</a:t>
            </a:r>
          </a:p>
          <a:p>
            <a:r>
              <a:rPr lang="en-US" dirty="0"/>
              <a:t>C</a:t>
            </a:r>
            <a:r>
              <a:rPr lang="en-US" dirty="0" smtClean="0"/>
              <a:t>iting new facilities: </a:t>
            </a:r>
          </a:p>
          <a:p>
            <a:pPr lvl="1"/>
            <a:r>
              <a:rPr lang="en-US" dirty="0" smtClean="0"/>
              <a:t>wind farms</a:t>
            </a:r>
          </a:p>
          <a:p>
            <a:pPr lvl="1"/>
            <a:r>
              <a:rPr lang="en-US" dirty="0" smtClean="0"/>
              <a:t>power plants</a:t>
            </a:r>
          </a:p>
          <a:p>
            <a:pPr lvl="1"/>
            <a:r>
              <a:rPr lang="en-US" dirty="0" smtClean="0"/>
              <a:t>vineyards </a:t>
            </a:r>
          </a:p>
          <a:p>
            <a:r>
              <a:rPr lang="en-US" dirty="0"/>
              <a:t>Identifying food deserts in urban areas</a:t>
            </a:r>
          </a:p>
          <a:p>
            <a:r>
              <a:rPr lang="en-US" dirty="0" smtClean="0"/>
              <a:t>Much more!</a:t>
            </a:r>
            <a:endParaRPr lang="en-US" dirty="0"/>
          </a:p>
        </p:txBody>
      </p:sp>
      <p:pic>
        <p:nvPicPr>
          <p:cNvPr id="4" name="Picture 2" descr="C:\Users\Sakthi\Desktop\NEW_CO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088" y="274638"/>
            <a:ext cx="2561112" cy="1143000"/>
          </a:xfrm>
        </p:spPr>
        <p:txBody>
          <a:bodyPr/>
          <a:lstStyle/>
          <a:p>
            <a:endParaRPr lang="en-US" dirty="0"/>
          </a:p>
        </p:txBody>
      </p:sp>
      <p:sp>
        <p:nvSpPr>
          <p:cNvPr id="3" name="Content Placeholder 2"/>
          <p:cNvSpPr>
            <a:spLocks noGrp="1"/>
          </p:cNvSpPr>
          <p:nvPr>
            <p:ph idx="1"/>
          </p:nvPr>
        </p:nvSpPr>
        <p:spPr>
          <a:xfrm>
            <a:off x="2438400" y="1600201"/>
            <a:ext cx="2667000" cy="1143000"/>
          </a:xfrm>
        </p:spPr>
        <p:txBody>
          <a:bodyPr/>
          <a:lstStyle/>
          <a:p>
            <a:endParaRPr lang="en-US" dirty="0"/>
          </a:p>
        </p:txBody>
      </p:sp>
      <p:pic>
        <p:nvPicPr>
          <p:cNvPr id="1026" name="Picture 2" descr="J:\Presentation\Images\imag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7696200" cy="59941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29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ESRI</a:t>
            </a:r>
            <a:endParaRPr lang="en-US" dirty="0"/>
          </a:p>
        </p:txBody>
      </p:sp>
      <p:sp>
        <p:nvSpPr>
          <p:cNvPr id="3" name="Content Placeholder 2"/>
          <p:cNvSpPr>
            <a:spLocks noGrp="1"/>
          </p:cNvSpPr>
          <p:nvPr>
            <p:ph idx="1"/>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Environmental Systems Research Institute</a:t>
            </a:r>
          </a:p>
          <a:p>
            <a:r>
              <a:rPr lang="en-US" dirty="0" smtClean="0"/>
              <a:t>ESRI is now </a:t>
            </a:r>
            <a:r>
              <a:rPr lang="en-US" dirty="0" err="1" smtClean="0"/>
              <a:t>Esri</a:t>
            </a:r>
            <a:endParaRPr lang="en-US" dirty="0" smtClean="0"/>
          </a:p>
          <a:p>
            <a:r>
              <a:rPr lang="en-US" dirty="0" smtClean="0"/>
              <a:t>Industry leader for GIS software</a:t>
            </a:r>
          </a:p>
          <a:p>
            <a:r>
              <a:rPr lang="en-US" dirty="0" smtClean="0"/>
              <a:t>Program is ArcGIS/</a:t>
            </a:r>
            <a:r>
              <a:rPr lang="en-US" dirty="0" err="1" smtClean="0"/>
              <a:t>ArcMap</a:t>
            </a:r>
            <a:endParaRPr lang="en-US" dirty="0" smtClean="0"/>
          </a:p>
          <a:p>
            <a:pPr lvl="1"/>
            <a:r>
              <a:rPr lang="en-US" dirty="0" smtClean="0"/>
              <a:t>Now up to version 10.1. </a:t>
            </a:r>
          </a:p>
        </p:txBody>
      </p:sp>
      <p:pic>
        <p:nvPicPr>
          <p:cNvPr id="4"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67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70977"/>
          </a:xfrm>
          <a:prstGeom prst="rect">
            <a:avLst/>
          </a:prstGeom>
          <a:noFill/>
          <a:ln w="127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062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467600" y="5105400"/>
            <a:ext cx="7620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813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 y="0"/>
            <a:ext cx="9143999" cy="5267325"/>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625" y="5196474"/>
            <a:ext cx="1600200" cy="1200329"/>
          </a:xfrm>
          <a:prstGeom prst="rect">
            <a:avLst/>
          </a:prstGeom>
          <a:solidFill>
            <a:schemeClr val="bg1">
              <a:lumMod val="95000"/>
            </a:schemeClr>
          </a:solidFill>
          <a:ln w="15875">
            <a:solidFill>
              <a:schemeClr val="bg1">
                <a:lumMod val="50000"/>
              </a:schemeClr>
            </a:solidFill>
          </a:ln>
        </p:spPr>
        <p:txBody>
          <a:bodyPr wrap="square" rtlCol="0">
            <a:spAutoFit/>
          </a:bodyPr>
          <a:lstStyle/>
          <a:p>
            <a:r>
              <a:rPr lang="en-US" dirty="0" smtClean="0"/>
              <a:t>Table of contents that shows the doc’s layers.</a:t>
            </a:r>
            <a:endParaRPr lang="en-US" dirty="0"/>
          </a:p>
        </p:txBody>
      </p:sp>
      <p:sp>
        <p:nvSpPr>
          <p:cNvPr id="5" name="TextBox 4"/>
          <p:cNvSpPr txBox="1"/>
          <p:nvPr/>
        </p:nvSpPr>
        <p:spPr>
          <a:xfrm>
            <a:off x="3048000" y="5950424"/>
            <a:ext cx="4549540" cy="369332"/>
          </a:xfrm>
          <a:prstGeom prst="rect">
            <a:avLst/>
          </a:prstGeom>
          <a:solidFill>
            <a:schemeClr val="bg1">
              <a:lumMod val="95000"/>
            </a:schemeClr>
          </a:solidFill>
          <a:ln w="15875">
            <a:solidFill>
              <a:schemeClr val="bg1">
                <a:lumMod val="50000"/>
              </a:schemeClr>
            </a:solidFill>
          </a:ln>
        </p:spPr>
        <p:txBody>
          <a:bodyPr wrap="square" rtlCol="0">
            <a:spAutoFit/>
          </a:bodyPr>
          <a:lstStyle/>
          <a:p>
            <a:r>
              <a:rPr lang="en-US" dirty="0" smtClean="0"/>
              <a:t>The “data frame” that displays the spatial data.</a:t>
            </a:r>
            <a:endParaRPr lang="en-US" dirty="0"/>
          </a:p>
        </p:txBody>
      </p:sp>
      <p:sp>
        <p:nvSpPr>
          <p:cNvPr id="3" name="Down Arrow 2"/>
          <p:cNvSpPr/>
          <p:nvPr/>
        </p:nvSpPr>
        <p:spPr>
          <a:xfrm rot="10800000">
            <a:off x="6934199" y="4773096"/>
            <a:ext cx="381000" cy="9884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0800000">
            <a:off x="1286174" y="4808182"/>
            <a:ext cx="381000" cy="9884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396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6" y="27271"/>
            <a:ext cx="9126354" cy="181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1143000"/>
            <a:ext cx="4419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1196" y="2149729"/>
            <a:ext cx="762000" cy="646331"/>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200" dirty="0" smtClean="0"/>
              <a:t>Go to full map extent</a:t>
            </a:r>
            <a:endParaRPr lang="en-US" sz="1200" dirty="0"/>
          </a:p>
        </p:txBody>
      </p:sp>
      <p:sp>
        <p:nvSpPr>
          <p:cNvPr id="5" name="TextBox 4"/>
          <p:cNvSpPr txBox="1"/>
          <p:nvPr/>
        </p:nvSpPr>
        <p:spPr>
          <a:xfrm>
            <a:off x="913196" y="2149732"/>
            <a:ext cx="762000" cy="646331"/>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200" dirty="0" smtClean="0"/>
              <a:t>Go to previous extent</a:t>
            </a:r>
            <a:endParaRPr lang="en-US" sz="1200" dirty="0"/>
          </a:p>
        </p:txBody>
      </p:sp>
      <p:sp>
        <p:nvSpPr>
          <p:cNvPr id="6" name="TextBox 5"/>
          <p:cNvSpPr txBox="1"/>
          <p:nvPr/>
        </p:nvSpPr>
        <p:spPr>
          <a:xfrm>
            <a:off x="1678404" y="2149731"/>
            <a:ext cx="762000" cy="646331"/>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200" dirty="0" smtClean="0"/>
              <a:t>Go to next extent</a:t>
            </a:r>
            <a:endParaRPr lang="en-US" sz="1200" dirty="0"/>
          </a:p>
        </p:txBody>
      </p:sp>
      <p:sp>
        <p:nvSpPr>
          <p:cNvPr id="7" name="TextBox 6"/>
          <p:cNvSpPr txBox="1"/>
          <p:nvPr/>
        </p:nvSpPr>
        <p:spPr>
          <a:xfrm>
            <a:off x="2440404" y="2154772"/>
            <a:ext cx="838200" cy="646331"/>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200" dirty="0" smtClean="0"/>
              <a:t>Select features (by hand)</a:t>
            </a:r>
            <a:endParaRPr lang="en-US" sz="1200" dirty="0"/>
          </a:p>
        </p:txBody>
      </p:sp>
      <p:sp>
        <p:nvSpPr>
          <p:cNvPr id="8" name="TextBox 7"/>
          <p:cNvSpPr txBox="1"/>
          <p:nvPr/>
        </p:nvSpPr>
        <p:spPr>
          <a:xfrm>
            <a:off x="2783706" y="2971800"/>
            <a:ext cx="762000" cy="646331"/>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200" dirty="0" smtClean="0"/>
              <a:t>Clear selected features</a:t>
            </a:r>
            <a:endParaRPr lang="en-US" sz="1200" dirty="0"/>
          </a:p>
        </p:txBody>
      </p:sp>
      <p:sp>
        <p:nvSpPr>
          <p:cNvPr id="9" name="TextBox 8"/>
          <p:cNvSpPr txBox="1"/>
          <p:nvPr/>
        </p:nvSpPr>
        <p:spPr>
          <a:xfrm>
            <a:off x="5294696" y="2667000"/>
            <a:ext cx="762000" cy="830997"/>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200" dirty="0" smtClean="0"/>
              <a:t>Select elements (to move or edit)</a:t>
            </a:r>
            <a:endParaRPr lang="en-US" sz="1200" dirty="0"/>
          </a:p>
        </p:txBody>
      </p:sp>
      <p:sp>
        <p:nvSpPr>
          <p:cNvPr id="10" name="TextBox 9"/>
          <p:cNvSpPr txBox="1"/>
          <p:nvPr/>
        </p:nvSpPr>
        <p:spPr>
          <a:xfrm>
            <a:off x="5558589" y="1998134"/>
            <a:ext cx="762000" cy="461665"/>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200" dirty="0" smtClean="0"/>
              <a:t>Identify feature</a:t>
            </a:r>
            <a:endParaRPr lang="en-US" sz="1200" dirty="0"/>
          </a:p>
        </p:txBody>
      </p:sp>
      <p:cxnSp>
        <p:nvCxnSpPr>
          <p:cNvPr id="11" name="Straight Arrow Connector 10"/>
          <p:cNvCxnSpPr/>
          <p:nvPr/>
        </p:nvCxnSpPr>
        <p:spPr>
          <a:xfrm flipV="1">
            <a:off x="685800" y="1329011"/>
            <a:ext cx="526583" cy="8062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524000" y="1329010"/>
            <a:ext cx="685800" cy="8207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286402" y="1371601"/>
            <a:ext cx="304398" cy="778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971800" y="1447800"/>
            <a:ext cx="0" cy="70193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429000" y="1371600"/>
            <a:ext cx="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917481" y="1314573"/>
            <a:ext cx="1377215" cy="135242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4268805" y="1295400"/>
            <a:ext cx="1289784" cy="7027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352800" y="685800"/>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3680460" y="1008965"/>
            <a:ext cx="237021" cy="28299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94759" y="3838873"/>
            <a:ext cx="762000" cy="276999"/>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200" dirty="0" smtClean="0"/>
              <a:t>Add data</a:t>
            </a:r>
            <a:endParaRPr lang="en-US" sz="1200" dirty="0"/>
          </a:p>
        </p:txBody>
      </p:sp>
      <p:pic>
        <p:nvPicPr>
          <p:cNvPr id="21"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60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2133600"/>
          </a:xfrm>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normAutofit/>
          </a:bodyPr>
          <a:lstStyle/>
          <a:p>
            <a:r>
              <a:rPr lang="en-US" dirty="0" smtClean="0"/>
              <a:t>How to work in </a:t>
            </a:r>
            <a:r>
              <a:rPr lang="en-US" b="1" dirty="0" smtClean="0"/>
              <a:t>ArcGIS</a:t>
            </a:r>
            <a:endParaRPr lang="en-US" b="1" dirty="0"/>
          </a:p>
        </p:txBody>
      </p:sp>
      <p:pic>
        <p:nvPicPr>
          <p:cNvPr id="3" name="Picture 2" descr="C:\Users\Sakthi\Desktop\NEW_CO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Add Layers</a:t>
            </a:r>
            <a:endParaRPr lang="en-US" dirty="0"/>
          </a:p>
        </p:txBody>
      </p:sp>
      <p:sp>
        <p:nvSpPr>
          <p:cNvPr id="3" name="Content Placeholder 2"/>
          <p:cNvSpPr>
            <a:spLocks noGrp="1"/>
          </p:cNvSpPr>
          <p:nvPr>
            <p:ph idx="1"/>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Download required </a:t>
            </a:r>
            <a:r>
              <a:rPr lang="en-US" dirty="0" err="1" smtClean="0"/>
              <a:t>shapefiles</a:t>
            </a:r>
            <a:r>
              <a:rPr lang="en-US" dirty="0" smtClean="0"/>
              <a:t>.</a:t>
            </a:r>
          </a:p>
          <a:p>
            <a:r>
              <a:rPr lang="en-US" dirty="0" smtClean="0"/>
              <a:t>Create a library from where all the data can be retrieved easily.</a:t>
            </a:r>
          </a:p>
          <a:p>
            <a:endParaRPr lang="en-US" dirty="0" smtClean="0"/>
          </a:p>
          <a:p>
            <a:endParaRPr lang="en-US" dirty="0" smtClean="0"/>
          </a:p>
        </p:txBody>
      </p:sp>
      <p:pic>
        <p:nvPicPr>
          <p:cNvPr id="4"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984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Overview</a:t>
            </a:r>
            <a:endParaRPr lang="en-US" dirty="0"/>
          </a:p>
        </p:txBody>
      </p:sp>
      <p:sp>
        <p:nvSpPr>
          <p:cNvPr id="3" name="Content Placeholder 2"/>
          <p:cNvSpPr>
            <a:spLocks noGrp="1"/>
          </p:cNvSpPr>
          <p:nvPr>
            <p:ph sz="half" idx="1"/>
          </p:nvPr>
        </p:nvSpPr>
        <p:spPr>
          <a:xfrm>
            <a:off x="457200" y="1600201"/>
            <a:ext cx="3962400" cy="3657600"/>
          </a:xfrm>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What is GIS?</a:t>
            </a:r>
          </a:p>
          <a:p>
            <a:r>
              <a:rPr lang="en-US" dirty="0" smtClean="0"/>
              <a:t>Common uses</a:t>
            </a:r>
          </a:p>
          <a:p>
            <a:r>
              <a:rPr lang="en-US" dirty="0" smtClean="0"/>
              <a:t>Software</a:t>
            </a:r>
          </a:p>
          <a:p>
            <a:r>
              <a:rPr lang="en-US" dirty="0" smtClean="0"/>
              <a:t>Interface &amp; navigation</a:t>
            </a:r>
          </a:p>
          <a:p>
            <a:r>
              <a:rPr lang="en-US" dirty="0" smtClean="0"/>
              <a:t>Adding layers</a:t>
            </a:r>
          </a:p>
          <a:p>
            <a:r>
              <a:rPr lang="en-US" dirty="0" smtClean="0"/>
              <a:t>Customizing &amp; displaying layers</a:t>
            </a:r>
          </a:p>
          <a:p>
            <a:endParaRPr lang="en-US" dirty="0" smtClean="0"/>
          </a:p>
          <a:p>
            <a:endParaRPr lang="en-US" dirty="0"/>
          </a:p>
        </p:txBody>
      </p:sp>
      <p:sp>
        <p:nvSpPr>
          <p:cNvPr id="4" name="Content Placeholder 3"/>
          <p:cNvSpPr>
            <a:spLocks noGrp="1"/>
          </p:cNvSpPr>
          <p:nvPr>
            <p:ph sz="half" idx="2"/>
          </p:nvPr>
        </p:nvSpPr>
        <p:spPr>
          <a:xfrm>
            <a:off x="4648200" y="1600201"/>
            <a:ext cx="3505200" cy="3657600"/>
          </a:xfrm>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Select features by attribute</a:t>
            </a:r>
          </a:p>
          <a:p>
            <a:r>
              <a:rPr lang="en-US" dirty="0" smtClean="0"/>
              <a:t>File management</a:t>
            </a:r>
          </a:p>
          <a:p>
            <a:r>
              <a:rPr lang="en-US" dirty="0" smtClean="0"/>
              <a:t>Data sources</a:t>
            </a:r>
            <a:endParaRPr lang="en-US" dirty="0"/>
          </a:p>
        </p:txBody>
      </p:sp>
      <p:pic>
        <p:nvPicPr>
          <p:cNvPr id="6" name="Picture 2" descr="C:\Users\Sakthi\Desktop\NEW_CO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41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 y="0"/>
            <a:ext cx="9143999" cy="5267325"/>
          </a:xfrm>
          <a:prstGeom prst="rect">
            <a:avLst/>
          </a:prstGeom>
          <a:noFill/>
          <a:ln w="127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057400" y="2286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4989" y="1229188"/>
            <a:ext cx="1832812" cy="369332"/>
          </a:xfrm>
          <a:prstGeom prst="rect">
            <a:avLst/>
          </a:prstGeom>
          <a:solidFill>
            <a:schemeClr val="bg1">
              <a:lumMod val="95000"/>
            </a:schemeClr>
          </a:solidFill>
          <a:ln w="15875">
            <a:solidFill>
              <a:schemeClr val="bg1">
                <a:lumMod val="50000"/>
              </a:schemeClr>
            </a:solidFill>
          </a:ln>
        </p:spPr>
        <p:txBody>
          <a:bodyPr wrap="square" rtlCol="0">
            <a:spAutoFit/>
          </a:bodyPr>
          <a:lstStyle/>
          <a:p>
            <a:r>
              <a:rPr lang="en-US" dirty="0" smtClean="0"/>
              <a:t>Click to add data</a:t>
            </a:r>
            <a:endParaRPr lang="en-US" dirty="0"/>
          </a:p>
        </p:txBody>
      </p:sp>
      <p:cxnSp>
        <p:nvCxnSpPr>
          <p:cNvPr id="7" name="Straight Arrow Connector 6"/>
          <p:cNvCxnSpPr>
            <a:stCxn id="6" idx="1"/>
            <a:endCxn id="5" idx="5"/>
          </p:cNvCxnSpPr>
          <p:nvPr/>
        </p:nvCxnSpPr>
        <p:spPr>
          <a:xfrm flipH="1" flipV="1">
            <a:off x="2317563" y="423722"/>
            <a:ext cx="1107426" cy="9901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410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850504" y="2286000"/>
              <a:ext cx="226696"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630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026" name="Picture 2" descr="J:\Presentation\Images\lesson1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511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J:\Presentation\Images\lesson1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657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normAutofit/>
          </a:bodyPr>
          <a:lstStyle/>
          <a:p>
            <a:r>
              <a:rPr lang="en-US" dirty="0"/>
              <a:t>In ArcGIS you can add layers several ways. From the </a:t>
            </a:r>
            <a:r>
              <a:rPr lang="en-US" b="1" dirty="0"/>
              <a:t>File</a:t>
            </a:r>
            <a:r>
              <a:rPr lang="en-US" dirty="0"/>
              <a:t> pull-down menu, select</a:t>
            </a:r>
            <a:r>
              <a:rPr lang="en-US" b="1" dirty="0"/>
              <a:t> Add Data</a:t>
            </a:r>
            <a:r>
              <a:rPr lang="en-US" dirty="0"/>
              <a:t> or use the </a:t>
            </a:r>
            <a:r>
              <a:rPr lang="en-US" b="1" dirty="0"/>
              <a:t>Add Data </a:t>
            </a:r>
            <a:r>
              <a:rPr lang="en-US" b="1" dirty="0" smtClean="0"/>
              <a:t>Button         .    </a:t>
            </a:r>
            <a:r>
              <a:rPr lang="en-US" dirty="0" smtClean="0"/>
              <a:t> </a:t>
            </a:r>
          </a:p>
          <a:p>
            <a:endParaRPr lang="en-US" dirty="0"/>
          </a:p>
          <a:p>
            <a:r>
              <a:rPr lang="en-US" dirty="0" smtClean="0"/>
              <a:t>Navigate </a:t>
            </a:r>
            <a:r>
              <a:rPr lang="en-US" dirty="0"/>
              <a:t>to where data is stored and select </a:t>
            </a:r>
            <a:r>
              <a:rPr lang="en-US" b="1" dirty="0"/>
              <a:t>"</a:t>
            </a:r>
            <a:r>
              <a:rPr lang="en-US" b="1" dirty="0" err="1"/>
              <a:t>Centre.shp</a:t>
            </a:r>
            <a:r>
              <a:rPr lang="en-US" b="1" dirty="0"/>
              <a:t>"</a:t>
            </a:r>
            <a:r>
              <a:rPr lang="en-US" dirty="0"/>
              <a:t> to add to your Table of Contents.</a:t>
            </a:r>
          </a:p>
        </p:txBody>
      </p:sp>
      <p:pic>
        <p:nvPicPr>
          <p:cNvPr id="3074" name="Picture 2" descr="J:\Presentation\Images\baddthe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162174"/>
            <a:ext cx="503982" cy="4572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306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098" name="Picture 2" descr="J:\Presentation\Images\lesson1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622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122" name="Picture 2" descr="J:\Presentation\Images\lesson1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960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J:\Presentation\Images\lesson1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555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w="12700">
            <a:solidFill>
              <a:schemeClr val="bg1">
                <a:lumMod val="50000"/>
              </a:schemeClr>
            </a:solidFill>
          </a:ln>
        </p:spPr>
        <p:txBody>
          <a:bodyPr/>
          <a:lstStyle/>
          <a:p>
            <a:r>
              <a:rPr lang="en-US" dirty="0" smtClean="0"/>
              <a:t>Open the Attribute Table</a:t>
            </a:r>
            <a:endParaRPr lang="en-US" dirty="0"/>
          </a:p>
        </p:txBody>
      </p:sp>
      <p:pic>
        <p:nvPicPr>
          <p:cNvPr id="7170" name="Picture 2" descr="J:\Presentation\Images\b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24000"/>
            <a:ext cx="43688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864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J:\Presentation\Images\lesson3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28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What is GIS?</a:t>
            </a:r>
            <a:endParaRPr lang="en-US" dirty="0"/>
          </a:p>
        </p:txBody>
      </p:sp>
      <p:sp>
        <p:nvSpPr>
          <p:cNvPr id="3" name="Content Placeholder 2"/>
          <p:cNvSpPr>
            <a:spLocks noGrp="1"/>
          </p:cNvSpPr>
          <p:nvPr>
            <p:ph idx="1"/>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normAutofit fontScale="92500" lnSpcReduction="20000"/>
          </a:bodyPr>
          <a:lstStyle/>
          <a:p>
            <a:r>
              <a:rPr lang="en-US" altLang="en-US" dirty="0"/>
              <a:t>GIS--what’s in the S?</a:t>
            </a:r>
          </a:p>
          <a:p>
            <a:pPr lvl="1"/>
            <a:r>
              <a:rPr lang="en-US" altLang="en-US" dirty="0"/>
              <a:t>Systems: the technology</a:t>
            </a:r>
          </a:p>
          <a:p>
            <a:pPr lvl="1"/>
            <a:r>
              <a:rPr lang="en-US" altLang="en-US" dirty="0"/>
              <a:t>Science: the concepts and </a:t>
            </a:r>
            <a:r>
              <a:rPr lang="en-US" altLang="en-US" dirty="0" smtClean="0"/>
              <a:t>theory</a:t>
            </a:r>
          </a:p>
          <a:p>
            <a:pPr lvl="1"/>
            <a:r>
              <a:rPr lang="en-US" altLang="en-US" dirty="0" smtClean="0"/>
              <a:t>Studies</a:t>
            </a:r>
            <a:r>
              <a:rPr lang="en-US" altLang="en-US" dirty="0"/>
              <a:t>: the societal </a:t>
            </a:r>
            <a:r>
              <a:rPr lang="en-US" altLang="en-US" dirty="0" smtClean="0"/>
              <a:t>context </a:t>
            </a:r>
            <a:r>
              <a:rPr lang="en-US" dirty="0"/>
              <a:t>the legal </a:t>
            </a:r>
            <a:r>
              <a:rPr lang="en-US" dirty="0" smtClean="0"/>
              <a:t>context, issues </a:t>
            </a:r>
            <a:r>
              <a:rPr lang="en-US" dirty="0"/>
              <a:t>of privacy, </a:t>
            </a:r>
            <a:r>
              <a:rPr lang="en-US" dirty="0" smtClean="0"/>
              <a:t>confidentiality, economics </a:t>
            </a:r>
            <a:r>
              <a:rPr lang="en-US" dirty="0"/>
              <a:t>of geographic </a:t>
            </a:r>
            <a:r>
              <a:rPr lang="en-US" dirty="0" smtClean="0"/>
              <a:t>information</a:t>
            </a:r>
            <a:endParaRPr lang="en-US" altLang="en-US" dirty="0" smtClean="0"/>
          </a:p>
          <a:p>
            <a:pPr marL="457200" lvl="1" indent="0">
              <a:buNone/>
            </a:pPr>
            <a:endParaRPr lang="en-US" dirty="0" smtClean="0"/>
          </a:p>
          <a:p>
            <a:r>
              <a:rPr lang="en-US" dirty="0" smtClean="0"/>
              <a:t>Geographic </a:t>
            </a:r>
            <a:r>
              <a:rPr lang="en-US" dirty="0"/>
              <a:t>Information Systems (</a:t>
            </a:r>
            <a:r>
              <a:rPr lang="en-US" dirty="0" smtClean="0"/>
              <a:t>GIS</a:t>
            </a:r>
            <a:r>
              <a:rPr lang="en-US" dirty="0"/>
              <a:t>) is a computer-based methodology for collecting, managing, analyzing, modeling, and presenting geographic or spatial data</a:t>
            </a:r>
            <a:r>
              <a:rPr lang="en-US" dirty="0" smtClean="0"/>
              <a:t>.</a:t>
            </a:r>
          </a:p>
        </p:txBody>
      </p:sp>
      <p:pic>
        <p:nvPicPr>
          <p:cNvPr id="4"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573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identify.jpg (5599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7700" y="-312738"/>
            <a:ext cx="342900" cy="3143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228600"/>
            <a:ext cx="8686800" cy="2062103"/>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3200" dirty="0"/>
              <a:t>A</a:t>
            </a:r>
            <a:r>
              <a:rPr lang="en-US" sz="3200" dirty="0" smtClean="0"/>
              <a:t> </a:t>
            </a:r>
            <a:r>
              <a:rPr lang="en-US" sz="3200" dirty="0"/>
              <a:t>quick way to get </a:t>
            </a:r>
            <a:r>
              <a:rPr lang="en-US" sz="3200" dirty="0" smtClean="0"/>
              <a:t>information </a:t>
            </a:r>
            <a:r>
              <a:rPr lang="en-US" sz="3200" dirty="0"/>
              <a:t>about a particular county is to use the Identify Results </a:t>
            </a:r>
            <a:r>
              <a:rPr lang="en-US" sz="3200" dirty="0" smtClean="0"/>
              <a:t>Tool          . Click </a:t>
            </a:r>
            <a:r>
              <a:rPr lang="en-US" sz="3200" dirty="0"/>
              <a:t>on the Identify tool and select a county in the View. The identify results box will appear.</a:t>
            </a:r>
          </a:p>
        </p:txBody>
      </p:sp>
      <p:pic>
        <p:nvPicPr>
          <p:cNvPr id="9219" name="Picture 3" descr="J:\Presentation\Images\tidentif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762000"/>
            <a:ext cx="7620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J:\Presentation\Images\lesson3_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2934494"/>
            <a:ext cx="4286250" cy="3409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84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1311559"/>
            <a:ext cx="9127958" cy="5546441"/>
          </a:xfrm>
          <a:prstGeom prst="rect">
            <a:avLst/>
          </a:prstGeom>
          <a:noFill/>
          <a:ln w="127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868362"/>
          </a:xfrm>
          <a:solidFill>
            <a:schemeClr val="bg1">
              <a:lumMod val="95000"/>
            </a:schemeClr>
          </a:solidFill>
          <a:ln w="15875">
            <a:solidFill>
              <a:schemeClr val="bg1">
                <a:lumMod val="50000"/>
              </a:schemeClr>
            </a:solidFill>
          </a:ln>
        </p:spPr>
        <p:txBody>
          <a:bodyPr>
            <a:normAutofit fontScale="90000"/>
          </a:bodyPr>
          <a:lstStyle/>
          <a:p>
            <a:r>
              <a:rPr lang="en-US" dirty="0" smtClean="0"/>
              <a:t>Add New </a:t>
            </a:r>
            <a:r>
              <a:rPr lang="en-US" dirty="0"/>
              <a:t>C</a:t>
            </a:r>
            <a:r>
              <a:rPr lang="en-US" dirty="0" smtClean="0"/>
              <a:t>olumns to Attribute </a:t>
            </a:r>
            <a:r>
              <a:rPr lang="en-US" dirty="0"/>
              <a:t>T</a:t>
            </a:r>
            <a:r>
              <a:rPr lang="en-US" dirty="0" smtClean="0"/>
              <a:t>able</a:t>
            </a:r>
            <a:endParaRPr lang="en-US" dirty="0"/>
          </a:p>
        </p:txBody>
      </p:sp>
      <p:sp>
        <p:nvSpPr>
          <p:cNvPr id="4" name="Oval 3"/>
          <p:cNvSpPr/>
          <p:nvPr/>
        </p:nvSpPr>
        <p:spPr>
          <a:xfrm>
            <a:off x="1921844" y="2590798"/>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86000" y="3831934"/>
            <a:ext cx="609600" cy="359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208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464"/>
            <a:ext cx="9144001" cy="6168736"/>
          </a:xfrm>
          <a:prstGeom prst="rect">
            <a:avLst/>
          </a:prstGeom>
          <a:noFill/>
          <a:ln w="127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903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265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w="15875">
            <a:solidFill>
              <a:schemeClr val="bg1">
                <a:lumMod val="50000"/>
              </a:schemeClr>
            </a:solidFill>
          </a:ln>
        </p:spPr>
        <p:txBody>
          <a:bodyPr/>
          <a:lstStyle/>
          <a:p>
            <a:r>
              <a:rPr lang="en-US" dirty="0" smtClean="0"/>
              <a:t>Field Types</a:t>
            </a:r>
            <a:endParaRPr lang="en-US" dirty="0"/>
          </a:p>
        </p:txBody>
      </p:sp>
      <p:sp>
        <p:nvSpPr>
          <p:cNvPr id="4" name="Text Placeholder 3"/>
          <p:cNvSpPr>
            <a:spLocks noGrp="1"/>
          </p:cNvSpPr>
          <p:nvPr>
            <p:ph type="body" idx="1"/>
          </p:nvPr>
        </p:nvSpPr>
        <p:spPr>
          <a:solidFill>
            <a:schemeClr val="bg1">
              <a:lumMod val="85000"/>
            </a:schemeClr>
          </a:solidFill>
          <a:ln w="15875">
            <a:solidFill>
              <a:schemeClr val="bg1">
                <a:lumMod val="50000"/>
              </a:schemeClr>
            </a:solidFill>
          </a:ln>
        </p:spPr>
        <p:txBody>
          <a:bodyPr>
            <a:normAutofit/>
          </a:bodyPr>
          <a:lstStyle/>
          <a:p>
            <a:r>
              <a:rPr lang="en-US" sz="2800" dirty="0" smtClean="0"/>
              <a:t>Whole Numbers</a:t>
            </a:r>
            <a:endParaRPr lang="en-US" sz="2800" dirty="0"/>
          </a:p>
        </p:txBody>
      </p:sp>
      <p:sp>
        <p:nvSpPr>
          <p:cNvPr id="3" name="Content Placeholder 2"/>
          <p:cNvSpPr>
            <a:spLocks noGrp="1"/>
          </p:cNvSpPr>
          <p:nvPr>
            <p:ph sz="half" idx="2"/>
          </p:nvPr>
        </p:nvSpPr>
        <p:spPr>
          <a:solidFill>
            <a:schemeClr val="bg1">
              <a:lumMod val="95000"/>
            </a:schemeClr>
          </a:solidFill>
          <a:ln w="15875">
            <a:solidFill>
              <a:schemeClr val="bg1">
                <a:lumMod val="50000"/>
              </a:schemeClr>
            </a:solidFill>
          </a:ln>
        </p:spPr>
        <p:txBody>
          <a:bodyPr/>
          <a:lstStyle/>
          <a:p>
            <a:r>
              <a:rPr lang="en-US" b="1" dirty="0" smtClean="0"/>
              <a:t>Short Integer </a:t>
            </a:r>
            <a:r>
              <a:rPr lang="en-US" dirty="0" smtClean="0"/>
              <a:t/>
            </a:r>
            <a:br>
              <a:rPr lang="en-US" dirty="0" smtClean="0"/>
            </a:br>
            <a:r>
              <a:rPr lang="en-US" dirty="0" smtClean="0"/>
              <a:t>(integers from </a:t>
            </a:r>
            <a:r>
              <a:rPr lang="en-US" dirty="0"/>
              <a:t>-32,768 </a:t>
            </a:r>
            <a:r>
              <a:rPr lang="en-US" dirty="0" smtClean="0"/>
              <a:t/>
            </a:r>
            <a:br>
              <a:rPr lang="en-US" dirty="0" smtClean="0"/>
            </a:br>
            <a:r>
              <a:rPr lang="en-US" dirty="0" smtClean="0"/>
              <a:t>to </a:t>
            </a:r>
            <a:r>
              <a:rPr lang="en-US" dirty="0"/>
              <a:t>32,767</a:t>
            </a:r>
            <a:r>
              <a:rPr lang="en-US" dirty="0" smtClean="0"/>
              <a:t>)</a:t>
            </a:r>
            <a:br>
              <a:rPr lang="en-US" dirty="0" smtClean="0"/>
            </a:br>
            <a:endParaRPr lang="en-US" dirty="0" smtClean="0"/>
          </a:p>
          <a:p>
            <a:r>
              <a:rPr lang="en-US" b="1" dirty="0" smtClean="0"/>
              <a:t>Long </a:t>
            </a:r>
            <a:r>
              <a:rPr lang="en-US" b="1" dirty="0"/>
              <a:t>Integer </a:t>
            </a:r>
            <a:r>
              <a:rPr lang="en-US" dirty="0" smtClean="0"/>
              <a:t/>
            </a:r>
            <a:br>
              <a:rPr lang="en-US" dirty="0" smtClean="0"/>
            </a:br>
            <a:r>
              <a:rPr lang="en-US" dirty="0" smtClean="0"/>
              <a:t>(integers from </a:t>
            </a:r>
            <a:r>
              <a:rPr lang="en-US" dirty="0"/>
              <a:t>-2,147,483,648 to 2,147,483,647</a:t>
            </a:r>
            <a:r>
              <a:rPr lang="en-US" dirty="0" smtClean="0"/>
              <a:t>)</a:t>
            </a:r>
          </a:p>
          <a:p>
            <a:pPr marL="0" indent="0">
              <a:buNone/>
            </a:pPr>
            <a:endParaRPr lang="en-US" dirty="0"/>
          </a:p>
        </p:txBody>
      </p:sp>
      <p:sp>
        <p:nvSpPr>
          <p:cNvPr id="5" name="Text Placeholder 4"/>
          <p:cNvSpPr>
            <a:spLocks noGrp="1"/>
          </p:cNvSpPr>
          <p:nvPr>
            <p:ph type="body" sz="quarter" idx="3"/>
          </p:nvPr>
        </p:nvSpPr>
        <p:spPr>
          <a:solidFill>
            <a:schemeClr val="bg1">
              <a:lumMod val="85000"/>
            </a:schemeClr>
          </a:solidFill>
          <a:ln w="15875">
            <a:solidFill>
              <a:schemeClr val="bg1">
                <a:lumMod val="50000"/>
              </a:schemeClr>
            </a:solidFill>
          </a:ln>
        </p:spPr>
        <p:txBody>
          <a:bodyPr>
            <a:normAutofit/>
          </a:bodyPr>
          <a:lstStyle/>
          <a:p>
            <a:r>
              <a:rPr lang="en-US" sz="2800" dirty="0" smtClean="0"/>
              <a:t>Decimals</a:t>
            </a:r>
            <a:endParaRPr lang="en-US" sz="2800" dirty="0"/>
          </a:p>
        </p:txBody>
      </p:sp>
      <p:sp>
        <p:nvSpPr>
          <p:cNvPr id="6" name="Content Placeholder 5"/>
          <p:cNvSpPr>
            <a:spLocks noGrp="1"/>
          </p:cNvSpPr>
          <p:nvPr>
            <p:ph sz="quarter" idx="4"/>
          </p:nvPr>
        </p:nvSpPr>
        <p:spPr>
          <a:solidFill>
            <a:schemeClr val="bg1">
              <a:lumMod val="95000"/>
            </a:schemeClr>
          </a:solidFill>
          <a:ln w="15875">
            <a:solidFill>
              <a:schemeClr val="bg1">
                <a:lumMod val="50000"/>
              </a:schemeClr>
            </a:solidFill>
          </a:ln>
        </p:spPr>
        <p:txBody>
          <a:bodyPr/>
          <a:lstStyle/>
          <a:p>
            <a:r>
              <a:rPr lang="en-US" b="1" dirty="0"/>
              <a:t>Double </a:t>
            </a:r>
            <a:r>
              <a:rPr lang="en-US" dirty="0" smtClean="0"/>
              <a:t/>
            </a:r>
            <a:br>
              <a:rPr lang="en-US" dirty="0" smtClean="0"/>
            </a:br>
            <a:r>
              <a:rPr lang="en-US" dirty="0" smtClean="0"/>
              <a:t>(up </a:t>
            </a:r>
            <a:r>
              <a:rPr lang="en-US" dirty="0"/>
              <a:t>to 6 decimal places</a:t>
            </a:r>
            <a:r>
              <a:rPr lang="en-US" dirty="0" smtClean="0"/>
              <a:t>)</a:t>
            </a:r>
            <a:br>
              <a:rPr lang="en-US" dirty="0" smtClean="0"/>
            </a:br>
            <a:endParaRPr lang="en-US" dirty="0"/>
          </a:p>
          <a:p>
            <a:r>
              <a:rPr lang="en-US" b="1" dirty="0"/>
              <a:t>Float </a:t>
            </a:r>
            <a:r>
              <a:rPr lang="en-US" dirty="0" smtClean="0"/>
              <a:t/>
            </a:r>
            <a:br>
              <a:rPr lang="en-US" dirty="0" smtClean="0"/>
            </a:br>
            <a:r>
              <a:rPr lang="en-US" dirty="0" smtClean="0"/>
              <a:t>(unlimited </a:t>
            </a:r>
            <a:r>
              <a:rPr lang="en-US" dirty="0"/>
              <a:t># of decimal places)</a:t>
            </a:r>
          </a:p>
          <a:p>
            <a:endParaRPr lang="en-US" dirty="0"/>
          </a:p>
        </p:txBody>
      </p:sp>
      <p:pic>
        <p:nvPicPr>
          <p:cNvPr id="7"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072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own Arrow 3"/>
          <p:cNvSpPr/>
          <p:nvPr/>
        </p:nvSpPr>
        <p:spPr>
          <a:xfrm>
            <a:off x="7620000" y="76200"/>
            <a:ext cx="381000"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8"/>
            <a:ext cx="9144000" cy="6136278"/>
          </a:xfrm>
          <a:prstGeom prst="rect">
            <a:avLst/>
          </a:prstGeom>
          <a:noFill/>
          <a:ln w="127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211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Presentation\Images\lesson12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76200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J:\Presentation\Images\att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5638800"/>
            <a:ext cx="2705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J:\Presentation\Images\edit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241925"/>
            <a:ext cx="1828800" cy="1308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akthi\Desktop\NEW_COE_LOGO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952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7326"/>
            <a:ext cx="8153400" cy="606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909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9364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90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a:solidFill>
            <a:schemeClr val="bg1">
              <a:lumMod val="95000"/>
            </a:schemeClr>
          </a:solidFill>
          <a:ln>
            <a:noFill/>
          </a:ln>
          <a:effectLst/>
          <a:scene3d>
            <a:camera prst="orthographicFront">
              <a:rot lat="0" lon="0" rev="0"/>
            </a:camera>
            <a:lightRig rig="chilly" dir="t">
              <a:rot lat="0" lon="0" rev="18480000"/>
            </a:lightRig>
          </a:scene3d>
          <a:sp3d prstMaterial="clear">
            <a:bevelT h="63500"/>
          </a:sp3d>
        </p:spPr>
        <p:txBody>
          <a:bodyPr/>
          <a:lstStyle/>
          <a:p>
            <a:r>
              <a:rPr lang="en-US" dirty="0" smtClean="0"/>
              <a:t>What is ArcGIS</a:t>
            </a:r>
            <a:endParaRPr lang="en-US" dirty="0"/>
          </a:p>
        </p:txBody>
      </p:sp>
      <p:sp>
        <p:nvSpPr>
          <p:cNvPr id="3" name="Content Placeholder 2"/>
          <p:cNvSpPr>
            <a:spLocks noGrp="1"/>
          </p:cNvSpPr>
          <p:nvPr>
            <p:ph idx="1"/>
          </p:nvPr>
        </p:nvSpPr>
        <p:spPr>
          <a:xfrm>
            <a:off x="457200" y="1600200"/>
            <a:ext cx="8229600" cy="4525963"/>
          </a:xfrm>
          <a:solidFill>
            <a:schemeClr val="bg1">
              <a:lumMod val="95000"/>
            </a:schemeClr>
          </a:solidFill>
          <a:ln>
            <a:noFill/>
          </a:ln>
          <a:effectLst/>
          <a:scene3d>
            <a:camera prst="orthographicFront">
              <a:rot lat="0" lon="0" rev="0"/>
            </a:camera>
            <a:lightRig rig="chilly" dir="t">
              <a:rot lat="0" lon="0" rev="18480000"/>
            </a:lightRig>
          </a:scene3d>
          <a:sp3d prstMaterial="clear">
            <a:bevelT h="63500"/>
          </a:sp3d>
        </p:spPr>
        <p:txBody>
          <a:bodyPr>
            <a:normAutofit fontScale="92500"/>
          </a:bodyPr>
          <a:lstStyle/>
          <a:p>
            <a:r>
              <a:rPr lang="en-US" b="1" dirty="0"/>
              <a:t>ArcGIS</a:t>
            </a:r>
            <a:r>
              <a:rPr lang="en-US" dirty="0"/>
              <a:t> is a </a:t>
            </a:r>
            <a:r>
              <a:rPr lang="en-US" dirty="0" smtClean="0"/>
              <a:t>geographic information system (GIS</a:t>
            </a:r>
            <a:r>
              <a:rPr lang="en-US" dirty="0"/>
              <a:t>) for working with maps and geographic information</a:t>
            </a:r>
            <a:r>
              <a:rPr lang="en-US" dirty="0" smtClean="0"/>
              <a:t>.</a:t>
            </a:r>
          </a:p>
          <a:p>
            <a:r>
              <a:rPr lang="en-US" dirty="0"/>
              <a:t>It is used for: creating and using maps; compiling geographic data; analyzing mapped information; sharing and discovering geographic information; using maps and geographic information in a range of applications; and managing geographic information in a database</a:t>
            </a:r>
          </a:p>
        </p:txBody>
      </p:sp>
      <p:pic>
        <p:nvPicPr>
          <p:cNvPr id="4" name="Picture 2" descr="C:\Users\Sakthi\Desktop\NEW_CO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89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9154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603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20200" cy="647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307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9166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9196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935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45820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2572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normAutofit fontScale="90000"/>
          </a:bodyPr>
          <a:lstStyle/>
          <a:p>
            <a:r>
              <a:rPr lang="en-US" dirty="0"/>
              <a:t>Share </a:t>
            </a:r>
            <a:r>
              <a:rPr lang="en-US" dirty="0" smtClean="0"/>
              <a:t>Maps </a:t>
            </a:r>
            <a:r>
              <a:rPr lang="en-US" dirty="0"/>
              <a:t>and </a:t>
            </a:r>
            <a:r>
              <a:rPr lang="en-US" dirty="0" smtClean="0"/>
              <a:t>Layers </a:t>
            </a:r>
            <a:r>
              <a:rPr lang="en-US" dirty="0"/>
              <a:t>with </a:t>
            </a:r>
            <a:r>
              <a:rPr lang="en-US" dirty="0" smtClean="0"/>
              <a:t>Packages</a:t>
            </a:r>
            <a:endParaRPr lang="en-US" dirty="0"/>
          </a:p>
        </p:txBody>
      </p:sp>
      <p:sp>
        <p:nvSpPr>
          <p:cNvPr id="4" name="Content Placeholder 3"/>
          <p:cNvSpPr>
            <a:spLocks noGrp="1"/>
          </p:cNvSpPr>
          <p:nvPr>
            <p:ph idx="1"/>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Package up all the information used to create a layer or map document for easy sharing by email, a shared drive on the LAN, etc.</a:t>
            </a:r>
            <a:br>
              <a:rPr lang="en-US" dirty="0" smtClean="0"/>
            </a:br>
            <a:endParaRPr lang="en-US" dirty="0" smtClean="0"/>
          </a:p>
          <a:p>
            <a:r>
              <a:rPr lang="en-US" dirty="0" smtClean="0"/>
              <a:t>Right-click a layer in the TOC and select “Create Layer Package”</a:t>
            </a:r>
            <a:endParaRPr lang="en-US" dirty="0"/>
          </a:p>
        </p:txBody>
      </p:sp>
      <p:pic>
        <p:nvPicPr>
          <p:cNvPr id="5"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060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008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Share a Map Package</a:t>
            </a:r>
            <a:endParaRPr lang="en-US" dirty="0"/>
          </a:p>
        </p:txBody>
      </p:sp>
      <p:sp>
        <p:nvSpPr>
          <p:cNvPr id="3" name="Content Placeholder 2"/>
          <p:cNvSpPr>
            <a:spLocks noGrp="1"/>
          </p:cNvSpPr>
          <p:nvPr>
            <p:ph idx="1"/>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To package up an entire map document for sharing, use File | Create Map Package</a:t>
            </a:r>
          </a:p>
        </p:txBody>
      </p:sp>
      <p:pic>
        <p:nvPicPr>
          <p:cNvPr id="4" name="Picture 2" descr="C:\Users\Sakthi\Desktop\NEW_CO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3520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 y="0"/>
            <a:ext cx="914480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73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Two Types of Spatial Data</a:t>
            </a:r>
            <a:endParaRPr lang="en-US" dirty="0"/>
          </a:p>
        </p:txBody>
      </p:sp>
      <p:sp>
        <p:nvSpPr>
          <p:cNvPr id="3" name="Content Placeholder 2"/>
          <p:cNvSpPr>
            <a:spLocks noGrp="1"/>
          </p:cNvSpPr>
          <p:nvPr>
            <p:ph idx="1"/>
          </p:nvPr>
        </p:nvSpPr>
        <p:spPr>
          <a:xfrm>
            <a:off x="457200" y="1600200"/>
            <a:ext cx="8229600" cy="4572000"/>
          </a:xfrm>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normAutofit lnSpcReduction="10000"/>
          </a:bodyPr>
          <a:lstStyle/>
          <a:p>
            <a:pPr lvl="2"/>
            <a:r>
              <a:rPr lang="en-GB" altLang="en-US" sz="3000" dirty="0"/>
              <a:t>Vector</a:t>
            </a:r>
          </a:p>
          <a:p>
            <a:pPr lvl="3"/>
            <a:r>
              <a:rPr lang="en-GB" altLang="en-US" sz="3000" dirty="0"/>
              <a:t>Points (single </a:t>
            </a:r>
            <a:r>
              <a:rPr lang="en-GB" altLang="en-US" sz="3000" dirty="0" err="1"/>
              <a:t>x,y</a:t>
            </a:r>
            <a:r>
              <a:rPr lang="en-GB" altLang="en-US" sz="3000" dirty="0"/>
              <a:t> coordinate)</a:t>
            </a:r>
          </a:p>
          <a:p>
            <a:pPr lvl="3"/>
            <a:r>
              <a:rPr lang="en-GB" altLang="en-US" sz="3000" dirty="0"/>
              <a:t>Lines (strings of </a:t>
            </a:r>
            <a:r>
              <a:rPr lang="en-GB" altLang="en-US" sz="3000" dirty="0" err="1"/>
              <a:t>x,y</a:t>
            </a:r>
            <a:r>
              <a:rPr lang="en-GB" altLang="en-US" sz="3000" dirty="0"/>
              <a:t> coordinates)</a:t>
            </a:r>
          </a:p>
          <a:p>
            <a:pPr lvl="3"/>
            <a:r>
              <a:rPr lang="en-GB" altLang="en-US" sz="3000" dirty="0"/>
              <a:t>Polygons (closed string of </a:t>
            </a:r>
            <a:r>
              <a:rPr lang="en-GB" altLang="en-US" sz="3000" dirty="0" err="1"/>
              <a:t>x,y</a:t>
            </a:r>
            <a:r>
              <a:rPr lang="en-GB" altLang="en-US" sz="3000" dirty="0"/>
              <a:t> coordinates)</a:t>
            </a:r>
          </a:p>
          <a:p>
            <a:pPr lvl="2"/>
            <a:r>
              <a:rPr lang="en-GB" altLang="en-US" sz="3000" dirty="0"/>
              <a:t>Raster</a:t>
            </a:r>
          </a:p>
          <a:p>
            <a:pPr lvl="3"/>
            <a:r>
              <a:rPr lang="en-GB" altLang="en-US" sz="3000" dirty="0"/>
              <a:t>A </a:t>
            </a:r>
            <a:r>
              <a:rPr lang="en-GB" altLang="en-US" sz="3000" b="1" dirty="0">
                <a:solidFill>
                  <a:schemeClr val="folHlink"/>
                </a:solidFill>
              </a:rPr>
              <a:t>grid</a:t>
            </a:r>
            <a:r>
              <a:rPr lang="en-GB" altLang="en-US" sz="3000" dirty="0"/>
              <a:t> of (often) square-shaped </a:t>
            </a:r>
            <a:r>
              <a:rPr lang="en-GB" altLang="en-US" sz="3000" b="1" dirty="0">
                <a:solidFill>
                  <a:schemeClr val="folHlink"/>
                </a:solidFill>
              </a:rPr>
              <a:t>cells</a:t>
            </a:r>
            <a:endParaRPr lang="en-US" altLang="en-US" sz="3000" dirty="0"/>
          </a:p>
          <a:p>
            <a:pPr lvl="3"/>
            <a:r>
              <a:rPr lang="en-GB" altLang="en-US" sz="3000" dirty="0"/>
              <a:t>Individual cells together are used to create a layer of points, lines and areas</a:t>
            </a:r>
            <a:endParaRPr lang="en-US" altLang="en-US" sz="3000" dirty="0"/>
          </a:p>
          <a:p>
            <a:pPr marL="457200" lvl="1" indent="0">
              <a:buNone/>
            </a:pPr>
            <a:endParaRPr lang="en-US" dirty="0" smtClean="0"/>
          </a:p>
          <a:p>
            <a:pPr marL="457200" lvl="1" indent="0">
              <a:buNone/>
            </a:pPr>
            <a:endParaRPr lang="en-US" dirty="0" smtClean="0"/>
          </a:p>
          <a:p>
            <a:pPr marL="457200" lvl="1" indent="0">
              <a:buNone/>
            </a:pPr>
            <a:endParaRPr lang="en-US" dirty="0"/>
          </a:p>
          <a:p>
            <a:endParaRPr lang="en-US" dirty="0"/>
          </a:p>
        </p:txBody>
      </p:sp>
      <p:pic>
        <p:nvPicPr>
          <p:cNvPr id="4"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6480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467600" cy="4810125"/>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5345229"/>
            <a:ext cx="7620000" cy="646331"/>
          </a:xfrm>
          <a:prstGeom prst="rect">
            <a:avLst/>
          </a:prstGeom>
          <a:solidFill>
            <a:schemeClr val="bg1">
              <a:lumMod val="95000"/>
            </a:schemeClr>
          </a:solidFill>
          <a:ln w="15875">
            <a:solidFill>
              <a:schemeClr val="bg1">
                <a:lumMod val="50000"/>
              </a:schemeClr>
            </a:solidFill>
          </a:ln>
        </p:spPr>
        <p:txBody>
          <a:bodyPr wrap="square" rtlCol="0">
            <a:spAutoFit/>
          </a:bodyPr>
          <a:lstStyle/>
          <a:p>
            <a:r>
              <a:rPr lang="en-US" dirty="0" err="1" smtClean="0"/>
              <a:t>ArcMap</a:t>
            </a:r>
            <a:r>
              <a:rPr lang="en-US" dirty="0" smtClean="0"/>
              <a:t> will force you to create some limited metadata before creating a sharable package. Click OK.</a:t>
            </a:r>
            <a:endParaRPr lang="en-US" dirty="0"/>
          </a:p>
        </p:txBody>
      </p:sp>
      <p:pic>
        <p:nvPicPr>
          <p:cNvPr id="4"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9301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239000" cy="6845338"/>
          </a:xfrm>
          <a:prstGeom prst="rect">
            <a:avLst/>
          </a:prstGeom>
          <a:noFill/>
          <a:ln w="127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7086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Creating Packages</a:t>
            </a:r>
            <a:endParaRPr lang="en-US" dirty="0"/>
          </a:p>
        </p:txBody>
      </p:sp>
      <p:sp>
        <p:nvSpPr>
          <p:cNvPr id="4" name="Content Placeholder 3"/>
          <p:cNvSpPr>
            <a:spLocks noGrp="1"/>
          </p:cNvSpPr>
          <p:nvPr>
            <p:ph idx="1"/>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Save the package as a file and share as you usually would</a:t>
            </a:r>
            <a:br>
              <a:rPr lang="en-US" dirty="0" smtClean="0"/>
            </a:br>
            <a:endParaRPr lang="en-US" dirty="0" smtClean="0"/>
          </a:p>
          <a:p>
            <a:r>
              <a:rPr lang="en-US" dirty="0" smtClean="0"/>
              <a:t>You must “validate” your package before saving</a:t>
            </a:r>
            <a:br>
              <a:rPr lang="en-US" dirty="0" smtClean="0"/>
            </a:br>
            <a:endParaRPr lang="en-US" dirty="0" smtClean="0"/>
          </a:p>
          <a:p>
            <a:pPr lvl="1"/>
            <a:r>
              <a:rPr lang="en-US" dirty="0" smtClean="0"/>
              <a:t>Detects any errors that would impede sharing</a:t>
            </a:r>
          </a:p>
          <a:p>
            <a:pPr marL="0" indent="0">
              <a:buNone/>
            </a:pPr>
            <a:endParaRPr lang="en-US" dirty="0"/>
          </a:p>
        </p:txBody>
      </p:sp>
      <p:pic>
        <p:nvPicPr>
          <p:cNvPr id="5" name="Picture 2" descr="C:\Users\Sakthi\Desktop\NEW_CO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8982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76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590800" y="35814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47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Validation</a:t>
            </a:r>
            <a:endParaRPr lang="en-US" dirty="0"/>
          </a:p>
        </p:txBody>
      </p:sp>
      <p:sp>
        <p:nvSpPr>
          <p:cNvPr id="3" name="Content Placeholder 2"/>
          <p:cNvSpPr>
            <a:spLocks noGrp="1"/>
          </p:cNvSpPr>
          <p:nvPr>
            <p:ph idx="1"/>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Any errors need to be corrected. Click on any error messages to see a help document.</a:t>
            </a:r>
          </a:p>
          <a:p>
            <a:r>
              <a:rPr lang="en-US" dirty="0" smtClean="0"/>
              <a:t>Warnings are warnings only – can go ahead and publish.</a:t>
            </a:r>
          </a:p>
          <a:p>
            <a:r>
              <a:rPr lang="en-US" dirty="0" smtClean="0"/>
              <a:t>If no problems, the share button will become active.</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343400"/>
            <a:ext cx="3838575" cy="232410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734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What Else </a:t>
            </a:r>
            <a:r>
              <a:rPr lang="en-US" dirty="0"/>
              <a:t>C</a:t>
            </a:r>
            <a:r>
              <a:rPr lang="en-US" dirty="0" smtClean="0"/>
              <a:t>an </a:t>
            </a:r>
            <a:r>
              <a:rPr lang="en-US" dirty="0"/>
              <a:t>Y</a:t>
            </a:r>
            <a:r>
              <a:rPr lang="en-US" dirty="0" smtClean="0"/>
              <a:t>ou Do with GIS?</a:t>
            </a:r>
            <a:endParaRPr lang="en-US" dirty="0"/>
          </a:p>
        </p:txBody>
      </p:sp>
      <p:sp>
        <p:nvSpPr>
          <p:cNvPr id="4" name="Content Placeholder 3"/>
          <p:cNvSpPr>
            <a:spLocks noGrp="1"/>
          </p:cNvSpPr>
          <p:nvPr>
            <p:ph sz="half" idx="1"/>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normAutofit/>
          </a:bodyPr>
          <a:lstStyle/>
          <a:p>
            <a:r>
              <a:rPr lang="en-US" dirty="0" smtClean="0"/>
              <a:t>Create/digitize </a:t>
            </a:r>
            <a:r>
              <a:rPr lang="en-US" dirty="0"/>
              <a:t>your own </a:t>
            </a:r>
            <a:r>
              <a:rPr lang="en-US" dirty="0" smtClean="0"/>
              <a:t>data </a:t>
            </a:r>
          </a:p>
          <a:p>
            <a:endParaRPr lang="en-US" dirty="0"/>
          </a:p>
          <a:p>
            <a:pPr marL="0" indent="0">
              <a:buNone/>
            </a:pPr>
            <a:r>
              <a:rPr lang="en-US" dirty="0" smtClean="0"/>
              <a:t/>
            </a:r>
            <a:br>
              <a:rPr lang="en-US" dirty="0" smtClean="0"/>
            </a:br>
            <a:endParaRPr lang="en-US" dirty="0"/>
          </a:p>
          <a:p>
            <a:r>
              <a:rPr lang="en-US" dirty="0"/>
              <a:t>I</a:t>
            </a:r>
            <a:r>
              <a:rPr lang="en-US" dirty="0" smtClean="0"/>
              <a:t>mport </a:t>
            </a:r>
            <a:r>
              <a:rPr lang="en-US" dirty="0"/>
              <a:t>GPS </a:t>
            </a:r>
            <a:r>
              <a:rPr lang="en-US" dirty="0" smtClean="0"/>
              <a:t>data</a:t>
            </a:r>
            <a:endParaRPr lang="en-US" dirty="0"/>
          </a:p>
        </p:txBody>
      </p:sp>
      <p:sp>
        <p:nvSpPr>
          <p:cNvPr id="5" name="Content Placeholder 4"/>
          <p:cNvSpPr>
            <a:spLocks noGrp="1"/>
          </p:cNvSpPr>
          <p:nvPr>
            <p:ph sz="half" idx="2"/>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normAutofit/>
          </a:bodyPr>
          <a:lstStyle/>
          <a:p>
            <a:r>
              <a:rPr lang="en-US" dirty="0" smtClean="0"/>
              <a:t>Use web map services for </a:t>
            </a:r>
            <a:r>
              <a:rPr lang="en-US" dirty="0" err="1" smtClean="0"/>
              <a:t>mashups</a:t>
            </a:r>
            <a:r>
              <a:rPr lang="en-US" dirty="0" smtClean="0"/>
              <a:t> in your own applications.</a:t>
            </a:r>
          </a:p>
          <a:p>
            <a:endParaRPr lang="en-US" dirty="0"/>
          </a:p>
          <a:p>
            <a:pPr marL="0" indent="0">
              <a:buNone/>
            </a:pPr>
            <a:endParaRPr lang="en-US" dirty="0" smtClean="0"/>
          </a:p>
          <a:p>
            <a:r>
              <a:rPr lang="en-US" dirty="0" smtClean="0"/>
              <a:t>Much More!</a:t>
            </a:r>
            <a:br>
              <a:rPr lang="en-US" dirty="0" smtClean="0"/>
            </a:br>
            <a:endParaRPr lang="en-US" dirty="0" smtClean="0"/>
          </a:p>
        </p:txBody>
      </p:sp>
      <p:pic>
        <p:nvPicPr>
          <p:cNvPr id="6"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7265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normAutofit fontScale="90000"/>
          </a:bodyPr>
          <a:lstStyle/>
          <a:p>
            <a:r>
              <a:rPr lang="en-US" dirty="0" smtClean="0"/>
              <a:t>GIS Software at University of Texas, Arlington.</a:t>
            </a:r>
            <a:endParaRPr lang="en-US" dirty="0"/>
          </a:p>
        </p:txBody>
      </p:sp>
      <p:sp>
        <p:nvSpPr>
          <p:cNvPr id="3" name="Content Placeholder 2"/>
          <p:cNvSpPr>
            <a:spLocks noGrp="1"/>
          </p:cNvSpPr>
          <p:nvPr>
            <p:ph idx="1"/>
          </p:nvPr>
        </p:nvSpPr>
        <p:spPr>
          <a:xfrm>
            <a:off x="685800" y="1600200"/>
            <a:ext cx="7696200" cy="3581400"/>
          </a:xfrm>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normAutofit fontScale="92500" lnSpcReduction="20000"/>
          </a:bodyPr>
          <a:lstStyle/>
          <a:p>
            <a:pPr lvl="0"/>
            <a:r>
              <a:rPr lang="en-US" dirty="0" smtClean="0"/>
              <a:t>University Hall Laboratory (014)</a:t>
            </a:r>
          </a:p>
          <a:p>
            <a:pPr marL="0" lvl="0" indent="0">
              <a:buNone/>
            </a:pPr>
            <a:endParaRPr lang="en-US" dirty="0" smtClean="0"/>
          </a:p>
          <a:p>
            <a:pPr lvl="0"/>
            <a:r>
              <a:rPr lang="en-US" dirty="0" smtClean="0"/>
              <a:t>ArcGIS version 10.1 (Latest!)</a:t>
            </a:r>
            <a:br>
              <a:rPr lang="en-US" dirty="0" smtClean="0"/>
            </a:br>
            <a:endParaRPr lang="en-US" dirty="0" smtClean="0"/>
          </a:p>
          <a:p>
            <a:pPr lvl="0"/>
            <a:r>
              <a:rPr lang="en-US" dirty="0" smtClean="0"/>
              <a:t>180 days free trial available online</a:t>
            </a:r>
          </a:p>
          <a:p>
            <a:pPr lvl="0"/>
            <a:r>
              <a:rPr lang="en-US" dirty="0" smtClean="0"/>
              <a:t>Direct link</a:t>
            </a:r>
            <a:r>
              <a:rPr lang="en-US" dirty="0">
                <a:sym typeface="Wingdings" panose="05000000000000000000" pitchFamily="2" charset="2"/>
              </a:rPr>
              <a:t> </a:t>
            </a:r>
            <a:r>
              <a:rPr lang="en-US" dirty="0">
                <a:sym typeface="Wingdings" panose="05000000000000000000" pitchFamily="2" charset="2"/>
                <a:hlinkClick r:id="rId3"/>
              </a:rPr>
              <a:t>http://www.esri.com/software/arcgis/explorer-desktop/download</a:t>
            </a:r>
            <a:endParaRPr lang="en-US" dirty="0" smtClean="0"/>
          </a:p>
        </p:txBody>
      </p:sp>
      <p:pic>
        <p:nvPicPr>
          <p:cNvPr id="4"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1136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Sources of GIS Data</a:t>
            </a:r>
            <a:endParaRPr lang="en-US" dirty="0"/>
          </a:p>
        </p:txBody>
      </p:sp>
      <p:sp>
        <p:nvSpPr>
          <p:cNvPr id="3" name="Content Placeholder 2"/>
          <p:cNvSpPr>
            <a:spLocks noGrp="1"/>
          </p:cNvSpPr>
          <p:nvPr>
            <p:ph idx="1"/>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normAutofit/>
          </a:bodyPr>
          <a:lstStyle/>
          <a:p>
            <a:pPr lvl="0"/>
            <a:r>
              <a:rPr lang="en-US" dirty="0"/>
              <a:t>S</a:t>
            </a:r>
            <a:r>
              <a:rPr lang="en-US" dirty="0" smtClean="0"/>
              <a:t>earch </a:t>
            </a:r>
            <a:r>
              <a:rPr lang="en-US" dirty="0"/>
              <a:t>for </a:t>
            </a:r>
            <a:r>
              <a:rPr lang="en-US" dirty="0" smtClean="0"/>
              <a:t>selected </a:t>
            </a:r>
            <a:r>
              <a:rPr lang="en-US" dirty="0"/>
              <a:t>base layers </a:t>
            </a:r>
            <a:r>
              <a:rPr lang="en-US" dirty="0" smtClean="0"/>
              <a:t>(reference maps) from </a:t>
            </a:r>
            <a:r>
              <a:rPr lang="en-US" dirty="0"/>
              <a:t>right within the application</a:t>
            </a:r>
          </a:p>
          <a:p>
            <a:r>
              <a:rPr lang="en-US" b="1" u="sng" dirty="0" smtClean="0">
                <a:solidFill>
                  <a:schemeClr val="accent2">
                    <a:lumMod val="75000"/>
                  </a:schemeClr>
                </a:solidFill>
              </a:rPr>
              <a:t>ArcGis.com</a:t>
            </a:r>
            <a:r>
              <a:rPr lang="en-US" dirty="0" smtClean="0"/>
              <a:t> (</a:t>
            </a:r>
            <a:r>
              <a:rPr lang="en-US" dirty="0"/>
              <a:t>ESRI official website</a:t>
            </a:r>
            <a:r>
              <a:rPr lang="en-US" dirty="0" smtClean="0"/>
              <a:t>)</a:t>
            </a:r>
            <a:endParaRPr lang="en-US" dirty="0" smtClean="0">
              <a:hlinkClick r:id="rId2"/>
            </a:endParaRPr>
          </a:p>
          <a:p>
            <a:pPr lvl="0"/>
            <a:r>
              <a:rPr lang="en-US" b="1" u="sng" dirty="0">
                <a:solidFill>
                  <a:schemeClr val="accent2">
                    <a:lumMod val="75000"/>
                  </a:schemeClr>
                </a:solidFill>
              </a:rPr>
              <a:t>g</a:t>
            </a:r>
            <a:r>
              <a:rPr lang="en-US" b="1" u="sng" dirty="0" smtClean="0">
                <a:solidFill>
                  <a:schemeClr val="accent2">
                    <a:lumMod val="75000"/>
                  </a:schemeClr>
                </a:solidFill>
              </a:rPr>
              <a:t>eo.data.gov</a:t>
            </a:r>
            <a:r>
              <a:rPr lang="en-US" dirty="0" smtClean="0"/>
              <a:t> (federal portal)</a:t>
            </a:r>
          </a:p>
          <a:p>
            <a:r>
              <a:rPr lang="en-US" b="1" u="sng" dirty="0">
                <a:solidFill>
                  <a:schemeClr val="accent2">
                    <a:lumMod val="75000"/>
                  </a:schemeClr>
                </a:solidFill>
              </a:rPr>
              <a:t>pasda.psu.edu</a:t>
            </a:r>
            <a:r>
              <a:rPr lang="en-US" dirty="0"/>
              <a:t> (Pennsylvania Spatial Data Access</a:t>
            </a:r>
            <a:r>
              <a:rPr lang="en-US" dirty="0" smtClean="0"/>
              <a:t>)</a:t>
            </a:r>
          </a:p>
          <a:p>
            <a:r>
              <a:rPr lang="en-US" sz="3100" b="1" dirty="0">
                <a:solidFill>
                  <a:schemeClr val="accent2">
                    <a:lumMod val="75000"/>
                  </a:schemeClr>
                </a:solidFill>
              </a:rPr>
              <a:t>Kate Dougherty</a:t>
            </a:r>
            <a:r>
              <a:rPr lang="en-US" sz="3100" dirty="0"/>
              <a:t>, Geosciences &amp; Maps </a:t>
            </a:r>
            <a:r>
              <a:rPr lang="en-US" sz="3100" dirty="0" smtClean="0"/>
              <a:t>Librarian’s online presentation.</a:t>
            </a:r>
            <a:endParaRPr lang="en-US" sz="3100" dirty="0"/>
          </a:p>
          <a:p>
            <a:pPr marL="0" indent="0">
              <a:buNone/>
            </a:pPr>
            <a:endParaRPr lang="en-US" dirty="0"/>
          </a:p>
          <a:p>
            <a:pPr marL="0" lvl="0" indent="0">
              <a:buNone/>
            </a:pPr>
            <a:endParaRPr lang="en-US" dirty="0" smtClean="0"/>
          </a:p>
          <a:p>
            <a:pPr lvl="0"/>
            <a:endParaRPr lang="en-US" dirty="0" smtClean="0"/>
          </a:p>
          <a:p>
            <a:pPr marL="0" indent="0">
              <a:buNone/>
            </a:pPr>
            <a:endParaRPr lang="en-US" dirty="0"/>
          </a:p>
        </p:txBody>
      </p:sp>
      <p:pic>
        <p:nvPicPr>
          <p:cNvPr id="4" name="Picture 2" descr="C:\Users\Sakthi\Desktop\NEW_COE_LOG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771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Good luck!</a:t>
            </a:r>
            <a:endParaRPr lang="en-US" dirty="0"/>
          </a:p>
        </p:txBody>
      </p:sp>
      <p:sp>
        <p:nvSpPr>
          <p:cNvPr id="3" name="Subtitle 2"/>
          <p:cNvSpPr>
            <a:spLocks noGrp="1"/>
          </p:cNvSpPr>
          <p:nvPr>
            <p:ph type="subTitle" idx="1"/>
          </p:nvPr>
        </p:nvSpPr>
        <p:spPr>
          <a:xfrm>
            <a:off x="1371600" y="3886200"/>
            <a:ext cx="6400800" cy="914400"/>
          </a:xfrm>
          <a:solidFill>
            <a:schemeClr val="bg1">
              <a:lumMod val="95000"/>
            </a:schemeClr>
          </a:solidFill>
          <a:ln w="15875">
            <a:noFill/>
          </a:ln>
          <a:effectLst/>
          <a:scene3d>
            <a:camera prst="orthographicFront">
              <a:rot lat="0" lon="0" rev="0"/>
            </a:camera>
            <a:lightRig rig="chilly" dir="t">
              <a:rot lat="0" lon="0" rev="18480000"/>
            </a:lightRig>
          </a:scene3d>
          <a:sp3d prstMaterial="clear">
            <a:bevelT h="63500"/>
          </a:sp3d>
        </p:spPr>
        <p:txBody>
          <a:bodyPr/>
          <a:lstStyle/>
          <a:p>
            <a:r>
              <a:rPr lang="en-US" dirty="0" smtClean="0"/>
              <a:t>Thank you!</a:t>
            </a:r>
            <a:endParaRPr lang="en-US" dirty="0"/>
          </a:p>
        </p:txBody>
      </p:sp>
      <p:pic>
        <p:nvPicPr>
          <p:cNvPr id="4" name="Picture 2" descr="C:\Users\Sakthi\Desktop\NEW_CO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198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Raster vs. Vector data</a:t>
            </a:r>
            <a:endParaRPr lang="en-US" dirty="0"/>
          </a:p>
        </p:txBody>
      </p:sp>
      <p:pic>
        <p:nvPicPr>
          <p:cNvPr id="1026" name="Picture 2" descr="C:\Users\Sakthi\Desktop\raster-vector.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4419600" cy="4689687"/>
          </a:xfrm>
          <a:prstGeom prst="rect">
            <a:avLst/>
          </a:prstGeom>
          <a:no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5" name="Picture 2" descr="C:\Users\Sakthi\Desktop\NEW_COE_LOG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3875359426"/>
              </p:ext>
            </p:extLst>
          </p:nvPr>
        </p:nvGraphicFramePr>
        <p:xfrm>
          <a:off x="5257800" y="1295400"/>
          <a:ext cx="3235427" cy="1981200"/>
        </p:xfrm>
        <a:graphic>
          <a:graphicData uri="http://schemas.openxmlformats.org/presentationml/2006/ole">
            <mc:AlternateContent xmlns:mc="http://schemas.openxmlformats.org/markup-compatibility/2006">
              <mc:Choice xmlns:v="urn:schemas-microsoft-com:vml" Requires="v">
                <p:oleObj spid="_x0000_s1055" name="Paint Shop Pro Image" r:id="rId5" imgW="2926829" imgH="1971266" progId="PaintShopPro">
                  <p:embed/>
                </p:oleObj>
              </mc:Choice>
              <mc:Fallback>
                <p:oleObj name="Paint Shop Pro Image" r:id="rId5" imgW="2926829" imgH="1971266" progId="PaintShopPro">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295400"/>
                        <a:ext cx="3235427" cy="1981200"/>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04065821"/>
              </p:ext>
            </p:extLst>
          </p:nvPr>
        </p:nvGraphicFramePr>
        <p:xfrm>
          <a:off x="5410199" y="4191000"/>
          <a:ext cx="3073073" cy="1676400"/>
        </p:xfrm>
        <a:graphic>
          <a:graphicData uri="http://schemas.openxmlformats.org/presentationml/2006/ole">
            <mc:AlternateContent xmlns:mc="http://schemas.openxmlformats.org/markup-compatibility/2006">
              <mc:Choice xmlns:v="urn:schemas-microsoft-com:vml" Requires="v">
                <p:oleObj spid="_x0000_s1056" name="Paint Shop Pro Image" r:id="rId7" imgW="2839024" imgH="1707317" progId="PaintShopPro">
                  <p:embed/>
                </p:oleObj>
              </mc:Choice>
              <mc:Fallback>
                <p:oleObj name="Paint Shop Pro Image" r:id="rId7" imgW="2839024" imgH="1707317" progId="PaintShopPro">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199" y="4191000"/>
                        <a:ext cx="3073073" cy="1676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50043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Shape File</a:t>
            </a:r>
            <a:br>
              <a:rPr lang="en-US" dirty="0" smtClean="0"/>
            </a:br>
            <a:r>
              <a:rPr lang="en-US" dirty="0" smtClean="0"/>
              <a:t>xxx.shp</a:t>
            </a:r>
            <a:endParaRPr lang="en-US" dirty="0"/>
          </a:p>
        </p:txBody>
      </p:sp>
      <p:sp>
        <p:nvSpPr>
          <p:cNvPr id="3" name="Content Placeholder 2"/>
          <p:cNvSpPr>
            <a:spLocks noGrp="1"/>
          </p:cNvSpPr>
          <p:nvPr>
            <p:ph idx="1"/>
          </p:nvPr>
        </p:nvSpPr>
        <p:spPr/>
        <p:txBody>
          <a:bodyPr/>
          <a:lstStyle/>
          <a:p>
            <a:r>
              <a:rPr lang="en-US" dirty="0" smtClean="0"/>
              <a:t>.</a:t>
            </a:r>
            <a:r>
              <a:rPr lang="en-US" dirty="0" err="1"/>
              <a:t>shp</a:t>
            </a:r>
            <a:r>
              <a:rPr lang="en-US" dirty="0"/>
              <a:t> — shape format; the feature geometry itself</a:t>
            </a:r>
          </a:p>
          <a:p>
            <a:r>
              <a:rPr lang="en-US" dirty="0"/>
              <a:t>.</a:t>
            </a:r>
            <a:r>
              <a:rPr lang="en-US" dirty="0" err="1"/>
              <a:t>shx</a:t>
            </a:r>
            <a:r>
              <a:rPr lang="en-US" dirty="0"/>
              <a:t> — shape index format; a positional index of the feature geometry to allow seeking forwards and backwards quickly</a:t>
            </a:r>
          </a:p>
          <a:p>
            <a:r>
              <a:rPr lang="en-US" dirty="0"/>
              <a:t>.dbf — attribute </a:t>
            </a:r>
            <a:r>
              <a:rPr lang="en-US" dirty="0" smtClean="0"/>
              <a:t>format</a:t>
            </a:r>
            <a:endParaRPr lang="en-US" dirty="0"/>
          </a:p>
          <a:p>
            <a:pPr marL="0" indent="0">
              <a:buNone/>
            </a:pPr>
            <a:endParaRPr lang="en-US" dirty="0" smtClean="0"/>
          </a:p>
          <a:p>
            <a:pPr marL="0" indent="0">
              <a:buNone/>
            </a:pPr>
            <a:endParaRPr lang="en-US" dirty="0"/>
          </a:p>
        </p:txBody>
      </p:sp>
      <p:pic>
        <p:nvPicPr>
          <p:cNvPr id="4" name="Picture 2" descr="C:\Users\Sakthi\Desktop\NEW_CO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515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6"/>
          <p:cNvGraphicFramePr>
            <a:graphicFrameLocks/>
          </p:cNvGraphicFramePr>
          <p:nvPr>
            <p:extLst>
              <p:ext uri="{D42A27DB-BD31-4B8C-83A1-F6EECF244321}">
                <p14:modId xmlns:p14="http://schemas.microsoft.com/office/powerpoint/2010/main" val="4246651188"/>
              </p:ext>
            </p:extLst>
          </p:nvPr>
        </p:nvGraphicFramePr>
        <p:xfrm>
          <a:off x="457200" y="457200"/>
          <a:ext cx="8305799" cy="5334000"/>
        </p:xfrm>
        <a:graphic>
          <a:graphicData uri="http://schemas.openxmlformats.org/drawingml/2006/table">
            <a:tbl>
              <a:tblPr>
                <a:tableStyleId>{21E4AEA4-8DFA-4A89-87EB-49C32662AFE0}</a:tableStyleId>
              </a:tblPr>
              <a:tblGrid>
                <a:gridCol w="2120862"/>
                <a:gridCol w="6184937"/>
              </a:tblGrid>
              <a:tr h="767960">
                <a:tc>
                  <a:txBody>
                    <a:bodyPr/>
                    <a:lstStyle/>
                    <a:p>
                      <a:pPr marL="0" marR="0" lvl="0" indent="0" algn="l" defTabSz="914400" rtl="0" eaLnBrk="0" fontAlgn="base" latinLnBrk="0" hangingPunct="0">
                        <a:lnSpc>
                          <a:spcPct val="100000"/>
                        </a:lnSpc>
                        <a:spcBef>
                          <a:spcPct val="0"/>
                        </a:spcBef>
                        <a:spcAft>
                          <a:spcPct val="40000"/>
                        </a:spcAft>
                        <a:buClrTx/>
                        <a:buSzTx/>
                        <a:buFontTx/>
                        <a:buNone/>
                        <a:tabLst/>
                      </a:pPr>
                      <a:r>
                        <a:rPr kumimoji="0" lang="en-GB" sz="2000" u="none" strike="noStrike" cap="none" normalizeH="0" baseline="0" dirty="0" smtClean="0">
                          <a:ln>
                            <a:noFill/>
                          </a:ln>
                          <a:effectLst/>
                        </a:rPr>
                        <a:t>&lt;filename&gt;.</a:t>
                      </a:r>
                      <a:r>
                        <a:rPr kumimoji="0" lang="en-GB" sz="2000" u="none" strike="noStrike" cap="none" normalizeH="0" baseline="0" dirty="0" err="1" smtClean="0">
                          <a:ln>
                            <a:noFill/>
                          </a:ln>
                          <a:effectLst/>
                        </a:rPr>
                        <a:t>shp</a:t>
                      </a:r>
                      <a:endParaRPr kumimoji="0" lang="en-GB" sz="2000" b="0" i="0" u="none" strike="noStrike" cap="none" normalizeH="0" baseline="0" dirty="0" smtClean="0">
                        <a:ln>
                          <a:noFill/>
                        </a:ln>
                        <a:solidFill>
                          <a:schemeClr val="tx1"/>
                        </a:solidFill>
                        <a:effectLst/>
                        <a:latin typeface="Arial" charset="0"/>
                      </a:endParaRPr>
                    </a:p>
                  </a:txBody>
                  <a:tcPr marL="72000" marR="72000" marT="71994" marB="71994" horzOverflow="overflow"/>
                </a:tc>
                <a:tc>
                  <a:txBody>
                    <a:bodyPr/>
                    <a:lstStyle/>
                    <a:p>
                      <a:pPr marL="0" marR="0" lvl="0" indent="0" algn="l" defTabSz="914400" rtl="0" eaLnBrk="0" fontAlgn="base" latinLnBrk="0" hangingPunct="0">
                        <a:lnSpc>
                          <a:spcPct val="100000"/>
                        </a:lnSpc>
                        <a:spcBef>
                          <a:spcPct val="0"/>
                        </a:spcBef>
                        <a:spcAft>
                          <a:spcPct val="40000"/>
                        </a:spcAft>
                        <a:buClrTx/>
                        <a:buSzTx/>
                        <a:buFontTx/>
                        <a:buNone/>
                        <a:tabLst/>
                      </a:pPr>
                      <a:r>
                        <a:rPr kumimoji="0" lang="en-GB" sz="2000" u="none" strike="noStrike" cap="none" normalizeH="0" baseline="0" dirty="0" smtClean="0">
                          <a:ln>
                            <a:noFill/>
                          </a:ln>
                          <a:effectLst/>
                        </a:rPr>
                        <a:t>stores the spatial or feature information</a:t>
                      </a:r>
                      <a:endParaRPr kumimoji="0" lang="en-GB" sz="2000" b="0" i="0" u="none" strike="noStrike" cap="none" normalizeH="0" baseline="0" dirty="0" smtClean="0">
                        <a:ln>
                          <a:noFill/>
                        </a:ln>
                        <a:solidFill>
                          <a:schemeClr val="tx1"/>
                        </a:solidFill>
                        <a:effectLst/>
                        <a:latin typeface="Arial" charset="0"/>
                      </a:endParaRPr>
                    </a:p>
                  </a:txBody>
                  <a:tcPr marL="72000" marR="72000" marT="71994" marB="71994" horzOverflow="overflow"/>
                </a:tc>
              </a:tr>
              <a:tr h="838114">
                <a:tc>
                  <a:txBody>
                    <a:bodyPr/>
                    <a:lstStyle/>
                    <a:p>
                      <a:pPr marL="0" marR="0" lvl="0" indent="0" algn="l" defTabSz="914400" rtl="0" eaLnBrk="0" fontAlgn="base" latinLnBrk="0" hangingPunct="0">
                        <a:lnSpc>
                          <a:spcPct val="100000"/>
                        </a:lnSpc>
                        <a:spcBef>
                          <a:spcPct val="0"/>
                        </a:spcBef>
                        <a:spcAft>
                          <a:spcPct val="40000"/>
                        </a:spcAft>
                        <a:buClrTx/>
                        <a:buSzTx/>
                        <a:buFontTx/>
                        <a:buNone/>
                        <a:tabLst/>
                      </a:pPr>
                      <a:r>
                        <a:rPr kumimoji="0" lang="en-GB" sz="2000" u="none" strike="noStrike" cap="none" normalizeH="0" baseline="0" dirty="0" smtClean="0">
                          <a:ln>
                            <a:noFill/>
                          </a:ln>
                          <a:effectLst/>
                        </a:rPr>
                        <a:t>&lt;filename&gt;.dbf</a:t>
                      </a:r>
                      <a:endParaRPr kumimoji="0" lang="en-GB" sz="2000" b="0" i="0" u="none" strike="noStrike" cap="none" normalizeH="0" baseline="0" dirty="0" smtClean="0">
                        <a:ln>
                          <a:noFill/>
                        </a:ln>
                        <a:solidFill>
                          <a:schemeClr val="tx1"/>
                        </a:solidFill>
                        <a:effectLst/>
                        <a:latin typeface="Arial" charset="0"/>
                      </a:endParaRPr>
                    </a:p>
                  </a:txBody>
                  <a:tcPr marL="72000" marR="72000" marT="71994" marB="71994" horzOverflow="overflow"/>
                </a:tc>
                <a:tc>
                  <a:txBody>
                    <a:bodyPr/>
                    <a:lstStyle/>
                    <a:p>
                      <a:pPr marL="0" marR="0" lvl="0" indent="0" algn="l" defTabSz="914400" rtl="0" eaLnBrk="0" fontAlgn="base" latinLnBrk="0" hangingPunct="0">
                        <a:lnSpc>
                          <a:spcPct val="100000"/>
                        </a:lnSpc>
                        <a:spcBef>
                          <a:spcPct val="0"/>
                        </a:spcBef>
                        <a:spcAft>
                          <a:spcPct val="40000"/>
                        </a:spcAft>
                        <a:buClrTx/>
                        <a:buSzTx/>
                        <a:buFontTx/>
                        <a:buNone/>
                        <a:tabLst/>
                      </a:pPr>
                      <a:r>
                        <a:rPr kumimoji="0" lang="en-GB" sz="2000" u="none" strike="noStrike" cap="none" normalizeH="0" baseline="0" dirty="0" err="1" smtClean="0">
                          <a:ln>
                            <a:noFill/>
                          </a:ln>
                          <a:effectLst/>
                        </a:rPr>
                        <a:t>dBASE</a:t>
                      </a:r>
                      <a:r>
                        <a:rPr kumimoji="0" lang="en-GB" sz="2000" u="none" strike="noStrike" cap="none" normalizeH="0" baseline="0" dirty="0" smtClean="0">
                          <a:ln>
                            <a:noFill/>
                          </a:ln>
                          <a:effectLst/>
                        </a:rPr>
                        <a:t> file contains attribute information about the spatial features </a:t>
                      </a:r>
                      <a:endParaRPr kumimoji="0" lang="en-GB" sz="2000" b="0" i="0" u="none" strike="noStrike" cap="none" normalizeH="0" baseline="0" dirty="0" smtClean="0">
                        <a:ln>
                          <a:noFill/>
                        </a:ln>
                        <a:solidFill>
                          <a:schemeClr val="tx1"/>
                        </a:solidFill>
                        <a:effectLst/>
                        <a:latin typeface="Arial" charset="0"/>
                      </a:endParaRPr>
                    </a:p>
                  </a:txBody>
                  <a:tcPr marL="72000" marR="72000" marT="71994" marB="71994" horzOverflow="overflow"/>
                </a:tc>
              </a:tr>
              <a:tr h="973709">
                <a:tc>
                  <a:txBody>
                    <a:bodyPr/>
                    <a:lstStyle/>
                    <a:p>
                      <a:pPr marL="0" marR="0" lvl="0" indent="0" algn="l" defTabSz="914400" rtl="0" eaLnBrk="0" fontAlgn="base" latinLnBrk="0" hangingPunct="0">
                        <a:lnSpc>
                          <a:spcPct val="100000"/>
                        </a:lnSpc>
                        <a:spcBef>
                          <a:spcPct val="0"/>
                        </a:spcBef>
                        <a:spcAft>
                          <a:spcPct val="40000"/>
                        </a:spcAft>
                        <a:buClrTx/>
                        <a:buSzTx/>
                        <a:buFontTx/>
                        <a:buNone/>
                        <a:tabLst/>
                      </a:pPr>
                      <a:r>
                        <a:rPr kumimoji="0" lang="en-GB" sz="2000" u="none" strike="noStrike" cap="none" normalizeH="0" baseline="0" smtClean="0">
                          <a:ln>
                            <a:noFill/>
                          </a:ln>
                          <a:effectLst/>
                        </a:rPr>
                        <a:t>&lt;filename&gt;.shx</a:t>
                      </a:r>
                      <a:endParaRPr kumimoji="0" lang="en-GB" sz="2000" b="0" i="0" u="none" strike="noStrike" cap="none" normalizeH="0" baseline="0" smtClean="0">
                        <a:ln>
                          <a:noFill/>
                        </a:ln>
                        <a:solidFill>
                          <a:schemeClr val="tx1"/>
                        </a:solidFill>
                        <a:effectLst/>
                        <a:latin typeface="Arial" charset="0"/>
                      </a:endParaRPr>
                    </a:p>
                  </a:txBody>
                  <a:tcPr marL="72000" marR="72000" marT="71994" marB="71994" horzOverflow="overflow"/>
                </a:tc>
                <a:tc>
                  <a:txBody>
                    <a:bodyPr/>
                    <a:lstStyle/>
                    <a:p>
                      <a:pPr marL="0" marR="0" lvl="0" indent="0" algn="l" defTabSz="914400" rtl="0" eaLnBrk="0" fontAlgn="base" latinLnBrk="0" hangingPunct="0">
                        <a:lnSpc>
                          <a:spcPct val="100000"/>
                        </a:lnSpc>
                        <a:spcBef>
                          <a:spcPct val="0"/>
                        </a:spcBef>
                        <a:spcAft>
                          <a:spcPct val="40000"/>
                        </a:spcAft>
                        <a:buClrTx/>
                        <a:buSzTx/>
                        <a:buFontTx/>
                        <a:buNone/>
                        <a:tabLst/>
                      </a:pPr>
                      <a:r>
                        <a:rPr kumimoji="0" lang="en-GB" sz="2000" u="none" strike="noStrike" cap="none" normalizeH="0" baseline="0" dirty="0" smtClean="0">
                          <a:ln>
                            <a:noFill/>
                          </a:ln>
                          <a:effectLst/>
                        </a:rPr>
                        <a:t>stores the index of the features</a:t>
                      </a:r>
                    </a:p>
                    <a:p>
                      <a:pPr marL="0" marR="0" lvl="0" indent="0" algn="l" defTabSz="914400" rtl="0" eaLnBrk="0" fontAlgn="base" latinLnBrk="0" hangingPunct="0">
                        <a:lnSpc>
                          <a:spcPct val="100000"/>
                        </a:lnSpc>
                        <a:spcBef>
                          <a:spcPct val="0"/>
                        </a:spcBef>
                        <a:spcAft>
                          <a:spcPct val="4000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txBody>
                  <a:tcPr marL="72000" marR="72000" marT="71994" marB="71994" horzOverflow="overflow"/>
                </a:tc>
              </a:tr>
              <a:tr h="806799">
                <a:tc>
                  <a:txBody>
                    <a:bodyPr/>
                    <a:lstStyle/>
                    <a:p>
                      <a:pPr marL="0" marR="0" lvl="0" indent="0" algn="l" defTabSz="914400" rtl="0" eaLnBrk="0" fontAlgn="base" latinLnBrk="0" hangingPunct="0">
                        <a:lnSpc>
                          <a:spcPct val="100000"/>
                        </a:lnSpc>
                        <a:spcBef>
                          <a:spcPct val="0"/>
                        </a:spcBef>
                        <a:spcAft>
                          <a:spcPct val="40000"/>
                        </a:spcAft>
                        <a:buClrTx/>
                        <a:buSzTx/>
                        <a:buFontTx/>
                        <a:buNone/>
                        <a:tabLst/>
                      </a:pPr>
                      <a:r>
                        <a:rPr kumimoji="0" lang="en-GB" sz="2000" u="none" strike="noStrike" cap="none" normalizeH="0" baseline="0" smtClean="0">
                          <a:ln>
                            <a:noFill/>
                          </a:ln>
                          <a:effectLst/>
                        </a:rPr>
                        <a:t>&lt;filename&gt;.sbn</a:t>
                      </a:r>
                      <a:endParaRPr kumimoji="0" lang="en-GB" sz="2000" b="0" i="0" u="none" strike="noStrike" cap="none" normalizeH="0" baseline="0" smtClean="0">
                        <a:ln>
                          <a:noFill/>
                        </a:ln>
                        <a:solidFill>
                          <a:schemeClr val="tx1"/>
                        </a:solidFill>
                        <a:effectLst/>
                        <a:latin typeface="Arial" charset="0"/>
                      </a:endParaRPr>
                    </a:p>
                  </a:txBody>
                  <a:tcPr marL="72000" marR="72000" marT="71994" marB="71994" horzOverflow="overflow"/>
                </a:tc>
                <a:tc>
                  <a:txBody>
                    <a:bodyPr/>
                    <a:lstStyle/>
                    <a:p>
                      <a:pPr marL="0" marR="0" lvl="0" indent="0" algn="l" defTabSz="914400" rtl="0" eaLnBrk="0" fontAlgn="base" latinLnBrk="0" hangingPunct="0">
                        <a:lnSpc>
                          <a:spcPct val="100000"/>
                        </a:lnSpc>
                        <a:spcBef>
                          <a:spcPct val="0"/>
                        </a:spcBef>
                        <a:spcAft>
                          <a:spcPct val="40000"/>
                        </a:spcAft>
                        <a:buClrTx/>
                        <a:buSzTx/>
                        <a:buFontTx/>
                        <a:buNone/>
                        <a:tabLst/>
                      </a:pPr>
                      <a:r>
                        <a:rPr kumimoji="0" lang="en-GB" sz="2000" u="none" strike="noStrike" cap="none" normalizeH="0" baseline="0" dirty="0" smtClean="0">
                          <a:ln>
                            <a:noFill/>
                          </a:ln>
                          <a:effectLst/>
                        </a:rPr>
                        <a:t>stores the spatial index of features</a:t>
                      </a:r>
                      <a:endParaRPr kumimoji="0" lang="en-GB" sz="2000" b="0" i="0" u="none" strike="noStrike" cap="none" normalizeH="0" baseline="0" dirty="0" smtClean="0">
                        <a:ln>
                          <a:noFill/>
                        </a:ln>
                        <a:solidFill>
                          <a:schemeClr val="tx1"/>
                        </a:solidFill>
                        <a:effectLst/>
                        <a:latin typeface="Arial" charset="0"/>
                      </a:endParaRPr>
                    </a:p>
                  </a:txBody>
                  <a:tcPr marL="72000" marR="72000" marT="71994" marB="71994" horzOverflow="overflow"/>
                </a:tc>
              </a:tr>
              <a:tr h="973709">
                <a:tc>
                  <a:txBody>
                    <a:bodyPr/>
                    <a:lstStyle/>
                    <a:p>
                      <a:pPr marL="0" marR="0" lvl="0" indent="0" algn="l" defTabSz="914400" rtl="0" eaLnBrk="0" fontAlgn="base" latinLnBrk="0" hangingPunct="0">
                        <a:lnSpc>
                          <a:spcPct val="100000"/>
                        </a:lnSpc>
                        <a:spcBef>
                          <a:spcPct val="0"/>
                        </a:spcBef>
                        <a:spcAft>
                          <a:spcPct val="40000"/>
                        </a:spcAft>
                        <a:buClrTx/>
                        <a:buSzTx/>
                        <a:buFontTx/>
                        <a:buNone/>
                        <a:tabLst/>
                      </a:pPr>
                      <a:r>
                        <a:rPr kumimoji="0" lang="en-GB" sz="2000" u="none" strike="noStrike" cap="none" normalizeH="0" baseline="0" smtClean="0">
                          <a:ln>
                            <a:noFill/>
                          </a:ln>
                          <a:effectLst/>
                        </a:rPr>
                        <a:t>&lt;filename&gt;.sbx</a:t>
                      </a:r>
                    </a:p>
                    <a:p>
                      <a:pPr marL="0" marR="0" lvl="0" indent="0" algn="l" defTabSz="914400" rtl="0" eaLnBrk="0" fontAlgn="base" latinLnBrk="0" hangingPunct="0">
                        <a:lnSpc>
                          <a:spcPct val="100000"/>
                        </a:lnSpc>
                        <a:spcBef>
                          <a:spcPct val="0"/>
                        </a:spcBef>
                        <a:spcAft>
                          <a:spcPct val="4000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L="72000" marR="72000" marT="71994" marB="71994" horzOverflow="overflow"/>
                </a:tc>
                <a:tc>
                  <a:txBody>
                    <a:bodyPr/>
                    <a:lstStyle/>
                    <a:p>
                      <a:pPr marL="0" marR="0" lvl="0" indent="0" algn="l" defTabSz="914400" rtl="0" eaLnBrk="0" fontAlgn="base" latinLnBrk="0" hangingPunct="0">
                        <a:lnSpc>
                          <a:spcPct val="100000"/>
                        </a:lnSpc>
                        <a:spcBef>
                          <a:spcPct val="0"/>
                        </a:spcBef>
                        <a:spcAft>
                          <a:spcPct val="40000"/>
                        </a:spcAft>
                        <a:buClrTx/>
                        <a:buSzTx/>
                        <a:buFontTx/>
                        <a:buNone/>
                        <a:tabLst/>
                      </a:pPr>
                      <a:r>
                        <a:rPr kumimoji="0" lang="en-GB" sz="2000" u="none" strike="noStrike" cap="none" normalizeH="0" baseline="0" dirty="0" smtClean="0">
                          <a:ln>
                            <a:noFill/>
                          </a:ln>
                          <a:effectLst/>
                        </a:rPr>
                        <a:t>also stores information pertaining to the spatial index of features</a:t>
                      </a:r>
                      <a:endParaRPr kumimoji="0" lang="en-GB" sz="2000" b="0" i="0" u="none" strike="noStrike" cap="none" normalizeH="0" baseline="0" dirty="0" smtClean="0">
                        <a:ln>
                          <a:noFill/>
                        </a:ln>
                        <a:solidFill>
                          <a:schemeClr val="tx1"/>
                        </a:solidFill>
                        <a:effectLst/>
                        <a:latin typeface="Arial" charset="0"/>
                      </a:endParaRPr>
                    </a:p>
                  </a:txBody>
                  <a:tcPr marL="72000" marR="72000" marT="71994" marB="71994" horzOverflow="overflow"/>
                </a:tc>
              </a:tr>
              <a:tr h="973709">
                <a:tc>
                  <a:txBody>
                    <a:bodyPr/>
                    <a:lstStyle/>
                    <a:p>
                      <a:pPr marL="0" marR="0" lvl="0" indent="0" algn="l" defTabSz="914400" rtl="0" eaLnBrk="0" fontAlgn="base" latinLnBrk="0" hangingPunct="0">
                        <a:lnSpc>
                          <a:spcPct val="100000"/>
                        </a:lnSpc>
                        <a:spcBef>
                          <a:spcPct val="0"/>
                        </a:spcBef>
                        <a:spcAft>
                          <a:spcPct val="40000"/>
                        </a:spcAft>
                        <a:buClrTx/>
                        <a:buSzTx/>
                        <a:buFontTx/>
                        <a:buNone/>
                        <a:tabLst/>
                      </a:pPr>
                      <a:r>
                        <a:rPr kumimoji="0" lang="en-GB" sz="2000" u="none" strike="noStrike" cap="none" normalizeH="0" baseline="0" dirty="0" smtClean="0">
                          <a:ln>
                            <a:noFill/>
                          </a:ln>
                          <a:effectLst/>
                        </a:rPr>
                        <a:t>&lt;filename&gt;.</a:t>
                      </a:r>
                      <a:r>
                        <a:rPr kumimoji="0" lang="en-GB" sz="2000" u="none" strike="noStrike" cap="none" normalizeH="0" baseline="0" dirty="0" err="1" smtClean="0">
                          <a:ln>
                            <a:noFill/>
                          </a:ln>
                          <a:effectLst/>
                        </a:rPr>
                        <a:t>prj</a:t>
                      </a:r>
                      <a:endParaRPr kumimoji="0" lang="en-GB" sz="20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4000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txBody>
                  <a:tcPr marL="72000" marR="72000" marT="71994" marB="71994" horzOverflow="overflow"/>
                </a:tc>
                <a:tc>
                  <a:txBody>
                    <a:bodyPr/>
                    <a:lstStyle/>
                    <a:p>
                      <a:pPr marL="0" marR="0" lvl="0" indent="0" algn="l" defTabSz="914400" rtl="0" eaLnBrk="0" fontAlgn="base" latinLnBrk="0" hangingPunct="0">
                        <a:lnSpc>
                          <a:spcPct val="100000"/>
                        </a:lnSpc>
                        <a:spcBef>
                          <a:spcPct val="0"/>
                        </a:spcBef>
                        <a:spcAft>
                          <a:spcPct val="40000"/>
                        </a:spcAft>
                        <a:buClrTx/>
                        <a:buSzTx/>
                        <a:buFontTx/>
                        <a:buNone/>
                        <a:tabLst/>
                      </a:pPr>
                      <a:r>
                        <a:rPr kumimoji="0" lang="en-GB" sz="2000" u="none" strike="noStrike" cap="none" normalizeH="0" baseline="0" dirty="0" smtClean="0">
                          <a:ln>
                            <a:noFill/>
                          </a:ln>
                          <a:effectLst/>
                        </a:rPr>
                        <a:t>contains project information (generic extension)</a:t>
                      </a:r>
                    </a:p>
                    <a:p>
                      <a:pPr marL="0" marR="0" lvl="0" indent="0" algn="l" defTabSz="914400" rtl="0" eaLnBrk="0" fontAlgn="base" latinLnBrk="0" hangingPunct="0">
                        <a:lnSpc>
                          <a:spcPct val="100000"/>
                        </a:lnSpc>
                        <a:spcBef>
                          <a:spcPct val="0"/>
                        </a:spcBef>
                        <a:spcAft>
                          <a:spcPct val="4000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txBody>
                  <a:tcPr marL="72000" marR="72000" marT="71994" marB="71994" horzOverflow="overflow"/>
                </a:tc>
              </a:tr>
            </a:tbl>
          </a:graphicData>
        </a:graphic>
      </p:graphicFrame>
      <p:pic>
        <p:nvPicPr>
          <p:cNvPr id="5" name="Picture 2" descr="C:\Users\Sakthi\Desktop\NEW_CO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194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Geodatabases</a:t>
            </a:r>
            <a:br>
              <a:rPr lang="en-US" dirty="0" smtClean="0"/>
            </a:br>
            <a:r>
              <a:rPr lang="en-US" dirty="0" smtClean="0"/>
              <a:t>(xxx.mdb)</a:t>
            </a:r>
            <a:endParaRPr lang="en-US" dirty="0"/>
          </a:p>
        </p:txBody>
      </p:sp>
      <p:sp>
        <p:nvSpPr>
          <p:cNvPr id="3" name="Content Placeholder 2"/>
          <p:cNvSpPr>
            <a:spLocks noGrp="1"/>
          </p:cNvSpPr>
          <p:nvPr>
            <p:ph idx="1"/>
          </p:nvPr>
        </p:nvSpPr>
        <p:spPr/>
        <p:txBody>
          <a:bodyPr>
            <a:normAutofit fontScale="85000" lnSpcReduction="20000"/>
          </a:bodyPr>
          <a:lstStyle/>
          <a:p>
            <a:pPr>
              <a:lnSpc>
                <a:spcPct val="80000"/>
              </a:lnSpc>
              <a:buFontTx/>
              <a:buChar char="•"/>
            </a:pPr>
            <a:r>
              <a:rPr lang="en-GB" altLang="en-US" sz="3600" dirty="0"/>
              <a:t>Core ArcGIS data model</a:t>
            </a:r>
          </a:p>
          <a:p>
            <a:pPr lvl="2">
              <a:lnSpc>
                <a:spcPct val="80000"/>
              </a:lnSpc>
            </a:pPr>
            <a:r>
              <a:rPr lang="en-GB" altLang="en-US" sz="3600" dirty="0"/>
              <a:t>A comprehensive model for representing and managing geographic </a:t>
            </a:r>
            <a:r>
              <a:rPr lang="en-GB" altLang="en-US" sz="3600" dirty="0" smtClean="0"/>
              <a:t>data</a:t>
            </a:r>
          </a:p>
          <a:p>
            <a:pPr lvl="2">
              <a:lnSpc>
                <a:spcPct val="80000"/>
              </a:lnSpc>
            </a:pPr>
            <a:endParaRPr lang="en-GB" altLang="en-US" sz="3600" dirty="0" smtClean="0"/>
          </a:p>
          <a:p>
            <a:pPr>
              <a:lnSpc>
                <a:spcPct val="80000"/>
              </a:lnSpc>
              <a:buFontTx/>
              <a:buChar char="•"/>
            </a:pPr>
            <a:r>
              <a:rPr lang="en-GB" altLang="en-US" sz="3600" dirty="0" smtClean="0"/>
              <a:t>Personal </a:t>
            </a:r>
            <a:r>
              <a:rPr lang="en-GB" altLang="en-US" sz="3600" dirty="0"/>
              <a:t>Geodatabase</a:t>
            </a:r>
          </a:p>
          <a:p>
            <a:pPr lvl="2">
              <a:lnSpc>
                <a:spcPct val="80000"/>
              </a:lnSpc>
            </a:pPr>
            <a:r>
              <a:rPr lang="en-GB" altLang="en-US" sz="3600" dirty="0"/>
              <a:t>Single user editing / multiple readers</a:t>
            </a:r>
          </a:p>
          <a:p>
            <a:pPr lvl="2">
              <a:lnSpc>
                <a:spcPct val="80000"/>
              </a:lnSpc>
            </a:pPr>
            <a:r>
              <a:rPr lang="en-GB" altLang="en-US" sz="3600" dirty="0"/>
              <a:t>Stored in MS Access</a:t>
            </a:r>
          </a:p>
          <a:p>
            <a:pPr marL="914400" lvl="2" indent="0">
              <a:lnSpc>
                <a:spcPct val="80000"/>
              </a:lnSpc>
              <a:buNone/>
            </a:pPr>
            <a:endParaRPr lang="en-GB" altLang="en-US" sz="3600" dirty="0"/>
          </a:p>
          <a:p>
            <a:pPr>
              <a:lnSpc>
                <a:spcPct val="80000"/>
              </a:lnSpc>
              <a:buFontTx/>
              <a:buChar char="•"/>
            </a:pPr>
            <a:r>
              <a:rPr lang="en-GB" altLang="en-US" sz="3600" dirty="0" err="1" smtClean="0"/>
              <a:t>ArcSDE</a:t>
            </a:r>
            <a:r>
              <a:rPr lang="en-GB" altLang="en-US" sz="3600" dirty="0" smtClean="0"/>
              <a:t> </a:t>
            </a:r>
            <a:r>
              <a:rPr lang="en-US" dirty="0"/>
              <a:t>(Spatial Database Engine)</a:t>
            </a:r>
            <a:r>
              <a:rPr lang="en-GB" altLang="en-US" sz="3600" dirty="0" smtClean="0"/>
              <a:t> </a:t>
            </a:r>
            <a:r>
              <a:rPr lang="en-GB" altLang="en-US" sz="3600" dirty="0"/>
              <a:t>Geodatabase </a:t>
            </a:r>
          </a:p>
          <a:p>
            <a:pPr lvl="2">
              <a:lnSpc>
                <a:spcPct val="80000"/>
              </a:lnSpc>
            </a:pPr>
            <a:r>
              <a:rPr lang="en-GB" altLang="en-US" sz="3600" dirty="0"/>
              <a:t>Stored in an Enterprise DBMS</a:t>
            </a:r>
          </a:p>
          <a:p>
            <a:pPr lvl="2">
              <a:lnSpc>
                <a:spcPct val="80000"/>
              </a:lnSpc>
            </a:pPr>
            <a:r>
              <a:rPr lang="en-GB" altLang="en-US" sz="3600" dirty="0"/>
              <a:t>Supports multiuser editing via versioning</a:t>
            </a:r>
          </a:p>
          <a:p>
            <a:pPr lvl="2">
              <a:lnSpc>
                <a:spcPct val="80000"/>
              </a:lnSpc>
            </a:pPr>
            <a:r>
              <a:rPr lang="en-GB" altLang="en-US" sz="3600" dirty="0"/>
              <a:t>Requires </a:t>
            </a:r>
            <a:r>
              <a:rPr lang="en-GB" altLang="en-US" sz="3600" dirty="0" err="1"/>
              <a:t>ArcEditor</a:t>
            </a:r>
            <a:r>
              <a:rPr lang="en-GB" altLang="en-US" sz="3600" dirty="0"/>
              <a:t> or </a:t>
            </a:r>
            <a:r>
              <a:rPr lang="en-GB" altLang="en-US" sz="3600" dirty="0" err="1"/>
              <a:t>ArcInfo</a:t>
            </a:r>
            <a:r>
              <a:rPr lang="en-GB" altLang="en-US" sz="3600" dirty="0"/>
              <a:t> to edit</a:t>
            </a:r>
          </a:p>
          <a:p>
            <a:endParaRPr lang="en-US" dirty="0"/>
          </a:p>
        </p:txBody>
      </p:sp>
      <p:pic>
        <p:nvPicPr>
          <p:cNvPr id="4" name="Picture 2" descr="C:\Users\Sakthi\Desktop\NEW_CO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6344444"/>
            <a:ext cx="2863847" cy="513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323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3530</TotalTime>
  <Words>1755</Words>
  <Application>Microsoft Office PowerPoint</Application>
  <PresentationFormat>On-screen Show (4:3)</PresentationFormat>
  <Paragraphs>219</Paragraphs>
  <Slides>58</Slides>
  <Notes>28</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3" baseType="lpstr">
      <vt:lpstr>Arial</vt:lpstr>
      <vt:lpstr>Calibri</vt:lpstr>
      <vt:lpstr>Wingdings</vt:lpstr>
      <vt:lpstr>Office Theme</vt:lpstr>
      <vt:lpstr>Paint Shop Pro Image</vt:lpstr>
      <vt:lpstr>Introduction to Environmental Systems Research Institute or ESRI’s ArcGIS</vt:lpstr>
      <vt:lpstr>Overview</vt:lpstr>
      <vt:lpstr>What is GIS?</vt:lpstr>
      <vt:lpstr>What is ArcGIS</vt:lpstr>
      <vt:lpstr>Two Types of Spatial Data</vt:lpstr>
      <vt:lpstr>Raster vs. Vector data</vt:lpstr>
      <vt:lpstr>Shape File xxx.shp</vt:lpstr>
      <vt:lpstr>PowerPoint Presentation</vt:lpstr>
      <vt:lpstr>Geodatabases (xxx.mdb)</vt:lpstr>
      <vt:lpstr>What is ArcSDE? </vt:lpstr>
      <vt:lpstr>Common Uses </vt:lpstr>
      <vt:lpstr>PowerPoint Presentation</vt:lpstr>
      <vt:lpstr>ESRI</vt:lpstr>
      <vt:lpstr>PowerPoint Presentation</vt:lpstr>
      <vt:lpstr>PowerPoint Presentation</vt:lpstr>
      <vt:lpstr>PowerPoint Presentation</vt:lpstr>
      <vt:lpstr>PowerPoint Presentation</vt:lpstr>
      <vt:lpstr>How to work in ArcGIS</vt:lpstr>
      <vt:lpstr>Add Layers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the Attribute Table</vt:lpstr>
      <vt:lpstr>PowerPoint Presentation</vt:lpstr>
      <vt:lpstr>PowerPoint Presentation</vt:lpstr>
      <vt:lpstr>Add New Columns to Attribute Table</vt:lpstr>
      <vt:lpstr>PowerPoint Presentation</vt:lpstr>
      <vt:lpstr>PowerPoint Presentation</vt:lpstr>
      <vt:lpstr>Field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Share Maps and Layers with Packages</vt:lpstr>
      <vt:lpstr>PowerPoint Presentation</vt:lpstr>
      <vt:lpstr>Share a Map Package</vt:lpstr>
      <vt:lpstr>PowerPoint Presentation</vt:lpstr>
      <vt:lpstr>PowerPoint Presentation</vt:lpstr>
      <vt:lpstr>PowerPoint Presentation</vt:lpstr>
      <vt:lpstr>Creating Packages</vt:lpstr>
      <vt:lpstr>PowerPoint Presentation</vt:lpstr>
      <vt:lpstr>Validation</vt:lpstr>
      <vt:lpstr>What Else Can You Do with GIS?</vt:lpstr>
      <vt:lpstr>GIS Software at University of Texas, Arlington.</vt:lpstr>
      <vt:lpstr>Sources of GIS Data</vt:lpstr>
      <vt:lpstr>Good luck!</vt:lpstr>
    </vt:vector>
  </TitlesOfParts>
  <Company>University of Arkansas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Dougherty</dc:creator>
  <cp:lastModifiedBy>Neelabh Pant</cp:lastModifiedBy>
  <cp:revision>585</cp:revision>
  <dcterms:created xsi:type="dcterms:W3CDTF">2012-08-31T18:28:30Z</dcterms:created>
  <dcterms:modified xsi:type="dcterms:W3CDTF">2017-02-07T20:25:29Z</dcterms:modified>
</cp:coreProperties>
</file>