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2"/>
  </p:sldMasterIdLst>
  <p:notesMasterIdLst>
    <p:notesMasterId r:id="rId46"/>
  </p:notesMasterIdLst>
  <p:handoutMasterIdLst>
    <p:handoutMasterId r:id="rId47"/>
  </p:handoutMasterIdLst>
  <p:sldIdLst>
    <p:sldId id="257" r:id="rId3"/>
    <p:sldId id="260" r:id="rId4"/>
    <p:sldId id="261" r:id="rId5"/>
    <p:sldId id="276" r:id="rId6"/>
    <p:sldId id="277" r:id="rId7"/>
    <p:sldId id="278" r:id="rId8"/>
    <p:sldId id="262" r:id="rId9"/>
    <p:sldId id="263" r:id="rId10"/>
    <p:sldId id="272" r:id="rId11"/>
    <p:sldId id="273" r:id="rId12"/>
    <p:sldId id="279" r:id="rId13"/>
    <p:sldId id="280" r:id="rId14"/>
    <p:sldId id="281" r:id="rId15"/>
    <p:sldId id="282" r:id="rId16"/>
    <p:sldId id="283" r:id="rId17"/>
    <p:sldId id="284" r:id="rId18"/>
    <p:sldId id="274" r:id="rId19"/>
    <p:sldId id="288" r:id="rId20"/>
    <p:sldId id="289" r:id="rId21"/>
    <p:sldId id="290" r:id="rId22"/>
    <p:sldId id="306" r:id="rId23"/>
    <p:sldId id="307" r:id="rId24"/>
    <p:sldId id="291" r:id="rId25"/>
    <p:sldId id="285" r:id="rId26"/>
    <p:sldId id="286" r:id="rId27"/>
    <p:sldId id="292" r:id="rId28"/>
    <p:sldId id="309" r:id="rId29"/>
    <p:sldId id="310" r:id="rId30"/>
    <p:sldId id="308" r:id="rId31"/>
    <p:sldId id="293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11" r:id="rId44"/>
    <p:sldId id="312" r:id="rId4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75" d="100"/>
          <a:sy n="75" d="100"/>
        </p:scale>
        <p:origin x="150" y="6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60" y="0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2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6C52-3045-4A40-BC5B-B47CC604D1C7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57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154-80F1-4270-938E-6F3AEBBE932B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958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6D46-7563-4FD8-9BFE-159E148DD80B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9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6600-3724-4CEC-BFC7-0AE817D459B4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682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17B58-1A4E-4B21-A9B5-C9AA3D823795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34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51B7-01A4-4352-97FE-5E82B521B575}" type="datetime1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61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950F-3D49-467F-A6E8-BE6F2F33AA40}" type="datetime1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6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8C83-409A-47F2-A321-2CDE96EB4D0F}" type="datetime1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4E84-49BF-4F3A-985E-87C565C81281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0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9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E2B2-DE4E-4BA1-912B-1371ABFD68D1}" type="datetime1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038601"/>
            <a:ext cx="3886200" cy="2133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32004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5812B2-BD1B-4DB0-9BD9-F523FF02BE87}" type="datetime1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36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Clr>
          <a:schemeClr val="accent1"/>
        </a:buClr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blasby@refraction.net" TargetMode="External"/><Relationship Id="rId2" Type="http://schemas.openxmlformats.org/officeDocument/2006/relationships/hyperlink" Target="http://www.postgresql.org/docs/9.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postgis.refractions.net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University of Texas at Arlington</a:t>
            </a:r>
            <a:br>
              <a:rPr lang="en-US" dirty="0" smtClean="0"/>
            </a:br>
            <a:r>
              <a:rPr lang="en-US" dirty="0" err="1" smtClean="0"/>
              <a:t>Neelabh</a:t>
            </a:r>
            <a:r>
              <a:rPr lang="en-US" dirty="0" smtClean="0"/>
              <a:t> </a:t>
            </a:r>
            <a:r>
              <a:rPr lang="en-US" dirty="0" smtClean="0"/>
              <a:t>Pant</a:t>
            </a:r>
          </a:p>
          <a:p>
            <a:r>
              <a:rPr lang="en-US" dirty="0" smtClean="0"/>
              <a:t>http://Crystal.uta.edu/mastdb/pant.html</a:t>
            </a:r>
            <a:endParaRPr lang="en-US" dirty="0" smtClean="0"/>
          </a:p>
          <a:p>
            <a:r>
              <a:rPr lang="en-US" dirty="0" smtClean="0"/>
              <a:t>02/06/2017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spatial file formats and spatial databases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" y="0"/>
            <a:ext cx="2309081" cy="8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shapefile stores geometry and attribute information for the spatial features in a data set.</a:t>
            </a:r>
          </a:p>
          <a:p>
            <a:pPr lvl="0"/>
            <a:r>
              <a:rPr lang="en-US" dirty="0" smtClean="0"/>
              <a:t>The geometry for a feature is stored as a shape comprising a set of vector coordinates.</a:t>
            </a:r>
          </a:p>
          <a:p>
            <a:pPr lvl="0"/>
            <a:r>
              <a:rPr lang="en-US" dirty="0" smtClean="0"/>
              <a:t>Supports points, lines and area features. Area features are represented as closed loops.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Shapefile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Export – Export any data source to a shapefile using ARC/INFO, Spatial Database Engine (SDE) or ArcView GIS.</a:t>
            </a:r>
          </a:p>
          <a:p>
            <a:pPr lvl="0"/>
            <a:r>
              <a:rPr lang="en-US" dirty="0" smtClean="0"/>
              <a:t>Digitize – Shapefiles can be created directly by digitizing shapes using ArcView GIS feature creation tools.</a:t>
            </a:r>
          </a:p>
          <a:p>
            <a:pPr lvl="0"/>
            <a:r>
              <a:rPr lang="en-US" dirty="0" smtClean="0"/>
              <a:t>Programming – using ARC Macro Language (AML) you can create shapefiles within your programs.</a:t>
            </a:r>
          </a:p>
          <a:p>
            <a:pPr lvl="0"/>
            <a:r>
              <a:rPr lang="en-US" dirty="0" smtClean="0"/>
              <a:t>Converting KML files to Shapefiles can create .</a:t>
            </a:r>
            <a:r>
              <a:rPr lang="en-US" dirty="0" err="1" smtClean="0"/>
              <a:t>shp</a:t>
            </a:r>
            <a:r>
              <a:rPr lang="en-US" dirty="0" smtClean="0"/>
              <a:t> format files.</a:t>
            </a:r>
          </a:p>
          <a:p>
            <a:pPr lvl="1"/>
            <a:r>
              <a:rPr lang="en-US" dirty="0" smtClean="0"/>
              <a:t>My favorite is </a:t>
            </a:r>
            <a:r>
              <a:rPr lang="en-US" b="1" dirty="0" smtClean="0"/>
              <a:t>ogr2gui_0.7.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create a Shapefile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ESRI shapefile consists of</a:t>
            </a:r>
          </a:p>
          <a:p>
            <a:pPr lvl="1"/>
            <a:r>
              <a:rPr lang="en-US" dirty="0" smtClean="0"/>
              <a:t>A main file (.</a:t>
            </a:r>
            <a:r>
              <a:rPr lang="en-US" dirty="0" err="1" smtClean="0"/>
              <a:t>shp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index file (.</a:t>
            </a:r>
            <a:r>
              <a:rPr lang="en-US" dirty="0" err="1" smtClean="0"/>
              <a:t>shx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dBase file (.dbf)</a:t>
            </a:r>
          </a:p>
          <a:p>
            <a:r>
              <a:rPr lang="en-US" dirty="0" smtClean="0"/>
              <a:t>Main File (.</a:t>
            </a:r>
            <a:r>
              <a:rPr lang="en-US" dirty="0" err="1" smtClean="0"/>
              <a:t>shp</a:t>
            </a:r>
            <a:r>
              <a:rPr lang="en-US" dirty="0" smtClean="0"/>
              <a:t>) : it is a direct access, variable record length file in which each record describes a shape with a list of its vertices.</a:t>
            </a:r>
          </a:p>
          <a:p>
            <a:r>
              <a:rPr lang="en-US" dirty="0" smtClean="0"/>
              <a:t>Index file (.</a:t>
            </a:r>
            <a:r>
              <a:rPr lang="en-US" dirty="0" err="1" smtClean="0"/>
              <a:t>shx</a:t>
            </a:r>
            <a:r>
              <a:rPr lang="en-US" dirty="0" smtClean="0"/>
              <a:t>) : Shape index format. It stores </a:t>
            </a:r>
            <a:r>
              <a:rPr lang="en-US" dirty="0" err="1" smtClean="0"/>
              <a:t>indexof</a:t>
            </a:r>
            <a:r>
              <a:rPr lang="en-US" dirty="0" smtClean="0"/>
              <a:t> the features which consists of positional index of the feature geometry to allow seeking forwards and backwards quickly</a:t>
            </a:r>
          </a:p>
          <a:p>
            <a:r>
              <a:rPr lang="en-US" dirty="0" smtClean="0"/>
              <a:t>dBase file (.dbf) : dBase file contains attribute information about the spatial features.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Technical 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1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Shapefile or (.</a:t>
            </a:r>
            <a:r>
              <a:rPr lang="en-US" dirty="0" err="1" smtClean="0"/>
              <a:t>shp</a:t>
            </a:r>
            <a:r>
              <a:rPr lang="en-US" dirty="0" smtClean="0"/>
              <a:t>) file consists of a shape type followed by the geometric data for the shape.</a:t>
            </a:r>
          </a:p>
          <a:p>
            <a:r>
              <a:rPr lang="en-US" dirty="0" smtClean="0"/>
              <a:t>Length of Record : It depends on the number of parts and vertices in a shape.</a:t>
            </a:r>
          </a:p>
          <a:p>
            <a:r>
              <a:rPr lang="en-US" dirty="0" smtClean="0"/>
              <a:t>For each shape type, first describe the shape and then its mapping to record its content on disk.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file record content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2400" i="1" dirty="0" smtClean="0"/>
              <a:t>SHAPE TYPES IN X,Y SPACE : </a:t>
            </a:r>
          </a:p>
          <a:p>
            <a:pPr lvl="1"/>
            <a:r>
              <a:rPr lang="en-US" sz="2400" dirty="0" smtClean="0"/>
              <a:t>1. Point – A point consists of a pair of double-precision coordinates in the order of X, Y.</a:t>
            </a:r>
          </a:p>
          <a:p>
            <a:pPr lvl="2"/>
            <a:r>
              <a:rPr lang="en-US" sz="2200" dirty="0" smtClean="0"/>
              <a:t>Point</a:t>
            </a:r>
          </a:p>
          <a:p>
            <a:pPr marL="502920" lvl="2" indent="0">
              <a:buNone/>
            </a:pPr>
            <a:r>
              <a:rPr lang="en-US" sz="2200" dirty="0" smtClean="0"/>
              <a:t>{</a:t>
            </a:r>
          </a:p>
          <a:p>
            <a:pPr marL="502920" lvl="2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Double X	//X coordinate</a:t>
            </a:r>
          </a:p>
          <a:p>
            <a:pPr marL="502920" lvl="2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Double Y	//Y coordinate</a:t>
            </a:r>
          </a:p>
          <a:p>
            <a:pPr marL="502920" lvl="2" indent="0">
              <a:buNone/>
            </a:pPr>
            <a:r>
              <a:rPr lang="en-US" sz="2200" dirty="0" smtClean="0"/>
              <a:t>}</a:t>
            </a:r>
          </a:p>
          <a:p>
            <a:pPr lvl="1"/>
            <a:r>
              <a:rPr lang="en-US" sz="2400" dirty="0" smtClean="0"/>
              <a:t>2. MultiPoint – A multipoint represents a set of points, as follows:</a:t>
            </a:r>
          </a:p>
          <a:p>
            <a:pPr lvl="2"/>
            <a:r>
              <a:rPr lang="en-US" sz="2200" dirty="0" smtClean="0"/>
              <a:t>Multipoint</a:t>
            </a:r>
          </a:p>
          <a:p>
            <a:pPr marL="502920" lvl="2" indent="0">
              <a:buNone/>
            </a:pPr>
            <a:r>
              <a:rPr lang="en-US" sz="2200" dirty="0" smtClean="0"/>
              <a:t>{</a:t>
            </a:r>
          </a:p>
          <a:p>
            <a:pPr marL="502920" lvl="2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Double[4]		box		//Bounding Box</a:t>
            </a:r>
          </a:p>
          <a:p>
            <a:pPr marL="502920" lvl="2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Integer			</a:t>
            </a:r>
            <a:r>
              <a:rPr lang="en-US" sz="2200" dirty="0" err="1" smtClean="0"/>
              <a:t>NumPoint</a:t>
            </a:r>
            <a:r>
              <a:rPr lang="en-US" sz="2200" dirty="0" smtClean="0"/>
              <a:t>	//Number of Points</a:t>
            </a:r>
          </a:p>
          <a:p>
            <a:pPr marL="502920" lvl="2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Point[</a:t>
            </a:r>
            <a:r>
              <a:rPr lang="en-US" sz="2200" dirty="0" err="1" smtClean="0"/>
              <a:t>NumPoints</a:t>
            </a:r>
            <a:r>
              <a:rPr lang="en-US" sz="2200" dirty="0" smtClean="0"/>
              <a:t>]		Points		//The Points in the Set</a:t>
            </a:r>
          </a:p>
          <a:p>
            <a:pPr marL="502920" lvl="2" indent="0">
              <a:buNone/>
            </a:pPr>
            <a:r>
              <a:rPr lang="en-US" sz="2200" dirty="0" smtClean="0"/>
              <a:t>}</a:t>
            </a:r>
          </a:p>
          <a:p>
            <a:pPr marL="502920" lvl="2" indent="0">
              <a:buNone/>
            </a:pPr>
            <a:r>
              <a:rPr lang="en-US" sz="2200" dirty="0" smtClean="0"/>
              <a:t>The bounding box is stored in the order of </a:t>
            </a:r>
            <a:r>
              <a:rPr lang="en-US" sz="2200" dirty="0" err="1" smtClean="0"/>
              <a:t>Xmin</a:t>
            </a:r>
            <a:r>
              <a:rPr lang="en-US" sz="2200" dirty="0" smtClean="0"/>
              <a:t>, </a:t>
            </a:r>
            <a:r>
              <a:rPr lang="en-US" sz="2200" dirty="0" err="1" smtClean="0"/>
              <a:t>Ymin</a:t>
            </a:r>
            <a:r>
              <a:rPr lang="en-US" sz="2200" dirty="0" smtClean="0"/>
              <a:t>, </a:t>
            </a:r>
            <a:r>
              <a:rPr lang="en-US" sz="2200" dirty="0" err="1" smtClean="0"/>
              <a:t>Xmax</a:t>
            </a:r>
            <a:r>
              <a:rPr lang="en-US" sz="2200" dirty="0" smtClean="0"/>
              <a:t>, </a:t>
            </a:r>
            <a:r>
              <a:rPr lang="en-US" sz="2200" dirty="0" err="1" smtClean="0"/>
              <a:t>Ymax</a:t>
            </a:r>
            <a:r>
              <a:rPr lang="en-US" sz="22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file record content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6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2200" dirty="0" smtClean="0"/>
              <a:t>3. Polygon – A polygon consists of one or more rings. A ring is a connected sequence of four or more points that form a closed, non-self intersecting loop.</a:t>
            </a:r>
          </a:p>
          <a:p>
            <a:pPr lvl="1"/>
            <a:r>
              <a:rPr lang="en-US" sz="2200" dirty="0" smtClean="0"/>
              <a:t>The order of vertices or orientation for a ring indicates which side of the ring is the interior of the polygon.</a:t>
            </a:r>
          </a:p>
          <a:p>
            <a:pPr lvl="2"/>
            <a:r>
              <a:rPr lang="en-US" dirty="0" smtClean="0"/>
              <a:t>Polygon</a:t>
            </a:r>
          </a:p>
          <a:p>
            <a:pPr marL="502920" lvl="2" indent="0">
              <a:buNone/>
            </a:pPr>
            <a:r>
              <a:rPr lang="en-US" dirty="0" smtClean="0"/>
              <a:t>{</a:t>
            </a:r>
          </a:p>
          <a:p>
            <a:pPr marL="502920" lvl="2" indent="0">
              <a:buNone/>
            </a:pPr>
            <a:r>
              <a:rPr lang="en-US" dirty="0"/>
              <a:t>	</a:t>
            </a:r>
            <a:r>
              <a:rPr lang="en-US" dirty="0" smtClean="0"/>
              <a:t>Double[4]			Box		//Bounding Box</a:t>
            </a:r>
          </a:p>
          <a:p>
            <a:pPr marL="502920" lvl="2" indent="0">
              <a:buNone/>
            </a:pPr>
            <a:r>
              <a:rPr lang="en-US" dirty="0"/>
              <a:t>	</a:t>
            </a:r>
            <a:r>
              <a:rPr lang="en-US" dirty="0" smtClean="0"/>
              <a:t>Integer			</a:t>
            </a:r>
            <a:r>
              <a:rPr lang="en-US" dirty="0" err="1" smtClean="0"/>
              <a:t>NumParts</a:t>
            </a:r>
            <a:r>
              <a:rPr lang="en-US" dirty="0" smtClean="0"/>
              <a:t>		//Number of Parts</a:t>
            </a:r>
          </a:p>
          <a:p>
            <a:pPr marL="502920" lvl="2" indent="0">
              <a:buNone/>
            </a:pPr>
            <a:r>
              <a:rPr lang="en-US" dirty="0"/>
              <a:t>	</a:t>
            </a:r>
            <a:r>
              <a:rPr lang="en-US" dirty="0" smtClean="0"/>
              <a:t>Integer[</a:t>
            </a:r>
            <a:r>
              <a:rPr lang="en-US" dirty="0" err="1" smtClean="0"/>
              <a:t>NumParts</a:t>
            </a:r>
            <a:r>
              <a:rPr lang="en-US" dirty="0" smtClean="0"/>
              <a:t>]		Parts		//Index to First Point in Part</a:t>
            </a:r>
          </a:p>
          <a:p>
            <a:pPr marL="502920" lvl="2" indent="0">
              <a:buNone/>
            </a:pPr>
            <a:r>
              <a:rPr lang="en-US" dirty="0"/>
              <a:t>	</a:t>
            </a:r>
            <a:r>
              <a:rPr lang="en-US" dirty="0" smtClean="0"/>
              <a:t>Point[</a:t>
            </a:r>
            <a:r>
              <a:rPr lang="en-US" dirty="0" err="1" smtClean="0"/>
              <a:t>NumPoints</a:t>
            </a:r>
            <a:r>
              <a:rPr lang="en-US" dirty="0" smtClean="0"/>
              <a:t>]		Points		//Points for All Parts</a:t>
            </a:r>
          </a:p>
          <a:p>
            <a:pPr marL="502920" lvl="2" indent="0">
              <a:buNone/>
            </a:pPr>
            <a:r>
              <a:rPr lang="en-US" dirty="0" smtClean="0"/>
              <a:t>}</a:t>
            </a:r>
          </a:p>
          <a:p>
            <a:pPr marL="502920" lvl="2" indent="0">
              <a:buNone/>
            </a:pPr>
            <a:r>
              <a:rPr lang="en-US" dirty="0" smtClean="0"/>
              <a:t>Box: The Bounding Box for the polygon stored in the order </a:t>
            </a:r>
            <a:r>
              <a:rPr lang="en-US" dirty="0" err="1" smtClean="0"/>
              <a:t>Xmin</a:t>
            </a:r>
            <a:r>
              <a:rPr lang="en-US" dirty="0" smtClean="0"/>
              <a:t>, </a:t>
            </a:r>
            <a:r>
              <a:rPr lang="en-US" dirty="0" err="1" smtClean="0"/>
              <a:t>Ymin</a:t>
            </a:r>
            <a:r>
              <a:rPr lang="en-US" dirty="0" smtClean="0"/>
              <a:t>, </a:t>
            </a:r>
            <a:r>
              <a:rPr lang="en-US" dirty="0" err="1" smtClean="0"/>
              <a:t>Xmax</a:t>
            </a:r>
            <a:r>
              <a:rPr lang="en-US" dirty="0" smtClean="0"/>
              <a:t>, </a:t>
            </a:r>
            <a:r>
              <a:rPr lang="en-US" dirty="0" err="1" smtClean="0"/>
              <a:t>Ymax</a:t>
            </a:r>
            <a:r>
              <a:rPr lang="en-US" dirty="0" smtClean="0"/>
              <a:t>.</a:t>
            </a:r>
          </a:p>
          <a:p>
            <a:pPr marL="502920" lvl="2" indent="0">
              <a:buNone/>
            </a:pPr>
            <a:r>
              <a:rPr lang="en-US" dirty="0" err="1" smtClean="0"/>
              <a:t>NumParts</a:t>
            </a:r>
            <a:r>
              <a:rPr lang="en-US" dirty="0" smtClean="0"/>
              <a:t>: The number of rings in the polygon.</a:t>
            </a:r>
          </a:p>
          <a:p>
            <a:pPr marL="502920" lvl="2" indent="0">
              <a:buNone/>
            </a:pPr>
            <a:r>
              <a:rPr lang="en-US" dirty="0" err="1" smtClean="0"/>
              <a:t>NumPoints</a:t>
            </a:r>
            <a:r>
              <a:rPr lang="en-US" dirty="0" smtClean="0"/>
              <a:t>: The total number of points for all the rings</a:t>
            </a:r>
          </a:p>
          <a:p>
            <a:pPr marL="502920" lvl="2" indent="0">
              <a:buNone/>
            </a:pPr>
            <a:r>
              <a:rPr lang="en-US" dirty="0" smtClean="0"/>
              <a:t>Parts: The array of length </a:t>
            </a:r>
            <a:r>
              <a:rPr lang="en-US" dirty="0" err="1" smtClean="0"/>
              <a:t>NumParts</a:t>
            </a:r>
            <a:r>
              <a:rPr lang="en-US" dirty="0" smtClean="0"/>
              <a:t>. It stores the index of its first point in the points array.</a:t>
            </a:r>
          </a:p>
          <a:p>
            <a:pPr marL="502920" lvl="2" indent="0">
              <a:buNone/>
            </a:pPr>
            <a:r>
              <a:rPr lang="en-US" dirty="0" smtClean="0"/>
              <a:t>Points: An array of length </a:t>
            </a:r>
            <a:r>
              <a:rPr lang="en-US" dirty="0" err="1" smtClean="0"/>
              <a:t>NumPoints</a:t>
            </a:r>
            <a:r>
              <a:rPr lang="en-US" dirty="0" smtClean="0"/>
              <a:t>. It holds the array index of the starting point of each ring.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file record content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SHX is a file </a:t>
            </a:r>
            <a:r>
              <a:rPr lang="en-US" dirty="0" err="1" smtClean="0"/>
              <a:t>extention</a:t>
            </a:r>
            <a:r>
              <a:rPr lang="en-US" dirty="0" smtClean="0"/>
              <a:t> for a compiled shape entities file format.</a:t>
            </a:r>
          </a:p>
          <a:p>
            <a:pPr lvl="1"/>
            <a:r>
              <a:rPr lang="en-US" dirty="0" smtClean="0"/>
              <a:t>SHX is the compiled machine code version of an SHP ASCII-based entities file.</a:t>
            </a:r>
          </a:p>
          <a:p>
            <a:pPr lvl="1"/>
            <a:r>
              <a:rPr lang="en-US" dirty="0" smtClean="0"/>
              <a:t>The SHX file is binary, so one needs a hex editor to look inside.</a:t>
            </a:r>
          </a:p>
          <a:p>
            <a:pPr lvl="1"/>
            <a:r>
              <a:rPr lang="en-US" dirty="0" smtClean="0"/>
              <a:t>The index file (.</a:t>
            </a:r>
            <a:r>
              <a:rPr lang="en-US" dirty="0" err="1" smtClean="0"/>
              <a:t>shx</a:t>
            </a:r>
            <a:r>
              <a:rPr lang="en-US" dirty="0" smtClean="0"/>
              <a:t>) contains a 100-byte header followed by 8-byte, fixed-length records which consist of the following two fields.</a:t>
            </a:r>
          </a:p>
          <a:p>
            <a:pPr marL="274320" lvl="1" indent="0">
              <a:buNone/>
            </a:pPr>
            <a:r>
              <a:rPr lang="en-US" dirty="0" smtClean="0"/>
              <a:t>	Bytes		Types		Usage</a:t>
            </a:r>
          </a:p>
          <a:p>
            <a:pPr marL="274320" lvl="1" indent="0">
              <a:buNone/>
            </a:pPr>
            <a:r>
              <a:rPr lang="en-US" dirty="0" smtClean="0"/>
              <a:t>	0-3		int32		Record Offset (in 16-bit words)</a:t>
            </a:r>
          </a:p>
          <a:p>
            <a:pPr marL="274320" lvl="1" indent="0">
              <a:buNone/>
            </a:pPr>
            <a:r>
              <a:rPr lang="en-US" dirty="0" smtClean="0"/>
              <a:t>	4-7		int32		Record length (in 16-bit words)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 smtClean="0"/>
              <a:t>Using this index, it is possible to seek backwards in the shapefile by,</a:t>
            </a:r>
          </a:p>
          <a:p>
            <a:pPr lvl="2"/>
            <a:r>
              <a:rPr lang="en-US" dirty="0" smtClean="0"/>
              <a:t>First, seeking backwards in the shape index (which is possible because it uses fixed-length records)</a:t>
            </a:r>
          </a:p>
          <a:p>
            <a:pPr lvl="2"/>
            <a:r>
              <a:rPr lang="en-US" dirty="0" smtClean="0"/>
              <a:t>Second, reading the record offset, and using that offset to seek to the correct position in the .</a:t>
            </a:r>
            <a:r>
              <a:rPr lang="en-US" dirty="0" err="1" smtClean="0"/>
              <a:t>shp</a:t>
            </a:r>
            <a:r>
              <a:rPr lang="en-US" dirty="0" smtClean="0"/>
              <a:t> file. </a:t>
            </a:r>
          </a:p>
          <a:p>
            <a:pPr lvl="1"/>
            <a:r>
              <a:rPr lang="en-US" dirty="0" smtClean="0"/>
              <a:t>It is also possible to seek forwards an arbitrary number of records using the same method.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Organization of the index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DBF is a file format typically used by database software.</a:t>
            </a:r>
          </a:p>
          <a:p>
            <a:pPr lvl="0"/>
            <a:r>
              <a:rPr lang="en-US" dirty="0" smtClean="0"/>
              <a:t>DBF stands for </a:t>
            </a:r>
            <a:r>
              <a:rPr lang="en-US" dirty="0" err="1"/>
              <a:t>D</a:t>
            </a:r>
            <a:r>
              <a:rPr lang="en-US" dirty="0" err="1" smtClean="0"/>
              <a:t>ataBase</a:t>
            </a:r>
            <a:r>
              <a:rPr lang="en-US" dirty="0" smtClean="0"/>
              <a:t> file. Originally used in dBase II, and continued through dBase Version IV.</a:t>
            </a:r>
          </a:p>
          <a:p>
            <a:pPr lvl="0"/>
            <a:r>
              <a:rPr lang="en-US" dirty="0" smtClean="0"/>
              <a:t>DBF files can be opened by Microsoft Excel and Microsoft Access.</a:t>
            </a:r>
          </a:p>
          <a:p>
            <a:pPr lvl="0"/>
            <a:r>
              <a:rPr lang="en-US" dirty="0" smtClean="0"/>
              <a:t>This file contains the Attribute information, or the descriptive characteristics of the features.</a:t>
            </a:r>
          </a:p>
          <a:p>
            <a:pPr lvl="0"/>
            <a:r>
              <a:rPr lang="en-US" dirty="0" smtClean="0"/>
              <a:t>Examples: “Name”, if the feature is a point representing a city, “Road Name”, or “Speed”, if the feature is a line representing a street or “Population” if the feature is a polygon representing a county area or country.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Organization of dbase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Database that:</a:t>
            </a:r>
          </a:p>
          <a:p>
            <a:pPr lvl="1"/>
            <a:r>
              <a:rPr lang="en-US" sz="2400" dirty="0" smtClean="0"/>
              <a:t>Stores spatial objects</a:t>
            </a:r>
          </a:p>
          <a:p>
            <a:pPr lvl="1"/>
            <a:r>
              <a:rPr lang="en-US" sz="2400" dirty="0" smtClean="0"/>
              <a:t>Manipulates spatial objects just like other objects in the database</a:t>
            </a:r>
          </a:p>
          <a:p>
            <a:r>
              <a:rPr lang="en-US" sz="2800" dirty="0" smtClean="0"/>
              <a:t>Data which describes either location or shape</a:t>
            </a:r>
          </a:p>
          <a:p>
            <a:pPr lvl="1"/>
            <a:r>
              <a:rPr lang="en-US" sz="2400" dirty="0" smtClean="0"/>
              <a:t>Example: House or Fire Hydrant Location, Roads, Rivers, Pipelines, Power lines, Forests, Parks, Municipalities, Lakes</a:t>
            </a:r>
          </a:p>
          <a:p>
            <a:pPr lvl="1"/>
            <a:r>
              <a:rPr lang="en-US" sz="2400" dirty="0" smtClean="0"/>
              <a:t>In the abstract, reductionist view of the computer, these entities are represented as Points, Lines and Polygons.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spatial database and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Not just interested in location, also interested in “relationships” between objects that are very hard to model outside the spatial domain.</a:t>
            </a:r>
          </a:p>
          <a:p>
            <a:r>
              <a:rPr lang="en-US" sz="2800" dirty="0" smtClean="0"/>
              <a:t>The most common relationships are</a:t>
            </a:r>
          </a:p>
          <a:p>
            <a:pPr lvl="1"/>
            <a:r>
              <a:rPr lang="en-US" sz="2400" dirty="0" smtClean="0"/>
              <a:t>Proximity : distance</a:t>
            </a:r>
          </a:p>
          <a:p>
            <a:pPr lvl="1"/>
            <a:r>
              <a:rPr lang="en-US" sz="2400" dirty="0" smtClean="0"/>
              <a:t>Adjacency : “touching” and “connectivity”</a:t>
            </a:r>
          </a:p>
          <a:p>
            <a:pPr lvl="1"/>
            <a:r>
              <a:rPr lang="en-US" sz="2400" dirty="0" smtClean="0"/>
              <a:t>Containment : inside/overlapping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Keyhole Markup Language (KML)</a:t>
            </a:r>
          </a:p>
          <a:p>
            <a:pPr lvl="1"/>
            <a:r>
              <a:rPr lang="en-US" dirty="0" smtClean="0"/>
              <a:t>WHAT/HOW/WHERE about KML</a:t>
            </a:r>
          </a:p>
          <a:p>
            <a:pPr lvl="1"/>
            <a:r>
              <a:rPr lang="en-US" dirty="0" smtClean="0"/>
              <a:t>Sample KML files</a:t>
            </a:r>
          </a:p>
          <a:p>
            <a:pPr lvl="1"/>
            <a:r>
              <a:rPr lang="en-US" dirty="0" smtClean="0"/>
              <a:t>Features</a:t>
            </a:r>
          </a:p>
          <a:p>
            <a:pPr lvl="0"/>
            <a:r>
              <a:rPr lang="en-US" dirty="0" smtClean="0"/>
              <a:t>KMZ File</a:t>
            </a:r>
          </a:p>
          <a:p>
            <a:pPr lvl="0"/>
            <a:r>
              <a:rPr lang="en-US" dirty="0" smtClean="0"/>
              <a:t>Shapefiles (.</a:t>
            </a:r>
            <a:r>
              <a:rPr lang="en-US" dirty="0" err="1" smtClean="0"/>
              <a:t>shp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 it is</a:t>
            </a:r>
          </a:p>
          <a:p>
            <a:pPr lvl="1"/>
            <a:r>
              <a:rPr lang="en-US" dirty="0" smtClean="0"/>
              <a:t>How to create one</a:t>
            </a:r>
          </a:p>
          <a:p>
            <a:pPr lvl="1"/>
            <a:r>
              <a:rPr lang="en-US" dirty="0" smtClean="0"/>
              <a:t>Technical specification</a:t>
            </a:r>
          </a:p>
          <a:p>
            <a:pPr lvl="1"/>
            <a:r>
              <a:rPr lang="en-US" dirty="0" smtClean="0"/>
              <a:t>Main file record content</a:t>
            </a:r>
          </a:p>
          <a:p>
            <a:pPr lvl="1"/>
            <a:r>
              <a:rPr lang="en-US" dirty="0" smtClean="0"/>
              <a:t>Organization of the index file</a:t>
            </a:r>
          </a:p>
          <a:p>
            <a:pPr lvl="1"/>
            <a:r>
              <a:rPr lang="en-US" dirty="0" smtClean="0"/>
              <a:t>Organization of the Dbase file</a:t>
            </a:r>
          </a:p>
          <a:p>
            <a:r>
              <a:rPr lang="en-US" dirty="0" smtClean="0"/>
              <a:t>Spatial Database</a:t>
            </a:r>
          </a:p>
          <a:p>
            <a:pPr lvl="1"/>
            <a:r>
              <a:rPr lang="en-US" dirty="0" err="1" smtClean="0"/>
              <a:t>PostGIS</a:t>
            </a:r>
            <a:r>
              <a:rPr lang="en-US" dirty="0" smtClean="0"/>
              <a:t> SQL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7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Offset complicated tasks to the DB server</a:t>
            </a:r>
          </a:p>
          <a:p>
            <a:pPr lvl="1"/>
            <a:r>
              <a:rPr lang="en-US" dirty="0" smtClean="0"/>
              <a:t>Organization and indexing done for you</a:t>
            </a:r>
          </a:p>
          <a:p>
            <a:pPr lvl="1"/>
            <a:r>
              <a:rPr lang="en-US" dirty="0" smtClean="0"/>
              <a:t>Do not have to re-implement operators</a:t>
            </a:r>
          </a:p>
          <a:p>
            <a:pPr lvl="1"/>
            <a:r>
              <a:rPr lang="en-US" dirty="0" smtClean="0"/>
              <a:t>Do not have to re-implement functions</a:t>
            </a:r>
          </a:p>
          <a:p>
            <a:r>
              <a:rPr lang="en-US" dirty="0" smtClean="0"/>
              <a:t>Spatial querying using SQL</a:t>
            </a:r>
          </a:p>
          <a:p>
            <a:pPr lvl="1"/>
            <a:r>
              <a:rPr lang="en-US" dirty="0" smtClean="0"/>
              <a:t>Use simple SQL expressions to determine spatial relationship</a:t>
            </a:r>
          </a:p>
          <a:p>
            <a:pPr lvl="2"/>
            <a:r>
              <a:rPr lang="en-US" dirty="0" smtClean="0"/>
              <a:t>Distance</a:t>
            </a:r>
          </a:p>
          <a:p>
            <a:pPr lvl="2"/>
            <a:r>
              <a:rPr lang="en-US" dirty="0" smtClean="0"/>
              <a:t>Adjacency</a:t>
            </a:r>
          </a:p>
          <a:p>
            <a:pPr lvl="2"/>
            <a:r>
              <a:rPr lang="en-US" dirty="0" smtClean="0"/>
              <a:t>Containment</a:t>
            </a:r>
          </a:p>
          <a:p>
            <a:pPr lvl="1"/>
            <a:r>
              <a:rPr lang="en-US" dirty="0" smtClean="0"/>
              <a:t>Use simple SQL expressions to perform spatial operations</a:t>
            </a:r>
          </a:p>
          <a:p>
            <a:pPr lvl="2"/>
            <a:r>
              <a:rPr lang="en-US" dirty="0" smtClean="0"/>
              <a:t>Area</a:t>
            </a:r>
          </a:p>
          <a:p>
            <a:pPr lvl="2"/>
            <a:r>
              <a:rPr lang="en-US" dirty="0" smtClean="0"/>
              <a:t>Length</a:t>
            </a:r>
          </a:p>
          <a:p>
            <a:pPr lvl="2"/>
            <a:r>
              <a:rPr lang="en-US" dirty="0" smtClean="0"/>
              <a:t>Intersection</a:t>
            </a:r>
          </a:p>
          <a:p>
            <a:pPr lvl="2"/>
            <a:r>
              <a:rPr lang="en-US" dirty="0" smtClean="0"/>
              <a:t>Union</a:t>
            </a:r>
          </a:p>
          <a:p>
            <a:pPr lvl="2"/>
            <a:r>
              <a:rPr lang="en-US" dirty="0" smtClean="0"/>
              <a:t>Buffer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Advantages of spatial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Open geospatial consortium (</a:t>
            </a:r>
            <a:r>
              <a:rPr lang="en-US" dirty="0" err="1" smtClean="0"/>
              <a:t>ogc</a:t>
            </a:r>
            <a:r>
              <a:rPr lang="en-US" dirty="0" smtClean="0"/>
              <a:t>) complaint functions (1)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Area:			Returns the area of the surface if it is a polygon or a multi-polygon</a:t>
            </a:r>
          </a:p>
          <a:p>
            <a:r>
              <a:rPr lang="en-US" sz="1800" dirty="0" err="1" smtClean="0"/>
              <a:t>AsText</a:t>
            </a:r>
            <a:r>
              <a:rPr lang="en-US" sz="1800" dirty="0" smtClean="0"/>
              <a:t>:		Returns the Well Known Text (WKT) representation of the geometry</a:t>
            </a:r>
          </a:p>
          <a:p>
            <a:r>
              <a:rPr lang="en-US" sz="1800" dirty="0" smtClean="0"/>
              <a:t>Geometry:		Returns the geometry (Multipoint, Multi-</a:t>
            </a:r>
            <a:r>
              <a:rPr lang="en-US" sz="1800" dirty="0" err="1" smtClean="0"/>
              <a:t>Linestring</a:t>
            </a:r>
            <a:r>
              <a:rPr lang="en-US" sz="1800" dirty="0" smtClean="0"/>
              <a:t>, Multi-Polygon etc.)</a:t>
            </a:r>
          </a:p>
          <a:p>
            <a:r>
              <a:rPr lang="en-US" sz="1800" dirty="0" err="1" smtClean="0"/>
              <a:t>GeomFromText</a:t>
            </a:r>
            <a:r>
              <a:rPr lang="en-US" sz="1800" dirty="0" smtClean="0"/>
              <a:t>:		Returns geometry from text</a:t>
            </a:r>
          </a:p>
          <a:p>
            <a:r>
              <a:rPr lang="en-US" sz="1800" dirty="0" smtClean="0"/>
              <a:t>Length:		Returns the length of the geometry if it is a </a:t>
            </a:r>
            <a:r>
              <a:rPr lang="en-US" sz="1800" dirty="0" err="1" smtClean="0"/>
              <a:t>linestring</a:t>
            </a:r>
            <a:r>
              <a:rPr lang="en-US" sz="1800" dirty="0" smtClean="0"/>
              <a:t> in meters</a:t>
            </a:r>
          </a:p>
          <a:p>
            <a:r>
              <a:rPr lang="en-US" sz="1800" dirty="0" smtClean="0"/>
              <a:t>Perimeter:		Returns the length measurement of the boundary</a:t>
            </a:r>
          </a:p>
          <a:p>
            <a:r>
              <a:rPr lang="en-US" sz="1800" dirty="0" smtClean="0"/>
              <a:t>Contains(g1, g2):	Returns True if g2 is in g1</a:t>
            </a:r>
          </a:p>
          <a:p>
            <a:r>
              <a:rPr lang="en-US" sz="1800" dirty="0" smtClean="0"/>
              <a:t>Crosses(g1, g2):		Returns true if geometries have some interior points common</a:t>
            </a:r>
          </a:p>
          <a:p>
            <a:r>
              <a:rPr lang="en-US" sz="1800" dirty="0" smtClean="0"/>
              <a:t>Disjoint(g1, g2):		Returns true if geometries do not share any space together</a:t>
            </a:r>
          </a:p>
          <a:p>
            <a:pPr marL="4572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58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Distance(g1, g2):	</a:t>
            </a:r>
            <a:r>
              <a:rPr lang="en-US" dirty="0" smtClean="0"/>
              <a:t>	Returns </a:t>
            </a:r>
            <a:r>
              <a:rPr lang="en-US" dirty="0"/>
              <a:t>minimum distance between two geometries</a:t>
            </a:r>
          </a:p>
          <a:p>
            <a:r>
              <a:rPr lang="en-US" dirty="0" err="1"/>
              <a:t>Dwithin</a:t>
            </a:r>
            <a:r>
              <a:rPr lang="en-US" dirty="0"/>
              <a:t>(g1, g2, radius</a:t>
            </a:r>
            <a:r>
              <a:rPr lang="en-US" dirty="0" smtClean="0"/>
              <a:t>):		Returns </a:t>
            </a:r>
            <a:r>
              <a:rPr lang="en-US" dirty="0"/>
              <a:t>true if geometries are within specified </a:t>
            </a:r>
            <a:r>
              <a:rPr lang="en-US" dirty="0" smtClean="0"/>
              <a:t>					distance </a:t>
            </a:r>
            <a:r>
              <a:rPr lang="en-US" dirty="0"/>
              <a:t>(radius)</a:t>
            </a:r>
          </a:p>
          <a:p>
            <a:r>
              <a:rPr lang="en-US" dirty="0"/>
              <a:t>Equals(g1, g2):		</a:t>
            </a:r>
            <a:r>
              <a:rPr lang="en-US" dirty="0" smtClean="0"/>
              <a:t>	Returns </a:t>
            </a:r>
            <a:r>
              <a:rPr lang="en-US" dirty="0"/>
              <a:t>true if geometries represent the same </a:t>
            </a:r>
            <a:r>
              <a:rPr lang="en-US" dirty="0" smtClean="0"/>
              <a:t>					geometries</a:t>
            </a:r>
            <a:endParaRPr lang="en-US" dirty="0"/>
          </a:p>
          <a:p>
            <a:r>
              <a:rPr lang="en-US" dirty="0"/>
              <a:t>Intersect(g1, g2):		Returns true if geometries spatially intersect each other</a:t>
            </a:r>
          </a:p>
          <a:p>
            <a:r>
              <a:rPr lang="en-US" dirty="0"/>
              <a:t>Overlap(g1, g2):		Returns true if geometries share space, but not </a:t>
            </a:r>
            <a:r>
              <a:rPr lang="en-US" dirty="0" smtClean="0"/>
              <a:t>					completely </a:t>
            </a:r>
            <a:r>
              <a:rPr lang="en-US" dirty="0"/>
              <a:t>contained by each other</a:t>
            </a:r>
          </a:p>
          <a:p>
            <a:r>
              <a:rPr lang="en-US" dirty="0"/>
              <a:t>Touches(g1, g2):		Returns true if geometries have at least one point in </a:t>
            </a:r>
            <a:r>
              <a:rPr lang="en-US" dirty="0" smtClean="0"/>
              <a:t>					common</a:t>
            </a:r>
            <a:endParaRPr lang="en-US" dirty="0"/>
          </a:p>
          <a:p>
            <a:r>
              <a:rPr lang="en-US" dirty="0"/>
              <a:t>Within(g1, g2):		</a:t>
            </a:r>
            <a:r>
              <a:rPr lang="en-US" dirty="0" smtClean="0"/>
              <a:t>	Returns </a:t>
            </a:r>
            <a:r>
              <a:rPr lang="en-US" dirty="0"/>
              <a:t>trues if g1 is completely inside g2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geospatial consortium (</a:t>
            </a:r>
            <a:r>
              <a:rPr lang="en-US" dirty="0" err="1"/>
              <a:t>ogc</a:t>
            </a:r>
            <a:r>
              <a:rPr lang="en-US" dirty="0"/>
              <a:t>) complaint </a:t>
            </a:r>
            <a:r>
              <a:rPr lang="en-US" dirty="0" smtClean="0"/>
              <a:t>functions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ESRI </a:t>
            </a:r>
            <a:r>
              <a:rPr lang="en-US" dirty="0" err="1" smtClean="0"/>
              <a:t>ArcSDE</a:t>
            </a:r>
            <a:r>
              <a:rPr lang="en-US" dirty="0" smtClean="0"/>
              <a:t> (on top of several different DBs)</a:t>
            </a:r>
          </a:p>
          <a:p>
            <a:r>
              <a:rPr lang="en-US" dirty="0" smtClean="0"/>
              <a:t>Oracle Spatial</a:t>
            </a:r>
          </a:p>
          <a:p>
            <a:r>
              <a:rPr lang="en-US" dirty="0" smtClean="0"/>
              <a:t>IBM DB2 Spatial Extender</a:t>
            </a:r>
          </a:p>
          <a:p>
            <a:r>
              <a:rPr lang="en-US" dirty="0" smtClean="0"/>
              <a:t>Informix Spatial </a:t>
            </a:r>
            <a:r>
              <a:rPr lang="en-US" dirty="0" err="1" smtClean="0"/>
              <a:t>DataBlade</a:t>
            </a:r>
            <a:endParaRPr lang="en-US" dirty="0" smtClean="0"/>
          </a:p>
          <a:p>
            <a:r>
              <a:rPr lang="en-US" dirty="0" smtClean="0"/>
              <a:t>MS SQL Server (with ESRI SDE)</a:t>
            </a:r>
          </a:p>
          <a:p>
            <a:r>
              <a:rPr lang="en-US" dirty="0" err="1" smtClean="0"/>
              <a:t>Geomedia</a:t>
            </a:r>
            <a:r>
              <a:rPr lang="en-US" dirty="0" smtClean="0"/>
              <a:t> on MS Access</a:t>
            </a:r>
          </a:p>
          <a:p>
            <a:r>
              <a:rPr lang="en-US" dirty="0" err="1" smtClean="0"/>
              <a:t>PostGIS</a:t>
            </a:r>
            <a:r>
              <a:rPr lang="en-US" dirty="0" smtClean="0"/>
              <a:t> / PostgreSQL</a:t>
            </a:r>
          </a:p>
          <a:p>
            <a:r>
              <a:rPr lang="en-US" dirty="0" smtClean="0"/>
              <a:t>SQLite / </a:t>
            </a:r>
            <a:r>
              <a:rPr lang="en-US" dirty="0" err="1" smtClean="0"/>
              <a:t>SpatiaLite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 spatial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PostGIS</a:t>
            </a:r>
            <a:r>
              <a:rPr lang="en-US" dirty="0" smtClean="0"/>
              <a:t> is a spatial </a:t>
            </a:r>
            <a:r>
              <a:rPr lang="en-US" dirty="0" err="1" smtClean="0"/>
              <a:t>extention</a:t>
            </a:r>
            <a:r>
              <a:rPr lang="en-US" dirty="0" smtClean="0"/>
              <a:t> for PostgreSQL</a:t>
            </a:r>
          </a:p>
          <a:p>
            <a:pPr lvl="0"/>
            <a:r>
              <a:rPr lang="en-US" dirty="0" smtClean="0"/>
              <a:t>PostgreSQL is the most advanced open source object-relational database management system (ORDBMS). Where MySQL did not have triggers, PostgreSQL did.</a:t>
            </a:r>
          </a:p>
          <a:p>
            <a:pPr lvl="0"/>
            <a:r>
              <a:rPr lang="en-US" dirty="0" smtClean="0"/>
              <a:t>It is well documented at </a:t>
            </a:r>
            <a:r>
              <a:rPr lang="en-US" dirty="0" smtClean="0">
                <a:hlinkClick r:id="rId2"/>
              </a:rPr>
              <a:t>www.postgresql.org/docs/9.5</a:t>
            </a:r>
            <a:r>
              <a:rPr lang="en-US" dirty="0" smtClean="0"/>
              <a:t> (latest version)</a:t>
            </a:r>
          </a:p>
          <a:p>
            <a:pPr lvl="0"/>
            <a:r>
              <a:rPr lang="en-US" dirty="0" err="1" smtClean="0"/>
              <a:t>PostGIS</a:t>
            </a:r>
            <a:r>
              <a:rPr lang="en-US" dirty="0" smtClean="0"/>
              <a:t> aims to be an “</a:t>
            </a:r>
            <a:r>
              <a:rPr lang="en-US" dirty="0" err="1" smtClean="0"/>
              <a:t>OpenGIS</a:t>
            </a:r>
            <a:r>
              <a:rPr lang="en-US" dirty="0" smtClean="0"/>
              <a:t> Simple Features for SQL” </a:t>
            </a:r>
          </a:p>
          <a:p>
            <a:pPr marL="45720" lvl="0" indent="0">
              <a:buNone/>
            </a:pPr>
            <a:r>
              <a:rPr lang="en-US" dirty="0"/>
              <a:t> </a:t>
            </a:r>
            <a:r>
              <a:rPr lang="en-US" dirty="0" smtClean="0"/>
              <a:t>   complaint spatial database/ </a:t>
            </a:r>
          </a:p>
          <a:p>
            <a:pPr lvl="0"/>
            <a:r>
              <a:rPr lang="en-US" dirty="0" smtClean="0"/>
              <a:t>The developer of </a:t>
            </a:r>
            <a:r>
              <a:rPr lang="en-US" dirty="0" err="1" smtClean="0"/>
              <a:t>PostGIS</a:t>
            </a:r>
            <a:r>
              <a:rPr lang="en-US" dirty="0" smtClean="0"/>
              <a:t> is David </a:t>
            </a:r>
            <a:r>
              <a:rPr lang="en-US" dirty="0" err="1" smtClean="0"/>
              <a:t>Blasby</a:t>
            </a:r>
            <a:r>
              <a:rPr lang="en-US" dirty="0" smtClean="0"/>
              <a:t> from Refractions Research</a:t>
            </a:r>
          </a:p>
          <a:p>
            <a:pPr lvl="1"/>
            <a:r>
              <a:rPr lang="en-US" dirty="0" smtClean="0">
                <a:hlinkClick r:id="rId3"/>
              </a:rPr>
              <a:t>dblasby@refraction.net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http://postgis.refractions.net</a:t>
            </a:r>
            <a:endParaRPr lang="en-US" dirty="0" smtClean="0"/>
          </a:p>
          <a:p>
            <a:endParaRPr lang="en-US" dirty="0" smtClean="0"/>
          </a:p>
          <a:p>
            <a:pPr marL="502920" lvl="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Postgis</a:t>
            </a:r>
            <a:r>
              <a:rPr lang="en-US" dirty="0" smtClean="0"/>
              <a:t> SQL – introduction (1)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820276" y="3460750"/>
            <a:ext cx="2301875" cy="3378200"/>
            <a:chOff x="3957" y="1675"/>
            <a:chExt cx="1794" cy="2634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957" y="1675"/>
              <a:ext cx="1794" cy="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1675"/>
              <a:ext cx="1791" cy="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63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PostGIS</a:t>
            </a:r>
            <a:r>
              <a:rPr lang="en-US" dirty="0" smtClean="0"/>
              <a:t> turns PostgreSQL Database Management System into a spatial database</a:t>
            </a:r>
          </a:p>
          <a:p>
            <a:r>
              <a:rPr lang="en-US" dirty="0" smtClean="0"/>
              <a:t>It adds supports for the three functions:</a:t>
            </a:r>
          </a:p>
          <a:p>
            <a:pPr lvl="1"/>
            <a:r>
              <a:rPr lang="en-US" dirty="0" smtClean="0"/>
              <a:t>Spatial types</a:t>
            </a:r>
          </a:p>
          <a:p>
            <a:pPr lvl="1"/>
            <a:r>
              <a:rPr lang="en-US" dirty="0" smtClean="0"/>
              <a:t>Spatial Indexes (R-Trees and </a:t>
            </a:r>
            <a:r>
              <a:rPr lang="en-US" dirty="0" err="1" smtClean="0"/>
              <a:t>GiSTs</a:t>
            </a:r>
            <a:r>
              <a:rPr lang="en-US" dirty="0" smtClean="0"/>
              <a:t> – Generalized Search Tree)</a:t>
            </a:r>
          </a:p>
          <a:p>
            <a:pPr lvl="1"/>
            <a:r>
              <a:rPr lang="en-US" dirty="0" smtClean="0"/>
              <a:t>Spatial functions</a:t>
            </a:r>
          </a:p>
          <a:p>
            <a:pPr lvl="1"/>
            <a:r>
              <a:rPr lang="en-US" dirty="0" err="1" smtClean="0"/>
              <a:t>OpenGIS</a:t>
            </a:r>
            <a:r>
              <a:rPr lang="en-US" dirty="0" smtClean="0"/>
              <a:t> and standards</a:t>
            </a:r>
          </a:p>
          <a:p>
            <a:r>
              <a:rPr lang="en-US" dirty="0" smtClean="0"/>
              <a:t>There aren’t any good open source </a:t>
            </a:r>
            <a:r>
              <a:rPr lang="en-US" i="1" dirty="0" smtClean="0"/>
              <a:t>spatial </a:t>
            </a:r>
            <a:r>
              <a:rPr lang="en-US" dirty="0" smtClean="0"/>
              <a:t>databases available                       (except </a:t>
            </a:r>
            <a:r>
              <a:rPr lang="en-US" dirty="0" err="1" smtClean="0"/>
              <a:t>SpataiLite</a:t>
            </a:r>
            <a:r>
              <a:rPr lang="en-US" dirty="0" smtClean="0"/>
              <a:t>, about which we’ll talk later)</a:t>
            </a:r>
          </a:p>
          <a:p>
            <a:pPr lvl="1"/>
            <a:r>
              <a:rPr lang="en-US" dirty="0" smtClean="0"/>
              <a:t>Commercial ones are very expensive</a:t>
            </a:r>
          </a:p>
          <a:p>
            <a:endParaRPr lang="en-US" dirty="0" smtClean="0"/>
          </a:p>
          <a:p>
            <a:pPr marL="502920" lvl="2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(2)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9820276" y="3460750"/>
            <a:ext cx="2301875" cy="3378200"/>
            <a:chOff x="3957" y="1675"/>
            <a:chExt cx="1794" cy="2634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957" y="1675"/>
              <a:ext cx="1794" cy="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tx1"/>
                  </a:solidFill>
                  <a:latin typeface="Tahoma" panose="020B060403050404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" y="1675"/>
              <a:ext cx="1791" cy="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34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An ordinary database provides “access methods” – commonly known as indexes – to allow for fast and random access to subset of data.</a:t>
            </a:r>
          </a:p>
          <a:p>
            <a:r>
              <a:rPr lang="en-US" sz="2800" dirty="0" smtClean="0"/>
              <a:t>It is usually done with </a:t>
            </a:r>
            <a:r>
              <a:rPr lang="en-US" sz="2800" dirty="0" smtClean="0">
                <a:solidFill>
                  <a:srgbClr val="00B050"/>
                </a:solidFill>
              </a:rPr>
              <a:t>B-tree</a:t>
            </a:r>
            <a:r>
              <a:rPr lang="en-US" sz="2800" dirty="0" smtClean="0"/>
              <a:t> indexes. </a:t>
            </a:r>
          </a:p>
          <a:p>
            <a:r>
              <a:rPr lang="en-US" sz="2800" dirty="0" smtClean="0"/>
              <a:t>Because polygons can overlap, can be contained in one another, and are arrayed in a two-dimensional (or more) space, B-tree cannot be used to efficiently index them.</a:t>
            </a:r>
          </a:p>
          <a:p>
            <a:r>
              <a:rPr lang="en-US" sz="2800" dirty="0" smtClean="0"/>
              <a:t>Real spatial-databases provide a “spatial-index”.</a:t>
            </a:r>
          </a:p>
          <a:p>
            <a:r>
              <a:rPr lang="en-US" sz="2800" dirty="0" smtClean="0"/>
              <a:t>A spatial0index can answer queries like, “which objects are within this particular bounding box?”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bounding box </a:t>
            </a:r>
            <a:r>
              <a:rPr lang="en-US" dirty="0" smtClean="0"/>
              <a:t>is the smallest rectangle – parallel to the coordinate axis.</a:t>
            </a:r>
          </a:p>
          <a:p>
            <a:r>
              <a:rPr lang="en-US" dirty="0" smtClean="0"/>
              <a:t>It is capable of containing a given figure.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index (bounding box)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4" y="3276600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Bounding boxes are used because answering questions like</a:t>
            </a:r>
          </a:p>
          <a:p>
            <a:pPr lvl="1"/>
            <a:r>
              <a:rPr lang="en-US" dirty="0" smtClean="0"/>
              <a:t>“is A inside B?”</a:t>
            </a:r>
          </a:p>
          <a:p>
            <a:r>
              <a:rPr lang="en-US" dirty="0" smtClean="0"/>
              <a:t>Is very computationally expensive for polygons but very fast in the case of rectangles.</a:t>
            </a:r>
          </a:p>
          <a:p>
            <a:r>
              <a:rPr lang="en-US" dirty="0" smtClean="0"/>
              <a:t>Even the most complex polygons and line-strings can be represented by a simple bounding box.</a:t>
            </a:r>
          </a:p>
          <a:p>
            <a:r>
              <a:rPr lang="en-US" dirty="0" smtClean="0"/>
              <a:t>So a question like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What lines are inside this polygon?</a:t>
            </a:r>
            <a:r>
              <a:rPr lang="en-US" dirty="0" smtClean="0"/>
              <a:t>” will be instead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What lines have bounding boxes that are contained inside this polygon’s bounding box?</a:t>
            </a:r>
            <a:r>
              <a:rPr lang="en-US" dirty="0" smtClean="0"/>
              <a:t>”</a:t>
            </a:r>
          </a:p>
          <a:p>
            <a:pPr marL="27432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Bounding box (why are they used?)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Used the </a:t>
            </a:r>
            <a:r>
              <a:rPr lang="en-US" sz="3600" dirty="0" err="1" smtClean="0"/>
              <a:t>GiST</a:t>
            </a:r>
            <a:r>
              <a:rPr lang="en-US" sz="3600" dirty="0" smtClean="0"/>
              <a:t> (Generalized </a:t>
            </a:r>
            <a:r>
              <a:rPr lang="en-US" sz="3600" smtClean="0"/>
              <a:t>Search Tree</a:t>
            </a:r>
            <a:r>
              <a:rPr lang="en-US" sz="3600" dirty="0" smtClean="0"/>
              <a:t>) index</a:t>
            </a:r>
          </a:p>
          <a:p>
            <a:pPr lvl="1"/>
            <a:r>
              <a:rPr lang="en-US" sz="3600" dirty="0" smtClean="0"/>
              <a:t>Fast index creation</a:t>
            </a:r>
          </a:p>
          <a:p>
            <a:pPr lvl="1"/>
            <a:r>
              <a:rPr lang="en-US" sz="3600" dirty="0" smtClean="0"/>
              <a:t>Handles compression</a:t>
            </a:r>
          </a:p>
          <a:p>
            <a:pPr lvl="2"/>
            <a:r>
              <a:rPr lang="en-US" sz="3600" dirty="0" smtClean="0"/>
              <a:t>Use bounding box of the feature</a:t>
            </a:r>
          </a:p>
          <a:p>
            <a:pPr lvl="1"/>
            <a:r>
              <a:rPr lang="en-US" sz="3600" dirty="0" smtClean="0"/>
              <a:t>Can implement R-Trees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Spatial index (contd..)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KML is an XML-based language schema describing a geographic vocabulary used by geobrowser applications on 2/3 dimensional Earth maps.</a:t>
            </a:r>
          </a:p>
          <a:p>
            <a:pPr lvl="0"/>
            <a:r>
              <a:rPr lang="en-US" dirty="0" smtClean="0"/>
              <a:t>Developed by Keyhole, Inc. along with Earth Viewer application in 2001.</a:t>
            </a:r>
          </a:p>
          <a:p>
            <a:pPr lvl="0"/>
            <a:r>
              <a:rPr lang="en-US" dirty="0" smtClean="0"/>
              <a:t>Acquired by Google in 2004.</a:t>
            </a:r>
          </a:p>
          <a:p>
            <a:pPr lvl="0"/>
            <a:r>
              <a:rPr lang="en-US" dirty="0" smtClean="0"/>
              <a:t>KML was converted for use for the Google Earth, Google Maps and Google Mobile applications.</a:t>
            </a:r>
          </a:p>
          <a:p>
            <a:pPr lvl="0"/>
            <a:r>
              <a:rPr lang="en-US" dirty="0" smtClean="0"/>
              <a:t>The word Keyhole comes from an American Military </a:t>
            </a:r>
            <a:r>
              <a:rPr lang="en-US" altLang="en-US" dirty="0" smtClean="0"/>
              <a:t>reconnaissance satellite program developed in the 1970’s.</a:t>
            </a:r>
          </a:p>
          <a:p>
            <a:pPr lvl="0"/>
            <a:r>
              <a:rPr lang="en-US" dirty="0" smtClean="0"/>
              <a:t>The Google Earth program both produces and consumes KML files.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What/how/where about kml?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Generalize all the geometries to the bounding box</a:t>
            </a:r>
          </a:p>
          <a:p>
            <a:pPr lvl="1"/>
            <a:r>
              <a:rPr lang="en-US" sz="2800" dirty="0" smtClean="0"/>
              <a:t>Small to store</a:t>
            </a:r>
          </a:p>
          <a:p>
            <a:pPr lvl="1"/>
            <a:r>
              <a:rPr lang="en-US" sz="2800" dirty="0" smtClean="0"/>
              <a:t>Operations are simple</a:t>
            </a:r>
          </a:p>
          <a:p>
            <a:r>
              <a:rPr lang="en-US" sz="3000" dirty="0" smtClean="0"/>
              <a:t>Typical search is to find all the objects that overlap a box</a:t>
            </a:r>
          </a:p>
          <a:p>
            <a:r>
              <a:rPr lang="en-US" sz="3000" dirty="0" smtClean="0"/>
              <a:t>Result is an approximation</a:t>
            </a:r>
          </a:p>
          <a:p>
            <a:pPr lvl="1"/>
            <a:r>
              <a:rPr lang="en-US" sz="2800" dirty="0" smtClean="0"/>
              <a:t>Too many features are returned</a:t>
            </a:r>
          </a:p>
          <a:p>
            <a:r>
              <a:rPr lang="en-US" sz="3200" dirty="0" smtClean="0"/>
              <a:t>Used to solve overlap and distance problems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R-Tree indexing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899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3" name="Rectangle 15"/>
          <p:cNvSpPr>
            <a:spLocks noChangeAspect="1" noChangeArrowheads="1"/>
          </p:cNvSpPr>
          <p:nvPr/>
        </p:nvSpPr>
        <p:spPr bwMode="auto">
          <a:xfrm>
            <a:off x="2157413" y="363538"/>
            <a:ext cx="2871787" cy="24415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4" name="Rectangle 14"/>
          <p:cNvSpPr>
            <a:spLocks noChangeAspect="1" noChangeArrowheads="1"/>
          </p:cNvSpPr>
          <p:nvPr/>
        </p:nvSpPr>
        <p:spPr bwMode="auto">
          <a:xfrm>
            <a:off x="938213" y="76200"/>
            <a:ext cx="2081212" cy="1579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Rectangle 16"/>
          <p:cNvSpPr>
            <a:spLocks noChangeAspect="1" noChangeArrowheads="1"/>
          </p:cNvSpPr>
          <p:nvPr/>
        </p:nvSpPr>
        <p:spPr bwMode="auto">
          <a:xfrm>
            <a:off x="76200" y="1943100"/>
            <a:ext cx="2584450" cy="1651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33CC33"/>
                </a:solidFill>
              </a:rPr>
              <a:t>B</a:t>
            </a:r>
          </a:p>
        </p:txBody>
      </p:sp>
      <p:grpSp>
        <p:nvGrpSpPr>
          <p:cNvPr id="57" name="Group 54"/>
          <p:cNvGrpSpPr>
            <a:grpSpLocks/>
          </p:cNvGrpSpPr>
          <p:nvPr/>
        </p:nvGrpSpPr>
        <p:grpSpPr bwMode="auto">
          <a:xfrm>
            <a:off x="8991600" y="5372100"/>
            <a:ext cx="1828800" cy="381000"/>
            <a:chOff x="4272" y="3360"/>
            <a:chExt cx="1152" cy="240"/>
          </a:xfrm>
        </p:grpSpPr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4272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4560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4848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5136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6553200" y="348773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7010400" y="348773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9" name="Rectangle 43"/>
          <p:cNvSpPr>
            <a:spLocks noChangeArrowheads="1"/>
          </p:cNvSpPr>
          <p:nvPr/>
        </p:nvSpPr>
        <p:spPr bwMode="auto">
          <a:xfrm>
            <a:off x="7924800" y="348773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2"/>
          <p:cNvSpPr>
            <a:spLocks noChangeArrowheads="1"/>
          </p:cNvSpPr>
          <p:nvPr/>
        </p:nvSpPr>
        <p:spPr bwMode="auto">
          <a:xfrm>
            <a:off x="7467600" y="348773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" name="Rectangle 47"/>
          <p:cNvSpPr>
            <a:spLocks noChangeArrowheads="1"/>
          </p:cNvSpPr>
          <p:nvPr/>
        </p:nvSpPr>
        <p:spPr bwMode="auto">
          <a:xfrm>
            <a:off x="5143500" y="535305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5600700" y="535305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49"/>
          <p:cNvGrpSpPr>
            <a:grpSpLocks/>
          </p:cNvGrpSpPr>
          <p:nvPr/>
        </p:nvGrpSpPr>
        <p:grpSpPr bwMode="auto">
          <a:xfrm>
            <a:off x="6553200" y="5353050"/>
            <a:ext cx="1828800" cy="381000"/>
            <a:chOff x="2688" y="2352"/>
            <a:chExt cx="1152" cy="240"/>
          </a:xfrm>
        </p:grpSpPr>
        <p:sp>
          <p:nvSpPr>
            <p:cNvPr id="74" name="Rectangle 50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75" name="Rectangle 51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76" name="Rectangle 52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77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Line 59"/>
          <p:cNvSpPr>
            <a:spLocks noChangeShapeType="1"/>
          </p:cNvSpPr>
          <p:nvPr/>
        </p:nvSpPr>
        <p:spPr bwMode="auto">
          <a:xfrm flipH="1">
            <a:off x="5143500" y="3870325"/>
            <a:ext cx="162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79" name="Rectangle 45"/>
          <p:cNvSpPr>
            <a:spLocks noChangeArrowheads="1"/>
          </p:cNvSpPr>
          <p:nvPr/>
        </p:nvSpPr>
        <p:spPr bwMode="auto">
          <a:xfrm>
            <a:off x="4229100" y="535305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0" name="Rectangle 46"/>
          <p:cNvSpPr>
            <a:spLocks noChangeArrowheads="1"/>
          </p:cNvSpPr>
          <p:nvPr/>
        </p:nvSpPr>
        <p:spPr bwMode="auto">
          <a:xfrm>
            <a:off x="4686300" y="535305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1" name="Line 60"/>
          <p:cNvSpPr>
            <a:spLocks noChangeShapeType="1"/>
          </p:cNvSpPr>
          <p:nvPr/>
        </p:nvSpPr>
        <p:spPr bwMode="auto">
          <a:xfrm>
            <a:off x="7227888" y="3859213"/>
            <a:ext cx="201612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82" name="Line 61"/>
          <p:cNvSpPr>
            <a:spLocks noChangeShapeType="1"/>
          </p:cNvSpPr>
          <p:nvPr/>
        </p:nvSpPr>
        <p:spPr bwMode="auto">
          <a:xfrm>
            <a:off x="7691438" y="3856038"/>
            <a:ext cx="2252662" cy="149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47625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52197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1341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769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3528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38100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4762500" y="6172200"/>
            <a:ext cx="1828800" cy="381000"/>
            <a:chOff x="2688" y="2352"/>
            <a:chExt cx="1152" cy="240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7239000" y="6172200"/>
            <a:ext cx="1828800" cy="381000"/>
            <a:chOff x="4272" y="3360"/>
            <a:chExt cx="1152" cy="240"/>
          </a:xfrm>
        </p:grpSpPr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272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560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848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5136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3352800" y="4689475"/>
            <a:ext cx="162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24384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8956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>
            <a:off x="5437188" y="4678363"/>
            <a:ext cx="201612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>
            <a:off x="5900738" y="4675188"/>
            <a:ext cx="2252662" cy="149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938213" y="76200"/>
            <a:ext cx="2081212" cy="1579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" name="Rectangle 16"/>
          <p:cNvSpPr>
            <a:spLocks noChangeAspect="1" noChangeArrowheads="1"/>
          </p:cNvSpPr>
          <p:nvPr/>
        </p:nvSpPr>
        <p:spPr bwMode="auto">
          <a:xfrm>
            <a:off x="76200" y="1943100"/>
            <a:ext cx="2584450" cy="1651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45" name="Rectangle 15"/>
          <p:cNvSpPr>
            <a:spLocks noChangeAspect="1" noChangeArrowheads="1"/>
          </p:cNvSpPr>
          <p:nvPr/>
        </p:nvSpPr>
        <p:spPr bwMode="auto">
          <a:xfrm>
            <a:off x="2157413" y="363538"/>
            <a:ext cx="2871787" cy="24415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6" name="Rectangle 38"/>
          <p:cNvSpPr>
            <a:spLocks noChangeAspect="1" noChangeArrowheads="1"/>
          </p:cNvSpPr>
          <p:nvPr/>
        </p:nvSpPr>
        <p:spPr bwMode="auto">
          <a:xfrm>
            <a:off x="1457325" y="1311275"/>
            <a:ext cx="1066800" cy="609600"/>
          </a:xfrm>
          <a:prstGeom prst="rect">
            <a:avLst/>
          </a:prstGeom>
          <a:solidFill>
            <a:srgbClr val="29292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643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47625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52197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1341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769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3528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38100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4762500" y="6172200"/>
            <a:ext cx="1828800" cy="381000"/>
            <a:chOff x="2688" y="2352"/>
            <a:chExt cx="1152" cy="240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7239000" y="6172200"/>
            <a:ext cx="1828800" cy="381000"/>
            <a:chOff x="4272" y="3360"/>
            <a:chExt cx="1152" cy="240"/>
          </a:xfrm>
        </p:grpSpPr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272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560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848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5136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3352800" y="4689475"/>
            <a:ext cx="162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24384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8956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>
            <a:off x="5437188" y="4678363"/>
            <a:ext cx="201612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>
            <a:off x="5900738" y="4675188"/>
            <a:ext cx="2252662" cy="149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938213" y="76200"/>
            <a:ext cx="2081212" cy="1579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" name="Rectangle 16"/>
          <p:cNvSpPr>
            <a:spLocks noChangeAspect="1" noChangeArrowheads="1"/>
          </p:cNvSpPr>
          <p:nvPr/>
        </p:nvSpPr>
        <p:spPr bwMode="auto">
          <a:xfrm>
            <a:off x="76200" y="1943100"/>
            <a:ext cx="2584450" cy="1651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45" name="Rectangle 15"/>
          <p:cNvSpPr>
            <a:spLocks noChangeAspect="1" noChangeArrowheads="1"/>
          </p:cNvSpPr>
          <p:nvPr/>
        </p:nvSpPr>
        <p:spPr bwMode="auto">
          <a:xfrm>
            <a:off x="2157413" y="363538"/>
            <a:ext cx="2871787" cy="24415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6" name="Rectangle 38"/>
          <p:cNvSpPr>
            <a:spLocks noChangeAspect="1" noChangeArrowheads="1"/>
          </p:cNvSpPr>
          <p:nvPr/>
        </p:nvSpPr>
        <p:spPr bwMode="auto">
          <a:xfrm>
            <a:off x="1457325" y="1311275"/>
            <a:ext cx="1066800" cy="609600"/>
          </a:xfrm>
          <a:prstGeom prst="rect">
            <a:avLst/>
          </a:prstGeom>
          <a:solidFill>
            <a:srgbClr val="29292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2" name="Rectangle 1086"/>
          <p:cNvSpPr>
            <a:spLocks noChangeArrowheads="1"/>
          </p:cNvSpPr>
          <p:nvPr/>
        </p:nvSpPr>
        <p:spPr bwMode="auto">
          <a:xfrm>
            <a:off x="1457325" y="363538"/>
            <a:ext cx="700088" cy="24415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13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47625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52197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1341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769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3528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38100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4762500" y="6172200"/>
            <a:ext cx="1828800" cy="381000"/>
            <a:chOff x="2688" y="2352"/>
            <a:chExt cx="1152" cy="240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7239000" y="6172200"/>
            <a:ext cx="1828800" cy="381000"/>
            <a:chOff x="4272" y="3360"/>
            <a:chExt cx="1152" cy="240"/>
          </a:xfrm>
        </p:grpSpPr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272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560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848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5136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3352800" y="4689475"/>
            <a:ext cx="162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24384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8956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>
            <a:off x="5437188" y="4678363"/>
            <a:ext cx="201612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>
            <a:off x="5900738" y="4675188"/>
            <a:ext cx="2252662" cy="149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938213" y="76200"/>
            <a:ext cx="2081212" cy="1579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" name="Rectangle 16"/>
          <p:cNvSpPr>
            <a:spLocks noChangeAspect="1" noChangeArrowheads="1"/>
          </p:cNvSpPr>
          <p:nvPr/>
        </p:nvSpPr>
        <p:spPr bwMode="auto">
          <a:xfrm>
            <a:off x="76200" y="1943100"/>
            <a:ext cx="2584450" cy="1651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45" name="Rectangle 15"/>
          <p:cNvSpPr>
            <a:spLocks noChangeAspect="1" noChangeArrowheads="1"/>
          </p:cNvSpPr>
          <p:nvPr/>
        </p:nvSpPr>
        <p:spPr bwMode="auto">
          <a:xfrm>
            <a:off x="2157413" y="363538"/>
            <a:ext cx="2871787" cy="24415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6" name="Rectangle 38"/>
          <p:cNvSpPr>
            <a:spLocks noChangeAspect="1" noChangeArrowheads="1"/>
          </p:cNvSpPr>
          <p:nvPr/>
        </p:nvSpPr>
        <p:spPr bwMode="auto">
          <a:xfrm>
            <a:off x="1457325" y="1311275"/>
            <a:ext cx="1066800" cy="609600"/>
          </a:xfrm>
          <a:prstGeom prst="rect">
            <a:avLst/>
          </a:prstGeom>
          <a:solidFill>
            <a:srgbClr val="29292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7" name="Rectangle 1085"/>
          <p:cNvSpPr>
            <a:spLocks noChangeArrowheads="1"/>
          </p:cNvSpPr>
          <p:nvPr/>
        </p:nvSpPr>
        <p:spPr bwMode="auto">
          <a:xfrm>
            <a:off x="76200" y="1311275"/>
            <a:ext cx="2584450" cy="631825"/>
          </a:xfrm>
          <a:prstGeom prst="rect">
            <a:avLst/>
          </a:prstGeom>
          <a:solidFill>
            <a:srgbClr val="33CC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90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47625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52197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1341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769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3528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38100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4762500" y="6172200"/>
            <a:ext cx="1828800" cy="381000"/>
            <a:chOff x="2688" y="2352"/>
            <a:chExt cx="1152" cy="240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7239000" y="6172200"/>
            <a:ext cx="1828800" cy="381000"/>
            <a:chOff x="4272" y="3360"/>
            <a:chExt cx="1152" cy="240"/>
          </a:xfrm>
        </p:grpSpPr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272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560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848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5136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3352800" y="4689475"/>
            <a:ext cx="162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24384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8956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>
            <a:off x="5437188" y="4678363"/>
            <a:ext cx="201612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>
            <a:off x="5900738" y="4675188"/>
            <a:ext cx="2252662" cy="149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3" name="Rectangle 14"/>
          <p:cNvSpPr>
            <a:spLocks noChangeAspect="1" noChangeArrowheads="1"/>
          </p:cNvSpPr>
          <p:nvPr/>
        </p:nvSpPr>
        <p:spPr bwMode="auto">
          <a:xfrm>
            <a:off x="938213" y="76200"/>
            <a:ext cx="2081212" cy="1579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4" name="Rectangle 16"/>
          <p:cNvSpPr>
            <a:spLocks noChangeAspect="1" noChangeArrowheads="1"/>
          </p:cNvSpPr>
          <p:nvPr/>
        </p:nvSpPr>
        <p:spPr bwMode="auto">
          <a:xfrm>
            <a:off x="76200" y="1943100"/>
            <a:ext cx="2584450" cy="1651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45" name="Rectangle 15"/>
          <p:cNvSpPr>
            <a:spLocks noChangeAspect="1" noChangeArrowheads="1"/>
          </p:cNvSpPr>
          <p:nvPr/>
        </p:nvSpPr>
        <p:spPr bwMode="auto">
          <a:xfrm>
            <a:off x="2157413" y="363538"/>
            <a:ext cx="2871787" cy="24415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6" name="Rectangle 38"/>
          <p:cNvSpPr>
            <a:spLocks noChangeAspect="1" noChangeArrowheads="1"/>
          </p:cNvSpPr>
          <p:nvPr/>
        </p:nvSpPr>
        <p:spPr bwMode="auto">
          <a:xfrm>
            <a:off x="1457325" y="1311275"/>
            <a:ext cx="1066800" cy="609600"/>
          </a:xfrm>
          <a:prstGeom prst="rect">
            <a:avLst/>
          </a:prstGeom>
          <a:solidFill>
            <a:srgbClr val="29292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8" name="Rectangle 1084"/>
          <p:cNvSpPr>
            <a:spLocks noChangeArrowheads="1"/>
          </p:cNvSpPr>
          <p:nvPr/>
        </p:nvSpPr>
        <p:spPr bwMode="auto">
          <a:xfrm>
            <a:off x="938213" y="1655763"/>
            <a:ext cx="2081212" cy="287337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/>
          </a:p>
        </p:txBody>
      </p:sp>
      <p:sp>
        <p:nvSpPr>
          <p:cNvPr id="49" name="Line 1062"/>
          <p:cNvSpPr>
            <a:spLocks noChangeShapeType="1"/>
          </p:cNvSpPr>
          <p:nvPr/>
        </p:nvSpPr>
        <p:spPr bwMode="auto">
          <a:xfrm>
            <a:off x="3429000" y="4497388"/>
            <a:ext cx="12192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50" name="Text Box 1063"/>
          <p:cNvSpPr txBox="1">
            <a:spLocks noChangeArrowheads="1"/>
          </p:cNvSpPr>
          <p:nvPr/>
        </p:nvSpPr>
        <p:spPr bwMode="auto">
          <a:xfrm>
            <a:off x="2971800" y="431641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007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47625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52197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1341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769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3528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38100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4762500" y="6172200"/>
            <a:ext cx="1828800" cy="381000"/>
            <a:chOff x="2688" y="2352"/>
            <a:chExt cx="1152" cy="240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7239000" y="6172200"/>
            <a:ext cx="1828800" cy="381000"/>
            <a:chOff x="4272" y="3360"/>
            <a:chExt cx="1152" cy="240"/>
          </a:xfrm>
        </p:grpSpPr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272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560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848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5136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3352800" y="4689475"/>
            <a:ext cx="162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24384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8956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>
            <a:off x="5437188" y="4678363"/>
            <a:ext cx="201612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>
            <a:off x="5900738" y="4675188"/>
            <a:ext cx="2252662" cy="149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4" name="Rectangle 16"/>
          <p:cNvSpPr>
            <a:spLocks noChangeAspect="1" noChangeArrowheads="1"/>
          </p:cNvSpPr>
          <p:nvPr/>
        </p:nvSpPr>
        <p:spPr bwMode="auto">
          <a:xfrm>
            <a:off x="76200" y="1943100"/>
            <a:ext cx="2584450" cy="1651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42" name="Rectangle 1059"/>
          <p:cNvSpPr>
            <a:spLocks noChangeAspect="1" noChangeArrowheads="1"/>
          </p:cNvSpPr>
          <p:nvPr/>
        </p:nvSpPr>
        <p:spPr bwMode="auto">
          <a:xfrm>
            <a:off x="938213" y="76200"/>
            <a:ext cx="2081212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" name="Rectangle 38"/>
          <p:cNvSpPr>
            <a:spLocks noChangeAspect="1" noChangeArrowheads="1"/>
          </p:cNvSpPr>
          <p:nvPr/>
        </p:nvSpPr>
        <p:spPr bwMode="auto">
          <a:xfrm>
            <a:off x="1457325" y="1311275"/>
            <a:ext cx="1066800" cy="609600"/>
          </a:xfrm>
          <a:prstGeom prst="rect">
            <a:avLst/>
          </a:prstGeom>
          <a:solidFill>
            <a:srgbClr val="29292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9" name="Rectangle 1058"/>
          <p:cNvSpPr>
            <a:spLocks noChangeAspect="1" noChangeArrowheads="1"/>
          </p:cNvSpPr>
          <p:nvPr/>
        </p:nvSpPr>
        <p:spPr bwMode="auto">
          <a:xfrm>
            <a:off x="2157413" y="363538"/>
            <a:ext cx="2871787" cy="24415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50" name="Line 1062"/>
          <p:cNvSpPr>
            <a:spLocks noChangeShapeType="1"/>
          </p:cNvSpPr>
          <p:nvPr/>
        </p:nvSpPr>
        <p:spPr bwMode="auto">
          <a:xfrm>
            <a:off x="3429000" y="4519612"/>
            <a:ext cx="12192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51" name="Text Box 1063"/>
          <p:cNvSpPr txBox="1">
            <a:spLocks noChangeArrowheads="1"/>
          </p:cNvSpPr>
          <p:nvPr/>
        </p:nvSpPr>
        <p:spPr bwMode="auto">
          <a:xfrm>
            <a:off x="2971800" y="4338637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2" name="Rectangle 64"/>
          <p:cNvSpPr>
            <a:spLocks noChangeArrowheads="1"/>
          </p:cNvSpPr>
          <p:nvPr/>
        </p:nvSpPr>
        <p:spPr bwMode="auto">
          <a:xfrm>
            <a:off x="4762500" y="4306888"/>
            <a:ext cx="457200" cy="376237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829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47625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52197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1341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769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3528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38100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4762500" y="6172200"/>
            <a:ext cx="1828800" cy="381000"/>
            <a:chOff x="2688" y="2352"/>
            <a:chExt cx="1152" cy="240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7239000" y="6172200"/>
            <a:ext cx="1828800" cy="381000"/>
            <a:chOff x="4272" y="3360"/>
            <a:chExt cx="1152" cy="240"/>
          </a:xfrm>
        </p:grpSpPr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272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560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848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5136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3352800" y="4689475"/>
            <a:ext cx="162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24384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8956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>
            <a:off x="5437188" y="4678363"/>
            <a:ext cx="201612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>
            <a:off x="5900738" y="4675188"/>
            <a:ext cx="2252662" cy="149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4" name="Rectangle 16"/>
          <p:cNvSpPr>
            <a:spLocks noChangeAspect="1" noChangeArrowheads="1"/>
          </p:cNvSpPr>
          <p:nvPr/>
        </p:nvSpPr>
        <p:spPr bwMode="auto">
          <a:xfrm>
            <a:off x="76200" y="1943100"/>
            <a:ext cx="2584450" cy="1651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42" name="Rectangle 1059"/>
          <p:cNvSpPr>
            <a:spLocks noChangeAspect="1" noChangeArrowheads="1"/>
          </p:cNvSpPr>
          <p:nvPr/>
        </p:nvSpPr>
        <p:spPr bwMode="auto">
          <a:xfrm>
            <a:off x="938213" y="76200"/>
            <a:ext cx="2081212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" name="Rectangle 38"/>
          <p:cNvSpPr>
            <a:spLocks noChangeAspect="1" noChangeArrowheads="1"/>
          </p:cNvSpPr>
          <p:nvPr/>
        </p:nvSpPr>
        <p:spPr bwMode="auto">
          <a:xfrm>
            <a:off x="1457325" y="1311275"/>
            <a:ext cx="1066800" cy="609600"/>
          </a:xfrm>
          <a:prstGeom prst="rect">
            <a:avLst/>
          </a:prstGeom>
          <a:solidFill>
            <a:srgbClr val="29292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9" name="Rectangle 1058"/>
          <p:cNvSpPr>
            <a:spLocks noChangeAspect="1" noChangeArrowheads="1"/>
          </p:cNvSpPr>
          <p:nvPr/>
        </p:nvSpPr>
        <p:spPr bwMode="auto">
          <a:xfrm>
            <a:off x="2157413" y="363538"/>
            <a:ext cx="2871787" cy="24415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50" name="Line 1062"/>
          <p:cNvSpPr>
            <a:spLocks noChangeShapeType="1"/>
          </p:cNvSpPr>
          <p:nvPr/>
        </p:nvSpPr>
        <p:spPr bwMode="auto">
          <a:xfrm>
            <a:off x="3429000" y="4519612"/>
            <a:ext cx="12192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51" name="Text Box 1063"/>
          <p:cNvSpPr txBox="1">
            <a:spLocks noChangeArrowheads="1"/>
          </p:cNvSpPr>
          <p:nvPr/>
        </p:nvSpPr>
        <p:spPr bwMode="auto">
          <a:xfrm>
            <a:off x="2971800" y="4338637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2" name="Rectangle 64"/>
          <p:cNvSpPr>
            <a:spLocks noChangeArrowheads="1"/>
          </p:cNvSpPr>
          <p:nvPr/>
        </p:nvSpPr>
        <p:spPr bwMode="auto">
          <a:xfrm>
            <a:off x="4762500" y="4301217"/>
            <a:ext cx="457200" cy="381000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 dirty="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43" name="Line 2089"/>
          <p:cNvSpPr>
            <a:spLocks noChangeShapeType="1"/>
          </p:cNvSpPr>
          <p:nvPr/>
        </p:nvSpPr>
        <p:spPr bwMode="auto">
          <a:xfrm flipH="1">
            <a:off x="3276600" y="4724400"/>
            <a:ext cx="1219200" cy="1143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grpSp>
        <p:nvGrpSpPr>
          <p:cNvPr id="45" name="Group 2051"/>
          <p:cNvGrpSpPr>
            <a:grpSpLocks/>
          </p:cNvGrpSpPr>
          <p:nvPr/>
        </p:nvGrpSpPr>
        <p:grpSpPr bwMode="auto">
          <a:xfrm>
            <a:off x="2438400" y="6172200"/>
            <a:ext cx="1828800" cy="381000"/>
            <a:chOff x="2688" y="2352"/>
            <a:chExt cx="1152" cy="240"/>
          </a:xfrm>
        </p:grpSpPr>
        <p:sp>
          <p:nvSpPr>
            <p:cNvPr id="46" name="Rectangle 2052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48" name="Rectangle 2053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E</a:t>
              </a:r>
            </a:p>
          </p:txBody>
        </p:sp>
        <p:sp>
          <p:nvSpPr>
            <p:cNvPr id="53" name="Rectangle 2054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54" name="Rectangle 2055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200">
                <a:solidFill>
                  <a:schemeClr val="bg2"/>
                </a:solidFill>
              </a:endParaRPr>
            </a:p>
          </p:txBody>
        </p:sp>
      </p:grpSp>
      <p:sp>
        <p:nvSpPr>
          <p:cNvPr id="55" name="Text Box 2073"/>
          <p:cNvSpPr txBox="1">
            <a:spLocks noChangeArrowheads="1"/>
          </p:cNvSpPr>
          <p:nvPr/>
        </p:nvSpPr>
        <p:spPr bwMode="auto">
          <a:xfrm>
            <a:off x="1676400" y="6151563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490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47625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52197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1341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769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3528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38100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4762500" y="6172200"/>
            <a:ext cx="1828800" cy="381000"/>
            <a:chOff x="2688" y="2352"/>
            <a:chExt cx="1152" cy="240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7239000" y="6172200"/>
            <a:ext cx="1828800" cy="381000"/>
            <a:chOff x="4272" y="3360"/>
            <a:chExt cx="1152" cy="240"/>
          </a:xfrm>
        </p:grpSpPr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272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560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848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5136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3352800" y="4689475"/>
            <a:ext cx="162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24384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8956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>
            <a:off x="5437188" y="4678363"/>
            <a:ext cx="201612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>
            <a:off x="5900738" y="4675188"/>
            <a:ext cx="2252662" cy="149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4" name="Rectangle 16"/>
          <p:cNvSpPr>
            <a:spLocks noChangeAspect="1" noChangeArrowheads="1"/>
          </p:cNvSpPr>
          <p:nvPr/>
        </p:nvSpPr>
        <p:spPr bwMode="auto">
          <a:xfrm>
            <a:off x="76200" y="1943100"/>
            <a:ext cx="2584450" cy="1651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42" name="Rectangle 1059"/>
          <p:cNvSpPr>
            <a:spLocks noChangeAspect="1" noChangeArrowheads="1"/>
          </p:cNvSpPr>
          <p:nvPr/>
        </p:nvSpPr>
        <p:spPr bwMode="auto">
          <a:xfrm>
            <a:off x="938213" y="76200"/>
            <a:ext cx="2081212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" name="Rectangle 38"/>
          <p:cNvSpPr>
            <a:spLocks noChangeAspect="1" noChangeArrowheads="1"/>
          </p:cNvSpPr>
          <p:nvPr/>
        </p:nvSpPr>
        <p:spPr bwMode="auto">
          <a:xfrm>
            <a:off x="1457325" y="1311275"/>
            <a:ext cx="1066800" cy="609600"/>
          </a:xfrm>
          <a:prstGeom prst="rect">
            <a:avLst/>
          </a:prstGeom>
          <a:solidFill>
            <a:srgbClr val="29292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9" name="Rectangle 1058"/>
          <p:cNvSpPr>
            <a:spLocks noChangeAspect="1" noChangeArrowheads="1"/>
          </p:cNvSpPr>
          <p:nvPr/>
        </p:nvSpPr>
        <p:spPr bwMode="auto">
          <a:xfrm>
            <a:off x="2157413" y="363538"/>
            <a:ext cx="2871787" cy="24415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50" name="Line 1062"/>
          <p:cNvSpPr>
            <a:spLocks noChangeShapeType="1"/>
          </p:cNvSpPr>
          <p:nvPr/>
        </p:nvSpPr>
        <p:spPr bwMode="auto">
          <a:xfrm>
            <a:off x="3429000" y="4519612"/>
            <a:ext cx="12192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51" name="Text Box 1063"/>
          <p:cNvSpPr txBox="1">
            <a:spLocks noChangeArrowheads="1"/>
          </p:cNvSpPr>
          <p:nvPr/>
        </p:nvSpPr>
        <p:spPr bwMode="auto">
          <a:xfrm>
            <a:off x="2971800" y="4338637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52" name="Rectangle 64"/>
          <p:cNvSpPr>
            <a:spLocks noChangeArrowheads="1"/>
          </p:cNvSpPr>
          <p:nvPr/>
        </p:nvSpPr>
        <p:spPr bwMode="auto">
          <a:xfrm>
            <a:off x="4762500" y="4329112"/>
            <a:ext cx="457200" cy="381000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43" name="Line 2089"/>
          <p:cNvSpPr>
            <a:spLocks noChangeShapeType="1"/>
          </p:cNvSpPr>
          <p:nvPr/>
        </p:nvSpPr>
        <p:spPr bwMode="auto">
          <a:xfrm flipH="1">
            <a:off x="3276600" y="4724400"/>
            <a:ext cx="1219200" cy="1143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grpSp>
        <p:nvGrpSpPr>
          <p:cNvPr id="45" name="Group 2051"/>
          <p:cNvGrpSpPr>
            <a:grpSpLocks/>
          </p:cNvGrpSpPr>
          <p:nvPr/>
        </p:nvGrpSpPr>
        <p:grpSpPr bwMode="auto">
          <a:xfrm>
            <a:off x="2438400" y="6172200"/>
            <a:ext cx="1828800" cy="381000"/>
            <a:chOff x="2688" y="2352"/>
            <a:chExt cx="1152" cy="240"/>
          </a:xfrm>
        </p:grpSpPr>
        <p:sp>
          <p:nvSpPr>
            <p:cNvPr id="46" name="Rectangle 2052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D</a:t>
              </a:r>
            </a:p>
          </p:txBody>
        </p:sp>
        <p:sp>
          <p:nvSpPr>
            <p:cNvPr id="48" name="Rectangle 2053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E</a:t>
              </a:r>
            </a:p>
          </p:txBody>
        </p:sp>
        <p:sp>
          <p:nvSpPr>
            <p:cNvPr id="53" name="Rectangle 2054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200">
                  <a:solidFill>
                    <a:schemeClr val="bg2"/>
                  </a:solidFill>
                </a:rPr>
                <a:t>F</a:t>
              </a:r>
            </a:p>
          </p:txBody>
        </p:sp>
        <p:sp>
          <p:nvSpPr>
            <p:cNvPr id="54" name="Rectangle 2055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200">
                <a:solidFill>
                  <a:schemeClr val="bg2"/>
                </a:solidFill>
              </a:endParaRPr>
            </a:p>
          </p:txBody>
        </p:sp>
      </p:grpSp>
      <p:sp>
        <p:nvSpPr>
          <p:cNvPr id="63" name="Text Box 1048"/>
          <p:cNvSpPr txBox="1">
            <a:spLocks noChangeArrowheads="1"/>
          </p:cNvSpPr>
          <p:nvPr/>
        </p:nvSpPr>
        <p:spPr bwMode="auto">
          <a:xfrm>
            <a:off x="409575" y="5886448"/>
            <a:ext cx="27527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N = Leaf,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and return N</a:t>
            </a:r>
          </a:p>
        </p:txBody>
      </p:sp>
    </p:spTree>
    <p:extLst>
      <p:ext uri="{BB962C8B-B14F-4D97-AF65-F5344CB8AC3E}">
        <p14:creationId xmlns:p14="http://schemas.microsoft.com/office/powerpoint/2010/main" val="579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KML uses 3-dimensional geographic reference system of longitude, latitude and altitude to describe a basic point of view in space over or on the surface of the Earth.</a:t>
            </a:r>
          </a:p>
          <a:p>
            <a:pPr lvl="0"/>
            <a:r>
              <a:rPr lang="en-US" dirty="0" smtClean="0"/>
              <a:t>It also adds more specific control over that view with heading, tilt and roll factors.</a:t>
            </a:r>
          </a:p>
          <a:p>
            <a:pPr lvl="0"/>
            <a:r>
              <a:rPr lang="en-US" dirty="0" smtClean="0"/>
              <a:t>Can also add text information, graphic overlays, 3-D polygons, paths, icons and add embedded files (image or auditory) to enhance the geobrowser experience. </a:t>
            </a:r>
          </a:p>
          <a:p>
            <a:pPr lvl="0"/>
            <a:r>
              <a:rPr lang="en-US" dirty="0" smtClean="0"/>
              <a:t>Like all XML, KML must begin with XML header information followed by the KML root element tags.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What/how/where about kml?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1655763" y="76200"/>
            <a:ext cx="1363662" cy="4302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1655763" y="650875"/>
            <a:ext cx="9334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3" name="Rectangle 5"/>
          <p:cNvSpPr>
            <a:spLocks noChangeAspect="1" noChangeArrowheads="1"/>
          </p:cNvSpPr>
          <p:nvPr/>
        </p:nvSpPr>
        <p:spPr bwMode="auto">
          <a:xfrm>
            <a:off x="1042988" y="1152525"/>
            <a:ext cx="827087" cy="4476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7"/>
          <p:cNvSpPr>
            <a:spLocks noChangeAspect="1" noChangeArrowheads="1"/>
          </p:cNvSpPr>
          <p:nvPr/>
        </p:nvSpPr>
        <p:spPr bwMode="auto">
          <a:xfrm>
            <a:off x="2157413" y="793750"/>
            <a:ext cx="1866900" cy="2873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</a:p>
        </p:txBody>
      </p:sp>
      <p:sp>
        <p:nvSpPr>
          <p:cNvPr id="15" name="Rectangle 12"/>
          <p:cNvSpPr>
            <a:spLocks noChangeAspect="1" noChangeArrowheads="1"/>
          </p:cNvSpPr>
          <p:nvPr/>
        </p:nvSpPr>
        <p:spPr bwMode="auto">
          <a:xfrm>
            <a:off x="3521075" y="363538"/>
            <a:ext cx="933450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6" name="Rectangle 13"/>
          <p:cNvSpPr>
            <a:spLocks noChangeAspect="1" noChangeArrowheads="1"/>
          </p:cNvSpPr>
          <p:nvPr/>
        </p:nvSpPr>
        <p:spPr bwMode="auto">
          <a:xfrm>
            <a:off x="4240213" y="506413"/>
            <a:ext cx="788987" cy="64611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7" name="Rectangle 11"/>
          <p:cNvSpPr>
            <a:spLocks noChangeAspect="1" noChangeArrowheads="1"/>
          </p:cNvSpPr>
          <p:nvPr/>
        </p:nvSpPr>
        <p:spPr bwMode="auto">
          <a:xfrm>
            <a:off x="2874963" y="2301875"/>
            <a:ext cx="574675" cy="503238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8" name="Rectangle 8"/>
          <p:cNvSpPr>
            <a:spLocks noChangeAspect="1" noChangeArrowheads="1"/>
          </p:cNvSpPr>
          <p:nvPr/>
        </p:nvSpPr>
        <p:spPr bwMode="auto">
          <a:xfrm>
            <a:off x="434975" y="1943100"/>
            <a:ext cx="2225675" cy="5016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" name="Rectangle 9"/>
          <p:cNvSpPr>
            <a:spLocks noChangeAspect="1" noChangeArrowheads="1"/>
          </p:cNvSpPr>
          <p:nvPr/>
        </p:nvSpPr>
        <p:spPr bwMode="auto">
          <a:xfrm>
            <a:off x="1081088" y="2085975"/>
            <a:ext cx="430212" cy="9334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Rectangle 10"/>
          <p:cNvSpPr>
            <a:spLocks noChangeAspect="1" noChangeArrowheads="1"/>
          </p:cNvSpPr>
          <p:nvPr/>
        </p:nvSpPr>
        <p:spPr bwMode="auto">
          <a:xfrm>
            <a:off x="76200" y="2876550"/>
            <a:ext cx="717550" cy="7175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4"/>
          <p:cNvSpPr>
            <a:spLocks noChangeArrowheads="1"/>
          </p:cNvSpPr>
          <p:nvPr/>
        </p:nvSpPr>
        <p:spPr bwMode="auto">
          <a:xfrm>
            <a:off x="47625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" name="Rectangle 63"/>
          <p:cNvSpPr>
            <a:spLocks noChangeArrowheads="1"/>
          </p:cNvSpPr>
          <p:nvPr/>
        </p:nvSpPr>
        <p:spPr bwMode="auto">
          <a:xfrm>
            <a:off x="52197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Rectangle 43"/>
          <p:cNvSpPr>
            <a:spLocks noChangeArrowheads="1"/>
          </p:cNvSpPr>
          <p:nvPr/>
        </p:nvSpPr>
        <p:spPr bwMode="auto">
          <a:xfrm>
            <a:off x="61341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5676900" y="4306888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3528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38100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4762500" y="6172200"/>
            <a:ext cx="1828800" cy="381000"/>
            <a:chOff x="2688" y="2352"/>
            <a:chExt cx="1152" cy="240"/>
          </a:xfrm>
        </p:grpSpPr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2688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9" name="Rectangle 51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30" name="Rectangle 52"/>
            <p:cNvSpPr>
              <a:spLocks noChangeArrowheads="1"/>
            </p:cNvSpPr>
            <p:nvPr/>
          </p:nvSpPr>
          <p:spPr bwMode="auto">
            <a:xfrm>
              <a:off x="3264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3552" y="2352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endPara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54"/>
          <p:cNvGrpSpPr>
            <a:grpSpLocks/>
          </p:cNvGrpSpPr>
          <p:nvPr/>
        </p:nvGrpSpPr>
        <p:grpSpPr bwMode="auto">
          <a:xfrm>
            <a:off x="7239000" y="6172200"/>
            <a:ext cx="1828800" cy="381000"/>
            <a:chOff x="4272" y="3360"/>
            <a:chExt cx="1152" cy="240"/>
          </a:xfrm>
        </p:grpSpPr>
        <p:sp>
          <p:nvSpPr>
            <p:cNvPr id="33" name="Rectangle 55"/>
            <p:cNvSpPr>
              <a:spLocks noChangeArrowheads="1"/>
            </p:cNvSpPr>
            <p:nvPr/>
          </p:nvSpPr>
          <p:spPr bwMode="auto">
            <a:xfrm>
              <a:off x="4272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34" name="Rectangle 56"/>
            <p:cNvSpPr>
              <a:spLocks noChangeArrowheads="1"/>
            </p:cNvSpPr>
            <p:nvPr/>
          </p:nvSpPr>
          <p:spPr bwMode="auto">
            <a:xfrm>
              <a:off x="4560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4848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5136" y="3360"/>
              <a:ext cx="288" cy="24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Monotype Sorts"/>
                <a:buNone/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7" name="Line 59"/>
          <p:cNvSpPr>
            <a:spLocks noChangeShapeType="1"/>
          </p:cNvSpPr>
          <p:nvPr/>
        </p:nvSpPr>
        <p:spPr bwMode="auto">
          <a:xfrm flipH="1">
            <a:off x="3352800" y="4689475"/>
            <a:ext cx="1622425" cy="148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24384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2895600" y="6172200"/>
            <a:ext cx="457200" cy="3810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0" name="Line 60"/>
          <p:cNvSpPr>
            <a:spLocks noChangeShapeType="1"/>
          </p:cNvSpPr>
          <p:nvPr/>
        </p:nvSpPr>
        <p:spPr bwMode="auto">
          <a:xfrm>
            <a:off x="5437188" y="4678363"/>
            <a:ext cx="201612" cy="149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1" name="Line 61"/>
          <p:cNvSpPr>
            <a:spLocks noChangeShapeType="1"/>
          </p:cNvSpPr>
          <p:nvPr/>
        </p:nvSpPr>
        <p:spPr bwMode="auto">
          <a:xfrm>
            <a:off x="5900738" y="4675188"/>
            <a:ext cx="2252662" cy="149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44" name="Rectangle 16"/>
          <p:cNvSpPr>
            <a:spLocks noChangeAspect="1" noChangeArrowheads="1"/>
          </p:cNvSpPr>
          <p:nvPr/>
        </p:nvSpPr>
        <p:spPr bwMode="auto">
          <a:xfrm>
            <a:off x="76200" y="1943100"/>
            <a:ext cx="2584450" cy="1651000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42" name="Rectangle 1059"/>
          <p:cNvSpPr>
            <a:spLocks noChangeAspect="1" noChangeArrowheads="1"/>
          </p:cNvSpPr>
          <p:nvPr/>
        </p:nvSpPr>
        <p:spPr bwMode="auto">
          <a:xfrm>
            <a:off x="938213" y="76200"/>
            <a:ext cx="2081212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" name="Rectangle 38"/>
          <p:cNvSpPr>
            <a:spLocks noChangeAspect="1" noChangeArrowheads="1"/>
          </p:cNvSpPr>
          <p:nvPr/>
        </p:nvSpPr>
        <p:spPr bwMode="auto">
          <a:xfrm>
            <a:off x="1457325" y="1311275"/>
            <a:ext cx="1066800" cy="609600"/>
          </a:xfrm>
          <a:prstGeom prst="rect">
            <a:avLst/>
          </a:prstGeom>
          <a:solidFill>
            <a:srgbClr val="29292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9" name="Rectangle 1058"/>
          <p:cNvSpPr>
            <a:spLocks noChangeAspect="1" noChangeArrowheads="1"/>
          </p:cNvSpPr>
          <p:nvPr/>
        </p:nvSpPr>
        <p:spPr bwMode="auto">
          <a:xfrm>
            <a:off x="2157413" y="363538"/>
            <a:ext cx="2871787" cy="24415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43" name="Rectangle 2055"/>
          <p:cNvSpPr>
            <a:spLocks noChangeArrowheads="1"/>
          </p:cNvSpPr>
          <p:nvPr/>
        </p:nvSpPr>
        <p:spPr bwMode="auto">
          <a:xfrm>
            <a:off x="3810000" y="6172200"/>
            <a:ext cx="457200" cy="3810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1828800" y="1752600"/>
            <a:ext cx="2209800" cy="4343400"/>
          </a:xfrm>
          <a:prstGeom prst="line">
            <a:avLst/>
          </a:prstGeom>
          <a:noFill/>
          <a:ln w="76200">
            <a:solidFill>
              <a:srgbClr val="FF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PostGIS</a:t>
            </a:r>
            <a:r>
              <a:rPr lang="en-US" sz="4000" dirty="0" smtClean="0"/>
              <a:t> spatially enables PostgreSQL by adding spatial objects, functions and indexing</a:t>
            </a:r>
          </a:p>
          <a:p>
            <a:r>
              <a:rPr lang="en-US" sz="4000" dirty="0" err="1" smtClean="0"/>
              <a:t>PostGIS</a:t>
            </a:r>
            <a:r>
              <a:rPr lang="en-US" sz="4000" dirty="0" smtClean="0"/>
              <a:t> is free software</a:t>
            </a:r>
          </a:p>
          <a:p>
            <a:r>
              <a:rPr lang="en-US" sz="4000" dirty="0" err="1" smtClean="0"/>
              <a:t>PostGIS</a:t>
            </a:r>
            <a:r>
              <a:rPr lang="en-US" sz="4000" dirty="0" smtClean="0"/>
              <a:t> follows the </a:t>
            </a:r>
            <a:r>
              <a:rPr lang="en-US" sz="4000" dirty="0" err="1" smtClean="0"/>
              <a:t>OpenGIS</a:t>
            </a:r>
            <a:r>
              <a:rPr lang="en-US" sz="4000" dirty="0" smtClean="0"/>
              <a:t> Simple Features for SQL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PostGIS</a:t>
            </a:r>
            <a:r>
              <a:rPr lang="en-US" dirty="0" smtClean="0"/>
              <a:t> – last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SQLite is a software library that implements a self contained,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serverless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zero-configuration, transactional SQL Database engine.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complex client/server architecture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need installation or configuration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Sqlite</a:t>
            </a:r>
            <a:endParaRPr lang="en-US" dirty="0"/>
          </a:p>
        </p:txBody>
      </p:sp>
      <p:pic>
        <p:nvPicPr>
          <p:cNvPr id="4" name="Picture 3" descr="C:\Users\Sakthi\Documents\Thesis\images\nyc_new.sql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82" y="3886200"/>
            <a:ext cx="8858864" cy="93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Sakthi\Documents\Thesis\images\sqlite init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42" y="5019351"/>
            <a:ext cx="4700944" cy="75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SpatiaLite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open source library intended to extend the SQLite core to support fully fledged Spatial SQL capabilities.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adds support for the three function: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types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Indexes (R*-Trees)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functions</a:t>
            </a:r>
          </a:p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SpatiaLite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smoothly integrated into SQLite to provide a complete and powerful Spatial DBMS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Spatialite</a:t>
            </a:r>
            <a:endParaRPr lang="en-US" dirty="0"/>
          </a:p>
        </p:txBody>
      </p:sp>
      <p:pic>
        <p:nvPicPr>
          <p:cNvPr id="4" name="Picture 3" descr="C:\Users\Sakthi\Documents\Thesis\images\spatialite-logo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4648200"/>
            <a:ext cx="19161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kml file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926" y="1600200"/>
            <a:ext cx="594359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1788">
              <a:spcAft>
                <a:spcPts val="1425"/>
              </a:spcAft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&lt;&lt;?xml version="1.0" encoding="UTF-8"?&gt;</a:t>
            </a:r>
          </a:p>
          <a:p>
            <a:pPr indent="-3317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&lt;kml </a:t>
            </a:r>
            <a:r>
              <a:rPr lang="en-US" altLang="en-US" sz="1400" b="1" dirty="0" err="1"/>
              <a:t>xmlns</a:t>
            </a:r>
            <a:r>
              <a:rPr lang="en-US" altLang="en-US" sz="1400" b="1" dirty="0"/>
              <a:t>="http://www.opengis.net/kml/2.2"&gt;</a:t>
            </a:r>
          </a:p>
          <a:p>
            <a:pPr indent="-3317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  &lt;</a:t>
            </a:r>
            <a:r>
              <a:rPr lang="en-US" altLang="en-US" sz="1400" b="1" dirty="0" err="1"/>
              <a:t>Placemark</a:t>
            </a:r>
            <a:r>
              <a:rPr lang="en-US" altLang="en-US" sz="1400" b="1" dirty="0"/>
              <a:t>&gt;</a:t>
            </a:r>
          </a:p>
          <a:p>
            <a:pPr indent="-3317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    </a:t>
            </a:r>
            <a:r>
              <a:rPr lang="en-US" altLang="en-US" sz="1400" b="1" dirty="0" smtClean="0"/>
              <a:t>&lt;Woolf Hall&lt;/</a:t>
            </a:r>
            <a:r>
              <a:rPr lang="en-US" altLang="en-US" sz="1400" b="1" dirty="0"/>
              <a:t>name&gt;</a:t>
            </a:r>
          </a:p>
          <a:p>
            <a:pPr indent="-3317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    &lt;</a:t>
            </a:r>
            <a:r>
              <a:rPr lang="en-US" altLang="en-US" sz="1400" b="1" dirty="0" smtClean="0"/>
              <a:t>description&gt;Industrial, Mechanical Engineering Building.&lt;/</a:t>
            </a:r>
            <a:r>
              <a:rPr lang="en-US" altLang="en-US" sz="1400" b="1" dirty="0"/>
              <a:t>description&gt;</a:t>
            </a:r>
          </a:p>
          <a:p>
            <a:pPr indent="-3317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    &lt;Point&gt;</a:t>
            </a:r>
          </a:p>
          <a:p>
            <a:pPr indent="-3317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      &lt;coordinates</a:t>
            </a:r>
            <a:r>
              <a:rPr lang="en-US" altLang="en-US" sz="1400" b="1" dirty="0" smtClean="0"/>
              <a:t>&gt; - 97.11311723710504,32.73153178072037</a:t>
            </a:r>
            <a:r>
              <a:rPr lang="en-US" altLang="en-US" sz="1400" b="1" dirty="0"/>
              <a:t>,…&lt;/coordinates&gt;</a:t>
            </a:r>
          </a:p>
          <a:p>
            <a:pPr indent="-3317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    &lt;/Point&gt;</a:t>
            </a:r>
          </a:p>
          <a:p>
            <a:pPr indent="-3317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  &lt;/</a:t>
            </a:r>
            <a:r>
              <a:rPr lang="en-US" altLang="en-US" sz="1400" b="1" dirty="0" err="1"/>
              <a:t>Placemark</a:t>
            </a:r>
            <a:r>
              <a:rPr lang="en-US" altLang="en-US" sz="1400" b="1" dirty="0"/>
              <a:t>&gt;</a:t>
            </a:r>
          </a:p>
          <a:p>
            <a:pPr indent="-3317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400" b="1" dirty="0"/>
              <a:t>&lt;/kml&gt;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600200"/>
            <a:ext cx="5151120" cy="3219450"/>
          </a:xfrm>
        </p:spPr>
      </p:pic>
      <p:sp>
        <p:nvSpPr>
          <p:cNvPr id="14" name="TextBox 13"/>
          <p:cNvSpPr txBox="1"/>
          <p:nvPr/>
        </p:nvSpPr>
        <p:spPr>
          <a:xfrm>
            <a:off x="1032883" y="4819650"/>
            <a:ext cx="1044124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dirty="0" err="1" smtClean="0"/>
              <a:t>Placemark</a:t>
            </a:r>
            <a:r>
              <a:rPr lang="en-US" sz="2400" dirty="0" smtClean="0"/>
              <a:t> object contains the following elements: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Name - the label for the </a:t>
            </a:r>
            <a:r>
              <a:rPr lang="en-US" sz="2400" dirty="0" err="1" smtClean="0"/>
              <a:t>Placemark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Description – about the </a:t>
            </a:r>
            <a:r>
              <a:rPr lang="en-US" sz="2400" dirty="0" err="1" smtClean="0"/>
              <a:t>placemark</a:t>
            </a: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Point – the position of the </a:t>
            </a:r>
            <a:r>
              <a:rPr lang="en-US" sz="2400" dirty="0" err="1" smtClean="0"/>
              <a:t>Placemark</a:t>
            </a:r>
            <a:r>
              <a:rPr lang="en-US" sz="2400" dirty="0" smtClean="0"/>
              <a:t> (latitude, longitude, and optionally altitude)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76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495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Coordinates: elements consisting of three floating point values</a:t>
            </a:r>
          </a:p>
          <a:p>
            <a:pPr lvl="1"/>
            <a:r>
              <a:rPr lang="en-US" b="1" u="sng" dirty="0" smtClean="0"/>
              <a:t>Latitude</a:t>
            </a:r>
            <a:r>
              <a:rPr lang="en-US" dirty="0" smtClean="0"/>
              <a:t>: is degree of north or south of the Equator (0 degrees). Values range from -90 to 90 degrees.</a:t>
            </a:r>
          </a:p>
          <a:p>
            <a:pPr lvl="1"/>
            <a:r>
              <a:rPr lang="en-US" b="1" u="sng" dirty="0" smtClean="0"/>
              <a:t>Longitude</a:t>
            </a:r>
            <a:r>
              <a:rPr lang="en-US" dirty="0" smtClean="0"/>
              <a:t>: is the angular distance in degrees, relative to the Prime Meridian. Values West range from -180 to 0 degrees and East range from 0 to 180 degrees.</a:t>
            </a:r>
          </a:p>
          <a:p>
            <a:pPr lvl="1"/>
            <a:r>
              <a:rPr lang="en-US" b="1" u="sng" dirty="0" smtClean="0"/>
              <a:t>Altitude</a:t>
            </a:r>
            <a:r>
              <a:rPr lang="en-US" dirty="0" smtClean="0"/>
              <a:t>: is the distance of the camera from the earth’s surface in meters interpreted according to the </a:t>
            </a:r>
            <a:r>
              <a:rPr lang="en-US" dirty="0" err="1" smtClean="0"/>
              <a:t>altitudeMode</a:t>
            </a:r>
            <a:r>
              <a:rPr lang="en-US" dirty="0" smtClean="0"/>
              <a:t> element.</a:t>
            </a:r>
          </a:p>
          <a:p>
            <a:pPr lvl="1"/>
            <a:r>
              <a:rPr lang="en-US" b="1" u="sng" dirty="0" err="1" smtClean="0"/>
              <a:t>altitudeMode</a:t>
            </a:r>
            <a:r>
              <a:rPr lang="en-US" dirty="0" smtClean="0"/>
              <a:t> values include:</a:t>
            </a:r>
          </a:p>
          <a:p>
            <a:pPr lvl="2"/>
            <a:r>
              <a:rPr lang="en-US" b="1" dirty="0" err="1" smtClean="0"/>
              <a:t>relativeToGround</a:t>
            </a:r>
            <a:r>
              <a:rPr lang="en-US" dirty="0" smtClean="0"/>
              <a:t> – default in meters above the ground or level of water body.</a:t>
            </a:r>
          </a:p>
          <a:p>
            <a:pPr lvl="2"/>
            <a:r>
              <a:rPr lang="en-US" b="1" dirty="0" err="1" smtClean="0"/>
              <a:t>clampToGround</a:t>
            </a:r>
            <a:r>
              <a:rPr lang="en-US" dirty="0" smtClean="0"/>
              <a:t> – exactly terrain or sea level height.</a:t>
            </a:r>
          </a:p>
          <a:p>
            <a:pPr lvl="2"/>
            <a:r>
              <a:rPr lang="en-US" b="1" dirty="0" smtClean="0"/>
              <a:t>Absolute</a:t>
            </a:r>
            <a:r>
              <a:rPr lang="en-US" dirty="0" smtClean="0"/>
              <a:t> – meters above sea level</a:t>
            </a:r>
          </a:p>
          <a:p>
            <a:pPr lvl="1"/>
            <a:r>
              <a:rPr lang="en-US" altLang="en-US" b="1" u="sng" dirty="0"/>
              <a:t>Heading</a:t>
            </a:r>
            <a:r>
              <a:rPr lang="en-US" altLang="en-US" dirty="0"/>
              <a:t> is the direction (azimuth) in degrees from due North 0 to 360 </a:t>
            </a:r>
            <a:r>
              <a:rPr lang="en-US" altLang="en-US" dirty="0" smtClean="0"/>
              <a:t>degrees</a:t>
            </a:r>
          </a:p>
          <a:p>
            <a:pPr lvl="1"/>
            <a:r>
              <a:rPr lang="en-US" altLang="en-US" b="1" u="sng" dirty="0"/>
              <a:t>Tilt</a:t>
            </a:r>
            <a:r>
              <a:rPr lang="en-US" altLang="en-US" dirty="0"/>
              <a:t> is the rotation in degrees around the </a:t>
            </a:r>
            <a:r>
              <a:rPr lang="en-US" altLang="en-US" i="1" dirty="0"/>
              <a:t>X</a:t>
            </a:r>
            <a:r>
              <a:rPr lang="en-US" altLang="en-US" dirty="0"/>
              <a:t> </a:t>
            </a:r>
            <a:r>
              <a:rPr lang="en-US" altLang="en-US" dirty="0" smtClean="0"/>
              <a:t>axis</a:t>
            </a:r>
          </a:p>
          <a:p>
            <a:pPr lvl="1"/>
            <a:r>
              <a:rPr lang="en-US" altLang="en-US" b="1" u="sng" dirty="0"/>
              <a:t>Roll</a:t>
            </a:r>
            <a:r>
              <a:rPr lang="en-US" altLang="en-US" dirty="0"/>
              <a:t> is the rotation, in degrees around the Z axis. Values range from －180 to +180 </a:t>
            </a:r>
            <a:r>
              <a:rPr lang="en-US" altLang="en-US" dirty="0" smtClean="0"/>
              <a:t>degrees.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1" y="1354946"/>
            <a:ext cx="2486809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" y="64143"/>
            <a:ext cx="4855702" cy="3072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03" y="4019889"/>
            <a:ext cx="3771739" cy="204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3327701"/>
            <a:ext cx="2943519" cy="3389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07" y="937419"/>
            <a:ext cx="4010585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74638"/>
            <a:ext cx="11469633" cy="6414148"/>
          </a:xfrm>
        </p:spPr>
      </p:pic>
    </p:spTree>
    <p:extLst>
      <p:ext uri="{BB962C8B-B14F-4D97-AF65-F5344CB8AC3E}">
        <p14:creationId xmlns:p14="http://schemas.microsoft.com/office/powerpoint/2010/main" val="1990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KMZ File consists of a main KML file and zero or more supporting files</a:t>
            </a:r>
          </a:p>
          <a:p>
            <a:pPr lvl="0"/>
            <a:r>
              <a:rPr lang="en-US" dirty="0" smtClean="0"/>
              <a:t>All the files are compressed within a package in a zipped folder with .</a:t>
            </a:r>
            <a:r>
              <a:rPr lang="en-US" dirty="0" err="1" smtClean="0"/>
              <a:t>kmz</a:t>
            </a:r>
            <a:r>
              <a:rPr lang="en-US" dirty="0" smtClean="0"/>
              <a:t> suffix.</a:t>
            </a:r>
          </a:p>
          <a:p>
            <a:pPr lvl="0"/>
            <a:r>
              <a:rPr lang="en-US" dirty="0" smtClean="0"/>
              <a:t>KMZ files can be stored, emailed and loaded from a web server.</a:t>
            </a:r>
          </a:p>
          <a:p>
            <a:pPr lvl="0"/>
            <a:r>
              <a:rPr lang="en-US" dirty="0" smtClean="0"/>
              <a:t>When a KMZ file is unzipped, the main .kml file and its supporting files are separated in to their original formats and directory </a:t>
            </a:r>
            <a:r>
              <a:rPr lang="en-US" dirty="0" err="1" smtClean="0"/>
              <a:t>sturucture</a:t>
            </a:r>
            <a:r>
              <a:rPr lang="en-US" dirty="0" smtClean="0"/>
              <a:t>, with their original filenames and </a:t>
            </a:r>
            <a:r>
              <a:rPr lang="en-US" dirty="0" err="1" smtClean="0"/>
              <a:t>extentions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 kml file can be run with Google Earth.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KMZ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histo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ate history report presentation" id="{08D4E78C-E0D3-4CFA-9016-66440778EFE9}" vid="{8F138FB4-2C5F-4CC0-8028-C935752623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481E2F4-73D7-459B-8CF0-162726C90D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0</TotalTime>
  <Words>2274</Words>
  <Application>Microsoft Office PowerPoint</Application>
  <PresentationFormat>Custom</PresentationFormat>
  <Paragraphs>541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Monotype Sorts</vt:lpstr>
      <vt:lpstr>Tahoma</vt:lpstr>
      <vt:lpstr>Times New Roman</vt:lpstr>
      <vt:lpstr>State history report presentation</vt:lpstr>
      <vt:lpstr>Introduction to spatial file formats and spatial databases</vt:lpstr>
      <vt:lpstr>Outline</vt:lpstr>
      <vt:lpstr>What/how/where about kml? (1)</vt:lpstr>
      <vt:lpstr>What/how/where about kml? (2)</vt:lpstr>
      <vt:lpstr>Sample kml file</vt:lpstr>
      <vt:lpstr>features</vt:lpstr>
      <vt:lpstr>examples</vt:lpstr>
      <vt:lpstr>PowerPoint Presentation</vt:lpstr>
      <vt:lpstr>KMZ File</vt:lpstr>
      <vt:lpstr>What is a Shapefile</vt:lpstr>
      <vt:lpstr>How to create a Shapefile</vt:lpstr>
      <vt:lpstr>Technical specifications</vt:lpstr>
      <vt:lpstr>Main file record content (1)</vt:lpstr>
      <vt:lpstr>Main file record content (2)</vt:lpstr>
      <vt:lpstr>Main file record content (2)</vt:lpstr>
      <vt:lpstr>Organization of the index file</vt:lpstr>
      <vt:lpstr>Organization of dbase file</vt:lpstr>
      <vt:lpstr>What is a spatial database and data</vt:lpstr>
      <vt:lpstr>Spatial Relationships</vt:lpstr>
      <vt:lpstr>Advantages of spatial databases</vt:lpstr>
      <vt:lpstr>Open geospatial consortium (ogc) complaint functions (1)</vt:lpstr>
      <vt:lpstr>Open geospatial consortium (ogc) complaint functions (2)</vt:lpstr>
      <vt:lpstr>Different spatial databases</vt:lpstr>
      <vt:lpstr>Postgis SQL – introduction (1)</vt:lpstr>
      <vt:lpstr>introduction (2)</vt:lpstr>
      <vt:lpstr>Spatial index</vt:lpstr>
      <vt:lpstr>Spatial index (bounding box)</vt:lpstr>
      <vt:lpstr>Bounding box (why are they used?)</vt:lpstr>
      <vt:lpstr>Spatial index (contd..)</vt:lpstr>
      <vt:lpstr>R-Tree indexing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PostGIS – last words</vt:lpstr>
      <vt:lpstr>Sqlite</vt:lpstr>
      <vt:lpstr>Spatialite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2016-02-21T20:14:03Z</dcterms:created>
  <dcterms:modified xsi:type="dcterms:W3CDTF">2017-02-07T20:24:41Z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TC034605819991</vt:lpwstr>
  </property>
</Properties>
</file>