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7" r:id="rId11"/>
    <p:sldId id="265" r:id="rId12"/>
    <p:sldId id="266" r:id="rId13"/>
    <p:sldId id="268" r:id="rId14"/>
    <p:sldId id="269" r:id="rId15"/>
    <p:sldId id="270" r:id="rId16"/>
    <p:sldId id="271" r:id="rId17"/>
    <p:sldId id="272" r:id="rId18"/>
    <p:sldId id="273" r:id="rId19"/>
    <p:sldId id="274" r:id="rId20"/>
    <p:sldId id="276" r:id="rId21"/>
    <p:sldId id="277" r:id="rId2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96" y="-103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206F5A37-F5C2-44A7-9E18-AEE8FB20049F}" type="datetimeFigureOut">
              <a:rPr lang="en-US" smtClean="0"/>
              <a:pPr/>
              <a:t>7/26/2012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626EE596-0BA1-4FF4-8397-7178F3A05B67}" type="slidenum">
              <a:rPr lang="en-US" smtClean="0"/>
              <a:pPr/>
              <a:t>‹#›</a:t>
            </a:fld>
            <a:endParaRPr lang="en-US"/>
          </a:p>
        </p:txBody>
      </p:sp>
    </p:spTree>
    <p:extLst>
      <p:ext uri="{BB962C8B-B14F-4D97-AF65-F5344CB8AC3E}">
        <p14:creationId xmlns="" xmlns:p14="http://schemas.microsoft.com/office/powerpoint/2010/main" val="4182958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C51442-4F87-4D15-87BE-704A1B16B9C6}" type="datetime1">
              <a:rPr lang="en-US" smtClean="0"/>
              <a:pPr/>
              <a:t>7/26/2012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DFFF4B-CBA5-41F2-87E3-66F1AF931F79}" type="datetime1">
              <a:rPr lang="en-US" smtClean="0"/>
              <a:pPr/>
              <a:t>7/26/2012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4CEE5-3413-450E-973A-398C62E88AB5}" type="datetime1">
              <a:rPr lang="en-US" smtClean="0"/>
              <a:pPr/>
              <a:t>7/26/2012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3B0366-1FC0-4539-8A5F-B0C9BCBF273B}" type="datetime1">
              <a:rPr lang="en-US" smtClean="0"/>
              <a:pPr/>
              <a:t>7/26/2012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53746-F904-4CFC-B396-438A9AEF9C6A}" type="datetime1">
              <a:rPr lang="en-US" smtClean="0"/>
              <a:pPr/>
              <a:t>7/26/2012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45EEC5-CD8C-43FD-9424-3C06C337B108}" type="datetime1">
              <a:rPr lang="en-US" smtClean="0"/>
              <a:pPr/>
              <a:t>7/26/2012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1F160B-F84D-4339-8C5F-108AF34E21C0}" type="datetime1">
              <a:rPr lang="en-US" smtClean="0"/>
              <a:pPr/>
              <a:t>7/26/2012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EC45E9-5F88-4B87-981F-BA749D47877F}" type="datetime1">
              <a:rPr lang="en-US" smtClean="0"/>
              <a:pPr/>
              <a:t>7/26/2012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3BB3BF-DE93-41B9-9D06-C95E373A576C}" type="datetime1">
              <a:rPr lang="en-US" smtClean="0"/>
              <a:pPr/>
              <a:t>7/26/2012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145C97-CC50-4AAC-ABCE-724FA0D6079F}" type="datetime1">
              <a:rPr lang="en-US" smtClean="0"/>
              <a:pPr/>
              <a:t>7/26/2012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FABD4-4C3D-4CB8-90F6-AB20352B0523}" type="datetime1">
              <a:rPr lang="en-US" smtClean="0"/>
              <a:pPr/>
              <a:t>7/26/2012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064D43-0DCF-423D-AEA1-EFFF6D7BE0BB}" type="datetime1">
              <a:rPr lang="en-US" smtClean="0"/>
              <a:pPr/>
              <a:t>7/26/2012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en.wikipedia.org/wiki/Reversi" TargetMode="External"/><Relationship Id="rId7" Type="http://schemas.openxmlformats.org/officeDocument/2006/relationships/hyperlink" Target="http://en.wikipedia.org/wiki/Hearts" TargetMode="External"/><Relationship Id="rId2" Type="http://schemas.openxmlformats.org/officeDocument/2006/relationships/hyperlink" Target="http://en.wikipedia.org/wiki/Connect_Four" TargetMode="External"/><Relationship Id="rId1" Type="http://schemas.openxmlformats.org/officeDocument/2006/relationships/slideLayout" Target="../slideLayouts/slideLayout2.xml"/><Relationship Id="rId6" Type="http://schemas.openxmlformats.org/officeDocument/2006/relationships/hyperlink" Target="http://en.wikipedia.org/wiki/L_game" TargetMode="External"/><Relationship Id="rId5" Type="http://schemas.openxmlformats.org/officeDocument/2006/relationships/hyperlink" Target="http://en.wikipedia.org/wiki/Battleship_%28game%29" TargetMode="External"/><Relationship Id="rId4" Type="http://schemas.openxmlformats.org/officeDocument/2006/relationships/hyperlink" Target="http://en.wikipedia.org/wiki/Tic-tac-toe"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en.wikipedia.org/wiki/Connect_Four"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en.wikipedia.org/wiki/Missionaries_and_cannibals_proble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en.wikipedia.org/wiki/Propositiones_ad_Acuendos_Juven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ubTitle" idx="1"/>
          </p:nvPr>
        </p:nvSpPr>
        <p:spPr>
          <a:xfrm>
            <a:off x="1371600" y="1981200"/>
            <a:ext cx="6400800" cy="1752600"/>
          </a:xfrm>
        </p:spPr>
        <p:txBody>
          <a:bodyPr/>
          <a:lstStyle/>
          <a:p>
            <a:pPr eaLnBrk="1" hangingPunct="1"/>
            <a:r>
              <a:rPr lang="en-US" dirty="0" smtClean="0"/>
              <a:t>Code Design Using Functions</a:t>
            </a:r>
          </a:p>
        </p:txBody>
      </p:sp>
      <p:sp>
        <p:nvSpPr>
          <p:cNvPr id="5" name="Text Box 4"/>
          <p:cNvSpPr txBox="1">
            <a:spLocks noChangeArrowheads="1"/>
          </p:cNvSpPr>
          <p:nvPr/>
        </p:nvSpPr>
        <p:spPr bwMode="auto">
          <a:xfrm>
            <a:off x="1508109" y="4191000"/>
            <a:ext cx="6045245" cy="9233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dirty="0"/>
              <a:t>CSE </a:t>
            </a:r>
            <a:r>
              <a:rPr lang="en-US" dirty="0" smtClean="0"/>
              <a:t>1310 – Introduction to Computers and Programming</a:t>
            </a:r>
            <a:endParaRPr lang="en-US" dirty="0"/>
          </a:p>
          <a:p>
            <a:pPr algn="ctr" eaLnBrk="1" hangingPunct="1"/>
            <a:r>
              <a:rPr lang="en-US" dirty="0"/>
              <a:t>Vassilis Athitsos</a:t>
            </a:r>
          </a:p>
          <a:p>
            <a:pPr algn="ctr" eaLnBrk="1" hangingPunct="1"/>
            <a:r>
              <a:rPr lang="en-US" dirty="0"/>
              <a:t>University of Texas at </a:t>
            </a:r>
            <a:r>
              <a:rPr lang="en-US" dirty="0" smtClean="0"/>
              <a:t>Arlington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dirty="0"/>
          </a:p>
        </p:txBody>
      </p:sp>
    </p:spTree>
    <p:extLst>
      <p:ext uri="{BB962C8B-B14F-4D97-AF65-F5344CB8AC3E}">
        <p14:creationId xmlns="" xmlns:p14="http://schemas.microsoft.com/office/powerpoint/2010/main" val="32551056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a:t>
            </a:r>
            <a:endParaRPr lang="en-US" dirty="0"/>
          </a:p>
        </p:txBody>
      </p:sp>
      <p:sp>
        <p:nvSpPr>
          <p:cNvPr id="3" name="Content Placeholder 2"/>
          <p:cNvSpPr>
            <a:spLocks noGrp="1"/>
          </p:cNvSpPr>
          <p:nvPr>
            <p:ph idx="1"/>
          </p:nvPr>
        </p:nvSpPr>
        <p:spPr/>
        <p:txBody>
          <a:bodyPr/>
          <a:lstStyle/>
          <a:p>
            <a:r>
              <a:rPr lang="en-US" dirty="0" smtClean="0"/>
              <a:t>Playing a game, where computer picks and human guesses.</a:t>
            </a:r>
          </a:p>
          <a:p>
            <a:r>
              <a:rPr lang="en-US" dirty="0" smtClean="0"/>
              <a:t>Specs:</a:t>
            </a:r>
          </a:p>
          <a:p>
            <a:pPr lvl="1"/>
            <a:r>
              <a:rPr lang="en-US" dirty="0" smtClean="0"/>
              <a:t>Name: </a:t>
            </a:r>
            <a:r>
              <a:rPr lang="en-US" dirty="0" err="1" smtClean="0"/>
              <a:t>play_computer_picks</a:t>
            </a:r>
            <a:endParaRPr lang="en-US" dirty="0" smtClean="0"/>
          </a:p>
          <a:p>
            <a:pPr lvl="1"/>
            <a:r>
              <a:rPr lang="en-US" dirty="0" smtClean="0"/>
              <a:t>Arguments: none</a:t>
            </a:r>
          </a:p>
          <a:p>
            <a:pPr lvl="1"/>
            <a:r>
              <a:rPr lang="en-US" dirty="0" smtClean="0"/>
              <a:t>Output: number of guesses it took till right answer. Return None if user gives up.</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 xmlns:p14="http://schemas.microsoft.com/office/powerpoint/2010/main" val="3517782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a:t>
            </a:r>
            <a:endParaRPr lang="en-US" dirty="0"/>
          </a:p>
        </p:txBody>
      </p:sp>
      <p:sp>
        <p:nvSpPr>
          <p:cNvPr id="3" name="Content Placeholder 2"/>
          <p:cNvSpPr>
            <a:spLocks noGrp="1"/>
          </p:cNvSpPr>
          <p:nvPr>
            <p:ph idx="1"/>
          </p:nvPr>
        </p:nvSpPr>
        <p:spPr/>
        <p:txBody>
          <a:bodyPr/>
          <a:lstStyle/>
          <a:p>
            <a:r>
              <a:rPr lang="en-US" dirty="0" smtClean="0"/>
              <a:t>A function that determines if a digit in the guess is in the right spot.</a:t>
            </a:r>
          </a:p>
          <a:p>
            <a:r>
              <a:rPr lang="en-US" dirty="0" smtClean="0"/>
              <a:t>Specs:</a:t>
            </a:r>
          </a:p>
          <a:p>
            <a:pPr lvl="1"/>
            <a:r>
              <a:rPr lang="en-US" dirty="0" smtClean="0"/>
              <a:t>Name: </a:t>
            </a:r>
            <a:r>
              <a:rPr lang="en-US" dirty="0" err="1" smtClean="0"/>
              <a:t>check_right_spot</a:t>
            </a:r>
            <a:endParaRPr lang="en-US" dirty="0" smtClean="0"/>
          </a:p>
          <a:p>
            <a:pPr lvl="1"/>
            <a:r>
              <a:rPr lang="en-US" dirty="0" smtClean="0"/>
              <a:t>arguments</a:t>
            </a:r>
            <a:r>
              <a:rPr lang="en-US" dirty="0"/>
              <a:t>: right </a:t>
            </a:r>
            <a:r>
              <a:rPr lang="en-US" dirty="0" smtClean="0"/>
              <a:t>answer, guess, </a:t>
            </a:r>
            <a:r>
              <a:rPr lang="en-US" dirty="0" err="1" smtClean="0"/>
              <a:t>digit_position</a:t>
            </a:r>
            <a:endParaRPr lang="en-US" dirty="0" smtClean="0"/>
          </a:p>
          <a:p>
            <a:pPr lvl="1"/>
            <a:r>
              <a:rPr lang="en-US" dirty="0" smtClean="0"/>
              <a:t>Output: </a:t>
            </a:r>
            <a:r>
              <a:rPr lang="en-US" dirty="0" err="1" smtClean="0"/>
              <a:t>boolean</a:t>
            </a:r>
            <a:r>
              <a:rPr lang="en-US" dirty="0" smtClean="0"/>
              <a:t>, true if in right spot, false otherwise.</a:t>
            </a:r>
            <a:endParaRPr lang="en-US" dirty="0"/>
          </a:p>
          <a:p>
            <a:pPr lvl="1"/>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spTree>
    <p:extLst>
      <p:ext uri="{BB962C8B-B14F-4D97-AF65-F5344CB8AC3E}">
        <p14:creationId xmlns="" xmlns:p14="http://schemas.microsoft.com/office/powerpoint/2010/main" val="1476576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a:t>
            </a:r>
            <a:endParaRPr lang="en-US" dirty="0"/>
          </a:p>
        </p:txBody>
      </p:sp>
      <p:sp>
        <p:nvSpPr>
          <p:cNvPr id="3" name="Content Placeholder 2"/>
          <p:cNvSpPr>
            <a:spLocks noGrp="1"/>
          </p:cNvSpPr>
          <p:nvPr>
            <p:ph idx="1"/>
          </p:nvPr>
        </p:nvSpPr>
        <p:spPr/>
        <p:txBody>
          <a:bodyPr/>
          <a:lstStyle/>
          <a:p>
            <a:r>
              <a:rPr lang="en-US" dirty="0" smtClean="0"/>
              <a:t>A function that determines if a digit in the guess is in the wrong spot.</a:t>
            </a:r>
          </a:p>
          <a:p>
            <a:r>
              <a:rPr lang="en-US" dirty="0" smtClean="0"/>
              <a:t>Specs:</a:t>
            </a:r>
          </a:p>
          <a:p>
            <a:pPr lvl="1"/>
            <a:r>
              <a:rPr lang="en-US" dirty="0" smtClean="0"/>
              <a:t>Name: </a:t>
            </a:r>
            <a:r>
              <a:rPr lang="en-US" dirty="0" err="1" smtClean="0"/>
              <a:t>check_wrong_spot</a:t>
            </a:r>
            <a:endParaRPr lang="en-US" dirty="0" smtClean="0"/>
          </a:p>
          <a:p>
            <a:pPr lvl="1"/>
            <a:r>
              <a:rPr lang="en-US" dirty="0" smtClean="0"/>
              <a:t>arguments</a:t>
            </a:r>
            <a:r>
              <a:rPr lang="en-US" dirty="0"/>
              <a:t>: right </a:t>
            </a:r>
            <a:r>
              <a:rPr lang="en-US" dirty="0" smtClean="0"/>
              <a:t>answer, guess, </a:t>
            </a:r>
            <a:r>
              <a:rPr lang="en-US" dirty="0" err="1" smtClean="0"/>
              <a:t>digit_position</a:t>
            </a:r>
            <a:endParaRPr lang="en-US" dirty="0" smtClean="0"/>
          </a:p>
          <a:p>
            <a:pPr lvl="1"/>
            <a:r>
              <a:rPr lang="en-US" dirty="0" smtClean="0"/>
              <a:t>Output: </a:t>
            </a:r>
            <a:r>
              <a:rPr lang="en-US" dirty="0" err="1" smtClean="0"/>
              <a:t>boolean</a:t>
            </a:r>
            <a:r>
              <a:rPr lang="en-US" dirty="0" smtClean="0"/>
              <a:t>, true if in right spot, false otherwise.</a:t>
            </a:r>
            <a:endParaRPr lang="en-US" dirty="0"/>
          </a:p>
          <a:p>
            <a:pPr lvl="1"/>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spTree>
    <p:extLst>
      <p:ext uri="{BB962C8B-B14F-4D97-AF65-F5344CB8AC3E}">
        <p14:creationId xmlns="" xmlns:p14="http://schemas.microsoft.com/office/powerpoint/2010/main" val="2233534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 Level Function</a:t>
            </a:r>
            <a:endParaRPr lang="en-US" dirty="0"/>
          </a:p>
        </p:txBody>
      </p:sp>
      <p:sp>
        <p:nvSpPr>
          <p:cNvPr id="3" name="Content Placeholder 2"/>
          <p:cNvSpPr>
            <a:spLocks noGrp="1"/>
          </p:cNvSpPr>
          <p:nvPr>
            <p:ph idx="1"/>
          </p:nvPr>
        </p:nvSpPr>
        <p:spPr/>
        <p:txBody>
          <a:bodyPr>
            <a:noAutofit/>
          </a:bodyPr>
          <a:lstStyle/>
          <a:p>
            <a:r>
              <a:rPr lang="en-US" sz="2800" dirty="0" smtClean="0"/>
              <a:t>(still incomplete, this is how far we got by the end of the lecture on Wednesday 7/25):</a:t>
            </a:r>
          </a:p>
          <a:p>
            <a:pPr>
              <a:buNone/>
            </a:pPr>
            <a:endParaRPr lang="en-US" dirty="0" smtClean="0"/>
          </a:p>
          <a:p>
            <a:pPr>
              <a:buNone/>
            </a:pPr>
            <a:r>
              <a:rPr lang="en-US" sz="2400" dirty="0" smtClean="0"/>
              <a:t>def </a:t>
            </a:r>
            <a:r>
              <a:rPr lang="en-US" sz="2400" dirty="0" err="1" smtClean="0"/>
              <a:t>play_computer_picks</a:t>
            </a:r>
            <a:r>
              <a:rPr lang="en-US" sz="2400" dirty="0" smtClean="0"/>
              <a:t>():</a:t>
            </a:r>
          </a:p>
          <a:p>
            <a:pPr>
              <a:buNone/>
            </a:pPr>
            <a:r>
              <a:rPr lang="en-US" sz="2400" dirty="0" smtClean="0"/>
              <a:t>    </a:t>
            </a:r>
            <a:r>
              <a:rPr lang="en-US" sz="2400" dirty="0" err="1" smtClean="0"/>
              <a:t>number_of_guesses</a:t>
            </a:r>
            <a:r>
              <a:rPr lang="en-US" sz="2400" dirty="0" smtClean="0"/>
              <a:t> = 0</a:t>
            </a:r>
          </a:p>
          <a:p>
            <a:pPr>
              <a:buNone/>
            </a:pPr>
            <a:endParaRPr lang="en-US" sz="2400" dirty="0" smtClean="0"/>
          </a:p>
          <a:p>
            <a:pPr>
              <a:buNone/>
            </a:pPr>
            <a:r>
              <a:rPr lang="en-US" sz="2400" dirty="0" smtClean="0"/>
              <a:t>    pick = </a:t>
            </a:r>
            <a:r>
              <a:rPr lang="en-US" sz="2400" dirty="0" err="1" smtClean="0"/>
              <a:t>pick_number</a:t>
            </a:r>
            <a:r>
              <a:rPr lang="en-US" sz="2400" dirty="0" smtClean="0"/>
              <a:t>()</a:t>
            </a:r>
          </a:p>
          <a:p>
            <a:pPr>
              <a:buNone/>
            </a:pPr>
            <a:r>
              <a:rPr lang="en-US" sz="2400" dirty="0" smtClean="0"/>
              <a:t>    guess = </a:t>
            </a:r>
            <a:r>
              <a:rPr lang="en-US" sz="2400" dirty="0" err="1" smtClean="0"/>
              <a:t>get_guess_from_user</a:t>
            </a:r>
            <a:r>
              <a:rPr lang="en-US" sz="2400" dirty="0" smtClean="0"/>
              <a:t>()</a:t>
            </a:r>
          </a:p>
          <a:p>
            <a:pPr>
              <a:buNone/>
            </a:pPr>
            <a:r>
              <a:rPr lang="en-US" sz="2400" dirty="0" smtClean="0"/>
              <a:t>    </a:t>
            </a:r>
            <a:r>
              <a:rPr lang="en-US" sz="2400" dirty="0" err="1" smtClean="0"/>
              <a:t>number_of_guesses</a:t>
            </a:r>
            <a:r>
              <a:rPr lang="en-US" sz="2400" dirty="0" smtClean="0"/>
              <a:t> = </a:t>
            </a:r>
            <a:r>
              <a:rPr lang="en-US" sz="2400" dirty="0" err="1" smtClean="0"/>
              <a:t>number_of_guesses</a:t>
            </a:r>
            <a:r>
              <a:rPr lang="en-US" sz="2400" dirty="0" smtClean="0"/>
              <a:t> + 1</a:t>
            </a:r>
          </a:p>
          <a:p>
            <a:pPr>
              <a:buNone/>
            </a:pPr>
            <a:r>
              <a:rPr lang="en-US" sz="2400" dirty="0" smtClean="0"/>
              <a:t>    answer = </a:t>
            </a:r>
            <a:r>
              <a:rPr lang="en-US" sz="2400" dirty="0" err="1" smtClean="0"/>
              <a:t>compute_answer</a:t>
            </a:r>
            <a:r>
              <a:rPr lang="en-US" sz="2400" dirty="0" smtClean="0"/>
              <a:t>(pick, guess)</a:t>
            </a:r>
          </a:p>
          <a:p>
            <a:pPr>
              <a:buNone/>
            </a:pPr>
            <a:r>
              <a:rPr lang="en-US" sz="2400" dirty="0" smtClean="0"/>
              <a:t>    print "the answer is", answer</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Remaining Tasks for Master Mind</a:t>
            </a:r>
            <a:endParaRPr lang="en-US" dirty="0"/>
          </a:p>
        </p:txBody>
      </p:sp>
      <p:sp>
        <p:nvSpPr>
          <p:cNvPr id="3" name="Content Placeholder 2"/>
          <p:cNvSpPr>
            <a:spLocks noGrp="1"/>
          </p:cNvSpPr>
          <p:nvPr>
            <p:ph idx="1"/>
          </p:nvPr>
        </p:nvSpPr>
        <p:spPr/>
        <p:txBody>
          <a:bodyPr/>
          <a:lstStyle/>
          <a:p>
            <a:r>
              <a:rPr lang="en-US" dirty="0" smtClean="0"/>
              <a:t>Finish implementation of Master Mind, for the case where the computer picks a number and the human guesses.</a:t>
            </a:r>
          </a:p>
          <a:p>
            <a:r>
              <a:rPr lang="en-US" dirty="0" smtClean="0"/>
              <a:t>Design and implement code for the case where the human picks a number and the computer guesses.</a:t>
            </a:r>
          </a:p>
          <a:p>
            <a:pPr lvl="1"/>
            <a:r>
              <a:rPr lang="en-US" dirty="0" smtClean="0"/>
              <a:t>Think of possible strategies.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44562"/>
          </a:xfrm>
        </p:spPr>
        <p:txBody>
          <a:bodyPr/>
          <a:lstStyle/>
          <a:p>
            <a:r>
              <a:rPr lang="en-US" dirty="0" smtClean="0"/>
              <a:t>Other Game-Related Code Projects</a:t>
            </a:r>
            <a:endParaRPr lang="en-US" dirty="0"/>
          </a:p>
        </p:txBody>
      </p:sp>
      <p:sp>
        <p:nvSpPr>
          <p:cNvPr id="3" name="Content Placeholder 2"/>
          <p:cNvSpPr>
            <a:spLocks noGrp="1"/>
          </p:cNvSpPr>
          <p:nvPr>
            <p:ph idx="1"/>
          </p:nvPr>
        </p:nvSpPr>
        <p:spPr>
          <a:xfrm>
            <a:off x="457200" y="1341437"/>
            <a:ext cx="8229600" cy="4525963"/>
          </a:xfrm>
        </p:spPr>
        <p:txBody>
          <a:bodyPr>
            <a:noAutofit/>
          </a:bodyPr>
          <a:lstStyle/>
          <a:p>
            <a:r>
              <a:rPr lang="en-US" sz="2400" dirty="0" smtClean="0"/>
              <a:t>The Connect 4 game</a:t>
            </a:r>
            <a:r>
              <a:rPr lang="en-US" sz="2400" dirty="0" smtClean="0"/>
              <a:t>.</a:t>
            </a:r>
          </a:p>
          <a:p>
            <a:pPr lvl="1"/>
            <a:r>
              <a:rPr lang="en-US" sz="2000" dirty="0" smtClean="0">
                <a:hlinkClick r:id="rId2"/>
              </a:rPr>
              <a:t>http://en.wikipedia.org/wiki/Connect_Four</a:t>
            </a:r>
            <a:endParaRPr lang="en-US" sz="2000" dirty="0" smtClean="0"/>
          </a:p>
          <a:p>
            <a:r>
              <a:rPr lang="en-US" sz="2400" dirty="0" smtClean="0"/>
              <a:t>The Othello/</a:t>
            </a:r>
            <a:r>
              <a:rPr lang="en-US" sz="2400" dirty="0" err="1" smtClean="0"/>
              <a:t>Reversi</a:t>
            </a:r>
            <a:r>
              <a:rPr lang="en-US" sz="2400" dirty="0" smtClean="0"/>
              <a:t> game</a:t>
            </a:r>
            <a:r>
              <a:rPr lang="en-US" sz="2400" dirty="0" smtClean="0"/>
              <a:t>.</a:t>
            </a:r>
          </a:p>
          <a:p>
            <a:pPr lvl="1"/>
            <a:r>
              <a:rPr lang="en-US" sz="2000" dirty="0" smtClean="0">
                <a:hlinkClick r:id="rId3"/>
              </a:rPr>
              <a:t>http://en.wikipedia.org/wiki/Reversi</a:t>
            </a:r>
            <a:endParaRPr lang="en-US" sz="2000" dirty="0" smtClean="0"/>
          </a:p>
          <a:p>
            <a:r>
              <a:rPr lang="en-US" sz="2400" dirty="0" smtClean="0"/>
              <a:t>Tic-tac-toe</a:t>
            </a:r>
            <a:r>
              <a:rPr lang="en-US" sz="2400" dirty="0" smtClean="0"/>
              <a:t>.</a:t>
            </a:r>
          </a:p>
          <a:p>
            <a:pPr lvl="1"/>
            <a:r>
              <a:rPr lang="en-US" sz="2000" dirty="0" smtClean="0">
                <a:hlinkClick r:id="rId4"/>
              </a:rPr>
              <a:t>http://en.wikipedia.org/wiki/Tic-tac-toe</a:t>
            </a:r>
            <a:endParaRPr lang="en-US" sz="2000" dirty="0" smtClean="0"/>
          </a:p>
          <a:p>
            <a:r>
              <a:rPr lang="en-US" sz="2400" dirty="0" smtClean="0"/>
              <a:t>The battleship game</a:t>
            </a:r>
            <a:r>
              <a:rPr lang="en-US" sz="2400" dirty="0" smtClean="0"/>
              <a:t>.</a:t>
            </a:r>
          </a:p>
          <a:p>
            <a:pPr lvl="1"/>
            <a:r>
              <a:rPr lang="en-US" sz="2000" dirty="0" smtClean="0">
                <a:hlinkClick r:id="rId5"/>
              </a:rPr>
              <a:t>http://en.wikipedia.org/wiki/Battleship_%28game%29</a:t>
            </a:r>
            <a:endParaRPr lang="en-US" sz="2000" dirty="0" smtClean="0"/>
          </a:p>
          <a:p>
            <a:r>
              <a:rPr lang="en-US" sz="2400" dirty="0" smtClean="0"/>
              <a:t>The L-game</a:t>
            </a:r>
            <a:r>
              <a:rPr lang="en-US" sz="2400" dirty="0" smtClean="0"/>
              <a:t>.</a:t>
            </a:r>
          </a:p>
          <a:p>
            <a:pPr lvl="1"/>
            <a:r>
              <a:rPr lang="en-US" sz="2000" dirty="0" smtClean="0">
                <a:hlinkClick r:id="rId6"/>
              </a:rPr>
              <a:t>http://en.wikipedia.org/wiki/L_game</a:t>
            </a:r>
            <a:endParaRPr lang="en-US" sz="2000" dirty="0" smtClean="0"/>
          </a:p>
          <a:p>
            <a:r>
              <a:rPr lang="en-US" sz="2400" dirty="0" smtClean="0"/>
              <a:t>The hearts </a:t>
            </a:r>
            <a:r>
              <a:rPr lang="en-US" sz="2400" dirty="0" smtClean="0"/>
              <a:t>card game.</a:t>
            </a:r>
          </a:p>
          <a:p>
            <a:pPr lvl="1"/>
            <a:r>
              <a:rPr lang="en-US" sz="2000" dirty="0" smtClean="0">
                <a:hlinkClick r:id="rId7"/>
              </a:rPr>
              <a:t>http://en.wikipedia.org/wiki/Hearts</a:t>
            </a: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44562"/>
          </a:xfrm>
        </p:spPr>
        <p:txBody>
          <a:bodyPr/>
          <a:lstStyle/>
          <a:p>
            <a:r>
              <a:rPr lang="en-US" dirty="0" smtClean="0"/>
              <a:t>Other Code Projects</a:t>
            </a:r>
            <a:endParaRPr lang="en-US" dirty="0"/>
          </a:p>
        </p:txBody>
      </p:sp>
      <p:sp>
        <p:nvSpPr>
          <p:cNvPr id="3" name="Content Placeholder 2"/>
          <p:cNvSpPr>
            <a:spLocks noGrp="1"/>
          </p:cNvSpPr>
          <p:nvPr>
            <p:ph idx="1"/>
          </p:nvPr>
        </p:nvSpPr>
        <p:spPr>
          <a:xfrm>
            <a:off x="457200" y="1189037"/>
            <a:ext cx="8229600" cy="4525963"/>
          </a:xfrm>
        </p:spPr>
        <p:txBody>
          <a:bodyPr>
            <a:noAutofit/>
          </a:bodyPr>
          <a:lstStyle/>
          <a:p>
            <a:r>
              <a:rPr lang="en-US" dirty="0" smtClean="0"/>
              <a:t>Re-designing the </a:t>
            </a:r>
            <a:r>
              <a:rPr lang="en-US" dirty="0" err="1" smtClean="0"/>
              <a:t>check_integer</a:t>
            </a:r>
            <a:r>
              <a:rPr lang="en-US" dirty="0" smtClean="0"/>
              <a:t> function.</a:t>
            </a:r>
          </a:p>
          <a:p>
            <a:pPr lvl="1"/>
            <a:r>
              <a:rPr lang="en-US" dirty="0" smtClean="0"/>
              <a:t>How can we simplify the design, so that we come up with an intuitive and straightforward implementation?</a:t>
            </a:r>
          </a:p>
          <a:p>
            <a:r>
              <a:rPr lang="en-US" dirty="0" smtClean="0"/>
              <a:t>Solving puzzles:</a:t>
            </a:r>
          </a:p>
          <a:p>
            <a:pPr lvl="1"/>
            <a:r>
              <a:rPr lang="en-US" dirty="0" smtClean="0"/>
              <a:t>The liar's puzzle.</a:t>
            </a:r>
          </a:p>
          <a:p>
            <a:pPr lvl="1"/>
            <a:r>
              <a:rPr lang="en-US" dirty="0" smtClean="0"/>
              <a:t>The missionaries-and-cannibals problem.</a:t>
            </a:r>
          </a:p>
          <a:p>
            <a:pPr lvl="1"/>
            <a:r>
              <a:rPr lang="en-US" dirty="0" smtClean="0"/>
              <a:t>The family river-crossing problem.</a:t>
            </a:r>
          </a:p>
          <a:p>
            <a:pPr lvl="1"/>
            <a:r>
              <a:rPr lang="en-US" dirty="0" smtClean="0"/>
              <a:t>Sudoku puzzles.</a:t>
            </a:r>
          </a:p>
          <a:p>
            <a:r>
              <a:rPr lang="en-US" dirty="0" smtClean="0"/>
              <a:t>An Eliza system (a computer psychoanalyst).</a:t>
            </a:r>
          </a:p>
          <a:p>
            <a:pPr lvl="1"/>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81000" y="1189037"/>
            <a:ext cx="8382000" cy="4525963"/>
          </a:xfrm>
        </p:spPr>
        <p:txBody>
          <a:bodyPr>
            <a:noAutofit/>
          </a:bodyPr>
          <a:lstStyle/>
          <a:p>
            <a:r>
              <a:rPr lang="en-US" sz="2800" dirty="0" smtClean="0"/>
              <a:t>Played on a grid, 7 columns wide, 6 rows high.</a:t>
            </a:r>
          </a:p>
          <a:p>
            <a:r>
              <a:rPr lang="en-US" sz="2800" dirty="0" smtClean="0"/>
              <a:t>Two players, one red, one green, taking turns.</a:t>
            </a:r>
          </a:p>
          <a:p>
            <a:r>
              <a:rPr lang="en-US" sz="2800" dirty="0" smtClean="0"/>
              <a:t>When it is your turn:</a:t>
            </a:r>
          </a:p>
          <a:p>
            <a:pPr lvl="1"/>
            <a:r>
              <a:rPr lang="en-US" sz="2400" dirty="0" smtClean="0"/>
              <a:t>You place a piece of your color into one of the 7 columns.</a:t>
            </a:r>
          </a:p>
          <a:p>
            <a:pPr lvl="1"/>
            <a:r>
              <a:rPr lang="en-US" sz="2400" dirty="0" smtClean="0"/>
              <a:t>The piece falls down to the lowest free spot in that column.</a:t>
            </a:r>
          </a:p>
          <a:p>
            <a:r>
              <a:rPr lang="en-US" sz="2800" dirty="0" smtClean="0"/>
              <a:t>If you form a sequence of four consecutive pieces of your color, you win.</a:t>
            </a:r>
          </a:p>
          <a:p>
            <a:pPr lvl="1"/>
            <a:r>
              <a:rPr lang="en-US" sz="2400" dirty="0" smtClean="0"/>
              <a:t>The consecutive pieces may be oriented horizontally (on the same row), vertically (on the same column) or diagonally (from bottom-left to top-right or from bottom-right to top-left).</a:t>
            </a:r>
          </a:p>
          <a:p>
            <a:r>
              <a:rPr lang="en-US" sz="2800" dirty="0" smtClean="0"/>
              <a:t>More info: </a:t>
            </a:r>
            <a:r>
              <a:rPr lang="en-US" sz="2800" dirty="0" smtClean="0">
                <a:hlinkClick r:id="rId2"/>
              </a:rPr>
              <a:t>http://en.wikipedia.org/wiki/Connect_Four</a:t>
            </a:r>
            <a:endParaRPr lang="en-US" sz="2800" dirty="0" smtClean="0"/>
          </a:p>
          <a:p>
            <a:endParaRPr lang="en-US" sz="28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dirty="0"/>
          </a:p>
        </p:txBody>
      </p:sp>
      <p:sp>
        <p:nvSpPr>
          <p:cNvPr id="8" name="Title 1"/>
          <p:cNvSpPr>
            <a:spLocks noGrp="1"/>
          </p:cNvSpPr>
          <p:nvPr>
            <p:ph type="title"/>
          </p:nvPr>
        </p:nvSpPr>
        <p:spPr>
          <a:xfrm>
            <a:off x="457200" y="76200"/>
            <a:ext cx="8229600" cy="914400"/>
          </a:xfrm>
        </p:spPr>
        <p:txBody>
          <a:bodyPr/>
          <a:lstStyle/>
          <a:p>
            <a:r>
              <a:rPr lang="en-US" dirty="0" smtClean="0"/>
              <a:t>The Connect-4 Game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r>
              <a:rPr lang="en-US" dirty="0" smtClean="0"/>
              <a:t>The Connect-4 Game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dirty="0"/>
          </a:p>
        </p:txBody>
      </p:sp>
      <p:grpSp>
        <p:nvGrpSpPr>
          <p:cNvPr id="5" name="Group 4"/>
          <p:cNvGrpSpPr/>
          <p:nvPr/>
        </p:nvGrpSpPr>
        <p:grpSpPr>
          <a:xfrm>
            <a:off x="333375" y="1143000"/>
            <a:ext cx="8143875" cy="5153025"/>
            <a:chOff x="333375" y="152400"/>
            <a:chExt cx="8143875" cy="5153025"/>
          </a:xfrm>
        </p:grpSpPr>
        <p:grpSp>
          <p:nvGrpSpPr>
            <p:cNvPr id="6" name="Group 864"/>
            <p:cNvGrpSpPr/>
            <p:nvPr/>
          </p:nvGrpSpPr>
          <p:grpSpPr>
            <a:xfrm>
              <a:off x="399794" y="152400"/>
              <a:ext cx="6396038" cy="2514600"/>
              <a:chOff x="1546226" y="152400"/>
              <a:chExt cx="6396038" cy="2514600"/>
            </a:xfrm>
          </p:grpSpPr>
          <p:sp>
            <p:nvSpPr>
              <p:cNvPr id="326" name="Text Box 21"/>
              <p:cNvSpPr txBox="1">
                <a:spLocks noChangeArrowheads="1"/>
              </p:cNvSpPr>
              <p:nvPr/>
            </p:nvSpPr>
            <p:spPr bwMode="auto">
              <a:xfrm>
                <a:off x="1812926" y="1828800"/>
                <a:ext cx="1001713" cy="517525"/>
              </a:xfrm>
              <a:prstGeom prst="rect">
                <a:avLst/>
              </a:prstGeom>
              <a:noFill/>
              <a:ln w="38100">
                <a:noFill/>
                <a:miter lim="800000"/>
                <a:headEnd/>
                <a:tailEnd/>
              </a:ln>
              <a:effectLst/>
            </p:spPr>
            <p:txBody>
              <a:bodyPr wrap="none">
                <a:spAutoFit/>
              </a:bodyPr>
              <a:lstStyle/>
              <a:p>
                <a:pPr algn="ctr"/>
                <a:r>
                  <a:rPr lang="en-US" sz="1400"/>
                  <a:t>Score: 0-0</a:t>
                </a:r>
              </a:p>
              <a:p>
                <a:pPr algn="ctr"/>
                <a:r>
                  <a:rPr lang="en-US" sz="1400"/>
                  <a:t>(red first)</a:t>
                </a:r>
              </a:p>
            </p:txBody>
          </p:sp>
          <p:sp>
            <p:nvSpPr>
              <p:cNvPr id="327" name="Text Box 23"/>
              <p:cNvSpPr txBox="1">
                <a:spLocks noChangeArrowheads="1"/>
              </p:cNvSpPr>
              <p:nvPr/>
            </p:nvSpPr>
            <p:spPr bwMode="auto">
              <a:xfrm>
                <a:off x="1546226" y="152400"/>
                <a:ext cx="1493838" cy="304800"/>
              </a:xfrm>
              <a:prstGeom prst="rect">
                <a:avLst/>
              </a:prstGeom>
              <a:noFill/>
              <a:ln w="38100">
                <a:noFill/>
                <a:miter lim="800000"/>
                <a:headEnd/>
                <a:tailEnd/>
              </a:ln>
              <a:effectLst/>
            </p:spPr>
            <p:txBody>
              <a:bodyPr wrap="none">
                <a:spAutoFit/>
              </a:bodyPr>
              <a:lstStyle/>
              <a:p>
                <a:pPr algn="ctr"/>
                <a:r>
                  <a:rPr lang="en-US" sz="1400"/>
                  <a:t>Last move: none</a:t>
                </a:r>
              </a:p>
            </p:txBody>
          </p:sp>
          <p:sp>
            <p:nvSpPr>
              <p:cNvPr id="328" name="Text Box 24"/>
              <p:cNvSpPr txBox="1">
                <a:spLocks noChangeArrowheads="1"/>
              </p:cNvSpPr>
              <p:nvPr/>
            </p:nvSpPr>
            <p:spPr bwMode="auto">
              <a:xfrm>
                <a:off x="1652588" y="2362200"/>
                <a:ext cx="1395413" cy="304800"/>
              </a:xfrm>
              <a:prstGeom prst="rect">
                <a:avLst/>
              </a:prstGeom>
              <a:noFill/>
              <a:ln w="38100">
                <a:noFill/>
                <a:miter lim="800000"/>
                <a:headEnd/>
                <a:tailEnd/>
              </a:ln>
              <a:effectLst/>
            </p:spPr>
            <p:txBody>
              <a:bodyPr wrap="none">
                <a:spAutoFit/>
              </a:bodyPr>
              <a:lstStyle/>
              <a:p>
                <a:r>
                  <a:rPr lang="en-US" sz="1400"/>
                  <a:t>Moves so far: 0</a:t>
                </a:r>
              </a:p>
            </p:txBody>
          </p:sp>
          <p:sp>
            <p:nvSpPr>
              <p:cNvPr id="329" name="Text Box 5"/>
              <p:cNvSpPr txBox="1">
                <a:spLocks noChangeArrowheads="1"/>
              </p:cNvSpPr>
              <p:nvPr/>
            </p:nvSpPr>
            <p:spPr bwMode="auto">
              <a:xfrm>
                <a:off x="1595438" y="5286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30" name="Text Box 6"/>
              <p:cNvSpPr txBox="1">
                <a:spLocks noChangeArrowheads="1"/>
              </p:cNvSpPr>
              <p:nvPr/>
            </p:nvSpPr>
            <p:spPr bwMode="auto">
              <a:xfrm>
                <a:off x="1803401" y="5286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31" name="Text Box 7"/>
              <p:cNvSpPr txBox="1">
                <a:spLocks noChangeArrowheads="1"/>
              </p:cNvSpPr>
              <p:nvPr/>
            </p:nvSpPr>
            <p:spPr bwMode="auto">
              <a:xfrm>
                <a:off x="2008188" y="5286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32" name="Text Box 8"/>
              <p:cNvSpPr txBox="1">
                <a:spLocks noChangeArrowheads="1"/>
              </p:cNvSpPr>
              <p:nvPr/>
            </p:nvSpPr>
            <p:spPr bwMode="auto">
              <a:xfrm>
                <a:off x="2217738" y="5286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33" name="Text Box 9"/>
              <p:cNvSpPr txBox="1">
                <a:spLocks noChangeArrowheads="1"/>
              </p:cNvSpPr>
              <p:nvPr/>
            </p:nvSpPr>
            <p:spPr bwMode="auto">
              <a:xfrm>
                <a:off x="1593851" y="746125"/>
                <a:ext cx="209550"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34" name="Text Box 10"/>
              <p:cNvSpPr txBox="1">
                <a:spLocks noChangeArrowheads="1"/>
              </p:cNvSpPr>
              <p:nvPr/>
            </p:nvSpPr>
            <p:spPr bwMode="auto">
              <a:xfrm>
                <a:off x="1803401" y="746125"/>
                <a:ext cx="207963"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35" name="Text Box 11"/>
              <p:cNvSpPr txBox="1">
                <a:spLocks noChangeArrowheads="1"/>
              </p:cNvSpPr>
              <p:nvPr/>
            </p:nvSpPr>
            <p:spPr bwMode="auto">
              <a:xfrm>
                <a:off x="2008188" y="746125"/>
                <a:ext cx="207963"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36" name="Text Box 12"/>
              <p:cNvSpPr txBox="1">
                <a:spLocks noChangeArrowheads="1"/>
              </p:cNvSpPr>
              <p:nvPr/>
            </p:nvSpPr>
            <p:spPr bwMode="auto">
              <a:xfrm>
                <a:off x="2216151" y="746125"/>
                <a:ext cx="209550"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37" name="Text Box 51"/>
              <p:cNvSpPr txBox="1">
                <a:spLocks noChangeArrowheads="1"/>
              </p:cNvSpPr>
              <p:nvPr/>
            </p:nvSpPr>
            <p:spPr bwMode="auto">
              <a:xfrm>
                <a:off x="2425701" y="53181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38" name="Text Box 52"/>
              <p:cNvSpPr txBox="1">
                <a:spLocks noChangeArrowheads="1"/>
              </p:cNvSpPr>
              <p:nvPr/>
            </p:nvSpPr>
            <p:spPr bwMode="auto">
              <a:xfrm>
                <a:off x="2633663" y="53181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39" name="Text Box 53"/>
              <p:cNvSpPr txBox="1">
                <a:spLocks noChangeArrowheads="1"/>
              </p:cNvSpPr>
              <p:nvPr/>
            </p:nvSpPr>
            <p:spPr bwMode="auto">
              <a:xfrm>
                <a:off x="2838451" y="53181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40" name="Text Box 55"/>
              <p:cNvSpPr txBox="1">
                <a:spLocks noChangeArrowheads="1"/>
              </p:cNvSpPr>
              <p:nvPr/>
            </p:nvSpPr>
            <p:spPr bwMode="auto">
              <a:xfrm>
                <a:off x="2424113" y="749300"/>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41" name="Text Box 56"/>
              <p:cNvSpPr txBox="1">
                <a:spLocks noChangeArrowheads="1"/>
              </p:cNvSpPr>
              <p:nvPr/>
            </p:nvSpPr>
            <p:spPr bwMode="auto">
              <a:xfrm>
                <a:off x="2633663" y="749300"/>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42" name="Text Box 57"/>
              <p:cNvSpPr txBox="1">
                <a:spLocks noChangeArrowheads="1"/>
              </p:cNvSpPr>
              <p:nvPr/>
            </p:nvSpPr>
            <p:spPr bwMode="auto">
              <a:xfrm>
                <a:off x="2838451" y="749300"/>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grpSp>
            <p:nvGrpSpPr>
              <p:cNvPr id="343" name="Group 68"/>
              <p:cNvGrpSpPr>
                <a:grpSpLocks/>
              </p:cNvGrpSpPr>
              <p:nvPr/>
            </p:nvGrpSpPr>
            <p:grpSpPr bwMode="auto">
              <a:xfrm>
                <a:off x="1593851" y="957263"/>
                <a:ext cx="1454150" cy="434975"/>
                <a:chOff x="1004" y="821"/>
                <a:chExt cx="1684" cy="493"/>
              </a:xfrm>
            </p:grpSpPr>
            <p:sp>
              <p:nvSpPr>
                <p:cNvPr id="502" name="Text Box 13"/>
                <p:cNvSpPr txBox="1">
                  <a:spLocks noChangeArrowheads="1"/>
                </p:cNvSpPr>
                <p:nvPr/>
              </p:nvSpPr>
              <p:spPr bwMode="auto">
                <a:xfrm>
                  <a:off x="1005"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03" name="Text Box 14"/>
                <p:cNvSpPr txBox="1">
                  <a:spLocks noChangeArrowheads="1"/>
                </p:cNvSpPr>
                <p:nvPr/>
              </p:nvSpPr>
              <p:spPr bwMode="auto">
                <a:xfrm>
                  <a:off x="1247"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04" name="Text Box 15"/>
                <p:cNvSpPr txBox="1">
                  <a:spLocks noChangeArrowheads="1"/>
                </p:cNvSpPr>
                <p:nvPr/>
              </p:nvSpPr>
              <p:spPr bwMode="auto">
                <a:xfrm>
                  <a:off x="1484"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05" name="Text Box 16"/>
                <p:cNvSpPr txBox="1">
                  <a:spLocks noChangeArrowheads="1"/>
                </p:cNvSpPr>
                <p:nvPr/>
              </p:nvSpPr>
              <p:spPr bwMode="auto">
                <a:xfrm>
                  <a:off x="1726"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06" name="Text Box 17"/>
                <p:cNvSpPr txBox="1">
                  <a:spLocks noChangeArrowheads="1"/>
                </p:cNvSpPr>
                <p:nvPr/>
              </p:nvSpPr>
              <p:spPr bwMode="auto">
                <a:xfrm>
                  <a:off x="1004"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07" name="Text Box 18"/>
                <p:cNvSpPr txBox="1">
                  <a:spLocks noChangeArrowheads="1"/>
                </p:cNvSpPr>
                <p:nvPr/>
              </p:nvSpPr>
              <p:spPr bwMode="auto">
                <a:xfrm>
                  <a:off x="1246"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08" name="Text Box 19"/>
                <p:cNvSpPr txBox="1">
                  <a:spLocks noChangeArrowheads="1"/>
                </p:cNvSpPr>
                <p:nvPr/>
              </p:nvSpPr>
              <p:spPr bwMode="auto">
                <a:xfrm>
                  <a:off x="1483"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09" name="Text Box 20"/>
                <p:cNvSpPr txBox="1">
                  <a:spLocks noChangeArrowheads="1"/>
                </p:cNvSpPr>
                <p:nvPr/>
              </p:nvSpPr>
              <p:spPr bwMode="auto">
                <a:xfrm>
                  <a:off x="1725"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10" name="Text Box 59"/>
                <p:cNvSpPr txBox="1">
                  <a:spLocks noChangeArrowheads="1"/>
                </p:cNvSpPr>
                <p:nvPr/>
              </p:nvSpPr>
              <p:spPr bwMode="auto">
                <a:xfrm>
                  <a:off x="1967"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11" name="Text Box 60"/>
                <p:cNvSpPr txBox="1">
                  <a:spLocks noChangeArrowheads="1"/>
                </p:cNvSpPr>
                <p:nvPr/>
              </p:nvSpPr>
              <p:spPr bwMode="auto">
                <a:xfrm>
                  <a:off x="2209"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12" name="Text Box 61"/>
                <p:cNvSpPr txBox="1">
                  <a:spLocks noChangeArrowheads="1"/>
                </p:cNvSpPr>
                <p:nvPr/>
              </p:nvSpPr>
              <p:spPr bwMode="auto">
                <a:xfrm>
                  <a:off x="2446"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13" name="Text Box 63"/>
                <p:cNvSpPr txBox="1">
                  <a:spLocks noChangeArrowheads="1"/>
                </p:cNvSpPr>
                <p:nvPr/>
              </p:nvSpPr>
              <p:spPr bwMode="auto">
                <a:xfrm>
                  <a:off x="1966"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14" name="Text Box 64"/>
                <p:cNvSpPr txBox="1">
                  <a:spLocks noChangeArrowheads="1"/>
                </p:cNvSpPr>
                <p:nvPr/>
              </p:nvSpPr>
              <p:spPr bwMode="auto">
                <a:xfrm>
                  <a:off x="2208"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15" name="Text Box 65"/>
                <p:cNvSpPr txBox="1">
                  <a:spLocks noChangeArrowheads="1"/>
                </p:cNvSpPr>
                <p:nvPr/>
              </p:nvSpPr>
              <p:spPr bwMode="auto">
                <a:xfrm>
                  <a:off x="2445"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grpSp>
          <p:grpSp>
            <p:nvGrpSpPr>
              <p:cNvPr id="344" name="Group 69"/>
              <p:cNvGrpSpPr>
                <a:grpSpLocks/>
              </p:cNvGrpSpPr>
              <p:nvPr/>
            </p:nvGrpSpPr>
            <p:grpSpPr bwMode="auto">
              <a:xfrm>
                <a:off x="1593851" y="1395413"/>
                <a:ext cx="1454150" cy="433388"/>
                <a:chOff x="1004" y="821"/>
                <a:chExt cx="1684" cy="493"/>
              </a:xfrm>
            </p:grpSpPr>
            <p:sp>
              <p:nvSpPr>
                <p:cNvPr id="488" name="Text Box 70"/>
                <p:cNvSpPr txBox="1">
                  <a:spLocks noChangeArrowheads="1"/>
                </p:cNvSpPr>
                <p:nvPr/>
              </p:nvSpPr>
              <p:spPr bwMode="auto">
                <a:xfrm>
                  <a:off x="1005"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89" name="Text Box 71"/>
                <p:cNvSpPr txBox="1">
                  <a:spLocks noChangeArrowheads="1"/>
                </p:cNvSpPr>
                <p:nvPr/>
              </p:nvSpPr>
              <p:spPr bwMode="auto">
                <a:xfrm>
                  <a:off x="1247"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90" name="Text Box 72"/>
                <p:cNvSpPr txBox="1">
                  <a:spLocks noChangeArrowheads="1"/>
                </p:cNvSpPr>
                <p:nvPr/>
              </p:nvSpPr>
              <p:spPr bwMode="auto">
                <a:xfrm>
                  <a:off x="1484"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91" name="Text Box 73"/>
                <p:cNvSpPr txBox="1">
                  <a:spLocks noChangeArrowheads="1"/>
                </p:cNvSpPr>
                <p:nvPr/>
              </p:nvSpPr>
              <p:spPr bwMode="auto">
                <a:xfrm>
                  <a:off x="1726"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92" name="Text Box 74"/>
                <p:cNvSpPr txBox="1">
                  <a:spLocks noChangeArrowheads="1"/>
                </p:cNvSpPr>
                <p:nvPr/>
              </p:nvSpPr>
              <p:spPr bwMode="auto">
                <a:xfrm>
                  <a:off x="1004"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93" name="Text Box 75"/>
                <p:cNvSpPr txBox="1">
                  <a:spLocks noChangeArrowheads="1"/>
                </p:cNvSpPr>
                <p:nvPr/>
              </p:nvSpPr>
              <p:spPr bwMode="auto">
                <a:xfrm>
                  <a:off x="1246"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94" name="Text Box 76"/>
                <p:cNvSpPr txBox="1">
                  <a:spLocks noChangeArrowheads="1"/>
                </p:cNvSpPr>
                <p:nvPr/>
              </p:nvSpPr>
              <p:spPr bwMode="auto">
                <a:xfrm>
                  <a:off x="1483"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95" name="Text Box 77"/>
                <p:cNvSpPr txBox="1">
                  <a:spLocks noChangeArrowheads="1"/>
                </p:cNvSpPr>
                <p:nvPr/>
              </p:nvSpPr>
              <p:spPr bwMode="auto">
                <a:xfrm>
                  <a:off x="1725"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96" name="Text Box 78"/>
                <p:cNvSpPr txBox="1">
                  <a:spLocks noChangeArrowheads="1"/>
                </p:cNvSpPr>
                <p:nvPr/>
              </p:nvSpPr>
              <p:spPr bwMode="auto">
                <a:xfrm>
                  <a:off x="1967"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97" name="Text Box 79"/>
                <p:cNvSpPr txBox="1">
                  <a:spLocks noChangeArrowheads="1"/>
                </p:cNvSpPr>
                <p:nvPr/>
              </p:nvSpPr>
              <p:spPr bwMode="auto">
                <a:xfrm>
                  <a:off x="2209"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98" name="Text Box 80"/>
                <p:cNvSpPr txBox="1">
                  <a:spLocks noChangeArrowheads="1"/>
                </p:cNvSpPr>
                <p:nvPr/>
              </p:nvSpPr>
              <p:spPr bwMode="auto">
                <a:xfrm>
                  <a:off x="2446"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99" name="Text Box 81"/>
                <p:cNvSpPr txBox="1">
                  <a:spLocks noChangeArrowheads="1"/>
                </p:cNvSpPr>
                <p:nvPr/>
              </p:nvSpPr>
              <p:spPr bwMode="auto">
                <a:xfrm>
                  <a:off x="1966"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00" name="Text Box 82"/>
                <p:cNvSpPr txBox="1">
                  <a:spLocks noChangeArrowheads="1"/>
                </p:cNvSpPr>
                <p:nvPr/>
              </p:nvSpPr>
              <p:spPr bwMode="auto">
                <a:xfrm>
                  <a:off x="2208"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01" name="Text Box 83"/>
                <p:cNvSpPr txBox="1">
                  <a:spLocks noChangeArrowheads="1"/>
                </p:cNvSpPr>
                <p:nvPr/>
              </p:nvSpPr>
              <p:spPr bwMode="auto">
                <a:xfrm>
                  <a:off x="2445"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grpSp>
          <p:sp>
            <p:nvSpPr>
              <p:cNvPr id="345" name="Text Box 87"/>
              <p:cNvSpPr txBox="1">
                <a:spLocks noChangeArrowheads="1"/>
              </p:cNvSpPr>
              <p:nvPr/>
            </p:nvSpPr>
            <p:spPr bwMode="auto">
              <a:xfrm>
                <a:off x="3430588" y="1828800"/>
                <a:ext cx="1001713" cy="517525"/>
              </a:xfrm>
              <a:prstGeom prst="rect">
                <a:avLst/>
              </a:prstGeom>
              <a:noFill/>
              <a:ln w="38100">
                <a:noFill/>
                <a:miter lim="800000"/>
                <a:headEnd/>
                <a:tailEnd/>
              </a:ln>
              <a:effectLst/>
            </p:spPr>
            <p:txBody>
              <a:bodyPr wrap="none">
                <a:spAutoFit/>
              </a:bodyPr>
              <a:lstStyle/>
              <a:p>
                <a:pPr algn="ctr"/>
                <a:r>
                  <a:rPr lang="en-US" sz="1400"/>
                  <a:t>Score: 0-0</a:t>
                </a:r>
              </a:p>
              <a:p>
                <a:pPr algn="ctr"/>
                <a:r>
                  <a:rPr lang="en-US" sz="1400"/>
                  <a:t>(red first)</a:t>
                </a:r>
              </a:p>
            </p:txBody>
          </p:sp>
          <p:sp>
            <p:nvSpPr>
              <p:cNvPr id="346" name="Text Box 88"/>
              <p:cNvSpPr txBox="1">
                <a:spLocks noChangeArrowheads="1"/>
              </p:cNvSpPr>
              <p:nvPr/>
            </p:nvSpPr>
            <p:spPr bwMode="auto">
              <a:xfrm>
                <a:off x="3233738" y="152400"/>
                <a:ext cx="1355725" cy="304800"/>
              </a:xfrm>
              <a:prstGeom prst="rect">
                <a:avLst/>
              </a:prstGeom>
              <a:noFill/>
              <a:ln w="38100">
                <a:noFill/>
                <a:miter lim="800000"/>
                <a:headEnd/>
                <a:tailEnd/>
              </a:ln>
              <a:effectLst/>
            </p:spPr>
            <p:txBody>
              <a:bodyPr wrap="none">
                <a:spAutoFit/>
              </a:bodyPr>
              <a:lstStyle/>
              <a:p>
                <a:pPr algn="ctr"/>
                <a:r>
                  <a:rPr lang="en-US" sz="1400"/>
                  <a:t>Last move: red</a:t>
                </a:r>
              </a:p>
            </p:txBody>
          </p:sp>
          <p:sp>
            <p:nvSpPr>
              <p:cNvPr id="347" name="Text Box 89"/>
              <p:cNvSpPr txBox="1">
                <a:spLocks noChangeArrowheads="1"/>
              </p:cNvSpPr>
              <p:nvPr/>
            </p:nvSpPr>
            <p:spPr bwMode="auto">
              <a:xfrm>
                <a:off x="3270251" y="2362200"/>
                <a:ext cx="1395413" cy="304800"/>
              </a:xfrm>
              <a:prstGeom prst="rect">
                <a:avLst/>
              </a:prstGeom>
              <a:noFill/>
              <a:ln w="38100">
                <a:noFill/>
                <a:miter lim="800000"/>
                <a:headEnd/>
                <a:tailEnd/>
              </a:ln>
              <a:effectLst/>
            </p:spPr>
            <p:txBody>
              <a:bodyPr wrap="none">
                <a:spAutoFit/>
              </a:bodyPr>
              <a:lstStyle/>
              <a:p>
                <a:r>
                  <a:rPr lang="en-US" sz="1400"/>
                  <a:t>Moves so far: 1</a:t>
                </a:r>
              </a:p>
            </p:txBody>
          </p:sp>
          <p:sp>
            <p:nvSpPr>
              <p:cNvPr id="348" name="Text Box 91"/>
              <p:cNvSpPr txBox="1">
                <a:spLocks noChangeArrowheads="1"/>
              </p:cNvSpPr>
              <p:nvPr/>
            </p:nvSpPr>
            <p:spPr bwMode="auto">
              <a:xfrm>
                <a:off x="3213101" y="5286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49" name="Text Box 92"/>
              <p:cNvSpPr txBox="1">
                <a:spLocks noChangeArrowheads="1"/>
              </p:cNvSpPr>
              <p:nvPr/>
            </p:nvSpPr>
            <p:spPr bwMode="auto">
              <a:xfrm>
                <a:off x="3421063" y="5286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50" name="Text Box 93"/>
              <p:cNvSpPr txBox="1">
                <a:spLocks noChangeArrowheads="1"/>
              </p:cNvSpPr>
              <p:nvPr/>
            </p:nvSpPr>
            <p:spPr bwMode="auto">
              <a:xfrm>
                <a:off x="3625851" y="5286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51" name="Text Box 94"/>
              <p:cNvSpPr txBox="1">
                <a:spLocks noChangeArrowheads="1"/>
              </p:cNvSpPr>
              <p:nvPr/>
            </p:nvSpPr>
            <p:spPr bwMode="auto">
              <a:xfrm>
                <a:off x="3835401" y="5286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52" name="Text Box 95"/>
              <p:cNvSpPr txBox="1">
                <a:spLocks noChangeArrowheads="1"/>
              </p:cNvSpPr>
              <p:nvPr/>
            </p:nvSpPr>
            <p:spPr bwMode="auto">
              <a:xfrm>
                <a:off x="3211513" y="746125"/>
                <a:ext cx="209550"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53" name="Text Box 96"/>
              <p:cNvSpPr txBox="1">
                <a:spLocks noChangeArrowheads="1"/>
              </p:cNvSpPr>
              <p:nvPr/>
            </p:nvSpPr>
            <p:spPr bwMode="auto">
              <a:xfrm>
                <a:off x="3421063" y="746125"/>
                <a:ext cx="207963"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54" name="Text Box 97"/>
              <p:cNvSpPr txBox="1">
                <a:spLocks noChangeArrowheads="1"/>
              </p:cNvSpPr>
              <p:nvPr/>
            </p:nvSpPr>
            <p:spPr bwMode="auto">
              <a:xfrm>
                <a:off x="3625851" y="746125"/>
                <a:ext cx="207963"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55" name="Text Box 98"/>
              <p:cNvSpPr txBox="1">
                <a:spLocks noChangeArrowheads="1"/>
              </p:cNvSpPr>
              <p:nvPr/>
            </p:nvSpPr>
            <p:spPr bwMode="auto">
              <a:xfrm>
                <a:off x="3833813" y="746125"/>
                <a:ext cx="209550"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56" name="Text Box 99"/>
              <p:cNvSpPr txBox="1">
                <a:spLocks noChangeArrowheads="1"/>
              </p:cNvSpPr>
              <p:nvPr/>
            </p:nvSpPr>
            <p:spPr bwMode="auto">
              <a:xfrm>
                <a:off x="4043363" y="53181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57" name="Text Box 100"/>
              <p:cNvSpPr txBox="1">
                <a:spLocks noChangeArrowheads="1"/>
              </p:cNvSpPr>
              <p:nvPr/>
            </p:nvSpPr>
            <p:spPr bwMode="auto">
              <a:xfrm>
                <a:off x="4251326" y="53181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58" name="Text Box 101"/>
              <p:cNvSpPr txBox="1">
                <a:spLocks noChangeArrowheads="1"/>
              </p:cNvSpPr>
              <p:nvPr/>
            </p:nvSpPr>
            <p:spPr bwMode="auto">
              <a:xfrm>
                <a:off x="4456113" y="53181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59" name="Text Box 102"/>
              <p:cNvSpPr txBox="1">
                <a:spLocks noChangeArrowheads="1"/>
              </p:cNvSpPr>
              <p:nvPr/>
            </p:nvSpPr>
            <p:spPr bwMode="auto">
              <a:xfrm>
                <a:off x="4041776" y="749300"/>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60" name="Text Box 103"/>
              <p:cNvSpPr txBox="1">
                <a:spLocks noChangeArrowheads="1"/>
              </p:cNvSpPr>
              <p:nvPr/>
            </p:nvSpPr>
            <p:spPr bwMode="auto">
              <a:xfrm>
                <a:off x="4251326" y="749300"/>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61" name="Text Box 104"/>
              <p:cNvSpPr txBox="1">
                <a:spLocks noChangeArrowheads="1"/>
              </p:cNvSpPr>
              <p:nvPr/>
            </p:nvSpPr>
            <p:spPr bwMode="auto">
              <a:xfrm>
                <a:off x="4456113" y="749300"/>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62" name="Text Box 106"/>
              <p:cNvSpPr txBox="1">
                <a:spLocks noChangeArrowheads="1"/>
              </p:cNvSpPr>
              <p:nvPr/>
            </p:nvSpPr>
            <p:spPr bwMode="auto">
              <a:xfrm>
                <a:off x="3213101" y="9572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63" name="Text Box 107"/>
              <p:cNvSpPr txBox="1">
                <a:spLocks noChangeArrowheads="1"/>
              </p:cNvSpPr>
              <p:nvPr/>
            </p:nvSpPr>
            <p:spPr bwMode="auto">
              <a:xfrm>
                <a:off x="3421063" y="9572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64" name="Text Box 108"/>
              <p:cNvSpPr txBox="1">
                <a:spLocks noChangeArrowheads="1"/>
              </p:cNvSpPr>
              <p:nvPr/>
            </p:nvSpPr>
            <p:spPr bwMode="auto">
              <a:xfrm>
                <a:off x="3625851" y="9572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65" name="Text Box 109"/>
              <p:cNvSpPr txBox="1">
                <a:spLocks noChangeArrowheads="1"/>
              </p:cNvSpPr>
              <p:nvPr/>
            </p:nvSpPr>
            <p:spPr bwMode="auto">
              <a:xfrm>
                <a:off x="3835401" y="9572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66" name="Text Box 110"/>
              <p:cNvSpPr txBox="1">
                <a:spLocks noChangeArrowheads="1"/>
              </p:cNvSpPr>
              <p:nvPr/>
            </p:nvSpPr>
            <p:spPr bwMode="auto">
              <a:xfrm>
                <a:off x="3211513" y="11763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67" name="Text Box 111"/>
              <p:cNvSpPr txBox="1">
                <a:spLocks noChangeArrowheads="1"/>
              </p:cNvSpPr>
              <p:nvPr/>
            </p:nvSpPr>
            <p:spPr bwMode="auto">
              <a:xfrm>
                <a:off x="3421063" y="11763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68" name="Text Box 112"/>
              <p:cNvSpPr txBox="1">
                <a:spLocks noChangeArrowheads="1"/>
              </p:cNvSpPr>
              <p:nvPr/>
            </p:nvSpPr>
            <p:spPr bwMode="auto">
              <a:xfrm>
                <a:off x="3625851" y="11763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69" name="Text Box 113"/>
              <p:cNvSpPr txBox="1">
                <a:spLocks noChangeArrowheads="1"/>
              </p:cNvSpPr>
              <p:nvPr/>
            </p:nvSpPr>
            <p:spPr bwMode="auto">
              <a:xfrm>
                <a:off x="3833813" y="11763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70" name="Text Box 114"/>
              <p:cNvSpPr txBox="1">
                <a:spLocks noChangeArrowheads="1"/>
              </p:cNvSpPr>
              <p:nvPr/>
            </p:nvSpPr>
            <p:spPr bwMode="auto">
              <a:xfrm>
                <a:off x="4043363" y="9604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71" name="Text Box 115"/>
              <p:cNvSpPr txBox="1">
                <a:spLocks noChangeArrowheads="1"/>
              </p:cNvSpPr>
              <p:nvPr/>
            </p:nvSpPr>
            <p:spPr bwMode="auto">
              <a:xfrm>
                <a:off x="4251326" y="9604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72" name="Text Box 116"/>
              <p:cNvSpPr txBox="1">
                <a:spLocks noChangeArrowheads="1"/>
              </p:cNvSpPr>
              <p:nvPr/>
            </p:nvSpPr>
            <p:spPr bwMode="auto">
              <a:xfrm>
                <a:off x="4456113" y="9604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73" name="Text Box 117"/>
              <p:cNvSpPr txBox="1">
                <a:spLocks noChangeArrowheads="1"/>
              </p:cNvSpPr>
              <p:nvPr/>
            </p:nvSpPr>
            <p:spPr bwMode="auto">
              <a:xfrm>
                <a:off x="4041776" y="117951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74" name="Text Box 118"/>
              <p:cNvSpPr txBox="1">
                <a:spLocks noChangeArrowheads="1"/>
              </p:cNvSpPr>
              <p:nvPr/>
            </p:nvSpPr>
            <p:spPr bwMode="auto">
              <a:xfrm>
                <a:off x="4251326" y="117951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75" name="Text Box 119"/>
              <p:cNvSpPr txBox="1">
                <a:spLocks noChangeArrowheads="1"/>
              </p:cNvSpPr>
              <p:nvPr/>
            </p:nvSpPr>
            <p:spPr bwMode="auto">
              <a:xfrm>
                <a:off x="4456113" y="117951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76" name="Text Box 121"/>
              <p:cNvSpPr txBox="1">
                <a:spLocks noChangeArrowheads="1"/>
              </p:cNvSpPr>
              <p:nvPr/>
            </p:nvSpPr>
            <p:spPr bwMode="auto">
              <a:xfrm>
                <a:off x="3213101" y="139541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77" name="Text Box 122"/>
              <p:cNvSpPr txBox="1">
                <a:spLocks noChangeArrowheads="1"/>
              </p:cNvSpPr>
              <p:nvPr/>
            </p:nvSpPr>
            <p:spPr bwMode="auto">
              <a:xfrm>
                <a:off x="3421063" y="139541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78" name="Text Box 123"/>
              <p:cNvSpPr txBox="1">
                <a:spLocks noChangeArrowheads="1"/>
              </p:cNvSpPr>
              <p:nvPr/>
            </p:nvSpPr>
            <p:spPr bwMode="auto">
              <a:xfrm>
                <a:off x="3625851" y="139541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79" name="Text Box 124"/>
              <p:cNvSpPr txBox="1">
                <a:spLocks noChangeArrowheads="1"/>
              </p:cNvSpPr>
              <p:nvPr/>
            </p:nvSpPr>
            <p:spPr bwMode="auto">
              <a:xfrm>
                <a:off x="3835401" y="139541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80" name="Text Box 125"/>
              <p:cNvSpPr txBox="1">
                <a:spLocks noChangeArrowheads="1"/>
              </p:cNvSpPr>
              <p:nvPr/>
            </p:nvSpPr>
            <p:spPr bwMode="auto">
              <a:xfrm>
                <a:off x="3211513" y="1612900"/>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81" name="Text Box 126"/>
              <p:cNvSpPr txBox="1">
                <a:spLocks noChangeArrowheads="1"/>
              </p:cNvSpPr>
              <p:nvPr/>
            </p:nvSpPr>
            <p:spPr bwMode="auto">
              <a:xfrm>
                <a:off x="3421063" y="1612900"/>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82" name="Text Box 127"/>
              <p:cNvSpPr txBox="1">
                <a:spLocks noChangeArrowheads="1"/>
              </p:cNvSpPr>
              <p:nvPr/>
            </p:nvSpPr>
            <p:spPr bwMode="auto">
              <a:xfrm>
                <a:off x="3625851" y="1612900"/>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83" name="Text Box 128"/>
              <p:cNvSpPr txBox="1">
                <a:spLocks noChangeArrowheads="1"/>
              </p:cNvSpPr>
              <p:nvPr/>
            </p:nvSpPr>
            <p:spPr bwMode="auto">
              <a:xfrm>
                <a:off x="3833813" y="1612900"/>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84" name="Text Box 129"/>
              <p:cNvSpPr txBox="1">
                <a:spLocks noChangeArrowheads="1"/>
              </p:cNvSpPr>
              <p:nvPr/>
            </p:nvSpPr>
            <p:spPr bwMode="auto">
              <a:xfrm>
                <a:off x="4043363" y="139858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85" name="Text Box 130"/>
              <p:cNvSpPr txBox="1">
                <a:spLocks noChangeArrowheads="1"/>
              </p:cNvSpPr>
              <p:nvPr/>
            </p:nvSpPr>
            <p:spPr bwMode="auto">
              <a:xfrm>
                <a:off x="4251326" y="139858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86" name="Text Box 131"/>
              <p:cNvSpPr txBox="1">
                <a:spLocks noChangeArrowheads="1"/>
              </p:cNvSpPr>
              <p:nvPr/>
            </p:nvSpPr>
            <p:spPr bwMode="auto">
              <a:xfrm>
                <a:off x="4456113" y="139858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87" name="Text Box 132"/>
              <p:cNvSpPr txBox="1">
                <a:spLocks noChangeArrowheads="1"/>
              </p:cNvSpPr>
              <p:nvPr/>
            </p:nvSpPr>
            <p:spPr bwMode="auto">
              <a:xfrm>
                <a:off x="4041776" y="1616075"/>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88" name="Text Box 133"/>
              <p:cNvSpPr txBox="1">
                <a:spLocks noChangeArrowheads="1"/>
              </p:cNvSpPr>
              <p:nvPr/>
            </p:nvSpPr>
            <p:spPr bwMode="auto">
              <a:xfrm>
                <a:off x="4251326" y="1616075"/>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89" name="Text Box 134"/>
              <p:cNvSpPr txBox="1">
                <a:spLocks noChangeArrowheads="1"/>
              </p:cNvSpPr>
              <p:nvPr/>
            </p:nvSpPr>
            <p:spPr bwMode="auto">
              <a:xfrm>
                <a:off x="4456113" y="1616075"/>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90" name="Oval 135"/>
              <p:cNvSpPr>
                <a:spLocks noChangeArrowheads="1"/>
              </p:cNvSpPr>
              <p:nvPr/>
            </p:nvSpPr>
            <p:spPr bwMode="auto">
              <a:xfrm>
                <a:off x="3859213" y="1644650"/>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391" name="Text Box 139"/>
              <p:cNvSpPr txBox="1">
                <a:spLocks noChangeArrowheads="1"/>
              </p:cNvSpPr>
              <p:nvPr/>
            </p:nvSpPr>
            <p:spPr bwMode="auto">
              <a:xfrm>
                <a:off x="5072063" y="1828800"/>
                <a:ext cx="1001713" cy="517525"/>
              </a:xfrm>
              <a:prstGeom prst="rect">
                <a:avLst/>
              </a:prstGeom>
              <a:noFill/>
              <a:ln w="38100">
                <a:noFill/>
                <a:miter lim="800000"/>
                <a:headEnd/>
                <a:tailEnd/>
              </a:ln>
              <a:effectLst/>
            </p:spPr>
            <p:txBody>
              <a:bodyPr wrap="none">
                <a:spAutoFit/>
              </a:bodyPr>
              <a:lstStyle/>
              <a:p>
                <a:pPr algn="ctr"/>
                <a:r>
                  <a:rPr lang="en-US" sz="1400"/>
                  <a:t>Score: 0-0</a:t>
                </a:r>
              </a:p>
              <a:p>
                <a:pPr algn="ctr"/>
                <a:r>
                  <a:rPr lang="en-US" sz="1400"/>
                  <a:t>(red first)</a:t>
                </a:r>
              </a:p>
            </p:txBody>
          </p:sp>
          <p:sp>
            <p:nvSpPr>
              <p:cNvPr id="392" name="Text Box 140"/>
              <p:cNvSpPr txBox="1">
                <a:spLocks noChangeArrowheads="1"/>
              </p:cNvSpPr>
              <p:nvPr/>
            </p:nvSpPr>
            <p:spPr bwMode="auto">
              <a:xfrm>
                <a:off x="4775201" y="152400"/>
                <a:ext cx="1552575" cy="304800"/>
              </a:xfrm>
              <a:prstGeom prst="rect">
                <a:avLst/>
              </a:prstGeom>
              <a:noFill/>
              <a:ln w="38100">
                <a:noFill/>
                <a:miter lim="800000"/>
                <a:headEnd/>
                <a:tailEnd/>
              </a:ln>
              <a:effectLst/>
            </p:spPr>
            <p:txBody>
              <a:bodyPr wrap="none">
                <a:spAutoFit/>
              </a:bodyPr>
              <a:lstStyle/>
              <a:p>
                <a:pPr algn="ctr"/>
                <a:r>
                  <a:rPr lang="en-US" sz="1400"/>
                  <a:t>Last move: green</a:t>
                </a:r>
              </a:p>
            </p:txBody>
          </p:sp>
          <p:sp>
            <p:nvSpPr>
              <p:cNvPr id="393" name="Text Box 141"/>
              <p:cNvSpPr txBox="1">
                <a:spLocks noChangeArrowheads="1"/>
              </p:cNvSpPr>
              <p:nvPr/>
            </p:nvSpPr>
            <p:spPr bwMode="auto">
              <a:xfrm>
                <a:off x="4911726" y="2362200"/>
                <a:ext cx="1395413" cy="304800"/>
              </a:xfrm>
              <a:prstGeom prst="rect">
                <a:avLst/>
              </a:prstGeom>
              <a:noFill/>
              <a:ln w="38100">
                <a:noFill/>
                <a:miter lim="800000"/>
                <a:headEnd/>
                <a:tailEnd/>
              </a:ln>
              <a:effectLst/>
            </p:spPr>
            <p:txBody>
              <a:bodyPr wrap="none">
                <a:spAutoFit/>
              </a:bodyPr>
              <a:lstStyle/>
              <a:p>
                <a:r>
                  <a:rPr lang="en-US" sz="1400"/>
                  <a:t>Moves so far: 2</a:t>
                </a:r>
              </a:p>
            </p:txBody>
          </p:sp>
          <p:sp>
            <p:nvSpPr>
              <p:cNvPr id="394" name="Text Box 143"/>
              <p:cNvSpPr txBox="1">
                <a:spLocks noChangeArrowheads="1"/>
              </p:cNvSpPr>
              <p:nvPr/>
            </p:nvSpPr>
            <p:spPr bwMode="auto">
              <a:xfrm>
                <a:off x="4854576" y="5286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95" name="Text Box 144"/>
              <p:cNvSpPr txBox="1">
                <a:spLocks noChangeArrowheads="1"/>
              </p:cNvSpPr>
              <p:nvPr/>
            </p:nvSpPr>
            <p:spPr bwMode="auto">
              <a:xfrm>
                <a:off x="5062538" y="5286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96" name="Text Box 145"/>
              <p:cNvSpPr txBox="1">
                <a:spLocks noChangeArrowheads="1"/>
              </p:cNvSpPr>
              <p:nvPr/>
            </p:nvSpPr>
            <p:spPr bwMode="auto">
              <a:xfrm>
                <a:off x="5267326" y="5286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97" name="Text Box 146"/>
              <p:cNvSpPr txBox="1">
                <a:spLocks noChangeArrowheads="1"/>
              </p:cNvSpPr>
              <p:nvPr/>
            </p:nvSpPr>
            <p:spPr bwMode="auto">
              <a:xfrm>
                <a:off x="5476876" y="5286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98" name="Text Box 147"/>
              <p:cNvSpPr txBox="1">
                <a:spLocks noChangeArrowheads="1"/>
              </p:cNvSpPr>
              <p:nvPr/>
            </p:nvSpPr>
            <p:spPr bwMode="auto">
              <a:xfrm>
                <a:off x="4852988" y="746125"/>
                <a:ext cx="209550"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99" name="Text Box 148"/>
              <p:cNvSpPr txBox="1">
                <a:spLocks noChangeArrowheads="1"/>
              </p:cNvSpPr>
              <p:nvPr/>
            </p:nvSpPr>
            <p:spPr bwMode="auto">
              <a:xfrm>
                <a:off x="5062538" y="746125"/>
                <a:ext cx="207963"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00" name="Text Box 149"/>
              <p:cNvSpPr txBox="1">
                <a:spLocks noChangeArrowheads="1"/>
              </p:cNvSpPr>
              <p:nvPr/>
            </p:nvSpPr>
            <p:spPr bwMode="auto">
              <a:xfrm>
                <a:off x="5267326" y="746125"/>
                <a:ext cx="207963"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01" name="Text Box 150"/>
              <p:cNvSpPr txBox="1">
                <a:spLocks noChangeArrowheads="1"/>
              </p:cNvSpPr>
              <p:nvPr/>
            </p:nvSpPr>
            <p:spPr bwMode="auto">
              <a:xfrm>
                <a:off x="5475288" y="746125"/>
                <a:ext cx="209550"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02" name="Text Box 151"/>
              <p:cNvSpPr txBox="1">
                <a:spLocks noChangeArrowheads="1"/>
              </p:cNvSpPr>
              <p:nvPr/>
            </p:nvSpPr>
            <p:spPr bwMode="auto">
              <a:xfrm>
                <a:off x="5684838" y="53181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03" name="Text Box 152"/>
              <p:cNvSpPr txBox="1">
                <a:spLocks noChangeArrowheads="1"/>
              </p:cNvSpPr>
              <p:nvPr/>
            </p:nvSpPr>
            <p:spPr bwMode="auto">
              <a:xfrm>
                <a:off x="5892801" y="53181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04" name="Text Box 153"/>
              <p:cNvSpPr txBox="1">
                <a:spLocks noChangeArrowheads="1"/>
              </p:cNvSpPr>
              <p:nvPr/>
            </p:nvSpPr>
            <p:spPr bwMode="auto">
              <a:xfrm>
                <a:off x="6097588" y="53181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05" name="Text Box 154"/>
              <p:cNvSpPr txBox="1">
                <a:spLocks noChangeArrowheads="1"/>
              </p:cNvSpPr>
              <p:nvPr/>
            </p:nvSpPr>
            <p:spPr bwMode="auto">
              <a:xfrm>
                <a:off x="5683251" y="749300"/>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06" name="Text Box 155"/>
              <p:cNvSpPr txBox="1">
                <a:spLocks noChangeArrowheads="1"/>
              </p:cNvSpPr>
              <p:nvPr/>
            </p:nvSpPr>
            <p:spPr bwMode="auto">
              <a:xfrm>
                <a:off x="5892801" y="749300"/>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07" name="Text Box 156"/>
              <p:cNvSpPr txBox="1">
                <a:spLocks noChangeArrowheads="1"/>
              </p:cNvSpPr>
              <p:nvPr/>
            </p:nvSpPr>
            <p:spPr bwMode="auto">
              <a:xfrm>
                <a:off x="6097588" y="749300"/>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08" name="Text Box 158"/>
              <p:cNvSpPr txBox="1">
                <a:spLocks noChangeArrowheads="1"/>
              </p:cNvSpPr>
              <p:nvPr/>
            </p:nvSpPr>
            <p:spPr bwMode="auto">
              <a:xfrm>
                <a:off x="4854576" y="9572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09" name="Text Box 159"/>
              <p:cNvSpPr txBox="1">
                <a:spLocks noChangeArrowheads="1"/>
              </p:cNvSpPr>
              <p:nvPr/>
            </p:nvSpPr>
            <p:spPr bwMode="auto">
              <a:xfrm>
                <a:off x="5062538" y="9572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10" name="Text Box 160"/>
              <p:cNvSpPr txBox="1">
                <a:spLocks noChangeArrowheads="1"/>
              </p:cNvSpPr>
              <p:nvPr/>
            </p:nvSpPr>
            <p:spPr bwMode="auto">
              <a:xfrm>
                <a:off x="5267326" y="9572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11" name="Text Box 161"/>
              <p:cNvSpPr txBox="1">
                <a:spLocks noChangeArrowheads="1"/>
              </p:cNvSpPr>
              <p:nvPr/>
            </p:nvSpPr>
            <p:spPr bwMode="auto">
              <a:xfrm>
                <a:off x="5476876" y="9572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12" name="Text Box 162"/>
              <p:cNvSpPr txBox="1">
                <a:spLocks noChangeArrowheads="1"/>
              </p:cNvSpPr>
              <p:nvPr/>
            </p:nvSpPr>
            <p:spPr bwMode="auto">
              <a:xfrm>
                <a:off x="4852988" y="11763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13" name="Text Box 163"/>
              <p:cNvSpPr txBox="1">
                <a:spLocks noChangeArrowheads="1"/>
              </p:cNvSpPr>
              <p:nvPr/>
            </p:nvSpPr>
            <p:spPr bwMode="auto">
              <a:xfrm>
                <a:off x="5062538" y="11763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14" name="Text Box 164"/>
              <p:cNvSpPr txBox="1">
                <a:spLocks noChangeArrowheads="1"/>
              </p:cNvSpPr>
              <p:nvPr/>
            </p:nvSpPr>
            <p:spPr bwMode="auto">
              <a:xfrm>
                <a:off x="5267326" y="11763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15" name="Text Box 165"/>
              <p:cNvSpPr txBox="1">
                <a:spLocks noChangeArrowheads="1"/>
              </p:cNvSpPr>
              <p:nvPr/>
            </p:nvSpPr>
            <p:spPr bwMode="auto">
              <a:xfrm>
                <a:off x="5475288" y="11763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16" name="Text Box 166"/>
              <p:cNvSpPr txBox="1">
                <a:spLocks noChangeArrowheads="1"/>
              </p:cNvSpPr>
              <p:nvPr/>
            </p:nvSpPr>
            <p:spPr bwMode="auto">
              <a:xfrm>
                <a:off x="5684838" y="9604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17" name="Text Box 167"/>
              <p:cNvSpPr txBox="1">
                <a:spLocks noChangeArrowheads="1"/>
              </p:cNvSpPr>
              <p:nvPr/>
            </p:nvSpPr>
            <p:spPr bwMode="auto">
              <a:xfrm>
                <a:off x="5892801" y="9604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18" name="Text Box 168"/>
              <p:cNvSpPr txBox="1">
                <a:spLocks noChangeArrowheads="1"/>
              </p:cNvSpPr>
              <p:nvPr/>
            </p:nvSpPr>
            <p:spPr bwMode="auto">
              <a:xfrm>
                <a:off x="6097588" y="9604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19" name="Text Box 169"/>
              <p:cNvSpPr txBox="1">
                <a:spLocks noChangeArrowheads="1"/>
              </p:cNvSpPr>
              <p:nvPr/>
            </p:nvSpPr>
            <p:spPr bwMode="auto">
              <a:xfrm>
                <a:off x="5683251" y="117951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20" name="Text Box 170"/>
              <p:cNvSpPr txBox="1">
                <a:spLocks noChangeArrowheads="1"/>
              </p:cNvSpPr>
              <p:nvPr/>
            </p:nvSpPr>
            <p:spPr bwMode="auto">
              <a:xfrm>
                <a:off x="5892801" y="117951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21" name="Text Box 171"/>
              <p:cNvSpPr txBox="1">
                <a:spLocks noChangeArrowheads="1"/>
              </p:cNvSpPr>
              <p:nvPr/>
            </p:nvSpPr>
            <p:spPr bwMode="auto">
              <a:xfrm>
                <a:off x="6097588" y="117951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22" name="Text Box 173"/>
              <p:cNvSpPr txBox="1">
                <a:spLocks noChangeArrowheads="1"/>
              </p:cNvSpPr>
              <p:nvPr/>
            </p:nvSpPr>
            <p:spPr bwMode="auto">
              <a:xfrm>
                <a:off x="4854576" y="139541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23" name="Text Box 174"/>
              <p:cNvSpPr txBox="1">
                <a:spLocks noChangeArrowheads="1"/>
              </p:cNvSpPr>
              <p:nvPr/>
            </p:nvSpPr>
            <p:spPr bwMode="auto">
              <a:xfrm>
                <a:off x="5062538" y="139541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24" name="Text Box 175"/>
              <p:cNvSpPr txBox="1">
                <a:spLocks noChangeArrowheads="1"/>
              </p:cNvSpPr>
              <p:nvPr/>
            </p:nvSpPr>
            <p:spPr bwMode="auto">
              <a:xfrm>
                <a:off x="5267326" y="139541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25" name="Text Box 176"/>
              <p:cNvSpPr txBox="1">
                <a:spLocks noChangeArrowheads="1"/>
              </p:cNvSpPr>
              <p:nvPr/>
            </p:nvSpPr>
            <p:spPr bwMode="auto">
              <a:xfrm>
                <a:off x="5476876" y="139541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26" name="Text Box 177"/>
              <p:cNvSpPr txBox="1">
                <a:spLocks noChangeArrowheads="1"/>
              </p:cNvSpPr>
              <p:nvPr/>
            </p:nvSpPr>
            <p:spPr bwMode="auto">
              <a:xfrm>
                <a:off x="4852988" y="1612900"/>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27" name="Text Box 178"/>
              <p:cNvSpPr txBox="1">
                <a:spLocks noChangeArrowheads="1"/>
              </p:cNvSpPr>
              <p:nvPr/>
            </p:nvSpPr>
            <p:spPr bwMode="auto">
              <a:xfrm>
                <a:off x="5062538" y="1612900"/>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28" name="Text Box 179"/>
              <p:cNvSpPr txBox="1">
                <a:spLocks noChangeArrowheads="1"/>
              </p:cNvSpPr>
              <p:nvPr/>
            </p:nvSpPr>
            <p:spPr bwMode="auto">
              <a:xfrm>
                <a:off x="5267326" y="1612900"/>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29" name="Text Box 180"/>
              <p:cNvSpPr txBox="1">
                <a:spLocks noChangeArrowheads="1"/>
              </p:cNvSpPr>
              <p:nvPr/>
            </p:nvSpPr>
            <p:spPr bwMode="auto">
              <a:xfrm>
                <a:off x="5475288" y="1612900"/>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30" name="Text Box 181"/>
              <p:cNvSpPr txBox="1">
                <a:spLocks noChangeArrowheads="1"/>
              </p:cNvSpPr>
              <p:nvPr/>
            </p:nvSpPr>
            <p:spPr bwMode="auto">
              <a:xfrm>
                <a:off x="5684838" y="139858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31" name="Text Box 182"/>
              <p:cNvSpPr txBox="1">
                <a:spLocks noChangeArrowheads="1"/>
              </p:cNvSpPr>
              <p:nvPr/>
            </p:nvSpPr>
            <p:spPr bwMode="auto">
              <a:xfrm>
                <a:off x="5892801" y="139858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32" name="Text Box 183"/>
              <p:cNvSpPr txBox="1">
                <a:spLocks noChangeArrowheads="1"/>
              </p:cNvSpPr>
              <p:nvPr/>
            </p:nvSpPr>
            <p:spPr bwMode="auto">
              <a:xfrm>
                <a:off x="6097588" y="139858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33" name="Text Box 184"/>
              <p:cNvSpPr txBox="1">
                <a:spLocks noChangeArrowheads="1"/>
              </p:cNvSpPr>
              <p:nvPr/>
            </p:nvSpPr>
            <p:spPr bwMode="auto">
              <a:xfrm>
                <a:off x="5683251" y="1616075"/>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34" name="Text Box 185"/>
              <p:cNvSpPr txBox="1">
                <a:spLocks noChangeArrowheads="1"/>
              </p:cNvSpPr>
              <p:nvPr/>
            </p:nvSpPr>
            <p:spPr bwMode="auto">
              <a:xfrm>
                <a:off x="5892801" y="1616075"/>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35" name="Text Box 186"/>
              <p:cNvSpPr txBox="1">
                <a:spLocks noChangeArrowheads="1"/>
              </p:cNvSpPr>
              <p:nvPr/>
            </p:nvSpPr>
            <p:spPr bwMode="auto">
              <a:xfrm>
                <a:off x="6097588" y="1616075"/>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36" name="Text Box 188"/>
              <p:cNvSpPr txBox="1">
                <a:spLocks noChangeArrowheads="1"/>
              </p:cNvSpPr>
              <p:nvPr/>
            </p:nvSpPr>
            <p:spPr bwMode="auto">
              <a:xfrm>
                <a:off x="6707188" y="1828800"/>
                <a:ext cx="1001713" cy="517525"/>
              </a:xfrm>
              <a:prstGeom prst="rect">
                <a:avLst/>
              </a:prstGeom>
              <a:noFill/>
              <a:ln w="38100">
                <a:noFill/>
                <a:miter lim="800000"/>
                <a:headEnd/>
                <a:tailEnd/>
              </a:ln>
              <a:effectLst/>
            </p:spPr>
            <p:txBody>
              <a:bodyPr wrap="none">
                <a:spAutoFit/>
              </a:bodyPr>
              <a:lstStyle/>
              <a:p>
                <a:pPr algn="ctr"/>
                <a:r>
                  <a:rPr lang="en-US" sz="1400"/>
                  <a:t>Score: 0-0</a:t>
                </a:r>
              </a:p>
              <a:p>
                <a:pPr algn="ctr"/>
                <a:r>
                  <a:rPr lang="en-US" sz="1400"/>
                  <a:t>(red first)</a:t>
                </a:r>
              </a:p>
            </p:txBody>
          </p:sp>
          <p:sp>
            <p:nvSpPr>
              <p:cNvPr id="437" name="Text Box 189"/>
              <p:cNvSpPr txBox="1">
                <a:spLocks noChangeArrowheads="1"/>
              </p:cNvSpPr>
              <p:nvPr/>
            </p:nvSpPr>
            <p:spPr bwMode="auto">
              <a:xfrm>
                <a:off x="6510338" y="152400"/>
                <a:ext cx="1355725" cy="304800"/>
              </a:xfrm>
              <a:prstGeom prst="rect">
                <a:avLst/>
              </a:prstGeom>
              <a:noFill/>
              <a:ln w="38100">
                <a:noFill/>
                <a:miter lim="800000"/>
                <a:headEnd/>
                <a:tailEnd/>
              </a:ln>
              <a:effectLst/>
            </p:spPr>
            <p:txBody>
              <a:bodyPr wrap="none">
                <a:spAutoFit/>
              </a:bodyPr>
              <a:lstStyle/>
              <a:p>
                <a:pPr algn="ctr"/>
                <a:r>
                  <a:rPr lang="en-US" sz="1400"/>
                  <a:t>Last move: red</a:t>
                </a:r>
              </a:p>
            </p:txBody>
          </p:sp>
          <p:sp>
            <p:nvSpPr>
              <p:cNvPr id="438" name="Text Box 190"/>
              <p:cNvSpPr txBox="1">
                <a:spLocks noChangeArrowheads="1"/>
              </p:cNvSpPr>
              <p:nvPr/>
            </p:nvSpPr>
            <p:spPr bwMode="auto">
              <a:xfrm>
                <a:off x="6546851" y="2362200"/>
                <a:ext cx="1395413" cy="304800"/>
              </a:xfrm>
              <a:prstGeom prst="rect">
                <a:avLst/>
              </a:prstGeom>
              <a:noFill/>
              <a:ln w="38100">
                <a:noFill/>
                <a:miter lim="800000"/>
                <a:headEnd/>
                <a:tailEnd/>
              </a:ln>
              <a:effectLst/>
            </p:spPr>
            <p:txBody>
              <a:bodyPr wrap="none">
                <a:spAutoFit/>
              </a:bodyPr>
              <a:lstStyle/>
              <a:p>
                <a:r>
                  <a:rPr lang="en-US" sz="1400"/>
                  <a:t>Moves so far: 3</a:t>
                </a:r>
              </a:p>
            </p:txBody>
          </p:sp>
          <p:sp>
            <p:nvSpPr>
              <p:cNvPr id="439" name="Text Box 192"/>
              <p:cNvSpPr txBox="1">
                <a:spLocks noChangeArrowheads="1"/>
              </p:cNvSpPr>
              <p:nvPr/>
            </p:nvSpPr>
            <p:spPr bwMode="auto">
              <a:xfrm>
                <a:off x="6489701" y="5286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40" name="Text Box 193"/>
              <p:cNvSpPr txBox="1">
                <a:spLocks noChangeArrowheads="1"/>
              </p:cNvSpPr>
              <p:nvPr/>
            </p:nvSpPr>
            <p:spPr bwMode="auto">
              <a:xfrm>
                <a:off x="6697663" y="5286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41" name="Text Box 194"/>
              <p:cNvSpPr txBox="1">
                <a:spLocks noChangeArrowheads="1"/>
              </p:cNvSpPr>
              <p:nvPr/>
            </p:nvSpPr>
            <p:spPr bwMode="auto">
              <a:xfrm>
                <a:off x="6902451" y="5286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42" name="Text Box 195"/>
              <p:cNvSpPr txBox="1">
                <a:spLocks noChangeArrowheads="1"/>
              </p:cNvSpPr>
              <p:nvPr/>
            </p:nvSpPr>
            <p:spPr bwMode="auto">
              <a:xfrm>
                <a:off x="7112001" y="5286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43" name="Text Box 196"/>
              <p:cNvSpPr txBox="1">
                <a:spLocks noChangeArrowheads="1"/>
              </p:cNvSpPr>
              <p:nvPr/>
            </p:nvSpPr>
            <p:spPr bwMode="auto">
              <a:xfrm>
                <a:off x="6488113" y="746125"/>
                <a:ext cx="209550"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44" name="Text Box 197"/>
              <p:cNvSpPr txBox="1">
                <a:spLocks noChangeArrowheads="1"/>
              </p:cNvSpPr>
              <p:nvPr/>
            </p:nvSpPr>
            <p:spPr bwMode="auto">
              <a:xfrm>
                <a:off x="6697663" y="746125"/>
                <a:ext cx="207963"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45" name="Text Box 198"/>
              <p:cNvSpPr txBox="1">
                <a:spLocks noChangeArrowheads="1"/>
              </p:cNvSpPr>
              <p:nvPr/>
            </p:nvSpPr>
            <p:spPr bwMode="auto">
              <a:xfrm>
                <a:off x="6902451" y="746125"/>
                <a:ext cx="207963"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46" name="Text Box 199"/>
              <p:cNvSpPr txBox="1">
                <a:spLocks noChangeArrowheads="1"/>
              </p:cNvSpPr>
              <p:nvPr/>
            </p:nvSpPr>
            <p:spPr bwMode="auto">
              <a:xfrm>
                <a:off x="7110413" y="746125"/>
                <a:ext cx="209550"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47" name="Text Box 200"/>
              <p:cNvSpPr txBox="1">
                <a:spLocks noChangeArrowheads="1"/>
              </p:cNvSpPr>
              <p:nvPr/>
            </p:nvSpPr>
            <p:spPr bwMode="auto">
              <a:xfrm>
                <a:off x="7319963" y="53181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48" name="Text Box 201"/>
              <p:cNvSpPr txBox="1">
                <a:spLocks noChangeArrowheads="1"/>
              </p:cNvSpPr>
              <p:nvPr/>
            </p:nvSpPr>
            <p:spPr bwMode="auto">
              <a:xfrm>
                <a:off x="7527926" y="53181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49" name="Text Box 202"/>
              <p:cNvSpPr txBox="1">
                <a:spLocks noChangeArrowheads="1"/>
              </p:cNvSpPr>
              <p:nvPr/>
            </p:nvSpPr>
            <p:spPr bwMode="auto">
              <a:xfrm>
                <a:off x="7732713" y="53181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50" name="Text Box 203"/>
              <p:cNvSpPr txBox="1">
                <a:spLocks noChangeArrowheads="1"/>
              </p:cNvSpPr>
              <p:nvPr/>
            </p:nvSpPr>
            <p:spPr bwMode="auto">
              <a:xfrm>
                <a:off x="7318376" y="749300"/>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51" name="Text Box 204"/>
              <p:cNvSpPr txBox="1">
                <a:spLocks noChangeArrowheads="1"/>
              </p:cNvSpPr>
              <p:nvPr/>
            </p:nvSpPr>
            <p:spPr bwMode="auto">
              <a:xfrm>
                <a:off x="7527926" y="749300"/>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52" name="Text Box 205"/>
              <p:cNvSpPr txBox="1">
                <a:spLocks noChangeArrowheads="1"/>
              </p:cNvSpPr>
              <p:nvPr/>
            </p:nvSpPr>
            <p:spPr bwMode="auto">
              <a:xfrm>
                <a:off x="7732713" y="749300"/>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grpSp>
            <p:nvGrpSpPr>
              <p:cNvPr id="453" name="Group 206"/>
              <p:cNvGrpSpPr>
                <a:grpSpLocks/>
              </p:cNvGrpSpPr>
              <p:nvPr/>
            </p:nvGrpSpPr>
            <p:grpSpPr bwMode="auto">
              <a:xfrm>
                <a:off x="6488113" y="957263"/>
                <a:ext cx="1454150" cy="434975"/>
                <a:chOff x="1004" y="821"/>
                <a:chExt cx="1684" cy="493"/>
              </a:xfrm>
            </p:grpSpPr>
            <p:sp>
              <p:nvSpPr>
                <p:cNvPr id="474" name="Text Box 207"/>
                <p:cNvSpPr txBox="1">
                  <a:spLocks noChangeArrowheads="1"/>
                </p:cNvSpPr>
                <p:nvPr/>
              </p:nvSpPr>
              <p:spPr bwMode="auto">
                <a:xfrm>
                  <a:off x="1005"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75" name="Text Box 208"/>
                <p:cNvSpPr txBox="1">
                  <a:spLocks noChangeArrowheads="1"/>
                </p:cNvSpPr>
                <p:nvPr/>
              </p:nvSpPr>
              <p:spPr bwMode="auto">
                <a:xfrm>
                  <a:off x="1247"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76" name="Text Box 209"/>
                <p:cNvSpPr txBox="1">
                  <a:spLocks noChangeArrowheads="1"/>
                </p:cNvSpPr>
                <p:nvPr/>
              </p:nvSpPr>
              <p:spPr bwMode="auto">
                <a:xfrm>
                  <a:off x="1484"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77" name="Text Box 210"/>
                <p:cNvSpPr txBox="1">
                  <a:spLocks noChangeArrowheads="1"/>
                </p:cNvSpPr>
                <p:nvPr/>
              </p:nvSpPr>
              <p:spPr bwMode="auto">
                <a:xfrm>
                  <a:off x="1726"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78" name="Text Box 211"/>
                <p:cNvSpPr txBox="1">
                  <a:spLocks noChangeArrowheads="1"/>
                </p:cNvSpPr>
                <p:nvPr/>
              </p:nvSpPr>
              <p:spPr bwMode="auto">
                <a:xfrm>
                  <a:off x="1004"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79" name="Text Box 212"/>
                <p:cNvSpPr txBox="1">
                  <a:spLocks noChangeArrowheads="1"/>
                </p:cNvSpPr>
                <p:nvPr/>
              </p:nvSpPr>
              <p:spPr bwMode="auto">
                <a:xfrm>
                  <a:off x="1246"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80" name="Text Box 213"/>
                <p:cNvSpPr txBox="1">
                  <a:spLocks noChangeArrowheads="1"/>
                </p:cNvSpPr>
                <p:nvPr/>
              </p:nvSpPr>
              <p:spPr bwMode="auto">
                <a:xfrm>
                  <a:off x="1483"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81" name="Text Box 214"/>
                <p:cNvSpPr txBox="1">
                  <a:spLocks noChangeArrowheads="1"/>
                </p:cNvSpPr>
                <p:nvPr/>
              </p:nvSpPr>
              <p:spPr bwMode="auto">
                <a:xfrm>
                  <a:off x="1725"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82" name="Text Box 215"/>
                <p:cNvSpPr txBox="1">
                  <a:spLocks noChangeArrowheads="1"/>
                </p:cNvSpPr>
                <p:nvPr/>
              </p:nvSpPr>
              <p:spPr bwMode="auto">
                <a:xfrm>
                  <a:off x="1967"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83" name="Text Box 216"/>
                <p:cNvSpPr txBox="1">
                  <a:spLocks noChangeArrowheads="1"/>
                </p:cNvSpPr>
                <p:nvPr/>
              </p:nvSpPr>
              <p:spPr bwMode="auto">
                <a:xfrm>
                  <a:off x="2209"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84" name="Text Box 217"/>
                <p:cNvSpPr txBox="1">
                  <a:spLocks noChangeArrowheads="1"/>
                </p:cNvSpPr>
                <p:nvPr/>
              </p:nvSpPr>
              <p:spPr bwMode="auto">
                <a:xfrm>
                  <a:off x="2446"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85" name="Text Box 218"/>
                <p:cNvSpPr txBox="1">
                  <a:spLocks noChangeArrowheads="1"/>
                </p:cNvSpPr>
                <p:nvPr/>
              </p:nvSpPr>
              <p:spPr bwMode="auto">
                <a:xfrm>
                  <a:off x="1966"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86" name="Text Box 219"/>
                <p:cNvSpPr txBox="1">
                  <a:spLocks noChangeArrowheads="1"/>
                </p:cNvSpPr>
                <p:nvPr/>
              </p:nvSpPr>
              <p:spPr bwMode="auto">
                <a:xfrm>
                  <a:off x="2208"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87" name="Text Box 220"/>
                <p:cNvSpPr txBox="1">
                  <a:spLocks noChangeArrowheads="1"/>
                </p:cNvSpPr>
                <p:nvPr/>
              </p:nvSpPr>
              <p:spPr bwMode="auto">
                <a:xfrm>
                  <a:off x="2445"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grpSp>
          <p:grpSp>
            <p:nvGrpSpPr>
              <p:cNvPr id="454" name="Group 221"/>
              <p:cNvGrpSpPr>
                <a:grpSpLocks/>
              </p:cNvGrpSpPr>
              <p:nvPr/>
            </p:nvGrpSpPr>
            <p:grpSpPr bwMode="auto">
              <a:xfrm>
                <a:off x="6488113" y="1395413"/>
                <a:ext cx="1454150" cy="433388"/>
                <a:chOff x="1004" y="821"/>
                <a:chExt cx="1684" cy="493"/>
              </a:xfrm>
            </p:grpSpPr>
            <p:sp>
              <p:nvSpPr>
                <p:cNvPr id="460" name="Text Box 222"/>
                <p:cNvSpPr txBox="1">
                  <a:spLocks noChangeArrowheads="1"/>
                </p:cNvSpPr>
                <p:nvPr/>
              </p:nvSpPr>
              <p:spPr bwMode="auto">
                <a:xfrm>
                  <a:off x="1005"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61" name="Text Box 223"/>
                <p:cNvSpPr txBox="1">
                  <a:spLocks noChangeArrowheads="1"/>
                </p:cNvSpPr>
                <p:nvPr/>
              </p:nvSpPr>
              <p:spPr bwMode="auto">
                <a:xfrm>
                  <a:off x="1247"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62" name="Text Box 224"/>
                <p:cNvSpPr txBox="1">
                  <a:spLocks noChangeArrowheads="1"/>
                </p:cNvSpPr>
                <p:nvPr/>
              </p:nvSpPr>
              <p:spPr bwMode="auto">
                <a:xfrm>
                  <a:off x="1484"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63" name="Text Box 225"/>
                <p:cNvSpPr txBox="1">
                  <a:spLocks noChangeArrowheads="1"/>
                </p:cNvSpPr>
                <p:nvPr/>
              </p:nvSpPr>
              <p:spPr bwMode="auto">
                <a:xfrm>
                  <a:off x="1726"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64" name="Text Box 226"/>
                <p:cNvSpPr txBox="1">
                  <a:spLocks noChangeArrowheads="1"/>
                </p:cNvSpPr>
                <p:nvPr/>
              </p:nvSpPr>
              <p:spPr bwMode="auto">
                <a:xfrm>
                  <a:off x="1004"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65" name="Text Box 227"/>
                <p:cNvSpPr txBox="1">
                  <a:spLocks noChangeArrowheads="1"/>
                </p:cNvSpPr>
                <p:nvPr/>
              </p:nvSpPr>
              <p:spPr bwMode="auto">
                <a:xfrm>
                  <a:off x="1246"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66" name="Text Box 228"/>
                <p:cNvSpPr txBox="1">
                  <a:spLocks noChangeArrowheads="1"/>
                </p:cNvSpPr>
                <p:nvPr/>
              </p:nvSpPr>
              <p:spPr bwMode="auto">
                <a:xfrm>
                  <a:off x="1483"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67" name="Text Box 229"/>
                <p:cNvSpPr txBox="1">
                  <a:spLocks noChangeArrowheads="1"/>
                </p:cNvSpPr>
                <p:nvPr/>
              </p:nvSpPr>
              <p:spPr bwMode="auto">
                <a:xfrm>
                  <a:off x="1725"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68" name="Text Box 230"/>
                <p:cNvSpPr txBox="1">
                  <a:spLocks noChangeArrowheads="1"/>
                </p:cNvSpPr>
                <p:nvPr/>
              </p:nvSpPr>
              <p:spPr bwMode="auto">
                <a:xfrm>
                  <a:off x="1967"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69" name="Text Box 231"/>
                <p:cNvSpPr txBox="1">
                  <a:spLocks noChangeArrowheads="1"/>
                </p:cNvSpPr>
                <p:nvPr/>
              </p:nvSpPr>
              <p:spPr bwMode="auto">
                <a:xfrm>
                  <a:off x="2209"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70" name="Text Box 232"/>
                <p:cNvSpPr txBox="1">
                  <a:spLocks noChangeArrowheads="1"/>
                </p:cNvSpPr>
                <p:nvPr/>
              </p:nvSpPr>
              <p:spPr bwMode="auto">
                <a:xfrm>
                  <a:off x="2446"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71" name="Text Box 233"/>
                <p:cNvSpPr txBox="1">
                  <a:spLocks noChangeArrowheads="1"/>
                </p:cNvSpPr>
                <p:nvPr/>
              </p:nvSpPr>
              <p:spPr bwMode="auto">
                <a:xfrm>
                  <a:off x="1966"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72" name="Text Box 234"/>
                <p:cNvSpPr txBox="1">
                  <a:spLocks noChangeArrowheads="1"/>
                </p:cNvSpPr>
                <p:nvPr/>
              </p:nvSpPr>
              <p:spPr bwMode="auto">
                <a:xfrm>
                  <a:off x="2208"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73" name="Text Box 235"/>
                <p:cNvSpPr txBox="1">
                  <a:spLocks noChangeArrowheads="1"/>
                </p:cNvSpPr>
                <p:nvPr/>
              </p:nvSpPr>
              <p:spPr bwMode="auto">
                <a:xfrm>
                  <a:off x="2445"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grpSp>
          <p:sp>
            <p:nvSpPr>
              <p:cNvPr id="455" name="Oval 236"/>
              <p:cNvSpPr>
                <a:spLocks noChangeArrowheads="1"/>
              </p:cNvSpPr>
              <p:nvPr/>
            </p:nvSpPr>
            <p:spPr bwMode="auto">
              <a:xfrm>
                <a:off x="5502276" y="1644650"/>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456" name="Oval 237"/>
              <p:cNvSpPr>
                <a:spLocks noChangeArrowheads="1"/>
              </p:cNvSpPr>
              <p:nvPr/>
            </p:nvSpPr>
            <p:spPr bwMode="auto">
              <a:xfrm>
                <a:off x="5705476" y="1644650"/>
                <a:ext cx="152400" cy="152400"/>
              </a:xfrm>
              <a:prstGeom prst="ellipse">
                <a:avLst/>
              </a:prstGeom>
              <a:solidFill>
                <a:srgbClr val="33CC33"/>
              </a:solidFill>
              <a:ln w="38100">
                <a:noFill/>
                <a:round/>
                <a:headEnd/>
                <a:tailEnd/>
              </a:ln>
              <a:effectLst/>
            </p:spPr>
            <p:txBody>
              <a:bodyPr wrap="none" anchor="ctr">
                <a:spAutoFit/>
              </a:bodyPr>
              <a:lstStyle/>
              <a:p>
                <a:endParaRPr lang="en-US"/>
              </a:p>
            </p:txBody>
          </p:sp>
          <p:sp>
            <p:nvSpPr>
              <p:cNvPr id="457" name="Oval 239"/>
              <p:cNvSpPr>
                <a:spLocks noChangeArrowheads="1"/>
              </p:cNvSpPr>
              <p:nvPr/>
            </p:nvSpPr>
            <p:spPr bwMode="auto">
              <a:xfrm>
                <a:off x="7343776" y="1644650"/>
                <a:ext cx="152400" cy="152400"/>
              </a:xfrm>
              <a:prstGeom prst="ellipse">
                <a:avLst/>
              </a:prstGeom>
              <a:solidFill>
                <a:srgbClr val="33CC33"/>
              </a:solidFill>
              <a:ln w="38100">
                <a:noFill/>
                <a:round/>
                <a:headEnd/>
                <a:tailEnd/>
              </a:ln>
              <a:effectLst/>
            </p:spPr>
            <p:txBody>
              <a:bodyPr wrap="none" anchor="ctr">
                <a:spAutoFit/>
              </a:bodyPr>
              <a:lstStyle/>
              <a:p>
                <a:endParaRPr lang="en-US"/>
              </a:p>
            </p:txBody>
          </p:sp>
          <p:sp>
            <p:nvSpPr>
              <p:cNvPr id="458" name="Oval 240"/>
              <p:cNvSpPr>
                <a:spLocks noChangeArrowheads="1"/>
              </p:cNvSpPr>
              <p:nvPr/>
            </p:nvSpPr>
            <p:spPr bwMode="auto">
              <a:xfrm>
                <a:off x="7140576" y="1644650"/>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459" name="Oval 241"/>
              <p:cNvSpPr>
                <a:spLocks noChangeArrowheads="1"/>
              </p:cNvSpPr>
              <p:nvPr/>
            </p:nvSpPr>
            <p:spPr bwMode="auto">
              <a:xfrm>
                <a:off x="7350126" y="1425575"/>
                <a:ext cx="152400" cy="152400"/>
              </a:xfrm>
              <a:prstGeom prst="ellipse">
                <a:avLst/>
              </a:prstGeom>
              <a:solidFill>
                <a:srgbClr val="CC3300"/>
              </a:solidFill>
              <a:ln w="38100">
                <a:noFill/>
                <a:round/>
                <a:headEnd/>
                <a:tailEnd/>
              </a:ln>
              <a:effectLst/>
            </p:spPr>
            <p:txBody>
              <a:bodyPr wrap="none" anchor="ctr">
                <a:spAutoFit/>
              </a:bodyPr>
              <a:lstStyle/>
              <a:p>
                <a:endParaRPr lang="en-US"/>
              </a:p>
            </p:txBody>
          </p:sp>
        </p:grpSp>
        <p:sp>
          <p:nvSpPr>
            <p:cNvPr id="7" name="Line 440"/>
            <p:cNvSpPr>
              <a:spLocks noChangeShapeType="1"/>
            </p:cNvSpPr>
            <p:nvPr/>
          </p:nvSpPr>
          <p:spPr bwMode="auto">
            <a:xfrm>
              <a:off x="333375" y="2714625"/>
              <a:ext cx="8143875" cy="0"/>
            </a:xfrm>
            <a:prstGeom prst="line">
              <a:avLst/>
            </a:prstGeom>
            <a:noFill/>
            <a:ln w="38100">
              <a:solidFill>
                <a:schemeClr val="tx1"/>
              </a:solidFill>
              <a:round/>
              <a:headEnd/>
              <a:tailEnd/>
            </a:ln>
            <a:effectLst/>
          </p:spPr>
          <p:txBody>
            <a:bodyPr wrap="square">
              <a:spAutoFit/>
            </a:bodyPr>
            <a:lstStyle/>
            <a:p>
              <a:endParaRPr lang="en-US"/>
            </a:p>
          </p:txBody>
        </p:sp>
        <p:grpSp>
          <p:nvGrpSpPr>
            <p:cNvPr id="8" name="Group 865"/>
            <p:cNvGrpSpPr/>
            <p:nvPr/>
          </p:nvGrpSpPr>
          <p:grpSpPr>
            <a:xfrm>
              <a:off x="6886930" y="159494"/>
              <a:ext cx="1552575" cy="2514600"/>
              <a:chOff x="1509713" y="2790825"/>
              <a:chExt cx="1552575" cy="2514600"/>
            </a:xfrm>
          </p:grpSpPr>
          <p:sp>
            <p:nvSpPr>
              <p:cNvPr id="275" name="Oval 136"/>
              <p:cNvSpPr>
                <a:spLocks noChangeArrowheads="1"/>
              </p:cNvSpPr>
              <p:nvPr/>
            </p:nvSpPr>
            <p:spPr bwMode="auto">
              <a:xfrm>
                <a:off x="2232026" y="4286250"/>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276" name="Oval 137"/>
              <p:cNvSpPr>
                <a:spLocks noChangeArrowheads="1"/>
              </p:cNvSpPr>
              <p:nvPr/>
            </p:nvSpPr>
            <p:spPr bwMode="auto">
              <a:xfrm>
                <a:off x="2447926" y="4286250"/>
                <a:ext cx="152400" cy="152400"/>
              </a:xfrm>
              <a:prstGeom prst="ellipse">
                <a:avLst/>
              </a:prstGeom>
              <a:solidFill>
                <a:srgbClr val="33CC33"/>
              </a:solidFill>
              <a:ln w="38100">
                <a:noFill/>
                <a:round/>
                <a:headEnd/>
                <a:tailEnd/>
              </a:ln>
              <a:effectLst/>
            </p:spPr>
            <p:txBody>
              <a:bodyPr wrap="none" anchor="ctr">
                <a:spAutoFit/>
              </a:bodyPr>
              <a:lstStyle/>
              <a:p>
                <a:endParaRPr lang="en-US"/>
              </a:p>
            </p:txBody>
          </p:sp>
          <p:sp>
            <p:nvSpPr>
              <p:cNvPr id="277" name="Oval 238"/>
              <p:cNvSpPr>
                <a:spLocks noChangeArrowheads="1"/>
              </p:cNvSpPr>
              <p:nvPr/>
            </p:nvSpPr>
            <p:spPr bwMode="auto">
              <a:xfrm>
                <a:off x="2451101" y="4067175"/>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278" name="Text Box 244"/>
              <p:cNvSpPr txBox="1">
                <a:spLocks noChangeArrowheads="1"/>
              </p:cNvSpPr>
              <p:nvPr/>
            </p:nvSpPr>
            <p:spPr bwMode="auto">
              <a:xfrm>
                <a:off x="1803401" y="4467225"/>
                <a:ext cx="1001713" cy="517525"/>
              </a:xfrm>
              <a:prstGeom prst="rect">
                <a:avLst/>
              </a:prstGeom>
              <a:noFill/>
              <a:ln w="38100">
                <a:noFill/>
                <a:miter lim="800000"/>
                <a:headEnd/>
                <a:tailEnd/>
              </a:ln>
              <a:effectLst/>
            </p:spPr>
            <p:txBody>
              <a:bodyPr wrap="none">
                <a:spAutoFit/>
              </a:bodyPr>
              <a:lstStyle/>
              <a:p>
                <a:pPr algn="ctr"/>
                <a:r>
                  <a:rPr lang="en-US" sz="1400"/>
                  <a:t>Score: 0-0</a:t>
                </a:r>
              </a:p>
              <a:p>
                <a:pPr algn="ctr"/>
                <a:r>
                  <a:rPr lang="en-US" sz="1400"/>
                  <a:t>(red first)</a:t>
                </a:r>
              </a:p>
            </p:txBody>
          </p:sp>
          <p:sp>
            <p:nvSpPr>
              <p:cNvPr id="279" name="Text Box 245"/>
              <p:cNvSpPr txBox="1">
                <a:spLocks noChangeArrowheads="1"/>
              </p:cNvSpPr>
              <p:nvPr/>
            </p:nvSpPr>
            <p:spPr bwMode="auto">
              <a:xfrm>
                <a:off x="1509713" y="2790825"/>
                <a:ext cx="1552575" cy="304800"/>
              </a:xfrm>
              <a:prstGeom prst="rect">
                <a:avLst/>
              </a:prstGeom>
              <a:noFill/>
              <a:ln w="38100">
                <a:noFill/>
                <a:miter lim="800000"/>
                <a:headEnd/>
                <a:tailEnd/>
              </a:ln>
              <a:effectLst/>
            </p:spPr>
            <p:txBody>
              <a:bodyPr wrap="none">
                <a:spAutoFit/>
              </a:bodyPr>
              <a:lstStyle/>
              <a:p>
                <a:pPr algn="ctr"/>
                <a:r>
                  <a:rPr lang="en-US" sz="1400"/>
                  <a:t>Last move: green</a:t>
                </a:r>
              </a:p>
            </p:txBody>
          </p:sp>
          <p:sp>
            <p:nvSpPr>
              <p:cNvPr id="280" name="Text Box 246"/>
              <p:cNvSpPr txBox="1">
                <a:spLocks noChangeArrowheads="1"/>
              </p:cNvSpPr>
              <p:nvPr/>
            </p:nvSpPr>
            <p:spPr bwMode="auto">
              <a:xfrm>
                <a:off x="1643063" y="5000625"/>
                <a:ext cx="1395413" cy="304800"/>
              </a:xfrm>
              <a:prstGeom prst="rect">
                <a:avLst/>
              </a:prstGeom>
              <a:noFill/>
              <a:ln w="38100">
                <a:noFill/>
                <a:miter lim="800000"/>
                <a:headEnd/>
                <a:tailEnd/>
              </a:ln>
              <a:effectLst/>
            </p:spPr>
            <p:txBody>
              <a:bodyPr wrap="none">
                <a:spAutoFit/>
              </a:bodyPr>
              <a:lstStyle/>
              <a:p>
                <a:r>
                  <a:rPr lang="en-US" sz="1400"/>
                  <a:t>Moves so far: 4</a:t>
                </a:r>
              </a:p>
            </p:txBody>
          </p:sp>
          <p:sp>
            <p:nvSpPr>
              <p:cNvPr id="281" name="Text Box 248"/>
              <p:cNvSpPr txBox="1">
                <a:spLocks noChangeArrowheads="1"/>
              </p:cNvSpPr>
              <p:nvPr/>
            </p:nvSpPr>
            <p:spPr bwMode="auto">
              <a:xfrm>
                <a:off x="1585913" y="31670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82" name="Text Box 249"/>
              <p:cNvSpPr txBox="1">
                <a:spLocks noChangeArrowheads="1"/>
              </p:cNvSpPr>
              <p:nvPr/>
            </p:nvSpPr>
            <p:spPr bwMode="auto">
              <a:xfrm>
                <a:off x="1793876" y="31670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83" name="Text Box 250"/>
              <p:cNvSpPr txBox="1">
                <a:spLocks noChangeArrowheads="1"/>
              </p:cNvSpPr>
              <p:nvPr/>
            </p:nvSpPr>
            <p:spPr bwMode="auto">
              <a:xfrm>
                <a:off x="1998663" y="31670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84" name="Text Box 251"/>
              <p:cNvSpPr txBox="1">
                <a:spLocks noChangeArrowheads="1"/>
              </p:cNvSpPr>
              <p:nvPr/>
            </p:nvSpPr>
            <p:spPr bwMode="auto">
              <a:xfrm>
                <a:off x="2208213" y="31670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85" name="Text Box 252"/>
              <p:cNvSpPr txBox="1">
                <a:spLocks noChangeArrowheads="1"/>
              </p:cNvSpPr>
              <p:nvPr/>
            </p:nvSpPr>
            <p:spPr bwMode="auto">
              <a:xfrm>
                <a:off x="1584326" y="3384550"/>
                <a:ext cx="209550"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86" name="Text Box 253"/>
              <p:cNvSpPr txBox="1">
                <a:spLocks noChangeArrowheads="1"/>
              </p:cNvSpPr>
              <p:nvPr/>
            </p:nvSpPr>
            <p:spPr bwMode="auto">
              <a:xfrm>
                <a:off x="1793876" y="3384550"/>
                <a:ext cx="207963"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87" name="Text Box 254"/>
              <p:cNvSpPr txBox="1">
                <a:spLocks noChangeArrowheads="1"/>
              </p:cNvSpPr>
              <p:nvPr/>
            </p:nvSpPr>
            <p:spPr bwMode="auto">
              <a:xfrm>
                <a:off x="1998663" y="3384550"/>
                <a:ext cx="207963"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88" name="Text Box 255"/>
              <p:cNvSpPr txBox="1">
                <a:spLocks noChangeArrowheads="1"/>
              </p:cNvSpPr>
              <p:nvPr/>
            </p:nvSpPr>
            <p:spPr bwMode="auto">
              <a:xfrm>
                <a:off x="2206626" y="3384550"/>
                <a:ext cx="209550"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89" name="Text Box 256"/>
              <p:cNvSpPr txBox="1">
                <a:spLocks noChangeArrowheads="1"/>
              </p:cNvSpPr>
              <p:nvPr/>
            </p:nvSpPr>
            <p:spPr bwMode="auto">
              <a:xfrm>
                <a:off x="2416176" y="31702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90" name="Text Box 257"/>
              <p:cNvSpPr txBox="1">
                <a:spLocks noChangeArrowheads="1"/>
              </p:cNvSpPr>
              <p:nvPr/>
            </p:nvSpPr>
            <p:spPr bwMode="auto">
              <a:xfrm>
                <a:off x="2624138" y="31702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91" name="Text Box 258"/>
              <p:cNvSpPr txBox="1">
                <a:spLocks noChangeArrowheads="1"/>
              </p:cNvSpPr>
              <p:nvPr/>
            </p:nvSpPr>
            <p:spPr bwMode="auto">
              <a:xfrm>
                <a:off x="2828926" y="31702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92" name="Text Box 259"/>
              <p:cNvSpPr txBox="1">
                <a:spLocks noChangeArrowheads="1"/>
              </p:cNvSpPr>
              <p:nvPr/>
            </p:nvSpPr>
            <p:spPr bwMode="auto">
              <a:xfrm>
                <a:off x="2414588" y="3387725"/>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93" name="Text Box 260"/>
              <p:cNvSpPr txBox="1">
                <a:spLocks noChangeArrowheads="1"/>
              </p:cNvSpPr>
              <p:nvPr/>
            </p:nvSpPr>
            <p:spPr bwMode="auto">
              <a:xfrm>
                <a:off x="2624138" y="3387725"/>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94" name="Text Box 261"/>
              <p:cNvSpPr txBox="1">
                <a:spLocks noChangeArrowheads="1"/>
              </p:cNvSpPr>
              <p:nvPr/>
            </p:nvSpPr>
            <p:spPr bwMode="auto">
              <a:xfrm>
                <a:off x="2828926" y="3387725"/>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grpSp>
            <p:nvGrpSpPr>
              <p:cNvPr id="295" name="Group 262"/>
              <p:cNvGrpSpPr>
                <a:grpSpLocks/>
              </p:cNvGrpSpPr>
              <p:nvPr/>
            </p:nvGrpSpPr>
            <p:grpSpPr bwMode="auto">
              <a:xfrm>
                <a:off x="1584326" y="3595688"/>
                <a:ext cx="1454150" cy="434975"/>
                <a:chOff x="1004" y="821"/>
                <a:chExt cx="1684" cy="493"/>
              </a:xfrm>
            </p:grpSpPr>
            <p:sp>
              <p:nvSpPr>
                <p:cNvPr id="312" name="Text Box 263"/>
                <p:cNvSpPr txBox="1">
                  <a:spLocks noChangeArrowheads="1"/>
                </p:cNvSpPr>
                <p:nvPr/>
              </p:nvSpPr>
              <p:spPr bwMode="auto">
                <a:xfrm>
                  <a:off x="1005"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13" name="Text Box 264"/>
                <p:cNvSpPr txBox="1">
                  <a:spLocks noChangeArrowheads="1"/>
                </p:cNvSpPr>
                <p:nvPr/>
              </p:nvSpPr>
              <p:spPr bwMode="auto">
                <a:xfrm>
                  <a:off x="1247"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14" name="Text Box 265"/>
                <p:cNvSpPr txBox="1">
                  <a:spLocks noChangeArrowheads="1"/>
                </p:cNvSpPr>
                <p:nvPr/>
              </p:nvSpPr>
              <p:spPr bwMode="auto">
                <a:xfrm>
                  <a:off x="1484"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15" name="Text Box 266"/>
                <p:cNvSpPr txBox="1">
                  <a:spLocks noChangeArrowheads="1"/>
                </p:cNvSpPr>
                <p:nvPr/>
              </p:nvSpPr>
              <p:spPr bwMode="auto">
                <a:xfrm>
                  <a:off x="1726"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16" name="Text Box 267"/>
                <p:cNvSpPr txBox="1">
                  <a:spLocks noChangeArrowheads="1"/>
                </p:cNvSpPr>
                <p:nvPr/>
              </p:nvSpPr>
              <p:spPr bwMode="auto">
                <a:xfrm>
                  <a:off x="1004"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17" name="Text Box 268"/>
                <p:cNvSpPr txBox="1">
                  <a:spLocks noChangeArrowheads="1"/>
                </p:cNvSpPr>
                <p:nvPr/>
              </p:nvSpPr>
              <p:spPr bwMode="auto">
                <a:xfrm>
                  <a:off x="1246"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18" name="Text Box 269"/>
                <p:cNvSpPr txBox="1">
                  <a:spLocks noChangeArrowheads="1"/>
                </p:cNvSpPr>
                <p:nvPr/>
              </p:nvSpPr>
              <p:spPr bwMode="auto">
                <a:xfrm>
                  <a:off x="1483"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19" name="Text Box 270"/>
                <p:cNvSpPr txBox="1">
                  <a:spLocks noChangeArrowheads="1"/>
                </p:cNvSpPr>
                <p:nvPr/>
              </p:nvSpPr>
              <p:spPr bwMode="auto">
                <a:xfrm>
                  <a:off x="1725"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20" name="Text Box 271"/>
                <p:cNvSpPr txBox="1">
                  <a:spLocks noChangeArrowheads="1"/>
                </p:cNvSpPr>
                <p:nvPr/>
              </p:nvSpPr>
              <p:spPr bwMode="auto">
                <a:xfrm>
                  <a:off x="1967"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21" name="Text Box 272"/>
                <p:cNvSpPr txBox="1">
                  <a:spLocks noChangeArrowheads="1"/>
                </p:cNvSpPr>
                <p:nvPr/>
              </p:nvSpPr>
              <p:spPr bwMode="auto">
                <a:xfrm>
                  <a:off x="2209"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22" name="Text Box 273"/>
                <p:cNvSpPr txBox="1">
                  <a:spLocks noChangeArrowheads="1"/>
                </p:cNvSpPr>
                <p:nvPr/>
              </p:nvSpPr>
              <p:spPr bwMode="auto">
                <a:xfrm>
                  <a:off x="2446"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23" name="Text Box 274"/>
                <p:cNvSpPr txBox="1">
                  <a:spLocks noChangeArrowheads="1"/>
                </p:cNvSpPr>
                <p:nvPr/>
              </p:nvSpPr>
              <p:spPr bwMode="auto">
                <a:xfrm>
                  <a:off x="1966"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24" name="Text Box 275"/>
                <p:cNvSpPr txBox="1">
                  <a:spLocks noChangeArrowheads="1"/>
                </p:cNvSpPr>
                <p:nvPr/>
              </p:nvSpPr>
              <p:spPr bwMode="auto">
                <a:xfrm>
                  <a:off x="2208"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25" name="Text Box 276"/>
                <p:cNvSpPr txBox="1">
                  <a:spLocks noChangeArrowheads="1"/>
                </p:cNvSpPr>
                <p:nvPr/>
              </p:nvSpPr>
              <p:spPr bwMode="auto">
                <a:xfrm>
                  <a:off x="2445"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grpSp>
          <p:grpSp>
            <p:nvGrpSpPr>
              <p:cNvPr id="296" name="Group 277"/>
              <p:cNvGrpSpPr>
                <a:grpSpLocks/>
              </p:cNvGrpSpPr>
              <p:nvPr/>
            </p:nvGrpSpPr>
            <p:grpSpPr bwMode="auto">
              <a:xfrm>
                <a:off x="1584326" y="4033838"/>
                <a:ext cx="1454150" cy="433388"/>
                <a:chOff x="1004" y="821"/>
                <a:chExt cx="1684" cy="493"/>
              </a:xfrm>
            </p:grpSpPr>
            <p:sp>
              <p:nvSpPr>
                <p:cNvPr id="298" name="Text Box 278"/>
                <p:cNvSpPr txBox="1">
                  <a:spLocks noChangeArrowheads="1"/>
                </p:cNvSpPr>
                <p:nvPr/>
              </p:nvSpPr>
              <p:spPr bwMode="auto">
                <a:xfrm>
                  <a:off x="1005"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99" name="Text Box 279"/>
                <p:cNvSpPr txBox="1">
                  <a:spLocks noChangeArrowheads="1"/>
                </p:cNvSpPr>
                <p:nvPr/>
              </p:nvSpPr>
              <p:spPr bwMode="auto">
                <a:xfrm>
                  <a:off x="1247"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00" name="Text Box 280"/>
                <p:cNvSpPr txBox="1">
                  <a:spLocks noChangeArrowheads="1"/>
                </p:cNvSpPr>
                <p:nvPr/>
              </p:nvSpPr>
              <p:spPr bwMode="auto">
                <a:xfrm>
                  <a:off x="1484"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01" name="Text Box 281"/>
                <p:cNvSpPr txBox="1">
                  <a:spLocks noChangeArrowheads="1"/>
                </p:cNvSpPr>
                <p:nvPr/>
              </p:nvSpPr>
              <p:spPr bwMode="auto">
                <a:xfrm>
                  <a:off x="1726"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02" name="Text Box 282"/>
                <p:cNvSpPr txBox="1">
                  <a:spLocks noChangeArrowheads="1"/>
                </p:cNvSpPr>
                <p:nvPr/>
              </p:nvSpPr>
              <p:spPr bwMode="auto">
                <a:xfrm>
                  <a:off x="1004"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03" name="Text Box 283"/>
                <p:cNvSpPr txBox="1">
                  <a:spLocks noChangeArrowheads="1"/>
                </p:cNvSpPr>
                <p:nvPr/>
              </p:nvSpPr>
              <p:spPr bwMode="auto">
                <a:xfrm>
                  <a:off x="1246"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04" name="Text Box 284"/>
                <p:cNvSpPr txBox="1">
                  <a:spLocks noChangeArrowheads="1"/>
                </p:cNvSpPr>
                <p:nvPr/>
              </p:nvSpPr>
              <p:spPr bwMode="auto">
                <a:xfrm>
                  <a:off x="1483"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05" name="Text Box 285"/>
                <p:cNvSpPr txBox="1">
                  <a:spLocks noChangeArrowheads="1"/>
                </p:cNvSpPr>
                <p:nvPr/>
              </p:nvSpPr>
              <p:spPr bwMode="auto">
                <a:xfrm>
                  <a:off x="1725"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06" name="Text Box 286"/>
                <p:cNvSpPr txBox="1">
                  <a:spLocks noChangeArrowheads="1"/>
                </p:cNvSpPr>
                <p:nvPr/>
              </p:nvSpPr>
              <p:spPr bwMode="auto">
                <a:xfrm>
                  <a:off x="1967"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07" name="Text Box 287"/>
                <p:cNvSpPr txBox="1">
                  <a:spLocks noChangeArrowheads="1"/>
                </p:cNvSpPr>
                <p:nvPr/>
              </p:nvSpPr>
              <p:spPr bwMode="auto">
                <a:xfrm>
                  <a:off x="2209"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08" name="Text Box 288"/>
                <p:cNvSpPr txBox="1">
                  <a:spLocks noChangeArrowheads="1"/>
                </p:cNvSpPr>
                <p:nvPr/>
              </p:nvSpPr>
              <p:spPr bwMode="auto">
                <a:xfrm>
                  <a:off x="2446"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09" name="Text Box 289"/>
                <p:cNvSpPr txBox="1">
                  <a:spLocks noChangeArrowheads="1"/>
                </p:cNvSpPr>
                <p:nvPr/>
              </p:nvSpPr>
              <p:spPr bwMode="auto">
                <a:xfrm>
                  <a:off x="1966"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10" name="Text Box 290"/>
                <p:cNvSpPr txBox="1">
                  <a:spLocks noChangeArrowheads="1"/>
                </p:cNvSpPr>
                <p:nvPr/>
              </p:nvSpPr>
              <p:spPr bwMode="auto">
                <a:xfrm>
                  <a:off x="2208"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11" name="Text Box 291"/>
                <p:cNvSpPr txBox="1">
                  <a:spLocks noChangeArrowheads="1"/>
                </p:cNvSpPr>
                <p:nvPr/>
              </p:nvSpPr>
              <p:spPr bwMode="auto">
                <a:xfrm>
                  <a:off x="2445"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grpSp>
          <p:sp>
            <p:nvSpPr>
              <p:cNvPr id="297" name="Oval 837"/>
              <p:cNvSpPr>
                <a:spLocks noChangeArrowheads="1"/>
              </p:cNvSpPr>
              <p:nvPr/>
            </p:nvSpPr>
            <p:spPr bwMode="auto">
              <a:xfrm>
                <a:off x="2228851" y="4067175"/>
                <a:ext cx="152400" cy="152400"/>
              </a:xfrm>
              <a:prstGeom prst="ellipse">
                <a:avLst/>
              </a:prstGeom>
              <a:solidFill>
                <a:srgbClr val="33CC33"/>
              </a:solidFill>
              <a:ln w="38100">
                <a:noFill/>
                <a:round/>
                <a:headEnd/>
                <a:tailEnd/>
              </a:ln>
              <a:effectLst/>
            </p:spPr>
            <p:txBody>
              <a:bodyPr wrap="none" anchor="ctr">
                <a:spAutoFit/>
              </a:bodyPr>
              <a:lstStyle/>
              <a:p>
                <a:endParaRPr lang="en-US"/>
              </a:p>
            </p:txBody>
          </p:sp>
        </p:grpSp>
        <p:grpSp>
          <p:nvGrpSpPr>
            <p:cNvPr id="9" name="Group 866"/>
            <p:cNvGrpSpPr/>
            <p:nvPr/>
          </p:nvGrpSpPr>
          <p:grpSpPr>
            <a:xfrm>
              <a:off x="430213" y="2790825"/>
              <a:ext cx="4730751" cy="2514600"/>
              <a:chOff x="3201988" y="2790825"/>
              <a:chExt cx="4730751" cy="2514600"/>
            </a:xfrm>
          </p:grpSpPr>
          <p:sp>
            <p:nvSpPr>
              <p:cNvPr id="120" name="Text Box 292"/>
              <p:cNvSpPr txBox="1">
                <a:spLocks noChangeArrowheads="1"/>
              </p:cNvSpPr>
              <p:nvPr/>
            </p:nvSpPr>
            <p:spPr bwMode="auto">
              <a:xfrm>
                <a:off x="3421063" y="4467225"/>
                <a:ext cx="1001713" cy="517525"/>
              </a:xfrm>
              <a:prstGeom prst="rect">
                <a:avLst/>
              </a:prstGeom>
              <a:noFill/>
              <a:ln w="38100">
                <a:noFill/>
                <a:miter lim="800000"/>
                <a:headEnd/>
                <a:tailEnd/>
              </a:ln>
              <a:effectLst/>
            </p:spPr>
            <p:txBody>
              <a:bodyPr wrap="none">
                <a:spAutoFit/>
              </a:bodyPr>
              <a:lstStyle/>
              <a:p>
                <a:pPr algn="ctr"/>
                <a:r>
                  <a:rPr lang="en-US" sz="1400"/>
                  <a:t>Score: 0-0</a:t>
                </a:r>
              </a:p>
              <a:p>
                <a:pPr algn="ctr"/>
                <a:r>
                  <a:rPr lang="en-US" sz="1400"/>
                  <a:t>(red first)</a:t>
                </a:r>
              </a:p>
            </p:txBody>
          </p:sp>
          <p:sp>
            <p:nvSpPr>
              <p:cNvPr id="121" name="Text Box 293"/>
              <p:cNvSpPr txBox="1">
                <a:spLocks noChangeArrowheads="1"/>
              </p:cNvSpPr>
              <p:nvPr/>
            </p:nvSpPr>
            <p:spPr bwMode="auto">
              <a:xfrm>
                <a:off x="3224213" y="2790825"/>
                <a:ext cx="1355725" cy="304800"/>
              </a:xfrm>
              <a:prstGeom prst="rect">
                <a:avLst/>
              </a:prstGeom>
              <a:noFill/>
              <a:ln w="38100">
                <a:noFill/>
                <a:miter lim="800000"/>
                <a:headEnd/>
                <a:tailEnd/>
              </a:ln>
              <a:effectLst/>
            </p:spPr>
            <p:txBody>
              <a:bodyPr wrap="none">
                <a:spAutoFit/>
              </a:bodyPr>
              <a:lstStyle/>
              <a:p>
                <a:pPr algn="ctr"/>
                <a:r>
                  <a:rPr lang="en-US" sz="1400"/>
                  <a:t>Last move: red</a:t>
                </a:r>
              </a:p>
            </p:txBody>
          </p:sp>
          <p:sp>
            <p:nvSpPr>
              <p:cNvPr id="122" name="Text Box 294"/>
              <p:cNvSpPr txBox="1">
                <a:spLocks noChangeArrowheads="1"/>
              </p:cNvSpPr>
              <p:nvPr/>
            </p:nvSpPr>
            <p:spPr bwMode="auto">
              <a:xfrm>
                <a:off x="3260726" y="5000625"/>
                <a:ext cx="1395413" cy="304800"/>
              </a:xfrm>
              <a:prstGeom prst="rect">
                <a:avLst/>
              </a:prstGeom>
              <a:noFill/>
              <a:ln w="38100">
                <a:noFill/>
                <a:miter lim="800000"/>
                <a:headEnd/>
                <a:tailEnd/>
              </a:ln>
              <a:effectLst/>
            </p:spPr>
            <p:txBody>
              <a:bodyPr wrap="none">
                <a:spAutoFit/>
              </a:bodyPr>
              <a:lstStyle/>
              <a:p>
                <a:r>
                  <a:rPr lang="en-US" sz="1400"/>
                  <a:t>Moves so far: 5</a:t>
                </a:r>
              </a:p>
            </p:txBody>
          </p:sp>
          <p:sp>
            <p:nvSpPr>
              <p:cNvPr id="123" name="Text Box 295"/>
              <p:cNvSpPr txBox="1">
                <a:spLocks noChangeArrowheads="1"/>
              </p:cNvSpPr>
              <p:nvPr/>
            </p:nvSpPr>
            <p:spPr bwMode="auto">
              <a:xfrm>
                <a:off x="3203576" y="31670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24" name="Text Box 296"/>
              <p:cNvSpPr txBox="1">
                <a:spLocks noChangeArrowheads="1"/>
              </p:cNvSpPr>
              <p:nvPr/>
            </p:nvSpPr>
            <p:spPr bwMode="auto">
              <a:xfrm>
                <a:off x="3411538" y="31670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25" name="Text Box 297"/>
              <p:cNvSpPr txBox="1">
                <a:spLocks noChangeArrowheads="1"/>
              </p:cNvSpPr>
              <p:nvPr/>
            </p:nvSpPr>
            <p:spPr bwMode="auto">
              <a:xfrm>
                <a:off x="3616326" y="31670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26" name="Text Box 298"/>
              <p:cNvSpPr txBox="1">
                <a:spLocks noChangeArrowheads="1"/>
              </p:cNvSpPr>
              <p:nvPr/>
            </p:nvSpPr>
            <p:spPr bwMode="auto">
              <a:xfrm>
                <a:off x="3825876" y="31670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27" name="Text Box 299"/>
              <p:cNvSpPr txBox="1">
                <a:spLocks noChangeArrowheads="1"/>
              </p:cNvSpPr>
              <p:nvPr/>
            </p:nvSpPr>
            <p:spPr bwMode="auto">
              <a:xfrm>
                <a:off x="3201988" y="3384550"/>
                <a:ext cx="209550"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28" name="Text Box 300"/>
              <p:cNvSpPr txBox="1">
                <a:spLocks noChangeArrowheads="1"/>
              </p:cNvSpPr>
              <p:nvPr/>
            </p:nvSpPr>
            <p:spPr bwMode="auto">
              <a:xfrm>
                <a:off x="3411538" y="3384550"/>
                <a:ext cx="207963"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29" name="Text Box 301"/>
              <p:cNvSpPr txBox="1">
                <a:spLocks noChangeArrowheads="1"/>
              </p:cNvSpPr>
              <p:nvPr/>
            </p:nvSpPr>
            <p:spPr bwMode="auto">
              <a:xfrm>
                <a:off x="3616326" y="3384550"/>
                <a:ext cx="207963"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30" name="Text Box 302"/>
              <p:cNvSpPr txBox="1">
                <a:spLocks noChangeArrowheads="1"/>
              </p:cNvSpPr>
              <p:nvPr/>
            </p:nvSpPr>
            <p:spPr bwMode="auto">
              <a:xfrm>
                <a:off x="3824288" y="3384550"/>
                <a:ext cx="209550"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31" name="Text Box 303"/>
              <p:cNvSpPr txBox="1">
                <a:spLocks noChangeArrowheads="1"/>
              </p:cNvSpPr>
              <p:nvPr/>
            </p:nvSpPr>
            <p:spPr bwMode="auto">
              <a:xfrm>
                <a:off x="4033838" y="31702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32" name="Text Box 304"/>
              <p:cNvSpPr txBox="1">
                <a:spLocks noChangeArrowheads="1"/>
              </p:cNvSpPr>
              <p:nvPr/>
            </p:nvSpPr>
            <p:spPr bwMode="auto">
              <a:xfrm>
                <a:off x="4241801" y="31702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33" name="Text Box 305"/>
              <p:cNvSpPr txBox="1">
                <a:spLocks noChangeArrowheads="1"/>
              </p:cNvSpPr>
              <p:nvPr/>
            </p:nvSpPr>
            <p:spPr bwMode="auto">
              <a:xfrm>
                <a:off x="4446588" y="31702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34" name="Text Box 306"/>
              <p:cNvSpPr txBox="1">
                <a:spLocks noChangeArrowheads="1"/>
              </p:cNvSpPr>
              <p:nvPr/>
            </p:nvSpPr>
            <p:spPr bwMode="auto">
              <a:xfrm>
                <a:off x="4032251" y="3387725"/>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35" name="Text Box 307"/>
              <p:cNvSpPr txBox="1">
                <a:spLocks noChangeArrowheads="1"/>
              </p:cNvSpPr>
              <p:nvPr/>
            </p:nvSpPr>
            <p:spPr bwMode="auto">
              <a:xfrm>
                <a:off x="4241801" y="3387725"/>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36" name="Text Box 308"/>
              <p:cNvSpPr txBox="1">
                <a:spLocks noChangeArrowheads="1"/>
              </p:cNvSpPr>
              <p:nvPr/>
            </p:nvSpPr>
            <p:spPr bwMode="auto">
              <a:xfrm>
                <a:off x="4446588" y="3387725"/>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37" name="Text Box 310"/>
              <p:cNvSpPr txBox="1">
                <a:spLocks noChangeArrowheads="1"/>
              </p:cNvSpPr>
              <p:nvPr/>
            </p:nvSpPr>
            <p:spPr bwMode="auto">
              <a:xfrm>
                <a:off x="3203576" y="359568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38" name="Text Box 311"/>
              <p:cNvSpPr txBox="1">
                <a:spLocks noChangeArrowheads="1"/>
              </p:cNvSpPr>
              <p:nvPr/>
            </p:nvSpPr>
            <p:spPr bwMode="auto">
              <a:xfrm>
                <a:off x="3411538" y="359568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39" name="Text Box 312"/>
              <p:cNvSpPr txBox="1">
                <a:spLocks noChangeArrowheads="1"/>
              </p:cNvSpPr>
              <p:nvPr/>
            </p:nvSpPr>
            <p:spPr bwMode="auto">
              <a:xfrm>
                <a:off x="3616326" y="359568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40" name="Text Box 313"/>
              <p:cNvSpPr txBox="1">
                <a:spLocks noChangeArrowheads="1"/>
              </p:cNvSpPr>
              <p:nvPr/>
            </p:nvSpPr>
            <p:spPr bwMode="auto">
              <a:xfrm>
                <a:off x="3825876" y="359568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41" name="Text Box 314"/>
              <p:cNvSpPr txBox="1">
                <a:spLocks noChangeArrowheads="1"/>
              </p:cNvSpPr>
              <p:nvPr/>
            </p:nvSpPr>
            <p:spPr bwMode="auto">
              <a:xfrm>
                <a:off x="3201988" y="38147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42" name="Text Box 315"/>
              <p:cNvSpPr txBox="1">
                <a:spLocks noChangeArrowheads="1"/>
              </p:cNvSpPr>
              <p:nvPr/>
            </p:nvSpPr>
            <p:spPr bwMode="auto">
              <a:xfrm>
                <a:off x="3411538" y="38147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43" name="Text Box 316"/>
              <p:cNvSpPr txBox="1">
                <a:spLocks noChangeArrowheads="1"/>
              </p:cNvSpPr>
              <p:nvPr/>
            </p:nvSpPr>
            <p:spPr bwMode="auto">
              <a:xfrm>
                <a:off x="3616326" y="38147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44" name="Text Box 317"/>
              <p:cNvSpPr txBox="1">
                <a:spLocks noChangeArrowheads="1"/>
              </p:cNvSpPr>
              <p:nvPr/>
            </p:nvSpPr>
            <p:spPr bwMode="auto">
              <a:xfrm>
                <a:off x="3824288" y="38147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45" name="Text Box 318"/>
              <p:cNvSpPr txBox="1">
                <a:spLocks noChangeArrowheads="1"/>
              </p:cNvSpPr>
              <p:nvPr/>
            </p:nvSpPr>
            <p:spPr bwMode="auto">
              <a:xfrm>
                <a:off x="4033838" y="35988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46" name="Text Box 319"/>
              <p:cNvSpPr txBox="1">
                <a:spLocks noChangeArrowheads="1"/>
              </p:cNvSpPr>
              <p:nvPr/>
            </p:nvSpPr>
            <p:spPr bwMode="auto">
              <a:xfrm>
                <a:off x="4241801" y="35988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47" name="Text Box 320"/>
              <p:cNvSpPr txBox="1">
                <a:spLocks noChangeArrowheads="1"/>
              </p:cNvSpPr>
              <p:nvPr/>
            </p:nvSpPr>
            <p:spPr bwMode="auto">
              <a:xfrm>
                <a:off x="4446588" y="35988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48" name="Text Box 321"/>
              <p:cNvSpPr txBox="1">
                <a:spLocks noChangeArrowheads="1"/>
              </p:cNvSpPr>
              <p:nvPr/>
            </p:nvSpPr>
            <p:spPr bwMode="auto">
              <a:xfrm>
                <a:off x="4032251" y="38179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49" name="Text Box 322"/>
              <p:cNvSpPr txBox="1">
                <a:spLocks noChangeArrowheads="1"/>
              </p:cNvSpPr>
              <p:nvPr/>
            </p:nvSpPr>
            <p:spPr bwMode="auto">
              <a:xfrm>
                <a:off x="4241801" y="38179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50" name="Text Box 323"/>
              <p:cNvSpPr txBox="1">
                <a:spLocks noChangeArrowheads="1"/>
              </p:cNvSpPr>
              <p:nvPr/>
            </p:nvSpPr>
            <p:spPr bwMode="auto">
              <a:xfrm>
                <a:off x="4446588" y="38179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51" name="Text Box 325"/>
              <p:cNvSpPr txBox="1">
                <a:spLocks noChangeArrowheads="1"/>
              </p:cNvSpPr>
              <p:nvPr/>
            </p:nvSpPr>
            <p:spPr bwMode="auto">
              <a:xfrm>
                <a:off x="3203576" y="40338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52" name="Text Box 326"/>
              <p:cNvSpPr txBox="1">
                <a:spLocks noChangeArrowheads="1"/>
              </p:cNvSpPr>
              <p:nvPr/>
            </p:nvSpPr>
            <p:spPr bwMode="auto">
              <a:xfrm>
                <a:off x="3411538" y="40338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53" name="Text Box 327"/>
              <p:cNvSpPr txBox="1">
                <a:spLocks noChangeArrowheads="1"/>
              </p:cNvSpPr>
              <p:nvPr/>
            </p:nvSpPr>
            <p:spPr bwMode="auto">
              <a:xfrm>
                <a:off x="3616326" y="40338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54" name="Text Box 328"/>
              <p:cNvSpPr txBox="1">
                <a:spLocks noChangeArrowheads="1"/>
              </p:cNvSpPr>
              <p:nvPr/>
            </p:nvSpPr>
            <p:spPr bwMode="auto">
              <a:xfrm>
                <a:off x="3825876" y="40338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55" name="Text Box 329"/>
              <p:cNvSpPr txBox="1">
                <a:spLocks noChangeArrowheads="1"/>
              </p:cNvSpPr>
              <p:nvPr/>
            </p:nvSpPr>
            <p:spPr bwMode="auto">
              <a:xfrm>
                <a:off x="3201988" y="4251325"/>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56" name="Text Box 330"/>
              <p:cNvSpPr txBox="1">
                <a:spLocks noChangeArrowheads="1"/>
              </p:cNvSpPr>
              <p:nvPr/>
            </p:nvSpPr>
            <p:spPr bwMode="auto">
              <a:xfrm>
                <a:off x="3411538" y="4251325"/>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57" name="Text Box 331"/>
              <p:cNvSpPr txBox="1">
                <a:spLocks noChangeArrowheads="1"/>
              </p:cNvSpPr>
              <p:nvPr/>
            </p:nvSpPr>
            <p:spPr bwMode="auto">
              <a:xfrm>
                <a:off x="3616326" y="4251325"/>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58" name="Text Box 332"/>
              <p:cNvSpPr txBox="1">
                <a:spLocks noChangeArrowheads="1"/>
              </p:cNvSpPr>
              <p:nvPr/>
            </p:nvSpPr>
            <p:spPr bwMode="auto">
              <a:xfrm>
                <a:off x="3824288" y="4251325"/>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59" name="Text Box 333"/>
              <p:cNvSpPr txBox="1">
                <a:spLocks noChangeArrowheads="1"/>
              </p:cNvSpPr>
              <p:nvPr/>
            </p:nvSpPr>
            <p:spPr bwMode="auto">
              <a:xfrm>
                <a:off x="4033838" y="403701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60" name="Text Box 334"/>
              <p:cNvSpPr txBox="1">
                <a:spLocks noChangeArrowheads="1"/>
              </p:cNvSpPr>
              <p:nvPr/>
            </p:nvSpPr>
            <p:spPr bwMode="auto">
              <a:xfrm>
                <a:off x="4241801" y="403701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61" name="Text Box 335"/>
              <p:cNvSpPr txBox="1">
                <a:spLocks noChangeArrowheads="1"/>
              </p:cNvSpPr>
              <p:nvPr/>
            </p:nvSpPr>
            <p:spPr bwMode="auto">
              <a:xfrm>
                <a:off x="4446588" y="403701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62" name="Text Box 336"/>
              <p:cNvSpPr txBox="1">
                <a:spLocks noChangeArrowheads="1"/>
              </p:cNvSpPr>
              <p:nvPr/>
            </p:nvSpPr>
            <p:spPr bwMode="auto">
              <a:xfrm>
                <a:off x="4032251" y="4254500"/>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63" name="Text Box 337"/>
              <p:cNvSpPr txBox="1">
                <a:spLocks noChangeArrowheads="1"/>
              </p:cNvSpPr>
              <p:nvPr/>
            </p:nvSpPr>
            <p:spPr bwMode="auto">
              <a:xfrm>
                <a:off x="4241801" y="4254500"/>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64" name="Text Box 338"/>
              <p:cNvSpPr txBox="1">
                <a:spLocks noChangeArrowheads="1"/>
              </p:cNvSpPr>
              <p:nvPr/>
            </p:nvSpPr>
            <p:spPr bwMode="auto">
              <a:xfrm>
                <a:off x="4446588" y="4254500"/>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65" name="Oval 339"/>
              <p:cNvSpPr>
                <a:spLocks noChangeArrowheads="1"/>
              </p:cNvSpPr>
              <p:nvPr/>
            </p:nvSpPr>
            <p:spPr bwMode="auto">
              <a:xfrm>
                <a:off x="3849688" y="4283075"/>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166" name="Text Box 340"/>
              <p:cNvSpPr txBox="1">
                <a:spLocks noChangeArrowheads="1"/>
              </p:cNvSpPr>
              <p:nvPr/>
            </p:nvSpPr>
            <p:spPr bwMode="auto">
              <a:xfrm>
                <a:off x="5062538" y="4467225"/>
                <a:ext cx="1001713" cy="517525"/>
              </a:xfrm>
              <a:prstGeom prst="rect">
                <a:avLst/>
              </a:prstGeom>
              <a:noFill/>
              <a:ln w="38100">
                <a:noFill/>
                <a:miter lim="800000"/>
                <a:headEnd/>
                <a:tailEnd/>
              </a:ln>
              <a:effectLst/>
            </p:spPr>
            <p:txBody>
              <a:bodyPr wrap="none">
                <a:spAutoFit/>
              </a:bodyPr>
              <a:lstStyle/>
              <a:p>
                <a:pPr algn="ctr"/>
                <a:r>
                  <a:rPr lang="en-US" sz="1400"/>
                  <a:t>Score: 0-0</a:t>
                </a:r>
              </a:p>
              <a:p>
                <a:pPr algn="ctr"/>
                <a:r>
                  <a:rPr lang="en-US" sz="1400"/>
                  <a:t>(red first)</a:t>
                </a:r>
              </a:p>
            </p:txBody>
          </p:sp>
          <p:sp>
            <p:nvSpPr>
              <p:cNvPr id="167" name="Text Box 341"/>
              <p:cNvSpPr txBox="1">
                <a:spLocks noChangeArrowheads="1"/>
              </p:cNvSpPr>
              <p:nvPr/>
            </p:nvSpPr>
            <p:spPr bwMode="auto">
              <a:xfrm>
                <a:off x="4765676" y="2790825"/>
                <a:ext cx="1552575" cy="304800"/>
              </a:xfrm>
              <a:prstGeom prst="rect">
                <a:avLst/>
              </a:prstGeom>
              <a:noFill/>
              <a:ln w="38100">
                <a:noFill/>
                <a:miter lim="800000"/>
                <a:headEnd/>
                <a:tailEnd/>
              </a:ln>
              <a:effectLst/>
            </p:spPr>
            <p:txBody>
              <a:bodyPr wrap="none">
                <a:spAutoFit/>
              </a:bodyPr>
              <a:lstStyle/>
              <a:p>
                <a:pPr algn="ctr"/>
                <a:r>
                  <a:rPr lang="en-US" sz="1400"/>
                  <a:t>Last move: green</a:t>
                </a:r>
              </a:p>
            </p:txBody>
          </p:sp>
          <p:sp>
            <p:nvSpPr>
              <p:cNvPr id="168" name="Text Box 342"/>
              <p:cNvSpPr txBox="1">
                <a:spLocks noChangeArrowheads="1"/>
              </p:cNvSpPr>
              <p:nvPr/>
            </p:nvSpPr>
            <p:spPr bwMode="auto">
              <a:xfrm>
                <a:off x="4902201" y="5000625"/>
                <a:ext cx="1395413" cy="304800"/>
              </a:xfrm>
              <a:prstGeom prst="rect">
                <a:avLst/>
              </a:prstGeom>
              <a:noFill/>
              <a:ln w="38100">
                <a:noFill/>
                <a:miter lim="800000"/>
                <a:headEnd/>
                <a:tailEnd/>
              </a:ln>
              <a:effectLst/>
            </p:spPr>
            <p:txBody>
              <a:bodyPr wrap="none">
                <a:spAutoFit/>
              </a:bodyPr>
              <a:lstStyle/>
              <a:p>
                <a:r>
                  <a:rPr lang="en-US" sz="1400"/>
                  <a:t>Moves so far: 6</a:t>
                </a:r>
              </a:p>
            </p:txBody>
          </p:sp>
          <p:sp>
            <p:nvSpPr>
              <p:cNvPr id="169" name="Text Box 343"/>
              <p:cNvSpPr txBox="1">
                <a:spLocks noChangeArrowheads="1"/>
              </p:cNvSpPr>
              <p:nvPr/>
            </p:nvSpPr>
            <p:spPr bwMode="auto">
              <a:xfrm>
                <a:off x="4845051" y="31670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70" name="Text Box 344"/>
              <p:cNvSpPr txBox="1">
                <a:spLocks noChangeArrowheads="1"/>
              </p:cNvSpPr>
              <p:nvPr/>
            </p:nvSpPr>
            <p:spPr bwMode="auto">
              <a:xfrm>
                <a:off x="5053013" y="31670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71" name="Text Box 345"/>
              <p:cNvSpPr txBox="1">
                <a:spLocks noChangeArrowheads="1"/>
              </p:cNvSpPr>
              <p:nvPr/>
            </p:nvSpPr>
            <p:spPr bwMode="auto">
              <a:xfrm>
                <a:off x="5257801" y="31670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72" name="Text Box 346"/>
              <p:cNvSpPr txBox="1">
                <a:spLocks noChangeArrowheads="1"/>
              </p:cNvSpPr>
              <p:nvPr/>
            </p:nvSpPr>
            <p:spPr bwMode="auto">
              <a:xfrm>
                <a:off x="5467351" y="31670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73" name="Text Box 347"/>
              <p:cNvSpPr txBox="1">
                <a:spLocks noChangeArrowheads="1"/>
              </p:cNvSpPr>
              <p:nvPr/>
            </p:nvSpPr>
            <p:spPr bwMode="auto">
              <a:xfrm>
                <a:off x="4843463" y="3384550"/>
                <a:ext cx="209550"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74" name="Text Box 348"/>
              <p:cNvSpPr txBox="1">
                <a:spLocks noChangeArrowheads="1"/>
              </p:cNvSpPr>
              <p:nvPr/>
            </p:nvSpPr>
            <p:spPr bwMode="auto">
              <a:xfrm>
                <a:off x="5053013" y="3384550"/>
                <a:ext cx="207963"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75" name="Text Box 349"/>
              <p:cNvSpPr txBox="1">
                <a:spLocks noChangeArrowheads="1"/>
              </p:cNvSpPr>
              <p:nvPr/>
            </p:nvSpPr>
            <p:spPr bwMode="auto">
              <a:xfrm>
                <a:off x="5257801" y="3384550"/>
                <a:ext cx="207963"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76" name="Text Box 350"/>
              <p:cNvSpPr txBox="1">
                <a:spLocks noChangeArrowheads="1"/>
              </p:cNvSpPr>
              <p:nvPr/>
            </p:nvSpPr>
            <p:spPr bwMode="auto">
              <a:xfrm>
                <a:off x="5465763" y="3384550"/>
                <a:ext cx="209550"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77" name="Text Box 351"/>
              <p:cNvSpPr txBox="1">
                <a:spLocks noChangeArrowheads="1"/>
              </p:cNvSpPr>
              <p:nvPr/>
            </p:nvSpPr>
            <p:spPr bwMode="auto">
              <a:xfrm>
                <a:off x="5675313" y="31702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78" name="Text Box 352"/>
              <p:cNvSpPr txBox="1">
                <a:spLocks noChangeArrowheads="1"/>
              </p:cNvSpPr>
              <p:nvPr/>
            </p:nvSpPr>
            <p:spPr bwMode="auto">
              <a:xfrm>
                <a:off x="5883276" y="31702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79" name="Text Box 353"/>
              <p:cNvSpPr txBox="1">
                <a:spLocks noChangeArrowheads="1"/>
              </p:cNvSpPr>
              <p:nvPr/>
            </p:nvSpPr>
            <p:spPr bwMode="auto">
              <a:xfrm>
                <a:off x="6088063" y="31702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80" name="Text Box 354"/>
              <p:cNvSpPr txBox="1">
                <a:spLocks noChangeArrowheads="1"/>
              </p:cNvSpPr>
              <p:nvPr/>
            </p:nvSpPr>
            <p:spPr bwMode="auto">
              <a:xfrm>
                <a:off x="5673726" y="3387725"/>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81" name="Text Box 355"/>
              <p:cNvSpPr txBox="1">
                <a:spLocks noChangeArrowheads="1"/>
              </p:cNvSpPr>
              <p:nvPr/>
            </p:nvSpPr>
            <p:spPr bwMode="auto">
              <a:xfrm>
                <a:off x="5883276" y="3387725"/>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82" name="Text Box 356"/>
              <p:cNvSpPr txBox="1">
                <a:spLocks noChangeArrowheads="1"/>
              </p:cNvSpPr>
              <p:nvPr/>
            </p:nvSpPr>
            <p:spPr bwMode="auto">
              <a:xfrm>
                <a:off x="6088063" y="3387725"/>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83" name="Text Box 358"/>
              <p:cNvSpPr txBox="1">
                <a:spLocks noChangeArrowheads="1"/>
              </p:cNvSpPr>
              <p:nvPr/>
            </p:nvSpPr>
            <p:spPr bwMode="auto">
              <a:xfrm>
                <a:off x="4845051" y="359568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84" name="Text Box 359"/>
              <p:cNvSpPr txBox="1">
                <a:spLocks noChangeArrowheads="1"/>
              </p:cNvSpPr>
              <p:nvPr/>
            </p:nvSpPr>
            <p:spPr bwMode="auto">
              <a:xfrm>
                <a:off x="5053013" y="359568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85" name="Text Box 360"/>
              <p:cNvSpPr txBox="1">
                <a:spLocks noChangeArrowheads="1"/>
              </p:cNvSpPr>
              <p:nvPr/>
            </p:nvSpPr>
            <p:spPr bwMode="auto">
              <a:xfrm>
                <a:off x="5257801" y="359568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86" name="Text Box 361"/>
              <p:cNvSpPr txBox="1">
                <a:spLocks noChangeArrowheads="1"/>
              </p:cNvSpPr>
              <p:nvPr/>
            </p:nvSpPr>
            <p:spPr bwMode="auto">
              <a:xfrm>
                <a:off x="5467351" y="359568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87" name="Text Box 362"/>
              <p:cNvSpPr txBox="1">
                <a:spLocks noChangeArrowheads="1"/>
              </p:cNvSpPr>
              <p:nvPr/>
            </p:nvSpPr>
            <p:spPr bwMode="auto">
              <a:xfrm>
                <a:off x="4843463" y="38147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88" name="Text Box 363"/>
              <p:cNvSpPr txBox="1">
                <a:spLocks noChangeArrowheads="1"/>
              </p:cNvSpPr>
              <p:nvPr/>
            </p:nvSpPr>
            <p:spPr bwMode="auto">
              <a:xfrm>
                <a:off x="5053013" y="38147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89" name="Text Box 364"/>
              <p:cNvSpPr txBox="1">
                <a:spLocks noChangeArrowheads="1"/>
              </p:cNvSpPr>
              <p:nvPr/>
            </p:nvSpPr>
            <p:spPr bwMode="auto">
              <a:xfrm>
                <a:off x="5257801" y="38147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90" name="Text Box 365"/>
              <p:cNvSpPr txBox="1">
                <a:spLocks noChangeArrowheads="1"/>
              </p:cNvSpPr>
              <p:nvPr/>
            </p:nvSpPr>
            <p:spPr bwMode="auto">
              <a:xfrm>
                <a:off x="5465763" y="38147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91" name="Text Box 366"/>
              <p:cNvSpPr txBox="1">
                <a:spLocks noChangeArrowheads="1"/>
              </p:cNvSpPr>
              <p:nvPr/>
            </p:nvSpPr>
            <p:spPr bwMode="auto">
              <a:xfrm>
                <a:off x="5675313" y="35988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92" name="Text Box 367"/>
              <p:cNvSpPr txBox="1">
                <a:spLocks noChangeArrowheads="1"/>
              </p:cNvSpPr>
              <p:nvPr/>
            </p:nvSpPr>
            <p:spPr bwMode="auto">
              <a:xfrm>
                <a:off x="5883276" y="35988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93" name="Text Box 368"/>
              <p:cNvSpPr txBox="1">
                <a:spLocks noChangeArrowheads="1"/>
              </p:cNvSpPr>
              <p:nvPr/>
            </p:nvSpPr>
            <p:spPr bwMode="auto">
              <a:xfrm>
                <a:off x="6088063" y="35988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94" name="Text Box 369"/>
              <p:cNvSpPr txBox="1">
                <a:spLocks noChangeArrowheads="1"/>
              </p:cNvSpPr>
              <p:nvPr/>
            </p:nvSpPr>
            <p:spPr bwMode="auto">
              <a:xfrm>
                <a:off x="5673726" y="38179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95" name="Text Box 370"/>
              <p:cNvSpPr txBox="1">
                <a:spLocks noChangeArrowheads="1"/>
              </p:cNvSpPr>
              <p:nvPr/>
            </p:nvSpPr>
            <p:spPr bwMode="auto">
              <a:xfrm>
                <a:off x="5883276" y="38179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96" name="Text Box 371"/>
              <p:cNvSpPr txBox="1">
                <a:spLocks noChangeArrowheads="1"/>
              </p:cNvSpPr>
              <p:nvPr/>
            </p:nvSpPr>
            <p:spPr bwMode="auto">
              <a:xfrm>
                <a:off x="6088063" y="38179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97" name="Text Box 373"/>
              <p:cNvSpPr txBox="1">
                <a:spLocks noChangeArrowheads="1"/>
              </p:cNvSpPr>
              <p:nvPr/>
            </p:nvSpPr>
            <p:spPr bwMode="auto">
              <a:xfrm>
                <a:off x="4845051" y="40338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98" name="Text Box 374"/>
              <p:cNvSpPr txBox="1">
                <a:spLocks noChangeArrowheads="1"/>
              </p:cNvSpPr>
              <p:nvPr/>
            </p:nvSpPr>
            <p:spPr bwMode="auto">
              <a:xfrm>
                <a:off x="5053013" y="40338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99" name="Text Box 375"/>
              <p:cNvSpPr txBox="1">
                <a:spLocks noChangeArrowheads="1"/>
              </p:cNvSpPr>
              <p:nvPr/>
            </p:nvSpPr>
            <p:spPr bwMode="auto">
              <a:xfrm>
                <a:off x="5257801" y="40338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00" name="Text Box 376"/>
              <p:cNvSpPr txBox="1">
                <a:spLocks noChangeArrowheads="1"/>
              </p:cNvSpPr>
              <p:nvPr/>
            </p:nvSpPr>
            <p:spPr bwMode="auto">
              <a:xfrm>
                <a:off x="5467351" y="40338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01" name="Text Box 377"/>
              <p:cNvSpPr txBox="1">
                <a:spLocks noChangeArrowheads="1"/>
              </p:cNvSpPr>
              <p:nvPr/>
            </p:nvSpPr>
            <p:spPr bwMode="auto">
              <a:xfrm>
                <a:off x="4843463" y="4251325"/>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02" name="Text Box 378"/>
              <p:cNvSpPr txBox="1">
                <a:spLocks noChangeArrowheads="1"/>
              </p:cNvSpPr>
              <p:nvPr/>
            </p:nvSpPr>
            <p:spPr bwMode="auto">
              <a:xfrm>
                <a:off x="5053013" y="4251325"/>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03" name="Text Box 379"/>
              <p:cNvSpPr txBox="1">
                <a:spLocks noChangeArrowheads="1"/>
              </p:cNvSpPr>
              <p:nvPr/>
            </p:nvSpPr>
            <p:spPr bwMode="auto">
              <a:xfrm>
                <a:off x="5257801" y="4251325"/>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04" name="Text Box 380"/>
              <p:cNvSpPr txBox="1">
                <a:spLocks noChangeArrowheads="1"/>
              </p:cNvSpPr>
              <p:nvPr/>
            </p:nvSpPr>
            <p:spPr bwMode="auto">
              <a:xfrm>
                <a:off x="5465763" y="4251325"/>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05" name="Text Box 381"/>
              <p:cNvSpPr txBox="1">
                <a:spLocks noChangeArrowheads="1"/>
              </p:cNvSpPr>
              <p:nvPr/>
            </p:nvSpPr>
            <p:spPr bwMode="auto">
              <a:xfrm>
                <a:off x="5675313" y="403701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06" name="Text Box 382"/>
              <p:cNvSpPr txBox="1">
                <a:spLocks noChangeArrowheads="1"/>
              </p:cNvSpPr>
              <p:nvPr/>
            </p:nvSpPr>
            <p:spPr bwMode="auto">
              <a:xfrm>
                <a:off x="5883276" y="403701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07" name="Text Box 383"/>
              <p:cNvSpPr txBox="1">
                <a:spLocks noChangeArrowheads="1"/>
              </p:cNvSpPr>
              <p:nvPr/>
            </p:nvSpPr>
            <p:spPr bwMode="auto">
              <a:xfrm>
                <a:off x="6088063" y="403701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08" name="Text Box 384"/>
              <p:cNvSpPr txBox="1">
                <a:spLocks noChangeArrowheads="1"/>
              </p:cNvSpPr>
              <p:nvPr/>
            </p:nvSpPr>
            <p:spPr bwMode="auto">
              <a:xfrm>
                <a:off x="5673726" y="4254500"/>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09" name="Text Box 385"/>
              <p:cNvSpPr txBox="1">
                <a:spLocks noChangeArrowheads="1"/>
              </p:cNvSpPr>
              <p:nvPr/>
            </p:nvSpPr>
            <p:spPr bwMode="auto">
              <a:xfrm>
                <a:off x="5883276" y="4254500"/>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10" name="Text Box 386"/>
              <p:cNvSpPr txBox="1">
                <a:spLocks noChangeArrowheads="1"/>
              </p:cNvSpPr>
              <p:nvPr/>
            </p:nvSpPr>
            <p:spPr bwMode="auto">
              <a:xfrm>
                <a:off x="6088063" y="4254500"/>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11" name="Text Box 387"/>
              <p:cNvSpPr txBox="1">
                <a:spLocks noChangeArrowheads="1"/>
              </p:cNvSpPr>
              <p:nvPr/>
            </p:nvSpPr>
            <p:spPr bwMode="auto">
              <a:xfrm>
                <a:off x="6697663" y="4467225"/>
                <a:ext cx="1001713" cy="517525"/>
              </a:xfrm>
              <a:prstGeom prst="rect">
                <a:avLst/>
              </a:prstGeom>
              <a:noFill/>
              <a:ln w="38100">
                <a:noFill/>
                <a:miter lim="800000"/>
                <a:headEnd/>
                <a:tailEnd/>
              </a:ln>
              <a:effectLst/>
            </p:spPr>
            <p:txBody>
              <a:bodyPr wrap="none">
                <a:spAutoFit/>
              </a:bodyPr>
              <a:lstStyle/>
              <a:p>
                <a:pPr algn="ctr"/>
                <a:r>
                  <a:rPr lang="en-US" sz="1400"/>
                  <a:t>Score: 0-0</a:t>
                </a:r>
              </a:p>
              <a:p>
                <a:pPr algn="ctr"/>
                <a:r>
                  <a:rPr lang="en-US" sz="1400"/>
                  <a:t>(red first)</a:t>
                </a:r>
              </a:p>
            </p:txBody>
          </p:sp>
          <p:sp>
            <p:nvSpPr>
              <p:cNvPr id="212" name="Text Box 388"/>
              <p:cNvSpPr txBox="1">
                <a:spLocks noChangeArrowheads="1"/>
              </p:cNvSpPr>
              <p:nvPr/>
            </p:nvSpPr>
            <p:spPr bwMode="auto">
              <a:xfrm>
                <a:off x="6500813" y="2790825"/>
                <a:ext cx="1355725" cy="304800"/>
              </a:xfrm>
              <a:prstGeom prst="rect">
                <a:avLst/>
              </a:prstGeom>
              <a:noFill/>
              <a:ln w="38100">
                <a:noFill/>
                <a:miter lim="800000"/>
                <a:headEnd/>
                <a:tailEnd/>
              </a:ln>
              <a:effectLst/>
            </p:spPr>
            <p:txBody>
              <a:bodyPr wrap="none">
                <a:spAutoFit/>
              </a:bodyPr>
              <a:lstStyle/>
              <a:p>
                <a:pPr algn="ctr"/>
                <a:r>
                  <a:rPr lang="en-US" sz="1400"/>
                  <a:t>Last move: red</a:t>
                </a:r>
              </a:p>
            </p:txBody>
          </p:sp>
          <p:sp>
            <p:nvSpPr>
              <p:cNvPr id="213" name="Text Box 389"/>
              <p:cNvSpPr txBox="1">
                <a:spLocks noChangeArrowheads="1"/>
              </p:cNvSpPr>
              <p:nvPr/>
            </p:nvSpPr>
            <p:spPr bwMode="auto">
              <a:xfrm>
                <a:off x="6537326" y="5000625"/>
                <a:ext cx="1395413" cy="304800"/>
              </a:xfrm>
              <a:prstGeom prst="rect">
                <a:avLst/>
              </a:prstGeom>
              <a:noFill/>
              <a:ln w="38100">
                <a:noFill/>
                <a:miter lim="800000"/>
                <a:headEnd/>
                <a:tailEnd/>
              </a:ln>
              <a:effectLst/>
            </p:spPr>
            <p:txBody>
              <a:bodyPr wrap="none">
                <a:spAutoFit/>
              </a:bodyPr>
              <a:lstStyle/>
              <a:p>
                <a:r>
                  <a:rPr lang="en-US" sz="1400"/>
                  <a:t>Moves so far: 7</a:t>
                </a:r>
              </a:p>
            </p:txBody>
          </p:sp>
          <p:sp>
            <p:nvSpPr>
              <p:cNvPr id="214" name="Text Box 391"/>
              <p:cNvSpPr txBox="1">
                <a:spLocks noChangeArrowheads="1"/>
              </p:cNvSpPr>
              <p:nvPr/>
            </p:nvSpPr>
            <p:spPr bwMode="auto">
              <a:xfrm>
                <a:off x="6480176" y="31670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15" name="Text Box 392"/>
              <p:cNvSpPr txBox="1">
                <a:spLocks noChangeArrowheads="1"/>
              </p:cNvSpPr>
              <p:nvPr/>
            </p:nvSpPr>
            <p:spPr bwMode="auto">
              <a:xfrm>
                <a:off x="6688138" y="31670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16" name="Text Box 393"/>
              <p:cNvSpPr txBox="1">
                <a:spLocks noChangeArrowheads="1"/>
              </p:cNvSpPr>
              <p:nvPr/>
            </p:nvSpPr>
            <p:spPr bwMode="auto">
              <a:xfrm>
                <a:off x="6892926" y="31670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17" name="Text Box 394"/>
              <p:cNvSpPr txBox="1">
                <a:spLocks noChangeArrowheads="1"/>
              </p:cNvSpPr>
              <p:nvPr/>
            </p:nvSpPr>
            <p:spPr bwMode="auto">
              <a:xfrm>
                <a:off x="7102476" y="31670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18" name="Text Box 395"/>
              <p:cNvSpPr txBox="1">
                <a:spLocks noChangeArrowheads="1"/>
              </p:cNvSpPr>
              <p:nvPr/>
            </p:nvSpPr>
            <p:spPr bwMode="auto">
              <a:xfrm>
                <a:off x="6478588" y="3384550"/>
                <a:ext cx="209550"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19" name="Text Box 396"/>
              <p:cNvSpPr txBox="1">
                <a:spLocks noChangeArrowheads="1"/>
              </p:cNvSpPr>
              <p:nvPr/>
            </p:nvSpPr>
            <p:spPr bwMode="auto">
              <a:xfrm>
                <a:off x="6688138" y="3384550"/>
                <a:ext cx="207963"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20" name="Text Box 397"/>
              <p:cNvSpPr txBox="1">
                <a:spLocks noChangeArrowheads="1"/>
              </p:cNvSpPr>
              <p:nvPr/>
            </p:nvSpPr>
            <p:spPr bwMode="auto">
              <a:xfrm>
                <a:off x="6892926" y="3384550"/>
                <a:ext cx="207963"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21" name="Text Box 398"/>
              <p:cNvSpPr txBox="1">
                <a:spLocks noChangeArrowheads="1"/>
              </p:cNvSpPr>
              <p:nvPr/>
            </p:nvSpPr>
            <p:spPr bwMode="auto">
              <a:xfrm>
                <a:off x="7100888" y="3384550"/>
                <a:ext cx="209550"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22" name="Text Box 399"/>
              <p:cNvSpPr txBox="1">
                <a:spLocks noChangeArrowheads="1"/>
              </p:cNvSpPr>
              <p:nvPr/>
            </p:nvSpPr>
            <p:spPr bwMode="auto">
              <a:xfrm>
                <a:off x="7310438" y="31702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23" name="Text Box 400"/>
              <p:cNvSpPr txBox="1">
                <a:spLocks noChangeArrowheads="1"/>
              </p:cNvSpPr>
              <p:nvPr/>
            </p:nvSpPr>
            <p:spPr bwMode="auto">
              <a:xfrm>
                <a:off x="7518401" y="31702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24" name="Text Box 401"/>
              <p:cNvSpPr txBox="1">
                <a:spLocks noChangeArrowheads="1"/>
              </p:cNvSpPr>
              <p:nvPr/>
            </p:nvSpPr>
            <p:spPr bwMode="auto">
              <a:xfrm>
                <a:off x="7723188" y="31702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25" name="Text Box 402"/>
              <p:cNvSpPr txBox="1">
                <a:spLocks noChangeArrowheads="1"/>
              </p:cNvSpPr>
              <p:nvPr/>
            </p:nvSpPr>
            <p:spPr bwMode="auto">
              <a:xfrm>
                <a:off x="7308851" y="3387725"/>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26" name="Text Box 403"/>
              <p:cNvSpPr txBox="1">
                <a:spLocks noChangeArrowheads="1"/>
              </p:cNvSpPr>
              <p:nvPr/>
            </p:nvSpPr>
            <p:spPr bwMode="auto">
              <a:xfrm>
                <a:off x="7518401" y="3387725"/>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27" name="Text Box 404"/>
              <p:cNvSpPr txBox="1">
                <a:spLocks noChangeArrowheads="1"/>
              </p:cNvSpPr>
              <p:nvPr/>
            </p:nvSpPr>
            <p:spPr bwMode="auto">
              <a:xfrm>
                <a:off x="7723188" y="3387725"/>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grpSp>
            <p:nvGrpSpPr>
              <p:cNvPr id="228" name="Group 405"/>
              <p:cNvGrpSpPr>
                <a:grpSpLocks/>
              </p:cNvGrpSpPr>
              <p:nvPr/>
            </p:nvGrpSpPr>
            <p:grpSpPr bwMode="auto">
              <a:xfrm>
                <a:off x="6478588" y="3595688"/>
                <a:ext cx="1454150" cy="434975"/>
                <a:chOff x="1004" y="821"/>
                <a:chExt cx="1684" cy="493"/>
              </a:xfrm>
            </p:grpSpPr>
            <p:sp>
              <p:nvSpPr>
                <p:cNvPr id="261" name="Text Box 406"/>
                <p:cNvSpPr txBox="1">
                  <a:spLocks noChangeArrowheads="1"/>
                </p:cNvSpPr>
                <p:nvPr/>
              </p:nvSpPr>
              <p:spPr bwMode="auto">
                <a:xfrm>
                  <a:off x="1005"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62" name="Text Box 407"/>
                <p:cNvSpPr txBox="1">
                  <a:spLocks noChangeArrowheads="1"/>
                </p:cNvSpPr>
                <p:nvPr/>
              </p:nvSpPr>
              <p:spPr bwMode="auto">
                <a:xfrm>
                  <a:off x="1247"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63" name="Text Box 408"/>
                <p:cNvSpPr txBox="1">
                  <a:spLocks noChangeArrowheads="1"/>
                </p:cNvSpPr>
                <p:nvPr/>
              </p:nvSpPr>
              <p:spPr bwMode="auto">
                <a:xfrm>
                  <a:off x="1484"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64" name="Text Box 409"/>
                <p:cNvSpPr txBox="1">
                  <a:spLocks noChangeArrowheads="1"/>
                </p:cNvSpPr>
                <p:nvPr/>
              </p:nvSpPr>
              <p:spPr bwMode="auto">
                <a:xfrm>
                  <a:off x="1726"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65" name="Text Box 410"/>
                <p:cNvSpPr txBox="1">
                  <a:spLocks noChangeArrowheads="1"/>
                </p:cNvSpPr>
                <p:nvPr/>
              </p:nvSpPr>
              <p:spPr bwMode="auto">
                <a:xfrm>
                  <a:off x="1004"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66" name="Text Box 411"/>
                <p:cNvSpPr txBox="1">
                  <a:spLocks noChangeArrowheads="1"/>
                </p:cNvSpPr>
                <p:nvPr/>
              </p:nvSpPr>
              <p:spPr bwMode="auto">
                <a:xfrm>
                  <a:off x="1246"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67" name="Text Box 412"/>
                <p:cNvSpPr txBox="1">
                  <a:spLocks noChangeArrowheads="1"/>
                </p:cNvSpPr>
                <p:nvPr/>
              </p:nvSpPr>
              <p:spPr bwMode="auto">
                <a:xfrm>
                  <a:off x="1483"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68" name="Text Box 413"/>
                <p:cNvSpPr txBox="1">
                  <a:spLocks noChangeArrowheads="1"/>
                </p:cNvSpPr>
                <p:nvPr/>
              </p:nvSpPr>
              <p:spPr bwMode="auto">
                <a:xfrm>
                  <a:off x="1725"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69" name="Text Box 414"/>
                <p:cNvSpPr txBox="1">
                  <a:spLocks noChangeArrowheads="1"/>
                </p:cNvSpPr>
                <p:nvPr/>
              </p:nvSpPr>
              <p:spPr bwMode="auto">
                <a:xfrm>
                  <a:off x="1967"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70" name="Text Box 415"/>
                <p:cNvSpPr txBox="1">
                  <a:spLocks noChangeArrowheads="1"/>
                </p:cNvSpPr>
                <p:nvPr/>
              </p:nvSpPr>
              <p:spPr bwMode="auto">
                <a:xfrm>
                  <a:off x="2209"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71" name="Text Box 416"/>
                <p:cNvSpPr txBox="1">
                  <a:spLocks noChangeArrowheads="1"/>
                </p:cNvSpPr>
                <p:nvPr/>
              </p:nvSpPr>
              <p:spPr bwMode="auto">
                <a:xfrm>
                  <a:off x="2446"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72" name="Text Box 417"/>
                <p:cNvSpPr txBox="1">
                  <a:spLocks noChangeArrowheads="1"/>
                </p:cNvSpPr>
                <p:nvPr/>
              </p:nvSpPr>
              <p:spPr bwMode="auto">
                <a:xfrm>
                  <a:off x="1966"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73" name="Text Box 418"/>
                <p:cNvSpPr txBox="1">
                  <a:spLocks noChangeArrowheads="1"/>
                </p:cNvSpPr>
                <p:nvPr/>
              </p:nvSpPr>
              <p:spPr bwMode="auto">
                <a:xfrm>
                  <a:off x="2208"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74" name="Text Box 419"/>
                <p:cNvSpPr txBox="1">
                  <a:spLocks noChangeArrowheads="1"/>
                </p:cNvSpPr>
                <p:nvPr/>
              </p:nvSpPr>
              <p:spPr bwMode="auto">
                <a:xfrm>
                  <a:off x="2445"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grpSp>
          <p:grpSp>
            <p:nvGrpSpPr>
              <p:cNvPr id="229" name="Group 420"/>
              <p:cNvGrpSpPr>
                <a:grpSpLocks/>
              </p:cNvGrpSpPr>
              <p:nvPr/>
            </p:nvGrpSpPr>
            <p:grpSpPr bwMode="auto">
              <a:xfrm>
                <a:off x="6478588" y="4033838"/>
                <a:ext cx="1454150" cy="433388"/>
                <a:chOff x="1004" y="821"/>
                <a:chExt cx="1684" cy="493"/>
              </a:xfrm>
            </p:grpSpPr>
            <p:sp>
              <p:nvSpPr>
                <p:cNvPr id="247" name="Text Box 421"/>
                <p:cNvSpPr txBox="1">
                  <a:spLocks noChangeArrowheads="1"/>
                </p:cNvSpPr>
                <p:nvPr/>
              </p:nvSpPr>
              <p:spPr bwMode="auto">
                <a:xfrm>
                  <a:off x="1005"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48" name="Text Box 422"/>
                <p:cNvSpPr txBox="1">
                  <a:spLocks noChangeArrowheads="1"/>
                </p:cNvSpPr>
                <p:nvPr/>
              </p:nvSpPr>
              <p:spPr bwMode="auto">
                <a:xfrm>
                  <a:off x="1247"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49" name="Text Box 423"/>
                <p:cNvSpPr txBox="1">
                  <a:spLocks noChangeArrowheads="1"/>
                </p:cNvSpPr>
                <p:nvPr/>
              </p:nvSpPr>
              <p:spPr bwMode="auto">
                <a:xfrm>
                  <a:off x="1484"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50" name="Text Box 424"/>
                <p:cNvSpPr txBox="1">
                  <a:spLocks noChangeArrowheads="1"/>
                </p:cNvSpPr>
                <p:nvPr/>
              </p:nvSpPr>
              <p:spPr bwMode="auto">
                <a:xfrm>
                  <a:off x="1726"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51" name="Text Box 425"/>
                <p:cNvSpPr txBox="1">
                  <a:spLocks noChangeArrowheads="1"/>
                </p:cNvSpPr>
                <p:nvPr/>
              </p:nvSpPr>
              <p:spPr bwMode="auto">
                <a:xfrm>
                  <a:off x="1004"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52" name="Text Box 426"/>
                <p:cNvSpPr txBox="1">
                  <a:spLocks noChangeArrowheads="1"/>
                </p:cNvSpPr>
                <p:nvPr/>
              </p:nvSpPr>
              <p:spPr bwMode="auto">
                <a:xfrm>
                  <a:off x="1246"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53" name="Text Box 427"/>
                <p:cNvSpPr txBox="1">
                  <a:spLocks noChangeArrowheads="1"/>
                </p:cNvSpPr>
                <p:nvPr/>
              </p:nvSpPr>
              <p:spPr bwMode="auto">
                <a:xfrm>
                  <a:off x="1483"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54" name="Text Box 428"/>
                <p:cNvSpPr txBox="1">
                  <a:spLocks noChangeArrowheads="1"/>
                </p:cNvSpPr>
                <p:nvPr/>
              </p:nvSpPr>
              <p:spPr bwMode="auto">
                <a:xfrm>
                  <a:off x="1725"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55" name="Text Box 429"/>
                <p:cNvSpPr txBox="1">
                  <a:spLocks noChangeArrowheads="1"/>
                </p:cNvSpPr>
                <p:nvPr/>
              </p:nvSpPr>
              <p:spPr bwMode="auto">
                <a:xfrm>
                  <a:off x="1967"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56" name="Text Box 430"/>
                <p:cNvSpPr txBox="1">
                  <a:spLocks noChangeArrowheads="1"/>
                </p:cNvSpPr>
                <p:nvPr/>
              </p:nvSpPr>
              <p:spPr bwMode="auto">
                <a:xfrm>
                  <a:off x="2209"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57" name="Text Box 431"/>
                <p:cNvSpPr txBox="1">
                  <a:spLocks noChangeArrowheads="1"/>
                </p:cNvSpPr>
                <p:nvPr/>
              </p:nvSpPr>
              <p:spPr bwMode="auto">
                <a:xfrm>
                  <a:off x="2446"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58" name="Text Box 432"/>
                <p:cNvSpPr txBox="1">
                  <a:spLocks noChangeArrowheads="1"/>
                </p:cNvSpPr>
                <p:nvPr/>
              </p:nvSpPr>
              <p:spPr bwMode="auto">
                <a:xfrm>
                  <a:off x="1966"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59" name="Text Box 433"/>
                <p:cNvSpPr txBox="1">
                  <a:spLocks noChangeArrowheads="1"/>
                </p:cNvSpPr>
                <p:nvPr/>
              </p:nvSpPr>
              <p:spPr bwMode="auto">
                <a:xfrm>
                  <a:off x="2208"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60" name="Text Box 434"/>
                <p:cNvSpPr txBox="1">
                  <a:spLocks noChangeArrowheads="1"/>
                </p:cNvSpPr>
                <p:nvPr/>
              </p:nvSpPr>
              <p:spPr bwMode="auto">
                <a:xfrm>
                  <a:off x="2445"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grpSp>
          <p:sp>
            <p:nvSpPr>
              <p:cNvPr id="230" name="Oval 435"/>
              <p:cNvSpPr>
                <a:spLocks noChangeArrowheads="1"/>
              </p:cNvSpPr>
              <p:nvPr/>
            </p:nvSpPr>
            <p:spPr bwMode="auto">
              <a:xfrm>
                <a:off x="5492751" y="4283075"/>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231" name="Oval 436"/>
              <p:cNvSpPr>
                <a:spLocks noChangeArrowheads="1"/>
              </p:cNvSpPr>
              <p:nvPr/>
            </p:nvSpPr>
            <p:spPr bwMode="auto">
              <a:xfrm>
                <a:off x="5695951" y="4283075"/>
                <a:ext cx="152400" cy="152400"/>
              </a:xfrm>
              <a:prstGeom prst="ellipse">
                <a:avLst/>
              </a:prstGeom>
              <a:solidFill>
                <a:srgbClr val="33CC33"/>
              </a:solidFill>
              <a:ln w="38100">
                <a:noFill/>
                <a:round/>
                <a:headEnd/>
                <a:tailEnd/>
              </a:ln>
              <a:effectLst/>
            </p:spPr>
            <p:txBody>
              <a:bodyPr wrap="none" anchor="ctr">
                <a:spAutoFit/>
              </a:bodyPr>
              <a:lstStyle/>
              <a:p>
                <a:endParaRPr lang="en-US"/>
              </a:p>
            </p:txBody>
          </p:sp>
          <p:sp>
            <p:nvSpPr>
              <p:cNvPr id="232" name="Oval 437"/>
              <p:cNvSpPr>
                <a:spLocks noChangeArrowheads="1"/>
              </p:cNvSpPr>
              <p:nvPr/>
            </p:nvSpPr>
            <p:spPr bwMode="auto">
              <a:xfrm>
                <a:off x="7334251" y="4283075"/>
                <a:ext cx="152400" cy="152400"/>
              </a:xfrm>
              <a:prstGeom prst="ellipse">
                <a:avLst/>
              </a:prstGeom>
              <a:solidFill>
                <a:srgbClr val="33CC33"/>
              </a:solidFill>
              <a:ln w="38100">
                <a:noFill/>
                <a:round/>
                <a:headEnd/>
                <a:tailEnd/>
              </a:ln>
              <a:effectLst/>
            </p:spPr>
            <p:txBody>
              <a:bodyPr wrap="none" anchor="ctr">
                <a:spAutoFit/>
              </a:bodyPr>
              <a:lstStyle/>
              <a:p>
                <a:endParaRPr lang="en-US"/>
              </a:p>
            </p:txBody>
          </p:sp>
          <p:sp>
            <p:nvSpPr>
              <p:cNvPr id="233" name="Oval 438"/>
              <p:cNvSpPr>
                <a:spLocks noChangeArrowheads="1"/>
              </p:cNvSpPr>
              <p:nvPr/>
            </p:nvSpPr>
            <p:spPr bwMode="auto">
              <a:xfrm>
                <a:off x="7131051" y="4283075"/>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234" name="Oval 439"/>
              <p:cNvSpPr>
                <a:spLocks noChangeArrowheads="1"/>
              </p:cNvSpPr>
              <p:nvPr/>
            </p:nvSpPr>
            <p:spPr bwMode="auto">
              <a:xfrm>
                <a:off x="7340601" y="4064000"/>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235" name="Oval 836"/>
              <p:cNvSpPr>
                <a:spLocks noChangeArrowheads="1"/>
              </p:cNvSpPr>
              <p:nvPr/>
            </p:nvSpPr>
            <p:spPr bwMode="auto">
              <a:xfrm>
                <a:off x="3641726" y="4286250"/>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236" name="Oval 838"/>
              <p:cNvSpPr>
                <a:spLocks noChangeArrowheads="1"/>
              </p:cNvSpPr>
              <p:nvPr/>
            </p:nvSpPr>
            <p:spPr bwMode="auto">
              <a:xfrm>
                <a:off x="4067176" y="4286250"/>
                <a:ext cx="152400" cy="152400"/>
              </a:xfrm>
              <a:prstGeom prst="ellipse">
                <a:avLst/>
              </a:prstGeom>
              <a:solidFill>
                <a:srgbClr val="33CC33"/>
              </a:solidFill>
              <a:ln w="38100">
                <a:noFill/>
                <a:round/>
                <a:headEnd/>
                <a:tailEnd/>
              </a:ln>
              <a:effectLst/>
            </p:spPr>
            <p:txBody>
              <a:bodyPr wrap="none" anchor="ctr">
                <a:spAutoFit/>
              </a:bodyPr>
              <a:lstStyle/>
              <a:p>
                <a:endParaRPr lang="en-US"/>
              </a:p>
            </p:txBody>
          </p:sp>
          <p:sp>
            <p:nvSpPr>
              <p:cNvPr id="237" name="Oval 839"/>
              <p:cNvSpPr>
                <a:spLocks noChangeArrowheads="1"/>
              </p:cNvSpPr>
              <p:nvPr/>
            </p:nvSpPr>
            <p:spPr bwMode="auto">
              <a:xfrm>
                <a:off x="4060826" y="4067175"/>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238" name="Oval 840"/>
              <p:cNvSpPr>
                <a:spLocks noChangeArrowheads="1"/>
              </p:cNvSpPr>
              <p:nvPr/>
            </p:nvSpPr>
            <p:spPr bwMode="auto">
              <a:xfrm>
                <a:off x="3857626" y="4057650"/>
                <a:ext cx="152400" cy="152400"/>
              </a:xfrm>
              <a:prstGeom prst="ellipse">
                <a:avLst/>
              </a:prstGeom>
              <a:solidFill>
                <a:srgbClr val="33CC33"/>
              </a:solidFill>
              <a:ln w="38100">
                <a:noFill/>
                <a:round/>
                <a:headEnd/>
                <a:tailEnd/>
              </a:ln>
              <a:effectLst/>
            </p:spPr>
            <p:txBody>
              <a:bodyPr wrap="none" anchor="ctr">
                <a:spAutoFit/>
              </a:bodyPr>
              <a:lstStyle/>
              <a:p>
                <a:endParaRPr lang="en-US"/>
              </a:p>
            </p:txBody>
          </p:sp>
          <p:sp>
            <p:nvSpPr>
              <p:cNvPr id="239" name="Oval 842"/>
              <p:cNvSpPr>
                <a:spLocks noChangeArrowheads="1"/>
              </p:cNvSpPr>
              <p:nvPr/>
            </p:nvSpPr>
            <p:spPr bwMode="auto">
              <a:xfrm>
                <a:off x="5289551" y="4286250"/>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240" name="Oval 844"/>
              <p:cNvSpPr>
                <a:spLocks noChangeArrowheads="1"/>
              </p:cNvSpPr>
              <p:nvPr/>
            </p:nvSpPr>
            <p:spPr bwMode="auto">
              <a:xfrm>
                <a:off x="5708651" y="4067175"/>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241" name="Oval 845"/>
              <p:cNvSpPr>
                <a:spLocks noChangeArrowheads="1"/>
              </p:cNvSpPr>
              <p:nvPr/>
            </p:nvSpPr>
            <p:spPr bwMode="auto">
              <a:xfrm>
                <a:off x="5495926" y="4067175"/>
                <a:ext cx="152400" cy="152400"/>
              </a:xfrm>
              <a:prstGeom prst="ellipse">
                <a:avLst/>
              </a:prstGeom>
              <a:solidFill>
                <a:srgbClr val="33CC33"/>
              </a:solidFill>
              <a:ln w="38100">
                <a:noFill/>
                <a:round/>
                <a:headEnd/>
                <a:tailEnd/>
              </a:ln>
              <a:effectLst/>
            </p:spPr>
            <p:txBody>
              <a:bodyPr wrap="none" anchor="ctr">
                <a:spAutoFit/>
              </a:bodyPr>
              <a:lstStyle/>
              <a:p>
                <a:endParaRPr lang="en-US"/>
              </a:p>
            </p:txBody>
          </p:sp>
          <p:sp>
            <p:nvSpPr>
              <p:cNvPr id="242" name="Oval 849"/>
              <p:cNvSpPr>
                <a:spLocks noChangeArrowheads="1"/>
              </p:cNvSpPr>
              <p:nvPr/>
            </p:nvSpPr>
            <p:spPr bwMode="auto">
              <a:xfrm>
                <a:off x="5286376" y="4067175"/>
                <a:ext cx="152400" cy="152400"/>
              </a:xfrm>
              <a:prstGeom prst="ellipse">
                <a:avLst/>
              </a:prstGeom>
              <a:solidFill>
                <a:srgbClr val="33CC33"/>
              </a:solidFill>
              <a:ln w="38100">
                <a:noFill/>
                <a:round/>
                <a:headEnd/>
                <a:tailEnd/>
              </a:ln>
              <a:effectLst/>
            </p:spPr>
            <p:txBody>
              <a:bodyPr wrap="none" anchor="ctr">
                <a:spAutoFit/>
              </a:bodyPr>
              <a:lstStyle/>
              <a:p>
                <a:endParaRPr lang="en-US"/>
              </a:p>
            </p:txBody>
          </p:sp>
          <p:sp>
            <p:nvSpPr>
              <p:cNvPr id="243" name="Oval 850"/>
              <p:cNvSpPr>
                <a:spLocks noChangeArrowheads="1"/>
              </p:cNvSpPr>
              <p:nvPr/>
            </p:nvSpPr>
            <p:spPr bwMode="auto">
              <a:xfrm>
                <a:off x="6718301" y="4286250"/>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244" name="Oval 851"/>
              <p:cNvSpPr>
                <a:spLocks noChangeArrowheads="1"/>
              </p:cNvSpPr>
              <p:nvPr/>
            </p:nvSpPr>
            <p:spPr bwMode="auto">
              <a:xfrm>
                <a:off x="6918326" y="4286250"/>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245" name="Oval 852"/>
              <p:cNvSpPr>
                <a:spLocks noChangeArrowheads="1"/>
              </p:cNvSpPr>
              <p:nvPr/>
            </p:nvSpPr>
            <p:spPr bwMode="auto">
              <a:xfrm>
                <a:off x="7124701" y="4067175"/>
                <a:ext cx="152400" cy="152400"/>
              </a:xfrm>
              <a:prstGeom prst="ellipse">
                <a:avLst/>
              </a:prstGeom>
              <a:solidFill>
                <a:srgbClr val="33CC33"/>
              </a:solidFill>
              <a:ln w="38100">
                <a:noFill/>
                <a:round/>
                <a:headEnd/>
                <a:tailEnd/>
              </a:ln>
              <a:effectLst/>
            </p:spPr>
            <p:txBody>
              <a:bodyPr wrap="none" anchor="ctr">
                <a:spAutoFit/>
              </a:bodyPr>
              <a:lstStyle/>
              <a:p>
                <a:endParaRPr lang="en-US"/>
              </a:p>
            </p:txBody>
          </p:sp>
          <p:sp>
            <p:nvSpPr>
              <p:cNvPr id="246" name="Oval 853"/>
              <p:cNvSpPr>
                <a:spLocks noChangeArrowheads="1"/>
              </p:cNvSpPr>
              <p:nvPr/>
            </p:nvSpPr>
            <p:spPr bwMode="auto">
              <a:xfrm>
                <a:off x="6915151" y="4067175"/>
                <a:ext cx="152400" cy="152400"/>
              </a:xfrm>
              <a:prstGeom prst="ellipse">
                <a:avLst/>
              </a:prstGeom>
              <a:solidFill>
                <a:srgbClr val="33CC33"/>
              </a:solidFill>
              <a:ln w="38100">
                <a:noFill/>
                <a:round/>
                <a:headEnd/>
                <a:tailEnd/>
              </a:ln>
              <a:effectLst/>
            </p:spPr>
            <p:txBody>
              <a:bodyPr wrap="none" anchor="ctr">
                <a:spAutoFit/>
              </a:bodyPr>
              <a:lstStyle/>
              <a:p>
                <a:endParaRPr lang="en-US"/>
              </a:p>
            </p:txBody>
          </p:sp>
        </p:grpSp>
        <p:grpSp>
          <p:nvGrpSpPr>
            <p:cNvPr id="10" name="Group 867"/>
            <p:cNvGrpSpPr/>
            <p:nvPr/>
          </p:nvGrpSpPr>
          <p:grpSpPr>
            <a:xfrm>
              <a:off x="5272088" y="2790825"/>
              <a:ext cx="3146426" cy="2514600"/>
              <a:chOff x="1509713" y="5495925"/>
              <a:chExt cx="3146426" cy="2514600"/>
            </a:xfrm>
          </p:grpSpPr>
          <p:sp>
            <p:nvSpPr>
              <p:cNvPr id="11" name="Oval 856"/>
              <p:cNvSpPr>
                <a:spLocks noChangeArrowheads="1"/>
              </p:cNvSpPr>
              <p:nvPr/>
            </p:nvSpPr>
            <p:spPr bwMode="auto">
              <a:xfrm>
                <a:off x="2232026" y="6991350"/>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12" name="Oval 857"/>
              <p:cNvSpPr>
                <a:spLocks noChangeArrowheads="1"/>
              </p:cNvSpPr>
              <p:nvPr/>
            </p:nvSpPr>
            <p:spPr bwMode="auto">
              <a:xfrm>
                <a:off x="2447926" y="6991350"/>
                <a:ext cx="152400" cy="152400"/>
              </a:xfrm>
              <a:prstGeom prst="ellipse">
                <a:avLst/>
              </a:prstGeom>
              <a:solidFill>
                <a:srgbClr val="33CC33"/>
              </a:solidFill>
              <a:ln w="38100">
                <a:noFill/>
                <a:round/>
                <a:headEnd/>
                <a:tailEnd/>
              </a:ln>
              <a:effectLst/>
            </p:spPr>
            <p:txBody>
              <a:bodyPr wrap="none" anchor="ctr">
                <a:spAutoFit/>
              </a:bodyPr>
              <a:lstStyle/>
              <a:p>
                <a:endParaRPr lang="en-US"/>
              </a:p>
            </p:txBody>
          </p:sp>
          <p:sp>
            <p:nvSpPr>
              <p:cNvPr id="13" name="Oval 858"/>
              <p:cNvSpPr>
                <a:spLocks noChangeArrowheads="1"/>
              </p:cNvSpPr>
              <p:nvPr/>
            </p:nvSpPr>
            <p:spPr bwMode="auto">
              <a:xfrm>
                <a:off x="2451101" y="6772275"/>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14" name="Text Box 859"/>
              <p:cNvSpPr txBox="1">
                <a:spLocks noChangeArrowheads="1"/>
              </p:cNvSpPr>
              <p:nvPr/>
            </p:nvSpPr>
            <p:spPr bwMode="auto">
              <a:xfrm>
                <a:off x="1803401" y="7172325"/>
                <a:ext cx="1001713" cy="517525"/>
              </a:xfrm>
              <a:prstGeom prst="rect">
                <a:avLst/>
              </a:prstGeom>
              <a:noFill/>
              <a:ln w="38100">
                <a:noFill/>
                <a:miter lim="800000"/>
                <a:headEnd/>
                <a:tailEnd/>
              </a:ln>
              <a:effectLst/>
            </p:spPr>
            <p:txBody>
              <a:bodyPr wrap="none">
                <a:spAutoFit/>
              </a:bodyPr>
              <a:lstStyle/>
              <a:p>
                <a:pPr algn="ctr"/>
                <a:r>
                  <a:rPr lang="en-US" sz="1400"/>
                  <a:t>Score: 0-0</a:t>
                </a:r>
              </a:p>
              <a:p>
                <a:pPr algn="ctr"/>
                <a:r>
                  <a:rPr lang="en-US" sz="1400"/>
                  <a:t>(red first)</a:t>
                </a:r>
              </a:p>
            </p:txBody>
          </p:sp>
          <p:sp>
            <p:nvSpPr>
              <p:cNvPr id="15" name="Text Box 860"/>
              <p:cNvSpPr txBox="1">
                <a:spLocks noChangeArrowheads="1"/>
              </p:cNvSpPr>
              <p:nvPr/>
            </p:nvSpPr>
            <p:spPr bwMode="auto">
              <a:xfrm>
                <a:off x="1509713" y="5495925"/>
                <a:ext cx="1552575" cy="304800"/>
              </a:xfrm>
              <a:prstGeom prst="rect">
                <a:avLst/>
              </a:prstGeom>
              <a:noFill/>
              <a:ln w="38100">
                <a:noFill/>
                <a:miter lim="800000"/>
                <a:headEnd/>
                <a:tailEnd/>
              </a:ln>
              <a:effectLst/>
            </p:spPr>
            <p:txBody>
              <a:bodyPr wrap="none">
                <a:spAutoFit/>
              </a:bodyPr>
              <a:lstStyle/>
              <a:p>
                <a:pPr algn="ctr"/>
                <a:r>
                  <a:rPr lang="en-US" sz="1400"/>
                  <a:t>Last move: green</a:t>
                </a:r>
              </a:p>
            </p:txBody>
          </p:sp>
          <p:sp>
            <p:nvSpPr>
              <p:cNvPr id="16" name="Text Box 861"/>
              <p:cNvSpPr txBox="1">
                <a:spLocks noChangeArrowheads="1"/>
              </p:cNvSpPr>
              <p:nvPr/>
            </p:nvSpPr>
            <p:spPr bwMode="auto">
              <a:xfrm>
                <a:off x="1643063" y="7705725"/>
                <a:ext cx="1395413" cy="304800"/>
              </a:xfrm>
              <a:prstGeom prst="rect">
                <a:avLst/>
              </a:prstGeom>
              <a:noFill/>
              <a:ln w="38100">
                <a:noFill/>
                <a:miter lim="800000"/>
                <a:headEnd/>
                <a:tailEnd/>
              </a:ln>
              <a:effectLst/>
            </p:spPr>
            <p:txBody>
              <a:bodyPr wrap="none">
                <a:spAutoFit/>
              </a:bodyPr>
              <a:lstStyle/>
              <a:p>
                <a:r>
                  <a:rPr lang="en-US" sz="1400"/>
                  <a:t>Moves so far: 8</a:t>
                </a:r>
              </a:p>
            </p:txBody>
          </p:sp>
          <p:sp>
            <p:nvSpPr>
              <p:cNvPr id="17" name="Text Box 862"/>
              <p:cNvSpPr txBox="1">
                <a:spLocks noChangeArrowheads="1"/>
              </p:cNvSpPr>
              <p:nvPr/>
            </p:nvSpPr>
            <p:spPr bwMode="auto">
              <a:xfrm>
                <a:off x="1585913" y="58721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8" name="Text Box 863"/>
              <p:cNvSpPr txBox="1">
                <a:spLocks noChangeArrowheads="1"/>
              </p:cNvSpPr>
              <p:nvPr/>
            </p:nvSpPr>
            <p:spPr bwMode="auto">
              <a:xfrm>
                <a:off x="1793876" y="58721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9" name="Text Box 864"/>
              <p:cNvSpPr txBox="1">
                <a:spLocks noChangeArrowheads="1"/>
              </p:cNvSpPr>
              <p:nvPr/>
            </p:nvSpPr>
            <p:spPr bwMode="auto">
              <a:xfrm>
                <a:off x="1998663" y="58721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0" name="Text Box 865"/>
              <p:cNvSpPr txBox="1">
                <a:spLocks noChangeArrowheads="1"/>
              </p:cNvSpPr>
              <p:nvPr/>
            </p:nvSpPr>
            <p:spPr bwMode="auto">
              <a:xfrm>
                <a:off x="2208213" y="58721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1" name="Text Box 866"/>
              <p:cNvSpPr txBox="1">
                <a:spLocks noChangeArrowheads="1"/>
              </p:cNvSpPr>
              <p:nvPr/>
            </p:nvSpPr>
            <p:spPr bwMode="auto">
              <a:xfrm>
                <a:off x="1584326" y="6089650"/>
                <a:ext cx="209550"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2" name="Text Box 867"/>
              <p:cNvSpPr txBox="1">
                <a:spLocks noChangeArrowheads="1"/>
              </p:cNvSpPr>
              <p:nvPr/>
            </p:nvSpPr>
            <p:spPr bwMode="auto">
              <a:xfrm>
                <a:off x="1793876" y="6089650"/>
                <a:ext cx="207963"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3" name="Text Box 868"/>
              <p:cNvSpPr txBox="1">
                <a:spLocks noChangeArrowheads="1"/>
              </p:cNvSpPr>
              <p:nvPr/>
            </p:nvSpPr>
            <p:spPr bwMode="auto">
              <a:xfrm>
                <a:off x="1998663" y="6089650"/>
                <a:ext cx="207963"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4" name="Text Box 869"/>
              <p:cNvSpPr txBox="1">
                <a:spLocks noChangeArrowheads="1"/>
              </p:cNvSpPr>
              <p:nvPr/>
            </p:nvSpPr>
            <p:spPr bwMode="auto">
              <a:xfrm>
                <a:off x="2206626" y="6089650"/>
                <a:ext cx="209550"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5" name="Text Box 870"/>
              <p:cNvSpPr txBox="1">
                <a:spLocks noChangeArrowheads="1"/>
              </p:cNvSpPr>
              <p:nvPr/>
            </p:nvSpPr>
            <p:spPr bwMode="auto">
              <a:xfrm>
                <a:off x="2416176" y="58753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6" name="Text Box 871"/>
              <p:cNvSpPr txBox="1">
                <a:spLocks noChangeArrowheads="1"/>
              </p:cNvSpPr>
              <p:nvPr/>
            </p:nvSpPr>
            <p:spPr bwMode="auto">
              <a:xfrm>
                <a:off x="2624138" y="58753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7" name="Text Box 872"/>
              <p:cNvSpPr txBox="1">
                <a:spLocks noChangeArrowheads="1"/>
              </p:cNvSpPr>
              <p:nvPr/>
            </p:nvSpPr>
            <p:spPr bwMode="auto">
              <a:xfrm>
                <a:off x="2828926" y="58753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8" name="Text Box 873"/>
              <p:cNvSpPr txBox="1">
                <a:spLocks noChangeArrowheads="1"/>
              </p:cNvSpPr>
              <p:nvPr/>
            </p:nvSpPr>
            <p:spPr bwMode="auto">
              <a:xfrm>
                <a:off x="2414588" y="6092825"/>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29" name="Text Box 874"/>
              <p:cNvSpPr txBox="1">
                <a:spLocks noChangeArrowheads="1"/>
              </p:cNvSpPr>
              <p:nvPr/>
            </p:nvSpPr>
            <p:spPr bwMode="auto">
              <a:xfrm>
                <a:off x="2624138" y="6092825"/>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0" name="Text Box 875"/>
              <p:cNvSpPr txBox="1">
                <a:spLocks noChangeArrowheads="1"/>
              </p:cNvSpPr>
              <p:nvPr/>
            </p:nvSpPr>
            <p:spPr bwMode="auto">
              <a:xfrm>
                <a:off x="2828926" y="6092825"/>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grpSp>
            <p:nvGrpSpPr>
              <p:cNvPr id="31" name="Group 876"/>
              <p:cNvGrpSpPr>
                <a:grpSpLocks/>
              </p:cNvGrpSpPr>
              <p:nvPr/>
            </p:nvGrpSpPr>
            <p:grpSpPr bwMode="auto">
              <a:xfrm>
                <a:off x="1584326" y="6300788"/>
                <a:ext cx="1454150" cy="434975"/>
                <a:chOff x="1004" y="821"/>
                <a:chExt cx="1684" cy="493"/>
              </a:xfrm>
            </p:grpSpPr>
            <p:sp>
              <p:nvSpPr>
                <p:cNvPr id="106" name="Text Box 877"/>
                <p:cNvSpPr txBox="1">
                  <a:spLocks noChangeArrowheads="1"/>
                </p:cNvSpPr>
                <p:nvPr/>
              </p:nvSpPr>
              <p:spPr bwMode="auto">
                <a:xfrm>
                  <a:off x="1005"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07" name="Text Box 878"/>
                <p:cNvSpPr txBox="1">
                  <a:spLocks noChangeArrowheads="1"/>
                </p:cNvSpPr>
                <p:nvPr/>
              </p:nvSpPr>
              <p:spPr bwMode="auto">
                <a:xfrm>
                  <a:off x="1247"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08" name="Text Box 879"/>
                <p:cNvSpPr txBox="1">
                  <a:spLocks noChangeArrowheads="1"/>
                </p:cNvSpPr>
                <p:nvPr/>
              </p:nvSpPr>
              <p:spPr bwMode="auto">
                <a:xfrm>
                  <a:off x="1484"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09" name="Text Box 880"/>
                <p:cNvSpPr txBox="1">
                  <a:spLocks noChangeArrowheads="1"/>
                </p:cNvSpPr>
                <p:nvPr/>
              </p:nvSpPr>
              <p:spPr bwMode="auto">
                <a:xfrm>
                  <a:off x="1726"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10" name="Text Box 881"/>
                <p:cNvSpPr txBox="1">
                  <a:spLocks noChangeArrowheads="1"/>
                </p:cNvSpPr>
                <p:nvPr/>
              </p:nvSpPr>
              <p:spPr bwMode="auto">
                <a:xfrm>
                  <a:off x="1004"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11" name="Text Box 882"/>
                <p:cNvSpPr txBox="1">
                  <a:spLocks noChangeArrowheads="1"/>
                </p:cNvSpPr>
                <p:nvPr/>
              </p:nvSpPr>
              <p:spPr bwMode="auto">
                <a:xfrm>
                  <a:off x="1246"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12" name="Text Box 883"/>
                <p:cNvSpPr txBox="1">
                  <a:spLocks noChangeArrowheads="1"/>
                </p:cNvSpPr>
                <p:nvPr/>
              </p:nvSpPr>
              <p:spPr bwMode="auto">
                <a:xfrm>
                  <a:off x="1483"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13" name="Text Box 884"/>
                <p:cNvSpPr txBox="1">
                  <a:spLocks noChangeArrowheads="1"/>
                </p:cNvSpPr>
                <p:nvPr/>
              </p:nvSpPr>
              <p:spPr bwMode="auto">
                <a:xfrm>
                  <a:off x="1725"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14" name="Text Box 885"/>
                <p:cNvSpPr txBox="1">
                  <a:spLocks noChangeArrowheads="1"/>
                </p:cNvSpPr>
                <p:nvPr/>
              </p:nvSpPr>
              <p:spPr bwMode="auto">
                <a:xfrm>
                  <a:off x="1967"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15" name="Text Box 886"/>
                <p:cNvSpPr txBox="1">
                  <a:spLocks noChangeArrowheads="1"/>
                </p:cNvSpPr>
                <p:nvPr/>
              </p:nvSpPr>
              <p:spPr bwMode="auto">
                <a:xfrm>
                  <a:off x="2209"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16" name="Text Box 887"/>
                <p:cNvSpPr txBox="1">
                  <a:spLocks noChangeArrowheads="1"/>
                </p:cNvSpPr>
                <p:nvPr/>
              </p:nvSpPr>
              <p:spPr bwMode="auto">
                <a:xfrm>
                  <a:off x="2446"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17" name="Text Box 888"/>
                <p:cNvSpPr txBox="1">
                  <a:spLocks noChangeArrowheads="1"/>
                </p:cNvSpPr>
                <p:nvPr/>
              </p:nvSpPr>
              <p:spPr bwMode="auto">
                <a:xfrm>
                  <a:off x="1966"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18" name="Text Box 889"/>
                <p:cNvSpPr txBox="1">
                  <a:spLocks noChangeArrowheads="1"/>
                </p:cNvSpPr>
                <p:nvPr/>
              </p:nvSpPr>
              <p:spPr bwMode="auto">
                <a:xfrm>
                  <a:off x="2208"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19" name="Text Box 890"/>
                <p:cNvSpPr txBox="1">
                  <a:spLocks noChangeArrowheads="1"/>
                </p:cNvSpPr>
                <p:nvPr/>
              </p:nvSpPr>
              <p:spPr bwMode="auto">
                <a:xfrm>
                  <a:off x="2445"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grpSp>
          <p:grpSp>
            <p:nvGrpSpPr>
              <p:cNvPr id="32" name="Group 891"/>
              <p:cNvGrpSpPr>
                <a:grpSpLocks/>
              </p:cNvGrpSpPr>
              <p:nvPr/>
            </p:nvGrpSpPr>
            <p:grpSpPr bwMode="auto">
              <a:xfrm>
                <a:off x="1584326" y="6738938"/>
                <a:ext cx="1454150" cy="433388"/>
                <a:chOff x="1004" y="821"/>
                <a:chExt cx="1684" cy="493"/>
              </a:xfrm>
            </p:grpSpPr>
            <p:sp>
              <p:nvSpPr>
                <p:cNvPr id="92" name="Text Box 892"/>
                <p:cNvSpPr txBox="1">
                  <a:spLocks noChangeArrowheads="1"/>
                </p:cNvSpPr>
                <p:nvPr/>
              </p:nvSpPr>
              <p:spPr bwMode="auto">
                <a:xfrm>
                  <a:off x="1005"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93" name="Text Box 893"/>
                <p:cNvSpPr txBox="1">
                  <a:spLocks noChangeArrowheads="1"/>
                </p:cNvSpPr>
                <p:nvPr/>
              </p:nvSpPr>
              <p:spPr bwMode="auto">
                <a:xfrm>
                  <a:off x="1247"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94" name="Text Box 894"/>
                <p:cNvSpPr txBox="1">
                  <a:spLocks noChangeArrowheads="1"/>
                </p:cNvSpPr>
                <p:nvPr/>
              </p:nvSpPr>
              <p:spPr bwMode="auto">
                <a:xfrm>
                  <a:off x="1484"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95" name="Text Box 895"/>
                <p:cNvSpPr txBox="1">
                  <a:spLocks noChangeArrowheads="1"/>
                </p:cNvSpPr>
                <p:nvPr/>
              </p:nvSpPr>
              <p:spPr bwMode="auto">
                <a:xfrm>
                  <a:off x="1726" y="821"/>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96" name="Text Box 896"/>
                <p:cNvSpPr txBox="1">
                  <a:spLocks noChangeArrowheads="1"/>
                </p:cNvSpPr>
                <p:nvPr/>
              </p:nvSpPr>
              <p:spPr bwMode="auto">
                <a:xfrm>
                  <a:off x="1004"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97" name="Text Box 897"/>
                <p:cNvSpPr txBox="1">
                  <a:spLocks noChangeArrowheads="1"/>
                </p:cNvSpPr>
                <p:nvPr/>
              </p:nvSpPr>
              <p:spPr bwMode="auto">
                <a:xfrm>
                  <a:off x="1246"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98" name="Text Box 898"/>
                <p:cNvSpPr txBox="1">
                  <a:spLocks noChangeArrowheads="1"/>
                </p:cNvSpPr>
                <p:nvPr/>
              </p:nvSpPr>
              <p:spPr bwMode="auto">
                <a:xfrm>
                  <a:off x="1483"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99" name="Text Box 899"/>
                <p:cNvSpPr txBox="1">
                  <a:spLocks noChangeArrowheads="1"/>
                </p:cNvSpPr>
                <p:nvPr/>
              </p:nvSpPr>
              <p:spPr bwMode="auto">
                <a:xfrm>
                  <a:off x="1725" y="1069"/>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00" name="Text Box 900"/>
                <p:cNvSpPr txBox="1">
                  <a:spLocks noChangeArrowheads="1"/>
                </p:cNvSpPr>
                <p:nvPr/>
              </p:nvSpPr>
              <p:spPr bwMode="auto">
                <a:xfrm>
                  <a:off x="1967"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01" name="Text Box 901"/>
                <p:cNvSpPr txBox="1">
                  <a:spLocks noChangeArrowheads="1"/>
                </p:cNvSpPr>
                <p:nvPr/>
              </p:nvSpPr>
              <p:spPr bwMode="auto">
                <a:xfrm>
                  <a:off x="2209"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02" name="Text Box 902"/>
                <p:cNvSpPr txBox="1">
                  <a:spLocks noChangeArrowheads="1"/>
                </p:cNvSpPr>
                <p:nvPr/>
              </p:nvSpPr>
              <p:spPr bwMode="auto">
                <a:xfrm>
                  <a:off x="2446" y="824"/>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03" name="Text Box 903"/>
                <p:cNvSpPr txBox="1">
                  <a:spLocks noChangeArrowheads="1"/>
                </p:cNvSpPr>
                <p:nvPr/>
              </p:nvSpPr>
              <p:spPr bwMode="auto">
                <a:xfrm>
                  <a:off x="1966"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04" name="Text Box 904"/>
                <p:cNvSpPr txBox="1">
                  <a:spLocks noChangeArrowheads="1"/>
                </p:cNvSpPr>
                <p:nvPr/>
              </p:nvSpPr>
              <p:spPr bwMode="auto">
                <a:xfrm>
                  <a:off x="2208"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105" name="Text Box 905"/>
                <p:cNvSpPr txBox="1">
                  <a:spLocks noChangeArrowheads="1"/>
                </p:cNvSpPr>
                <p:nvPr/>
              </p:nvSpPr>
              <p:spPr bwMode="auto">
                <a:xfrm>
                  <a:off x="2445" y="1072"/>
                  <a:ext cx="242" cy="242"/>
                </a:xfrm>
                <a:prstGeom prst="rect">
                  <a:avLst/>
                </a:prstGeom>
                <a:noFill/>
                <a:ln w="38100">
                  <a:solidFill>
                    <a:schemeClr val="tx1"/>
                  </a:solidFill>
                  <a:miter lim="800000"/>
                  <a:headEnd/>
                  <a:tailEnd/>
                </a:ln>
                <a:effectLst/>
              </p:spPr>
              <p:txBody>
                <a:bodyPr/>
                <a:lstStyle/>
                <a:p>
                  <a:pPr>
                    <a:spcBef>
                      <a:spcPct val="50000"/>
                    </a:spcBef>
                  </a:pPr>
                  <a:endParaRPr lang="en-US"/>
                </a:p>
              </p:txBody>
            </p:sp>
          </p:grpSp>
          <p:sp>
            <p:nvSpPr>
              <p:cNvPr id="33" name="Text Box 906"/>
              <p:cNvSpPr txBox="1">
                <a:spLocks noChangeArrowheads="1"/>
              </p:cNvSpPr>
              <p:nvPr/>
            </p:nvSpPr>
            <p:spPr bwMode="auto">
              <a:xfrm>
                <a:off x="3421063" y="7172325"/>
                <a:ext cx="1001713" cy="517525"/>
              </a:xfrm>
              <a:prstGeom prst="rect">
                <a:avLst/>
              </a:prstGeom>
              <a:noFill/>
              <a:ln w="38100">
                <a:noFill/>
                <a:miter lim="800000"/>
                <a:headEnd/>
                <a:tailEnd/>
              </a:ln>
              <a:effectLst/>
            </p:spPr>
            <p:txBody>
              <a:bodyPr wrap="none">
                <a:spAutoFit/>
              </a:bodyPr>
              <a:lstStyle/>
              <a:p>
                <a:pPr algn="ctr"/>
                <a:r>
                  <a:rPr lang="en-US" sz="1400"/>
                  <a:t>Score: 1-0</a:t>
                </a:r>
              </a:p>
              <a:p>
                <a:pPr algn="ctr"/>
                <a:r>
                  <a:rPr lang="en-US" sz="1400"/>
                  <a:t>(red first)</a:t>
                </a:r>
              </a:p>
            </p:txBody>
          </p:sp>
          <p:sp>
            <p:nvSpPr>
              <p:cNvPr id="34" name="Text Box 907"/>
              <p:cNvSpPr txBox="1">
                <a:spLocks noChangeArrowheads="1"/>
              </p:cNvSpPr>
              <p:nvPr/>
            </p:nvSpPr>
            <p:spPr bwMode="auto">
              <a:xfrm>
                <a:off x="3224213" y="5495925"/>
                <a:ext cx="1355725" cy="304800"/>
              </a:xfrm>
              <a:prstGeom prst="rect">
                <a:avLst/>
              </a:prstGeom>
              <a:noFill/>
              <a:ln w="38100">
                <a:noFill/>
                <a:miter lim="800000"/>
                <a:headEnd/>
                <a:tailEnd/>
              </a:ln>
              <a:effectLst/>
            </p:spPr>
            <p:txBody>
              <a:bodyPr wrap="none">
                <a:spAutoFit/>
              </a:bodyPr>
              <a:lstStyle/>
              <a:p>
                <a:pPr algn="ctr"/>
                <a:r>
                  <a:rPr lang="en-US" sz="1400"/>
                  <a:t>Last move: red</a:t>
                </a:r>
              </a:p>
            </p:txBody>
          </p:sp>
          <p:sp>
            <p:nvSpPr>
              <p:cNvPr id="35" name="Text Box 908"/>
              <p:cNvSpPr txBox="1">
                <a:spLocks noChangeArrowheads="1"/>
              </p:cNvSpPr>
              <p:nvPr/>
            </p:nvSpPr>
            <p:spPr bwMode="auto">
              <a:xfrm>
                <a:off x="3260726" y="7705725"/>
                <a:ext cx="1395413" cy="304800"/>
              </a:xfrm>
              <a:prstGeom prst="rect">
                <a:avLst/>
              </a:prstGeom>
              <a:noFill/>
              <a:ln w="38100">
                <a:noFill/>
                <a:miter lim="800000"/>
                <a:headEnd/>
                <a:tailEnd/>
              </a:ln>
              <a:effectLst/>
            </p:spPr>
            <p:txBody>
              <a:bodyPr wrap="none">
                <a:spAutoFit/>
              </a:bodyPr>
              <a:lstStyle/>
              <a:p>
                <a:r>
                  <a:rPr lang="en-US" sz="1400"/>
                  <a:t>Moves so far: 9</a:t>
                </a:r>
              </a:p>
            </p:txBody>
          </p:sp>
          <p:sp>
            <p:nvSpPr>
              <p:cNvPr id="36" name="Text Box 909"/>
              <p:cNvSpPr txBox="1">
                <a:spLocks noChangeArrowheads="1"/>
              </p:cNvSpPr>
              <p:nvPr/>
            </p:nvSpPr>
            <p:spPr bwMode="auto">
              <a:xfrm>
                <a:off x="3203576" y="58721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7" name="Text Box 910"/>
              <p:cNvSpPr txBox="1">
                <a:spLocks noChangeArrowheads="1"/>
              </p:cNvSpPr>
              <p:nvPr/>
            </p:nvSpPr>
            <p:spPr bwMode="auto">
              <a:xfrm>
                <a:off x="3411538" y="58721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8" name="Text Box 911"/>
              <p:cNvSpPr txBox="1">
                <a:spLocks noChangeArrowheads="1"/>
              </p:cNvSpPr>
              <p:nvPr/>
            </p:nvSpPr>
            <p:spPr bwMode="auto">
              <a:xfrm>
                <a:off x="3616326" y="58721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39" name="Text Box 912"/>
              <p:cNvSpPr txBox="1">
                <a:spLocks noChangeArrowheads="1"/>
              </p:cNvSpPr>
              <p:nvPr/>
            </p:nvSpPr>
            <p:spPr bwMode="auto">
              <a:xfrm>
                <a:off x="3825876" y="58721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0" name="Text Box 913"/>
              <p:cNvSpPr txBox="1">
                <a:spLocks noChangeArrowheads="1"/>
              </p:cNvSpPr>
              <p:nvPr/>
            </p:nvSpPr>
            <p:spPr bwMode="auto">
              <a:xfrm>
                <a:off x="3201988" y="6089650"/>
                <a:ext cx="209550"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1" name="Text Box 914"/>
              <p:cNvSpPr txBox="1">
                <a:spLocks noChangeArrowheads="1"/>
              </p:cNvSpPr>
              <p:nvPr/>
            </p:nvSpPr>
            <p:spPr bwMode="auto">
              <a:xfrm>
                <a:off x="3411538" y="6089650"/>
                <a:ext cx="207963"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2" name="Text Box 915"/>
              <p:cNvSpPr txBox="1">
                <a:spLocks noChangeArrowheads="1"/>
              </p:cNvSpPr>
              <p:nvPr/>
            </p:nvSpPr>
            <p:spPr bwMode="auto">
              <a:xfrm>
                <a:off x="3616326" y="6089650"/>
                <a:ext cx="207963"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3" name="Text Box 916"/>
              <p:cNvSpPr txBox="1">
                <a:spLocks noChangeArrowheads="1"/>
              </p:cNvSpPr>
              <p:nvPr/>
            </p:nvSpPr>
            <p:spPr bwMode="auto">
              <a:xfrm>
                <a:off x="3824288" y="6089650"/>
                <a:ext cx="209550" cy="214313"/>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4" name="Text Box 917"/>
              <p:cNvSpPr txBox="1">
                <a:spLocks noChangeArrowheads="1"/>
              </p:cNvSpPr>
              <p:nvPr/>
            </p:nvSpPr>
            <p:spPr bwMode="auto">
              <a:xfrm>
                <a:off x="4033838" y="58753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5" name="Text Box 918"/>
              <p:cNvSpPr txBox="1">
                <a:spLocks noChangeArrowheads="1"/>
              </p:cNvSpPr>
              <p:nvPr/>
            </p:nvSpPr>
            <p:spPr bwMode="auto">
              <a:xfrm>
                <a:off x="4241801" y="58753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6" name="Text Box 919"/>
              <p:cNvSpPr txBox="1">
                <a:spLocks noChangeArrowheads="1"/>
              </p:cNvSpPr>
              <p:nvPr/>
            </p:nvSpPr>
            <p:spPr bwMode="auto">
              <a:xfrm>
                <a:off x="4446588" y="58753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7" name="Text Box 920"/>
              <p:cNvSpPr txBox="1">
                <a:spLocks noChangeArrowheads="1"/>
              </p:cNvSpPr>
              <p:nvPr/>
            </p:nvSpPr>
            <p:spPr bwMode="auto">
              <a:xfrm>
                <a:off x="4032251" y="6092825"/>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8" name="Text Box 921"/>
              <p:cNvSpPr txBox="1">
                <a:spLocks noChangeArrowheads="1"/>
              </p:cNvSpPr>
              <p:nvPr/>
            </p:nvSpPr>
            <p:spPr bwMode="auto">
              <a:xfrm>
                <a:off x="4241801" y="6092825"/>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49" name="Text Box 922"/>
              <p:cNvSpPr txBox="1">
                <a:spLocks noChangeArrowheads="1"/>
              </p:cNvSpPr>
              <p:nvPr/>
            </p:nvSpPr>
            <p:spPr bwMode="auto">
              <a:xfrm>
                <a:off x="4446588" y="6092825"/>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0" name="Text Box 923"/>
              <p:cNvSpPr txBox="1">
                <a:spLocks noChangeArrowheads="1"/>
              </p:cNvSpPr>
              <p:nvPr/>
            </p:nvSpPr>
            <p:spPr bwMode="auto">
              <a:xfrm>
                <a:off x="3203576" y="630078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1" name="Text Box 924"/>
              <p:cNvSpPr txBox="1">
                <a:spLocks noChangeArrowheads="1"/>
              </p:cNvSpPr>
              <p:nvPr/>
            </p:nvSpPr>
            <p:spPr bwMode="auto">
              <a:xfrm>
                <a:off x="3411538" y="630078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2" name="Text Box 925"/>
              <p:cNvSpPr txBox="1">
                <a:spLocks noChangeArrowheads="1"/>
              </p:cNvSpPr>
              <p:nvPr/>
            </p:nvSpPr>
            <p:spPr bwMode="auto">
              <a:xfrm>
                <a:off x="3616326" y="630078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3" name="Text Box 926"/>
              <p:cNvSpPr txBox="1">
                <a:spLocks noChangeArrowheads="1"/>
              </p:cNvSpPr>
              <p:nvPr/>
            </p:nvSpPr>
            <p:spPr bwMode="auto">
              <a:xfrm>
                <a:off x="3825876" y="630078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4" name="Text Box 927"/>
              <p:cNvSpPr txBox="1">
                <a:spLocks noChangeArrowheads="1"/>
              </p:cNvSpPr>
              <p:nvPr/>
            </p:nvSpPr>
            <p:spPr bwMode="auto">
              <a:xfrm>
                <a:off x="3201988" y="65198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5" name="Text Box 928"/>
              <p:cNvSpPr txBox="1">
                <a:spLocks noChangeArrowheads="1"/>
              </p:cNvSpPr>
              <p:nvPr/>
            </p:nvSpPr>
            <p:spPr bwMode="auto">
              <a:xfrm>
                <a:off x="3411538" y="65198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6" name="Text Box 929"/>
              <p:cNvSpPr txBox="1">
                <a:spLocks noChangeArrowheads="1"/>
              </p:cNvSpPr>
              <p:nvPr/>
            </p:nvSpPr>
            <p:spPr bwMode="auto">
              <a:xfrm>
                <a:off x="3616326" y="65198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7" name="Text Box 930"/>
              <p:cNvSpPr txBox="1">
                <a:spLocks noChangeArrowheads="1"/>
              </p:cNvSpPr>
              <p:nvPr/>
            </p:nvSpPr>
            <p:spPr bwMode="auto">
              <a:xfrm>
                <a:off x="3824288" y="65198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8" name="Text Box 931"/>
              <p:cNvSpPr txBox="1">
                <a:spLocks noChangeArrowheads="1"/>
              </p:cNvSpPr>
              <p:nvPr/>
            </p:nvSpPr>
            <p:spPr bwMode="auto">
              <a:xfrm>
                <a:off x="4033838" y="630396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59" name="Text Box 932"/>
              <p:cNvSpPr txBox="1">
                <a:spLocks noChangeArrowheads="1"/>
              </p:cNvSpPr>
              <p:nvPr/>
            </p:nvSpPr>
            <p:spPr bwMode="auto">
              <a:xfrm>
                <a:off x="4241801" y="63039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60" name="Text Box 933"/>
              <p:cNvSpPr txBox="1">
                <a:spLocks noChangeArrowheads="1"/>
              </p:cNvSpPr>
              <p:nvPr/>
            </p:nvSpPr>
            <p:spPr bwMode="auto">
              <a:xfrm>
                <a:off x="4446588" y="630396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61" name="Text Box 934"/>
              <p:cNvSpPr txBox="1">
                <a:spLocks noChangeArrowheads="1"/>
              </p:cNvSpPr>
              <p:nvPr/>
            </p:nvSpPr>
            <p:spPr bwMode="auto">
              <a:xfrm>
                <a:off x="4032251" y="65230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62" name="Text Box 935"/>
              <p:cNvSpPr txBox="1">
                <a:spLocks noChangeArrowheads="1"/>
              </p:cNvSpPr>
              <p:nvPr/>
            </p:nvSpPr>
            <p:spPr bwMode="auto">
              <a:xfrm>
                <a:off x="4241801" y="65230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63" name="Text Box 936"/>
              <p:cNvSpPr txBox="1">
                <a:spLocks noChangeArrowheads="1"/>
              </p:cNvSpPr>
              <p:nvPr/>
            </p:nvSpPr>
            <p:spPr bwMode="auto">
              <a:xfrm>
                <a:off x="4446588" y="65230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64" name="Text Box 937"/>
              <p:cNvSpPr txBox="1">
                <a:spLocks noChangeArrowheads="1"/>
              </p:cNvSpPr>
              <p:nvPr/>
            </p:nvSpPr>
            <p:spPr bwMode="auto">
              <a:xfrm>
                <a:off x="3203576" y="67389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65" name="Text Box 938"/>
              <p:cNvSpPr txBox="1">
                <a:spLocks noChangeArrowheads="1"/>
              </p:cNvSpPr>
              <p:nvPr/>
            </p:nvSpPr>
            <p:spPr bwMode="auto">
              <a:xfrm>
                <a:off x="3411538" y="67389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66" name="Text Box 939"/>
              <p:cNvSpPr txBox="1">
                <a:spLocks noChangeArrowheads="1"/>
              </p:cNvSpPr>
              <p:nvPr/>
            </p:nvSpPr>
            <p:spPr bwMode="auto">
              <a:xfrm>
                <a:off x="3616326" y="6738938"/>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67" name="Text Box 940"/>
              <p:cNvSpPr txBox="1">
                <a:spLocks noChangeArrowheads="1"/>
              </p:cNvSpPr>
              <p:nvPr/>
            </p:nvSpPr>
            <p:spPr bwMode="auto">
              <a:xfrm>
                <a:off x="3825876" y="6738938"/>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68" name="Text Box 941"/>
              <p:cNvSpPr txBox="1">
                <a:spLocks noChangeArrowheads="1"/>
              </p:cNvSpPr>
              <p:nvPr/>
            </p:nvSpPr>
            <p:spPr bwMode="auto">
              <a:xfrm>
                <a:off x="3201988" y="6956425"/>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69" name="Text Box 942"/>
              <p:cNvSpPr txBox="1">
                <a:spLocks noChangeArrowheads="1"/>
              </p:cNvSpPr>
              <p:nvPr/>
            </p:nvSpPr>
            <p:spPr bwMode="auto">
              <a:xfrm>
                <a:off x="3411538" y="6956425"/>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70" name="Text Box 943"/>
              <p:cNvSpPr txBox="1">
                <a:spLocks noChangeArrowheads="1"/>
              </p:cNvSpPr>
              <p:nvPr/>
            </p:nvSpPr>
            <p:spPr bwMode="auto">
              <a:xfrm>
                <a:off x="3616326" y="6956425"/>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71" name="Text Box 944"/>
              <p:cNvSpPr txBox="1">
                <a:spLocks noChangeArrowheads="1"/>
              </p:cNvSpPr>
              <p:nvPr/>
            </p:nvSpPr>
            <p:spPr bwMode="auto">
              <a:xfrm>
                <a:off x="3824288" y="6956425"/>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72" name="Text Box 945"/>
              <p:cNvSpPr txBox="1">
                <a:spLocks noChangeArrowheads="1"/>
              </p:cNvSpPr>
              <p:nvPr/>
            </p:nvSpPr>
            <p:spPr bwMode="auto">
              <a:xfrm>
                <a:off x="4033838" y="6742113"/>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73" name="Text Box 946"/>
              <p:cNvSpPr txBox="1">
                <a:spLocks noChangeArrowheads="1"/>
              </p:cNvSpPr>
              <p:nvPr/>
            </p:nvSpPr>
            <p:spPr bwMode="auto">
              <a:xfrm>
                <a:off x="4241801" y="674211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74" name="Text Box 947"/>
              <p:cNvSpPr txBox="1">
                <a:spLocks noChangeArrowheads="1"/>
              </p:cNvSpPr>
              <p:nvPr/>
            </p:nvSpPr>
            <p:spPr bwMode="auto">
              <a:xfrm>
                <a:off x="4446588" y="6742113"/>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75" name="Text Box 948"/>
              <p:cNvSpPr txBox="1">
                <a:spLocks noChangeArrowheads="1"/>
              </p:cNvSpPr>
              <p:nvPr/>
            </p:nvSpPr>
            <p:spPr bwMode="auto">
              <a:xfrm>
                <a:off x="4032251" y="6959600"/>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76" name="Text Box 949"/>
              <p:cNvSpPr txBox="1">
                <a:spLocks noChangeArrowheads="1"/>
              </p:cNvSpPr>
              <p:nvPr/>
            </p:nvSpPr>
            <p:spPr bwMode="auto">
              <a:xfrm>
                <a:off x="4241801" y="6959600"/>
                <a:ext cx="209550"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77" name="Text Box 950"/>
              <p:cNvSpPr txBox="1">
                <a:spLocks noChangeArrowheads="1"/>
              </p:cNvSpPr>
              <p:nvPr/>
            </p:nvSpPr>
            <p:spPr bwMode="auto">
              <a:xfrm>
                <a:off x="4446588" y="6959600"/>
                <a:ext cx="207963" cy="212725"/>
              </a:xfrm>
              <a:prstGeom prst="rect">
                <a:avLst/>
              </a:prstGeom>
              <a:noFill/>
              <a:ln w="38100">
                <a:solidFill>
                  <a:schemeClr val="tx1"/>
                </a:solidFill>
                <a:miter lim="800000"/>
                <a:headEnd/>
                <a:tailEnd/>
              </a:ln>
              <a:effectLst/>
            </p:spPr>
            <p:txBody>
              <a:bodyPr/>
              <a:lstStyle/>
              <a:p>
                <a:pPr>
                  <a:spcBef>
                    <a:spcPct val="50000"/>
                  </a:spcBef>
                </a:pPr>
                <a:endParaRPr lang="en-US"/>
              </a:p>
            </p:txBody>
          </p:sp>
          <p:sp>
            <p:nvSpPr>
              <p:cNvPr id="78" name="Oval 951"/>
              <p:cNvSpPr>
                <a:spLocks noChangeArrowheads="1"/>
              </p:cNvSpPr>
              <p:nvPr/>
            </p:nvSpPr>
            <p:spPr bwMode="auto">
              <a:xfrm>
                <a:off x="3849688" y="6988175"/>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79" name="Oval 1050"/>
              <p:cNvSpPr>
                <a:spLocks noChangeArrowheads="1"/>
              </p:cNvSpPr>
              <p:nvPr/>
            </p:nvSpPr>
            <p:spPr bwMode="auto">
              <a:xfrm>
                <a:off x="3641726" y="6991350"/>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80" name="Oval 1051"/>
              <p:cNvSpPr>
                <a:spLocks noChangeArrowheads="1"/>
              </p:cNvSpPr>
              <p:nvPr/>
            </p:nvSpPr>
            <p:spPr bwMode="auto">
              <a:xfrm>
                <a:off x="2228851" y="6772275"/>
                <a:ext cx="152400" cy="152400"/>
              </a:xfrm>
              <a:prstGeom prst="ellipse">
                <a:avLst/>
              </a:prstGeom>
              <a:solidFill>
                <a:srgbClr val="33CC33"/>
              </a:solidFill>
              <a:ln w="38100">
                <a:noFill/>
                <a:round/>
                <a:headEnd/>
                <a:tailEnd/>
              </a:ln>
              <a:effectLst/>
            </p:spPr>
            <p:txBody>
              <a:bodyPr wrap="none" anchor="ctr">
                <a:spAutoFit/>
              </a:bodyPr>
              <a:lstStyle/>
              <a:p>
                <a:endParaRPr lang="en-US"/>
              </a:p>
            </p:txBody>
          </p:sp>
          <p:sp>
            <p:nvSpPr>
              <p:cNvPr id="81" name="Oval 1052"/>
              <p:cNvSpPr>
                <a:spLocks noChangeArrowheads="1"/>
              </p:cNvSpPr>
              <p:nvPr/>
            </p:nvSpPr>
            <p:spPr bwMode="auto">
              <a:xfrm>
                <a:off x="4067176" y="6991350"/>
                <a:ext cx="152400" cy="152400"/>
              </a:xfrm>
              <a:prstGeom prst="ellipse">
                <a:avLst/>
              </a:prstGeom>
              <a:solidFill>
                <a:srgbClr val="33CC33"/>
              </a:solidFill>
              <a:ln w="38100">
                <a:noFill/>
                <a:round/>
                <a:headEnd/>
                <a:tailEnd/>
              </a:ln>
              <a:effectLst/>
            </p:spPr>
            <p:txBody>
              <a:bodyPr wrap="none" anchor="ctr">
                <a:spAutoFit/>
              </a:bodyPr>
              <a:lstStyle/>
              <a:p>
                <a:endParaRPr lang="en-US"/>
              </a:p>
            </p:txBody>
          </p:sp>
          <p:sp>
            <p:nvSpPr>
              <p:cNvPr id="82" name="Oval 1053"/>
              <p:cNvSpPr>
                <a:spLocks noChangeArrowheads="1"/>
              </p:cNvSpPr>
              <p:nvPr/>
            </p:nvSpPr>
            <p:spPr bwMode="auto">
              <a:xfrm>
                <a:off x="4060826" y="6772275"/>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83" name="Oval 1054"/>
              <p:cNvSpPr>
                <a:spLocks noChangeArrowheads="1"/>
              </p:cNvSpPr>
              <p:nvPr/>
            </p:nvSpPr>
            <p:spPr bwMode="auto">
              <a:xfrm>
                <a:off x="3857626" y="6762750"/>
                <a:ext cx="152400" cy="152400"/>
              </a:xfrm>
              <a:prstGeom prst="ellipse">
                <a:avLst/>
              </a:prstGeom>
              <a:solidFill>
                <a:srgbClr val="33CC33"/>
              </a:solidFill>
              <a:ln w="38100">
                <a:noFill/>
                <a:round/>
                <a:headEnd/>
                <a:tailEnd/>
              </a:ln>
              <a:effectLst/>
            </p:spPr>
            <p:txBody>
              <a:bodyPr wrap="none" anchor="ctr">
                <a:spAutoFit/>
              </a:bodyPr>
              <a:lstStyle/>
              <a:p>
                <a:endParaRPr lang="en-US"/>
              </a:p>
            </p:txBody>
          </p:sp>
          <p:sp>
            <p:nvSpPr>
              <p:cNvPr id="84" name="Oval 1063"/>
              <p:cNvSpPr>
                <a:spLocks noChangeArrowheads="1"/>
              </p:cNvSpPr>
              <p:nvPr/>
            </p:nvSpPr>
            <p:spPr bwMode="auto">
              <a:xfrm>
                <a:off x="1822451" y="6981825"/>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85" name="Oval 1064"/>
              <p:cNvSpPr>
                <a:spLocks noChangeArrowheads="1"/>
              </p:cNvSpPr>
              <p:nvPr/>
            </p:nvSpPr>
            <p:spPr bwMode="auto">
              <a:xfrm>
                <a:off x="2022476" y="6981825"/>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86" name="Oval 1065"/>
              <p:cNvSpPr>
                <a:spLocks noChangeArrowheads="1"/>
              </p:cNvSpPr>
              <p:nvPr/>
            </p:nvSpPr>
            <p:spPr bwMode="auto">
              <a:xfrm>
                <a:off x="2019301" y="6762750"/>
                <a:ext cx="152400" cy="152400"/>
              </a:xfrm>
              <a:prstGeom prst="ellipse">
                <a:avLst/>
              </a:prstGeom>
              <a:solidFill>
                <a:srgbClr val="33CC33"/>
              </a:solidFill>
              <a:ln w="38100">
                <a:noFill/>
                <a:round/>
                <a:headEnd/>
                <a:tailEnd/>
              </a:ln>
              <a:effectLst/>
            </p:spPr>
            <p:txBody>
              <a:bodyPr wrap="none" anchor="ctr">
                <a:spAutoFit/>
              </a:bodyPr>
              <a:lstStyle/>
              <a:p>
                <a:endParaRPr lang="en-US"/>
              </a:p>
            </p:txBody>
          </p:sp>
          <p:sp>
            <p:nvSpPr>
              <p:cNvPr id="87" name="Oval 1067"/>
              <p:cNvSpPr>
                <a:spLocks noChangeArrowheads="1"/>
              </p:cNvSpPr>
              <p:nvPr/>
            </p:nvSpPr>
            <p:spPr bwMode="auto">
              <a:xfrm>
                <a:off x="2228851" y="6553200"/>
                <a:ext cx="152400" cy="152400"/>
              </a:xfrm>
              <a:prstGeom prst="ellipse">
                <a:avLst/>
              </a:prstGeom>
              <a:solidFill>
                <a:srgbClr val="33CC33"/>
              </a:solidFill>
              <a:ln w="38100">
                <a:noFill/>
                <a:round/>
                <a:headEnd/>
                <a:tailEnd/>
              </a:ln>
              <a:effectLst/>
            </p:spPr>
            <p:txBody>
              <a:bodyPr wrap="none" anchor="ctr">
                <a:spAutoFit/>
              </a:bodyPr>
              <a:lstStyle/>
              <a:p>
                <a:endParaRPr lang="en-US"/>
              </a:p>
            </p:txBody>
          </p:sp>
          <p:sp>
            <p:nvSpPr>
              <p:cNvPr id="88" name="Oval 1068"/>
              <p:cNvSpPr>
                <a:spLocks noChangeArrowheads="1"/>
              </p:cNvSpPr>
              <p:nvPr/>
            </p:nvSpPr>
            <p:spPr bwMode="auto">
              <a:xfrm>
                <a:off x="3441701" y="6991350"/>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89" name="Oval 1069"/>
              <p:cNvSpPr>
                <a:spLocks noChangeArrowheads="1"/>
              </p:cNvSpPr>
              <p:nvPr/>
            </p:nvSpPr>
            <p:spPr bwMode="auto">
              <a:xfrm>
                <a:off x="3232151" y="6991350"/>
                <a:ext cx="152400" cy="152400"/>
              </a:xfrm>
              <a:prstGeom prst="ellipse">
                <a:avLst/>
              </a:prstGeom>
              <a:solidFill>
                <a:srgbClr val="CC3300"/>
              </a:solidFill>
              <a:ln w="38100">
                <a:noFill/>
                <a:round/>
                <a:headEnd/>
                <a:tailEnd/>
              </a:ln>
              <a:effectLst/>
            </p:spPr>
            <p:txBody>
              <a:bodyPr wrap="none" anchor="ctr">
                <a:spAutoFit/>
              </a:bodyPr>
              <a:lstStyle/>
              <a:p>
                <a:endParaRPr lang="en-US"/>
              </a:p>
            </p:txBody>
          </p:sp>
          <p:sp>
            <p:nvSpPr>
              <p:cNvPr id="90" name="Oval 1071"/>
              <p:cNvSpPr>
                <a:spLocks noChangeArrowheads="1"/>
              </p:cNvSpPr>
              <p:nvPr/>
            </p:nvSpPr>
            <p:spPr bwMode="auto">
              <a:xfrm>
                <a:off x="3648076" y="6762750"/>
                <a:ext cx="152400" cy="152400"/>
              </a:xfrm>
              <a:prstGeom prst="ellipse">
                <a:avLst/>
              </a:prstGeom>
              <a:solidFill>
                <a:srgbClr val="33CC33"/>
              </a:solidFill>
              <a:ln w="38100">
                <a:noFill/>
                <a:round/>
                <a:headEnd/>
                <a:tailEnd/>
              </a:ln>
              <a:effectLst/>
            </p:spPr>
            <p:txBody>
              <a:bodyPr wrap="none" anchor="ctr">
                <a:spAutoFit/>
              </a:bodyPr>
              <a:lstStyle/>
              <a:p>
                <a:endParaRPr lang="en-US"/>
              </a:p>
            </p:txBody>
          </p:sp>
          <p:sp>
            <p:nvSpPr>
              <p:cNvPr id="91" name="Oval 1072"/>
              <p:cNvSpPr>
                <a:spLocks noChangeArrowheads="1"/>
              </p:cNvSpPr>
              <p:nvPr/>
            </p:nvSpPr>
            <p:spPr bwMode="auto">
              <a:xfrm>
                <a:off x="3857626" y="6553200"/>
                <a:ext cx="152400" cy="152400"/>
              </a:xfrm>
              <a:prstGeom prst="ellipse">
                <a:avLst/>
              </a:prstGeom>
              <a:solidFill>
                <a:srgbClr val="33CC33"/>
              </a:solidFill>
              <a:ln w="38100">
                <a:noFill/>
                <a:round/>
                <a:headEnd/>
                <a:tailEnd/>
              </a:ln>
              <a:effectLst/>
            </p:spPr>
            <p:txBody>
              <a:bodyPr wrap="none" anchor="ctr">
                <a:spAutoFit/>
              </a:bodyPr>
              <a:lstStyle/>
              <a:p>
                <a:endParaRPr lang="en-US"/>
              </a:p>
            </p:txBody>
          </p:sp>
        </p:gr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The Liars Puzzle</a:t>
            </a:r>
            <a:endParaRPr lang="en-US" dirty="0"/>
          </a:p>
        </p:txBody>
      </p:sp>
      <p:sp>
        <p:nvSpPr>
          <p:cNvPr id="3" name="Content Placeholder 2"/>
          <p:cNvSpPr>
            <a:spLocks noGrp="1"/>
          </p:cNvSpPr>
          <p:nvPr>
            <p:ph idx="1"/>
          </p:nvPr>
        </p:nvSpPr>
        <p:spPr>
          <a:xfrm>
            <a:off x="304800" y="1295400"/>
            <a:ext cx="8534400" cy="4525963"/>
          </a:xfrm>
        </p:spPr>
        <p:txBody>
          <a:bodyPr>
            <a:noAutofit/>
          </a:bodyPr>
          <a:lstStyle/>
          <a:p>
            <a:r>
              <a:rPr lang="en-US" sz="2000" dirty="0" smtClean="0"/>
              <a:t>From "Structure and Interpretation of Computer Programs", by Abelson, </a:t>
            </a:r>
            <a:r>
              <a:rPr lang="en-US" sz="2000" dirty="0" err="1" smtClean="0"/>
              <a:t>Sussman</a:t>
            </a:r>
            <a:r>
              <a:rPr lang="en-US" sz="2000" dirty="0" smtClean="0"/>
              <a:t>, and </a:t>
            </a:r>
            <a:r>
              <a:rPr lang="en-US" sz="2000" dirty="0" err="1" smtClean="0"/>
              <a:t>Sussman</a:t>
            </a:r>
            <a:r>
              <a:rPr lang="en-US" sz="2000" dirty="0" smtClean="0"/>
              <a:t>, 2</a:t>
            </a:r>
            <a:r>
              <a:rPr lang="en-US" sz="2000" baseline="30000" dirty="0" smtClean="0"/>
              <a:t>nd</a:t>
            </a:r>
            <a:r>
              <a:rPr lang="en-US" sz="2000" dirty="0" smtClean="0"/>
              <a:t> edition.</a:t>
            </a:r>
          </a:p>
          <a:p>
            <a:r>
              <a:rPr lang="en-US" sz="2400" dirty="0" smtClean="0"/>
              <a:t>Five schoolgirls sat for an examination. Their parents –so they thought- showed an undue degree of interest in the result. They therefore agreed that, in writing home about the examination, each girl should make one true statement and one untrue one. The following are the relevant passages from their letters:</a:t>
            </a:r>
            <a:br>
              <a:rPr lang="en-US" sz="2400" dirty="0" smtClean="0"/>
            </a:br>
            <a:endParaRPr lang="en-US" sz="1000" dirty="0" smtClean="0"/>
          </a:p>
          <a:p>
            <a:pPr lvl="1"/>
            <a:r>
              <a:rPr lang="en-US" sz="2000" dirty="0" smtClean="0"/>
              <a:t>Betty: "Kitty was second in the exam. I was third."</a:t>
            </a:r>
          </a:p>
          <a:p>
            <a:pPr lvl="1"/>
            <a:r>
              <a:rPr lang="en-US" sz="2000" dirty="0" smtClean="0"/>
              <a:t>Ethel: "I was first in the exam. Joan was second."</a:t>
            </a:r>
          </a:p>
          <a:p>
            <a:pPr lvl="1"/>
            <a:r>
              <a:rPr lang="en-US" sz="2000" dirty="0" smtClean="0"/>
              <a:t>Joan: "I was third, and Ethel was bottom."</a:t>
            </a:r>
          </a:p>
          <a:p>
            <a:pPr lvl="1"/>
            <a:r>
              <a:rPr lang="en-US" sz="2000" dirty="0" smtClean="0"/>
              <a:t>Kitty: "I was second, and Mary was fourth."</a:t>
            </a:r>
          </a:p>
          <a:p>
            <a:pPr lvl="1"/>
            <a:r>
              <a:rPr lang="en-US" sz="2000" dirty="0" smtClean="0"/>
              <a:t>Mary: "I was fourth, and Betty was first."</a:t>
            </a:r>
          </a:p>
          <a:p>
            <a:pPr lvl="1">
              <a:buNone/>
            </a:pPr>
            <a:endParaRPr lang="en-US" sz="1000" dirty="0" smtClean="0"/>
          </a:p>
          <a:p>
            <a:r>
              <a:rPr lang="en-US" sz="2400" dirty="0" smtClean="0"/>
              <a:t>What was the true order in which the five girls were placed?</a:t>
            </a:r>
            <a:endParaRPr lang="en-US" sz="24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Revisit the </a:t>
            </a:r>
            <a:r>
              <a:rPr lang="en-US" b="1" dirty="0" err="1" smtClean="0"/>
              <a:t>check_integer</a:t>
            </a:r>
            <a:r>
              <a:rPr lang="en-US" b="1" dirty="0" smtClean="0"/>
              <a:t> </a:t>
            </a:r>
            <a:r>
              <a:rPr lang="en-US" dirty="0" smtClean="0"/>
              <a:t>Function</a:t>
            </a:r>
            <a:endParaRPr lang="en-US" dirty="0"/>
          </a:p>
        </p:txBody>
      </p:sp>
      <p:sp>
        <p:nvSpPr>
          <p:cNvPr id="3" name="Content Placeholder 2"/>
          <p:cNvSpPr>
            <a:spLocks noGrp="1"/>
          </p:cNvSpPr>
          <p:nvPr>
            <p:ph idx="1"/>
          </p:nvPr>
        </p:nvSpPr>
        <p:spPr/>
        <p:txBody>
          <a:bodyPr>
            <a:noAutofit/>
          </a:bodyPr>
          <a:lstStyle/>
          <a:p>
            <a:r>
              <a:rPr lang="en-US" dirty="0" smtClean="0"/>
              <a:t>Rules we must enforce:</a:t>
            </a:r>
          </a:p>
          <a:p>
            <a:pPr lvl="1"/>
            <a:r>
              <a:rPr lang="en-US" dirty="0" smtClean="0"/>
              <a:t>Can have spaces at the beginning.</a:t>
            </a:r>
          </a:p>
          <a:p>
            <a:pPr lvl="1"/>
            <a:r>
              <a:rPr lang="en-US" dirty="0" smtClean="0"/>
              <a:t>First non-space character should be number or  minus sign.</a:t>
            </a:r>
          </a:p>
          <a:p>
            <a:pPr lvl="1"/>
            <a:r>
              <a:rPr lang="en-US" dirty="0" smtClean="0"/>
              <a:t>Rest of non-space characters should be digits from 0 to 9.</a:t>
            </a:r>
          </a:p>
          <a:p>
            <a:pPr lvl="1"/>
            <a:r>
              <a:rPr lang="en-US" dirty="0" smtClean="0"/>
              <a:t>Can have spaces at the end.</a:t>
            </a:r>
          </a:p>
          <a:p>
            <a:pPr lvl="1"/>
            <a:r>
              <a:rPr lang="en-US" dirty="0" smtClean="0"/>
              <a:t>No spaces allowed except at beginning and end.</a:t>
            </a:r>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Missionaries and Cannibals</a:t>
            </a:r>
            <a:endParaRPr lang="en-US" dirty="0"/>
          </a:p>
        </p:txBody>
      </p:sp>
      <p:sp>
        <p:nvSpPr>
          <p:cNvPr id="3" name="Content Placeholder 2"/>
          <p:cNvSpPr>
            <a:spLocks noGrp="1"/>
          </p:cNvSpPr>
          <p:nvPr>
            <p:ph idx="1"/>
          </p:nvPr>
        </p:nvSpPr>
        <p:spPr>
          <a:xfrm>
            <a:off x="304800" y="1447800"/>
            <a:ext cx="8534400" cy="4525963"/>
          </a:xfrm>
        </p:spPr>
        <p:txBody>
          <a:bodyPr>
            <a:noAutofit/>
          </a:bodyPr>
          <a:lstStyle/>
          <a:p>
            <a:pPr>
              <a:buNone/>
            </a:pPr>
            <a:r>
              <a:rPr lang="en-US" sz="2400" dirty="0" smtClean="0"/>
              <a:t>From</a:t>
            </a:r>
          </a:p>
          <a:p>
            <a:pPr>
              <a:buNone/>
            </a:pPr>
            <a:r>
              <a:rPr lang="en-US" sz="2400" dirty="0" smtClean="0">
                <a:hlinkClick r:id="rId2"/>
              </a:rPr>
              <a:t>http</a:t>
            </a:r>
            <a:r>
              <a:rPr lang="en-US" sz="2400" dirty="0" smtClean="0">
                <a:hlinkClick r:id="rId2"/>
              </a:rPr>
              <a:t>://</a:t>
            </a:r>
            <a:r>
              <a:rPr lang="en-US" sz="2400" dirty="0" smtClean="0">
                <a:hlinkClick r:id="rId2"/>
              </a:rPr>
              <a:t>en.wikipedia.org/wiki/Missionaries_and_cannibals_problem</a:t>
            </a:r>
            <a:endParaRPr lang="en-US" sz="2400" dirty="0" smtClean="0"/>
          </a:p>
          <a:p>
            <a:pPr>
              <a:buNone/>
            </a:pPr>
            <a:endParaRPr lang="en-US" sz="2400" dirty="0" smtClean="0"/>
          </a:p>
          <a:p>
            <a:r>
              <a:rPr lang="en-US" sz="2800" dirty="0" smtClean="0"/>
              <a:t>Three </a:t>
            </a:r>
            <a:r>
              <a:rPr lang="en-US" sz="2800" dirty="0" smtClean="0"/>
              <a:t>missionaries and three cannibals must cross a river using a boat </a:t>
            </a:r>
            <a:r>
              <a:rPr lang="en-US" sz="2800" dirty="0" smtClean="0"/>
              <a:t>with the following constraints:</a:t>
            </a:r>
          </a:p>
          <a:p>
            <a:pPr lvl="1"/>
            <a:r>
              <a:rPr lang="en-US" sz="2400" dirty="0" smtClean="0"/>
              <a:t>The boat can </a:t>
            </a:r>
            <a:r>
              <a:rPr lang="en-US" sz="2400" dirty="0" smtClean="0"/>
              <a:t>carry at most two </a:t>
            </a:r>
            <a:r>
              <a:rPr lang="en-US" sz="2400" dirty="0" smtClean="0"/>
              <a:t>people.</a:t>
            </a:r>
          </a:p>
          <a:p>
            <a:pPr lvl="1"/>
            <a:r>
              <a:rPr lang="en-US" sz="2400" dirty="0" smtClean="0"/>
              <a:t>For </a:t>
            </a:r>
            <a:r>
              <a:rPr lang="en-US" sz="2400" dirty="0" smtClean="0"/>
              <a:t>both banks, if there are missionaries present on the bank, they cannot be outnumbered by cannibals (if they were, the cannibals would eat the missionaries.) </a:t>
            </a:r>
            <a:endParaRPr lang="en-US" sz="2400" dirty="0" smtClean="0"/>
          </a:p>
          <a:p>
            <a:pPr lvl="1"/>
            <a:r>
              <a:rPr lang="en-US" sz="2400" dirty="0" smtClean="0"/>
              <a:t>The </a:t>
            </a:r>
            <a:r>
              <a:rPr lang="en-US" sz="2400" dirty="0" smtClean="0"/>
              <a:t>boat cannot cross the river by itself with no people on board.</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River-Crossing Problem</a:t>
            </a:r>
            <a:endParaRPr lang="en-US" dirty="0"/>
          </a:p>
        </p:txBody>
      </p:sp>
      <p:sp>
        <p:nvSpPr>
          <p:cNvPr id="3" name="Content Placeholder 2"/>
          <p:cNvSpPr>
            <a:spLocks noGrp="1"/>
          </p:cNvSpPr>
          <p:nvPr>
            <p:ph idx="1"/>
          </p:nvPr>
        </p:nvSpPr>
        <p:spPr>
          <a:xfrm>
            <a:off x="304800" y="1600200"/>
            <a:ext cx="8458200" cy="4525963"/>
          </a:xfrm>
        </p:spPr>
        <p:txBody>
          <a:bodyPr>
            <a:noAutofit/>
          </a:bodyPr>
          <a:lstStyle/>
          <a:p>
            <a:pPr>
              <a:buNone/>
            </a:pPr>
            <a:r>
              <a:rPr lang="en-US" sz="2400" dirty="0" smtClean="0"/>
              <a:t>From</a:t>
            </a:r>
          </a:p>
          <a:p>
            <a:pPr>
              <a:buNone/>
            </a:pPr>
            <a:r>
              <a:rPr lang="en-US" sz="2400" dirty="0" smtClean="0">
                <a:hlinkClick r:id="rId2"/>
              </a:rPr>
              <a:t>http://</a:t>
            </a:r>
            <a:r>
              <a:rPr lang="en-US" sz="2400" dirty="0" smtClean="0">
                <a:hlinkClick r:id="rId2"/>
              </a:rPr>
              <a:t>en.wikipedia.org/wiki/Propositiones_ad_Acuendos_Juvenes</a:t>
            </a:r>
            <a:r>
              <a:rPr lang="en-US" sz="2400" dirty="0" smtClean="0"/>
              <a:t/>
            </a:r>
            <a:br>
              <a:rPr lang="en-US" sz="2400" dirty="0" smtClean="0"/>
            </a:br>
            <a:endParaRPr lang="en-US" sz="2400" dirty="0" smtClean="0"/>
          </a:p>
          <a:p>
            <a:r>
              <a:rPr lang="en-US" sz="2800" dirty="0" smtClean="0"/>
              <a:t>A </a:t>
            </a:r>
            <a:r>
              <a:rPr lang="en-US" sz="2800" dirty="0" smtClean="0"/>
              <a:t>man and a woman of equal weight, together with two children, each of half their weight, wish to cross a river using a </a:t>
            </a:r>
            <a:r>
              <a:rPr lang="en-US" sz="2800" dirty="0" smtClean="0"/>
              <a:t>boat, under these constraints:</a:t>
            </a:r>
          </a:p>
          <a:p>
            <a:pPr lvl="1"/>
            <a:r>
              <a:rPr lang="en-US" sz="2400" dirty="0" smtClean="0"/>
              <a:t>The boat can </a:t>
            </a:r>
            <a:r>
              <a:rPr lang="en-US" sz="2400" dirty="0" smtClean="0"/>
              <a:t>only carry the weight of one </a:t>
            </a:r>
            <a:r>
              <a:rPr lang="en-US" sz="2400" dirty="0" smtClean="0"/>
              <a:t>adult.</a:t>
            </a:r>
          </a:p>
          <a:p>
            <a:pPr lvl="1"/>
            <a:r>
              <a:rPr lang="en-US" sz="2400" dirty="0" smtClean="0"/>
              <a:t>The boat cannot cross the river by itself with no people on board.</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Revisit the </a:t>
            </a:r>
            <a:r>
              <a:rPr lang="en-US" b="1" dirty="0" err="1" smtClean="0"/>
              <a:t>check_integer</a:t>
            </a:r>
            <a:r>
              <a:rPr lang="en-US" b="1" dirty="0" smtClean="0"/>
              <a:t> </a:t>
            </a:r>
            <a:r>
              <a:rPr lang="en-US" dirty="0" smtClean="0"/>
              <a:t>Function</a:t>
            </a:r>
            <a:endParaRPr lang="en-US" dirty="0"/>
          </a:p>
        </p:txBody>
      </p:sp>
      <p:sp>
        <p:nvSpPr>
          <p:cNvPr id="3" name="Content Placeholder 2"/>
          <p:cNvSpPr>
            <a:spLocks noGrp="1"/>
          </p:cNvSpPr>
          <p:nvPr>
            <p:ph idx="1"/>
          </p:nvPr>
        </p:nvSpPr>
        <p:spPr/>
        <p:txBody>
          <a:bodyPr>
            <a:noAutofit/>
          </a:bodyPr>
          <a:lstStyle/>
          <a:p>
            <a:r>
              <a:rPr lang="en-US" dirty="0" smtClean="0"/>
              <a:t>Design approach: make a function using each rule.</a:t>
            </a:r>
          </a:p>
          <a:p>
            <a:r>
              <a:rPr lang="en-US" dirty="0" smtClean="0"/>
              <a:t>The idea is that each function should do something about a specific rule, so that we do not need to worry about that rule later.</a:t>
            </a:r>
          </a:p>
          <a:p>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Master Mind Game</a:t>
            </a:r>
            <a:endParaRPr lang="en-US" dirty="0"/>
          </a:p>
        </p:txBody>
      </p:sp>
      <p:sp>
        <p:nvSpPr>
          <p:cNvPr id="3" name="Content Placeholder 2"/>
          <p:cNvSpPr>
            <a:spLocks noGrp="1"/>
          </p:cNvSpPr>
          <p:nvPr>
            <p:ph idx="1"/>
          </p:nvPr>
        </p:nvSpPr>
        <p:spPr/>
        <p:txBody>
          <a:bodyPr>
            <a:noAutofit/>
          </a:bodyPr>
          <a:lstStyle/>
          <a:p>
            <a:r>
              <a:rPr lang="en-US" sz="2800" dirty="0" smtClean="0"/>
              <a:t>Player 1: picks a four-digit number, using only digits 1 to 6 (can use the same digit multiple times).</a:t>
            </a:r>
          </a:p>
          <a:p>
            <a:pPr lvl="1"/>
            <a:r>
              <a:rPr lang="en-US" sz="2400" dirty="0" smtClean="0"/>
              <a:t>Examples:</a:t>
            </a:r>
            <a:br>
              <a:rPr lang="en-US" sz="2400" dirty="0" smtClean="0"/>
            </a:br>
            <a:r>
              <a:rPr lang="en-US" sz="2400" dirty="0" smtClean="0"/>
              <a:t>4412</a:t>
            </a:r>
            <a:br>
              <a:rPr lang="en-US" sz="2400" dirty="0" smtClean="0"/>
            </a:br>
            <a:r>
              <a:rPr lang="en-US" sz="2400" dirty="0" smtClean="0"/>
              <a:t>5631</a:t>
            </a:r>
            <a:br>
              <a:rPr lang="en-US" sz="2400" dirty="0" smtClean="0"/>
            </a:br>
            <a:r>
              <a:rPr lang="en-US" sz="2400" dirty="0" smtClean="0"/>
              <a:t>2242</a:t>
            </a:r>
            <a:br>
              <a:rPr lang="en-US" sz="2400" dirty="0" smtClean="0"/>
            </a:br>
            <a:r>
              <a:rPr lang="en-US" sz="2400" dirty="0" smtClean="0"/>
              <a:t>1551</a:t>
            </a:r>
          </a:p>
          <a:p>
            <a:r>
              <a:rPr lang="en-US" sz="2800" dirty="0" smtClean="0"/>
              <a:t>Player 2: tries to guess the number.</a:t>
            </a:r>
          </a:p>
          <a:p>
            <a:r>
              <a:rPr lang="en-US" sz="2800" dirty="0" smtClean="0"/>
              <a:t>(note: the original game uses colored pegs of six different colors, not digits from 1 to 6).</a:t>
            </a: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The Master Mind Game</a:t>
            </a:r>
            <a:endParaRPr lang="en-US" dirty="0"/>
          </a:p>
        </p:txBody>
      </p:sp>
      <p:sp>
        <p:nvSpPr>
          <p:cNvPr id="3" name="Content Placeholder 2"/>
          <p:cNvSpPr>
            <a:spLocks noGrp="1"/>
          </p:cNvSpPr>
          <p:nvPr>
            <p:ph idx="1"/>
          </p:nvPr>
        </p:nvSpPr>
        <p:spPr>
          <a:xfrm>
            <a:off x="304800" y="1371600"/>
            <a:ext cx="8610600" cy="4525963"/>
          </a:xfrm>
        </p:spPr>
        <p:txBody>
          <a:bodyPr>
            <a:noAutofit/>
          </a:bodyPr>
          <a:lstStyle/>
          <a:p>
            <a:r>
              <a:rPr lang="en-US" sz="2800" dirty="0" smtClean="0"/>
              <a:t>Step 1: player 1 picks the number.</a:t>
            </a:r>
          </a:p>
          <a:p>
            <a:r>
              <a:rPr lang="en-US" sz="2800" dirty="0" smtClean="0"/>
              <a:t>Step 2: player 2 enters a guess.</a:t>
            </a:r>
          </a:p>
          <a:p>
            <a:r>
              <a:rPr lang="en-US" sz="2800" dirty="0" smtClean="0"/>
              <a:t>Step 3: player 1 produces an answer:</a:t>
            </a:r>
          </a:p>
          <a:p>
            <a:pPr lvl="1"/>
            <a:r>
              <a:rPr lang="en-US" sz="2400" dirty="0" smtClean="0"/>
              <a:t>An "o" for every digit in the guess that appears at </a:t>
            </a:r>
            <a:r>
              <a:rPr lang="en-US" sz="2400" b="1" dirty="0" smtClean="0"/>
              <a:t>the exact same location </a:t>
            </a:r>
            <a:r>
              <a:rPr lang="en-US" sz="2400" dirty="0" smtClean="0"/>
              <a:t>in the actual number.</a:t>
            </a:r>
          </a:p>
          <a:p>
            <a:pPr lvl="1"/>
            <a:r>
              <a:rPr lang="en-US" sz="2400" dirty="0" smtClean="0"/>
              <a:t>An "x" for every digit in the guess that appears in the actual number, but </a:t>
            </a:r>
            <a:r>
              <a:rPr lang="en-US" sz="2400" b="1" dirty="0" smtClean="0"/>
              <a:t>not in the same location as in the guess.</a:t>
            </a:r>
          </a:p>
          <a:p>
            <a:pPr lvl="1"/>
            <a:r>
              <a:rPr lang="en-US" sz="2400" dirty="0" smtClean="0"/>
              <a:t>For each digit in the guess, we get either a single "o", or a single "x", or nothing. </a:t>
            </a:r>
            <a:r>
              <a:rPr lang="en-US" sz="2400" b="1" dirty="0" smtClean="0"/>
              <a:t>A single digit in the guess cannot generate more than one letter in the answer.</a:t>
            </a:r>
          </a:p>
          <a:p>
            <a:r>
              <a:rPr lang="en-US" sz="2800" dirty="0" smtClean="0"/>
              <a:t>If guess was incorrect, go back to step 2, else game over.</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Game</a:t>
            </a:r>
            <a:endParaRPr lang="en-US" dirty="0"/>
          </a:p>
        </p:txBody>
      </p:sp>
      <p:sp>
        <p:nvSpPr>
          <p:cNvPr id="3" name="Content Placeholder 2"/>
          <p:cNvSpPr>
            <a:spLocks noGrp="1"/>
          </p:cNvSpPr>
          <p:nvPr>
            <p:ph idx="1"/>
          </p:nvPr>
        </p:nvSpPr>
        <p:spPr/>
        <p:txBody>
          <a:bodyPr/>
          <a:lstStyle/>
          <a:p>
            <a:r>
              <a:rPr lang="en-US" dirty="0" smtClean="0"/>
              <a:t>Player 1 picks: 4525</a:t>
            </a:r>
          </a:p>
          <a:p>
            <a:r>
              <a:rPr lang="en-US" dirty="0" smtClean="0"/>
              <a:t>Guess 1:           1234          Answer 1: xx</a:t>
            </a:r>
          </a:p>
          <a:p>
            <a:r>
              <a:rPr lang="en-US" dirty="0" smtClean="0"/>
              <a:t>Guess 2:           1465          Answer 1: ox</a:t>
            </a:r>
          </a:p>
          <a:p>
            <a:r>
              <a:rPr lang="en-US" dirty="0" smtClean="0"/>
              <a:t>Guess 3:           6426          Answer 1: ox</a:t>
            </a:r>
          </a:p>
          <a:p>
            <a:r>
              <a:rPr lang="en-US" dirty="0" smtClean="0"/>
              <a:t>Guess 1:           5425          Answer 1: </a:t>
            </a:r>
            <a:r>
              <a:rPr lang="en-US" dirty="0" err="1" smtClean="0"/>
              <a:t>ooxx</a:t>
            </a:r>
            <a:endParaRPr lang="en-US" dirty="0" smtClean="0"/>
          </a:p>
          <a:p>
            <a:r>
              <a:rPr lang="en-US" dirty="0" smtClean="0"/>
              <a:t>Guess 1:           4525          Answer 1: </a:t>
            </a:r>
            <a:r>
              <a:rPr lang="en-US" dirty="0" err="1" smtClean="0"/>
              <a:t>oooo</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20762"/>
          </a:xfrm>
        </p:spPr>
        <p:txBody>
          <a:bodyPr/>
          <a:lstStyle/>
          <a:p>
            <a:r>
              <a:rPr lang="en-US" dirty="0" smtClean="0"/>
              <a:t>Task: Implement Master Mind</a:t>
            </a:r>
            <a:endParaRPr lang="en-US" dirty="0"/>
          </a:p>
        </p:txBody>
      </p:sp>
      <p:sp>
        <p:nvSpPr>
          <p:cNvPr id="3" name="Content Placeholder 2"/>
          <p:cNvSpPr>
            <a:spLocks noGrp="1"/>
          </p:cNvSpPr>
          <p:nvPr>
            <p:ph idx="1"/>
          </p:nvPr>
        </p:nvSpPr>
        <p:spPr>
          <a:xfrm>
            <a:off x="457200" y="1189037"/>
            <a:ext cx="8229600" cy="4525963"/>
          </a:xfrm>
        </p:spPr>
        <p:txBody>
          <a:bodyPr>
            <a:noAutofit/>
          </a:bodyPr>
          <a:lstStyle/>
          <a:p>
            <a:r>
              <a:rPr lang="en-US" dirty="0" smtClean="0"/>
              <a:t>The computer should be able to play both roles:</a:t>
            </a:r>
          </a:p>
          <a:p>
            <a:r>
              <a:rPr lang="en-US" dirty="0" smtClean="0"/>
              <a:t>First role: </a:t>
            </a:r>
          </a:p>
          <a:p>
            <a:pPr lvl="1"/>
            <a:r>
              <a:rPr lang="en-US" dirty="0"/>
              <a:t>the computer picks number</a:t>
            </a:r>
          </a:p>
          <a:p>
            <a:pPr lvl="1"/>
            <a:r>
              <a:rPr lang="en-US" dirty="0"/>
              <a:t>the human guesses</a:t>
            </a:r>
          </a:p>
          <a:p>
            <a:pPr lvl="1"/>
            <a:r>
              <a:rPr lang="en-US" dirty="0"/>
              <a:t>the computer computes answers</a:t>
            </a:r>
          </a:p>
          <a:p>
            <a:r>
              <a:rPr lang="en-US" dirty="0" smtClean="0"/>
              <a:t>Second role: </a:t>
            </a:r>
          </a:p>
          <a:p>
            <a:pPr lvl="1"/>
            <a:r>
              <a:rPr lang="en-US" dirty="0" smtClean="0"/>
              <a:t>the human picks number</a:t>
            </a:r>
          </a:p>
          <a:p>
            <a:pPr lvl="1"/>
            <a:r>
              <a:rPr lang="en-US" dirty="0" smtClean="0"/>
              <a:t>the computer guesses</a:t>
            </a:r>
          </a:p>
          <a:p>
            <a:pPr lvl="1"/>
            <a:r>
              <a:rPr lang="en-US" dirty="0" smtClean="0"/>
              <a:t>the human computes answers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a:t>
            </a:r>
            <a:endParaRPr lang="en-US" dirty="0"/>
          </a:p>
        </p:txBody>
      </p:sp>
      <p:sp>
        <p:nvSpPr>
          <p:cNvPr id="3" name="Content Placeholder 2"/>
          <p:cNvSpPr>
            <a:spLocks noGrp="1"/>
          </p:cNvSpPr>
          <p:nvPr>
            <p:ph idx="1"/>
          </p:nvPr>
        </p:nvSpPr>
        <p:spPr/>
        <p:txBody>
          <a:bodyPr>
            <a:normAutofit/>
          </a:bodyPr>
          <a:lstStyle/>
          <a:p>
            <a:r>
              <a:rPr lang="en-US" dirty="0" smtClean="0"/>
              <a:t>A function that the computer uses to pick a valid number, that:</a:t>
            </a:r>
          </a:p>
          <a:p>
            <a:pPr lvl="1"/>
            <a:r>
              <a:rPr lang="en-US" dirty="0" smtClean="0"/>
              <a:t> has four digits.</a:t>
            </a:r>
          </a:p>
          <a:p>
            <a:pPr lvl="1"/>
            <a:r>
              <a:rPr lang="en-US" dirty="0" smtClean="0"/>
              <a:t> each digit is a number between 1 and 6.</a:t>
            </a:r>
          </a:p>
          <a:p>
            <a:r>
              <a:rPr lang="en-US" dirty="0" smtClean="0"/>
              <a:t>Specs:</a:t>
            </a:r>
          </a:p>
          <a:p>
            <a:pPr lvl="1"/>
            <a:r>
              <a:rPr lang="en-US" dirty="0" smtClean="0"/>
              <a:t>Name: </a:t>
            </a:r>
            <a:r>
              <a:rPr lang="en-US" dirty="0" err="1" smtClean="0"/>
              <a:t>pick_number</a:t>
            </a:r>
            <a:endParaRPr lang="en-US" dirty="0" smtClean="0"/>
          </a:p>
          <a:p>
            <a:pPr lvl="1"/>
            <a:r>
              <a:rPr lang="en-US" dirty="0" smtClean="0"/>
              <a:t>Arguments: none</a:t>
            </a:r>
          </a:p>
          <a:p>
            <a:pPr lvl="1"/>
            <a:r>
              <a:rPr lang="en-US" dirty="0" smtClean="0"/>
              <a:t>Output: string of the four-digit number</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 xmlns:p14="http://schemas.microsoft.com/office/powerpoint/2010/main" val="268055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a:t>
            </a:r>
            <a:endParaRPr lang="en-US" dirty="0"/>
          </a:p>
        </p:txBody>
      </p:sp>
      <p:sp>
        <p:nvSpPr>
          <p:cNvPr id="3" name="Content Placeholder 2"/>
          <p:cNvSpPr>
            <a:spLocks noGrp="1"/>
          </p:cNvSpPr>
          <p:nvPr>
            <p:ph idx="1"/>
          </p:nvPr>
        </p:nvSpPr>
        <p:spPr/>
        <p:txBody>
          <a:bodyPr/>
          <a:lstStyle/>
          <a:p>
            <a:r>
              <a:rPr lang="en-US" dirty="0" smtClean="0"/>
              <a:t>A function that compares the true answer with the user’s guess.</a:t>
            </a:r>
          </a:p>
          <a:p>
            <a:r>
              <a:rPr lang="en-US" dirty="0" smtClean="0"/>
              <a:t>Specs:</a:t>
            </a:r>
          </a:p>
          <a:p>
            <a:pPr lvl="1"/>
            <a:r>
              <a:rPr lang="en-US" dirty="0" smtClean="0"/>
              <a:t>Name: </a:t>
            </a:r>
            <a:r>
              <a:rPr lang="en-US" dirty="0" err="1" smtClean="0"/>
              <a:t>compute_answer</a:t>
            </a:r>
            <a:endParaRPr lang="en-US" dirty="0" smtClean="0"/>
          </a:p>
          <a:p>
            <a:pPr lvl="1"/>
            <a:r>
              <a:rPr lang="en-US" dirty="0" smtClean="0"/>
              <a:t>Two arguments: right answer (the 4-digit number that was originally picked) and guess (the 4-digit guess from the user) </a:t>
            </a:r>
          </a:p>
          <a:p>
            <a:pPr lvl="1"/>
            <a:r>
              <a:rPr lang="en-US" dirty="0" smtClean="0"/>
              <a:t>Output: o’s and </a:t>
            </a:r>
            <a:r>
              <a:rPr lang="en-US" dirty="0" err="1" smtClean="0"/>
              <a:t>x’s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 xmlns:p14="http://schemas.microsoft.com/office/powerpoint/2010/main" val="41830419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1057</TotalTime>
  <Words>1261</Words>
  <Application>Microsoft Office PowerPoint</Application>
  <PresentationFormat>On-screen Show (4:3)</PresentationFormat>
  <Paragraphs>208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Revisit the check_integer Function</vt:lpstr>
      <vt:lpstr>Revisit the check_integer Function</vt:lpstr>
      <vt:lpstr>The Master Mind Game</vt:lpstr>
      <vt:lpstr>The Master Mind Game</vt:lpstr>
      <vt:lpstr>Example Game</vt:lpstr>
      <vt:lpstr>Task: Implement Master Mind</vt:lpstr>
      <vt:lpstr>Functions</vt:lpstr>
      <vt:lpstr>Functions</vt:lpstr>
      <vt:lpstr>Functions</vt:lpstr>
      <vt:lpstr>Functions</vt:lpstr>
      <vt:lpstr>Functions</vt:lpstr>
      <vt:lpstr>Top Level Function</vt:lpstr>
      <vt:lpstr>Remaining Tasks for Master Mind</vt:lpstr>
      <vt:lpstr>Other Game-Related Code Projects</vt:lpstr>
      <vt:lpstr>Other Code Projects</vt:lpstr>
      <vt:lpstr>The Connect-4 Game</vt:lpstr>
      <vt:lpstr>The Connect-4 Game</vt:lpstr>
      <vt:lpstr>The Liars Puzzle</vt:lpstr>
      <vt:lpstr>Missionaries and Cannibals</vt:lpstr>
      <vt:lpstr>Family River-Crossing Problem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athitsos</dc:creator>
  <cp:lastModifiedBy>Vassilis Athitsos</cp:lastModifiedBy>
  <cp:revision>484</cp:revision>
  <dcterms:created xsi:type="dcterms:W3CDTF">2006-08-16T00:00:00Z</dcterms:created>
  <dcterms:modified xsi:type="dcterms:W3CDTF">2012-07-26T15:16:28Z</dcterms:modified>
</cp:coreProperties>
</file>