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57" r:id="rId4"/>
    <p:sldId id="270" r:id="rId5"/>
    <p:sldId id="271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2" r:id="rId14"/>
    <p:sldId id="268" r:id="rId15"/>
    <p:sldId id="269" r:id="rId16"/>
    <p:sldId id="267" r:id="rId17"/>
    <p:sldId id="272" r:id="rId18"/>
    <p:sldId id="276" r:id="rId19"/>
    <p:sldId id="275" r:id="rId20"/>
    <p:sldId id="277" r:id="rId21"/>
    <p:sldId id="279" r:id="rId22"/>
    <p:sldId id="280" r:id="rId23"/>
    <p:sldId id="278" r:id="rId24"/>
    <p:sldId id="281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679" y="4191000"/>
            <a:ext cx="83921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Credits: </a:t>
            </a:r>
            <a:r>
              <a:rPr lang="en-US" smtClean="0"/>
              <a:t>a </a:t>
            </a:r>
            <a:r>
              <a:rPr lang="en-US" smtClean="0"/>
              <a:t>significant part </a:t>
            </a:r>
            <a:r>
              <a:rPr lang="en-US" dirty="0" smtClean="0"/>
              <a:t>of this material has been created by Dr. Darin Brezeale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Dr. Gian Luca Mariottini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showed my teacher a picture of Michael Jordan. Then he gave me back my homework”.</a:t>
            </a:r>
          </a:p>
          <a:p>
            <a:endParaRPr lang="en-US" dirty="0"/>
          </a:p>
          <a:p>
            <a:r>
              <a:rPr lang="en-US" dirty="0" smtClean="0"/>
              <a:t>Humans have no trouble understanding such a sentence.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1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showed my teacher a picture of Michael Jordan. Then he gave me back my homework”.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However, from a computer’s point of view, this is an ambiguous sentence.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92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showed my teacher a picture of Michael Jordan. Then </a:t>
            </a:r>
            <a:r>
              <a:rPr lang="en-US" b="1" u="sng" dirty="0" smtClean="0"/>
              <a:t>he</a:t>
            </a:r>
            <a:r>
              <a:rPr lang="en-US" dirty="0" smtClean="0"/>
              <a:t> gave me back my homework”.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However, from a computer’s point of view, this is an ambiguous sentence:</a:t>
            </a:r>
          </a:p>
          <a:p>
            <a:pPr lvl="1"/>
            <a:r>
              <a:rPr lang="en-US" dirty="0" smtClean="0"/>
              <a:t>Who is “</a:t>
            </a:r>
            <a:r>
              <a:rPr lang="en-US" b="1" dirty="0" smtClean="0"/>
              <a:t>he”</a:t>
            </a:r>
            <a:r>
              <a:rPr lang="en-US" dirty="0" smtClean="0"/>
              <a:t>? The teacher or Michael Jordan?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39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Computer programs must leave no room for ambiguity.</a:t>
            </a:r>
          </a:p>
          <a:p>
            <a:r>
              <a:rPr lang="en-US" dirty="0" smtClean="0"/>
              <a:t>A programming language defines a way to provide specific, unambiguous instructions to the computer.</a:t>
            </a:r>
          </a:p>
          <a:p>
            <a:r>
              <a:rPr lang="en-US" dirty="0" smtClean="0"/>
              <a:t>A programming language does not allow unambiguous instructions.</a:t>
            </a:r>
          </a:p>
          <a:p>
            <a:pPr lvl="1"/>
            <a:r>
              <a:rPr lang="en-US" dirty="0" smtClean="0"/>
              <a:t>Everything has a well defined meaning.</a:t>
            </a:r>
          </a:p>
          <a:p>
            <a:pPr lvl="1"/>
            <a:r>
              <a:rPr lang="en-US" dirty="0" smtClean="0"/>
              <a:t>No equivalents for the “kind of”, “sort of”, “like” of human languages.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2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Specific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 a program, every single line has a very specific meaning.</a:t>
            </a:r>
          </a:p>
          <a:p>
            <a:r>
              <a:rPr lang="en-US" dirty="0" smtClean="0"/>
              <a:t>Extremely common source of problems for students: </a:t>
            </a:r>
            <a:r>
              <a:rPr lang="en-US" dirty="0" smtClean="0">
                <a:solidFill>
                  <a:srgbClr val="FF0000"/>
                </a:solidFill>
              </a:rPr>
              <a:t>Thinking you can understand or write code without being able to UNDERSTAND THE EXACT MEANING OF EVERY SINGLE LINE.</a:t>
            </a:r>
          </a:p>
          <a:p>
            <a:pPr lvl="1"/>
            <a:r>
              <a:rPr lang="en-US" dirty="0" smtClean="0"/>
              <a:t>This often works in reading in a foreign language, even for speaking and writing.</a:t>
            </a:r>
          </a:p>
          <a:p>
            <a:pPr lvl="1"/>
            <a:r>
              <a:rPr lang="en-US" b="1" u="sng" dirty="0"/>
              <a:t>I</a:t>
            </a:r>
            <a:r>
              <a:rPr lang="en-US" b="1" u="sng" dirty="0" smtClean="0"/>
              <a:t>t will not work for reading or writing code.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Many programming languages are around:</a:t>
            </a:r>
          </a:p>
          <a:p>
            <a:pPr lvl="1"/>
            <a:r>
              <a:rPr lang="en-US" dirty="0" smtClean="0"/>
              <a:t>Python, C, C++, Java, JavaScript, Perl, C#, Matlab.</a:t>
            </a:r>
          </a:p>
          <a:p>
            <a:r>
              <a:rPr lang="en-US" dirty="0" smtClean="0"/>
              <a:t>Why that many? Each language can be preferable in specific contexts, depending on:</a:t>
            </a:r>
          </a:p>
          <a:p>
            <a:pPr lvl="1"/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price </a:t>
            </a:r>
          </a:p>
          <a:p>
            <a:pPr lvl="1"/>
            <a:r>
              <a:rPr lang="en-US" dirty="0" smtClean="0"/>
              <a:t>availability to customers</a:t>
            </a:r>
          </a:p>
          <a:p>
            <a:pPr lvl="1"/>
            <a:r>
              <a:rPr lang="en-US" dirty="0" smtClean="0"/>
              <a:t> quantity of already existing code</a:t>
            </a:r>
          </a:p>
          <a:p>
            <a:pPr lvl="1"/>
            <a:r>
              <a:rPr lang="en-US" dirty="0" smtClean="0"/>
              <a:t> support of specific features</a:t>
            </a:r>
          </a:p>
          <a:p>
            <a:pPr lvl="1"/>
            <a:r>
              <a:rPr lang="en-US" dirty="0" smtClean="0"/>
              <a:t> portability to different platforms.</a:t>
            </a:r>
          </a:p>
          <a:p>
            <a:pPr lvl="1"/>
            <a:r>
              <a:rPr lang="en-US" dirty="0" smtClean="0"/>
              <a:t>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06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Anecdotal saying: “It should take a year to learn your first programming language, a day for the second one.”</a:t>
            </a:r>
          </a:p>
          <a:p>
            <a:pPr lvl="1"/>
            <a:r>
              <a:rPr lang="en-US" dirty="0" smtClean="0"/>
              <a:t>Programmers may disagree about the exact quantities, but agree on the general idea.</a:t>
            </a:r>
          </a:p>
          <a:p>
            <a:pPr lvl="1"/>
            <a:r>
              <a:rPr lang="en-US" dirty="0" smtClean="0"/>
              <a:t>ANOTHER VERY IMPORTANT DIFFERENCE FROM HUMAN LANGUAGES.</a:t>
            </a:r>
          </a:p>
          <a:p>
            <a:r>
              <a:rPr lang="en-US" dirty="0" smtClean="0"/>
              <a:t>So, the goal in this class is not “to learn Python”, but “to learn how to program”.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About 10 programming assignments </a:t>
            </a:r>
          </a:p>
          <a:p>
            <a:pPr lvl="1"/>
            <a:r>
              <a:rPr lang="en-US" dirty="0" smtClean="0"/>
              <a:t>40% of grade.</a:t>
            </a:r>
          </a:p>
          <a:p>
            <a:pPr lvl="1"/>
            <a:r>
              <a:rPr lang="en-US" dirty="0" smtClean="0"/>
              <a:t>Online submissions, using Blackboard.</a:t>
            </a:r>
          </a:p>
          <a:p>
            <a:pPr lvl="1"/>
            <a:r>
              <a:rPr lang="en-US" dirty="0" smtClean="0"/>
              <a:t>Late submission policy: 2% per hour.</a:t>
            </a:r>
          </a:p>
          <a:p>
            <a:r>
              <a:rPr lang="en-US" dirty="0" smtClean="0"/>
              <a:t>2 midterms, one final.</a:t>
            </a:r>
          </a:p>
          <a:p>
            <a:pPr lvl="1"/>
            <a:r>
              <a:rPr lang="en-US" dirty="0" smtClean="0"/>
              <a:t>60% of grade.</a:t>
            </a:r>
          </a:p>
          <a:p>
            <a:pPr lvl="1"/>
            <a:r>
              <a:rPr lang="en-US" dirty="0" smtClean="0"/>
              <a:t>All exams will be open-book, open-notes (just no electronic aids).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87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and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Attendance optional except for exams (but you are responsible for material you have missed).</a:t>
            </a:r>
          </a:p>
          <a:p>
            <a:r>
              <a:rPr lang="en-US" dirty="0" smtClean="0"/>
              <a:t>Any emergency causing late submissions or missing an exam must be documented in writing.</a:t>
            </a:r>
          </a:p>
          <a:p>
            <a:pPr lvl="1"/>
            <a:r>
              <a:rPr lang="en-US" dirty="0" smtClean="0"/>
              <a:t>The course will strictly follow UTA policies.</a:t>
            </a:r>
          </a:p>
          <a:p>
            <a:pPr lvl="1"/>
            <a:r>
              <a:rPr lang="en-US" dirty="0" smtClean="0"/>
              <a:t>Network or computer crashes are not an emergency.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0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algorithm is a specific process that computes the answer to a question.</a:t>
            </a:r>
          </a:p>
          <a:p>
            <a:r>
              <a:rPr lang="en-US" dirty="0" smtClean="0"/>
              <a:t>An algorithm is often described in English or “</a:t>
            </a:r>
            <a:r>
              <a:rPr lang="en-US" dirty="0" err="1" smtClean="0"/>
              <a:t>pseudocode</a:t>
            </a:r>
            <a:r>
              <a:rPr lang="en-US" dirty="0" smtClean="0"/>
              <a:t>”, which is half-way between English and real code.</a:t>
            </a:r>
          </a:p>
          <a:p>
            <a:r>
              <a:rPr lang="en-US" dirty="0" smtClean="0"/>
              <a:t>Any algorithm can be implemented in any programming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9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The goal of this course is NOT to “learn Python”.</a:t>
            </a:r>
          </a:p>
          <a:p>
            <a:r>
              <a:rPr lang="en-US" dirty="0" smtClean="0"/>
              <a:t>Python is the programming language we will use in this class.</a:t>
            </a:r>
          </a:p>
          <a:p>
            <a:r>
              <a:rPr lang="en-US" dirty="0" smtClean="0"/>
              <a:t>However, the goal and focus will be on general concepts about computers and programming.</a:t>
            </a:r>
          </a:p>
          <a:p>
            <a:r>
              <a:rPr lang="en-US" dirty="0" smtClean="0"/>
              <a:t>Python is a good language (but not the only good language) for this task:</a:t>
            </a:r>
          </a:p>
          <a:p>
            <a:pPr lvl="1"/>
            <a:r>
              <a:rPr lang="en-US" dirty="0" smtClean="0"/>
              <a:t>Easier to learn than some (e.g., C or Java)</a:t>
            </a:r>
          </a:p>
          <a:p>
            <a:pPr lvl="1"/>
            <a:r>
              <a:rPr lang="en-US" dirty="0" smtClean="0"/>
              <a:t>Fairly popular.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26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Converting Fahrenheit to Celsius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Input: temperature in Fahrenheit.</a:t>
            </a:r>
          </a:p>
          <a:p>
            <a:r>
              <a:rPr lang="en-US" dirty="0" smtClean="0"/>
              <a:t>Algorithm:</a:t>
            </a:r>
          </a:p>
          <a:p>
            <a:pPr lvl="1"/>
            <a:r>
              <a:rPr lang="en-US" dirty="0" smtClean="0"/>
              <a:t>Step 1: Subtract 32 from the input temperature.</a:t>
            </a:r>
          </a:p>
          <a:p>
            <a:pPr lvl="1"/>
            <a:r>
              <a:rPr lang="en-US" dirty="0" smtClean="0"/>
              <a:t>Step 2: Multiply by 5 the result of step 1.</a:t>
            </a:r>
          </a:p>
          <a:p>
            <a:pPr lvl="1"/>
            <a:r>
              <a:rPr lang="en-US" dirty="0" smtClean="0"/>
              <a:t>Step 3: Divide by 9 the result of Step 2.</a:t>
            </a:r>
          </a:p>
          <a:p>
            <a:r>
              <a:rPr lang="en-US" dirty="0" smtClean="0"/>
              <a:t>Output: the result of step 3.</a:t>
            </a:r>
          </a:p>
          <a:p>
            <a:endParaRPr lang="en-US" dirty="0"/>
          </a:p>
          <a:p>
            <a:r>
              <a:rPr lang="en-US" dirty="0" smtClean="0"/>
              <a:t>Note: although given in English, each step is specific and unambiguous.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21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Summing Up Numbers Between 0 and N, take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Input: integer N &gt;= 0</a:t>
            </a:r>
          </a:p>
          <a:p>
            <a:r>
              <a:rPr lang="en-US" dirty="0" smtClean="0"/>
              <a:t>Step 1: initialize variable </a:t>
            </a:r>
            <a:r>
              <a:rPr lang="en-US" b="1" dirty="0" smtClean="0"/>
              <a:t>total</a:t>
            </a:r>
            <a:r>
              <a:rPr lang="en-US" dirty="0" smtClean="0"/>
              <a:t> to 0.</a:t>
            </a:r>
          </a:p>
          <a:p>
            <a:r>
              <a:rPr lang="en-US" dirty="0" smtClean="0"/>
              <a:t>Step 2: initialize variable </a:t>
            </a:r>
            <a:r>
              <a:rPr lang="en-US" b="1" dirty="0" smtClean="0"/>
              <a:t>current</a:t>
            </a:r>
            <a:r>
              <a:rPr lang="en-US" dirty="0" smtClean="0"/>
              <a:t> to 0.</a:t>
            </a:r>
          </a:p>
          <a:p>
            <a:r>
              <a:rPr lang="en-US" dirty="0" smtClean="0"/>
              <a:t>Step 3: if current &gt; N, then </a:t>
            </a:r>
            <a:r>
              <a:rPr lang="en-US" b="1" dirty="0" smtClean="0"/>
              <a:t>exit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Step 4: replace the value of </a:t>
            </a:r>
            <a:r>
              <a:rPr lang="en-US" b="1" dirty="0" smtClean="0"/>
              <a:t>total </a:t>
            </a:r>
            <a:r>
              <a:rPr lang="en-US" dirty="0" smtClean="0"/>
              <a:t> by </a:t>
            </a:r>
            <a:r>
              <a:rPr lang="en-US" b="1" dirty="0" err="1" smtClean="0"/>
              <a:t>total+current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Step 5: increment the value of </a:t>
            </a:r>
            <a:r>
              <a:rPr lang="en-US" b="1" dirty="0" smtClean="0"/>
              <a:t>current</a:t>
            </a:r>
            <a:r>
              <a:rPr lang="en-US" dirty="0" smtClean="0"/>
              <a:t> by 1.</a:t>
            </a:r>
          </a:p>
          <a:p>
            <a:r>
              <a:rPr lang="en-US" smtClean="0"/>
              <a:t>Step 6: </a:t>
            </a:r>
            <a:r>
              <a:rPr lang="en-US" dirty="0" smtClean="0"/>
              <a:t>go to </a:t>
            </a:r>
            <a:r>
              <a:rPr lang="en-US" smtClean="0"/>
              <a:t>Step 3:</a:t>
            </a:r>
            <a:endParaRPr lang="en-US" dirty="0" smtClean="0"/>
          </a:p>
          <a:p>
            <a:r>
              <a:rPr lang="en-US" dirty="0" smtClean="0"/>
              <a:t>Output: the value stored in </a:t>
            </a:r>
            <a:r>
              <a:rPr lang="en-US" b="1" dirty="0" smtClean="0"/>
              <a:t>total </a:t>
            </a:r>
            <a:r>
              <a:rPr lang="en-US" dirty="0" smtClean="0"/>
              <a:t>at the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57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Summing Up Numbers Between 0 and N, take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Input: integer N &gt;= 0</a:t>
            </a:r>
          </a:p>
          <a:p>
            <a:r>
              <a:rPr lang="en-US" dirty="0" smtClean="0"/>
              <a:t>Step 1: set variable </a:t>
            </a:r>
            <a:r>
              <a:rPr lang="en-US" b="1" dirty="0" smtClean="0"/>
              <a:t>total </a:t>
            </a:r>
            <a:r>
              <a:rPr lang="en-US" dirty="0" smtClean="0"/>
              <a:t>to 0.5 * N * (N+1)</a:t>
            </a:r>
          </a:p>
          <a:p>
            <a:r>
              <a:rPr lang="en-US" dirty="0" smtClean="0"/>
              <a:t>Output: the value stored in </a:t>
            </a:r>
            <a:r>
              <a:rPr lang="en-US" b="1" dirty="0" smtClean="0"/>
              <a:t>total </a:t>
            </a:r>
            <a:r>
              <a:rPr lang="en-US" dirty="0" smtClean="0"/>
              <a:t>at the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vs.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 algorithm is a description of how to solve a problem.</a:t>
            </a:r>
          </a:p>
          <a:p>
            <a:r>
              <a:rPr lang="en-US" dirty="0" smtClean="0"/>
              <a:t>A program is an implementation of the algorithm in a specific programming language, that can run on a specific computer.</a:t>
            </a:r>
          </a:p>
          <a:p>
            <a:r>
              <a:rPr lang="en-US" dirty="0" smtClean="0"/>
              <a:t>Algorithms can be written and analyzed independent of a programming language.</a:t>
            </a:r>
          </a:p>
          <a:p>
            <a:pPr lvl="1"/>
            <a:r>
              <a:rPr lang="en-US" dirty="0" smtClean="0"/>
              <a:t>That is the </a:t>
            </a:r>
            <a:r>
              <a:rPr lang="en-US" i="1" dirty="0" smtClean="0"/>
              <a:t>science</a:t>
            </a:r>
            <a:r>
              <a:rPr lang="en-US" dirty="0" smtClean="0"/>
              <a:t> of Computer Science.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37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Examples of Algorithm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algorithm for summing numbers from 0 to N is slower than the second algorithm.</a:t>
            </a:r>
          </a:p>
          <a:p>
            <a:r>
              <a:rPr lang="en-US" dirty="0" smtClean="0"/>
              <a:t>The number of steps it takes the first algorithm to complete is proportional to N.</a:t>
            </a:r>
          </a:p>
          <a:p>
            <a:r>
              <a:rPr lang="en-US" dirty="0" smtClean="0"/>
              <a:t>The number of steps it takes the second algorithm to complete is independent of 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4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Understand programming:</a:t>
            </a:r>
          </a:p>
          <a:p>
            <a:pPr lvl="1"/>
            <a:r>
              <a:rPr lang="en-US" dirty="0" smtClean="0"/>
              <a:t>What “programming” means</a:t>
            </a:r>
          </a:p>
          <a:p>
            <a:pPr lvl="1"/>
            <a:r>
              <a:rPr lang="en-US" dirty="0" smtClean="0"/>
              <a:t>Basic programming techniques</a:t>
            </a:r>
          </a:p>
          <a:p>
            <a:pPr lvl="1"/>
            <a:r>
              <a:rPr lang="en-US" dirty="0" smtClean="0"/>
              <a:t>Writing code that achieves some simple tasks</a:t>
            </a:r>
          </a:p>
          <a:p>
            <a:pPr lvl="1"/>
            <a:r>
              <a:rPr lang="en-US" dirty="0" smtClean="0"/>
              <a:t>Writing code that is easy to read, understand, test</a:t>
            </a:r>
          </a:p>
          <a:p>
            <a:pPr lvl="1"/>
            <a:r>
              <a:rPr lang="en-US" dirty="0" smtClean="0"/>
              <a:t>Testing and debugging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06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Understand the </a:t>
            </a:r>
            <a:r>
              <a:rPr lang="en-US" b="1" u="sng" dirty="0" smtClean="0"/>
              <a:t>need for computer science</a:t>
            </a:r>
            <a:r>
              <a:rPr lang="en-US" dirty="0" smtClean="0"/>
              <a:t>: why do you need to take more classes if you already “know Python”?</a:t>
            </a:r>
          </a:p>
          <a:p>
            <a:pPr lvl="1"/>
            <a:r>
              <a:rPr lang="en-US" dirty="0" smtClean="0"/>
              <a:t>The answer is NOT “to learn more programming languages.”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50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Goals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Understand the </a:t>
            </a:r>
            <a:r>
              <a:rPr lang="en-US" b="1" u="sng" dirty="0" smtClean="0"/>
              <a:t>need for computer science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Computer science courses will teach you to:</a:t>
            </a:r>
          </a:p>
          <a:p>
            <a:pPr lvl="1"/>
            <a:r>
              <a:rPr lang="en-US" dirty="0" smtClean="0"/>
              <a:t>Write code more likely to be correct, more efficient, easier to write, read, understand, test, share, modify.</a:t>
            </a:r>
          </a:p>
          <a:p>
            <a:pPr lvl="1"/>
            <a:r>
              <a:rPr lang="en-US" dirty="0" smtClean="0"/>
              <a:t>Learn how to estimate if a certain programming task is feasible/doable or not.</a:t>
            </a:r>
          </a:p>
          <a:p>
            <a:pPr lvl="1"/>
            <a:r>
              <a:rPr lang="en-US" dirty="0" smtClean="0"/>
              <a:t>Perform more sophisticated tasks (solve math and engineering problems, play games, process images, design a programming language).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2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 Does a Computer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High level: plays video and audio, displays e-mail and web pages.</a:t>
            </a:r>
          </a:p>
          <a:p>
            <a:r>
              <a:rPr lang="en-US" sz="2600" dirty="0" smtClean="0"/>
              <a:t>Middle level: executes specific software (movie player, audio player, web browser), accesses specific hardware (printer, network card, speakers, monitor):</a:t>
            </a:r>
          </a:p>
          <a:p>
            <a:r>
              <a:rPr lang="en-US" sz="2600" dirty="0" smtClean="0"/>
              <a:t>Lower level: executes specific code, namely specific instructions that humans can write and modify.</a:t>
            </a:r>
          </a:p>
          <a:p>
            <a:r>
              <a:rPr lang="en-US" sz="2600" dirty="0" smtClean="0"/>
              <a:t>Even lower level: executes assembly code, which is a sequence of simple arithmetic operations and memory transfers.</a:t>
            </a:r>
          </a:p>
          <a:p>
            <a:r>
              <a:rPr lang="en-US" sz="2600" dirty="0" smtClean="0"/>
              <a:t>Even lower level: sends back and forth electric signals within and among different components, such as the CPU, the network card, monitor, printer, camera,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46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 Does a Computer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High level: plays video and audio, displays e-mail and web pages.</a:t>
            </a:r>
          </a:p>
          <a:p>
            <a:r>
              <a:rPr lang="en-US" sz="2600" dirty="0" smtClean="0"/>
              <a:t>Middle level: executes specific software (movie player, audio player, web browser), accesses specific hardware (printer, network card, speakers, monitor):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Lower level: executes specific code, namely specific instructions that humans can write and modify.</a:t>
            </a:r>
          </a:p>
          <a:p>
            <a:r>
              <a:rPr lang="en-US" sz="2600" dirty="0" smtClean="0"/>
              <a:t>Even lower level: executes assembly code, which is a sequence of simple arithmetic operations and memory transfers.</a:t>
            </a:r>
          </a:p>
          <a:p>
            <a:r>
              <a:rPr lang="en-US" sz="2600" dirty="0" smtClean="0"/>
              <a:t>Even lower level: sends back and forth electric signals within and among different components, such as the CPU, the network card, monitor, printer, camera,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49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Computers and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At some level, a computer can be seen as just processing numbers.</a:t>
            </a:r>
          </a:p>
          <a:p>
            <a:r>
              <a:rPr lang="en-US" dirty="0" smtClean="0"/>
              <a:t>At a higher level, these numbers acquire a more complex meaning:</a:t>
            </a:r>
          </a:p>
          <a:p>
            <a:pPr lvl="1"/>
            <a:r>
              <a:rPr lang="en-US" dirty="0" smtClean="0"/>
              <a:t>Pictures and video</a:t>
            </a:r>
          </a:p>
          <a:p>
            <a:pPr lvl="1"/>
            <a:r>
              <a:rPr lang="en-US" dirty="0" smtClean="0"/>
              <a:t>Music and audio</a:t>
            </a:r>
          </a:p>
          <a:p>
            <a:pPr lvl="1"/>
            <a:r>
              <a:rPr lang="en-US" dirty="0" smtClean="0"/>
              <a:t>Text</a:t>
            </a:r>
          </a:p>
          <a:p>
            <a:r>
              <a:rPr lang="en-US" dirty="0" smtClean="0"/>
              <a:t>The focus in this course is basic processing of numbers and text.</a:t>
            </a:r>
          </a:p>
          <a:p>
            <a:pPr lvl="1"/>
            <a:r>
              <a:rPr lang="en-US" dirty="0" smtClean="0"/>
              <a:t>Build background needed for more complex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173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Programming is the process of providing specific instructions to the computer.</a:t>
            </a:r>
          </a:p>
          <a:p>
            <a:r>
              <a:rPr lang="en-US" dirty="0" smtClean="0"/>
              <a:t>In some ways, similar to providing instructions to a human.</a:t>
            </a:r>
          </a:p>
          <a:p>
            <a:r>
              <a:rPr lang="en-US" dirty="0" smtClean="0"/>
              <a:t>Key difference: </a:t>
            </a:r>
          </a:p>
          <a:p>
            <a:pPr lvl="1"/>
            <a:r>
              <a:rPr lang="en-US" dirty="0" smtClean="0"/>
              <a:t>humans are smart, can understand very ambiguous instructions, and even correct obvious mistakes.</a:t>
            </a:r>
          </a:p>
          <a:p>
            <a:pPr lvl="1"/>
            <a:r>
              <a:rPr lang="en-US" dirty="0" smtClean="0"/>
              <a:t>Programming must provide unambiguous and correct instructions (computers can do some simple error checking, but that is limited).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759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1481</Words>
  <Application>Microsoft Office PowerPoint</Application>
  <PresentationFormat>On-screen Show (4:3)</PresentationFormat>
  <Paragraphs>167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Goals of This Course</vt:lpstr>
      <vt:lpstr>Goals of This Course</vt:lpstr>
      <vt:lpstr>Goals of This Course</vt:lpstr>
      <vt:lpstr>Goals of This Course</vt:lpstr>
      <vt:lpstr>What Does a Computer Do</vt:lpstr>
      <vt:lpstr>What Does a Computer Do</vt:lpstr>
      <vt:lpstr>Computers and Numbers</vt:lpstr>
      <vt:lpstr>Programming</vt:lpstr>
      <vt:lpstr>Example</vt:lpstr>
      <vt:lpstr>Example</vt:lpstr>
      <vt:lpstr>Example</vt:lpstr>
      <vt:lpstr>Programming Languages</vt:lpstr>
      <vt:lpstr>Specific Meaning</vt:lpstr>
      <vt:lpstr>Programming Languages</vt:lpstr>
      <vt:lpstr>Programming Languages</vt:lpstr>
      <vt:lpstr>Structure of the Course</vt:lpstr>
      <vt:lpstr>Attendance and Emergencies</vt:lpstr>
      <vt:lpstr>Algorithms</vt:lpstr>
      <vt:lpstr>Example: Converting Fahrenheit to Celsius</vt:lpstr>
      <vt:lpstr>Example: Summing Up Numbers Between 0 and N, take 1</vt:lpstr>
      <vt:lpstr>Example: Summing Up Numbers Between 0 and N, take 2</vt:lpstr>
      <vt:lpstr>Algorithm vs. Program</vt:lpstr>
      <vt:lpstr>Simple Examples of Algorithm Analysis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68</cp:revision>
  <dcterms:created xsi:type="dcterms:W3CDTF">2006-08-16T00:00:00Z</dcterms:created>
  <dcterms:modified xsi:type="dcterms:W3CDTF">2012-07-12T14:34:58Z</dcterms:modified>
</cp:coreProperties>
</file>