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61" r:id="rId5"/>
    <p:sldId id="260" r:id="rId6"/>
    <p:sldId id="262" r:id="rId7"/>
    <p:sldId id="266" r:id="rId8"/>
    <p:sldId id="267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2" r:id="rId21"/>
    <p:sldId id="280" r:id="rId22"/>
    <p:sldId id="281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1" r:id="rId31"/>
    <p:sldId id="293" r:id="rId32"/>
    <p:sldId id="292" r:id="rId33"/>
    <p:sldId id="294" r:id="rId34"/>
    <p:sldId id="290" r:id="rId35"/>
    <p:sldId id="297" r:id="rId36"/>
    <p:sldId id="298" r:id="rId37"/>
    <p:sldId id="299" r:id="rId38"/>
    <p:sldId id="300" r:id="rId39"/>
    <p:sldId id="301" r:id="rId40"/>
    <p:sldId id="259" r:id="rId41"/>
    <p:sldId id="263" r:id="rId42"/>
    <p:sldId id="264" r:id="rId4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2" y="-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86F49-32F0-4271-B9C5-CD1FB6E74E91}" type="datetimeFigureOut">
              <a:rPr lang="en-US" smtClean="0"/>
              <a:pPr/>
              <a:t>7/12/2012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2CE1C-15C5-44F6-81A8-C1409AB30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1F0A-CBB7-4DA8-A9F3-9FF5CFAAF746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BB0F-FD0D-492B-94CA-29EEC8DD6994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C83F7-8713-4F3F-91E6-7A60EB81741E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7C8F-B520-4707-9797-E7CA742FBACE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BFA8-807B-490B-8AE6-D17395E62A0A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4ECB2-F2E7-4C42-B09D-88D5EE64ACC8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D4D24-7279-42EA-B42C-842B2AE2CB32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F641-64CB-4602-8626-B937C4A122F3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639E-CFF2-49E3-ABF6-4061CF5755FA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01A1-B266-4FE3-8CC5-CD14627C200D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FBDE2-1FB0-4E8A-8747-E178E81CB6FD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5074D-13B0-4B95-BDDA-1D6A030EBCD4}" type="datetime1">
              <a:rPr lang="en-US" smtClean="0"/>
              <a:pPr/>
              <a:t>7/12/2012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A First Program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34679" y="4191000"/>
            <a:ext cx="839210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  <a:p>
            <a:pPr algn="ctr" eaLnBrk="1" hangingPunct="1"/>
            <a:endParaRPr lang="en-US" dirty="0"/>
          </a:p>
          <a:p>
            <a:pPr algn="ctr" eaLnBrk="1" hangingPunct="1"/>
            <a:r>
              <a:rPr lang="en-US" dirty="0" smtClean="0"/>
              <a:t>Credits: </a:t>
            </a:r>
            <a:r>
              <a:rPr lang="en-US" smtClean="0"/>
              <a:t>a </a:t>
            </a:r>
            <a:r>
              <a:rPr lang="en-US" smtClean="0"/>
              <a:t>significant part </a:t>
            </a:r>
            <a:r>
              <a:rPr lang="en-US" dirty="0" smtClean="0"/>
              <a:t>of this material has been created by Dr. Darin Brezeale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and Dr. Gian Luca Mariottini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What does this do?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&gt;&gt;&gt; 2**20/2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 we first do 2**20 and then divide by 2, or do we first do 20/2 and then 2**10?</a:t>
            </a:r>
          </a:p>
          <a:p>
            <a:r>
              <a:rPr lang="en-US" dirty="0" smtClean="0"/>
              <a:t>The book defines the order of operators in chapter 1.</a:t>
            </a:r>
          </a:p>
          <a:p>
            <a:r>
              <a:rPr lang="en-US" dirty="0" smtClean="0"/>
              <a:t>Suggestion: USE THESE RULES MINIMALLY.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Instead of</a:t>
            </a:r>
            <a:r>
              <a:rPr lang="en-US" sz="1000" dirty="0" smtClean="0"/>
              <a:t/>
            </a:r>
            <a:br>
              <a:rPr lang="en-US" sz="1000" dirty="0" smtClean="0"/>
            </a:br>
            <a:endParaRPr lang="en-US" sz="1000" dirty="0" smtClean="0"/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&gt;&gt;&gt; 2**20/2</a:t>
            </a:r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You should type</a:t>
            </a:r>
          </a:p>
          <a:p>
            <a:endParaRPr lang="en-US" sz="1000" dirty="0" smtClean="0"/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&gt;&gt;&gt; (2**20)/2</a:t>
            </a:r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or</a:t>
            </a:r>
          </a:p>
          <a:p>
            <a:endParaRPr lang="en-US" sz="1000" dirty="0" smtClean="0"/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&gt;&gt;&gt; 2**(20/2)</a:t>
            </a:r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Circumference and Area of Circle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>
                <a:solidFill>
                  <a:prstClr val="black"/>
                </a:solidFill>
              </a:rPr>
              <a:t>Computing the circumference of a circle with radius = 20.231234: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Circumference = radius * pi * 2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&gt;&gt;&gt; 20.231234 * 3.14159 * 2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127.11648484412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Computing the area of the same circle: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area = (radius ** 2) * pi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&gt;&gt;&gt; (20.231234 ** 2) * 3.14159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1285.8616750694227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20.231234 * 3.14159 * 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(20.231234 ** 2) * 3.14159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Tedious to type in long numbers repeatedly.</a:t>
            </a:r>
          </a:p>
          <a:p>
            <a:r>
              <a:rPr lang="en-US" dirty="0" smtClean="0"/>
              <a:t>The above lines are hard to read.</a:t>
            </a:r>
          </a:p>
          <a:p>
            <a:r>
              <a:rPr lang="en-US" dirty="0" smtClean="0"/>
              <a:t>Instead, we can do: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radius = 20.231234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pi = 3.14159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circumference = radius * pi * 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area = (radius ** 2) * pi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Using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When we type in these four lines, Python prints nothing back.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radius = 20.231234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pi = 3.14159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circumference = radius * pi * 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area = (radius ** 2) * pi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How can we see the actual results?</a:t>
            </a: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Using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When we type in these four lines, Python prints nothing back.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radius = 20.231234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pi = 3.14159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circumference = radius * pi * 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area = (radius ** 2) * pi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How can we see the actual results?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circumference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127.11648484412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&gt;&gt;&gt; area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1285.8616750694227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Repeated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want to calculate the area and circumference of circles many times per day (or many times per hour)?</a:t>
            </a:r>
          </a:p>
          <a:p>
            <a:r>
              <a:rPr lang="en-US" dirty="0" smtClean="0"/>
              <a:t>We can just type in the formulas (as we did in the previous slides) again and again.</a:t>
            </a:r>
          </a:p>
          <a:p>
            <a:pPr lvl="1"/>
            <a:r>
              <a:rPr lang="en-US" dirty="0" smtClean="0"/>
              <a:t>Any shortcomings of that approach?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want to calculate the area and circumference of circles many times per day (or many times per hour)?</a:t>
            </a:r>
          </a:p>
          <a:p>
            <a:r>
              <a:rPr lang="en-US" dirty="0" smtClean="0"/>
              <a:t>Typing in the formulas again and again is </a:t>
            </a:r>
            <a:r>
              <a:rPr lang="en-US" b="1" dirty="0" smtClean="0">
                <a:solidFill>
                  <a:srgbClr val="FF0000"/>
                </a:solidFill>
              </a:rPr>
              <a:t>tedious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rgbClr val="FF0000"/>
                </a:solidFill>
              </a:rPr>
              <a:t>error prone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Here is where we can use our first </a:t>
            </a:r>
            <a:r>
              <a:rPr lang="en-US" b="1" i="1" dirty="0" smtClean="0">
                <a:solidFill>
                  <a:srgbClr val="FF0000"/>
                </a:solidFill>
              </a:rPr>
              <a:t>PROGRAM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text file, called “circles.py”.</a:t>
            </a:r>
          </a:p>
          <a:p>
            <a:r>
              <a:rPr lang="en-US" dirty="0" smtClean="0"/>
              <a:t>Easy way, from Python shell:</a:t>
            </a:r>
          </a:p>
          <a:p>
            <a:pPr lvl="1"/>
            <a:r>
              <a:rPr lang="en-US" dirty="0" smtClean="0"/>
              <a:t>File -&gt; New Window</a:t>
            </a:r>
          </a:p>
          <a:p>
            <a:pPr lvl="2"/>
            <a:r>
              <a:rPr lang="en-US" dirty="0" smtClean="0"/>
              <a:t>Creates a new text window</a:t>
            </a:r>
          </a:p>
          <a:p>
            <a:pPr lvl="1"/>
            <a:r>
              <a:rPr lang="en-US" dirty="0" smtClean="0"/>
              <a:t>File -&gt; Save</a:t>
            </a:r>
          </a:p>
          <a:p>
            <a:pPr lvl="2"/>
            <a:r>
              <a:rPr lang="en-US" dirty="0" smtClean="0"/>
              <a:t>Allows you to save the file using a name of your choice.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IMPORTANT: Make sure you understand what a folder is, and that you know where your file is saved.</a:t>
            </a:r>
          </a:p>
          <a:p>
            <a:pPr lvl="2"/>
            <a:r>
              <a:rPr lang="en-US" dirty="0" smtClean="0"/>
              <a:t>Talk to the class TA to learn how to do that.</a:t>
            </a:r>
            <a:endParaRPr lang="en-US" dirty="0" smtClean="0">
              <a:solidFill>
                <a:srgbClr val="FF0000"/>
              </a:solidFill>
            </a:endParaRPr>
          </a:p>
          <a:p>
            <a:pPr lvl="2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lvl="2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Creating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Within the file, we put in this text:</a:t>
            </a:r>
            <a:endParaRPr lang="en-US" sz="1400" dirty="0" smtClean="0"/>
          </a:p>
          <a:p>
            <a:pP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dirty="0" smtClean="0"/>
              <a:t># get the radius from the user as a string</a:t>
            </a:r>
          </a:p>
          <a:p>
            <a:pPr>
              <a:buNone/>
            </a:pPr>
            <a:r>
              <a:rPr lang="en-US" sz="1800" dirty="0" err="1" smtClean="0"/>
              <a:t>radius_string</a:t>
            </a:r>
            <a:r>
              <a:rPr lang="en-US" sz="1800" dirty="0" smtClean="0"/>
              <a:t> = </a:t>
            </a:r>
            <a:r>
              <a:rPr lang="en-US" sz="1800" dirty="0" err="1" smtClean="0"/>
              <a:t>raw_input</a:t>
            </a:r>
            <a:r>
              <a:rPr lang="en-US" sz="1800" dirty="0" smtClean="0"/>
              <a:t>("Enter the radius of your circle: ")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# convert the radius string to an integer.</a:t>
            </a:r>
          </a:p>
          <a:p>
            <a:pPr>
              <a:buNone/>
            </a:pPr>
            <a:r>
              <a:rPr lang="en-US" sz="1800" dirty="0" smtClean="0"/>
              <a:t>radius = </a:t>
            </a:r>
            <a:r>
              <a:rPr lang="en-US" sz="1800" dirty="0" err="1" smtClean="0"/>
              <a:t>int</a:t>
            </a:r>
            <a:r>
              <a:rPr lang="en-US" sz="1800" dirty="0" smtClean="0"/>
              <a:t>(</a:t>
            </a:r>
            <a:r>
              <a:rPr lang="en-US" sz="1800" dirty="0" err="1" smtClean="0"/>
              <a:t>radius_string</a:t>
            </a:r>
            <a:r>
              <a:rPr lang="en-US" sz="1800" dirty="0" smtClean="0"/>
              <a:t>)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# compute and print the circumference</a:t>
            </a:r>
          </a:p>
          <a:p>
            <a:pPr>
              <a:buNone/>
            </a:pPr>
            <a:r>
              <a:rPr lang="en-US" sz="1800" dirty="0" smtClean="0"/>
              <a:t>pi = 3.14159</a:t>
            </a:r>
          </a:p>
          <a:p>
            <a:pPr>
              <a:buNone/>
            </a:pPr>
            <a:r>
              <a:rPr lang="en-US" sz="1800" dirty="0" smtClean="0"/>
              <a:t>circumference = radius * 2 * pi</a:t>
            </a:r>
          </a:p>
          <a:p>
            <a:pPr>
              <a:buNone/>
            </a:pPr>
            <a:r>
              <a:rPr lang="en-US" sz="1800" dirty="0" smtClean="0"/>
              <a:t>print "Circumference = ", circumference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# compute and print the area</a:t>
            </a:r>
          </a:p>
          <a:p>
            <a:pPr>
              <a:buNone/>
            </a:pPr>
            <a:r>
              <a:rPr lang="en-US" sz="1800" dirty="0" smtClean="0"/>
              <a:t>area = (radius ** 2) * pi</a:t>
            </a:r>
          </a:p>
          <a:p>
            <a:pPr>
              <a:buNone/>
            </a:pPr>
            <a:r>
              <a:rPr lang="en-US" sz="1800" dirty="0" smtClean="0"/>
              <a:t>print "area = ",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Simplest Code: Numerical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the Python shell. You see a welcoming message and the command prompt.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Python 2.7.3 (default, Apr 10 2012, 23:24:47) [MSC v.1500 64 bit (AMD64)] on win32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Type "copyright", "credits" or "license()" for more information.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029200"/>
            <a:ext cx="7953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Terminology: we will call &gt;&gt;&gt; “the command prompt”.  This is Python’s way of telling you “I am waiting for your input”.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text file window, choose </a:t>
            </a:r>
            <a:br>
              <a:rPr lang="en-US" dirty="0" smtClean="0"/>
            </a:br>
            <a:r>
              <a:rPr lang="en-US" dirty="0" smtClean="0"/>
              <a:t>Run -&gt; Run Module</a:t>
            </a:r>
          </a:p>
          <a:p>
            <a:pPr>
              <a:buNone/>
            </a:pPr>
            <a:r>
              <a:rPr lang="en-US" dirty="0" smtClean="0"/>
              <a:t>	(or simply press F5).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text file window, choose </a:t>
            </a:r>
            <a:br>
              <a:rPr lang="en-US" dirty="0" smtClean="0"/>
            </a:br>
            <a:r>
              <a:rPr lang="en-US" dirty="0" smtClean="0"/>
              <a:t>Run -&gt; Run Module</a:t>
            </a:r>
          </a:p>
          <a:p>
            <a:pPr>
              <a:buNone/>
            </a:pPr>
            <a:r>
              <a:rPr lang="en-US" dirty="0" smtClean="0"/>
              <a:t>	(or simply press F5).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Enter the radius of your circle: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text file window, choose </a:t>
            </a:r>
            <a:br>
              <a:rPr lang="en-US" dirty="0" smtClean="0"/>
            </a:br>
            <a:r>
              <a:rPr lang="en-US" dirty="0" smtClean="0"/>
              <a:t>Run -&gt; Run Module</a:t>
            </a:r>
          </a:p>
          <a:p>
            <a:pPr>
              <a:buNone/>
            </a:pPr>
            <a:r>
              <a:rPr lang="en-US" dirty="0" smtClean="0"/>
              <a:t>	(or simply press F5).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Enter the radius of your circle: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text file window, choose </a:t>
            </a:r>
            <a:br>
              <a:rPr lang="en-US" dirty="0" smtClean="0"/>
            </a:br>
            <a:r>
              <a:rPr lang="en-US" dirty="0" smtClean="0"/>
              <a:t>Run -&gt; Run Module</a:t>
            </a:r>
          </a:p>
          <a:p>
            <a:pPr>
              <a:buNone/>
            </a:pPr>
            <a:r>
              <a:rPr lang="en-US" dirty="0" smtClean="0"/>
              <a:t>	(or simply press F5).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Enter the radius of your circle: 2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Circumference =  12.56636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area =  12.56636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3049250"/>
            <a:ext cx="30828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Comment lines: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Are notes to ourselves or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other people, the computer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ignores them.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876800" y="1752600"/>
            <a:ext cx="914400" cy="1295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4724400" y="2743200"/>
            <a:ext cx="9906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648200" y="3352800"/>
            <a:ext cx="99060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657600" y="3505200"/>
            <a:ext cx="2133600" cy="15240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radius_string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raw_input</a:t>
            </a:r>
            <a:r>
              <a:rPr lang="en-US" dirty="0" smtClean="0">
                <a:solidFill>
                  <a:srgbClr val="FF0000"/>
                </a:solidFill>
              </a:rPr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3049250"/>
            <a:ext cx="30828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Getting user input:</a:t>
            </a:r>
          </a:p>
          <a:p>
            <a:r>
              <a:rPr lang="en-US" sz="2000" dirty="0" err="1" smtClean="0">
                <a:solidFill>
                  <a:srgbClr val="FF0000"/>
                </a:solidFill>
              </a:rPr>
              <a:t>raw_input</a:t>
            </a:r>
            <a:r>
              <a:rPr lang="en-US" sz="2000" dirty="0" smtClean="0">
                <a:solidFill>
                  <a:srgbClr val="FF0000"/>
                </a:solidFill>
              </a:rPr>
              <a:t> is a PREDEFINED function in Python. Its job is to print out a message, receive input from the user, and store that input into a string.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876800" y="2209800"/>
            <a:ext cx="914400" cy="838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radius =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radius_string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3049250"/>
            <a:ext cx="308283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Type conversion:</a:t>
            </a:r>
          </a:p>
          <a:p>
            <a:r>
              <a:rPr lang="en-US" sz="2000" dirty="0" err="1" smtClean="0">
                <a:solidFill>
                  <a:srgbClr val="FF0000"/>
                </a:solidFill>
              </a:rPr>
              <a:t>radius_string</a:t>
            </a:r>
            <a:r>
              <a:rPr lang="en-US" sz="2000" dirty="0" smtClean="0">
                <a:solidFill>
                  <a:srgbClr val="FF0000"/>
                </a:solidFill>
              </a:rPr>
              <a:t> is a string, meaning that it is a variable that stores text. Instead, we are interested in the contents of </a:t>
            </a:r>
            <a:r>
              <a:rPr lang="en-US" sz="2000" dirty="0" err="1" smtClean="0">
                <a:solidFill>
                  <a:srgbClr val="FF0000"/>
                </a:solidFill>
              </a:rPr>
              <a:t>radius_string</a:t>
            </a:r>
            <a:r>
              <a:rPr lang="en-US" sz="2000" dirty="0" smtClean="0">
                <a:solidFill>
                  <a:srgbClr val="FF0000"/>
                </a:solidFill>
              </a:rPr>
              <a:t> as a number. The </a:t>
            </a:r>
            <a:r>
              <a:rPr lang="en-US" sz="2000" dirty="0" err="1" smtClean="0">
                <a:solidFill>
                  <a:srgbClr val="FF0000"/>
                </a:solidFill>
              </a:rPr>
              <a:t>int</a:t>
            </a:r>
            <a:r>
              <a:rPr lang="en-US" sz="2000" dirty="0" smtClean="0">
                <a:solidFill>
                  <a:srgbClr val="FF0000"/>
                </a:solidFill>
              </a:rPr>
              <a:t> function is a PREDEFINED Python function, its job is to convert a string into a number.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352800" y="2971800"/>
            <a:ext cx="228600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pi = 3.14159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4114800"/>
            <a:ext cx="3082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Assignments: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These lines perform numerical calculations, and store the results of those calculations in variables.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971800" y="4953000"/>
            <a:ext cx="26670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3886200" y="4114800"/>
            <a:ext cx="1752600" cy="685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3200400" y="3048000"/>
            <a:ext cx="2362200" cy="1371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3505200" y="2209800"/>
            <a:ext cx="2209800" cy="1981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3962400"/>
            <a:ext cx="3082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Printing results: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These lines print out results. print is a predefined Python function. It prints out strings that we text, as well as values of variables.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Note separation by comma.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1800" y="4953000"/>
            <a:ext cx="26670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648200" y="4572000"/>
            <a:ext cx="990600" cy="2286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Simplest Code: Numerical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type in a single number, and press ENTER.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Python 2.7.3 (default, Apr 10 2012, 23:24:47) [MSC v.1500 64 bit (AMD64)] on win32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Type "copyright", "credits" or "license()" for more information.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14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would you modify this program to print “The area of the circle is “ instead of “area = “?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“</a:t>
            </a:r>
            <a:r>
              <a:rPr lang="en-US" dirty="0" smtClean="0">
                <a:solidFill>
                  <a:srgbClr val="FF0000"/>
                </a:solidFill>
              </a:rPr>
              <a:t>The area of the circle is</a:t>
            </a:r>
            <a:r>
              <a:rPr lang="en-US" dirty="0" smtClean="0"/>
              <a:t>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would you modify this program to print “The area of the circle is “ instead of “area = “?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Changing 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if I want to change the name of variable </a:t>
            </a:r>
            <a:r>
              <a:rPr lang="en-US" sz="2000" dirty="0" err="1" smtClean="0">
                <a:solidFill>
                  <a:srgbClr val="FF0000"/>
                </a:solidFill>
              </a:rPr>
              <a:t>radius_string</a:t>
            </a:r>
            <a:r>
              <a:rPr lang="en-US" sz="2000" dirty="0" smtClean="0">
                <a:solidFill>
                  <a:srgbClr val="FF0000"/>
                </a:solidFill>
              </a:rPr>
              <a:t> to </a:t>
            </a:r>
            <a:r>
              <a:rPr lang="en-US" sz="2000" dirty="0" err="1" smtClean="0">
                <a:solidFill>
                  <a:srgbClr val="FF0000"/>
                </a:solidFill>
              </a:rPr>
              <a:t>radius_text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Changing Variable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radius_text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radius_text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if I want to change the name of variable </a:t>
            </a:r>
            <a:r>
              <a:rPr lang="en-US" sz="2000" dirty="0" err="1" smtClean="0">
                <a:solidFill>
                  <a:srgbClr val="FF0000"/>
                </a:solidFill>
              </a:rPr>
              <a:t>radius_string</a:t>
            </a:r>
            <a:r>
              <a:rPr lang="en-US" sz="2000" dirty="0" smtClean="0">
                <a:solidFill>
                  <a:srgbClr val="FF0000"/>
                </a:solidFill>
              </a:rPr>
              <a:t> to </a:t>
            </a:r>
            <a:r>
              <a:rPr lang="en-US" sz="2000" dirty="0" err="1" smtClean="0">
                <a:solidFill>
                  <a:srgbClr val="FF0000"/>
                </a:solidFill>
              </a:rPr>
              <a:t>radius_text</a:t>
            </a:r>
            <a:r>
              <a:rPr lang="en-US" sz="2000" dirty="0" smtClean="0">
                <a:solidFill>
                  <a:srgbClr val="FF0000"/>
                </a:solidFill>
              </a:rPr>
              <a:t>?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I have to simply replace all occurrences of </a:t>
            </a:r>
            <a:r>
              <a:rPr lang="en-US" sz="2000" dirty="0" err="1" smtClean="0">
                <a:solidFill>
                  <a:srgbClr val="FF0000"/>
                </a:solidFill>
              </a:rPr>
              <a:t>radius_string</a:t>
            </a:r>
            <a:r>
              <a:rPr lang="en-US" sz="2000" dirty="0" smtClean="0">
                <a:solidFill>
                  <a:srgbClr val="FF0000"/>
                </a:solidFill>
              </a:rPr>
              <a:t> with </a:t>
            </a:r>
            <a:r>
              <a:rPr lang="en-US" sz="2000" dirty="0" err="1" smtClean="0">
                <a:solidFill>
                  <a:srgbClr val="FF0000"/>
                </a:solidFill>
              </a:rPr>
              <a:t>radius_text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Importance of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Python (like all programming languages) is very picky about syntax.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 single misplaced character can make a program not work.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Note the syntax used in this program, and make sure you use the SAME syntax in your code.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in this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743200"/>
            <a:ext cx="3082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# in the beginning of comment lines.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parentheses and quotes when we use the </a:t>
            </a:r>
            <a:r>
              <a:rPr lang="en-US" sz="2000" dirty="0" err="1" smtClean="0">
                <a:solidFill>
                  <a:srgbClr val="FF0000"/>
                </a:solidFill>
              </a:rPr>
              <a:t>raw_input</a:t>
            </a:r>
            <a:r>
              <a:rPr lang="en-US" sz="2000" dirty="0" smtClean="0">
                <a:solidFill>
                  <a:srgbClr val="FF0000"/>
                </a:solidFill>
              </a:rPr>
              <a:t> function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Quotes and commas when we use the print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Importance of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 dirty="0" smtClean="0"/>
              <a:t>Original program:</a:t>
            </a:r>
            <a:endParaRPr lang="en-US" sz="2400" dirty="0" smtClean="0"/>
          </a:p>
          <a:p>
            <a:pPr>
              <a:buNone/>
            </a:pPr>
            <a:endParaRPr lang="en-US" sz="1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# get the radius from the user as a string</a:t>
            </a:r>
          </a:p>
          <a:p>
            <a:pPr>
              <a:buNone/>
            </a:pPr>
            <a:r>
              <a:rPr lang="en-US" dirty="0" err="1" smtClean="0"/>
              <a:t>radius_string</a:t>
            </a:r>
            <a:r>
              <a:rPr lang="en-US" dirty="0" smtClean="0"/>
              <a:t> = </a:t>
            </a:r>
            <a:r>
              <a:rPr lang="en-US" dirty="0" err="1" smtClean="0"/>
              <a:t>raw_input</a:t>
            </a:r>
            <a:r>
              <a:rPr lang="en-US" dirty="0" smtClean="0"/>
              <a:t>("Enter the radius of your circle: ")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convert the radius string to an integer.</a:t>
            </a:r>
          </a:p>
          <a:p>
            <a:pPr>
              <a:buNone/>
            </a:pPr>
            <a:r>
              <a:rPr lang="en-US" dirty="0" smtClean="0"/>
              <a:t>radius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radius_string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circumference</a:t>
            </a:r>
          </a:p>
          <a:p>
            <a:pPr>
              <a:buNone/>
            </a:pPr>
            <a:r>
              <a:rPr lang="en-US" dirty="0" smtClean="0"/>
              <a:t>pi = 3.14159</a:t>
            </a:r>
          </a:p>
          <a:p>
            <a:pPr>
              <a:buNone/>
            </a:pPr>
            <a:r>
              <a:rPr lang="en-US" dirty="0" smtClean="0"/>
              <a:t>circumference = radius * 2 * pi</a:t>
            </a:r>
          </a:p>
          <a:p>
            <a:pPr>
              <a:buNone/>
            </a:pPr>
            <a:r>
              <a:rPr lang="en-US" dirty="0" smtClean="0"/>
              <a:t>print "Circumference = ", circumference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compute and print the area</a:t>
            </a:r>
          </a:p>
          <a:p>
            <a:pPr>
              <a:buNone/>
            </a:pPr>
            <a:r>
              <a:rPr lang="en-US" dirty="0" smtClean="0"/>
              <a:t>area = (radius ** 2) * pi</a:t>
            </a:r>
          </a:p>
          <a:p>
            <a:pPr>
              <a:buNone/>
            </a:pPr>
            <a:r>
              <a:rPr lang="en-US" dirty="0" smtClean="0"/>
              <a:t>print "area = ",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Importance of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3000" dirty="0" smtClean="0"/>
              <a:t>Alternative version of the same program:</a:t>
            </a:r>
            <a:endParaRPr lang="en-US" sz="1500" dirty="0" smtClean="0"/>
          </a:p>
          <a:p>
            <a:pP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dirty="0" smtClean="0"/>
              <a:t>a = </a:t>
            </a:r>
            <a:r>
              <a:rPr lang="en-US" sz="1800" dirty="0" err="1" smtClean="0"/>
              <a:t>raw_input</a:t>
            </a:r>
            <a:r>
              <a:rPr lang="en-US" sz="1800" dirty="0" smtClean="0"/>
              <a:t>("Enter the radius of your circle: ")</a:t>
            </a:r>
          </a:p>
          <a:p>
            <a:pPr>
              <a:buNone/>
            </a:pPr>
            <a:r>
              <a:rPr lang="en-US" sz="1800" dirty="0" smtClean="0"/>
              <a:t>b = </a:t>
            </a:r>
            <a:r>
              <a:rPr lang="en-US" sz="1800" dirty="0" err="1" smtClean="0"/>
              <a:t>int</a:t>
            </a:r>
            <a:r>
              <a:rPr lang="en-US" sz="1800" dirty="0" smtClean="0"/>
              <a:t>(a)</a:t>
            </a:r>
          </a:p>
          <a:p>
            <a:pPr>
              <a:buNone/>
            </a:pPr>
            <a:r>
              <a:rPr lang="en-US" sz="1800" dirty="0" smtClean="0"/>
              <a:t>c = 3.14159</a:t>
            </a:r>
          </a:p>
          <a:p>
            <a:pPr>
              <a:buNone/>
            </a:pPr>
            <a:r>
              <a:rPr lang="en-US" sz="1800" dirty="0" smtClean="0"/>
              <a:t>d = b * 2 * c</a:t>
            </a:r>
          </a:p>
          <a:p>
            <a:pPr>
              <a:buNone/>
            </a:pPr>
            <a:r>
              <a:rPr lang="en-US" sz="1800" dirty="0" smtClean="0"/>
              <a:t>print "Circumference = ", d</a:t>
            </a:r>
          </a:p>
          <a:p>
            <a:pPr>
              <a:buNone/>
            </a:pPr>
            <a:r>
              <a:rPr lang="en-US" sz="1800" dirty="0" smtClean="0"/>
              <a:t>e = b ** 2 * c</a:t>
            </a:r>
          </a:p>
          <a:p>
            <a:pPr>
              <a:buNone/>
            </a:pPr>
            <a:r>
              <a:rPr lang="en-US" sz="1800" dirty="0" smtClean="0"/>
              <a:t>print "area = ", d</a:t>
            </a:r>
            <a:br>
              <a:rPr lang="en-US" sz="1800" dirty="0" smtClean="0"/>
            </a:br>
            <a:endParaRPr lang="en-US" sz="1500" dirty="0" smtClean="0"/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Both versions will run EXACTLY the same.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What makes the previous version preferable?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Importance of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3000" dirty="0" smtClean="0"/>
              <a:t>Alternative version of the same program:</a:t>
            </a:r>
            <a:endParaRPr lang="en-US" sz="1500" dirty="0" smtClean="0"/>
          </a:p>
          <a:p>
            <a:pP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dirty="0" smtClean="0"/>
              <a:t>a = </a:t>
            </a:r>
            <a:r>
              <a:rPr lang="en-US" sz="1800" dirty="0" err="1" smtClean="0"/>
              <a:t>raw_input</a:t>
            </a:r>
            <a:r>
              <a:rPr lang="en-US" sz="1800" dirty="0" smtClean="0"/>
              <a:t>("Enter the radius of your circle: ")</a:t>
            </a:r>
          </a:p>
          <a:p>
            <a:pPr>
              <a:buNone/>
            </a:pPr>
            <a:r>
              <a:rPr lang="en-US" sz="1800" dirty="0" smtClean="0"/>
              <a:t>b = </a:t>
            </a:r>
            <a:r>
              <a:rPr lang="en-US" sz="1800" dirty="0" err="1" smtClean="0"/>
              <a:t>int</a:t>
            </a:r>
            <a:r>
              <a:rPr lang="en-US" sz="1800" dirty="0" smtClean="0"/>
              <a:t>(a)</a:t>
            </a:r>
          </a:p>
          <a:p>
            <a:pPr>
              <a:buNone/>
            </a:pPr>
            <a:r>
              <a:rPr lang="en-US" sz="1800" dirty="0" smtClean="0"/>
              <a:t>c = 3.14159</a:t>
            </a:r>
          </a:p>
          <a:p>
            <a:pPr>
              <a:buNone/>
            </a:pPr>
            <a:r>
              <a:rPr lang="en-US" sz="1800" dirty="0" smtClean="0"/>
              <a:t>d = b * 2 * c</a:t>
            </a:r>
          </a:p>
          <a:p>
            <a:pPr>
              <a:buNone/>
            </a:pPr>
            <a:r>
              <a:rPr lang="en-US" sz="1800" dirty="0" smtClean="0"/>
              <a:t>print "Circumference = ", d</a:t>
            </a:r>
          </a:p>
          <a:p>
            <a:pPr>
              <a:buNone/>
            </a:pPr>
            <a:r>
              <a:rPr lang="en-US" sz="1800" dirty="0" smtClean="0"/>
              <a:t>e = b ** 2 * c</a:t>
            </a:r>
          </a:p>
          <a:p>
            <a:pPr>
              <a:buNone/>
            </a:pPr>
            <a:r>
              <a:rPr lang="en-US" sz="1800" dirty="0" smtClean="0"/>
              <a:t>print "area = ", d</a:t>
            </a:r>
            <a:br>
              <a:rPr lang="en-US" sz="1800" dirty="0" smtClean="0"/>
            </a:br>
            <a:endParaRPr lang="en-US" sz="1500" dirty="0" smtClean="0"/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Both versions will run EXACTLY the same.</a:t>
            </a:r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What makes the previous version preferable?</a:t>
            </a:r>
          </a:p>
          <a:p>
            <a:pPr lvl="0"/>
            <a:r>
              <a:rPr lang="en-US" sz="3000" dirty="0" smtClean="0">
                <a:solidFill>
                  <a:srgbClr val="FF0000"/>
                </a:solidFill>
              </a:rPr>
              <a:t>Readability. </a:t>
            </a:r>
            <a:r>
              <a:rPr lang="en-US" sz="3000" dirty="0" smtClean="0"/>
              <a:t>Makes code easier to verify and correct.</a:t>
            </a:r>
            <a:endParaRPr lang="en-US" sz="30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Importance of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3000" dirty="0" smtClean="0"/>
              <a:t>Alternative version of the same program:</a:t>
            </a:r>
            <a:endParaRPr lang="en-US" sz="1500" dirty="0" smtClean="0"/>
          </a:p>
          <a:p>
            <a:pP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dirty="0" smtClean="0"/>
              <a:t>a = </a:t>
            </a:r>
            <a:r>
              <a:rPr lang="en-US" sz="1800" dirty="0" err="1" smtClean="0"/>
              <a:t>raw_input</a:t>
            </a:r>
            <a:r>
              <a:rPr lang="en-US" sz="1800" dirty="0" smtClean="0"/>
              <a:t>("Enter the radius of your circle: ")</a:t>
            </a:r>
          </a:p>
          <a:p>
            <a:pPr>
              <a:buNone/>
            </a:pPr>
            <a:r>
              <a:rPr lang="en-US" sz="1800" dirty="0" smtClean="0"/>
              <a:t>b = </a:t>
            </a:r>
            <a:r>
              <a:rPr lang="en-US" sz="1800" dirty="0" err="1" smtClean="0"/>
              <a:t>int</a:t>
            </a:r>
            <a:r>
              <a:rPr lang="en-US" sz="1800" dirty="0" smtClean="0"/>
              <a:t>(a)</a:t>
            </a:r>
          </a:p>
          <a:p>
            <a:pPr>
              <a:buNone/>
            </a:pPr>
            <a:r>
              <a:rPr lang="en-US" sz="1800" dirty="0" smtClean="0"/>
              <a:t>c = 3.14159</a:t>
            </a:r>
          </a:p>
          <a:p>
            <a:pPr>
              <a:buNone/>
            </a:pPr>
            <a:r>
              <a:rPr lang="en-US" sz="1800" dirty="0" smtClean="0"/>
              <a:t>d = b * 2 * c</a:t>
            </a:r>
          </a:p>
          <a:p>
            <a:pPr>
              <a:buNone/>
            </a:pPr>
            <a:r>
              <a:rPr lang="en-US" sz="1800" dirty="0" smtClean="0"/>
              <a:t>print "Circumference = ", d</a:t>
            </a:r>
          </a:p>
          <a:p>
            <a:pPr>
              <a:buNone/>
            </a:pPr>
            <a:r>
              <a:rPr lang="en-US" sz="1800" dirty="0" smtClean="0"/>
              <a:t>e = b ** 2 * c</a:t>
            </a:r>
          </a:p>
          <a:p>
            <a:pPr>
              <a:buNone/>
            </a:pPr>
            <a:r>
              <a:rPr lang="en-US" sz="1800" dirty="0" smtClean="0"/>
              <a:t>print "area = ", d</a:t>
            </a:r>
            <a:br>
              <a:rPr lang="en-US" sz="1800" dirty="0" smtClean="0"/>
            </a:br>
            <a:endParaRPr lang="en-US" sz="1500" dirty="0" smtClean="0"/>
          </a:p>
          <a:p>
            <a:pPr lvl="0"/>
            <a:r>
              <a:rPr lang="en-US" sz="3000" dirty="0" smtClean="0">
                <a:solidFill>
                  <a:prstClr val="black"/>
                </a:solidFill>
              </a:rPr>
              <a:t>Specific differences:</a:t>
            </a:r>
          </a:p>
          <a:p>
            <a:pPr lvl="1"/>
            <a:r>
              <a:rPr lang="en-US" sz="2600" dirty="0" smtClean="0">
                <a:solidFill>
                  <a:prstClr val="black"/>
                </a:solidFill>
              </a:rPr>
              <a:t>Lack of comments</a:t>
            </a:r>
          </a:p>
          <a:p>
            <a:pPr lvl="1"/>
            <a:r>
              <a:rPr lang="en-US" sz="2600" dirty="0" smtClean="0">
                <a:solidFill>
                  <a:prstClr val="black"/>
                </a:solidFill>
              </a:rPr>
              <a:t>Non-descriptive variable names</a:t>
            </a:r>
          </a:p>
          <a:p>
            <a:pPr lvl="1"/>
            <a:r>
              <a:rPr lang="en-US" sz="2600" dirty="0" smtClean="0">
                <a:solidFill>
                  <a:prstClr val="black"/>
                </a:solidFill>
              </a:rPr>
              <a:t>Lack of empty lines to separate “blocks” of code</a:t>
            </a:r>
            <a:endParaRPr lang="en-US" sz="26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Simplest Code: Numerical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we press ENTER, the computer evaluates what we just typed, and prints the result.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Python 2.7.3 (default, Apr 10 2012, 23:24:47) [MSC v.1500 64 bit (AMD64)] on win32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Type "copyright", "credits" or "license()" for more information.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14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14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learn how to code, you need PRACTICE.</a:t>
            </a:r>
          </a:p>
          <a:p>
            <a:pPr lvl="1"/>
            <a:r>
              <a:rPr lang="en-US" dirty="0" smtClean="0"/>
              <a:t>What will usually not work: </a:t>
            </a:r>
          </a:p>
          <a:p>
            <a:pPr lvl="2"/>
            <a:r>
              <a:rPr lang="en-US" dirty="0" smtClean="0"/>
              <a:t>Listen to the lectures.</a:t>
            </a:r>
          </a:p>
          <a:p>
            <a:pPr lvl="2"/>
            <a:r>
              <a:rPr lang="en-US" dirty="0" smtClean="0"/>
              <a:t>Go and try to do the assignments.</a:t>
            </a:r>
          </a:p>
          <a:p>
            <a:pPr lvl="1"/>
            <a:r>
              <a:rPr lang="en-US" dirty="0" smtClean="0"/>
              <a:t>What will usually work:</a:t>
            </a:r>
          </a:p>
          <a:p>
            <a:pPr lvl="2"/>
            <a:r>
              <a:rPr lang="en-US" dirty="0" smtClean="0"/>
              <a:t>Listen to the lectures and KEEP NOTES.</a:t>
            </a:r>
          </a:p>
          <a:p>
            <a:pPr lvl="2"/>
            <a:r>
              <a:rPr lang="en-US" dirty="0" smtClean="0"/>
              <a:t>Actually run every piece of code that we do in class.</a:t>
            </a:r>
          </a:p>
          <a:p>
            <a:pPr lvl="2"/>
            <a:r>
              <a:rPr lang="en-US" dirty="0" smtClean="0"/>
              <a:t>Understand every line of every piece of code we do in class.</a:t>
            </a:r>
          </a:p>
          <a:p>
            <a:pPr lvl="2"/>
            <a:r>
              <a:rPr lang="en-US" dirty="0" smtClean="0"/>
              <a:t>Think of variations of what we do in class, and try them.</a:t>
            </a:r>
          </a:p>
          <a:p>
            <a:pPr lvl="3"/>
            <a:r>
              <a:rPr lang="en-US" dirty="0" smtClean="0"/>
              <a:t>Predict what the variation will do, and verify by running it.</a:t>
            </a:r>
          </a:p>
          <a:p>
            <a:pPr lvl="2"/>
            <a:r>
              <a:rPr lang="en-US" dirty="0" smtClean="0"/>
              <a:t>Then try the assignments.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You need to understand the terminology:</a:t>
            </a:r>
          </a:p>
          <a:p>
            <a:pPr lvl="1"/>
            <a:r>
              <a:rPr lang="en-US" dirty="0" smtClean="0"/>
              <a:t>Statements, expressions, tokens, literals, functions, strings, variables, operators, …</a:t>
            </a:r>
          </a:p>
          <a:p>
            <a:r>
              <a:rPr lang="en-US" dirty="0" smtClean="0"/>
              <a:t>You will encounter many terms in this course. YOU NEED TO LEARN EXACTLY WHAT THEY MEAN.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DO NOT RELY ON ENGLISH. These terms have meanings in conversational English that are only vaguely related with their meaning in programming.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We Have Seen So Far: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Command prompt</a:t>
            </a:r>
          </a:p>
          <a:p>
            <a:r>
              <a:rPr lang="en-US" dirty="0" smtClean="0"/>
              <a:t>Text file</a:t>
            </a:r>
          </a:p>
          <a:p>
            <a:r>
              <a:rPr lang="en-US" dirty="0" smtClean="0"/>
              <a:t>Filename</a:t>
            </a:r>
          </a:p>
          <a:p>
            <a:r>
              <a:rPr lang="en-US" dirty="0" smtClean="0"/>
              <a:t>Folder</a:t>
            </a:r>
          </a:p>
          <a:p>
            <a:r>
              <a:rPr lang="en-US" dirty="0" smtClean="0"/>
              <a:t>Operator</a:t>
            </a:r>
          </a:p>
          <a:p>
            <a:r>
              <a:rPr lang="en-US" dirty="0" smtClean="0"/>
              <a:t>Variable</a:t>
            </a:r>
          </a:p>
          <a:p>
            <a:r>
              <a:rPr lang="en-US" dirty="0" smtClean="0"/>
              <a:t>Function</a:t>
            </a:r>
          </a:p>
          <a:p>
            <a:r>
              <a:rPr lang="en-US" dirty="0" smtClean="0"/>
              <a:t>Running a program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Simplest Code: Numerical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After we press ENTER, the computer evaluates what we just typed, and prints the result.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Python 2.7.3 (default, Apr 10 2012, 23:24:47) [MSC v.1500 64 bit (AMD64)] on win32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Type "copyright", "credits" or "license()" for more information.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14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14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&gt;&gt;&gt; 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This is not very exciting yet, the computer did not tell us anything we did not know.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as a Calculator.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&gt;&gt;&gt; (23*3) + 12/4.5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71.66666666666667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We can type in arbitrary numerical expressions, and Python evaluates them.</a:t>
            </a:r>
          </a:p>
          <a:p>
            <a:endParaRPr lang="en-US" dirty="0" smtClean="0"/>
          </a:p>
          <a:p>
            <a:r>
              <a:rPr lang="en-US" dirty="0" smtClean="0"/>
              <a:t>This is still not that exciting. </a:t>
            </a:r>
          </a:p>
          <a:p>
            <a:r>
              <a:rPr lang="en-US" dirty="0" smtClean="0"/>
              <a:t>However, such calculations are a useful building block for real programs.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Here is a list of operators used in Python:</a:t>
            </a:r>
          </a:p>
          <a:p>
            <a:pPr>
              <a:buNone/>
            </a:pPr>
            <a:endParaRPr lang="en-US" sz="1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>+        -        *        **        /        //       %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>&lt;&lt;     &gt;&gt;      &amp;        |        ^        ~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>&lt;        &gt;      &lt;=      &gt;=      ==     !=      &lt;&gt;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>+=      -=      *=      /=       //=     %=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>&amp;=      |=      ^=      &gt;&gt;=   &lt;&lt;=    **=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  <a:t/>
            </a:r>
            <a:b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MT"/>
              </a:rPr>
            </a:br>
            <a:endParaRPr lang="en-US" sz="1000" dirty="0" smtClean="0">
              <a:solidFill>
                <a:schemeClr val="accent5">
                  <a:lumMod val="50000"/>
                </a:schemeClr>
              </a:solidFill>
              <a:latin typeface="ArialMT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Do not try to memorize them, but learn to look them up in the book as needed (chapter 1).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Try them out to verify you understand what they do.</a:t>
            </a:r>
          </a:p>
          <a:p>
            <a:pPr>
              <a:buNone/>
            </a:pP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&gt;&gt;&gt; 2**10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1024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** is the “exponentiation” operator</a:t>
            </a:r>
          </a:p>
          <a:p>
            <a:pPr>
              <a:buNone/>
            </a:pPr>
            <a:endParaRPr lang="en-US" sz="2800" dirty="0" smtClean="0">
              <a:latin typeface="+mj-lt"/>
              <a:cs typeface="Courier New" pitchFamily="49" charset="0"/>
            </a:endParaRP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&gt;&gt;&gt; 13%4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smtClean="0">
                <a:cs typeface="Courier New" pitchFamily="49" charset="0"/>
              </a:rPr>
              <a:t>% is the “remainder” operator</a:t>
            </a:r>
          </a:p>
          <a:p>
            <a:pPr>
              <a:buNone/>
            </a:pPr>
            <a:endParaRPr lang="en-US" sz="2800" dirty="0">
              <a:latin typeface="+mj-lt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do?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&gt;&gt;&gt; 2**20/2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 we first do 2**20 and then divide by 2, or do we first do 20/2 and then 2**10?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2579</Words>
  <Application>Microsoft Office PowerPoint</Application>
  <PresentationFormat>On-screen Show (4:3)</PresentationFormat>
  <Paragraphs>503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Slide 1</vt:lpstr>
      <vt:lpstr>Simplest Code: Numerical Calculations</vt:lpstr>
      <vt:lpstr>Simplest Code: Numerical Calculations</vt:lpstr>
      <vt:lpstr>Simplest Code: Numerical Calculations</vt:lpstr>
      <vt:lpstr>Simplest Code: Numerical Calculations</vt:lpstr>
      <vt:lpstr>Python as a Calculator.</vt:lpstr>
      <vt:lpstr>Operators</vt:lpstr>
      <vt:lpstr>Some Operators</vt:lpstr>
      <vt:lpstr>Order of Operators</vt:lpstr>
      <vt:lpstr>Order of Operators</vt:lpstr>
      <vt:lpstr>Order of Operators</vt:lpstr>
      <vt:lpstr>Circumference and Area of Circle</vt:lpstr>
      <vt:lpstr>Using Variables</vt:lpstr>
      <vt:lpstr>Using Variables</vt:lpstr>
      <vt:lpstr>Using Variables</vt:lpstr>
      <vt:lpstr>Doing Repeated Calculations</vt:lpstr>
      <vt:lpstr>The Need for a Program</vt:lpstr>
      <vt:lpstr>Creating a Program</vt:lpstr>
      <vt:lpstr>Creating a Program</vt:lpstr>
      <vt:lpstr>Running the program</vt:lpstr>
      <vt:lpstr>Running the program</vt:lpstr>
      <vt:lpstr>Running the program</vt:lpstr>
      <vt:lpstr>Running the program</vt:lpstr>
      <vt:lpstr>Understanding the Program</vt:lpstr>
      <vt:lpstr>Understanding the Program</vt:lpstr>
      <vt:lpstr>Understanding the Program</vt:lpstr>
      <vt:lpstr>Understanding the Program</vt:lpstr>
      <vt:lpstr>Understanding the Program</vt:lpstr>
      <vt:lpstr>Understanding the Program</vt:lpstr>
      <vt:lpstr>Modifications</vt:lpstr>
      <vt:lpstr>Modifications</vt:lpstr>
      <vt:lpstr>Changing Variable Names</vt:lpstr>
      <vt:lpstr>Changing Variable Names</vt:lpstr>
      <vt:lpstr>The Importance of Syntax</vt:lpstr>
      <vt:lpstr>Syntax in this Program</vt:lpstr>
      <vt:lpstr>The Importance of Style</vt:lpstr>
      <vt:lpstr>The Importance of Style</vt:lpstr>
      <vt:lpstr>The Importance of Style</vt:lpstr>
      <vt:lpstr>The Importance of Style</vt:lpstr>
      <vt:lpstr>Some Guidelines</vt:lpstr>
      <vt:lpstr>Some Guidelines</vt:lpstr>
      <vt:lpstr>Terms We Have Seen So Far: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Vassilis Athitsos</cp:lastModifiedBy>
  <cp:revision>129</cp:revision>
  <dcterms:created xsi:type="dcterms:W3CDTF">2006-08-16T00:00:00Z</dcterms:created>
  <dcterms:modified xsi:type="dcterms:W3CDTF">2012-07-12T14:34:50Z</dcterms:modified>
</cp:coreProperties>
</file>