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11" r:id="rId3"/>
    <p:sldId id="312" r:id="rId4"/>
    <p:sldId id="313" r:id="rId5"/>
    <p:sldId id="314" r:id="rId6"/>
    <p:sldId id="316" r:id="rId7"/>
    <p:sldId id="315" r:id="rId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2" y="-12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F5A37-F5C2-44A7-9E18-AEE8FB20049F}" type="datetimeFigureOut">
              <a:rPr lang="en-US" smtClean="0"/>
              <a:pPr/>
              <a:t>7/13/2012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EE596-0BA1-4FF4-8397-7178F3A05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1442-4F87-4D15-87BE-704A1B16B9C6}" type="datetime1">
              <a:rPr lang="en-US" smtClean="0"/>
              <a:pPr/>
              <a:t>7/13/2012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FFF4B-CBA5-41F2-87E3-66F1AF931F79}" type="datetime1">
              <a:rPr lang="en-US" smtClean="0"/>
              <a:pPr/>
              <a:t>7/13/2012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EE5-3413-450E-973A-398C62E88AB5}" type="datetime1">
              <a:rPr lang="en-US" smtClean="0"/>
              <a:pPr/>
              <a:t>7/13/2012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0366-1FC0-4539-8A5F-B0C9BCBF273B}" type="datetime1">
              <a:rPr lang="en-US" smtClean="0"/>
              <a:pPr/>
              <a:t>7/13/2012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3746-F904-4CFC-B396-438A9AEF9C6A}" type="datetime1">
              <a:rPr lang="en-US" smtClean="0"/>
              <a:pPr/>
              <a:t>7/13/2012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EEC5-CD8C-43FD-9424-3C06C337B108}" type="datetime1">
              <a:rPr lang="en-US" smtClean="0"/>
              <a:pPr/>
              <a:t>7/13/2012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160B-F84D-4339-8C5F-108AF34E21C0}" type="datetime1">
              <a:rPr lang="en-US" smtClean="0"/>
              <a:pPr/>
              <a:t>7/13/2012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45E9-5F88-4B87-981F-BA749D47877F}" type="datetime1">
              <a:rPr lang="en-US" smtClean="0"/>
              <a:pPr/>
              <a:t>7/13/2012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B3BF-DE93-41B9-9D06-C95E373A576C}" type="datetime1">
              <a:rPr lang="en-US" smtClean="0"/>
              <a:pPr/>
              <a:t>7/13/2012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5C97-CC50-4AAC-ABCE-724FA0D6079F}" type="datetime1">
              <a:rPr lang="en-US" smtClean="0"/>
              <a:pPr/>
              <a:t>7/13/2012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ABD4-4C3D-4CB8-90F6-AB20352B0523}" type="datetime1">
              <a:rPr lang="en-US" smtClean="0"/>
              <a:pPr/>
              <a:t>7/13/2012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D43-0DCF-423D-AEA1-EFFF6D7BE0BB}" type="datetime1">
              <a:rPr lang="en-US" smtClean="0"/>
              <a:pPr/>
              <a:t>7/13/2012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Boolean Expressions and </a:t>
            </a:r>
            <a:br>
              <a:rPr lang="en-US" dirty="0" smtClean="0"/>
            </a:br>
            <a:r>
              <a:rPr lang="en-US" dirty="0" smtClean="0"/>
              <a:t>Logical Operators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34679" y="4191000"/>
            <a:ext cx="839210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1310 – Introduction to Computers and Programming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  <a:p>
            <a:pPr algn="ctr" eaLnBrk="1" hangingPunct="1"/>
            <a:endParaRPr lang="en-US" dirty="0"/>
          </a:p>
          <a:p>
            <a:pPr algn="ctr" eaLnBrk="1" hangingPunct="1"/>
            <a:r>
              <a:rPr lang="en-US" dirty="0" smtClean="0"/>
              <a:t>Credits: </a:t>
            </a:r>
            <a:r>
              <a:rPr lang="en-US" smtClean="0"/>
              <a:t>a significant part </a:t>
            </a:r>
            <a:r>
              <a:rPr lang="en-US" dirty="0" smtClean="0"/>
              <a:t>of this material has been created by Dr. Darin Brezeale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and Dr. Gian Luca Mariottini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Boolean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5000"/>
          </a:xfrm>
        </p:spPr>
        <p:txBody>
          <a:bodyPr>
            <a:noAutofit/>
          </a:bodyPr>
          <a:lstStyle/>
          <a:p>
            <a:r>
              <a:rPr lang="en-US" dirty="0" smtClean="0"/>
              <a:t>Expressions of type </a:t>
            </a:r>
            <a:r>
              <a:rPr lang="en-US" dirty="0" err="1" smtClean="0"/>
              <a:t>boolean</a:t>
            </a:r>
            <a:r>
              <a:rPr lang="en-US" dirty="0" smtClean="0"/>
              <a:t> can only have two values: True, or False.</a:t>
            </a:r>
          </a:p>
          <a:p>
            <a:pPr lvl="1"/>
            <a:r>
              <a:rPr lang="en-US" dirty="0" smtClean="0"/>
              <a:t>True and False are reserved keywords in Python.</a:t>
            </a:r>
          </a:p>
          <a:p>
            <a:pPr>
              <a:buNone/>
            </a:pPr>
            <a:endParaRPr lang="en-US" sz="1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432346"/>
            <a:ext cx="2362200" cy="17912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&gt;&gt;&gt; 3 &gt; 2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True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&gt;&gt;&gt; type(True)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&lt;type '</a:t>
            </a:r>
            <a:r>
              <a:rPr lang="en-US" sz="2400" dirty="0" err="1" smtClean="0">
                <a:solidFill>
                  <a:prstClr val="black"/>
                </a:solidFill>
              </a:rPr>
              <a:t>bool</a:t>
            </a:r>
            <a:r>
              <a:rPr lang="en-US" sz="2400" dirty="0" smtClean="0">
                <a:solidFill>
                  <a:prstClr val="black"/>
                </a:solidFill>
              </a:rPr>
              <a:t>'&gt;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81400" y="3429000"/>
            <a:ext cx="2362200" cy="26776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&gt;&gt;&gt; a = 3 == 2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&gt;&gt;&gt; a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False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srgbClr val="FF0000"/>
                </a:solidFill>
              </a:rPr>
              <a:t>&gt;&gt;&gt; a = (3 == 2)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rgbClr val="FF0000"/>
                </a:solidFill>
              </a:rPr>
              <a:t>&gt;&gt;&gt; a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srgbClr val="FF0000"/>
                </a:solidFill>
              </a:rPr>
              <a:t>False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00200" y="5715000"/>
            <a:ext cx="1588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Preferred style</a:t>
            </a:r>
          </a:p>
          <a:p>
            <a:r>
              <a:rPr lang="en-US" b="1" dirty="0" smtClean="0"/>
              <a:t>(parenthesize)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438400" y="5105400"/>
            <a:ext cx="2133600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553200" y="3418344"/>
            <a:ext cx="2362200" cy="17912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&gt;&gt;&gt; b = 4;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&gt;&gt;&gt; a = (b != 5)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&gt;&gt;&gt; a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True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 Generating Booleans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operators comparing numerical values generate </a:t>
            </a:r>
            <a:r>
              <a:rPr lang="en-US" dirty="0" err="1" smtClean="0"/>
              <a:t>boolean</a:t>
            </a:r>
            <a:r>
              <a:rPr lang="en-US" dirty="0" smtClean="0"/>
              <a:t> results: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r>
              <a:rPr lang="en-US" dirty="0" smtClean="0"/>
              <a:t>==   equality</a:t>
            </a:r>
          </a:p>
          <a:p>
            <a:pPr lvl="2">
              <a:buNone/>
            </a:pPr>
            <a:r>
              <a:rPr lang="en-US" dirty="0" smtClean="0"/>
              <a:t>!=    not equal</a:t>
            </a:r>
          </a:p>
          <a:p>
            <a:pPr lvl="2">
              <a:buNone/>
            </a:pPr>
            <a:r>
              <a:rPr lang="en-US" dirty="0" smtClean="0"/>
              <a:t>&lt;      less than</a:t>
            </a:r>
          </a:p>
          <a:p>
            <a:pPr lvl="2">
              <a:buNone/>
            </a:pPr>
            <a:r>
              <a:rPr lang="en-US" dirty="0" smtClean="0"/>
              <a:t>&gt;      greater than</a:t>
            </a:r>
          </a:p>
          <a:p>
            <a:pPr lvl="2">
              <a:buNone/>
            </a:pPr>
            <a:r>
              <a:rPr lang="en-US" dirty="0" smtClean="0"/>
              <a:t>&lt;=    less than or equal to</a:t>
            </a:r>
          </a:p>
          <a:p>
            <a:pPr lvl="2">
              <a:buNone/>
            </a:pPr>
            <a:r>
              <a:rPr lang="en-US" dirty="0" smtClean="0"/>
              <a:t>&gt;=    greater than or equal 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logical operators can be used to produce </a:t>
            </a:r>
            <a:r>
              <a:rPr lang="en-US" dirty="0" err="1" smtClean="0"/>
              <a:t>boolean</a:t>
            </a:r>
            <a:r>
              <a:rPr lang="en-US" dirty="0" smtClean="0"/>
              <a:t> results:</a:t>
            </a:r>
          </a:p>
          <a:p>
            <a:pPr lvl="2"/>
            <a:endParaRPr lang="en-US" dirty="0" smtClean="0"/>
          </a:p>
          <a:p>
            <a:pPr lvl="2">
              <a:buNone/>
            </a:pPr>
            <a:r>
              <a:rPr lang="en-US" dirty="0" smtClean="0"/>
              <a:t>not</a:t>
            </a:r>
          </a:p>
          <a:p>
            <a:pPr lvl="2">
              <a:buNone/>
            </a:pPr>
            <a:r>
              <a:rPr lang="en-US" dirty="0" smtClean="0"/>
              <a:t>and</a:t>
            </a:r>
          </a:p>
          <a:p>
            <a:pPr lvl="2">
              <a:buNone/>
            </a:pPr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Logical Operators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676400"/>
            <a:ext cx="4572000" cy="415498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sz="2400" dirty="0" smtClean="0"/>
              <a:t>&gt;&gt;&gt; a = 3</a:t>
            </a:r>
          </a:p>
          <a:p>
            <a:r>
              <a:rPr lang="en-US" sz="2400" dirty="0" smtClean="0"/>
              <a:t>&gt;&gt;&gt; b = 4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&gt;&gt;&gt; (a == b) or (</a:t>
            </a:r>
            <a:r>
              <a:rPr lang="en-US" sz="2400" dirty="0" err="1" smtClean="0"/>
              <a:t>a+b</a:t>
            </a:r>
            <a:r>
              <a:rPr lang="en-US" sz="2400" dirty="0" smtClean="0"/>
              <a:t> == 7)</a:t>
            </a:r>
          </a:p>
          <a:p>
            <a:r>
              <a:rPr lang="en-US" sz="2400" dirty="0" smtClean="0"/>
              <a:t>True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&gt;&gt;&gt; (a == b) and (</a:t>
            </a:r>
            <a:r>
              <a:rPr lang="en-US" sz="2400" dirty="0" err="1" smtClean="0"/>
              <a:t>a+b</a:t>
            </a:r>
            <a:r>
              <a:rPr lang="en-US" sz="2400" dirty="0" smtClean="0"/>
              <a:t> == 7)</a:t>
            </a:r>
          </a:p>
          <a:p>
            <a:r>
              <a:rPr lang="en-US" sz="2400" dirty="0" smtClean="0"/>
              <a:t>False</a:t>
            </a:r>
          </a:p>
          <a:p>
            <a:endParaRPr lang="en-US" sz="2400" dirty="0" smtClean="0"/>
          </a:p>
          <a:p>
            <a:r>
              <a:rPr lang="en-US" sz="2400" dirty="0" smtClean="0"/>
              <a:t>&gt;&gt;&gt; not(a == b)</a:t>
            </a:r>
          </a:p>
          <a:p>
            <a:r>
              <a:rPr lang="en-US" sz="2400" dirty="0" smtClean="0"/>
              <a:t>True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</a:t>
            </a:r>
            <a:r>
              <a:rPr lang="en-US" dirty="0" smtClean="0"/>
              <a:t>line do</a:t>
            </a:r>
            <a:r>
              <a:rPr lang="en-US" dirty="0" smtClean="0"/>
              <a:t>?</a:t>
            </a:r>
          </a:p>
          <a:p>
            <a:pPr lvl="2">
              <a:buNone/>
            </a:pPr>
            <a:r>
              <a:rPr lang="en-US" dirty="0" smtClean="0"/>
              <a:t>&gt;&gt;&gt; (3 == 5) and (2 &lt; 3) or (3 &gt;= 0)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line do?</a:t>
            </a:r>
          </a:p>
          <a:p>
            <a:pPr lvl="2">
              <a:buNone/>
            </a:pPr>
            <a:r>
              <a:rPr lang="en-US" dirty="0" smtClean="0"/>
              <a:t>&gt;&gt;&gt; (3 == 5) and (2 &lt; 3) or (3 &gt;= 0)</a:t>
            </a:r>
          </a:p>
          <a:p>
            <a:r>
              <a:rPr lang="en-US" dirty="0" smtClean="0"/>
              <a:t>I don't know, and I don't want to know.</a:t>
            </a:r>
          </a:p>
          <a:p>
            <a:pPr lvl="1"/>
            <a:r>
              <a:rPr lang="en-US" dirty="0" smtClean="0"/>
              <a:t>Use parentheses to make the meaning of these statements clear.</a:t>
            </a:r>
          </a:p>
          <a:p>
            <a:pPr lvl="2">
              <a:buNone/>
            </a:pPr>
            <a:r>
              <a:rPr lang="en-US" dirty="0" smtClean="0"/>
              <a:t>&gt;&gt;&gt; ((3 == 5) and (2 &lt; 3)) or (3 &gt;= 0)     </a:t>
            </a:r>
            <a:r>
              <a:rPr lang="en-US" dirty="0" smtClean="0">
                <a:sym typeface="Wingdings" pitchFamily="2" charset="2"/>
              </a:rPr>
              <a:t> True</a:t>
            </a:r>
            <a:endParaRPr lang="en-US" dirty="0" smtClean="0"/>
          </a:p>
          <a:p>
            <a:pPr lvl="2">
              <a:buNone/>
            </a:pPr>
            <a:r>
              <a:rPr lang="en-US" dirty="0" smtClean="0"/>
              <a:t>&gt;&gt;&gt; (3 == 5) and ((2 &lt; 3) or (3 &gt;= 0))     </a:t>
            </a:r>
            <a:r>
              <a:rPr lang="en-US" dirty="0" smtClean="0">
                <a:sym typeface="Wingdings" pitchFamily="2" charset="2"/>
              </a:rPr>
              <a:t> False</a:t>
            </a: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299</Words>
  <Application>Microsoft Office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The Boolean Type</vt:lpstr>
      <vt:lpstr>Comparisons Generating Booleans</vt:lpstr>
      <vt:lpstr>Logical Operators</vt:lpstr>
      <vt:lpstr>Using Logical Operators</vt:lpstr>
      <vt:lpstr>Combining operators</vt:lpstr>
      <vt:lpstr>Combining operators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Vassilis Athitsos</cp:lastModifiedBy>
  <cp:revision>239</cp:revision>
  <dcterms:created xsi:type="dcterms:W3CDTF">2006-08-16T00:00:00Z</dcterms:created>
  <dcterms:modified xsi:type="dcterms:W3CDTF">2012-07-13T14:34:43Z</dcterms:modified>
</cp:coreProperties>
</file>