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5" r:id="rId19"/>
    <p:sldId id="276" r:id="rId20"/>
    <p:sldId id="277" r:id="rId21"/>
    <p:sldId id="280" r:id="rId22"/>
    <p:sldId id="279" r:id="rId23"/>
    <p:sldId id="278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300" r:id="rId35"/>
    <p:sldId id="303" r:id="rId36"/>
    <p:sldId id="292" r:id="rId37"/>
    <p:sldId id="293" r:id="rId38"/>
    <p:sldId id="291" r:id="rId39"/>
    <p:sldId id="294" r:id="rId40"/>
    <p:sldId id="295" r:id="rId41"/>
    <p:sldId id="296" r:id="rId42"/>
    <p:sldId id="299" r:id="rId43"/>
    <p:sldId id="297" r:id="rId44"/>
    <p:sldId id="301" r:id="rId45"/>
    <p:sldId id="302" r:id="rId46"/>
    <p:sldId id="298" r:id="rId4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6" y="-1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Lists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With containers (using lists):</a:t>
            </a:r>
          </a:p>
          <a:p>
            <a:pPr lvl="1"/>
            <a:r>
              <a:rPr lang="en-US" dirty="0" smtClean="0"/>
              <a:t>One variable for month names.</a:t>
            </a:r>
          </a:p>
          <a:p>
            <a:pPr lvl="2">
              <a:buNone/>
            </a:pPr>
            <a:r>
              <a:rPr lang="en-US" dirty="0" err="1" smtClean="0"/>
              <a:t>month_names</a:t>
            </a:r>
            <a:r>
              <a:rPr lang="en-US" dirty="0" smtClean="0"/>
              <a:t> = ["January", "February", "March", "April", "May", "June", "July", "August", "September", "October", "November", "December"]</a:t>
            </a:r>
          </a:p>
          <a:p>
            <a:pPr lvl="1"/>
            <a:r>
              <a:rPr lang="en-US" dirty="0" smtClean="0"/>
              <a:t>One variable for month lengths.</a:t>
            </a:r>
          </a:p>
          <a:p>
            <a:pPr lvl="2">
              <a:buNone/>
            </a:pPr>
            <a:r>
              <a:rPr lang="en-US" dirty="0" err="1" smtClean="0"/>
              <a:t>month_lengths</a:t>
            </a:r>
            <a:r>
              <a:rPr lang="en-US" dirty="0" smtClean="0"/>
              <a:t> = [31, 28, 31, 30, 31, 30, 31, 31, 30, 31, 30, 31]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Using lists, printing out months and lengths is easy:</a:t>
            </a:r>
          </a:p>
          <a:p>
            <a:pPr lvl="2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range(0, 12):</a:t>
            </a:r>
          </a:p>
          <a:p>
            <a:pPr lvl="2">
              <a:buNone/>
            </a:pPr>
            <a:r>
              <a:rPr lang="en-US" dirty="0" smtClean="0"/>
              <a:t>	print </a:t>
            </a:r>
            <a:r>
              <a:rPr lang="en-US" dirty="0" err="1" smtClean="0"/>
              <a:t>month_names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"has", </a:t>
            </a:r>
            <a:r>
              <a:rPr lang="en-US" dirty="0" err="1" smtClean="0"/>
              <a:t>month_lengths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"days"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Why Is the Container Solution Better?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Why Is the Container Solution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Going through all names and lengths requires many lines without containers.</a:t>
            </a:r>
          </a:p>
          <a:p>
            <a:pPr lvl="1"/>
            <a:r>
              <a:rPr lang="en-US" sz="2400" dirty="0" smtClean="0"/>
              <a:t>Two lines with a list.</a:t>
            </a:r>
          </a:p>
          <a:p>
            <a:r>
              <a:rPr lang="en-US" sz="2800" dirty="0" smtClean="0"/>
              <a:t>Changing output from "xxx has </a:t>
            </a:r>
            <a:r>
              <a:rPr lang="en-US" sz="2800" dirty="0" err="1" smtClean="0"/>
              <a:t>yy</a:t>
            </a:r>
            <a:r>
              <a:rPr lang="en-US" sz="2800" dirty="0" smtClean="0"/>
              <a:t> days" to "there are </a:t>
            </a:r>
            <a:r>
              <a:rPr lang="en-US" sz="2800" dirty="0" err="1" smtClean="0"/>
              <a:t>yy</a:t>
            </a:r>
            <a:r>
              <a:rPr lang="en-US" sz="2800" dirty="0" smtClean="0"/>
              <a:t> days in xxx" requires 12 changes without containers.</a:t>
            </a:r>
          </a:p>
          <a:p>
            <a:pPr lvl="1"/>
            <a:r>
              <a:rPr lang="en-US" sz="2400" dirty="0" smtClean="0"/>
              <a:t>One change using a list:</a:t>
            </a:r>
            <a:endParaRPr lang="en-US" dirty="0" smtClean="0"/>
          </a:p>
          <a:p>
            <a:pPr lvl="2"/>
            <a:r>
              <a:rPr lang="en-US" dirty="0" smtClean="0"/>
              <a:t>Replace </a:t>
            </a:r>
          </a:p>
          <a:p>
            <a:pPr lvl="2">
              <a:buNone/>
            </a:pPr>
            <a:r>
              <a:rPr lang="en-US" dirty="0" smtClean="0"/>
              <a:t>print </a:t>
            </a:r>
            <a:r>
              <a:rPr lang="en-US" dirty="0" err="1" smtClean="0"/>
              <a:t>month_names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"has", </a:t>
            </a:r>
            <a:r>
              <a:rPr lang="en-US" dirty="0" err="1" smtClean="0"/>
              <a:t>month_lengths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"days"</a:t>
            </a:r>
          </a:p>
          <a:p>
            <a:pPr lvl="2">
              <a:buNone/>
            </a:pPr>
            <a:r>
              <a:rPr lang="en-US" dirty="0" smtClean="0"/>
              <a:t>with</a:t>
            </a:r>
          </a:p>
          <a:p>
            <a:pPr lvl="2">
              <a:buNone/>
            </a:pPr>
            <a:r>
              <a:rPr lang="en-US" dirty="0" smtClean="0"/>
              <a:t>print "there are", </a:t>
            </a:r>
            <a:r>
              <a:rPr lang="en-US" dirty="0" err="1" smtClean="0"/>
              <a:t>month_lengths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"days in", </a:t>
            </a:r>
            <a:r>
              <a:rPr lang="en-US" dirty="0" err="1" smtClean="0"/>
              <a:t>month_names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Simplify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Entering data remains painful.</a:t>
            </a:r>
          </a:p>
          <a:p>
            <a:pPr lvl="1"/>
            <a:r>
              <a:rPr lang="en-US" dirty="0" smtClean="0"/>
              <a:t>Either way we must enter 12 names and 12 lengths.</a:t>
            </a:r>
          </a:p>
          <a:p>
            <a:pPr lvl="1"/>
            <a:r>
              <a:rPr lang="en-US" dirty="0" smtClean="0"/>
              <a:t>We can live with this because: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Simplify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Entering data remains painful.</a:t>
            </a:r>
          </a:p>
          <a:p>
            <a:pPr lvl="1"/>
            <a:r>
              <a:rPr lang="en-US" dirty="0" smtClean="0"/>
              <a:t>Either way we must enter 12 names and 12 lengths.</a:t>
            </a:r>
          </a:p>
          <a:p>
            <a:pPr lvl="1"/>
            <a:r>
              <a:rPr lang="en-US" dirty="0" smtClean="0"/>
              <a:t>We can live with this because:</a:t>
            </a:r>
          </a:p>
          <a:p>
            <a:pPr lvl="2"/>
            <a:r>
              <a:rPr lang="en-US" dirty="0" smtClean="0"/>
              <a:t>Data only needs to be entered once.</a:t>
            </a:r>
          </a:p>
          <a:p>
            <a:pPr lvl="2"/>
            <a:r>
              <a:rPr lang="en-US" dirty="0" smtClean="0"/>
              <a:t>Often data is read from files (later we will learn how).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Simplify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Entering data remains painful.</a:t>
            </a:r>
          </a:p>
          <a:p>
            <a:pPr lvl="1"/>
            <a:r>
              <a:rPr lang="en-US" dirty="0" smtClean="0"/>
              <a:t>Either way we must enter 12 names and 12 lengths.</a:t>
            </a:r>
          </a:p>
          <a:p>
            <a:pPr lvl="1"/>
            <a:r>
              <a:rPr lang="en-US" dirty="0" smtClean="0"/>
              <a:t>We can live with this because:</a:t>
            </a:r>
          </a:p>
          <a:p>
            <a:pPr lvl="2"/>
            <a:r>
              <a:rPr lang="en-US" dirty="0" smtClean="0"/>
              <a:t>Data only needs to be entered once.</a:t>
            </a:r>
          </a:p>
          <a:p>
            <a:pPr lvl="2"/>
            <a:r>
              <a:rPr lang="en-US" dirty="0" smtClean="0"/>
              <a:t>Often data is read from files (later we will learn how).</a:t>
            </a:r>
          </a:p>
          <a:p>
            <a:r>
              <a:rPr lang="en-US" dirty="0" smtClean="0"/>
              <a:t>Manipulating data becomes much easier.</a:t>
            </a:r>
          </a:p>
          <a:p>
            <a:pPr lvl="1"/>
            <a:r>
              <a:rPr lang="en-US" dirty="0" smtClean="0"/>
              <a:t>We can go through data using loops, as opposed to explicitly stating what to do with each value.</a:t>
            </a:r>
          </a:p>
          <a:p>
            <a:r>
              <a:rPr lang="en-US" dirty="0" smtClean="0"/>
              <a:t>How much easier does it get?</a:t>
            </a:r>
          </a:p>
          <a:p>
            <a:pPr lvl="1"/>
            <a:r>
              <a:rPr lang="en-US" dirty="0" smtClean="0"/>
              <a:t>Savings proportional to number of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Simplify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How much easier does it get using lists?</a:t>
            </a:r>
          </a:p>
          <a:p>
            <a:pPr lvl="1"/>
            <a:r>
              <a:rPr lang="en-US" dirty="0" smtClean="0"/>
              <a:t>Savings proportional to number of values.</a:t>
            </a:r>
          </a:p>
          <a:p>
            <a:r>
              <a:rPr lang="en-US" dirty="0" smtClean="0"/>
              <a:t>For 12 values, replacing 12 lines with 1.</a:t>
            </a:r>
          </a:p>
          <a:p>
            <a:r>
              <a:rPr lang="en-US" dirty="0" smtClean="0"/>
              <a:t>For 20,000 values, replacing 20,000 lines with 1.</a:t>
            </a:r>
          </a:p>
          <a:p>
            <a:r>
              <a:rPr lang="en-US" dirty="0" smtClean="0"/>
              <a:t>What type of real application would need 20,000 values?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Simplify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How much easier does it get using lists?</a:t>
            </a:r>
          </a:p>
          <a:p>
            <a:pPr lvl="1"/>
            <a:r>
              <a:rPr lang="en-US" dirty="0" smtClean="0"/>
              <a:t>Savings proportional to number of values.</a:t>
            </a:r>
          </a:p>
          <a:p>
            <a:r>
              <a:rPr lang="en-US" dirty="0" smtClean="0"/>
              <a:t>For 12 values, replacing 12 lines with 1.</a:t>
            </a:r>
          </a:p>
          <a:p>
            <a:r>
              <a:rPr lang="en-US" dirty="0" smtClean="0"/>
              <a:t>For 20,000 values, replacing 20,000 lines with 1.</a:t>
            </a:r>
          </a:p>
          <a:p>
            <a:r>
              <a:rPr lang="en-US" dirty="0" smtClean="0"/>
              <a:t>What type of real application would need 20,000 values?</a:t>
            </a:r>
          </a:p>
          <a:p>
            <a:pPr lvl="1"/>
            <a:r>
              <a:rPr lang="en-US" dirty="0" smtClean="0"/>
              <a:t>Saving and manipulating data on 20,000 people (students, citizens, customers)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Simplify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How much easier does it get using lists?</a:t>
            </a:r>
          </a:p>
          <a:p>
            <a:pPr lvl="1"/>
            <a:r>
              <a:rPr lang="en-US" dirty="0" smtClean="0"/>
              <a:t>Savings proportional to number of values.</a:t>
            </a:r>
          </a:p>
          <a:p>
            <a:r>
              <a:rPr lang="en-US" dirty="0" smtClean="0"/>
              <a:t>For 12 values, replacing 12 lines with 1.</a:t>
            </a:r>
          </a:p>
          <a:p>
            <a:r>
              <a:rPr lang="en-US" dirty="0" smtClean="0"/>
              <a:t>For 20,000 values, replacing 20,000 lines with 1.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practice:</a:t>
            </a:r>
            <a:br>
              <a:rPr lang="en-US" dirty="0" smtClean="0"/>
            </a:br>
            <a:r>
              <a:rPr lang="en-US" b="1" dirty="0" smtClean="0"/>
              <a:t>YOU CANNOT CODE WITHOUT </a:t>
            </a:r>
            <a:r>
              <a:rPr lang="en-US" b="1" smtClean="0"/>
              <a:t>USING LOOPS AND CONTAINERS</a:t>
            </a:r>
            <a:r>
              <a:rPr lang="en-US" b="1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Write a program that:</a:t>
            </a:r>
          </a:p>
          <a:p>
            <a:pPr lvl="1"/>
            <a:r>
              <a:rPr lang="en-US" dirty="0" smtClean="0"/>
              <a:t>Asks the user to specify an integer N.</a:t>
            </a:r>
          </a:p>
          <a:p>
            <a:pPr lvl="1"/>
            <a:r>
              <a:rPr lang="en-US" dirty="0" smtClean="0"/>
              <a:t>Asks the user to enter N numbers.</a:t>
            </a:r>
          </a:p>
          <a:p>
            <a:pPr lvl="1"/>
            <a:r>
              <a:rPr lang="en-US" dirty="0" smtClean="0"/>
              <a:t>Sorts those numbers in ascending order and prints them sorted.</a:t>
            </a:r>
          </a:p>
          <a:p>
            <a:r>
              <a:rPr lang="en-US" dirty="0" smtClean="0"/>
              <a:t>You cannot do this using the Python techniques we have introduced so far.</a:t>
            </a:r>
          </a:p>
          <a:p>
            <a:pPr lvl="1"/>
            <a:r>
              <a:rPr lang="en-US" dirty="0" smtClean="0"/>
              <a:t>We have introduced:</a:t>
            </a:r>
          </a:p>
          <a:p>
            <a:pPr lvl="2"/>
            <a:r>
              <a:rPr lang="en-US" dirty="0" smtClean="0"/>
              <a:t>Assignments, if, for, while, print, </a:t>
            </a:r>
            <a:r>
              <a:rPr lang="en-US" dirty="0" err="1" smtClean="0"/>
              <a:t>raw_input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Types </a:t>
            </a:r>
            <a:r>
              <a:rPr lang="en-US" dirty="0" err="1" smtClean="0"/>
              <a:t>int</a:t>
            </a:r>
            <a:r>
              <a:rPr lang="en-US" dirty="0" smtClean="0"/>
              <a:t>, float,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Single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err="1" smtClean="0"/>
              <a:t>my_list</a:t>
            </a:r>
            <a:r>
              <a:rPr lang="en-US" dirty="0" smtClean="0"/>
              <a:t> = [10, 2, 5, 40, 30, 20, 100, 200]</a:t>
            </a:r>
          </a:p>
          <a:p>
            <a:r>
              <a:rPr lang="en-US" dirty="0" smtClean="0"/>
              <a:t>This is a list with 8 elements.</a:t>
            </a:r>
          </a:p>
          <a:p>
            <a:pPr lvl="1"/>
            <a:r>
              <a:rPr lang="en-US" dirty="0" err="1" smtClean="0"/>
              <a:t>my_list</a:t>
            </a:r>
            <a:r>
              <a:rPr lang="en-US" dirty="0" smtClean="0"/>
              <a:t>[0] </a:t>
            </a:r>
            <a:r>
              <a:rPr lang="en-US" dirty="0" smtClean="0">
                <a:sym typeface="Wingdings" pitchFamily="2" charset="2"/>
              </a:rPr>
              <a:t> 10, this is </a:t>
            </a:r>
            <a:r>
              <a:rPr lang="en-US" dirty="0" smtClean="0"/>
              <a:t>element 0 of the list.</a:t>
            </a:r>
          </a:p>
          <a:p>
            <a:pPr lvl="1">
              <a:buNone/>
            </a:pPr>
            <a:r>
              <a:rPr lang="en-US" b="1" dirty="0" smtClean="0"/>
              <a:t>    IMPORTANT: ELEMENT POSITIONS START WITH 0, NOT WITH 1.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my_list</a:t>
            </a:r>
            <a:r>
              <a:rPr lang="en-US" dirty="0" smtClean="0">
                <a:solidFill>
                  <a:prstClr val="black"/>
                </a:solidFill>
              </a:rPr>
              <a:t>[5]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 20, </a:t>
            </a:r>
            <a:r>
              <a:rPr lang="en-US" dirty="0" smtClean="0">
                <a:solidFill>
                  <a:prstClr val="black"/>
                </a:solidFill>
              </a:rPr>
              <a:t>this is element 5 of the list.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my_list</a:t>
            </a:r>
            <a:r>
              <a:rPr lang="en-US" dirty="0" smtClean="0">
                <a:solidFill>
                  <a:prstClr val="black"/>
                </a:solidFill>
              </a:rPr>
              <a:t>[-1]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 200, this is the last element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  <a:sym typeface="Wingdings" pitchFamily="2" charset="2"/>
              </a:rPr>
              <a:t>my_list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[-3]  20, this is the third-from-last element .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my_list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[8],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my_list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[-9] return errors.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Changing Single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239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 = [10, 2, 5, 40, 30, 20, 100, 200]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[0] = 15</a:t>
            </a:r>
          </a:p>
          <a:p>
            <a:pPr lvl="1"/>
            <a:r>
              <a:rPr lang="en-US" sz="2000" dirty="0" smtClean="0"/>
              <a:t>Sets value of element 0 to 15.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15</a:t>
            </a:r>
            <a:r>
              <a:rPr lang="en-US" sz="2400" dirty="0" smtClean="0"/>
              <a:t>, 2, 5, 40, 30, 20, 100, 200]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[3] = 23</a:t>
            </a:r>
          </a:p>
          <a:p>
            <a:pPr lvl="1"/>
            <a:r>
              <a:rPr lang="en-US" sz="2000" dirty="0" smtClean="0"/>
              <a:t>Sets value of element 0 to 15.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[15, 2, 5, </a:t>
            </a:r>
            <a:r>
              <a:rPr lang="en-US" sz="2400" dirty="0" smtClean="0">
                <a:solidFill>
                  <a:srgbClr val="FF0000"/>
                </a:solidFill>
              </a:rPr>
              <a:t>23</a:t>
            </a:r>
            <a:r>
              <a:rPr lang="en-US" sz="2400" dirty="0" smtClean="0"/>
              <a:t>, 30, 20, 100, 200]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[-2] = 70</a:t>
            </a:r>
          </a:p>
          <a:p>
            <a:pPr lvl="1"/>
            <a:r>
              <a:rPr lang="en-US" sz="2000" dirty="0" smtClean="0"/>
              <a:t>Sets value of second-to-last element to 70.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[15, 2, 5, 40, 30, 20, </a:t>
            </a:r>
            <a:r>
              <a:rPr lang="en-US" sz="2400" dirty="0" smtClean="0">
                <a:solidFill>
                  <a:srgbClr val="FF0000"/>
                </a:solidFill>
              </a:rPr>
              <a:t>70</a:t>
            </a:r>
            <a:r>
              <a:rPr lang="en-US" sz="2400" dirty="0" smtClean="0"/>
              <a:t>, 200]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676400"/>
            <a:ext cx="59436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352800"/>
            <a:ext cx="59436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029200"/>
            <a:ext cx="59436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Accessing Multiple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err="1" smtClean="0"/>
              <a:t>my_list</a:t>
            </a:r>
            <a:r>
              <a:rPr lang="en-US" sz="2400" dirty="0" smtClean="0"/>
              <a:t> = [10, 2, 5, 40, 30, 20, 100, 200]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</a:t>
            </a:r>
            <a:r>
              <a:rPr lang="en-US" sz="2400" dirty="0" err="1" smtClean="0">
                <a:solidFill>
                  <a:prstClr val="black"/>
                </a:solidFill>
              </a:rPr>
              <a:t>my_list</a:t>
            </a:r>
            <a:r>
              <a:rPr lang="en-US" sz="2400" dirty="0" smtClean="0">
                <a:solidFill>
                  <a:prstClr val="black"/>
                </a:solidFill>
              </a:rPr>
              <a:t>[2:5]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[5, 40, 30] 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Returns list of elements from position 2 up to </a:t>
            </a:r>
            <a:r>
              <a:rPr lang="en-US" sz="2000" b="1" u="sng" dirty="0" smtClean="0">
                <a:solidFill>
                  <a:prstClr val="black"/>
                </a:solidFill>
                <a:sym typeface="Wingdings" pitchFamily="2" charset="2"/>
              </a:rPr>
              <a:t>and not including</a:t>
            </a: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 position 5.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br>
              <a:rPr lang="en-US" sz="2400" dirty="0" smtClean="0">
                <a:solidFill>
                  <a:prstClr val="black"/>
                </a:solidFill>
              </a:rPr>
            </a:br>
            <a:endParaRPr lang="en-US" sz="2400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</a:t>
            </a:r>
            <a:r>
              <a:rPr lang="en-US" sz="2400" dirty="0" err="1" smtClean="0">
                <a:solidFill>
                  <a:prstClr val="black"/>
                </a:solidFill>
              </a:rPr>
              <a:t>my_list</a:t>
            </a:r>
            <a:r>
              <a:rPr lang="en-US" sz="2400" dirty="0" smtClean="0">
                <a:solidFill>
                  <a:prstClr val="black"/>
                </a:solidFill>
              </a:rPr>
              <a:t>[3:]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[40, 30, 20, 100, 200] 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Returns list of elements from position 3 until the end of the list.</a:t>
            </a:r>
            <a:b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</a:br>
            <a:endParaRPr lang="en-US" sz="2000" dirty="0" smtClean="0">
              <a:solidFill>
                <a:prstClr val="black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</a:t>
            </a:r>
            <a:r>
              <a:rPr lang="en-US" sz="2400" dirty="0" err="1" smtClean="0">
                <a:solidFill>
                  <a:prstClr val="black"/>
                </a:solidFill>
              </a:rPr>
              <a:t>my_list</a:t>
            </a:r>
            <a:r>
              <a:rPr lang="en-US" sz="2400" dirty="0" smtClean="0">
                <a:solidFill>
                  <a:prstClr val="black"/>
                </a:solidFill>
              </a:rPr>
              <a:t>[:4]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[10, 2, 5, 40]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Returns list of elements from start and up to </a:t>
            </a:r>
            <a:r>
              <a:rPr lang="en-US" sz="2000" b="1" u="sng" dirty="0" smtClean="0">
                <a:solidFill>
                  <a:prstClr val="black"/>
                </a:solidFill>
                <a:sym typeface="Wingdings" pitchFamily="2" charset="2"/>
              </a:rPr>
              <a:t>and not including</a:t>
            </a: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 position 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057400"/>
            <a:ext cx="83058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3657600"/>
            <a:ext cx="83058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5257800"/>
            <a:ext cx="83058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Functions and methods are almost identical concepts.</a:t>
            </a:r>
          </a:p>
          <a:p>
            <a:r>
              <a:rPr lang="en-US" sz="2800" dirty="0" smtClean="0"/>
              <a:t>Only difference: syntax of how we write a function call or a method call.</a:t>
            </a:r>
          </a:p>
          <a:p>
            <a:r>
              <a:rPr lang="en-US" sz="2800" dirty="0" smtClean="0"/>
              <a:t>Function call: </a:t>
            </a:r>
            <a:r>
              <a:rPr lang="en-US" sz="2800" dirty="0" err="1" smtClean="0"/>
              <a:t>len</a:t>
            </a:r>
            <a:r>
              <a:rPr lang="en-US" sz="2800" dirty="0" smtClean="0"/>
              <a:t>(</a:t>
            </a:r>
            <a:r>
              <a:rPr lang="en-US" sz="2800" dirty="0" err="1" smtClean="0"/>
              <a:t>my_list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Form: </a:t>
            </a:r>
            <a:r>
              <a:rPr lang="en-US" sz="2400" dirty="0" err="1" smtClean="0"/>
              <a:t>function_name</a:t>
            </a:r>
            <a:r>
              <a:rPr lang="en-US" sz="2400" dirty="0" smtClean="0"/>
              <a:t>(argument1, argument2, …)</a:t>
            </a:r>
          </a:p>
          <a:p>
            <a:pPr lvl="1"/>
            <a:r>
              <a:rPr lang="en-US" sz="2400" dirty="0" smtClean="0"/>
              <a:t>The expression starts with the function name.</a:t>
            </a:r>
          </a:p>
          <a:p>
            <a:r>
              <a:rPr lang="en-US" sz="2800" dirty="0" smtClean="0"/>
              <a:t>Method call: my_list.pop()</a:t>
            </a:r>
          </a:p>
          <a:p>
            <a:pPr lvl="1"/>
            <a:r>
              <a:rPr lang="en-US" sz="2400" dirty="0" smtClean="0"/>
              <a:t>Form: </a:t>
            </a:r>
            <a:r>
              <a:rPr lang="en-US" sz="2400" dirty="0" err="1" smtClean="0"/>
              <a:t>object.method_name</a:t>
            </a:r>
            <a:r>
              <a:rPr lang="en-US" sz="2400" dirty="0" smtClean="0"/>
              <a:t>(argument1, argument2, …)</a:t>
            </a:r>
          </a:p>
          <a:p>
            <a:pPr lvl="1"/>
            <a:r>
              <a:rPr lang="en-US" sz="2400" dirty="0" smtClean="0"/>
              <a:t>The expression starts with the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Useful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1762"/>
            <a:ext cx="8382000" cy="4525963"/>
          </a:xfrm>
        </p:spPr>
        <p:txBody>
          <a:bodyPr>
            <a:noAutofit/>
          </a:bodyPr>
          <a:lstStyle/>
          <a:p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my_list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returns the length (number of elements) of the list.</a:t>
            </a:r>
          </a:p>
          <a:p>
            <a:pPr>
              <a:buNone/>
            </a:pPr>
            <a:r>
              <a:rPr lang="en-US" sz="2600" dirty="0" smtClean="0"/>
              <a:t>&gt;&gt;&gt; </a:t>
            </a:r>
            <a:r>
              <a:rPr lang="en-US" sz="2600" dirty="0" err="1" smtClean="0"/>
              <a:t>my_list</a:t>
            </a:r>
            <a:r>
              <a:rPr lang="en-US" sz="2600" dirty="0" smtClean="0"/>
              <a:t> = [10, 2, 5, 40, 30, 20, 100, 200]</a:t>
            </a:r>
          </a:p>
          <a:p>
            <a:pPr>
              <a:buNone/>
            </a:pPr>
            <a:r>
              <a:rPr lang="en-US" sz="2600" dirty="0" smtClean="0"/>
              <a:t>&gt;&gt;&gt; </a:t>
            </a:r>
            <a:r>
              <a:rPr lang="en-US" sz="2600" dirty="0" err="1" smtClean="0"/>
              <a:t>len</a:t>
            </a:r>
            <a:r>
              <a:rPr lang="en-US" sz="2600" dirty="0" smtClean="0"/>
              <a:t>(</a:t>
            </a:r>
            <a:r>
              <a:rPr lang="en-US" sz="2600" dirty="0" err="1" smtClean="0"/>
              <a:t>my_list</a:t>
            </a:r>
            <a:r>
              <a:rPr lang="en-US" sz="2600" dirty="0" smtClean="0"/>
              <a:t>)</a:t>
            </a:r>
          </a:p>
          <a:p>
            <a:pPr>
              <a:buNone/>
            </a:pPr>
            <a:r>
              <a:rPr lang="en-US" sz="2600" dirty="0" smtClean="0"/>
              <a:t>8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range(</a:t>
            </a:r>
            <a:r>
              <a:rPr lang="en-US" dirty="0" err="1" smtClean="0"/>
              <a:t>low_integer</a:t>
            </a:r>
            <a:r>
              <a:rPr lang="en-US" dirty="0" smtClean="0"/>
              <a:t>, </a:t>
            </a:r>
            <a:r>
              <a:rPr lang="en-US" dirty="0" err="1" smtClean="0"/>
              <a:t>high_integer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returns the list of integers from </a:t>
            </a:r>
            <a:r>
              <a:rPr lang="en-US" dirty="0" err="1" smtClean="0"/>
              <a:t>low_integer</a:t>
            </a:r>
            <a:r>
              <a:rPr lang="en-US" dirty="0" smtClean="0"/>
              <a:t> up to </a:t>
            </a:r>
            <a:r>
              <a:rPr lang="en-US" b="1" u="sng" dirty="0" smtClean="0"/>
              <a:t>and not including</a:t>
            </a:r>
            <a:r>
              <a:rPr lang="en-US" i="1" dirty="0" smtClean="0"/>
              <a:t> </a:t>
            </a:r>
            <a:r>
              <a:rPr lang="en-US" dirty="0" err="1" smtClean="0"/>
              <a:t>high_integer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400" dirty="0" smtClean="0"/>
              <a:t>&gt;&gt;&gt; range(5, 10)</a:t>
            </a:r>
          </a:p>
          <a:p>
            <a:pPr>
              <a:buNone/>
            </a:pPr>
            <a:r>
              <a:rPr lang="en-US" sz="2400" dirty="0" smtClean="0"/>
              <a:t>[5, 6, 7, 8, 9]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Useful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1762"/>
            <a:ext cx="8382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range(</a:t>
            </a:r>
            <a:r>
              <a:rPr lang="en-US" dirty="0" err="1" smtClean="0"/>
              <a:t>low_integer</a:t>
            </a:r>
            <a:r>
              <a:rPr lang="en-US" dirty="0" smtClean="0"/>
              <a:t>, </a:t>
            </a:r>
            <a:r>
              <a:rPr lang="en-US" dirty="0" err="1" smtClean="0"/>
              <a:t>high_integer</a:t>
            </a:r>
            <a:r>
              <a:rPr lang="en-US" dirty="0" smtClean="0"/>
              <a:t>, step)</a:t>
            </a:r>
          </a:p>
          <a:p>
            <a:pPr lvl="1"/>
            <a:r>
              <a:rPr lang="en-US" dirty="0" smtClean="0"/>
              <a:t>returns the list of integers:</a:t>
            </a:r>
          </a:p>
          <a:p>
            <a:pPr lvl="2"/>
            <a:r>
              <a:rPr lang="en-US" dirty="0" smtClean="0"/>
              <a:t>starting from </a:t>
            </a:r>
            <a:r>
              <a:rPr lang="en-US" dirty="0" err="1" smtClean="0"/>
              <a:t>low_integer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continuing so that the next number is the previous number + step</a:t>
            </a:r>
          </a:p>
          <a:p>
            <a:pPr lvl="2"/>
            <a:r>
              <a:rPr lang="en-US" dirty="0" smtClean="0"/>
              <a:t>up to </a:t>
            </a:r>
            <a:r>
              <a:rPr lang="en-US" b="1" u="sng" dirty="0" smtClean="0"/>
              <a:t>and not including</a:t>
            </a:r>
            <a:r>
              <a:rPr lang="en-US" i="1" dirty="0" smtClean="0"/>
              <a:t> </a:t>
            </a:r>
            <a:r>
              <a:rPr lang="en-US" dirty="0" err="1" smtClean="0"/>
              <a:t>high_integer</a:t>
            </a:r>
            <a:endParaRPr lang="en-US" dirty="0" smtClean="0"/>
          </a:p>
          <a:p>
            <a:pPr>
              <a:buNone/>
            </a:pPr>
            <a:r>
              <a:rPr lang="en-US" sz="2400" dirty="0" smtClean="0"/>
              <a:t>&gt;&gt;&gt; range(5, 19, 3)</a:t>
            </a:r>
          </a:p>
          <a:p>
            <a:pPr>
              <a:buNone/>
            </a:pPr>
            <a:r>
              <a:rPr lang="en-US" sz="2400" dirty="0" smtClean="0"/>
              <a:t>[5, 8, 11, 14, 17]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my_list.append</a:t>
            </a:r>
            <a:r>
              <a:rPr lang="en-US" sz="2800" b="1" dirty="0" smtClean="0"/>
              <a:t>(x):</a:t>
            </a:r>
            <a:r>
              <a:rPr lang="en-US" sz="2800" dirty="0" smtClean="0"/>
              <a:t> adds x to the end of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["</a:t>
            </a:r>
            <a:r>
              <a:rPr lang="en-US" sz="2800" dirty="0" err="1" smtClean="0"/>
              <a:t>mon</a:t>
            </a:r>
            <a:r>
              <a:rPr lang="en-US" sz="2800" dirty="0" smtClean="0"/>
              <a:t>", "</a:t>
            </a:r>
            <a:r>
              <a:rPr lang="en-US" sz="2800" dirty="0" err="1" smtClean="0"/>
              <a:t>tue</a:t>
            </a:r>
            <a:r>
              <a:rPr lang="en-US" sz="2800" dirty="0" smtClean="0"/>
              <a:t>", "wed"]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my_list.append</a:t>
            </a:r>
            <a:r>
              <a:rPr lang="en-US" sz="2800" dirty="0" smtClean="0"/>
              <a:t>("</a:t>
            </a:r>
            <a:r>
              <a:rPr lang="en-US" sz="2800" dirty="0" err="1" smtClean="0"/>
              <a:t>thu</a:t>
            </a:r>
            <a:r>
              <a:rPr lang="en-US" sz="2800" dirty="0" smtClean="0"/>
              <a:t>")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['</a:t>
            </a:r>
            <a:r>
              <a:rPr lang="en-US" sz="2800" dirty="0" err="1" smtClean="0"/>
              <a:t>mon</a:t>
            </a:r>
            <a:r>
              <a:rPr lang="en-US" sz="2800" dirty="0" smtClean="0"/>
              <a:t>', '</a:t>
            </a:r>
            <a:r>
              <a:rPr lang="en-US" sz="2800" dirty="0" err="1" smtClean="0"/>
              <a:t>tue</a:t>
            </a:r>
            <a:r>
              <a:rPr lang="en-US" sz="2800" dirty="0" smtClean="0"/>
              <a:t>', 'wed', </a:t>
            </a:r>
            <a:r>
              <a:rPr lang="en-US" sz="2800" dirty="0" smtClean="0">
                <a:solidFill>
                  <a:srgbClr val="FF0000"/>
                </a:solidFill>
              </a:rPr>
              <a:t>'</a:t>
            </a:r>
            <a:r>
              <a:rPr lang="en-US" sz="2800" dirty="0" err="1" smtClean="0">
                <a:solidFill>
                  <a:srgbClr val="FF0000"/>
                </a:solidFill>
              </a:rPr>
              <a:t>thu</a:t>
            </a:r>
            <a:r>
              <a:rPr lang="en-US" sz="2800" dirty="0" smtClean="0">
                <a:solidFill>
                  <a:srgbClr val="FF0000"/>
                </a:solidFill>
              </a:rPr>
              <a:t>'</a:t>
            </a:r>
            <a:r>
              <a:rPr lang="en-US" sz="2800" dirty="0" smtClean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my_list.pop():</a:t>
            </a:r>
            <a:r>
              <a:rPr lang="en-US" sz="2800" dirty="0" smtClean="0"/>
              <a:t> removes </a:t>
            </a:r>
            <a:r>
              <a:rPr lang="en-US" sz="2800" b="1" u="sng" dirty="0" smtClean="0"/>
              <a:t>and returns</a:t>
            </a:r>
            <a:r>
              <a:rPr lang="en-US" sz="2800" dirty="0" smtClean="0"/>
              <a:t> the last element of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This is an expression, not a statement.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["</a:t>
            </a:r>
            <a:r>
              <a:rPr lang="en-US" sz="2800" dirty="0" err="1" smtClean="0"/>
              <a:t>mon</a:t>
            </a:r>
            <a:r>
              <a:rPr lang="en-US" sz="2800" dirty="0" smtClean="0"/>
              <a:t>", "</a:t>
            </a:r>
            <a:r>
              <a:rPr lang="en-US" sz="2800" dirty="0" err="1" smtClean="0"/>
              <a:t>tue</a:t>
            </a:r>
            <a:r>
              <a:rPr lang="en-US" sz="2800" dirty="0" smtClean="0"/>
              <a:t>", "wed"]</a:t>
            </a:r>
          </a:p>
          <a:p>
            <a:pPr>
              <a:buNone/>
            </a:pPr>
            <a:r>
              <a:rPr lang="en-US" sz="2800" dirty="0" smtClean="0"/>
              <a:t>&gt;&gt;&gt; a = my_list.pop()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['</a:t>
            </a:r>
            <a:r>
              <a:rPr lang="en-US" sz="2800" dirty="0" err="1" smtClean="0"/>
              <a:t>mon</a:t>
            </a:r>
            <a:r>
              <a:rPr lang="en-US" sz="2800" dirty="0" smtClean="0"/>
              <a:t>', '</a:t>
            </a:r>
            <a:r>
              <a:rPr lang="en-US" sz="2800" dirty="0" err="1" smtClean="0"/>
              <a:t>tue</a:t>
            </a:r>
            <a:r>
              <a:rPr lang="en-US" sz="2800" dirty="0" smtClean="0"/>
              <a:t>']</a:t>
            </a:r>
          </a:p>
          <a:p>
            <a:pPr>
              <a:buNone/>
            </a:pPr>
            <a:r>
              <a:rPr lang="en-US" sz="2800" dirty="0" smtClean="0"/>
              <a:t>&gt;&gt;&gt; a</a:t>
            </a:r>
          </a:p>
          <a:p>
            <a:pPr>
              <a:buNone/>
            </a:pPr>
            <a:r>
              <a:rPr lang="en-US" sz="2800" dirty="0" smtClean="0"/>
              <a:t>'wed'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my_list.insert</a:t>
            </a:r>
            <a:r>
              <a:rPr lang="en-US" sz="2800" b="1" dirty="0" smtClean="0"/>
              <a:t>(position, x):</a:t>
            </a:r>
            <a:r>
              <a:rPr lang="en-US" sz="2800" dirty="0" smtClean="0"/>
              <a:t> inserts x </a:t>
            </a:r>
            <a:r>
              <a:rPr lang="en-US" sz="2800" b="1" dirty="0" smtClean="0"/>
              <a:t>right before</a:t>
            </a:r>
            <a:r>
              <a:rPr lang="en-US" sz="2800" dirty="0" smtClean="0"/>
              <a:t> the specified position.</a:t>
            </a:r>
          </a:p>
          <a:p>
            <a:pPr lvl="1"/>
            <a:r>
              <a:rPr lang="en-US" sz="2400" dirty="0" smtClean="0"/>
              <a:t>After the insertion,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[position] is equal to x.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[40, 10, 20,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my_list.insert</a:t>
            </a:r>
            <a:r>
              <a:rPr lang="en-US" sz="2800" dirty="0" smtClean="0"/>
              <a:t>(3, 50)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[40, 10, 20, </a:t>
            </a:r>
            <a:r>
              <a:rPr lang="en-US" sz="2800" dirty="0" smtClean="0">
                <a:solidFill>
                  <a:srgbClr val="FF0000"/>
                </a:solidFill>
              </a:rPr>
              <a:t>50</a:t>
            </a:r>
            <a:r>
              <a:rPr lang="en-US" sz="2800" dirty="0" smtClean="0"/>
              <a:t>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[3]</a:t>
            </a:r>
          </a:p>
          <a:p>
            <a:pPr>
              <a:buNone/>
            </a:pPr>
            <a:r>
              <a:rPr lang="en-US" sz="2800" dirty="0" smtClean="0"/>
              <a:t>50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my_list.sort</a:t>
            </a:r>
            <a:r>
              <a:rPr lang="en-US" sz="2800" b="1" dirty="0" smtClean="0"/>
              <a:t>():</a:t>
            </a:r>
            <a:r>
              <a:rPr lang="en-US" sz="2800" dirty="0" smtClean="0"/>
              <a:t> sorts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in ascending order.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[40, 10, 20,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my_list.sort</a:t>
            </a:r>
            <a:r>
              <a:rPr lang="en-US" sz="2800" dirty="0" smtClean="0"/>
              <a:t>()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[10, 20, 40, 70, 80]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that:</a:t>
            </a:r>
          </a:p>
          <a:p>
            <a:pPr lvl="1"/>
            <a:r>
              <a:rPr lang="en-US" dirty="0" smtClean="0"/>
              <a:t>Asks the user to specify an integer N.</a:t>
            </a:r>
          </a:p>
          <a:p>
            <a:pPr lvl="1"/>
            <a:r>
              <a:rPr lang="en-US" dirty="0" smtClean="0"/>
              <a:t>Asks the user to enter N names and phone numbers.</a:t>
            </a:r>
          </a:p>
          <a:p>
            <a:pPr lvl="1"/>
            <a:r>
              <a:rPr lang="en-US" dirty="0" smtClean="0"/>
              <a:t>Then, whenever the user types a name, the computer outputs the corresponding phone number.</a:t>
            </a:r>
          </a:p>
          <a:p>
            <a:r>
              <a:rPr lang="en-US" dirty="0" smtClean="0"/>
              <a:t>Again, this cannot be done with what we know so far.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my_list.reverse</a:t>
            </a:r>
            <a:r>
              <a:rPr lang="en-US" sz="2800" b="1" dirty="0" smtClean="0"/>
              <a:t>():</a:t>
            </a:r>
            <a:r>
              <a:rPr lang="en-US" sz="2800" dirty="0" smtClean="0"/>
              <a:t> reverses the order of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[40, 10, 20,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my_list.reverse</a:t>
            </a:r>
            <a:r>
              <a:rPr lang="en-US" sz="2800" dirty="0" smtClean="0"/>
              <a:t>()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[70, 80, 20, 10, 40]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list1 = [40, 10, 20, 80, 70]</a:t>
            </a:r>
          </a:p>
          <a:p>
            <a:pPr>
              <a:buNone/>
            </a:pPr>
            <a:r>
              <a:rPr lang="en-US" sz="2400" dirty="0" smtClean="0"/>
              <a:t>&gt;&gt;&gt; list2 = list1</a:t>
            </a:r>
          </a:p>
          <a:p>
            <a:pPr>
              <a:buNone/>
            </a:pPr>
            <a:r>
              <a:rPr lang="en-US" sz="2400" dirty="0" smtClean="0"/>
              <a:t>&gt;&gt;&gt; list1 is list2</a:t>
            </a:r>
          </a:p>
          <a:p>
            <a:pPr>
              <a:buNone/>
            </a:pPr>
            <a:r>
              <a:rPr lang="en-US" sz="2400" dirty="0" smtClean="0"/>
              <a:t>True</a:t>
            </a:r>
          </a:p>
          <a:p>
            <a:pPr>
              <a:buNone/>
            </a:pPr>
            <a:r>
              <a:rPr lang="en-US" sz="2400" dirty="0" smtClean="0"/>
              <a:t>&gt;&gt;&gt; list1[2] = 50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[40, 10, 50, 80, 70]</a:t>
            </a:r>
          </a:p>
          <a:p>
            <a:pPr>
              <a:buNone/>
            </a:pPr>
            <a:r>
              <a:rPr lang="en-US" sz="2400" dirty="0" smtClean="0"/>
              <a:t>&gt;&gt;&gt; list2.pop()</a:t>
            </a:r>
          </a:p>
          <a:p>
            <a:pPr>
              <a:buNone/>
            </a:pPr>
            <a:r>
              <a:rPr lang="en-US" sz="2400" dirty="0" smtClean="0"/>
              <a:t>70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[40, 10, 50, 80]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1" y="22860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line makes list2 a </a:t>
            </a:r>
            <a:r>
              <a:rPr lang="en-US" sz="2400" b="1" u="sng" dirty="0" smtClean="0"/>
              <a:t>shallow copy</a:t>
            </a:r>
            <a:r>
              <a:rPr lang="en-US" sz="2400" dirty="0" smtClean="0"/>
              <a:t> of list1. After this line, list2 and list1 refer to the same list in the computer's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Thus, whenever that list changes, both list1 and list2 are affected.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514600" y="2286000"/>
            <a:ext cx="19050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3800" y="5334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list1 is list2</a:t>
            </a:r>
            <a:r>
              <a:rPr lang="en-US" sz="2400" dirty="0" smtClean="0"/>
              <a:t> allows the programmer to check if two variables refer to the same actual list.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362200" y="2819400"/>
            <a:ext cx="1828800" cy="2514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Breaking Links Caused by Shallow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list1 = [40, 10, 20, 80, 70]</a:t>
            </a:r>
          </a:p>
          <a:p>
            <a:pPr>
              <a:buNone/>
            </a:pPr>
            <a:r>
              <a:rPr lang="en-US" sz="2400" dirty="0" smtClean="0"/>
              <a:t>&gt;&gt;&gt; list2 = list1</a:t>
            </a:r>
          </a:p>
          <a:p>
            <a:pPr>
              <a:buNone/>
            </a:pPr>
            <a:r>
              <a:rPr lang="en-US" sz="2400" dirty="0" smtClean="0"/>
              <a:t>&gt;&gt;&gt; list1[2] = 50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[40, 10, 50, 80, 70]</a:t>
            </a:r>
          </a:p>
          <a:p>
            <a:pPr>
              <a:buNone/>
            </a:pPr>
            <a:r>
              <a:rPr lang="en-US" sz="2400" dirty="0" smtClean="0"/>
              <a:t>&gt;&gt;&gt; list1 = [1, 2, 3]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[40, 10, 50, 80, 70]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1" y="20574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line makes list2 a </a:t>
            </a:r>
            <a:r>
              <a:rPr lang="en-US" sz="2400" b="1" u="sng" dirty="0" smtClean="0"/>
              <a:t>shallow copy</a:t>
            </a:r>
            <a:r>
              <a:rPr lang="en-US" sz="2400" dirty="0" smtClean="0"/>
              <a:t> of list1. After this line, list2 and list1 refer to the same list in the computer's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Thus, whenever that list changes, both list1 and list2 are affected.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514600" y="2286000"/>
            <a:ext cx="19050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819400" y="4114800"/>
            <a:ext cx="1600200" cy="1066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05200" y="5181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After this line, list1 and list2 refer to two different lists, and they are not connected anymore.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Level-1 Deep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&gt;&gt;&gt; list1 = [40, 10, 20, 80, 70]</a:t>
            </a:r>
          </a:p>
          <a:p>
            <a:pPr>
              <a:buNone/>
            </a:pPr>
            <a:r>
              <a:rPr lang="en-US" sz="2400" dirty="0" smtClean="0"/>
              <a:t>&gt;&gt;&gt; list2 = list1[:]</a:t>
            </a:r>
          </a:p>
          <a:p>
            <a:pPr>
              <a:buNone/>
            </a:pPr>
            <a:r>
              <a:rPr lang="en-US" sz="2400" dirty="0" smtClean="0"/>
              <a:t>&gt;&gt;&gt; list1 is list2</a:t>
            </a:r>
          </a:p>
          <a:p>
            <a:pPr>
              <a:buNone/>
            </a:pPr>
            <a:r>
              <a:rPr lang="en-US" sz="2400" dirty="0" smtClean="0"/>
              <a:t>False </a:t>
            </a:r>
          </a:p>
          <a:p>
            <a:pPr>
              <a:buNone/>
            </a:pPr>
            <a:r>
              <a:rPr lang="en-US" sz="2400" dirty="0" smtClean="0"/>
              <a:t>&gt;&gt;&gt; list1.sort()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[10, 20, 40, 70, 80]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[40, 10, 20, 80, 70]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1" y="2057400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line makes list2 a </a:t>
            </a:r>
            <a:r>
              <a:rPr lang="en-US" sz="2400" b="1" u="sng" dirty="0" smtClean="0"/>
              <a:t>level-1 deep copy</a:t>
            </a:r>
            <a:r>
              <a:rPr lang="en-US" sz="2400" dirty="0" smtClean="0"/>
              <a:t> of list1. After this line, list2 and list1 refer to </a:t>
            </a:r>
            <a:r>
              <a:rPr lang="en-US" sz="2400" b="1" u="sng" dirty="0" smtClean="0"/>
              <a:t>different lists</a:t>
            </a:r>
            <a:r>
              <a:rPr lang="en-US" sz="2400" dirty="0" smtClean="0"/>
              <a:t> in the computer's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Thus, whenever we replace an element, insert an element, or delete an element from one list, that does </a:t>
            </a:r>
            <a:r>
              <a:rPr lang="en-US" sz="2400" b="1" u="sng" dirty="0" smtClean="0"/>
              <a:t>NOT </a:t>
            </a:r>
            <a:r>
              <a:rPr lang="en-US" sz="2400" dirty="0" smtClean="0"/>
              <a:t>affect the other list.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743200" y="2286000"/>
            <a:ext cx="16764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Level-1 Deep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list1 = [[40, 10], 20, [80, 70]]</a:t>
            </a:r>
          </a:p>
          <a:p>
            <a:pPr>
              <a:buNone/>
            </a:pPr>
            <a:r>
              <a:rPr lang="en-US" sz="2400" dirty="0" smtClean="0"/>
              <a:t>&gt;&gt;&gt; list2 = list1[:]</a:t>
            </a:r>
          </a:p>
          <a:p>
            <a:pPr>
              <a:buNone/>
            </a:pPr>
            <a:r>
              <a:rPr lang="en-US" sz="2400" dirty="0" smtClean="0"/>
              <a:t>&gt;&gt;&gt; list2[2] = 1000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[[40, 10], 20, [80, 70]]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[[40, 10], 20, 1000]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list2[0][1] = 77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[[40, 77], 20, [80, 70]]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1" y="2057400"/>
            <a:ext cx="457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list1 contains a list, an integer, and another list.</a:t>
            </a:r>
          </a:p>
          <a:p>
            <a:endParaRPr lang="en-US" sz="2400" dirty="0" smtClean="0"/>
          </a:p>
          <a:p>
            <a:r>
              <a:rPr lang="en-US" sz="2400" dirty="0" smtClean="0"/>
              <a:t>list2 is a level-1 deep copy of list1.</a:t>
            </a:r>
          </a:p>
          <a:p>
            <a:endParaRPr lang="en-US" sz="2400" dirty="0" smtClean="0"/>
          </a:p>
          <a:p>
            <a:r>
              <a:rPr lang="en-US" sz="2400" dirty="0" smtClean="0"/>
              <a:t>Changing list2[2] does not affect list1 (we are replacing an entire element).</a:t>
            </a:r>
          </a:p>
          <a:p>
            <a:endParaRPr lang="en-US" sz="2400" dirty="0" smtClean="0"/>
          </a:p>
          <a:p>
            <a:r>
              <a:rPr lang="en-US" sz="2400" dirty="0" smtClean="0"/>
              <a:t>However, changing list2[2][1] changes list1 as well (we are replacing </a:t>
            </a:r>
            <a:r>
              <a:rPr lang="en-US" sz="2400" b="1" u="sng" dirty="0" smtClean="0"/>
              <a:t>contents </a:t>
            </a:r>
            <a:r>
              <a:rPr lang="en-US" sz="2400" dirty="0" smtClean="0"/>
              <a:t>of an element).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</a:t>
            </a:r>
            <a:r>
              <a:rPr lang="en-US" dirty="0" smtClean="0"/>
              <a:t>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import copy</a:t>
            </a:r>
          </a:p>
          <a:p>
            <a:pPr>
              <a:buNone/>
            </a:pPr>
            <a:r>
              <a:rPr lang="en-US" sz="2400" dirty="0" smtClean="0"/>
              <a:t>&gt;&gt;&gt; list1 = [[40, 10], 20, [80, 70]]</a:t>
            </a:r>
          </a:p>
          <a:p>
            <a:pPr>
              <a:buNone/>
            </a:pPr>
            <a:r>
              <a:rPr lang="en-US" sz="2400" dirty="0" smtClean="0"/>
              <a:t>&gt;&gt;&gt; list2 = </a:t>
            </a:r>
            <a:r>
              <a:rPr lang="en-US" sz="2400" dirty="0" err="1" smtClean="0"/>
              <a:t>copy.deepcopy</a:t>
            </a:r>
            <a:r>
              <a:rPr lang="en-US" sz="2400" dirty="0" smtClean="0"/>
              <a:t>(list1</a:t>
            </a:r>
            <a:r>
              <a:rPr lang="en-US" sz="2400" dirty="0" smtClean="0"/>
              <a:t>)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smtClean="0"/>
              <a:t>list2</a:t>
            </a:r>
          </a:p>
          <a:p>
            <a:pPr>
              <a:buNone/>
            </a:pPr>
            <a:r>
              <a:rPr lang="en-US" sz="2400" dirty="0" smtClean="0"/>
              <a:t>[[40, 10], 20, 1000]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list2[0][1] = 77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[[40, 10], 20, [80, 70]]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[[40, 77], 20, [80, 70]]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9199" y="1442621"/>
            <a:ext cx="39624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import copy must be executed before we call the </a:t>
            </a:r>
            <a:r>
              <a:rPr lang="en-US" sz="2400" dirty="0" err="1" smtClean="0"/>
              <a:t>copy.deepcopy</a:t>
            </a:r>
            <a:r>
              <a:rPr lang="en-US" sz="2400" dirty="0" smtClean="0"/>
              <a:t> method.</a:t>
            </a:r>
          </a:p>
          <a:p>
            <a:endParaRPr lang="en-US" sz="2400" dirty="0" smtClean="0"/>
          </a:p>
          <a:p>
            <a:r>
              <a:rPr lang="en-US" sz="2400" dirty="0" smtClean="0"/>
              <a:t>list1 </a:t>
            </a:r>
            <a:r>
              <a:rPr lang="en-US" sz="2400" dirty="0" smtClean="0"/>
              <a:t>contains a list, an integer, and another list.</a:t>
            </a:r>
          </a:p>
          <a:p>
            <a:endParaRPr lang="en-US" sz="2400" dirty="0" smtClean="0"/>
          </a:p>
          <a:p>
            <a:r>
              <a:rPr lang="en-US" sz="2400" dirty="0" smtClean="0"/>
              <a:t>list2 is a </a:t>
            </a:r>
            <a:r>
              <a:rPr lang="en-US" sz="2400" dirty="0" smtClean="0"/>
              <a:t>deep </a:t>
            </a:r>
            <a:r>
              <a:rPr lang="en-US" sz="2400" dirty="0" smtClean="0"/>
              <a:t>copy of list1</a:t>
            </a:r>
            <a:r>
              <a:rPr lang="en-US" sz="2400" dirty="0" smtClean="0"/>
              <a:t>.</a:t>
            </a:r>
            <a:r>
              <a:rPr lang="en-US" sz="2400" dirty="0" smtClean="0"/>
              <a:t> No change of list2 can possibly affect list1 anymore.</a:t>
            </a:r>
          </a:p>
          <a:p>
            <a:endParaRPr lang="en-US" sz="2400" dirty="0" smtClean="0"/>
          </a:p>
          <a:p>
            <a:r>
              <a:rPr lang="en-US" sz="2400" dirty="0" smtClean="0"/>
              <a:t>Note that list1 is now the same as before.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id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7012" y="838200"/>
            <a:ext cx="34305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= [1, 2, 3]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b = a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c = a[:]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id(a)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41460872L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id(b)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41460872L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id(c)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41417544L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is b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is c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886200" y="1143000"/>
            <a:ext cx="4953000" cy="4754563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my_variable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returns a memory address, tells us where the computer stores information about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my_variable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variable2 is a </a:t>
            </a:r>
            <a:r>
              <a:rPr lang="en-US" b="1" u="sng" dirty="0" smtClean="0"/>
              <a:t>shallow copy</a:t>
            </a:r>
            <a:r>
              <a:rPr lang="en-US" dirty="0" smtClean="0"/>
              <a:t> of variable1 (like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 on the left), then both variables refer to the same underlying object, and their IDs are the same.</a:t>
            </a:r>
          </a:p>
          <a:p>
            <a:r>
              <a:rPr lang="en-US" dirty="0" smtClean="0"/>
              <a:t>When variable2 is </a:t>
            </a:r>
            <a:r>
              <a:rPr lang="en-US" b="1" u="sng" dirty="0" smtClean="0"/>
              <a:t>not </a:t>
            </a:r>
            <a:r>
              <a:rPr lang="en-US" dirty="0" smtClean="0"/>
              <a:t>a shallow copy of </a:t>
            </a:r>
            <a:r>
              <a:rPr lang="en-US" dirty="0" smtClean="0"/>
              <a:t>variable1 (like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on the left), then </a:t>
            </a:r>
            <a:r>
              <a:rPr lang="en-US" dirty="0" smtClean="0"/>
              <a:t>the two variables </a:t>
            </a:r>
            <a:r>
              <a:rPr lang="en-US" dirty="0" smtClean="0"/>
              <a:t>refer to </a:t>
            </a:r>
            <a:r>
              <a:rPr lang="en-US" dirty="0" smtClean="0"/>
              <a:t>different underlying objects, with different IDs.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is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7012" y="838200"/>
            <a:ext cx="34305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= [1, 2, 3]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b = a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c = a[:]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id(a)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41460872L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id(b)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41460872L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id(c)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41417544L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is b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is c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733800" y="1143000"/>
            <a:ext cx="5105400" cy="4754563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variable1 is variable2</a:t>
            </a:r>
            <a:r>
              <a:rPr lang="en-US" dirty="0" smtClean="0"/>
              <a:t> returns a </a:t>
            </a:r>
            <a:r>
              <a:rPr lang="en-US" dirty="0" err="1" smtClean="0"/>
              <a:t>boolean</a:t>
            </a:r>
            <a:r>
              <a:rPr lang="en-US" dirty="0" smtClean="0"/>
              <a:t>, that tells us whether both variables refer to the same underlying object. If this </a:t>
            </a:r>
            <a:r>
              <a:rPr lang="en-US" dirty="0" err="1" smtClean="0"/>
              <a:t>boolean</a:t>
            </a:r>
            <a:r>
              <a:rPr lang="en-US" dirty="0" smtClean="0"/>
              <a:t> is true, then it means that:</a:t>
            </a:r>
          </a:p>
          <a:p>
            <a:pPr lvl="1"/>
            <a:r>
              <a:rPr lang="en-US" sz="2400" dirty="0" smtClean="0"/>
              <a:t>id(variable1) == id(variable2)</a:t>
            </a:r>
          </a:p>
          <a:p>
            <a:pPr lvl="1"/>
            <a:r>
              <a:rPr lang="en-US" sz="2400" dirty="0" smtClean="0"/>
              <a:t>variable1 is a shallow copy of variable2 (and vice versa)</a:t>
            </a:r>
          </a:p>
          <a:p>
            <a:r>
              <a:rPr lang="en-US" sz="2800" dirty="0" smtClean="0"/>
              <a:t>Checking whether two variables are shallow copies of each other can be done using either </a:t>
            </a:r>
            <a:r>
              <a:rPr lang="en-US" sz="2800" b="1" dirty="0" smtClean="0"/>
              <a:t>id </a:t>
            </a:r>
            <a:r>
              <a:rPr lang="en-US" sz="2800" dirty="0" smtClean="0"/>
              <a:t>or </a:t>
            </a:r>
            <a:r>
              <a:rPr lang="en-US" sz="2800" b="1" dirty="0" smtClean="0"/>
              <a:t>is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b="1" dirty="0" smtClean="0"/>
              <a:t>is</a:t>
            </a:r>
            <a:r>
              <a:rPr lang="en-US" sz="2400" dirty="0" smtClean="0"/>
              <a:t> keyword is more readable.</a:t>
            </a:r>
            <a:endParaRPr lang="en-US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898525"/>
          </a:xfrm>
        </p:spPr>
        <p:txBody>
          <a:bodyPr/>
          <a:lstStyle/>
          <a:p>
            <a:r>
              <a:rPr lang="en-US" dirty="0" smtClean="0"/>
              <a:t>Shallow vs. </a:t>
            </a:r>
            <a:r>
              <a:rPr lang="en-US" dirty="0" smtClean="0"/>
              <a:t>Deep </a:t>
            </a:r>
            <a:r>
              <a:rPr lang="en-US" dirty="0" smtClean="0"/>
              <a:t>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Shallow copy: list1 = list2</a:t>
            </a:r>
          </a:p>
          <a:p>
            <a:r>
              <a:rPr lang="en-US" dirty="0" smtClean="0"/>
              <a:t>Level-1 </a:t>
            </a:r>
            <a:r>
              <a:rPr lang="en-US" dirty="0" smtClean="0"/>
              <a:t>deep </a:t>
            </a:r>
            <a:r>
              <a:rPr lang="en-US" dirty="0" smtClean="0"/>
              <a:t>copy: list1 = list2[:]</a:t>
            </a:r>
          </a:p>
          <a:p>
            <a:pPr lvl="1"/>
            <a:r>
              <a:rPr lang="en-US" dirty="0" smtClean="0"/>
              <a:t>In a level-1 deep copy, list2[</a:t>
            </a:r>
            <a:r>
              <a:rPr lang="en-US" dirty="0" err="1" smtClean="0"/>
              <a:t>i</a:t>
            </a:r>
            <a:r>
              <a:rPr lang="en-US" dirty="0" smtClean="0"/>
              <a:t>] is a shallow copy of list1[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</a:p>
          <a:p>
            <a:r>
              <a:rPr lang="en-US" dirty="0" smtClean="0"/>
              <a:t>Deep copy: list2 = </a:t>
            </a:r>
            <a:r>
              <a:rPr lang="en-US" dirty="0" err="1" smtClean="0"/>
              <a:t>copy.deepcopy</a:t>
            </a:r>
            <a:r>
              <a:rPr lang="en-US" dirty="0" smtClean="0"/>
              <a:t>(list1)</a:t>
            </a:r>
          </a:p>
          <a:p>
            <a:pPr lvl="1"/>
            <a:r>
              <a:rPr lang="en-US" dirty="0" smtClean="0"/>
              <a:t>Line "import copy" must be executed beforehand.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copy.deepcopy</a:t>
            </a:r>
            <a:r>
              <a:rPr lang="en-US" dirty="0" smtClean="0"/>
              <a:t>, list2 and list1 do not share any memory, changing one of them does not affect the other one.</a:t>
            </a:r>
            <a:endParaRPr lang="en-US" dirty="0" smtClean="0"/>
          </a:p>
          <a:p>
            <a:r>
              <a:rPr lang="en-US" b="1" dirty="0" smtClean="0"/>
              <a:t>BE </a:t>
            </a:r>
            <a:r>
              <a:rPr lang="en-US" b="1" dirty="0" smtClean="0"/>
              <a:t>AWARE OF THESE ISSUES, THEY MAY CAUSE HARD-TO-FIND BUGS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306512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 smtClean="0"/>
              <a:t>&gt;&gt;&gt; a = [1, 2, 3]</a:t>
            </a:r>
          </a:p>
          <a:p>
            <a:pPr>
              <a:buNone/>
            </a:pPr>
            <a:r>
              <a:rPr lang="pt-BR" dirty="0" smtClean="0"/>
              <a:t>&gt;&gt;&gt; a[0] = 100</a:t>
            </a:r>
          </a:p>
          <a:p>
            <a:pPr>
              <a:buNone/>
            </a:pPr>
            <a:r>
              <a:rPr lang="pt-BR" dirty="0" smtClean="0"/>
              <a:t>&gt;&gt;&gt; a</a:t>
            </a:r>
          </a:p>
          <a:p>
            <a:pPr>
              <a:buNone/>
            </a:pPr>
            <a:r>
              <a:rPr lang="pt-BR" dirty="0" smtClean="0"/>
              <a:t>[100, 2, 3]</a:t>
            </a:r>
          </a:p>
          <a:p>
            <a:pPr>
              <a:buNone/>
            </a:pPr>
            <a:r>
              <a:rPr lang="en-US" dirty="0" smtClean="0"/>
              <a:t>&gt;&gt;&gt; b = (1, 2, 3)</a:t>
            </a:r>
          </a:p>
          <a:p>
            <a:pPr>
              <a:buNone/>
            </a:pPr>
            <a:r>
              <a:rPr lang="en-US" dirty="0" smtClean="0"/>
              <a:t>&gt;&gt;&gt; b[0] = 100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error message…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371600"/>
            <a:ext cx="5105400" cy="4754563"/>
          </a:xfrm>
        </p:spPr>
        <p:txBody>
          <a:bodyPr/>
          <a:lstStyle/>
          <a:p>
            <a:r>
              <a:rPr lang="en-US" dirty="0" err="1" smtClean="0"/>
              <a:t>Tuples</a:t>
            </a:r>
            <a:r>
              <a:rPr lang="en-US" dirty="0" smtClean="0"/>
              <a:t> are basically lists.</a:t>
            </a:r>
          </a:p>
          <a:p>
            <a:r>
              <a:rPr lang="en-US" dirty="0" smtClean="0"/>
              <a:t>One important difference: you cannot change the contents of a </a:t>
            </a:r>
            <a:r>
              <a:rPr lang="en-US" dirty="0" err="1" smtClean="0"/>
              <a:t>tuple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Side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Asking the user to enter names and phone numbers can be problematic:</a:t>
            </a:r>
          </a:p>
          <a:p>
            <a:pPr lvl="1"/>
            <a:r>
              <a:rPr lang="en-US" dirty="0" smtClean="0"/>
              <a:t>The info about those names and numbers will disappear when we quit the program (or turn off the computer).</a:t>
            </a:r>
          </a:p>
          <a:p>
            <a:r>
              <a:rPr lang="en-US" dirty="0" smtClean="0"/>
              <a:t>That will be a topic we will revisit, it will be addressed by saving information to files.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838200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 smtClean="0"/>
              <a:t>&gt;&gt;&gt; a = [1, 2, 3]</a:t>
            </a:r>
          </a:p>
          <a:p>
            <a:pPr>
              <a:buNone/>
            </a:pPr>
            <a:r>
              <a:rPr lang="pt-BR" dirty="0" smtClean="0"/>
              <a:t>&gt;&gt;&gt; a[0] = 100</a:t>
            </a:r>
          </a:p>
          <a:p>
            <a:pPr>
              <a:buNone/>
            </a:pPr>
            <a:r>
              <a:rPr lang="pt-BR" dirty="0" smtClean="0"/>
              <a:t>&gt;&gt;&gt; a</a:t>
            </a:r>
          </a:p>
          <a:p>
            <a:pPr>
              <a:buNone/>
            </a:pPr>
            <a:r>
              <a:rPr lang="pt-BR" dirty="0" smtClean="0"/>
              <a:t>[100, 2, 3]</a:t>
            </a:r>
          </a:p>
          <a:p>
            <a:pPr>
              <a:buNone/>
            </a:pPr>
            <a:r>
              <a:rPr lang="en-US" dirty="0" smtClean="0"/>
              <a:t>&gt;&gt;&gt; b = (1, 2, 3)</a:t>
            </a:r>
          </a:p>
          <a:p>
            <a:pPr>
              <a:buNone/>
            </a:pPr>
            <a:r>
              <a:rPr lang="en-US" dirty="0" smtClean="0"/>
              <a:t>&gt;&gt;&gt; b[0]</a:t>
            </a:r>
          </a:p>
          <a:p>
            <a:pPr>
              <a:buNone/>
            </a:pPr>
            <a:r>
              <a:rPr lang="en-US" dirty="0" smtClean="0"/>
              <a:t>1</a:t>
            </a:r>
          </a:p>
          <a:p>
            <a:pPr>
              <a:buNone/>
            </a:pPr>
            <a:r>
              <a:rPr lang="en-US" dirty="0" smtClean="0"/>
              <a:t>&gt;&gt;&gt; b[1:3]</a:t>
            </a:r>
          </a:p>
          <a:p>
            <a:pPr>
              <a:buNone/>
            </a:pPr>
            <a:r>
              <a:rPr lang="en-US" dirty="0" smtClean="0"/>
              <a:t>(2, 3)</a:t>
            </a:r>
          </a:p>
          <a:p>
            <a:pPr>
              <a:buNone/>
            </a:pPr>
            <a:r>
              <a:rPr lang="nb-NO" dirty="0" smtClean="0"/>
              <a:t>&gt;&gt;&gt; len(b)</a:t>
            </a:r>
          </a:p>
          <a:p>
            <a:pPr>
              <a:buNone/>
            </a:pPr>
            <a:r>
              <a:rPr lang="nb-NO" dirty="0" smtClean="0"/>
              <a:t>3</a:t>
            </a:r>
          </a:p>
          <a:p>
            <a:pPr>
              <a:buNone/>
            </a:pPr>
            <a:r>
              <a:rPr lang="nb-NO" dirty="0" smtClean="0"/>
              <a:t>&gt;&gt;&gt; print b</a:t>
            </a:r>
          </a:p>
          <a:p>
            <a:pPr>
              <a:buNone/>
            </a:pPr>
            <a:r>
              <a:rPr lang="nb-NO" dirty="0" smtClean="0"/>
              <a:t>(1, 2, 3)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066800"/>
            <a:ext cx="5105400" cy="5059363"/>
          </a:xfrm>
        </p:spPr>
        <p:txBody>
          <a:bodyPr/>
          <a:lstStyle/>
          <a:p>
            <a:r>
              <a:rPr lang="en-US" dirty="0" smtClean="0"/>
              <a:t>Any operation that you can do on lists, and that does </a:t>
            </a:r>
            <a:r>
              <a:rPr lang="en-US" b="1" dirty="0" smtClean="0"/>
              <a:t>NOT</a:t>
            </a:r>
            <a:r>
              <a:rPr lang="en-US" dirty="0" smtClean="0"/>
              <a:t> change contents, you can do on </a:t>
            </a:r>
            <a:r>
              <a:rPr lang="en-US" dirty="0" err="1" smtClean="0"/>
              <a:t>tuples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sz="2400" dirty="0" smtClean="0"/>
              <a:t>Indexing, e.g., b[0]</a:t>
            </a:r>
          </a:p>
          <a:p>
            <a:pPr lvl="1"/>
            <a:r>
              <a:rPr lang="en-US" sz="2400" dirty="0" smtClean="0"/>
              <a:t>Slicing, e.g., b[1:3]</a:t>
            </a:r>
          </a:p>
          <a:p>
            <a:pPr lvl="1"/>
            <a:r>
              <a:rPr lang="en-US" sz="2400" dirty="0" smtClean="0"/>
              <a:t>Taking the length, e.g., as </a:t>
            </a:r>
            <a:r>
              <a:rPr lang="en-US" sz="2400" dirty="0" err="1" smtClean="0"/>
              <a:t>len</a:t>
            </a:r>
            <a:r>
              <a:rPr lang="en-US" sz="2400" dirty="0" smtClean="0"/>
              <a:t>(b)</a:t>
            </a:r>
          </a:p>
          <a:p>
            <a:pPr lvl="1"/>
            <a:r>
              <a:rPr lang="en-US" sz="2400" dirty="0" smtClean="0"/>
              <a:t>Printing, e.g., print(b)</a:t>
            </a:r>
          </a:p>
          <a:p>
            <a:r>
              <a:rPr lang="en-US" dirty="0" smtClean="0"/>
              <a:t>Operations that change contents of lists, produce errors on </a:t>
            </a:r>
            <a:r>
              <a:rPr lang="en-US" dirty="0" err="1" smtClean="0"/>
              <a:t>tuples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Examples: list methods pop, insert, reverse, sort, append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838200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&gt;&gt;&gt; a = [1, 2, 3]</a:t>
            </a:r>
          </a:p>
          <a:p>
            <a:pPr>
              <a:buNone/>
            </a:pPr>
            <a:r>
              <a:rPr lang="pt-BR" dirty="0" smtClean="0"/>
              <a:t>&gt;&gt;&gt; a[0] = 100</a:t>
            </a:r>
          </a:p>
          <a:p>
            <a:pPr>
              <a:buNone/>
            </a:pPr>
            <a:r>
              <a:rPr lang="pt-BR" dirty="0" smtClean="0"/>
              <a:t>&gt;&gt;&gt; a</a:t>
            </a:r>
          </a:p>
          <a:p>
            <a:pPr>
              <a:buNone/>
            </a:pPr>
            <a:r>
              <a:rPr lang="pt-BR" dirty="0" smtClean="0"/>
              <a:t>[100, 2, 3]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&gt;&gt;&gt; b = (1, 2, 3)</a:t>
            </a:r>
          </a:p>
          <a:p>
            <a:pPr>
              <a:buNone/>
            </a:pPr>
            <a:r>
              <a:rPr lang="en-US" dirty="0" smtClean="0"/>
              <a:t>&gt;&gt;&gt; b[0]</a:t>
            </a:r>
          </a:p>
          <a:p>
            <a:pPr>
              <a:buNone/>
            </a:pPr>
            <a:r>
              <a:rPr lang="en-US" dirty="0" smtClean="0"/>
              <a:t>1</a:t>
            </a:r>
          </a:p>
          <a:p>
            <a:pPr>
              <a:buNone/>
            </a:pPr>
            <a:r>
              <a:rPr lang="en-US" dirty="0" smtClean="0"/>
              <a:t>&gt;&gt;&gt; b[1:3]</a:t>
            </a:r>
          </a:p>
          <a:p>
            <a:pPr>
              <a:buNone/>
            </a:pPr>
            <a:r>
              <a:rPr lang="en-US" dirty="0" smtClean="0"/>
              <a:t>(2, 3)</a:t>
            </a:r>
          </a:p>
          <a:p>
            <a:pPr>
              <a:buNone/>
            </a:pPr>
            <a:r>
              <a:rPr lang="nb-NO" dirty="0" smtClean="0"/>
              <a:t>&gt;&gt;&gt; len(b)</a:t>
            </a:r>
          </a:p>
          <a:p>
            <a:pPr>
              <a:buNone/>
            </a:pPr>
            <a:r>
              <a:rPr lang="nb-NO" dirty="0" smtClean="0"/>
              <a:t>3</a:t>
            </a:r>
          </a:p>
          <a:p>
            <a:pPr>
              <a:buNone/>
            </a:pPr>
            <a:r>
              <a:rPr lang="nb-NO" dirty="0" smtClean="0"/>
              <a:t>&gt;&gt;&gt; print b</a:t>
            </a:r>
          </a:p>
          <a:p>
            <a:pPr>
              <a:buNone/>
            </a:pPr>
            <a:r>
              <a:rPr lang="nb-NO" dirty="0" smtClean="0"/>
              <a:t>(1, 2, 3)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066800"/>
            <a:ext cx="5105400" cy="5059363"/>
          </a:xfrm>
        </p:spPr>
        <p:txBody>
          <a:bodyPr/>
          <a:lstStyle/>
          <a:p>
            <a:r>
              <a:rPr lang="en-US" dirty="0" smtClean="0"/>
              <a:t>Creating a </a:t>
            </a:r>
            <a:r>
              <a:rPr lang="en-US" dirty="0" err="1" smtClean="0"/>
              <a:t>tuple</a:t>
            </a:r>
            <a:r>
              <a:rPr lang="en-US" dirty="0" smtClean="0"/>
              <a:t> can be done easily, just use parentheses around the elements, instead of brackets.</a:t>
            </a:r>
          </a:p>
          <a:p>
            <a:pPr lvl="1"/>
            <a:r>
              <a:rPr lang="en-US" sz="2400" dirty="0" smtClean="0"/>
              <a:t>See red lines on the left.</a:t>
            </a:r>
            <a:endParaRPr lang="en-US" dirty="0" smtClean="0"/>
          </a:p>
          <a:p>
            <a:r>
              <a:rPr lang="en-US" dirty="0" smtClean="0"/>
              <a:t>When you print a </a:t>
            </a:r>
            <a:r>
              <a:rPr lang="en-US" dirty="0" err="1" smtClean="0"/>
              <a:t>tuple</a:t>
            </a:r>
            <a:r>
              <a:rPr lang="en-US" dirty="0" smtClean="0"/>
              <a:t>, you also see parentheses instead of brackets.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112837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&gt;&gt;&gt; a = [1, 2, 3]</a:t>
            </a:r>
          </a:p>
          <a:p>
            <a:pPr>
              <a:buNone/>
            </a:pPr>
            <a:r>
              <a:rPr lang="en-US" dirty="0" smtClean="0"/>
              <a:t>&gt;&gt;&gt; b = </a:t>
            </a:r>
            <a:r>
              <a:rPr lang="en-US" dirty="0" err="1" smtClean="0"/>
              <a:t>tuple</a:t>
            </a:r>
            <a:r>
              <a:rPr lang="en-US" dirty="0" smtClean="0"/>
              <a:t>(a)</a:t>
            </a:r>
          </a:p>
          <a:p>
            <a:pPr>
              <a:buNone/>
            </a:pPr>
            <a:r>
              <a:rPr lang="en-US" dirty="0" smtClean="0"/>
              <a:t>&gt;&gt;&gt; b</a:t>
            </a:r>
          </a:p>
          <a:p>
            <a:pPr>
              <a:buNone/>
            </a:pPr>
            <a:r>
              <a:rPr lang="en-US" dirty="0" smtClean="0"/>
              <a:t>(1, 2, 3)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&gt;&gt;&gt; b = (1, 2, 3)</a:t>
            </a:r>
          </a:p>
          <a:p>
            <a:pPr>
              <a:buNone/>
            </a:pPr>
            <a:r>
              <a:rPr lang="en-US" dirty="0" smtClean="0"/>
              <a:t>&gt;&gt;&gt; a = list(b)</a:t>
            </a:r>
          </a:p>
          <a:p>
            <a:pPr>
              <a:buNone/>
            </a:pPr>
            <a:r>
              <a:rPr lang="en-US" dirty="0" smtClean="0"/>
              <a:t>&gt;&gt;&gt; a</a:t>
            </a:r>
          </a:p>
          <a:p>
            <a:pPr>
              <a:buNone/>
            </a:pPr>
            <a:r>
              <a:rPr lang="en-US" dirty="0" smtClean="0"/>
              <a:t>[1, 2, 3]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341437"/>
            <a:ext cx="5105400" cy="5059363"/>
          </a:xfrm>
        </p:spPr>
        <p:txBody>
          <a:bodyPr/>
          <a:lstStyle/>
          <a:p>
            <a:r>
              <a:rPr lang="en-US" dirty="0" smtClean="0"/>
              <a:t>You can easily copy lists into </a:t>
            </a:r>
            <a:r>
              <a:rPr lang="en-US" dirty="0" err="1" smtClean="0"/>
              <a:t>tuples</a:t>
            </a:r>
            <a:r>
              <a:rPr lang="en-US" dirty="0" smtClean="0"/>
              <a:t>, and </a:t>
            </a:r>
            <a:r>
              <a:rPr lang="en-US" dirty="0" err="1" smtClean="0"/>
              <a:t>tuples</a:t>
            </a:r>
            <a:r>
              <a:rPr lang="en-US" dirty="0" smtClean="0"/>
              <a:t> into lists, as shown on the left.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112837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&gt;&gt;&gt; a = [1, 2, 3]</a:t>
            </a:r>
          </a:p>
          <a:p>
            <a:pPr>
              <a:buNone/>
            </a:pPr>
            <a:r>
              <a:rPr lang="en-US" dirty="0" smtClean="0"/>
              <a:t>&gt;&gt;&gt; b = </a:t>
            </a:r>
            <a:r>
              <a:rPr lang="en-US" dirty="0" err="1" smtClean="0"/>
              <a:t>tuple</a:t>
            </a:r>
            <a:r>
              <a:rPr lang="en-US" dirty="0" smtClean="0"/>
              <a:t>(a)</a:t>
            </a:r>
          </a:p>
          <a:p>
            <a:pPr>
              <a:buNone/>
            </a:pPr>
            <a:r>
              <a:rPr lang="en-US" dirty="0" smtClean="0"/>
              <a:t>&gt;&gt;&gt; b</a:t>
            </a:r>
          </a:p>
          <a:p>
            <a:pPr>
              <a:buNone/>
            </a:pPr>
            <a:r>
              <a:rPr lang="en-US" dirty="0" smtClean="0"/>
              <a:t>(1, 2, 3)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&gt;&gt;&gt; type(a)</a:t>
            </a:r>
          </a:p>
          <a:p>
            <a:pPr>
              <a:buNone/>
            </a:pPr>
            <a:r>
              <a:rPr lang="en-US" dirty="0" smtClean="0"/>
              <a:t>&lt;type 'list'&gt;</a:t>
            </a:r>
          </a:p>
          <a:p>
            <a:pPr>
              <a:buNone/>
            </a:pPr>
            <a:r>
              <a:rPr lang="en-US" dirty="0" smtClean="0"/>
              <a:t>&gt;&gt;&gt; type(b)</a:t>
            </a:r>
          </a:p>
          <a:p>
            <a:pPr>
              <a:buNone/>
            </a:pPr>
            <a:r>
              <a:rPr lang="en-US" dirty="0" smtClean="0"/>
              <a:t>&lt;type '</a:t>
            </a:r>
            <a:r>
              <a:rPr lang="en-US" dirty="0" err="1" smtClean="0"/>
              <a:t>tuple</a:t>
            </a:r>
            <a:r>
              <a:rPr lang="en-US" dirty="0" smtClean="0"/>
              <a:t>'&gt;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341437"/>
            <a:ext cx="5105400" cy="5059363"/>
          </a:xfrm>
        </p:spPr>
        <p:txBody>
          <a:bodyPr/>
          <a:lstStyle/>
          <a:p>
            <a:r>
              <a:rPr lang="en-US" dirty="0" smtClean="0"/>
              <a:t>Lists are of type 'list', and </a:t>
            </a:r>
            <a:r>
              <a:rPr lang="en-US" dirty="0" err="1" smtClean="0"/>
              <a:t>tuples</a:t>
            </a:r>
            <a:r>
              <a:rPr lang="en-US" dirty="0" smtClean="0"/>
              <a:t> are of type '</a:t>
            </a:r>
            <a:r>
              <a:rPr lang="en-US" dirty="0" err="1" smtClean="0"/>
              <a:t>tuple</a:t>
            </a:r>
            <a:r>
              <a:rPr lang="en-US" dirty="0" smtClean="0"/>
              <a:t>'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Protection Against Shallow Copies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112837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&gt;&gt;&gt; tuple1 = ([40, 10], 20, [80, 70])</a:t>
            </a:r>
          </a:p>
          <a:p>
            <a:pPr>
              <a:buNone/>
            </a:pPr>
            <a:r>
              <a:rPr lang="en-US" dirty="0" smtClean="0"/>
              <a:t>&gt;&gt;&gt; tuple2 = tuple1</a:t>
            </a:r>
          </a:p>
          <a:p>
            <a:pPr>
              <a:buNone/>
            </a:pPr>
            <a:r>
              <a:rPr lang="en-US" dirty="0" smtClean="0"/>
              <a:t>&gt;&gt;&gt; tuple1[2] = 1000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&lt;error message&gt;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&gt;&gt;&gt; tuple2[0][1] = 77</a:t>
            </a:r>
          </a:p>
          <a:p>
            <a:pPr>
              <a:buNone/>
            </a:pPr>
            <a:r>
              <a:rPr lang="en-US" dirty="0" smtClean="0"/>
              <a:t>&gt;&gt;&gt; tuple1</a:t>
            </a:r>
          </a:p>
          <a:p>
            <a:pPr>
              <a:buNone/>
            </a:pPr>
            <a:r>
              <a:rPr lang="en-US" dirty="0" smtClean="0"/>
              <a:t>([40, 77], 20, [80, 70])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9999" y="1600200"/>
            <a:ext cx="4876801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tuple1 contains a list, an integer, and a second list.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tuple2 is a shallow copy of tuple1.</a:t>
            </a:r>
          </a:p>
          <a:p>
            <a:endParaRPr lang="en-US" sz="1200" dirty="0" smtClean="0"/>
          </a:p>
          <a:p>
            <a:r>
              <a:rPr lang="en-US" dirty="0" smtClean="0"/>
              <a:t>Trying to replace the value at position 2 does not work (</a:t>
            </a:r>
            <a:r>
              <a:rPr lang="en-US" dirty="0" err="1" smtClean="0"/>
              <a:t>tuples</a:t>
            </a:r>
            <a:r>
              <a:rPr lang="en-US" dirty="0" smtClean="0"/>
              <a:t> cannot be modified).</a:t>
            </a:r>
          </a:p>
          <a:p>
            <a:endParaRPr lang="en-US" sz="1200" dirty="0" smtClean="0"/>
          </a:p>
          <a:p>
            <a:r>
              <a:rPr lang="en-US" dirty="0" smtClean="0"/>
              <a:t>However, modifying tuple2[0][1] </a:t>
            </a:r>
            <a:r>
              <a:rPr lang="en-US" b="1" u="sng" dirty="0" smtClean="0"/>
              <a:t>also modifies tuple1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This problem is caused by having a list as element of the </a:t>
            </a:r>
            <a:r>
              <a:rPr lang="en-US" dirty="0" err="1" smtClean="0"/>
              <a:t>tuple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Protection Against Shallow Copies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112837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&gt;&gt;&gt; tuple1 = ((40, 10), 20, (80, 70))</a:t>
            </a:r>
          </a:p>
          <a:p>
            <a:pPr>
              <a:buNone/>
            </a:pPr>
            <a:r>
              <a:rPr lang="en-US" dirty="0" smtClean="0"/>
              <a:t>&gt;&gt;&gt; tuple2 = tuple1</a:t>
            </a:r>
          </a:p>
          <a:p>
            <a:pPr>
              <a:buNone/>
            </a:pPr>
            <a:r>
              <a:rPr lang="en-US" dirty="0" smtClean="0"/>
              <a:t>&gt;&gt;&gt; tuple1[2] = 1000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&lt;error message&gt;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&gt;&gt;&gt; tuple2[0][1] = 77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&lt;error message&gt;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9999" y="1600200"/>
            <a:ext cx="4876801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tuple1 contains a </a:t>
            </a:r>
            <a:r>
              <a:rPr lang="en-US" dirty="0" err="1" smtClean="0"/>
              <a:t>tuple</a:t>
            </a:r>
            <a:r>
              <a:rPr lang="en-US" dirty="0" smtClean="0"/>
              <a:t>, an integer, and a second </a:t>
            </a:r>
            <a:r>
              <a:rPr lang="en-US" dirty="0" err="1" smtClean="0"/>
              <a:t>tuple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tuple2 is a shallow copy of tuple1.</a:t>
            </a:r>
          </a:p>
          <a:p>
            <a:endParaRPr lang="en-US" sz="1200" dirty="0" smtClean="0"/>
          </a:p>
          <a:p>
            <a:r>
              <a:rPr lang="en-US" dirty="0" smtClean="0"/>
              <a:t>Trying to replace the value at position 2 does not work (</a:t>
            </a:r>
            <a:r>
              <a:rPr lang="en-US" dirty="0" err="1" smtClean="0"/>
              <a:t>tuples</a:t>
            </a:r>
            <a:r>
              <a:rPr lang="en-US" dirty="0" smtClean="0"/>
              <a:t> cannot be modified).</a:t>
            </a:r>
          </a:p>
          <a:p>
            <a:endParaRPr lang="en-US" sz="1200" dirty="0" smtClean="0"/>
          </a:p>
          <a:p>
            <a:r>
              <a:rPr lang="en-US" dirty="0" smtClean="0"/>
              <a:t>Modifying tuple2[0][1] </a:t>
            </a:r>
            <a:r>
              <a:rPr lang="en-US" b="1" u="sng" dirty="0" smtClean="0"/>
              <a:t>also doesn't work.</a:t>
            </a:r>
          </a:p>
          <a:p>
            <a:r>
              <a:rPr lang="en-US" dirty="0" smtClean="0"/>
              <a:t>Thus, we avoid the problem of inadvertently modifying multiple variables.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Care About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Be aware that they exist.</a:t>
            </a:r>
          </a:p>
          <a:p>
            <a:pPr lvl="1"/>
            <a:r>
              <a:rPr lang="en-US" dirty="0" smtClean="0"/>
              <a:t>Know what they are if you see them in other people's code.</a:t>
            </a:r>
          </a:p>
          <a:p>
            <a:pPr lvl="1"/>
            <a:r>
              <a:rPr lang="en-US" dirty="0" smtClean="0"/>
              <a:t> Use them if you find it beneficial.</a:t>
            </a:r>
          </a:p>
          <a:p>
            <a:pPr lvl="1"/>
            <a:r>
              <a:rPr lang="en-US" dirty="0" smtClean="0"/>
              <a:t>Use them if you want to ensure that modifying one variable will NOT affect any other variable.</a:t>
            </a:r>
          </a:p>
          <a:p>
            <a:r>
              <a:rPr lang="en-US" dirty="0" smtClean="0"/>
              <a:t>We will see more uses of </a:t>
            </a:r>
            <a:r>
              <a:rPr lang="en-US" dirty="0" err="1" smtClean="0"/>
              <a:t>tuples</a:t>
            </a:r>
            <a:r>
              <a:rPr lang="en-US" dirty="0" smtClean="0"/>
              <a:t> later.</a:t>
            </a:r>
          </a:p>
          <a:p>
            <a:r>
              <a:rPr lang="en-US" dirty="0" smtClean="0"/>
              <a:t>Now you know these types: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, float, </a:t>
            </a:r>
            <a:r>
              <a:rPr lang="en-US" dirty="0" err="1" smtClean="0"/>
              <a:t>str</a:t>
            </a:r>
            <a:r>
              <a:rPr lang="en-US" dirty="0" smtClean="0"/>
              <a:t>, </a:t>
            </a:r>
            <a:r>
              <a:rPr lang="en-US" dirty="0" err="1" smtClean="0"/>
              <a:t>bool</a:t>
            </a:r>
            <a:r>
              <a:rPr lang="en-US" dirty="0" smtClean="0"/>
              <a:t>, list, </a:t>
            </a:r>
            <a:r>
              <a:rPr lang="en-US" dirty="0" err="1" smtClean="0"/>
              <a:t>tuple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container</a:t>
            </a:r>
            <a:r>
              <a:rPr lang="en-US" b="1" i="1" dirty="0" smtClean="0"/>
              <a:t> </a:t>
            </a:r>
            <a:r>
              <a:rPr lang="en-US" dirty="0" smtClean="0"/>
              <a:t>is a data type that allows you to store not just one value, but a </a:t>
            </a:r>
            <a:r>
              <a:rPr lang="en-US" i="1" dirty="0" smtClean="0"/>
              <a:t>set </a:t>
            </a:r>
            <a:r>
              <a:rPr lang="en-US" dirty="0" smtClean="0"/>
              <a:t>of values.</a:t>
            </a:r>
          </a:p>
          <a:p>
            <a:r>
              <a:rPr lang="en-US" dirty="0" smtClean="0"/>
              <a:t>Container is a computer science term, not a Python term.</a:t>
            </a:r>
          </a:p>
          <a:p>
            <a:r>
              <a:rPr lang="en-US" dirty="0" smtClean="0"/>
              <a:t>Different programming languages have different (and usually multiple) names for containers.</a:t>
            </a:r>
          </a:p>
          <a:p>
            <a:pPr lvl="1"/>
            <a:r>
              <a:rPr lang="en-US" dirty="0" smtClean="0"/>
              <a:t>A common name is </a:t>
            </a:r>
            <a:r>
              <a:rPr lang="en-US" i="1" dirty="0" smtClean="0"/>
              <a:t>arrays</a:t>
            </a:r>
            <a:r>
              <a:rPr lang="en-US" dirty="0" smtClean="0"/>
              <a:t> (Java, C++).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multiple types of containers in Python as well.</a:t>
            </a:r>
          </a:p>
          <a:p>
            <a:r>
              <a:rPr lang="en-US" dirty="0" smtClean="0"/>
              <a:t>The type we will cover at this point is called a </a:t>
            </a:r>
            <a:r>
              <a:rPr lang="en-US" b="1" u="sng" dirty="0" smtClean="0"/>
              <a:t>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Lists easily allow us to do the tasks </a:t>
            </a:r>
            <a:r>
              <a:rPr lang="en-US" smtClean="0"/>
              <a:t>we mentioned earlier.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Without containers:</a:t>
            </a:r>
          </a:p>
          <a:p>
            <a:pPr lvl="1"/>
            <a:r>
              <a:rPr lang="en-US" dirty="0" smtClean="0"/>
              <a:t>12 variables for month names.</a:t>
            </a:r>
          </a:p>
          <a:p>
            <a:pPr lvl="2">
              <a:buNone/>
            </a:pPr>
            <a:r>
              <a:rPr lang="en-US" dirty="0" smtClean="0"/>
              <a:t>month1_name = "January"</a:t>
            </a:r>
          </a:p>
          <a:p>
            <a:pPr lvl="2">
              <a:buNone/>
            </a:pPr>
            <a:r>
              <a:rPr lang="en-US" dirty="0" smtClean="0"/>
              <a:t>month2_name = "February"</a:t>
            </a:r>
          </a:p>
          <a:p>
            <a:pPr lvl="2">
              <a:buNone/>
            </a:pPr>
            <a:r>
              <a:rPr lang="en-US" dirty="0" smtClean="0"/>
              <a:t>month3_name = "March"</a:t>
            </a:r>
          </a:p>
          <a:p>
            <a:pPr lvl="2">
              <a:buNone/>
            </a:pPr>
            <a:r>
              <a:rPr lang="en-US" dirty="0" smtClean="0"/>
              <a:t>month4_name = "April"</a:t>
            </a:r>
          </a:p>
          <a:p>
            <a:pPr lvl="2">
              <a:buNone/>
            </a:pPr>
            <a:r>
              <a:rPr lang="en-US" dirty="0" smtClean="0"/>
              <a:t>month5_name = "May"</a:t>
            </a:r>
          </a:p>
          <a:p>
            <a:pPr lvl="2">
              <a:buNone/>
            </a:pPr>
            <a:r>
              <a:rPr lang="en-US" dirty="0" smtClean="0"/>
              <a:t>month6_name = "June"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Without containers:</a:t>
            </a:r>
          </a:p>
          <a:p>
            <a:pPr lvl="1"/>
            <a:r>
              <a:rPr lang="en-US" dirty="0" smtClean="0"/>
              <a:t>12 variables for month lengths.</a:t>
            </a:r>
          </a:p>
          <a:p>
            <a:pPr lvl="2">
              <a:buNone/>
            </a:pPr>
            <a:r>
              <a:rPr lang="en-US" dirty="0" smtClean="0"/>
              <a:t>month1_length = 31</a:t>
            </a:r>
          </a:p>
          <a:p>
            <a:pPr lvl="2">
              <a:buNone/>
            </a:pPr>
            <a:r>
              <a:rPr lang="en-US" dirty="0" smtClean="0"/>
              <a:t>month2_length = 28</a:t>
            </a:r>
          </a:p>
          <a:p>
            <a:pPr lvl="2">
              <a:buNone/>
            </a:pPr>
            <a:r>
              <a:rPr lang="en-US" dirty="0" smtClean="0"/>
              <a:t>month3_length = 31</a:t>
            </a:r>
          </a:p>
          <a:p>
            <a:pPr lvl="2">
              <a:buNone/>
            </a:pPr>
            <a:r>
              <a:rPr lang="en-US" dirty="0" smtClean="0"/>
              <a:t>month4_length = 30</a:t>
            </a:r>
          </a:p>
          <a:p>
            <a:pPr lvl="2">
              <a:buNone/>
            </a:pPr>
            <a:r>
              <a:rPr lang="en-US" dirty="0" smtClean="0"/>
              <a:t>month5_length = 31</a:t>
            </a:r>
          </a:p>
          <a:p>
            <a:pPr lvl="2">
              <a:buNone/>
            </a:pPr>
            <a:r>
              <a:rPr lang="en-US" dirty="0" smtClean="0"/>
              <a:t>month6_length = 30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Printing out this info requires explicitly mentioning each variable.</a:t>
            </a:r>
          </a:p>
          <a:p>
            <a:pPr lvl="2">
              <a:buNone/>
            </a:pPr>
            <a:r>
              <a:rPr lang="en-US" dirty="0" smtClean="0"/>
              <a:t>print month1_name, "has", month1_length, "days"</a:t>
            </a:r>
          </a:p>
          <a:p>
            <a:pPr lvl="2">
              <a:buNone/>
            </a:pPr>
            <a:r>
              <a:rPr lang="en-US" dirty="0" smtClean="0"/>
              <a:t>print month2_name, "has", month2_length, "days"</a:t>
            </a:r>
          </a:p>
          <a:p>
            <a:pPr lvl="2">
              <a:buNone/>
            </a:pPr>
            <a:r>
              <a:rPr lang="en-US" dirty="0" smtClean="0"/>
              <a:t>print month3_name, "has", month3_length, "days"</a:t>
            </a:r>
          </a:p>
          <a:p>
            <a:pPr lvl="2">
              <a:buNone/>
            </a:pPr>
            <a:r>
              <a:rPr lang="en-US" dirty="0" smtClean="0"/>
              <a:t>print month4_name, "has", month4_length, "days"</a:t>
            </a:r>
          </a:p>
          <a:p>
            <a:pPr lvl="2">
              <a:buNone/>
            </a:pPr>
            <a:r>
              <a:rPr lang="en-US" dirty="0" smtClean="0"/>
              <a:t>print month5_name, "has", month5_length, "days"</a:t>
            </a:r>
          </a:p>
          <a:p>
            <a:pPr lvl="2">
              <a:buNone/>
            </a:pPr>
            <a:r>
              <a:rPr lang="en-US" dirty="0" smtClean="0"/>
              <a:t>print month6_name, "has", month6_length, "days"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3353</Words>
  <Application>Microsoft Office PowerPoint</Application>
  <PresentationFormat>On-screen Show (4:3)</PresentationFormat>
  <Paragraphs>525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Slide 1</vt:lpstr>
      <vt:lpstr>The Need for Containers</vt:lpstr>
      <vt:lpstr>The Need for Containers</vt:lpstr>
      <vt:lpstr>A Side Note</vt:lpstr>
      <vt:lpstr>Containers</vt:lpstr>
      <vt:lpstr>Containers in Python</vt:lpstr>
      <vt:lpstr>A First Example</vt:lpstr>
      <vt:lpstr>A First Example</vt:lpstr>
      <vt:lpstr>A First Example</vt:lpstr>
      <vt:lpstr>A First Example</vt:lpstr>
      <vt:lpstr>A First Example</vt:lpstr>
      <vt:lpstr>Why Is the Container Solution Better?</vt:lpstr>
      <vt:lpstr>Why Is the Container Solution Better?</vt:lpstr>
      <vt:lpstr>Containers Simplify Code</vt:lpstr>
      <vt:lpstr>Containers Simplify Code</vt:lpstr>
      <vt:lpstr>Containers Simplify Code</vt:lpstr>
      <vt:lpstr>Containers Simplify Code</vt:lpstr>
      <vt:lpstr>Containers Simplify Code</vt:lpstr>
      <vt:lpstr>Containers Simplify Code</vt:lpstr>
      <vt:lpstr>Accessing Single Elements</vt:lpstr>
      <vt:lpstr>Changing Single Elements</vt:lpstr>
      <vt:lpstr>Accessing Multiple Elements</vt:lpstr>
      <vt:lpstr>Functions and Methods</vt:lpstr>
      <vt:lpstr>Useful Functions</vt:lpstr>
      <vt:lpstr>Useful Functions</vt:lpstr>
      <vt:lpstr>List Methods</vt:lpstr>
      <vt:lpstr>List Methods</vt:lpstr>
      <vt:lpstr>List Methods</vt:lpstr>
      <vt:lpstr>List Methods</vt:lpstr>
      <vt:lpstr>List Methods</vt:lpstr>
      <vt:lpstr>Shallow Copies</vt:lpstr>
      <vt:lpstr>Breaking Links Caused by Shallow Copies</vt:lpstr>
      <vt:lpstr>Level-1 Deep Copies</vt:lpstr>
      <vt:lpstr>Level-1 Deep Copies</vt:lpstr>
      <vt:lpstr>Deep Copies</vt:lpstr>
      <vt:lpstr>The id Keyword</vt:lpstr>
      <vt:lpstr>The is Keyword</vt:lpstr>
      <vt:lpstr>Shallow vs. Deep Copies</vt:lpstr>
      <vt:lpstr>Lists vs. Tuples</vt:lpstr>
      <vt:lpstr>Lists vs. Tuples</vt:lpstr>
      <vt:lpstr>Lists vs. Tuples</vt:lpstr>
      <vt:lpstr>Lists vs. Tuples</vt:lpstr>
      <vt:lpstr>Lists vs. Tuples</vt:lpstr>
      <vt:lpstr>Protection Against Shallow Copies</vt:lpstr>
      <vt:lpstr>Protection Against Shallow Copies</vt:lpstr>
      <vt:lpstr>Do We Care About Tuples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Vassilis Athitsos</cp:lastModifiedBy>
  <cp:revision>326</cp:revision>
  <dcterms:created xsi:type="dcterms:W3CDTF">2006-08-16T00:00:00Z</dcterms:created>
  <dcterms:modified xsi:type="dcterms:W3CDTF">2012-07-21T15:38:50Z</dcterms:modified>
</cp:coreProperties>
</file>