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2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91" r:id="rId20"/>
    <p:sldId id="339" r:id="rId21"/>
    <p:sldId id="283" r:id="rId22"/>
    <p:sldId id="340" r:id="rId23"/>
    <p:sldId id="341" r:id="rId24"/>
    <p:sldId id="342" r:id="rId25"/>
    <p:sldId id="343" r:id="rId26"/>
    <p:sldId id="284" r:id="rId27"/>
    <p:sldId id="287" r:id="rId28"/>
    <p:sldId id="288" r:id="rId29"/>
    <p:sldId id="289" r:id="rId30"/>
    <p:sldId id="290" r:id="rId31"/>
    <p:sldId id="292" r:id="rId32"/>
    <p:sldId id="293" r:id="rId33"/>
    <p:sldId id="294" r:id="rId34"/>
    <p:sldId id="310" r:id="rId35"/>
    <p:sldId id="295" r:id="rId36"/>
    <p:sldId id="297" r:id="rId37"/>
    <p:sldId id="296" r:id="rId38"/>
    <p:sldId id="298" r:id="rId39"/>
    <p:sldId id="299" r:id="rId40"/>
    <p:sldId id="300" r:id="rId41"/>
    <p:sldId id="301" r:id="rId42"/>
    <p:sldId id="302" r:id="rId43"/>
    <p:sldId id="303" r:id="rId44"/>
    <p:sldId id="286" r:id="rId45"/>
    <p:sldId id="285" r:id="rId46"/>
    <p:sldId id="264" r:id="rId47"/>
    <p:sldId id="311" r:id="rId48"/>
    <p:sldId id="304" r:id="rId49"/>
    <p:sldId id="307" r:id="rId50"/>
    <p:sldId id="305" r:id="rId51"/>
    <p:sldId id="306" r:id="rId52"/>
    <p:sldId id="308" r:id="rId53"/>
    <p:sldId id="312" r:id="rId54"/>
    <p:sldId id="314" r:id="rId55"/>
    <p:sldId id="316" r:id="rId56"/>
    <p:sldId id="317" r:id="rId57"/>
    <p:sldId id="319" r:id="rId58"/>
    <p:sldId id="318" r:id="rId59"/>
    <p:sldId id="321" r:id="rId60"/>
    <p:sldId id="320" r:id="rId61"/>
    <p:sldId id="323" r:id="rId62"/>
    <p:sldId id="322" r:id="rId63"/>
    <p:sldId id="324" r:id="rId64"/>
    <p:sldId id="325" r:id="rId65"/>
    <p:sldId id="326" r:id="rId66"/>
    <p:sldId id="327" r:id="rId67"/>
    <p:sldId id="328" r:id="rId68"/>
    <p:sldId id="329" r:id="rId69"/>
    <p:sldId id="330" r:id="rId70"/>
    <p:sldId id="331" r:id="rId71"/>
    <p:sldId id="332" r:id="rId72"/>
    <p:sldId id="333" r:id="rId73"/>
    <p:sldId id="334" r:id="rId74"/>
    <p:sldId id="335" r:id="rId75"/>
    <p:sldId id="337" r:id="rId76"/>
    <p:sldId id="336" r:id="rId77"/>
    <p:sldId id="313" r:id="rId78"/>
    <p:sldId id="338" r:id="rId79"/>
    <p:sldId id="344" r:id="rId80"/>
    <p:sldId id="345" r:id="rId8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6" y="-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F5A37-F5C2-44A7-9E18-AEE8FB20049F}" type="datetimeFigureOut">
              <a:rPr lang="en-US" smtClean="0"/>
              <a:pPr/>
              <a:t>7/25/2012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EE596-0BA1-4FF4-8397-7178F3A05B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1442-4F87-4D15-87BE-704A1B16B9C6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FF4B-CBA5-41F2-87E3-66F1AF931F79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EE5-3413-450E-973A-398C62E88AB5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0366-1FC0-4539-8A5F-B0C9BCBF273B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3746-F904-4CFC-B396-438A9AEF9C6A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EEC5-CD8C-43FD-9424-3C06C337B108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160B-F84D-4339-8C5F-108AF34E21C0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45E9-5F88-4B87-981F-BA749D47877F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B3BF-DE93-41B9-9D06-C95E373A576C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5C97-CC50-4AAC-ABCE-724FA0D6079F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ABD4-4C3D-4CB8-90F6-AB20352B0523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D43-0DCF-423D-AEA1-EFFF6D7BE0BB}" type="datetime1">
              <a:rPr lang="en-US" smtClean="0"/>
              <a:pPr/>
              <a:t>7/25/2012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Functions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08109" y="4191000"/>
            <a:ext cx="604524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and Programming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Verifying Numerical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In order for a string to represent an integer, what should be legal format for the string?</a:t>
            </a:r>
          </a:p>
          <a:p>
            <a:r>
              <a:rPr lang="en-US" sz="2800" dirty="0" smtClean="0"/>
              <a:t>Can have spaces at the beginning.</a:t>
            </a:r>
          </a:p>
          <a:p>
            <a:r>
              <a:rPr lang="en-US" sz="2800" dirty="0" smtClean="0"/>
              <a:t>First non-space character should be number or  minus sign.</a:t>
            </a:r>
          </a:p>
          <a:p>
            <a:r>
              <a:rPr lang="en-US" sz="2800" dirty="0" smtClean="0"/>
              <a:t>Rest of non-space characters should be digits from 0 to 9.</a:t>
            </a:r>
          </a:p>
          <a:p>
            <a:r>
              <a:rPr lang="en-US" sz="2800" dirty="0" smtClean="0"/>
              <a:t>Can have spaces at the end.</a:t>
            </a:r>
          </a:p>
          <a:p>
            <a:r>
              <a:rPr lang="en-US" sz="2800" dirty="0" smtClean="0"/>
              <a:t>No spaces allowed except at beginning and end.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Use This Strategy?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Implementing this strategy takes several tens of lines of code.</a:t>
            </a:r>
          </a:p>
          <a:p>
            <a:pPr lvl="1"/>
            <a:r>
              <a:rPr lang="en-US" dirty="0" smtClean="0"/>
              <a:t>See verify_integer1.py, verify_integer2.py</a:t>
            </a:r>
          </a:p>
          <a:p>
            <a:r>
              <a:rPr lang="en-US" dirty="0" smtClean="0"/>
              <a:t>How do we use that to get an integer from the user without the program crashing?</a:t>
            </a:r>
          </a:p>
          <a:p>
            <a:pPr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Our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1"/>
            <a:ext cx="8305800" cy="12953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Previously, we saw this program for computing the sum of numbers from 1 to N (where the user specifies N):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2667001"/>
            <a:ext cx="5486400" cy="3810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# get N from the user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err="1" smtClean="0"/>
              <a:t>N_string</a:t>
            </a:r>
            <a:r>
              <a:rPr lang="en-US" sz="3200" dirty="0" smtClean="0"/>
              <a:t> = </a:t>
            </a:r>
            <a:r>
              <a:rPr lang="en-US" sz="3200" dirty="0" err="1" smtClean="0"/>
              <a:t>raw_input</a:t>
            </a:r>
            <a:r>
              <a:rPr lang="en-US" sz="3200" dirty="0" smtClean="0"/>
              <a:t>("please enter N: ")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N = </a:t>
            </a:r>
            <a:r>
              <a:rPr lang="en-US" sz="3200" dirty="0" err="1" smtClean="0"/>
              <a:t>int</a:t>
            </a:r>
            <a:r>
              <a:rPr lang="en-US" sz="3200" dirty="0" smtClean="0"/>
              <a:t>(</a:t>
            </a:r>
            <a:r>
              <a:rPr lang="en-US" sz="3200" dirty="0" err="1" smtClean="0"/>
              <a:t>N_string</a:t>
            </a:r>
            <a:r>
              <a:rPr lang="en-US" sz="3200" dirty="0" smtClean="0"/>
              <a:t>)</a:t>
            </a:r>
          </a:p>
          <a:p>
            <a:pPr marL="342900" lvl="0" indent="-342900">
              <a:spcBef>
                <a:spcPct val="20000"/>
              </a:spcBef>
            </a:pPr>
            <a:endParaRPr lang="en-US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# compute the sum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total = 0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for </a:t>
            </a:r>
            <a:r>
              <a:rPr lang="en-US" sz="3200" dirty="0" err="1" smtClean="0"/>
              <a:t>i</a:t>
            </a:r>
            <a:r>
              <a:rPr lang="en-US" sz="3200" dirty="0" smtClean="0"/>
              <a:t> in range(0, N+1):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    total = total + </a:t>
            </a:r>
            <a:r>
              <a:rPr lang="en-US" sz="3200" dirty="0" err="1" smtClean="0"/>
              <a:t>i</a:t>
            </a:r>
            <a:endParaRPr lang="en-US" sz="3200" dirty="0" smtClean="0"/>
          </a:p>
          <a:p>
            <a:pPr marL="342900" lvl="0" indent="-342900">
              <a:spcBef>
                <a:spcPct val="20000"/>
              </a:spcBef>
            </a:pPr>
            <a:endParaRPr lang="en-US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# print the result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print "total =", total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Our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1"/>
            <a:ext cx="8305800" cy="12953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That program crashes if the user does not input a valid integer.</a:t>
            </a:r>
          </a:p>
          <a:p>
            <a:r>
              <a:rPr lang="en-US" sz="2400" dirty="0" smtClean="0"/>
              <a:t>Let's incorporate our solution, to make the program not crash.</a:t>
            </a:r>
          </a:p>
          <a:p>
            <a:pPr lvl="1"/>
            <a:r>
              <a:rPr lang="en-US" sz="2000" dirty="0" smtClean="0"/>
              <a:t>Result: see summing_to_N_no_functions.py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76400" y="2667001"/>
            <a:ext cx="5486400" cy="3810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# get N from the user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err="1" smtClean="0"/>
              <a:t>N_string</a:t>
            </a:r>
            <a:r>
              <a:rPr lang="en-US" sz="3200" dirty="0" smtClean="0"/>
              <a:t> = </a:t>
            </a:r>
            <a:r>
              <a:rPr lang="en-US" sz="3200" dirty="0" err="1" smtClean="0"/>
              <a:t>raw_input</a:t>
            </a:r>
            <a:r>
              <a:rPr lang="en-US" sz="3200" dirty="0" smtClean="0"/>
              <a:t>("please enter N: ")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N = </a:t>
            </a:r>
            <a:r>
              <a:rPr lang="en-US" sz="3200" dirty="0" err="1" smtClean="0"/>
              <a:t>int</a:t>
            </a:r>
            <a:r>
              <a:rPr lang="en-US" sz="3200" dirty="0" smtClean="0"/>
              <a:t>(</a:t>
            </a:r>
            <a:r>
              <a:rPr lang="en-US" sz="3200" dirty="0" err="1" smtClean="0"/>
              <a:t>N_string</a:t>
            </a:r>
            <a:r>
              <a:rPr lang="en-US" sz="3200" dirty="0" smtClean="0"/>
              <a:t>)</a:t>
            </a:r>
          </a:p>
          <a:p>
            <a:pPr marL="342900" lvl="0" indent="-342900">
              <a:spcBef>
                <a:spcPct val="20000"/>
              </a:spcBef>
            </a:pPr>
            <a:endParaRPr lang="en-US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# compute the sum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total = 0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for </a:t>
            </a:r>
            <a:r>
              <a:rPr lang="en-US" sz="3200" dirty="0" err="1" smtClean="0"/>
              <a:t>i</a:t>
            </a:r>
            <a:r>
              <a:rPr lang="en-US" sz="3200" dirty="0" smtClean="0"/>
              <a:t> in range(0, N+1):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    total = total + </a:t>
            </a:r>
            <a:r>
              <a:rPr lang="en-US" sz="3200" dirty="0" err="1" smtClean="0"/>
              <a:t>i</a:t>
            </a:r>
            <a:endParaRPr lang="en-US" sz="3200" dirty="0" smtClean="0"/>
          </a:p>
          <a:p>
            <a:pPr marL="342900" lvl="0" indent="-342900">
              <a:spcBef>
                <a:spcPct val="20000"/>
              </a:spcBef>
            </a:pPr>
            <a:endParaRPr lang="en-US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# print the result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print "total =", total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Our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1"/>
            <a:ext cx="8305800" cy="3809999"/>
          </a:xfrm>
        </p:spPr>
        <p:txBody>
          <a:bodyPr>
            <a:noAutofit/>
          </a:bodyPr>
          <a:lstStyle/>
          <a:p>
            <a:r>
              <a:rPr lang="en-US" sz="2400" dirty="0" smtClean="0"/>
              <a:t>That program crashes if the user does not input a valid integer.</a:t>
            </a:r>
          </a:p>
          <a:p>
            <a:r>
              <a:rPr lang="en-US" sz="2400" dirty="0" smtClean="0"/>
              <a:t>Let's incorporate our solution, to make the program not crash.</a:t>
            </a:r>
          </a:p>
          <a:p>
            <a:pPr lvl="1"/>
            <a:r>
              <a:rPr lang="en-US" sz="2000" dirty="0" smtClean="0"/>
              <a:t>Result: see summing_to_N_no_functions.py</a:t>
            </a:r>
          </a:p>
          <a:p>
            <a:r>
              <a:rPr lang="en-US" sz="2400" b="1" dirty="0" smtClean="0"/>
              <a:t>What is the problem with this new code?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Our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1"/>
            <a:ext cx="8305800" cy="3809999"/>
          </a:xfrm>
        </p:spPr>
        <p:txBody>
          <a:bodyPr>
            <a:noAutofit/>
          </a:bodyPr>
          <a:lstStyle/>
          <a:p>
            <a:r>
              <a:rPr lang="en-US" sz="2400" dirty="0" smtClean="0"/>
              <a:t>That program crashes if the user does not input a valid integer.</a:t>
            </a:r>
          </a:p>
          <a:p>
            <a:r>
              <a:rPr lang="en-US" sz="2400" dirty="0" smtClean="0"/>
              <a:t>Let's incorporate our solution, to make the program not crash.</a:t>
            </a:r>
          </a:p>
          <a:p>
            <a:pPr lvl="1"/>
            <a:r>
              <a:rPr lang="en-US" sz="2000" dirty="0" smtClean="0"/>
              <a:t>Result: see summing_to_N_no_functions.py</a:t>
            </a:r>
          </a:p>
          <a:p>
            <a:r>
              <a:rPr lang="en-US" sz="2400" b="1" dirty="0" smtClean="0"/>
              <a:t>What is the problem with this new code?</a:t>
            </a:r>
          </a:p>
          <a:p>
            <a:r>
              <a:rPr lang="en-US" sz="2400" dirty="0" smtClean="0"/>
              <a:t>Plus: </a:t>
            </a:r>
          </a:p>
          <a:p>
            <a:pPr lvl="1"/>
            <a:r>
              <a:rPr lang="en-US" sz="2000" dirty="0" smtClean="0"/>
              <a:t>Compared to previous version, it doesn't crash.</a:t>
            </a:r>
          </a:p>
          <a:p>
            <a:r>
              <a:rPr lang="en-US" sz="2400" dirty="0" smtClean="0"/>
              <a:t>Minus:</a:t>
            </a:r>
          </a:p>
          <a:p>
            <a:pPr lvl="1"/>
            <a:r>
              <a:rPr lang="en-US" sz="2000" dirty="0" smtClean="0"/>
              <a:t>The code is hard to read.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 of Copying and Pasting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762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In general, what is wrong with copying and pasting our integer-checking code to any function that needs it?</a:t>
            </a:r>
          </a:p>
          <a:p>
            <a:pPr lvl="1"/>
            <a:r>
              <a:rPr lang="en-US" sz="2400" dirty="0" smtClean="0"/>
              <a:t>Code becomes ugly (hard to read) wherever we do that.</a:t>
            </a:r>
          </a:p>
          <a:p>
            <a:pPr lvl="1"/>
            <a:r>
              <a:rPr lang="en-US" sz="2400" dirty="0" smtClean="0"/>
              <a:t>If we ever want to change our integer-checking code (let's say to allow scientific notation, like 10e3), we have to </a:t>
            </a:r>
            <a:r>
              <a:rPr lang="en-US" sz="2400" b="1" dirty="0" smtClean="0">
                <a:solidFill>
                  <a:srgbClr val="FF0000"/>
                </a:solidFill>
              </a:rPr>
              <a:t>MODIFY EVERY SINGLE FILE WHERE WE COPIED AND PASTED THIS CODE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 lvl="1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2400" dirty="0" smtClean="0"/>
              <a:t>    </a:t>
            </a:r>
            <a:r>
              <a:rPr lang="en-US" sz="2400" b="1" dirty="0" smtClean="0"/>
              <a:t>This is horrible, a recipe for disaster in large software projects.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Functions, Step 1 (Defining)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summing_with_functions_1.py</a:t>
            </a:r>
          </a:p>
          <a:p>
            <a:r>
              <a:rPr lang="en-US" dirty="0" smtClean="0"/>
              <a:t>The logical structure of the code is clearer.</a:t>
            </a:r>
          </a:p>
          <a:p>
            <a:r>
              <a:rPr lang="en-US" dirty="0" smtClean="0"/>
              <a:t>The programmer or reader of the code knows that the main part begins at a specific point, and the rest is just auxiliary code.</a:t>
            </a:r>
          </a:p>
          <a:p>
            <a:r>
              <a:rPr lang="en-US" dirty="0" smtClean="0"/>
              <a:t>Problem: we still have not fixed the need to copy-paste our function.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Using Functions, Step 2 (importing)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Look at:</a:t>
            </a:r>
          </a:p>
          <a:p>
            <a:pPr lvl="1"/>
            <a:r>
              <a:rPr lang="en-US" sz="2400" dirty="0" smtClean="0"/>
              <a:t>number_check.py</a:t>
            </a:r>
          </a:p>
          <a:p>
            <a:pPr lvl="1"/>
            <a:r>
              <a:rPr lang="en-US" sz="2400" dirty="0" smtClean="0"/>
              <a:t>summing_to_N_with_functions_2.py</a:t>
            </a:r>
          </a:p>
          <a:p>
            <a:r>
              <a:rPr lang="en-US" sz="2800" dirty="0" smtClean="0"/>
              <a:t>number_check.py defines our function.</a:t>
            </a:r>
          </a:p>
          <a:p>
            <a:r>
              <a:rPr lang="en-US" sz="2800" dirty="0" smtClean="0"/>
              <a:t>summing_to_N_with_functions_2.py uses the function.</a:t>
            </a:r>
          </a:p>
          <a:p>
            <a:r>
              <a:rPr lang="en-US" sz="2800" dirty="0" smtClean="0"/>
              <a:t>We have achieved our goals:</a:t>
            </a:r>
          </a:p>
          <a:p>
            <a:pPr lvl="1"/>
            <a:r>
              <a:rPr lang="en-US" sz="2400" dirty="0" smtClean="0"/>
              <a:t>The code does not crash.</a:t>
            </a:r>
          </a:p>
          <a:p>
            <a:pPr lvl="1"/>
            <a:r>
              <a:rPr lang="en-US" sz="2400" dirty="0" smtClean="0"/>
              <a:t>The code is easy to read.</a:t>
            </a:r>
          </a:p>
          <a:p>
            <a:pPr lvl="1"/>
            <a:r>
              <a:rPr lang="en-US" sz="2400" b="1" dirty="0" smtClean="0"/>
              <a:t>The integer-checking function is easy to modify.</a:t>
            </a:r>
          </a:p>
          <a:p>
            <a:pPr lvl="2"/>
            <a:r>
              <a:rPr lang="en-US" sz="2000" b="1" dirty="0" smtClean="0"/>
              <a:t>Hundreds of files can import number_check.py</a:t>
            </a:r>
          </a:p>
          <a:p>
            <a:pPr lvl="2"/>
            <a:r>
              <a:rPr lang="en-US" sz="2000" b="1" dirty="0" smtClean="0"/>
              <a:t>If we want to make changes to support scientific notation, fix a bug, or whatever, we only need to change number_check.py.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Using Functions, Step 2 (importing)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Look at:</a:t>
            </a:r>
          </a:p>
          <a:p>
            <a:pPr lvl="1"/>
            <a:r>
              <a:rPr lang="en-US" sz="2400" dirty="0" smtClean="0"/>
              <a:t>number_check.py</a:t>
            </a:r>
          </a:p>
          <a:p>
            <a:pPr lvl="1"/>
            <a:r>
              <a:rPr lang="en-US" sz="2400" dirty="0" smtClean="0"/>
              <a:t>summing_to_N_with_functions_2.py</a:t>
            </a:r>
          </a:p>
          <a:p>
            <a:r>
              <a:rPr lang="en-US" sz="2800" dirty="0" smtClean="0"/>
              <a:t>In file summing_to_N_with_functions_2.py, we need to call the </a:t>
            </a:r>
            <a:r>
              <a:rPr lang="en-US" sz="2800" dirty="0" err="1" smtClean="0"/>
              <a:t>check_integer</a:t>
            </a:r>
            <a:r>
              <a:rPr lang="en-US" sz="2800" dirty="0" smtClean="0"/>
              <a:t> function, which is defined </a:t>
            </a:r>
            <a:br>
              <a:rPr lang="en-US" sz="2800" dirty="0" smtClean="0"/>
            </a:br>
            <a:r>
              <a:rPr lang="en-US" sz="2800" dirty="0" smtClean="0"/>
              <a:t>in number_check.py</a:t>
            </a:r>
          </a:p>
          <a:p>
            <a:r>
              <a:rPr lang="en-US" sz="2800" dirty="0" smtClean="0"/>
              <a:t>To do that, we need to tell Python that, in summing_to_N_with_functions_2.py we are using code defined in number_check.py.</a:t>
            </a:r>
            <a:endParaRPr lang="en-US" sz="2000" b="1" dirty="0" smtClean="0"/>
          </a:p>
          <a:p>
            <a:r>
              <a:rPr lang="en-US" sz="2800" dirty="0" smtClean="0"/>
              <a:t>This is done using an </a:t>
            </a:r>
            <a:r>
              <a:rPr lang="en-US" sz="2800" b="1" dirty="0" smtClean="0"/>
              <a:t>import</a:t>
            </a:r>
            <a:r>
              <a:rPr lang="en-US" sz="2800" dirty="0" smtClean="0"/>
              <a:t> statement.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write better code:</a:t>
            </a:r>
          </a:p>
          <a:p>
            <a:pPr lvl="1"/>
            <a:r>
              <a:rPr lang="en-US" dirty="0" smtClean="0"/>
              <a:t>More correct, easier to read/write/change. </a:t>
            </a:r>
            <a:r>
              <a:rPr lang="en-US" dirty="0" err="1" smtClean="0"/>
              <a:t>Sdfsdf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Functions help us organize code.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    YOU CANNOT WRITE NON-TRIVIAL PROGRAMS IF YOU DO NOT USE FUNCTIONS</a:t>
            </a:r>
          </a:p>
          <a:p>
            <a:pPr>
              <a:buNone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Importing, First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To tell Python that summing_to_N_with_functions_2.py uses code defined in number_check.py, we can put the following line in the beginning of </a:t>
            </a:r>
            <a:r>
              <a:rPr lang="en-US" sz="2800" dirty="0" smtClean="0">
                <a:solidFill>
                  <a:prstClr val="black"/>
                </a:solidFill>
              </a:rPr>
              <a:t>summing_to_N_with_functions_2.py:</a:t>
            </a:r>
          </a:p>
          <a:p>
            <a:pPr>
              <a:buNone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prstClr val="black"/>
                </a:solidFill>
              </a:rPr>
              <a:t>	import </a:t>
            </a:r>
            <a:r>
              <a:rPr lang="en-US" sz="2800" b="1" dirty="0" err="1" smtClean="0">
                <a:solidFill>
                  <a:prstClr val="black"/>
                </a:solidFill>
              </a:rPr>
              <a:t>number_check</a:t>
            </a:r>
            <a:endParaRPr lang="en-US" sz="2800" b="1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sz="1000" b="1" dirty="0" smtClean="0"/>
          </a:p>
          <a:p>
            <a:r>
              <a:rPr lang="en-US" sz="2800" dirty="0" smtClean="0"/>
              <a:t>Then, whenever we need to call the </a:t>
            </a:r>
            <a:r>
              <a:rPr lang="en-US" sz="2800" dirty="0" err="1" smtClean="0"/>
              <a:t>check_integer</a:t>
            </a:r>
            <a:r>
              <a:rPr lang="en-US" sz="2800" dirty="0" smtClean="0"/>
              <a:t> function within </a:t>
            </a:r>
            <a:r>
              <a:rPr lang="en-US" sz="2800" dirty="0" smtClean="0">
                <a:solidFill>
                  <a:prstClr val="black"/>
                </a:solidFill>
              </a:rPr>
              <a:t>summing_to_N_with_functions_2.py, the </a:t>
            </a:r>
            <a:r>
              <a:rPr lang="en-US" sz="2800" dirty="0" smtClean="0"/>
              <a:t>name of the file where the function is defined must precede the function name.</a:t>
            </a:r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err="1" smtClean="0"/>
              <a:t>number_check.check_integer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my_string</a:t>
            </a:r>
            <a:r>
              <a:rPr lang="en-US" sz="2800" b="1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92162"/>
          </a:xfrm>
        </p:spPr>
        <p:txBody>
          <a:bodyPr>
            <a:noAutofit/>
          </a:bodyPr>
          <a:lstStyle/>
          <a:p>
            <a:r>
              <a:rPr lang="en-US" sz="4000" dirty="0" smtClean="0"/>
              <a:t>summing_to_N_with_functions_2.py, v1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import </a:t>
            </a:r>
            <a:r>
              <a:rPr lang="en-US" sz="2000" dirty="0" err="1" smtClean="0">
                <a:solidFill>
                  <a:srgbClr val="FF0000"/>
                </a:solidFill>
              </a:rPr>
              <a:t>number_check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get N from the user, keep asking until an integer is entered</a:t>
            </a:r>
          </a:p>
          <a:p>
            <a:pPr>
              <a:buNone/>
            </a:pPr>
            <a:r>
              <a:rPr lang="en-US" sz="2000" dirty="0" smtClean="0"/>
              <a:t>while True: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 = </a:t>
            </a:r>
            <a:r>
              <a:rPr lang="en-US" sz="2000" dirty="0" err="1" smtClean="0"/>
              <a:t>raw_input</a:t>
            </a:r>
            <a:r>
              <a:rPr lang="en-US" sz="2000" dirty="0" smtClean="0"/>
              <a:t>("please enter N: ")</a:t>
            </a:r>
          </a:p>
          <a:p>
            <a:pPr>
              <a:buNone/>
            </a:pPr>
            <a:r>
              <a:rPr lang="en-US" sz="2000" dirty="0" smtClean="0"/>
              <a:t>    if (</a:t>
            </a:r>
            <a:r>
              <a:rPr lang="en-US" sz="2000" dirty="0" err="1" smtClean="0">
                <a:solidFill>
                  <a:srgbClr val="FF0000"/>
                </a:solidFill>
              </a:rPr>
              <a:t>number_check.check_integer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</a:rPr>
              <a:t>my_string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r>
              <a:rPr lang="en-US" sz="2000" dirty="0" smtClean="0"/>
              <a:t> == False):</a:t>
            </a:r>
          </a:p>
          <a:p>
            <a:pPr>
              <a:buNone/>
            </a:pPr>
            <a:r>
              <a:rPr lang="en-US" sz="2000" dirty="0" smtClean="0"/>
              <a:t>        print "string",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, "is not a valid integer"</a:t>
            </a:r>
          </a:p>
          <a:p>
            <a:pPr>
              <a:buNone/>
            </a:pPr>
            <a:r>
              <a:rPr lang="en-US" sz="2000" dirty="0" smtClean="0"/>
              <a:t>    else:</a:t>
            </a:r>
          </a:p>
          <a:p>
            <a:pPr>
              <a:buNone/>
            </a:pPr>
            <a:r>
              <a:rPr lang="en-US" sz="2000" dirty="0" smtClean="0"/>
              <a:t>        break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N = </a:t>
            </a:r>
            <a:r>
              <a:rPr lang="en-US" sz="2000" dirty="0" err="1" smtClean="0"/>
              <a:t>int</a:t>
            </a:r>
            <a:r>
              <a:rPr lang="en-US" sz="2000" dirty="0" smtClean="0"/>
              <a:t>(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# compute the sum</a:t>
            </a:r>
          </a:p>
          <a:p>
            <a:pPr>
              <a:buNone/>
            </a:pPr>
            <a:r>
              <a:rPr lang="en-US" sz="2000" dirty="0" smtClean="0"/>
              <a:t>total = 0</a:t>
            </a:r>
          </a:p>
          <a:p>
            <a:pPr>
              <a:buNone/>
            </a:pPr>
            <a:r>
              <a:rPr lang="en-US" sz="2000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 in range(0, N+1):</a:t>
            </a:r>
          </a:p>
          <a:p>
            <a:pPr>
              <a:buNone/>
            </a:pPr>
            <a:r>
              <a:rPr lang="en-US" sz="2000" dirty="0" smtClean="0"/>
              <a:t>    total = total + </a:t>
            </a:r>
            <a:r>
              <a:rPr lang="en-US" sz="2000" dirty="0" err="1" smtClean="0"/>
              <a:t>i</a:t>
            </a: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Importing, Second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To tell Python that summing_to_N_with_functions_2.py uses code defined in number_check.py, we can put the following line in the beginning of </a:t>
            </a:r>
            <a:r>
              <a:rPr lang="en-US" sz="2800" dirty="0" smtClean="0">
                <a:solidFill>
                  <a:prstClr val="black"/>
                </a:solidFill>
              </a:rPr>
              <a:t>summing_to_N_with_functions_2.py:</a:t>
            </a:r>
          </a:p>
          <a:p>
            <a:pPr>
              <a:buNone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prstClr val="black"/>
                </a:solidFill>
              </a:rPr>
              <a:t>	from </a:t>
            </a:r>
            <a:r>
              <a:rPr lang="en-US" sz="2800" b="1" dirty="0" err="1" smtClean="0">
                <a:solidFill>
                  <a:prstClr val="black"/>
                </a:solidFill>
              </a:rPr>
              <a:t>number_check</a:t>
            </a:r>
            <a:r>
              <a:rPr lang="en-US" sz="2800" b="1" dirty="0" smtClean="0">
                <a:solidFill>
                  <a:prstClr val="black"/>
                </a:solidFill>
              </a:rPr>
              <a:t> import *</a:t>
            </a:r>
          </a:p>
          <a:p>
            <a:pPr>
              <a:buNone/>
            </a:pPr>
            <a:endParaRPr lang="en-US" sz="1000" b="1" dirty="0" smtClean="0"/>
          </a:p>
          <a:p>
            <a:r>
              <a:rPr lang="en-US" sz="2800" dirty="0" smtClean="0"/>
              <a:t>The difference from the </a:t>
            </a:r>
            <a:r>
              <a:rPr lang="en-US" sz="2800" b="1" dirty="0" smtClean="0"/>
              <a:t>"import </a:t>
            </a:r>
            <a:r>
              <a:rPr lang="en-US" sz="2800" b="1" dirty="0" err="1" smtClean="0"/>
              <a:t>number_check</a:t>
            </a:r>
            <a:r>
              <a:rPr lang="en-US" sz="2800" b="1" dirty="0" smtClean="0"/>
              <a:t>"</a:t>
            </a:r>
            <a:r>
              <a:rPr lang="en-US" sz="2800" dirty="0" smtClean="0">
                <a:solidFill>
                  <a:prstClr val="black"/>
                </a:solidFill>
              </a:rPr>
              <a:t> alternative is that now, when calling </a:t>
            </a:r>
            <a:r>
              <a:rPr lang="en-US" sz="2800" dirty="0" err="1" smtClean="0">
                <a:solidFill>
                  <a:prstClr val="black"/>
                </a:solidFill>
              </a:rPr>
              <a:t>check_integer</a:t>
            </a:r>
            <a:r>
              <a:rPr lang="en-US" sz="2800" dirty="0" smtClean="0">
                <a:solidFill>
                  <a:prstClr val="black"/>
                </a:solidFill>
              </a:rPr>
              <a:t>,  the </a:t>
            </a:r>
            <a:r>
              <a:rPr lang="en-US" sz="2800" dirty="0" smtClean="0"/>
              <a:t>filename </a:t>
            </a:r>
            <a:r>
              <a:rPr lang="en-US" sz="2800" b="1" dirty="0" smtClean="0"/>
              <a:t>does not need to precede </a:t>
            </a:r>
            <a:r>
              <a:rPr lang="en-US" sz="2800" dirty="0" smtClean="0"/>
              <a:t>the function name.</a:t>
            </a:r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err="1" smtClean="0"/>
              <a:t>check_integer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my_string</a:t>
            </a:r>
            <a:r>
              <a:rPr lang="en-US" sz="2800" b="1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from </a:t>
            </a:r>
            <a:r>
              <a:rPr lang="en-US" sz="2000" dirty="0" err="1" smtClean="0">
                <a:solidFill>
                  <a:srgbClr val="FF0000"/>
                </a:solidFill>
              </a:rPr>
              <a:t>number_check</a:t>
            </a:r>
            <a:r>
              <a:rPr lang="en-US" sz="2000" dirty="0" smtClean="0">
                <a:solidFill>
                  <a:srgbClr val="FF0000"/>
                </a:solidFill>
              </a:rPr>
              <a:t> import *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get N from the user, keep asking until an integer is entered</a:t>
            </a:r>
          </a:p>
          <a:p>
            <a:pPr>
              <a:buNone/>
            </a:pPr>
            <a:r>
              <a:rPr lang="en-US" sz="2000" dirty="0" smtClean="0"/>
              <a:t>while True: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 = </a:t>
            </a:r>
            <a:r>
              <a:rPr lang="en-US" sz="2000" dirty="0" err="1" smtClean="0"/>
              <a:t>raw_input</a:t>
            </a:r>
            <a:r>
              <a:rPr lang="en-US" sz="2000" dirty="0" smtClean="0"/>
              <a:t>("please enter N: ")</a:t>
            </a:r>
          </a:p>
          <a:p>
            <a:pPr>
              <a:buNone/>
            </a:pPr>
            <a:r>
              <a:rPr lang="en-US" sz="2000" dirty="0" smtClean="0"/>
              <a:t>    if (</a:t>
            </a:r>
            <a:r>
              <a:rPr lang="en-US" sz="2000" dirty="0" err="1" smtClean="0">
                <a:solidFill>
                  <a:srgbClr val="FF0000"/>
                </a:solidFill>
              </a:rPr>
              <a:t>check_integer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</a:rPr>
              <a:t>my_string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r>
              <a:rPr lang="en-US" sz="2000" dirty="0" smtClean="0"/>
              <a:t> == False):</a:t>
            </a:r>
          </a:p>
          <a:p>
            <a:pPr>
              <a:buNone/>
            </a:pPr>
            <a:r>
              <a:rPr lang="en-US" sz="2000" dirty="0" smtClean="0"/>
              <a:t>        print "string",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, "is not a valid integer"</a:t>
            </a:r>
          </a:p>
          <a:p>
            <a:pPr>
              <a:buNone/>
            </a:pPr>
            <a:r>
              <a:rPr lang="en-US" sz="2000" dirty="0" smtClean="0"/>
              <a:t>    else:</a:t>
            </a:r>
          </a:p>
          <a:p>
            <a:pPr>
              <a:buNone/>
            </a:pPr>
            <a:r>
              <a:rPr lang="en-US" sz="2000" dirty="0" smtClean="0"/>
              <a:t>        break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N = </a:t>
            </a:r>
            <a:r>
              <a:rPr lang="en-US" sz="2000" dirty="0" err="1" smtClean="0"/>
              <a:t>int</a:t>
            </a:r>
            <a:r>
              <a:rPr lang="en-US" sz="2000" dirty="0" smtClean="0"/>
              <a:t>(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# compute the sum</a:t>
            </a:r>
          </a:p>
          <a:p>
            <a:pPr>
              <a:buNone/>
            </a:pPr>
            <a:r>
              <a:rPr lang="en-US" sz="2000" dirty="0" smtClean="0"/>
              <a:t>total = 0</a:t>
            </a:r>
          </a:p>
          <a:p>
            <a:pPr>
              <a:buNone/>
            </a:pPr>
            <a:r>
              <a:rPr lang="en-US" sz="2000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 in range(0, N+1):</a:t>
            </a:r>
          </a:p>
          <a:p>
            <a:pPr>
              <a:buNone/>
            </a:pPr>
            <a:r>
              <a:rPr lang="en-US" sz="2000" dirty="0" smtClean="0"/>
              <a:t>    total = total + </a:t>
            </a:r>
            <a:r>
              <a:rPr lang="en-US" sz="2000" dirty="0" err="1" smtClean="0"/>
              <a:t>i</a:t>
            </a: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92162"/>
          </a:xfrm>
        </p:spPr>
        <p:txBody>
          <a:bodyPr>
            <a:noAutofit/>
          </a:bodyPr>
          <a:lstStyle/>
          <a:p>
            <a:r>
              <a:rPr lang="en-US" sz="4000" dirty="0" smtClean="0"/>
              <a:t>summing_to_N_with_functions_2.py, v2</a:t>
            </a:r>
            <a:endParaRPr lang="en-US" sz="4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Importing, Third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To tell Python that summing_to_N_with_functions_2.py uses code defined in number_check.py, we can put the following line in the beginning of </a:t>
            </a:r>
            <a:r>
              <a:rPr lang="en-US" sz="2800" dirty="0" smtClean="0">
                <a:solidFill>
                  <a:prstClr val="black"/>
                </a:solidFill>
              </a:rPr>
              <a:t>summing_to_N_with_functions_2.py:</a:t>
            </a:r>
          </a:p>
          <a:p>
            <a:pPr>
              <a:buNone/>
            </a:pPr>
            <a:endParaRPr lang="en-US" sz="1000" b="1" dirty="0" smtClean="0">
              <a:solidFill>
                <a:prstClr val="black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prstClr val="black"/>
                </a:solidFill>
              </a:rPr>
              <a:t>	from </a:t>
            </a:r>
            <a:r>
              <a:rPr lang="en-US" sz="2800" b="1" dirty="0" err="1" smtClean="0">
                <a:solidFill>
                  <a:prstClr val="black"/>
                </a:solidFill>
              </a:rPr>
              <a:t>number_check</a:t>
            </a:r>
            <a:r>
              <a:rPr lang="en-US" sz="2800" b="1" dirty="0" smtClean="0">
                <a:solidFill>
                  <a:prstClr val="black"/>
                </a:solidFill>
              </a:rPr>
              <a:t> import </a:t>
            </a:r>
            <a:r>
              <a:rPr lang="en-US" sz="2800" b="1" dirty="0" err="1" smtClean="0">
                <a:solidFill>
                  <a:prstClr val="black"/>
                </a:solidFill>
              </a:rPr>
              <a:t>check_integer</a:t>
            </a:r>
            <a:endParaRPr lang="en-US" sz="2800" b="1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sz="1000" b="1" dirty="0" smtClean="0"/>
          </a:p>
          <a:p>
            <a:r>
              <a:rPr lang="en-US" sz="2800" dirty="0" smtClean="0"/>
              <a:t>With this alternative, if file number_check.py defines many functions, only the </a:t>
            </a:r>
            <a:r>
              <a:rPr lang="en-US" sz="2800" dirty="0" err="1" smtClean="0"/>
              <a:t>check_integer</a:t>
            </a:r>
            <a:r>
              <a:rPr lang="en-US" sz="2800" dirty="0" smtClean="0"/>
              <a:t> function is visible from </a:t>
            </a:r>
            <a:r>
              <a:rPr lang="en-US" sz="2800" dirty="0" smtClean="0">
                <a:solidFill>
                  <a:prstClr val="black"/>
                </a:solidFill>
              </a:rPr>
              <a:t>summing_to_N_with_functions_2.py (using the second alternative, all functions would be visible). To call </a:t>
            </a:r>
            <a:r>
              <a:rPr lang="en-US" sz="2800" dirty="0" err="1" smtClean="0">
                <a:solidFill>
                  <a:prstClr val="black"/>
                </a:solidFill>
              </a:rPr>
              <a:t>check_integer</a:t>
            </a:r>
            <a:r>
              <a:rPr lang="en-US" sz="2800" dirty="0" smtClean="0">
                <a:solidFill>
                  <a:prstClr val="black"/>
                </a:solidFill>
              </a:rPr>
              <a:t>, we still use this line:</a:t>
            </a:r>
            <a:endParaRPr lang="en-US" sz="2800" dirty="0" smtClean="0"/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b="1" dirty="0" err="1" smtClean="0"/>
              <a:t>check_integer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my_string</a:t>
            </a:r>
            <a:r>
              <a:rPr lang="en-US" sz="2800" b="1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from </a:t>
            </a:r>
            <a:r>
              <a:rPr lang="en-US" sz="2000" dirty="0" err="1" smtClean="0">
                <a:solidFill>
                  <a:srgbClr val="FF0000"/>
                </a:solidFill>
              </a:rPr>
              <a:t>number_check</a:t>
            </a:r>
            <a:r>
              <a:rPr lang="en-US" sz="2000" dirty="0" smtClean="0">
                <a:solidFill>
                  <a:srgbClr val="FF0000"/>
                </a:solidFill>
              </a:rPr>
              <a:t> import </a:t>
            </a:r>
            <a:r>
              <a:rPr lang="en-US" sz="2000" dirty="0" err="1" smtClean="0">
                <a:solidFill>
                  <a:srgbClr val="FF0000"/>
                </a:solidFill>
              </a:rPr>
              <a:t>check_integer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# get N from the user, keep asking until an integer is entered</a:t>
            </a:r>
          </a:p>
          <a:p>
            <a:pPr>
              <a:buNone/>
            </a:pPr>
            <a:r>
              <a:rPr lang="en-US" sz="2000" dirty="0" smtClean="0"/>
              <a:t>while True: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 = </a:t>
            </a:r>
            <a:r>
              <a:rPr lang="en-US" sz="2000" dirty="0" err="1" smtClean="0"/>
              <a:t>raw_input</a:t>
            </a:r>
            <a:r>
              <a:rPr lang="en-US" sz="2000" dirty="0" smtClean="0"/>
              <a:t>("please enter N: ")</a:t>
            </a:r>
          </a:p>
          <a:p>
            <a:pPr>
              <a:buNone/>
            </a:pPr>
            <a:r>
              <a:rPr lang="en-US" sz="2000" dirty="0" smtClean="0"/>
              <a:t>    if (</a:t>
            </a:r>
            <a:r>
              <a:rPr lang="en-US" sz="2000" dirty="0" err="1" smtClean="0">
                <a:solidFill>
                  <a:srgbClr val="FF0000"/>
                </a:solidFill>
              </a:rPr>
              <a:t>check_integer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</a:rPr>
              <a:t>my_string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r>
              <a:rPr lang="en-US" sz="2000" dirty="0" smtClean="0"/>
              <a:t> == False):</a:t>
            </a:r>
          </a:p>
          <a:p>
            <a:pPr>
              <a:buNone/>
            </a:pPr>
            <a:r>
              <a:rPr lang="en-US" sz="2000" dirty="0" smtClean="0"/>
              <a:t>        print "string",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, "is not a valid integer"</a:t>
            </a:r>
          </a:p>
          <a:p>
            <a:pPr>
              <a:buNone/>
            </a:pPr>
            <a:r>
              <a:rPr lang="en-US" sz="2000" dirty="0" smtClean="0"/>
              <a:t>    else:</a:t>
            </a:r>
          </a:p>
          <a:p>
            <a:pPr>
              <a:buNone/>
            </a:pPr>
            <a:r>
              <a:rPr lang="en-US" sz="2000" dirty="0" smtClean="0"/>
              <a:t>        break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N = </a:t>
            </a:r>
            <a:r>
              <a:rPr lang="en-US" sz="2000" dirty="0" err="1" smtClean="0"/>
              <a:t>int</a:t>
            </a:r>
            <a:r>
              <a:rPr lang="en-US" sz="2000" dirty="0" smtClean="0"/>
              <a:t>(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# compute the sum</a:t>
            </a:r>
          </a:p>
          <a:p>
            <a:pPr>
              <a:buNone/>
            </a:pPr>
            <a:r>
              <a:rPr lang="en-US" sz="2000" dirty="0" smtClean="0"/>
              <a:t>total = 0</a:t>
            </a:r>
          </a:p>
          <a:p>
            <a:pPr>
              <a:buNone/>
            </a:pPr>
            <a:r>
              <a:rPr lang="en-US" sz="2000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 in range(0, N+1):</a:t>
            </a:r>
          </a:p>
          <a:p>
            <a:pPr>
              <a:buNone/>
            </a:pPr>
            <a:r>
              <a:rPr lang="en-US" sz="2000" dirty="0" smtClean="0"/>
              <a:t>    total = total + </a:t>
            </a:r>
            <a:r>
              <a:rPr lang="en-US" sz="2000" dirty="0" err="1" smtClean="0"/>
              <a:t>i</a:t>
            </a: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92162"/>
          </a:xfrm>
        </p:spPr>
        <p:txBody>
          <a:bodyPr>
            <a:noAutofit/>
          </a:bodyPr>
          <a:lstStyle/>
          <a:p>
            <a:r>
              <a:rPr lang="en-US" sz="4000" dirty="0" smtClean="0"/>
              <a:t>summing_to_N_with_functions_2.py, v3</a:t>
            </a:r>
            <a:endParaRPr lang="en-US" sz="4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What is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30763"/>
          </a:xfrm>
        </p:spPr>
        <p:txBody>
          <a:bodyPr>
            <a:noAutofit/>
          </a:bodyPr>
          <a:lstStyle/>
          <a:p>
            <a:r>
              <a:rPr lang="en-US" sz="2800" dirty="0" smtClean="0"/>
              <a:t>Consider a toy function:</a:t>
            </a:r>
          </a:p>
          <a:p>
            <a:endParaRPr lang="en-US" sz="1000" dirty="0" smtClean="0"/>
          </a:p>
          <a:p>
            <a:pPr>
              <a:buNone/>
            </a:pPr>
            <a:r>
              <a:rPr lang="en-US" sz="2400" dirty="0" smtClean="0"/>
              <a:t>def square(x):</a:t>
            </a:r>
          </a:p>
          <a:p>
            <a:pPr>
              <a:buNone/>
            </a:pPr>
            <a:r>
              <a:rPr lang="en-US" sz="2400" dirty="0" smtClean="0"/>
              <a:t>	return x*x</a:t>
            </a:r>
          </a:p>
          <a:p>
            <a:pPr>
              <a:buNone/>
            </a:pPr>
            <a:endParaRPr lang="en-US" sz="1000" dirty="0" smtClean="0"/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This function defines a new type of expression. From now on, if Python sees expression </a:t>
            </a:r>
            <a:r>
              <a:rPr lang="en-US" sz="2800" b="1" dirty="0" smtClean="0">
                <a:solidFill>
                  <a:prstClr val="black"/>
                </a:solidFill>
              </a:rPr>
              <a:t>square(5)</a:t>
            </a:r>
            <a:r>
              <a:rPr lang="en-US" sz="2800" dirty="0" smtClean="0">
                <a:solidFill>
                  <a:prstClr val="black"/>
                </a:solidFill>
              </a:rPr>
              <a:t>, it will evaluate this expression according to the definition of the function.</a:t>
            </a:r>
            <a:endParaRPr lang="en-US" sz="2400" dirty="0" smtClean="0"/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In general, a function definition defines a </a:t>
            </a:r>
            <a:r>
              <a:rPr lang="en-US" sz="2800" b="1" dirty="0" smtClean="0">
                <a:solidFill>
                  <a:prstClr val="black"/>
                </a:solidFill>
              </a:rPr>
              <a:t>new expression </a:t>
            </a:r>
            <a:r>
              <a:rPr lang="en-US" sz="2800" dirty="0" smtClean="0">
                <a:solidFill>
                  <a:prstClr val="black"/>
                </a:solidFill>
              </a:rPr>
              <a:t>or </a:t>
            </a:r>
            <a:r>
              <a:rPr lang="en-US" sz="2800" b="1" dirty="0" smtClean="0">
                <a:solidFill>
                  <a:prstClr val="black"/>
                </a:solidFill>
              </a:rPr>
              <a:t>a new statement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It defines an expression if it returns a value.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It defines a statement if it </a:t>
            </a:r>
            <a:r>
              <a:rPr lang="en-US" b="1" dirty="0" smtClean="0">
                <a:solidFill>
                  <a:prstClr val="black"/>
                </a:solidFill>
              </a:rPr>
              <a:t>returns no value.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Function Defining a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print_greeting</a:t>
            </a:r>
            <a:r>
              <a:rPr lang="en-US" sz="2400" dirty="0" smtClean="0"/>
              <a:t>(name):</a:t>
            </a:r>
          </a:p>
          <a:p>
            <a:pPr>
              <a:buNone/>
            </a:pPr>
            <a:r>
              <a:rPr lang="en-US" sz="2400" dirty="0" smtClean="0"/>
              <a:t>	print "hello,", name, ", how are you?"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print_greeting</a:t>
            </a:r>
            <a:r>
              <a:rPr lang="en-US" sz="2400" dirty="0" smtClean="0"/>
              <a:t>("</a:t>
            </a:r>
            <a:r>
              <a:rPr lang="en-US" sz="2400" dirty="0" err="1" smtClean="0"/>
              <a:t>mary</a:t>
            </a:r>
            <a:r>
              <a:rPr lang="en-US" sz="2400" dirty="0" smtClean="0"/>
              <a:t>")</a:t>
            </a:r>
          </a:p>
          <a:p>
            <a:pPr>
              <a:buNone/>
            </a:pPr>
            <a:r>
              <a:rPr lang="en-US" sz="2400" dirty="0" smtClean="0"/>
              <a:t>hello, </a:t>
            </a:r>
            <a:r>
              <a:rPr lang="en-US" sz="2400" dirty="0" err="1" smtClean="0"/>
              <a:t>mary</a:t>
            </a:r>
            <a:r>
              <a:rPr lang="en-US" sz="2400" dirty="0" smtClean="0"/>
              <a:t>, how are you?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Function </a:t>
            </a:r>
            <a:r>
              <a:rPr lang="en-US" dirty="0" err="1" smtClean="0"/>
              <a:t>print_greeting</a:t>
            </a:r>
            <a:r>
              <a:rPr lang="en-US" dirty="0" smtClean="0"/>
              <a:t> does not compute and return a value, it just does something useful.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60438"/>
          </a:xfrm>
        </p:spPr>
        <p:txBody>
          <a:bodyPr/>
          <a:lstStyle/>
          <a:p>
            <a:r>
              <a:rPr lang="en-US" dirty="0" smtClean="0"/>
              <a:t>Function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Functions have arguments.</a:t>
            </a:r>
          </a:p>
          <a:p>
            <a:r>
              <a:rPr lang="en-US" sz="2800" dirty="0" smtClean="0"/>
              <a:t>To call a function XYZ, you use this form: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XYZ(argument_1, …, </a:t>
            </a:r>
            <a:r>
              <a:rPr lang="en-US" sz="2800" dirty="0" err="1" smtClean="0"/>
              <a:t>argument_N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smtClean="0"/>
              <a:t>How would you know how many arguments to use?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60438"/>
          </a:xfrm>
        </p:spPr>
        <p:txBody>
          <a:bodyPr/>
          <a:lstStyle/>
          <a:p>
            <a:r>
              <a:rPr lang="en-US" dirty="0" smtClean="0"/>
              <a:t>Function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Functions have arguments.</a:t>
            </a:r>
          </a:p>
          <a:p>
            <a:r>
              <a:rPr lang="en-US" sz="2800" dirty="0" smtClean="0"/>
              <a:t>To call a function XYZ, you use this form: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XYZ(argument_1, …, </a:t>
            </a:r>
            <a:r>
              <a:rPr lang="en-US" sz="2800" dirty="0" err="1" smtClean="0"/>
              <a:t>argument_N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smtClean="0"/>
              <a:t>How would you know how many arguments to use?</a:t>
            </a:r>
          </a:p>
          <a:p>
            <a:pPr lvl="1"/>
            <a:r>
              <a:rPr lang="en-US" sz="2400" dirty="0" smtClean="0"/>
              <a:t>From the function definition, which (among other things) defines EXACTLY how many arguments to provide, and in what order.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An Example: Numerical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lots of programs, we use a line like: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2400" dirty="0" smtClean="0"/>
              <a:t>number = input("please enter a number: ")</a:t>
            </a:r>
          </a:p>
          <a:p>
            <a:pPr lvl="0"/>
            <a:endParaRPr lang="en-US" sz="1100" dirty="0" smtClean="0">
              <a:solidFill>
                <a:prstClr val="black"/>
              </a:solidFill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If the user does not enter a number, the program crashes.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What is wrong with that?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Processing:</a:t>
            </a:r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0"/>
            <a:ext cx="449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/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 = input("enter a number:")</a:t>
            </a:r>
          </a:p>
          <a:p>
            <a:pPr>
              <a:buNone/>
            </a:pPr>
            <a:r>
              <a:rPr lang="en-US" sz="2400" dirty="0" smtClean="0"/>
              <a:t>sq = square(n)</a:t>
            </a:r>
          </a:p>
          <a:p>
            <a:pPr>
              <a:buNone/>
            </a:pPr>
            <a:r>
              <a:rPr lang="en-US" sz="2400" dirty="0" smtClean="0"/>
              <a:t>print "the square of", n, "is", sq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8100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Processing this line:</a:t>
            </a:r>
          </a:p>
          <a:p>
            <a:pPr lvl="1"/>
            <a:r>
              <a:rPr lang="en-US" sz="2400" dirty="0" smtClean="0"/>
              <a:t>Assume the user entered number 15.</a:t>
            </a:r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/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n = input("enter a number:")</a:t>
            </a:r>
          </a:p>
          <a:p>
            <a:pPr>
              <a:buNone/>
            </a:pPr>
            <a:r>
              <a:rPr lang="en-US" sz="2400" dirty="0" smtClean="0"/>
              <a:t>sq = square(n)</a:t>
            </a:r>
          </a:p>
          <a:p>
            <a:pPr>
              <a:buNone/>
            </a:pPr>
            <a:r>
              <a:rPr lang="en-US" sz="2400" dirty="0" smtClean="0"/>
              <a:t>print "the square of", n, "is", sq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581400" y="3352800"/>
            <a:ext cx="9144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Processing this line:</a:t>
            </a:r>
          </a:p>
          <a:p>
            <a:pPr lvl="1"/>
            <a:r>
              <a:rPr lang="en-US" sz="2400" dirty="0" smtClean="0"/>
              <a:t>Function call.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/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 = input("enter a number:")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 smtClean="0"/>
              <a:t>print "the square of", n, "is", sq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581400" y="3733800"/>
            <a:ext cx="914400" cy="609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52600" y="55626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Initializing function call:</a:t>
            </a:r>
          </a:p>
          <a:p>
            <a:pPr lvl="1"/>
            <a:r>
              <a:rPr lang="en-US" sz="2200" dirty="0" smtClean="0"/>
              <a:t>Create new namespace.</a:t>
            </a:r>
          </a:p>
          <a:p>
            <a:pPr lvl="1"/>
            <a:r>
              <a:rPr lang="en-US" sz="2200" dirty="0" smtClean="0"/>
              <a:t>Assign values to arguments.</a:t>
            </a:r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 = input("enter a number:")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 smtClean="0"/>
              <a:t>print "the square of", n, "is", sq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657600" y="1905000"/>
            <a:ext cx="914400" cy="2286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657600" y="3733800"/>
            <a:ext cx="83820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5000" y="4876800"/>
            <a:ext cx="2286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Square Namespace:</a:t>
            </a:r>
          </a:p>
          <a:p>
            <a:endParaRPr lang="en-US" dirty="0" smtClean="0"/>
          </a:p>
          <a:p>
            <a:r>
              <a:rPr lang="en-US" dirty="0" smtClean="0"/>
              <a:t>x = 15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Assigning values to </a:t>
            </a:r>
            <a:r>
              <a:rPr lang="en-US" sz="2800" dirty="0" err="1" smtClean="0"/>
              <a:t>args</a:t>
            </a:r>
            <a:r>
              <a:rPr lang="en-US" sz="2800" dirty="0" smtClean="0"/>
              <a:t>:</a:t>
            </a:r>
          </a:p>
          <a:p>
            <a:pPr lvl="1"/>
            <a:r>
              <a:rPr lang="en-US" sz="2000" dirty="0" smtClean="0"/>
              <a:t>It is an </a:t>
            </a:r>
            <a:r>
              <a:rPr lang="en-US" sz="2000" b="1" dirty="0" smtClean="0"/>
              <a:t>assignment</a:t>
            </a:r>
            <a:r>
              <a:rPr lang="en-US" sz="2000" dirty="0" smtClean="0"/>
              <a:t> operation:</a:t>
            </a:r>
          </a:p>
          <a:p>
            <a:pPr lvl="1"/>
            <a:r>
              <a:rPr lang="en-US" sz="2000" dirty="0" smtClean="0"/>
              <a:t>x = value of n </a:t>
            </a:r>
            <a:r>
              <a:rPr lang="en-US" sz="2000" b="1" dirty="0" smtClean="0"/>
              <a:t>from caller namespace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 = input("enter a number:")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 smtClean="0"/>
              <a:t>print "the square of", n, "is", sq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657600" y="1905000"/>
            <a:ext cx="914400" cy="2286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657600" y="3733800"/>
            <a:ext cx="83820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5000" y="4876800"/>
            <a:ext cx="22860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Square Namespace:</a:t>
            </a:r>
          </a:p>
          <a:p>
            <a:endParaRPr lang="en-US" dirty="0" smtClean="0"/>
          </a:p>
          <a:p>
            <a:r>
              <a:rPr lang="en-US" dirty="0" smtClean="0"/>
              <a:t>x = 15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Processing this line: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 = input("enter a number:")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 smtClean="0"/>
              <a:t>print "the square of", n, "is", sq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657600" y="2209800"/>
            <a:ext cx="17526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15000" y="4876800"/>
            <a:ext cx="2286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Square Namespace:</a:t>
            </a:r>
          </a:p>
          <a:p>
            <a:endParaRPr lang="en-US" dirty="0" smtClean="0"/>
          </a:p>
          <a:p>
            <a:r>
              <a:rPr lang="en-US" dirty="0" smtClean="0"/>
              <a:t>x = 15</a:t>
            </a:r>
          </a:p>
          <a:p>
            <a:r>
              <a:rPr lang="en-US" dirty="0" smtClean="0"/>
              <a:t>result = 225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Processing this line:</a:t>
            </a:r>
          </a:p>
          <a:p>
            <a:pPr lvl="1"/>
            <a:r>
              <a:rPr lang="en-US" sz="2400" dirty="0" smtClean="0"/>
              <a:t>Function returns a value.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 = input("enter a number:")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 smtClean="0"/>
              <a:t>print "the square of", n, "is", sq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657600" y="2590800"/>
            <a:ext cx="1752600" cy="1600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6388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81600" y="4876800"/>
            <a:ext cx="2286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Square Namespace:</a:t>
            </a:r>
          </a:p>
          <a:p>
            <a:endParaRPr lang="en-US" dirty="0" smtClean="0"/>
          </a:p>
          <a:p>
            <a:r>
              <a:rPr lang="en-US" dirty="0" smtClean="0"/>
              <a:t>x = 15</a:t>
            </a:r>
          </a:p>
          <a:p>
            <a:r>
              <a:rPr lang="en-US" dirty="0" smtClean="0"/>
              <a:t>result = 225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Processing this line:</a:t>
            </a:r>
          </a:p>
          <a:p>
            <a:pPr lvl="1"/>
            <a:r>
              <a:rPr lang="en-US" sz="2400" dirty="0" smtClean="0"/>
              <a:t>Function returns a value.</a:t>
            </a:r>
          </a:p>
          <a:p>
            <a:pPr lvl="1"/>
            <a:r>
              <a:rPr lang="en-US" sz="2400" dirty="0" smtClean="0"/>
              <a:t>Must </a:t>
            </a:r>
            <a:r>
              <a:rPr lang="en-US" sz="2400" b="1" dirty="0" smtClean="0"/>
              <a:t>transfer that value to caller.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 = input("enter a number:")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 smtClean="0"/>
              <a:t>print "the square of", n, "is", sq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657600" y="2590800"/>
            <a:ext cx="1752600" cy="1600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</a:p>
          <a:p>
            <a:r>
              <a:rPr lang="en-US" dirty="0" smtClean="0"/>
              <a:t>sq = 225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15000" y="4876800"/>
            <a:ext cx="2286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Square Namespace:</a:t>
            </a:r>
          </a:p>
          <a:p>
            <a:endParaRPr lang="en-US" dirty="0" smtClean="0"/>
          </a:p>
          <a:p>
            <a:r>
              <a:rPr lang="en-US" dirty="0" smtClean="0"/>
              <a:t>x = 15</a:t>
            </a:r>
          </a:p>
          <a:p>
            <a:r>
              <a:rPr lang="en-US" dirty="0" smtClean="0"/>
              <a:t>result = 225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657600" y="3733800"/>
            <a:ext cx="838200" cy="533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Processing this line:</a:t>
            </a:r>
          </a:p>
          <a:p>
            <a:pPr lvl="1"/>
            <a:r>
              <a:rPr lang="en-US" sz="2400" dirty="0" smtClean="0"/>
              <a:t>Normal print statement, prints</a:t>
            </a:r>
            <a:br>
              <a:rPr lang="en-US" sz="2400" dirty="0" smtClean="0"/>
            </a:br>
            <a:r>
              <a:rPr lang="en-US" sz="2400" dirty="0" smtClean="0"/>
              <a:t>something. 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 = input("enter a number:")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 smtClean="0"/>
              <a:t>print "the square of", n, "is", sq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</a:p>
          <a:p>
            <a:r>
              <a:rPr lang="en-US" dirty="0" smtClean="0"/>
              <a:t>sq = 225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657600" y="4114800"/>
            <a:ext cx="914400" cy="152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Function is Evaluated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8674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Function definition: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Example function call:</a:t>
            </a:r>
          </a:p>
          <a:p>
            <a:endParaRPr lang="en-US" sz="2800" dirty="0" smtClean="0"/>
          </a:p>
          <a:p>
            <a:r>
              <a:rPr lang="en-US" sz="2800" dirty="0" smtClean="0"/>
              <a:t>Processing this line:</a:t>
            </a:r>
          </a:p>
          <a:p>
            <a:pPr lvl="1"/>
            <a:r>
              <a:rPr lang="en-US" sz="2400" dirty="0" smtClean="0"/>
              <a:t>Note: the namespace for square has disappeared.</a:t>
            </a:r>
          </a:p>
          <a:p>
            <a:pPr lvl="1">
              <a:buNone/>
            </a:pPr>
            <a:endParaRPr lang="en-US" sz="2200" dirty="0" smtClean="0"/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95800" y="1600201"/>
            <a:ext cx="4495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square(x):</a:t>
            </a:r>
          </a:p>
          <a:p>
            <a:pPr>
              <a:buNone/>
            </a:pPr>
            <a:r>
              <a:rPr lang="en-US" sz="2400" dirty="0" smtClean="0"/>
              <a:t>	result = x*x</a:t>
            </a:r>
          </a:p>
          <a:p>
            <a:pPr>
              <a:buNone/>
            </a:pPr>
            <a:r>
              <a:rPr lang="en-US" sz="2400" dirty="0" smtClean="0"/>
              <a:t>	return result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 = input("enter a number:")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sq = square(n)</a:t>
            </a:r>
          </a:p>
          <a:p>
            <a:pPr>
              <a:buNone/>
            </a:pPr>
            <a:r>
              <a:rPr lang="en-US" sz="2400" dirty="0" smtClean="0"/>
              <a:t>print "the square of", n, "is", sq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525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5626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n = 15</a:t>
            </a:r>
          </a:p>
          <a:p>
            <a:r>
              <a:rPr lang="en-US" dirty="0" smtClean="0"/>
              <a:t>sq = 225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657600" y="4114800"/>
            <a:ext cx="914400" cy="152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An Example: Numerical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In lots of programs, we use a line like: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2400" dirty="0" smtClean="0"/>
              <a:t>number = input("please enter a number: ")</a:t>
            </a:r>
          </a:p>
          <a:p>
            <a:pPr lvl="0"/>
            <a:endParaRPr lang="en-US" sz="1100" dirty="0" smtClean="0">
              <a:solidFill>
                <a:prstClr val="black"/>
              </a:solidFill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If the user does not enter a number, the program crashes.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What is wrong with that?</a:t>
            </a:r>
          </a:p>
          <a:p>
            <a:r>
              <a:rPr lang="en-US" sz="2800" dirty="0" smtClean="0">
                <a:solidFill>
                  <a:prstClr val="black"/>
                </a:solidFill>
              </a:rPr>
              <a:t>Imagine registering for classes. You have to enter a course number. If you enter by accident 131a instead of 1310, do you want: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To get a useful error message, or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Your browser to crash.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Function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Every function evaluation involves:</a:t>
            </a:r>
          </a:p>
          <a:p>
            <a:pPr lvl="1"/>
            <a:r>
              <a:rPr lang="en-US" dirty="0" smtClean="0"/>
              <a:t>a calling line of code</a:t>
            </a:r>
          </a:p>
          <a:p>
            <a:pPr lvl="1"/>
            <a:r>
              <a:rPr lang="en-US" dirty="0" smtClean="0"/>
              <a:t>the namespace of the calling line</a:t>
            </a:r>
          </a:p>
          <a:p>
            <a:pPr lvl="1"/>
            <a:r>
              <a:rPr lang="en-US" dirty="0" smtClean="0"/>
              <a:t>arguments provided by the calling line of code</a:t>
            </a:r>
          </a:p>
          <a:p>
            <a:pPr lvl="1"/>
            <a:r>
              <a:rPr lang="en-US" dirty="0" smtClean="0"/>
              <a:t>the function that we actually call</a:t>
            </a:r>
          </a:p>
          <a:p>
            <a:pPr lvl="1"/>
            <a:r>
              <a:rPr lang="en-US" dirty="0" smtClean="0"/>
              <a:t>the namespace of the function call</a:t>
            </a:r>
          </a:p>
          <a:p>
            <a:pPr lvl="1"/>
            <a:r>
              <a:rPr lang="en-US" dirty="0" smtClean="0"/>
              <a:t>the names of the arguments that the function uses</a:t>
            </a:r>
          </a:p>
          <a:p>
            <a:pPr lvl="1"/>
            <a:r>
              <a:rPr lang="en-US" dirty="0" smtClean="0"/>
              <a:t>the body of the function</a:t>
            </a:r>
          </a:p>
          <a:p>
            <a:pPr lvl="1"/>
            <a:r>
              <a:rPr lang="en-US" dirty="0" smtClean="0"/>
              <a:t>(optionally) a return value of the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When we call a function:</a:t>
            </a:r>
          </a:p>
          <a:p>
            <a:pPr lvl="1"/>
            <a:r>
              <a:rPr lang="en-US" dirty="0" smtClean="0"/>
              <a:t>A new namespace is created.</a:t>
            </a:r>
          </a:p>
          <a:p>
            <a:pPr lvl="1"/>
            <a:r>
              <a:rPr lang="en-US" dirty="0" smtClean="0"/>
              <a:t>The first variables in the new namespace are the arguments of the function.</a:t>
            </a:r>
          </a:p>
          <a:p>
            <a:pPr lvl="1"/>
            <a:r>
              <a:rPr lang="en-US" dirty="0" smtClean="0"/>
              <a:t>The arguments are assigned values obtained from the calling line, </a:t>
            </a:r>
            <a:r>
              <a:rPr lang="en-US" b="1" dirty="0" smtClean="0"/>
              <a:t>using the namespace of the calling line.</a:t>
            </a:r>
          </a:p>
          <a:p>
            <a:pPr lvl="1"/>
            <a:r>
              <a:rPr lang="en-US" dirty="0" smtClean="0"/>
              <a:t>The next line of code that is executed is the first line of the body of the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Executing a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body of the function starts executing, code execution follows the same rules we have been using, except that:</a:t>
            </a:r>
          </a:p>
          <a:p>
            <a:pPr lvl="1"/>
            <a:r>
              <a:rPr lang="en-US" dirty="0" smtClean="0"/>
              <a:t>The only namespace visible is the namespace of the function call.</a:t>
            </a:r>
          </a:p>
          <a:p>
            <a:pPr lvl="1"/>
            <a:r>
              <a:rPr lang="en-US" dirty="0" smtClean="0"/>
              <a:t>The namespace of the calling line (or any other namespaces) is invisible.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Completing a Function Call That Returns a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When, while executing the body of a function, we find a </a:t>
            </a:r>
            <a:r>
              <a:rPr lang="en-US" sz="2800" b="1" dirty="0" smtClean="0"/>
              <a:t>return</a:t>
            </a:r>
            <a:r>
              <a:rPr lang="en-US" sz="2800" dirty="0" smtClean="0"/>
              <a:t> statement:</a:t>
            </a:r>
          </a:p>
          <a:p>
            <a:pPr lvl="1"/>
            <a:r>
              <a:rPr lang="en-US" sz="2400" dirty="0" smtClean="0"/>
              <a:t>The expression after the </a:t>
            </a:r>
            <a:r>
              <a:rPr lang="en-US" sz="2400" b="1" dirty="0" smtClean="0"/>
              <a:t>return </a:t>
            </a:r>
            <a:r>
              <a:rPr lang="en-US" sz="2400" dirty="0" smtClean="0"/>
              <a:t>keyword is evaluated.</a:t>
            </a:r>
          </a:p>
          <a:p>
            <a:pPr lvl="1"/>
            <a:r>
              <a:rPr lang="en-US" sz="2400" dirty="0" smtClean="0"/>
              <a:t>The value of that expression is </a:t>
            </a:r>
            <a:r>
              <a:rPr lang="en-US" sz="2400" b="1" dirty="0" smtClean="0"/>
              <a:t>transferred to the calling line and used by the calling line.</a:t>
            </a:r>
          </a:p>
          <a:p>
            <a:r>
              <a:rPr lang="en-US" sz="2800" dirty="0" smtClean="0"/>
              <a:t>From that point on, the code resumes execution from the calling line.</a:t>
            </a:r>
          </a:p>
          <a:p>
            <a:pPr lvl="1"/>
            <a:r>
              <a:rPr lang="en-US" sz="2400" dirty="0" smtClean="0"/>
              <a:t>The visible namespace becomes again the namespace of the calling line.</a:t>
            </a:r>
          </a:p>
          <a:p>
            <a:pPr lvl="1"/>
            <a:r>
              <a:rPr lang="en-US" sz="2400" b="1" dirty="0" smtClean="0"/>
              <a:t>The namespace of the function call disappears.</a:t>
            </a:r>
          </a:p>
          <a:p>
            <a:pPr lvl="1"/>
            <a:r>
              <a:rPr lang="en-US" sz="2400" dirty="0" smtClean="0"/>
              <a:t>Any values computed by the function call, that were not returned, are lost forever.</a:t>
            </a:r>
          </a:p>
          <a:p>
            <a:pPr lvl="2"/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/>
          <a:lstStyle/>
          <a:p>
            <a:r>
              <a:rPr lang="en-US" dirty="0" smtClean="0"/>
              <a:t>The "Main"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In order for a Python file to do something, it must include some code outside function definitions.</a:t>
            </a:r>
          </a:p>
          <a:p>
            <a:pPr lvl="1"/>
            <a:r>
              <a:rPr lang="en-US" sz="2400" dirty="0" smtClean="0"/>
              <a:t>Until we did functions, the entire code was outside function definitions.</a:t>
            </a:r>
          </a:p>
          <a:p>
            <a:r>
              <a:rPr lang="en-US" sz="2800" dirty="0" smtClean="0"/>
              <a:t>This code that is outside definitions is called the </a:t>
            </a:r>
            <a:r>
              <a:rPr lang="en-US" sz="2800" b="1" dirty="0" smtClean="0"/>
              <a:t>main code</a:t>
            </a:r>
            <a:r>
              <a:rPr lang="en-US" sz="2800" dirty="0" smtClean="0"/>
              <a:t> of the program.</a:t>
            </a:r>
          </a:p>
          <a:p>
            <a:r>
              <a:rPr lang="en-US" sz="2800" dirty="0" smtClean="0"/>
              <a:t>Now that we have started using functions, the main code will be a relatively small part of the program.</a:t>
            </a:r>
          </a:p>
          <a:p>
            <a:r>
              <a:rPr lang="en-US" sz="2800" dirty="0" smtClean="0"/>
              <a:t>Why?</a:t>
            </a:r>
          </a:p>
          <a:p>
            <a:pPr lvl="1"/>
            <a:r>
              <a:rPr lang="en-US" sz="2400" dirty="0" smtClean="0"/>
              <a:t>Some reasons we have seen (code easier to read/change).</a:t>
            </a:r>
          </a:p>
          <a:p>
            <a:pPr lvl="1"/>
            <a:r>
              <a:rPr lang="en-US" sz="2400" dirty="0" smtClean="0"/>
              <a:t>Some reasons we will see (e.g., code easier to </a:t>
            </a:r>
            <a:r>
              <a:rPr lang="en-US" sz="2400" b="1" dirty="0" smtClean="0"/>
              <a:t>write/design)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Store Functions?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For toy programs (especially programs written in class), we will often put functions in the same file with the main code.</a:t>
            </a:r>
          </a:p>
          <a:p>
            <a:r>
              <a:rPr lang="en-US" dirty="0" smtClean="0"/>
              <a:t>In exams, obviously you do not need to specify different files.</a:t>
            </a:r>
          </a:p>
          <a:p>
            <a:r>
              <a:rPr lang="en-US" dirty="0" smtClean="0"/>
              <a:t>For your assignments, for each task where you write code, there will be two files:</a:t>
            </a:r>
          </a:p>
          <a:p>
            <a:pPr lvl="1"/>
            <a:r>
              <a:rPr lang="en-US" dirty="0" smtClean="0"/>
              <a:t>task</a:t>
            </a:r>
            <a:r>
              <a:rPr lang="en-US" i="1" dirty="0" smtClean="0"/>
              <a:t>xxx</a:t>
            </a:r>
            <a:r>
              <a:rPr lang="en-US" dirty="0" smtClean="0"/>
              <a:t>_functions.py</a:t>
            </a:r>
          </a:p>
          <a:p>
            <a:pPr lvl="1"/>
            <a:r>
              <a:rPr lang="en-US" dirty="0" smtClean="0"/>
              <a:t>task</a:t>
            </a:r>
            <a:r>
              <a:rPr lang="en-US" i="1" dirty="0" smtClean="0"/>
              <a:t>xxx</a:t>
            </a:r>
            <a:r>
              <a:rPr lang="en-US" dirty="0" smtClean="0"/>
              <a:t>_main.py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Computing the Divisors of a Number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Function specifications:</a:t>
            </a:r>
          </a:p>
          <a:p>
            <a:pPr lvl="1"/>
            <a:r>
              <a:rPr lang="en-US" dirty="0" smtClean="0"/>
              <a:t>Input: an integer </a:t>
            </a:r>
            <a:r>
              <a:rPr lang="en-US" i="1" dirty="0" smtClean="0"/>
              <a:t>x.</a:t>
            </a:r>
          </a:p>
          <a:p>
            <a:pPr lvl="1"/>
            <a:r>
              <a:rPr lang="en-US" dirty="0" smtClean="0"/>
              <a:t>Output: a </a:t>
            </a:r>
            <a:r>
              <a:rPr lang="en-US" b="1" dirty="0" smtClean="0"/>
              <a:t>list</a:t>
            </a:r>
            <a:r>
              <a:rPr lang="en-US" dirty="0" smtClean="0"/>
              <a:t> of divisors of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Error </a:t>
            </a:r>
            <a:r>
              <a:rPr lang="en-US" dirty="0" smtClean="0"/>
              <a:t>handling: returns None if x is not a positive integer.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Computing the Divisors of a Number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Function specifications:</a:t>
            </a:r>
          </a:p>
          <a:p>
            <a:pPr lvl="1"/>
            <a:r>
              <a:rPr lang="en-US" dirty="0" smtClean="0"/>
              <a:t>Input: an integer </a:t>
            </a:r>
            <a:r>
              <a:rPr lang="en-US" i="1" dirty="0" smtClean="0"/>
              <a:t>x.</a:t>
            </a:r>
          </a:p>
          <a:p>
            <a:pPr lvl="1"/>
            <a:r>
              <a:rPr lang="en-US" dirty="0" smtClean="0"/>
              <a:t>Output: a </a:t>
            </a:r>
            <a:r>
              <a:rPr lang="en-US" b="1" dirty="0" smtClean="0"/>
              <a:t>list</a:t>
            </a:r>
            <a:r>
              <a:rPr lang="en-US" dirty="0" smtClean="0"/>
              <a:t> of divisors of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Error </a:t>
            </a:r>
            <a:r>
              <a:rPr lang="en-US" dirty="0" smtClean="0">
                <a:solidFill>
                  <a:srgbClr val="FF0000"/>
                </a:solidFill>
              </a:rPr>
              <a:t>handling: returns None if x is not a positive integer.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None is a value of type </a:t>
            </a:r>
            <a:r>
              <a:rPr lang="en-US" dirty="0" err="1" smtClean="0">
                <a:solidFill>
                  <a:srgbClr val="FF0000"/>
                </a:solidFill>
              </a:rPr>
              <a:t>NoneType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err="1" smtClean="0">
                <a:solidFill>
                  <a:srgbClr val="FF0000"/>
                </a:solidFill>
              </a:rPr>
              <a:t>NoneType</a:t>
            </a:r>
            <a:r>
              <a:rPr lang="en-US" dirty="0" smtClean="0">
                <a:solidFill>
                  <a:srgbClr val="FF0000"/>
                </a:solidFill>
              </a:rPr>
              <a:t> only has one legal value: None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Good choice for returning a value signifying something went wrong.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list_divisors</a:t>
            </a:r>
            <a:r>
              <a:rPr lang="en-US" sz="2400" dirty="0" smtClean="0"/>
              <a:t>(n):</a:t>
            </a:r>
          </a:p>
          <a:p>
            <a:pPr>
              <a:buNone/>
            </a:pPr>
            <a:r>
              <a:rPr lang="en-US" sz="2400" dirty="0" smtClean="0"/>
              <a:t>    if not(type(n) is </a:t>
            </a:r>
            <a:r>
              <a:rPr lang="en-US" sz="2400" dirty="0" err="1" smtClean="0"/>
              <a:t>int</a:t>
            </a:r>
            <a:r>
              <a:rPr lang="en-US" sz="2400" dirty="0" smtClean="0"/>
              <a:t>):</a:t>
            </a:r>
          </a:p>
          <a:p>
            <a:pPr>
              <a:buNone/>
            </a:pPr>
            <a:r>
              <a:rPr lang="en-US" sz="2400" dirty="0" smtClean="0"/>
              <a:t>        return None</a:t>
            </a:r>
          </a:p>
          <a:p>
            <a:pPr>
              <a:buNone/>
            </a:pPr>
            <a:r>
              <a:rPr lang="en-US" sz="2400" dirty="0" smtClean="0"/>
              <a:t>    if n &lt; 1:</a:t>
            </a:r>
          </a:p>
          <a:p>
            <a:pPr>
              <a:buNone/>
            </a:pPr>
            <a:r>
              <a:rPr lang="en-US" sz="2400" dirty="0" smtClean="0"/>
              <a:t>        return None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result = []</a:t>
            </a:r>
          </a:p>
          <a:p>
            <a:pPr>
              <a:buNone/>
            </a:pPr>
            <a:r>
              <a:rPr lang="en-US" sz="2400" dirty="0" smtClean="0"/>
              <a:t>    for </a:t>
            </a:r>
            <a:r>
              <a:rPr lang="en-US" sz="2400" dirty="0" err="1" smtClean="0"/>
              <a:t>i</a:t>
            </a:r>
            <a:r>
              <a:rPr lang="en-US" sz="2400" dirty="0" smtClean="0"/>
              <a:t> in range(1, n+1):</a:t>
            </a:r>
          </a:p>
          <a:p>
            <a:pPr>
              <a:buNone/>
            </a:pPr>
            <a:r>
              <a:rPr lang="en-US" sz="2400" dirty="0" smtClean="0"/>
              <a:t>        remainder = n % </a:t>
            </a:r>
            <a:r>
              <a:rPr lang="en-US" sz="2400" dirty="0" err="1" smtClean="0"/>
              <a:t>i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if (remainder == 0):</a:t>
            </a:r>
          </a:p>
          <a:p>
            <a:pPr>
              <a:buNone/>
            </a:pPr>
            <a:r>
              <a:rPr lang="en-US" sz="2400" dirty="0" smtClean="0"/>
              <a:t>            </a:t>
            </a:r>
            <a:r>
              <a:rPr lang="en-US" sz="2400" dirty="0" err="1" smtClean="0"/>
              <a:t>result.append</a:t>
            </a:r>
            <a:r>
              <a:rPr lang="en-US" sz="2400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return result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Computing the Divisors of a Number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</a:t>
            </a:r>
            <a:r>
              <a:rPr lang="en-US" dirty="0" err="1" smtClean="0"/>
              <a:t>list_divisors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from divisors import *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# small main code to check function divisors</a:t>
            </a:r>
          </a:p>
          <a:p>
            <a:pPr>
              <a:buNone/>
            </a:pPr>
            <a:r>
              <a:rPr lang="en-US" sz="2400" dirty="0" smtClean="0"/>
              <a:t>while True:</a:t>
            </a:r>
          </a:p>
          <a:p>
            <a:pPr>
              <a:buNone/>
            </a:pPr>
            <a:r>
              <a:rPr lang="en-US" sz="2400" dirty="0" smtClean="0"/>
              <a:t>    number = input("enter a number, -1 to quit: ")</a:t>
            </a:r>
          </a:p>
          <a:p>
            <a:pPr>
              <a:buNone/>
            </a:pPr>
            <a:r>
              <a:rPr lang="en-US" sz="2400" dirty="0" smtClean="0"/>
              <a:t>    if number == -1:</a:t>
            </a:r>
          </a:p>
          <a:p>
            <a:pPr>
              <a:buNone/>
            </a:pPr>
            <a:r>
              <a:rPr lang="en-US" sz="2400" dirty="0" smtClean="0"/>
              <a:t>        break</a:t>
            </a:r>
          </a:p>
          <a:p>
            <a:pPr>
              <a:buNone/>
            </a:pPr>
            <a:r>
              <a:rPr lang="en-US" sz="2400" dirty="0" smtClean="0"/>
              <a:t>    divisors = </a:t>
            </a:r>
            <a:r>
              <a:rPr lang="en-US" sz="2400" dirty="0" err="1" smtClean="0"/>
              <a:t>list_divisors</a:t>
            </a:r>
            <a:r>
              <a:rPr lang="en-US" sz="2400" dirty="0" smtClean="0"/>
              <a:t>(number)</a:t>
            </a:r>
          </a:p>
          <a:p>
            <a:pPr>
              <a:buNone/>
            </a:pPr>
            <a:r>
              <a:rPr lang="en-US" sz="2400" dirty="0" smtClean="0"/>
              <a:t>    print "divisors: ", divisors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An Example: Numerical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We need to devise a strategy for getting a number from the user, without any possibility of the program crashing in the process.</a:t>
            </a:r>
          </a:p>
          <a:p>
            <a:endParaRPr lang="en-US" sz="2800" dirty="0" smtClean="0">
              <a:solidFill>
                <a:prstClr val="black"/>
              </a:solidFill>
            </a:endParaRPr>
          </a:p>
          <a:p>
            <a:r>
              <a:rPr lang="en-US" sz="2800" dirty="0" smtClean="0">
                <a:solidFill>
                  <a:prstClr val="black"/>
                </a:solidFill>
              </a:rPr>
              <a:t>Note: the following is NOT a solution, will also crash if the user does not enter a valid number:</a:t>
            </a:r>
          </a:p>
          <a:p>
            <a:pPr>
              <a:buNone/>
            </a:pPr>
            <a:endParaRPr lang="en-US" sz="2800" dirty="0" smtClean="0">
              <a:solidFill>
                <a:prstClr val="black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text = </a:t>
            </a:r>
            <a:r>
              <a:rPr lang="en-US" sz="2400" dirty="0" err="1" smtClean="0">
                <a:solidFill>
                  <a:prstClr val="black"/>
                </a:solidFill>
              </a:rPr>
              <a:t>raw_input</a:t>
            </a:r>
            <a:r>
              <a:rPr lang="en-US" sz="2400" dirty="0" smtClean="0">
                <a:solidFill>
                  <a:prstClr val="black"/>
                </a:solidFill>
              </a:rPr>
              <a:t>("please enter a number: ")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number = </a:t>
            </a:r>
            <a:r>
              <a:rPr lang="en-US" sz="2400" dirty="0" err="1" smtClean="0">
                <a:solidFill>
                  <a:prstClr val="black"/>
                </a:solidFill>
              </a:rPr>
              <a:t>int</a:t>
            </a:r>
            <a:r>
              <a:rPr lang="en-US" sz="2400" dirty="0" smtClean="0">
                <a:solidFill>
                  <a:prstClr val="black"/>
                </a:solidFill>
              </a:rPr>
              <a:t>(text)</a:t>
            </a:r>
          </a:p>
          <a:p>
            <a:pPr>
              <a:buNone/>
            </a:pPr>
            <a:endParaRPr lang="en-US" sz="24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Converting a List of Characters to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list_to_string</a:t>
            </a:r>
            <a:r>
              <a:rPr lang="en-US" dirty="0" smtClean="0"/>
              <a:t>(n):</a:t>
            </a:r>
          </a:p>
          <a:p>
            <a:pPr lvl="1"/>
            <a:r>
              <a:rPr lang="en-US" dirty="0" smtClean="0"/>
              <a:t>Input: a list of characters list1.</a:t>
            </a:r>
          </a:p>
          <a:p>
            <a:pPr lvl="1"/>
            <a:r>
              <a:rPr lang="en-US" dirty="0" smtClean="0"/>
              <a:t>Output: a string of those characters</a:t>
            </a:r>
          </a:p>
          <a:p>
            <a:pPr lvl="1"/>
            <a:r>
              <a:rPr lang="en-US" dirty="0" smtClean="0"/>
              <a:t>Error handling: returns False if list1 is not a list, or if any element of the list is not a character.</a:t>
            </a:r>
          </a:p>
          <a:p>
            <a:pPr lvl="1"/>
            <a:r>
              <a:rPr lang="en-US" dirty="0" smtClean="0"/>
              <a:t>A character is defined to be a string of length 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Converting a List of Characters to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def </a:t>
            </a:r>
            <a:r>
              <a:rPr lang="en-US" sz="2000" dirty="0" err="1" smtClean="0"/>
              <a:t>list_to_string</a:t>
            </a:r>
            <a:r>
              <a:rPr lang="en-US" sz="2000" dirty="0" smtClean="0"/>
              <a:t>(list1):</a:t>
            </a:r>
          </a:p>
          <a:p>
            <a:pPr>
              <a:buNone/>
            </a:pPr>
            <a:r>
              <a:rPr lang="en-US" sz="2000" dirty="0" smtClean="0"/>
              <a:t>    if not(type(list1) is list):</a:t>
            </a:r>
          </a:p>
          <a:p>
            <a:pPr>
              <a:buNone/>
            </a:pPr>
            <a:r>
              <a:rPr lang="en-US" sz="2000" dirty="0" smtClean="0"/>
              <a:t>        return None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result = ""</a:t>
            </a:r>
          </a:p>
          <a:p>
            <a:pPr>
              <a:buNone/>
            </a:pPr>
            <a:r>
              <a:rPr lang="en-US" sz="2000" dirty="0" smtClean="0"/>
              <a:t>    for </a:t>
            </a:r>
            <a:r>
              <a:rPr lang="en-US" sz="2000" dirty="0" err="1" smtClean="0"/>
              <a:t>i</a:t>
            </a:r>
            <a:r>
              <a:rPr lang="en-US" sz="2000" dirty="0" smtClean="0"/>
              <a:t> in list1:</a:t>
            </a:r>
          </a:p>
          <a:p>
            <a:pPr>
              <a:buNone/>
            </a:pPr>
            <a:r>
              <a:rPr lang="en-US" sz="2000" dirty="0" smtClean="0"/>
              <a:t>        if not(type(</a:t>
            </a:r>
            <a:r>
              <a:rPr lang="en-US" sz="2000" dirty="0" err="1" smtClean="0"/>
              <a:t>i</a:t>
            </a:r>
            <a:r>
              <a:rPr lang="en-US" sz="2000" dirty="0" smtClean="0"/>
              <a:t>) is </a:t>
            </a:r>
            <a:r>
              <a:rPr lang="en-US" sz="2000" dirty="0" err="1" smtClean="0"/>
              <a:t>str</a:t>
            </a:r>
            <a:r>
              <a:rPr lang="en-US" sz="2000" dirty="0" smtClean="0"/>
              <a:t>):</a:t>
            </a:r>
          </a:p>
          <a:p>
            <a:pPr>
              <a:buNone/>
            </a:pPr>
            <a:r>
              <a:rPr lang="en-US" sz="2000" dirty="0" smtClean="0"/>
              <a:t>            return None</a:t>
            </a:r>
          </a:p>
          <a:p>
            <a:pPr>
              <a:buNone/>
            </a:pPr>
            <a:r>
              <a:rPr lang="en-US" sz="2000" dirty="0" smtClean="0"/>
              <a:t>        if not(</a:t>
            </a:r>
            <a:r>
              <a:rPr lang="en-US" sz="2000" dirty="0" err="1" smtClean="0"/>
              <a:t>len</a:t>
            </a:r>
            <a:r>
              <a:rPr lang="en-US" sz="2000" dirty="0" smtClean="0"/>
              <a:t>(</a:t>
            </a:r>
            <a:r>
              <a:rPr lang="en-US" sz="2000" dirty="0" err="1" smtClean="0"/>
              <a:t>i</a:t>
            </a:r>
            <a:r>
              <a:rPr lang="en-US" sz="2000" dirty="0" smtClean="0"/>
              <a:t>) == 1):</a:t>
            </a:r>
          </a:p>
          <a:p>
            <a:pPr>
              <a:buNone/>
            </a:pPr>
            <a:r>
              <a:rPr lang="en-US" sz="2000" dirty="0" smtClean="0"/>
              <a:t>            return None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result = result + </a:t>
            </a:r>
            <a:r>
              <a:rPr lang="en-US" sz="2000" dirty="0" err="1" smtClean="0"/>
              <a:t>i</a:t>
            </a:r>
            <a:r>
              <a:rPr lang="en-US" sz="2000" dirty="0" smtClean="0"/>
              <a:t>;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return result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</a:t>
            </a:r>
            <a:r>
              <a:rPr lang="en-US" dirty="0" err="1" smtClean="0"/>
              <a:t>list_to_string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from </a:t>
            </a:r>
            <a:r>
              <a:rPr lang="en-US" sz="2800" dirty="0" err="1" smtClean="0"/>
              <a:t>list_to_string</a:t>
            </a:r>
            <a:r>
              <a:rPr lang="en-US" sz="2800" dirty="0" smtClean="0"/>
              <a:t> import *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# small main code to check function </a:t>
            </a:r>
            <a:r>
              <a:rPr lang="en-US" sz="2800" dirty="0" err="1" smtClean="0"/>
              <a:t>list_to_string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list1 = ['h', 'e', 'l', 'l', 'o']</a:t>
            </a:r>
          </a:p>
          <a:p>
            <a:pPr>
              <a:buNone/>
            </a:pPr>
            <a:r>
              <a:rPr lang="en-US" sz="2800" dirty="0" smtClean="0"/>
              <a:t>print </a:t>
            </a:r>
            <a:r>
              <a:rPr lang="en-US" sz="2800" dirty="0" err="1" smtClean="0"/>
              <a:t>list_to_string</a:t>
            </a:r>
            <a:r>
              <a:rPr lang="en-US" sz="2800" dirty="0" smtClean="0"/>
              <a:t>(list1)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list2 = ['h', 'ell', 'o']</a:t>
            </a:r>
          </a:p>
          <a:p>
            <a:pPr>
              <a:buNone/>
            </a:pPr>
            <a:r>
              <a:rPr lang="en-US" sz="2800" dirty="0" smtClean="0"/>
              <a:t>print </a:t>
            </a:r>
            <a:r>
              <a:rPr lang="en-US" sz="2800" dirty="0" err="1" smtClean="0"/>
              <a:t>list_to_string</a:t>
            </a:r>
            <a:r>
              <a:rPr lang="en-US" sz="2800" dirty="0" smtClean="0"/>
              <a:t>(list2)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This Print?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876800"/>
            <a:ext cx="1662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362200" y="4038600"/>
            <a:ext cx="2286000" cy="914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876800"/>
            <a:ext cx="293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adds var1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var1 = "hello"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362200" y="4038600"/>
            <a:ext cx="2286000" cy="914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876800"/>
            <a:ext cx="17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743200" y="4495800"/>
            <a:ext cx="19050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876800"/>
            <a:ext cx="293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adds var2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var2 = "goodbye"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743200" y="4495800"/>
            <a:ext cx="19050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876800"/>
            <a:ext cx="1662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</p:txBody>
      </p:sp>
      <p:cxnSp>
        <p:nvCxnSpPr>
          <p:cNvPr id="8" name="Straight Arrow Connector 7"/>
          <p:cNvCxnSpPr>
            <a:stCxn id="5" idx="1"/>
          </p:cNvCxnSpPr>
          <p:nvPr/>
        </p:nvCxnSpPr>
        <p:spPr>
          <a:xfrm flipH="1" flipV="1">
            <a:off x="2362200" y="4876800"/>
            <a:ext cx="2286000" cy="2308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876800"/>
            <a:ext cx="293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adds var3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var3 = "earth"</a:t>
            </a:r>
          </a:p>
        </p:txBody>
      </p:sp>
      <p:cxnSp>
        <p:nvCxnSpPr>
          <p:cNvPr id="8" name="Straight Arrow Connector 7"/>
          <p:cNvCxnSpPr>
            <a:stCxn id="5" idx="1"/>
          </p:cNvCxnSpPr>
          <p:nvPr/>
        </p:nvCxnSpPr>
        <p:spPr>
          <a:xfrm flipH="1" flipV="1">
            <a:off x="2362200" y="4876801"/>
            <a:ext cx="2286000" cy="2308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An Example: Numerical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We need to devise a strategy for getting a number from the user, without any possibility of the program crashing in the process.</a:t>
            </a:r>
          </a:p>
          <a:p>
            <a:endParaRPr lang="en-US" sz="2800" dirty="0" smtClean="0">
              <a:solidFill>
                <a:prstClr val="black"/>
              </a:solidFill>
            </a:endParaRPr>
          </a:p>
          <a:p>
            <a:r>
              <a:rPr lang="en-US" sz="2800" dirty="0" smtClean="0">
                <a:solidFill>
                  <a:prstClr val="black"/>
                </a:solidFill>
              </a:rPr>
              <a:t>Note: the following is NOT a solution, will also crash if the user does not enter a valid number:</a:t>
            </a:r>
          </a:p>
          <a:p>
            <a:pPr>
              <a:buNone/>
            </a:pPr>
            <a:endParaRPr lang="en-US" sz="2800" dirty="0" smtClean="0">
              <a:solidFill>
                <a:prstClr val="black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text = </a:t>
            </a:r>
            <a:r>
              <a:rPr lang="en-US" sz="2400" dirty="0" err="1" smtClean="0">
                <a:solidFill>
                  <a:prstClr val="black"/>
                </a:solidFill>
              </a:rPr>
              <a:t>raw_input</a:t>
            </a:r>
            <a:r>
              <a:rPr lang="en-US" sz="2400" dirty="0" smtClean="0">
                <a:solidFill>
                  <a:prstClr val="black"/>
                </a:solidFill>
              </a:rPr>
              <a:t>("please enter a number: ")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number = </a:t>
            </a:r>
            <a:r>
              <a:rPr lang="en-US" sz="2400" dirty="0" err="1" smtClean="0">
                <a:solidFill>
                  <a:prstClr val="black"/>
                </a:solidFill>
              </a:rPr>
              <a:t>int</a:t>
            </a:r>
            <a:r>
              <a:rPr lang="en-US" sz="2400" dirty="0" smtClean="0">
                <a:solidFill>
                  <a:prstClr val="black"/>
                </a:solidFill>
              </a:rPr>
              <a:t>(text)</a:t>
            </a:r>
          </a:p>
          <a:p>
            <a:pPr>
              <a:buNone/>
            </a:pPr>
            <a:endParaRPr lang="en-US" sz="24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0173" y="6019800"/>
            <a:ext cx="3892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ANY IDEAS FOR A STRATEGY?</a:t>
            </a:r>
            <a:endParaRPr lang="en-US" sz="2400" b="1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876800"/>
            <a:ext cx="1662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438400" y="5105400"/>
            <a:ext cx="2209800" cy="152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876800"/>
            <a:ext cx="293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adds var4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var4 = "moon"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438400" y="5105400"/>
            <a:ext cx="2209800" cy="152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495800"/>
            <a:ext cx="3520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Current line is function call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1"/>
          </p:cNvCxnSpPr>
          <p:nvPr/>
        </p:nvCxnSpPr>
        <p:spPr>
          <a:xfrm flipH="1">
            <a:off x="2438400" y="4726633"/>
            <a:ext cx="2209800" cy="9883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</a:t>
            </a: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495800"/>
            <a:ext cx="36988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is function call</a:t>
            </a:r>
          </a:p>
          <a:p>
            <a:r>
              <a:rPr lang="en-US" sz="2400" dirty="0" smtClean="0"/>
              <a:t>Must be processed together</a:t>
            </a:r>
            <a:br>
              <a:rPr lang="en-US" sz="2400" dirty="0" smtClean="0"/>
            </a:br>
            <a:r>
              <a:rPr lang="en-US" sz="2400" dirty="0" smtClean="0"/>
              <a:t>with header of </a:t>
            </a:r>
            <a:r>
              <a:rPr lang="en-US" sz="2400" dirty="0" err="1" smtClean="0"/>
              <a:t>foo</a:t>
            </a:r>
            <a:r>
              <a:rPr lang="en-US" sz="2400" dirty="0" smtClean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971800" y="1828800"/>
            <a:ext cx="1600200" cy="2819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438400" y="4726633"/>
            <a:ext cx="2209800" cy="9883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</a:t>
            </a: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495800"/>
            <a:ext cx="40632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is function call</a:t>
            </a:r>
          </a:p>
          <a:p>
            <a:r>
              <a:rPr lang="en-US" sz="2400" dirty="0" smtClean="0"/>
              <a:t>Must be processed together</a:t>
            </a:r>
            <a:br>
              <a:rPr lang="en-US" sz="2400" dirty="0" smtClean="0"/>
            </a:br>
            <a:r>
              <a:rPr lang="en-US" sz="2400" dirty="0" smtClean="0"/>
              <a:t>with header of </a:t>
            </a:r>
            <a:r>
              <a:rPr lang="en-US" sz="2400" dirty="0" err="1" smtClean="0"/>
              <a:t>foo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Step 1: create new name space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971800" y="1828800"/>
            <a:ext cx="1600200" cy="2819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438400" y="4726633"/>
            <a:ext cx="2209800" cy="9883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04563" y="1524000"/>
            <a:ext cx="18774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</a:t>
            </a: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495800"/>
            <a:ext cx="435535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is function call</a:t>
            </a:r>
          </a:p>
          <a:p>
            <a:r>
              <a:rPr lang="en-US" sz="2400" dirty="0" smtClean="0"/>
              <a:t>Must be processed together</a:t>
            </a:r>
            <a:br>
              <a:rPr lang="en-US" sz="2400" dirty="0" smtClean="0"/>
            </a:br>
            <a:r>
              <a:rPr lang="en-US" sz="2400" dirty="0" smtClean="0"/>
              <a:t>with header of </a:t>
            </a:r>
            <a:r>
              <a:rPr lang="en-US" sz="2400" dirty="0" err="1" smtClean="0"/>
              <a:t>foo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Step 2: assign value to arguments</a:t>
            </a:r>
          </a:p>
          <a:p>
            <a:r>
              <a:rPr lang="en-US" sz="2400" dirty="0" smtClean="0"/>
              <a:t>var1 = ???</a:t>
            </a:r>
          </a:p>
          <a:p>
            <a:r>
              <a:rPr lang="en-US" sz="2400" dirty="0" smtClean="0"/>
              <a:t>var2 = ???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971800" y="1828800"/>
            <a:ext cx="1600200" cy="2819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438400" y="4726633"/>
            <a:ext cx="2209800" cy="9883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04563" y="1524000"/>
            <a:ext cx="18774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def </a:t>
            </a: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foo</a:t>
            </a:r>
            <a:r>
              <a:rPr lang="en-US" sz="2400" dirty="0" smtClean="0">
                <a:solidFill>
                  <a:srgbClr val="FF0000"/>
                </a:solidFill>
              </a:rPr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495800"/>
            <a:ext cx="442512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 is function call</a:t>
            </a:r>
          </a:p>
          <a:p>
            <a:r>
              <a:rPr lang="en-US" sz="2400" dirty="0" smtClean="0"/>
              <a:t>Must be processed together</a:t>
            </a:r>
            <a:br>
              <a:rPr lang="en-US" sz="2400" dirty="0" smtClean="0"/>
            </a:br>
            <a:r>
              <a:rPr lang="en-US" sz="2400" dirty="0" smtClean="0"/>
              <a:t>with header of </a:t>
            </a:r>
            <a:r>
              <a:rPr lang="en-US" sz="2400" dirty="0" err="1" smtClean="0"/>
              <a:t>foo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Step 2: assign value to arguments</a:t>
            </a:r>
          </a:p>
          <a:p>
            <a:r>
              <a:rPr lang="en-US" sz="2400" dirty="0" smtClean="0"/>
              <a:t>var1 = var3 from main namespace</a:t>
            </a:r>
          </a:p>
          <a:p>
            <a:r>
              <a:rPr lang="en-US" sz="2400" dirty="0" smtClean="0"/>
              <a:t>var2 = var4 from main namespace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971800" y="1828800"/>
            <a:ext cx="1600200" cy="28194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438400" y="4726633"/>
            <a:ext cx="2209800" cy="9883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04563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var1 = "earth"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var2 = "moon"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04563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  <a:p>
            <a:endParaRPr lang="en-US" dirty="0" smtClean="0"/>
          </a:p>
          <a:p>
            <a:r>
              <a:rPr lang="en-US" dirty="0" smtClean="0"/>
              <a:t>var1 = "earth"</a:t>
            </a:r>
          </a:p>
          <a:p>
            <a:r>
              <a:rPr lang="en-US" dirty="0" smtClean="0"/>
              <a:t>var2 = "moon"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48200" y="3962400"/>
            <a:ext cx="1662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3200400" y="2286000"/>
            <a:ext cx="1447800" cy="1905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04563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  <a:p>
            <a:endParaRPr lang="en-US" dirty="0" smtClean="0"/>
          </a:p>
          <a:p>
            <a:r>
              <a:rPr lang="en-US" dirty="0" smtClean="0"/>
              <a:t>var1 = "earth"</a:t>
            </a:r>
          </a:p>
          <a:p>
            <a:r>
              <a:rPr lang="en-US" dirty="0" smtClean="0"/>
              <a:t>var2 = "moon"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8200" y="3962400"/>
            <a:ext cx="394614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  <a:p>
            <a:r>
              <a:rPr lang="en-US" sz="2400" dirty="0" smtClean="0"/>
              <a:t>How does Python know which</a:t>
            </a:r>
            <a:br>
              <a:rPr lang="en-US" sz="2400" dirty="0" smtClean="0"/>
            </a:br>
            <a:r>
              <a:rPr lang="en-US" sz="2400" dirty="0" smtClean="0"/>
              <a:t>var1 to use?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3200400" y="2286000"/>
            <a:ext cx="1447800" cy="1905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3962400"/>
            <a:ext cx="404283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  <a:p>
            <a:r>
              <a:rPr lang="en-US" sz="2400" dirty="0" smtClean="0"/>
              <a:t>How does Python know which</a:t>
            </a:r>
            <a:br>
              <a:rPr lang="en-US" sz="2400" dirty="0" smtClean="0"/>
            </a:br>
            <a:r>
              <a:rPr lang="en-US" sz="2400" dirty="0" smtClean="0"/>
              <a:t>var1 to use?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PYTHON ALWAYS USES THE</a:t>
            </a:r>
            <a:br>
              <a:rPr lang="en-US" sz="2400" b="1" dirty="0" smtClean="0"/>
            </a:br>
            <a:r>
              <a:rPr lang="en-US" sz="2400" b="1" dirty="0" smtClean="0"/>
              <a:t>NAMESPACE OF THE CURRENT</a:t>
            </a:r>
            <a:br>
              <a:rPr lang="en-US" sz="2400" b="1" dirty="0" smtClean="0"/>
            </a:br>
            <a:r>
              <a:rPr lang="en-US" sz="2400" b="1" dirty="0" smtClean="0"/>
              <a:t>FUNCTION CALL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200400" y="2286000"/>
            <a:ext cx="1447800" cy="1905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04563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  <a:p>
            <a:endParaRPr lang="en-US" dirty="0" smtClean="0"/>
          </a:p>
          <a:p>
            <a:r>
              <a:rPr lang="en-US" dirty="0" smtClean="0"/>
              <a:t>var1 = "earth"</a:t>
            </a:r>
          </a:p>
          <a:p>
            <a:r>
              <a:rPr lang="en-US" dirty="0" smtClean="0"/>
              <a:t>var2 = "moon"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Verifying Numerical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strategy:</a:t>
            </a:r>
          </a:p>
          <a:p>
            <a:pPr lvl="1"/>
            <a:r>
              <a:rPr lang="en-US" dirty="0" smtClean="0"/>
              <a:t>Call </a:t>
            </a:r>
            <a:r>
              <a:rPr lang="en-US" b="1" dirty="0" err="1" smtClean="0"/>
              <a:t>raw_input</a:t>
            </a:r>
            <a:r>
              <a:rPr lang="en-US" dirty="0" smtClean="0"/>
              <a:t> to get the user input.</a:t>
            </a:r>
          </a:p>
          <a:p>
            <a:pPr lvl="2"/>
            <a:r>
              <a:rPr lang="en-US" dirty="0" smtClean="0"/>
              <a:t>This never crashes.</a:t>
            </a:r>
          </a:p>
          <a:p>
            <a:pPr lvl="1"/>
            <a:r>
              <a:rPr lang="en-US" dirty="0" smtClean="0"/>
              <a:t>Verify (writing our own code) that the text entered by the user is a valid integer or float.</a:t>
            </a:r>
          </a:p>
          <a:p>
            <a:pPr lvl="1"/>
            <a:r>
              <a:rPr lang="en-US" dirty="0" smtClean="0"/>
              <a:t>After verification, call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or </a:t>
            </a:r>
            <a:r>
              <a:rPr lang="en-US" b="1" dirty="0" smtClean="0"/>
              <a:t>float</a:t>
            </a:r>
            <a:r>
              <a:rPr lang="en-US" dirty="0" smtClean="0"/>
              <a:t> to do the conversion.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3962400"/>
            <a:ext cx="1662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200400" y="2667000"/>
            <a:ext cx="1447800" cy="1524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04563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  <a:p>
            <a:endParaRPr lang="en-US" dirty="0" smtClean="0"/>
          </a:p>
          <a:p>
            <a:r>
              <a:rPr lang="en-US" dirty="0" smtClean="0"/>
              <a:t>var1 = "earth"</a:t>
            </a:r>
          </a:p>
          <a:p>
            <a:r>
              <a:rPr lang="en-US" dirty="0" smtClean="0"/>
              <a:t>var2 = "moon"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3962400"/>
            <a:ext cx="1437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Next line?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200400" y="2667000"/>
            <a:ext cx="1447800" cy="1524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04563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  <a:p>
            <a:endParaRPr lang="en-US" dirty="0" smtClean="0"/>
          </a:p>
          <a:p>
            <a:r>
              <a:rPr lang="en-US" dirty="0" smtClean="0"/>
              <a:t>var1 = "earth"</a:t>
            </a:r>
          </a:p>
          <a:p>
            <a:r>
              <a:rPr lang="en-US" dirty="0" smtClean="0"/>
              <a:t>var2 = "moon"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/>
              <a:t>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print "var2 =", var2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3734812"/>
            <a:ext cx="442781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Done with the function call.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Calling line does nothing after</a:t>
            </a:r>
            <a:br>
              <a:rPr lang="en-US" sz="2400" dirty="0" smtClean="0"/>
            </a:br>
            <a:r>
              <a:rPr lang="en-US" sz="2400" dirty="0" smtClean="0"/>
              <a:t>the function call (does not receive</a:t>
            </a:r>
            <a:br>
              <a:rPr lang="en-US" sz="2400" dirty="0" smtClean="0"/>
            </a:br>
            <a:r>
              <a:rPr lang="en-US" sz="2400" dirty="0" smtClean="0"/>
              <a:t>any return value).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Thus, we proceed to the next line </a:t>
            </a:r>
          </a:p>
          <a:p>
            <a:r>
              <a:rPr lang="en-US" sz="2400" dirty="0" smtClean="0"/>
              <a:t>in the main code.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971800" y="4191000"/>
            <a:ext cx="16764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04563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  <a:p>
            <a:endParaRPr lang="en-US" dirty="0" smtClean="0"/>
          </a:p>
          <a:p>
            <a:r>
              <a:rPr lang="en-US" dirty="0" smtClean="0"/>
              <a:t>var1 = "earth"</a:t>
            </a:r>
          </a:p>
          <a:p>
            <a:r>
              <a:rPr lang="en-US" dirty="0" smtClean="0"/>
              <a:t>var2 = "moon"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/>
              <a:t>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print "var2 =", var2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3734812"/>
            <a:ext cx="35568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should we update our</a:t>
            </a:r>
            <a:br>
              <a:rPr lang="en-US" sz="2400" dirty="0" smtClean="0"/>
            </a:br>
            <a:r>
              <a:rPr lang="en-US" sz="2400" dirty="0" smtClean="0"/>
              <a:t>namespaces?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971800" y="4191000"/>
            <a:ext cx="16764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04563" y="1524000"/>
            <a:ext cx="18774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foo</a:t>
            </a:r>
            <a:r>
              <a:rPr lang="en-US" dirty="0" smtClean="0"/>
              <a:t> Namespace:</a:t>
            </a:r>
          </a:p>
          <a:p>
            <a:endParaRPr lang="en-US" dirty="0" smtClean="0"/>
          </a:p>
          <a:p>
            <a:r>
              <a:rPr lang="en-US" dirty="0" smtClean="0"/>
              <a:t>var1 = "earth"</a:t>
            </a:r>
          </a:p>
          <a:p>
            <a:r>
              <a:rPr lang="en-US" dirty="0" smtClean="0"/>
              <a:t>var2 = "moon"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/>
              <a:t>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print "var2 =", var2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3734812"/>
            <a:ext cx="41403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should we update our</a:t>
            </a:r>
            <a:br>
              <a:rPr lang="en-US" sz="2400" dirty="0" smtClean="0"/>
            </a:br>
            <a:r>
              <a:rPr lang="en-US" sz="2400" dirty="0" smtClean="0"/>
              <a:t>namespaces?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err="1" smtClean="0"/>
              <a:t>foo</a:t>
            </a:r>
            <a:r>
              <a:rPr lang="en-US" sz="2400" dirty="0" smtClean="0"/>
              <a:t> namespace disappears!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971800" y="4191000"/>
            <a:ext cx="16764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/>
              <a:t>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print "var2 =", var2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971800" y="4191000"/>
            <a:ext cx="16764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48200" y="3962400"/>
            <a:ext cx="394614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  <a:p>
            <a:r>
              <a:rPr lang="en-US" sz="2400" dirty="0" smtClean="0"/>
              <a:t>How does Python know which</a:t>
            </a:r>
            <a:br>
              <a:rPr lang="en-US" sz="2400" dirty="0" smtClean="0"/>
            </a:br>
            <a:r>
              <a:rPr lang="en-US" sz="2400" dirty="0" smtClean="0"/>
              <a:t>var2 to use?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Step-by-step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smtClean="0"/>
              <a:t>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print "var2 =", var2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1524000"/>
            <a:ext cx="187743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Main Namespace:</a:t>
            </a:r>
          </a:p>
          <a:p>
            <a:endParaRPr lang="en-US" dirty="0" smtClean="0"/>
          </a:p>
          <a:p>
            <a:r>
              <a:rPr lang="en-US" dirty="0" smtClean="0"/>
              <a:t>var1 = "hello"</a:t>
            </a:r>
          </a:p>
          <a:p>
            <a:r>
              <a:rPr lang="en-US" dirty="0" smtClean="0"/>
              <a:t>var2 = "goodbye"</a:t>
            </a:r>
          </a:p>
          <a:p>
            <a:r>
              <a:rPr lang="en-US" dirty="0" smtClean="0"/>
              <a:t>var3 = "earth"</a:t>
            </a:r>
          </a:p>
          <a:p>
            <a:r>
              <a:rPr lang="en-US" dirty="0" smtClean="0"/>
              <a:t>var4 = "moon"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971800" y="4191000"/>
            <a:ext cx="1676400" cy="1981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48200" y="3962400"/>
            <a:ext cx="404283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 line</a:t>
            </a:r>
          </a:p>
          <a:p>
            <a:r>
              <a:rPr lang="en-US" sz="2400" dirty="0" smtClean="0"/>
              <a:t>How does Python know which</a:t>
            </a:r>
            <a:br>
              <a:rPr lang="en-US" sz="2400" dirty="0" smtClean="0"/>
            </a:br>
            <a:r>
              <a:rPr lang="en-US" sz="2400" dirty="0" smtClean="0"/>
              <a:t>var2 to use?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PYTHON ALWAYS USES THE</a:t>
            </a:r>
            <a:br>
              <a:rPr lang="en-US" sz="2400" b="1" dirty="0" smtClean="0"/>
            </a:br>
            <a:r>
              <a:rPr lang="en-US" sz="2400" b="1" dirty="0" smtClean="0"/>
              <a:t>NAMESPACE OF THE CURRENT</a:t>
            </a:r>
            <a:br>
              <a:rPr lang="en-US" sz="2400" b="1" dirty="0" smtClean="0"/>
            </a:br>
            <a:r>
              <a:rPr lang="en-US" sz="2400" b="1" dirty="0" smtClean="0"/>
              <a:t>FUNCTION CALL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Program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def </a:t>
            </a:r>
            <a:r>
              <a:rPr lang="en-US" sz="2400" dirty="0" err="1" smtClean="0"/>
              <a:t>foo</a:t>
            </a:r>
            <a:r>
              <a:rPr lang="en-US" sz="2400" dirty="0" smtClean="0"/>
              <a:t>(var1, var2):</a:t>
            </a:r>
          </a:p>
          <a:p>
            <a:pPr>
              <a:buNone/>
            </a:pPr>
            <a:r>
              <a:rPr lang="en-US" sz="2400" dirty="0" smtClean="0"/>
              <a:t>    print "var1 =", var1</a:t>
            </a:r>
          </a:p>
          <a:p>
            <a:pPr>
              <a:buNone/>
            </a:pPr>
            <a:r>
              <a:rPr lang="en-US" sz="2400" dirty="0" smtClean="0"/>
              <a:t>    print "var2 =", var2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var1 = "hello"</a:t>
            </a:r>
          </a:p>
          <a:p>
            <a:pPr>
              <a:buNone/>
            </a:pPr>
            <a:r>
              <a:rPr lang="en-US" sz="2400" dirty="0" smtClean="0"/>
              <a:t>var2 = "goodbye"</a:t>
            </a:r>
          </a:p>
          <a:p>
            <a:pPr>
              <a:buNone/>
            </a:pPr>
            <a:r>
              <a:rPr lang="en-US" sz="2400" dirty="0" smtClean="0"/>
              <a:t>var3 = "earth"</a:t>
            </a:r>
          </a:p>
          <a:p>
            <a:pPr>
              <a:buNone/>
            </a:pPr>
            <a:r>
              <a:rPr lang="en-US" sz="2400" dirty="0" smtClean="0"/>
              <a:t>var4 = "moon"</a:t>
            </a:r>
          </a:p>
          <a:p>
            <a:pPr>
              <a:buNone/>
            </a:pPr>
            <a:r>
              <a:rPr lang="en-US" sz="2400" dirty="0" err="1" smtClean="0"/>
              <a:t>foo</a:t>
            </a:r>
            <a:r>
              <a:rPr lang="en-US" sz="2400" dirty="0" smtClean="0"/>
              <a:t>(var3, var4)</a:t>
            </a:r>
          </a:p>
          <a:p>
            <a:pPr>
              <a:buNone/>
            </a:pPr>
            <a:r>
              <a:rPr lang="en-US" sz="2400" dirty="0" smtClean="0"/>
              <a:t>print "var2 =", var2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895600"/>
            <a:ext cx="307347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Output: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var1 = "earth"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var2 = "moon"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var2 = "goodbye"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Outputs: </a:t>
            </a:r>
            <a:r>
              <a:rPr lang="en-US" b="1" dirty="0" err="1" smtClean="0"/>
              <a:t>find_substrings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See find_substrings.py</a:t>
            </a:r>
          </a:p>
          <a:p>
            <a:r>
              <a:rPr lang="en-US" sz="2800" dirty="0" smtClean="0"/>
              <a:t>This function:</a:t>
            </a:r>
          </a:p>
          <a:p>
            <a:pPr lvl="1"/>
            <a:r>
              <a:rPr lang="en-US" sz="2400" dirty="0" smtClean="0"/>
              <a:t>finds all positions in string1 where string2 occurs.</a:t>
            </a:r>
          </a:p>
          <a:p>
            <a:pPr lvl="1"/>
            <a:r>
              <a:rPr lang="en-US" sz="2400" dirty="0" smtClean="0"/>
              <a:t>returns the total number of such positions, and the list of the positions.</a:t>
            </a:r>
          </a:p>
          <a:p>
            <a:r>
              <a:rPr lang="en-US" sz="2800" dirty="0" smtClean="0"/>
              <a:t>Thus, </a:t>
            </a:r>
            <a:r>
              <a:rPr lang="en-US" sz="2800" dirty="0" err="1" smtClean="0"/>
              <a:t>find_substrings</a:t>
            </a:r>
            <a:r>
              <a:rPr lang="en-US" sz="2800" dirty="0" smtClean="0"/>
              <a:t> needs to return two values: </a:t>
            </a:r>
          </a:p>
          <a:p>
            <a:pPr lvl="1"/>
            <a:r>
              <a:rPr lang="en-US" sz="2400" dirty="0" smtClean="0"/>
              <a:t>a number (count of </a:t>
            </a:r>
            <a:r>
              <a:rPr lang="en-US" sz="2400" dirty="0" err="1" smtClean="0"/>
              <a:t>occurences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 a list (list of positions of occurrences).</a:t>
            </a:r>
          </a:p>
          <a:p>
            <a:r>
              <a:rPr lang="en-US" sz="2800" dirty="0" smtClean="0"/>
              <a:t>Solution: return a container (list or </a:t>
            </a:r>
            <a:r>
              <a:rPr lang="en-US" sz="2800" dirty="0" err="1" smtClean="0"/>
              <a:t>tuple</a:t>
            </a:r>
            <a:r>
              <a:rPr lang="en-US" sz="2800" dirty="0" smtClean="0"/>
              <a:t>) of the two values.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78</a:t>
            </a:fld>
            <a:endParaRPr 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Outputs: </a:t>
            </a:r>
            <a:r>
              <a:rPr lang="en-US" b="1" dirty="0" err="1" smtClean="0"/>
              <a:t>find_substrings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When we call </a:t>
            </a:r>
            <a:r>
              <a:rPr lang="en-US" sz="2800" dirty="0" err="1" smtClean="0"/>
              <a:t>find_substrings</a:t>
            </a:r>
            <a:r>
              <a:rPr lang="en-US" sz="2800" dirty="0" smtClean="0"/>
              <a:t>, we have two options for handling the return values.</a:t>
            </a:r>
          </a:p>
          <a:p>
            <a:r>
              <a:rPr lang="en-US" sz="2800" dirty="0" smtClean="0"/>
              <a:t>Option 1: store the list of return values into a list.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400" dirty="0" smtClean="0"/>
              <a:t>&gt;&gt;&gt; result = </a:t>
            </a:r>
            <a:r>
              <a:rPr lang="en-US" sz="2400" dirty="0" err="1" smtClean="0"/>
              <a:t>find_substrings</a:t>
            </a:r>
            <a:r>
              <a:rPr lang="en-US" sz="2400" dirty="0" smtClean="0"/>
              <a:t>("</a:t>
            </a:r>
            <a:r>
              <a:rPr lang="en-US" sz="2400" dirty="0" err="1" smtClean="0"/>
              <a:t>asfdjaskdlfjsdlkfjds</a:t>
            </a:r>
            <a:r>
              <a:rPr lang="en-US" sz="2400" dirty="0" smtClean="0"/>
              <a:t>", "as")</a:t>
            </a:r>
          </a:p>
          <a:p>
            <a:pPr>
              <a:buNone/>
            </a:pPr>
            <a:r>
              <a:rPr lang="en-US" sz="2400" dirty="0" smtClean="0"/>
              <a:t>&gt;&gt;&gt; result</a:t>
            </a:r>
          </a:p>
          <a:p>
            <a:pPr>
              <a:buNone/>
            </a:pPr>
            <a:r>
              <a:rPr lang="en-US" sz="2400" dirty="0" smtClean="0"/>
              <a:t>[2, [0, 5]]</a:t>
            </a:r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79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Verifying Numerical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strategy:</a:t>
            </a:r>
          </a:p>
          <a:p>
            <a:pPr lvl="1"/>
            <a:r>
              <a:rPr lang="en-US" dirty="0" smtClean="0"/>
              <a:t>Call </a:t>
            </a:r>
            <a:r>
              <a:rPr lang="en-US" b="1" dirty="0" err="1" smtClean="0"/>
              <a:t>raw_input</a:t>
            </a:r>
            <a:r>
              <a:rPr lang="en-US" dirty="0" smtClean="0"/>
              <a:t> to get the user input.</a:t>
            </a:r>
          </a:p>
          <a:p>
            <a:pPr lvl="2"/>
            <a:r>
              <a:rPr lang="en-US" dirty="0" smtClean="0"/>
              <a:t>This never crashes.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Verify (writing our own code) that the text entered by the user is a valid integer or float.</a:t>
            </a:r>
          </a:p>
          <a:p>
            <a:pPr lvl="1"/>
            <a:r>
              <a:rPr lang="en-US" dirty="0" smtClean="0"/>
              <a:t>After verification, call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or </a:t>
            </a:r>
            <a:r>
              <a:rPr lang="en-US" b="1" dirty="0" smtClean="0"/>
              <a:t>float</a:t>
            </a:r>
            <a:r>
              <a:rPr lang="en-US" dirty="0" smtClean="0"/>
              <a:t> to do the conversion (if the text has passed our code's check, the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float </a:t>
            </a:r>
            <a:r>
              <a:rPr lang="en-US" dirty="0" smtClean="0"/>
              <a:t>functions will not crash).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5786735"/>
            <a:ext cx="4218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How do we do this verification?</a:t>
            </a:r>
            <a:endParaRPr lang="en-US" sz="2400" b="1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Outputs: </a:t>
            </a:r>
            <a:r>
              <a:rPr lang="en-US" b="1" dirty="0" err="1" smtClean="0"/>
              <a:t>find_substrings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When we call </a:t>
            </a:r>
            <a:r>
              <a:rPr lang="en-US" sz="2800" dirty="0" err="1" smtClean="0"/>
              <a:t>find_substrings</a:t>
            </a:r>
            <a:r>
              <a:rPr lang="en-US" sz="2800" dirty="0" smtClean="0"/>
              <a:t>, we have two options for handling the return values.</a:t>
            </a: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Option 2: simultaneously assign two variables. </a:t>
            </a:r>
            <a:r>
              <a:rPr lang="en-US" sz="2800" b="1" dirty="0" smtClean="0">
                <a:solidFill>
                  <a:prstClr val="black"/>
                </a:solidFill>
              </a:rPr>
              <a:t>This is a new Python trick for you.</a:t>
            </a:r>
            <a:endParaRPr lang="en-US" sz="2800" dirty="0" smtClean="0">
              <a:solidFill>
                <a:prstClr val="black"/>
              </a:solidFill>
            </a:endParaRPr>
          </a:p>
          <a:p>
            <a:pPr lvl="0"/>
            <a:endParaRPr lang="en-US" sz="18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[count, positions] = </a:t>
            </a:r>
            <a:r>
              <a:rPr lang="en-US" sz="2400" dirty="0" err="1" smtClean="0">
                <a:solidFill>
                  <a:prstClr val="black"/>
                </a:solidFill>
              </a:rPr>
              <a:t>find_substrings</a:t>
            </a:r>
            <a:r>
              <a:rPr lang="en-US" sz="2400" dirty="0" smtClean="0">
                <a:solidFill>
                  <a:prstClr val="black"/>
                </a:solidFill>
              </a:rPr>
              <a:t>("</a:t>
            </a:r>
            <a:r>
              <a:rPr lang="en-US" sz="2400" dirty="0" err="1" smtClean="0">
                <a:solidFill>
                  <a:prstClr val="black"/>
                </a:solidFill>
              </a:rPr>
              <a:t>asfdjaskdlfjsdlkfjds</a:t>
            </a:r>
            <a:r>
              <a:rPr lang="en-US" sz="2400" dirty="0" smtClean="0">
                <a:solidFill>
                  <a:prstClr val="black"/>
                </a:solidFill>
              </a:rPr>
              <a:t>", "as")</a:t>
            </a: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count</a:t>
            </a: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2</a:t>
            </a: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positions</a:t>
            </a: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[0, 5]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80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Verifying Numerical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for a string to represent an integer, what should be legal format for the string?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4807</Words>
  <Application>Microsoft Office PowerPoint</Application>
  <PresentationFormat>On-screen Show (4:3)</PresentationFormat>
  <Paragraphs>1160</Paragraphs>
  <Slides>80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1" baseType="lpstr">
      <vt:lpstr>Office Theme</vt:lpstr>
      <vt:lpstr>Slide 1</vt:lpstr>
      <vt:lpstr>Why Do We Need Functions</vt:lpstr>
      <vt:lpstr>An Example: Numerical User Input</vt:lpstr>
      <vt:lpstr>An Example: Numerical User Input</vt:lpstr>
      <vt:lpstr>An Example: Numerical User Input</vt:lpstr>
      <vt:lpstr>An Example: Numerical User Input</vt:lpstr>
      <vt:lpstr>Verifying Numerical User Input</vt:lpstr>
      <vt:lpstr>Verifying Numerical User Input</vt:lpstr>
      <vt:lpstr>Verifying Numerical User Input</vt:lpstr>
      <vt:lpstr>Verifying Numerical User Input</vt:lpstr>
      <vt:lpstr>How Do We Use This Strategy?</vt:lpstr>
      <vt:lpstr>Using Our Solution</vt:lpstr>
      <vt:lpstr>Using Our Solution</vt:lpstr>
      <vt:lpstr>Using Our Solution</vt:lpstr>
      <vt:lpstr>Using Our Solution</vt:lpstr>
      <vt:lpstr>Problem of Copying and Pasting Code</vt:lpstr>
      <vt:lpstr>Using Functions, Step 1 (Defining)</vt:lpstr>
      <vt:lpstr>Using Functions, Step 2 (importing)</vt:lpstr>
      <vt:lpstr>Using Functions, Step 2 (importing)</vt:lpstr>
      <vt:lpstr>Importing, First Alternative</vt:lpstr>
      <vt:lpstr>summing_to_N_with_functions_2.py, v1</vt:lpstr>
      <vt:lpstr>Importing, Second Alternative</vt:lpstr>
      <vt:lpstr>summing_to_N_with_functions_2.py, v2</vt:lpstr>
      <vt:lpstr>Importing, Third Alternative</vt:lpstr>
      <vt:lpstr>summing_to_N_with_functions_2.py, v3</vt:lpstr>
      <vt:lpstr>What is a Function</vt:lpstr>
      <vt:lpstr>A Function Defining a Statement</vt:lpstr>
      <vt:lpstr>Function Arguments</vt:lpstr>
      <vt:lpstr>Function Arguments</vt:lpstr>
      <vt:lpstr>How a Function is Evaluated</vt:lpstr>
      <vt:lpstr>How a Function is Evaluated</vt:lpstr>
      <vt:lpstr>How a Function is Evaluated</vt:lpstr>
      <vt:lpstr>How a Function is Evaluated</vt:lpstr>
      <vt:lpstr>How a Function is Evaluated</vt:lpstr>
      <vt:lpstr>How a Function is Evaluated</vt:lpstr>
      <vt:lpstr>How a Function is Evaluated</vt:lpstr>
      <vt:lpstr>How a Function is Evaluated</vt:lpstr>
      <vt:lpstr>How a Function is Evaluated</vt:lpstr>
      <vt:lpstr>How a Function is Evaluated</vt:lpstr>
      <vt:lpstr>Understanding Function Evaluation</vt:lpstr>
      <vt:lpstr>Calling a Function</vt:lpstr>
      <vt:lpstr>Executing a Function Call</vt:lpstr>
      <vt:lpstr>Completing a Function Call That Returns a Value</vt:lpstr>
      <vt:lpstr>The "Main" Code</vt:lpstr>
      <vt:lpstr>Where Do We Store Functions?</vt:lpstr>
      <vt:lpstr>Computing the Divisors of a Number</vt:lpstr>
      <vt:lpstr>Computing the Divisors of a Number</vt:lpstr>
      <vt:lpstr>Computing the Divisors of a Number</vt:lpstr>
      <vt:lpstr>Using the list_divisors function</vt:lpstr>
      <vt:lpstr>Converting a List of Characters to a String</vt:lpstr>
      <vt:lpstr>Converting a List of Characters to a String</vt:lpstr>
      <vt:lpstr>Using the list_to_string Function</vt:lpstr>
      <vt:lpstr>What Will This Print?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Step-by-step Execution</vt:lpstr>
      <vt:lpstr>Summary of Program Output</vt:lpstr>
      <vt:lpstr>Multiple Outputs: find_substrings</vt:lpstr>
      <vt:lpstr>Multiple Outputs: find_substrings</vt:lpstr>
      <vt:lpstr>Multiple Outputs: find_substrings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Vassilis Athitsos</cp:lastModifiedBy>
  <cp:revision>454</cp:revision>
  <dcterms:created xsi:type="dcterms:W3CDTF">2006-08-16T00:00:00Z</dcterms:created>
  <dcterms:modified xsi:type="dcterms:W3CDTF">2012-07-25T12:57:11Z</dcterms:modified>
</cp:coreProperties>
</file>