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46" r:id="rId3"/>
    <p:sldId id="347" r:id="rId4"/>
    <p:sldId id="348" r:id="rId5"/>
    <p:sldId id="349" r:id="rId6"/>
    <p:sldId id="360" r:id="rId7"/>
    <p:sldId id="350" r:id="rId8"/>
    <p:sldId id="362" r:id="rId9"/>
    <p:sldId id="361" r:id="rId10"/>
    <p:sldId id="363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64" r:id="rId20"/>
    <p:sldId id="365" r:id="rId21"/>
    <p:sldId id="366" r:id="rId22"/>
    <p:sldId id="367" r:id="rId23"/>
    <p:sldId id="368" r:id="rId24"/>
    <p:sldId id="370" r:id="rId25"/>
    <p:sldId id="371" r:id="rId26"/>
    <p:sldId id="372" r:id="rId27"/>
    <p:sldId id="369" r:id="rId28"/>
    <p:sldId id="373" r:id="rId29"/>
    <p:sldId id="374" r:id="rId30"/>
    <p:sldId id="375" r:id="rId31"/>
    <p:sldId id="376" r:id="rId32"/>
    <p:sldId id="377" r:id="rId33"/>
    <p:sldId id="379" r:id="rId34"/>
    <p:sldId id="380" r:id="rId35"/>
    <p:sldId id="378" r:id="rId3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6" y="-1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770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Program State and Program Execution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Order of Evaluating </a:t>
            </a:r>
            <a:r>
              <a:rPr lang="en-US" dirty="0" err="1" smtClean="0"/>
              <a:t>Subexpressions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 every line in the calling stack, we process it by evaluating its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, and using the resulting values.</a:t>
            </a:r>
          </a:p>
          <a:p>
            <a:r>
              <a:rPr lang="en-US" sz="2400" dirty="0" smtClean="0"/>
              <a:t>In what order do we evaluate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Evaluate simpler expressions before larger expressions that contain the simple ones.</a:t>
            </a:r>
          </a:p>
          <a:p>
            <a:r>
              <a:rPr lang="en-US" sz="2400" dirty="0" smtClean="0"/>
              <a:t>Does this specify a complete order? </a:t>
            </a:r>
            <a:r>
              <a:rPr lang="en-US" sz="2400" b="1" u="sng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US" sz="2400" dirty="0" smtClean="0"/>
              <a:t>The order in which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 are evaluated may matter (in bad code), but </a:t>
            </a:r>
            <a:r>
              <a:rPr lang="en-US" sz="2400" b="1" u="sng" dirty="0" smtClean="0"/>
              <a:t>should never matter in good code.</a:t>
            </a:r>
          </a:p>
          <a:p>
            <a:r>
              <a:rPr lang="en-US" sz="2400" dirty="0" smtClean="0"/>
              <a:t>Example: what will this print?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&gt;&gt;&gt; list1 = [4, 5, 6]</a:t>
            </a:r>
          </a:p>
          <a:p>
            <a:pPr>
              <a:buNone/>
            </a:pPr>
            <a:r>
              <a:rPr lang="en-US" sz="2400" dirty="0" smtClean="0"/>
              <a:t>&gt;&gt;&gt; list1.pop() - list1.pop()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53799" y="4800600"/>
            <a:ext cx="431400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It depends on whether the left pop or the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right pop is evaluated first.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If left pop is evaluated first, result is 1.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the right pop is evaluated first, result is -1.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THIS IS HORRIBLE CODE, DO NOT USE.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An Example of 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3276600" cy="4906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/>
              <a:t>    result = n*n*n</a:t>
            </a:r>
          </a:p>
          <a:p>
            <a:pPr>
              <a:buNone/>
            </a:pPr>
            <a:r>
              <a:rPr lang="en-US" sz="2000" dirty="0" smtClean="0"/>
              <a:t>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An Example – Numbering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2133600"/>
            <a:ext cx="51361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To make it easy to refer to lines of code,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we assign numbers to each line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2133600"/>
            <a:ext cx="5137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Where do we start from?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How do we initialize the program state?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3163" y="3048000"/>
            <a:ext cx="18774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066163" y="2286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Initializing main</a:t>
            </a:r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>
            <a:off x="5742563" y="3048000"/>
            <a:ext cx="990600" cy="3231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6163" y="2286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</a:t>
            </a:r>
            <a:r>
              <a:rPr lang="en-US" dirty="0" smtClean="0"/>
              <a:t>4</a:t>
            </a:r>
            <a:endParaRPr lang="en-US" dirty="0" smtClean="0"/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>
            <a:off x="5742563" y="3048000"/>
            <a:ext cx="990600" cy="4616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cube(x) + cube(x+1)</a:t>
            </a:r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cube(x) 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43400" y="4114800"/>
            <a:ext cx="41828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it is not sufficient to just show Line 8</a:t>
            </a:r>
            <a:br>
              <a:rPr lang="en-US" dirty="0" smtClean="0"/>
            </a:br>
            <a:r>
              <a:rPr lang="en-US" dirty="0" smtClean="0"/>
              <a:t>in the calling stack. We need to specify </a:t>
            </a:r>
          </a:p>
          <a:p>
            <a:r>
              <a:rPr lang="en-US" dirty="0" smtClean="0"/>
              <a:t>which </a:t>
            </a:r>
            <a:r>
              <a:rPr lang="en-US" dirty="0" err="1" smtClean="0"/>
              <a:t>subexpression</a:t>
            </a:r>
            <a:r>
              <a:rPr lang="en-US" dirty="0" smtClean="0"/>
              <a:t> we will work on.</a:t>
            </a:r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 err="1" smtClean="0"/>
              <a:t>subexpression</a:t>
            </a:r>
            <a:r>
              <a:rPr lang="en-US" dirty="0" smtClean="0"/>
              <a:t> should we choose?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43400" y="4114800"/>
            <a:ext cx="43042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it is not sufficient to just show Line 8</a:t>
            </a:r>
            <a:br>
              <a:rPr lang="en-US" dirty="0" smtClean="0"/>
            </a:br>
            <a:r>
              <a:rPr lang="en-US" dirty="0" smtClean="0"/>
              <a:t>in the calling stack. We need to specify </a:t>
            </a:r>
          </a:p>
          <a:p>
            <a:r>
              <a:rPr lang="en-US" dirty="0" smtClean="0"/>
              <a:t>which </a:t>
            </a:r>
            <a:r>
              <a:rPr lang="en-US" dirty="0" err="1" smtClean="0"/>
              <a:t>subexpression</a:t>
            </a:r>
            <a:r>
              <a:rPr lang="en-US" dirty="0" smtClean="0"/>
              <a:t> we will work on.</a:t>
            </a:r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 err="1" smtClean="0"/>
              <a:t>subexpression</a:t>
            </a:r>
            <a:r>
              <a:rPr lang="en-US" dirty="0" smtClean="0"/>
              <a:t> should we choose?</a:t>
            </a:r>
          </a:p>
          <a:p>
            <a:endParaRPr lang="en-US" dirty="0" smtClean="0"/>
          </a:p>
          <a:p>
            <a:r>
              <a:rPr lang="en-US" dirty="0" smtClean="0"/>
              <a:t>As long as the code follows good guidelines,</a:t>
            </a:r>
            <a:br>
              <a:rPr lang="en-US" dirty="0" smtClean="0"/>
            </a:br>
            <a:r>
              <a:rPr lang="en-US" dirty="0" smtClean="0"/>
              <a:t>the order does not matter.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cube(x) 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cube(x) </a:t>
            </a:r>
            <a:r>
              <a:rPr lang="en-US" dirty="0" smtClean="0"/>
              <a:t>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State vs. Program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state of the program contains all the information that we need to determine what the program will do next.</a:t>
            </a:r>
          </a:p>
          <a:p>
            <a:r>
              <a:rPr lang="en-US" sz="2800" dirty="0" smtClean="0"/>
              <a:t>The state of the program is typically </a:t>
            </a:r>
            <a:r>
              <a:rPr lang="en-US" sz="2800" b="1" u="sng" dirty="0" smtClean="0"/>
              <a:t>much more simple</a:t>
            </a:r>
            <a:r>
              <a:rPr lang="en-US" sz="2800" dirty="0" smtClean="0"/>
              <a:t> than the history of the program, which describes everything than the program did from the beginning till now.</a:t>
            </a:r>
          </a:p>
          <a:p>
            <a:r>
              <a:rPr lang="en-US" sz="2800" dirty="0" smtClean="0"/>
              <a:t>The computer always keeps track of program state.</a:t>
            </a:r>
          </a:p>
          <a:p>
            <a:r>
              <a:rPr lang="en-US" sz="2800" dirty="0" smtClean="0"/>
              <a:t>As a rule (with rare exceptions) the computer does </a:t>
            </a:r>
            <a:r>
              <a:rPr lang="en-US" sz="2800" b="1" u="sng" dirty="0" smtClean="0"/>
              <a:t>NOT</a:t>
            </a:r>
            <a:r>
              <a:rPr lang="en-US" sz="2800" dirty="0" smtClean="0"/>
              <a:t> keep track of program history.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1: def cube(n):</a:t>
            </a:r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cube(x) </a:t>
            </a:r>
            <a:r>
              <a:rPr lang="en-US" dirty="0" smtClean="0"/>
              <a:t>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8288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2: result = n*n*n</a:t>
            </a:r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cube(x) </a:t>
            </a:r>
            <a:r>
              <a:rPr lang="en-US" dirty="0" smtClean="0"/>
              <a:t>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6764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3</a:t>
            </a:r>
          </a:p>
          <a:p>
            <a:r>
              <a:rPr lang="en-US" dirty="0" smtClean="0"/>
              <a:t>result = 27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3: return result</a:t>
            </a:r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cube(x) </a:t>
            </a:r>
            <a:r>
              <a:rPr lang="en-US" dirty="0" smtClean="0"/>
              <a:t>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6764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3</a:t>
            </a:r>
          </a:p>
          <a:p>
            <a:r>
              <a:rPr lang="en-US" dirty="0" smtClean="0"/>
              <a:t>result = 27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27 </a:t>
            </a:r>
            <a:r>
              <a:rPr lang="en-US" dirty="0" smtClean="0"/>
              <a:t>+ cube(x+1)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9200" y="5029200"/>
            <a:ext cx="3838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in the calling stack, the returned </a:t>
            </a:r>
            <a:br>
              <a:rPr lang="en-US" dirty="0" smtClean="0"/>
            </a:br>
            <a:r>
              <a:rPr lang="en-US" dirty="0" smtClean="0"/>
              <a:t>value replaces the function call in the </a:t>
            </a:r>
          </a:p>
          <a:p>
            <a:r>
              <a:rPr lang="en-US" dirty="0" smtClean="0"/>
              <a:t>calling line.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cube(</a:t>
            </a:r>
            <a:r>
              <a:rPr lang="en-US" dirty="0" smtClean="0">
                <a:solidFill>
                  <a:srgbClr val="FF0000"/>
                </a:solidFill>
              </a:rPr>
              <a:t>x+1</a:t>
            </a:r>
            <a:r>
              <a:rPr lang="en-US" dirty="0" smtClean="0"/>
              <a:t>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9200" y="5029200"/>
            <a:ext cx="3111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</a:t>
            </a:r>
            <a:r>
              <a:rPr lang="en-US" dirty="0" err="1" smtClean="0"/>
              <a:t>subexpression</a:t>
            </a:r>
            <a:r>
              <a:rPr lang="en-US" dirty="0" smtClean="0"/>
              <a:t> to evaluate</a:t>
            </a:r>
          </a:p>
          <a:p>
            <a:r>
              <a:rPr lang="en-US" dirty="0" smtClean="0"/>
              <a:t>in current line: x+1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cube(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cube(4)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9200" y="5029200"/>
            <a:ext cx="3111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</a:t>
            </a:r>
            <a:r>
              <a:rPr lang="en-US" dirty="0" err="1" smtClean="0"/>
              <a:t>subexpression</a:t>
            </a:r>
            <a:r>
              <a:rPr lang="en-US" dirty="0" smtClean="0"/>
              <a:t> to evaluate</a:t>
            </a:r>
          </a:p>
          <a:p>
            <a:r>
              <a:rPr lang="en-US" dirty="0" smtClean="0"/>
              <a:t>in current line: cube(4)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1: def cube(n):</a:t>
            </a:r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cube(4)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6764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4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2: result = n*n*n</a:t>
            </a:r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cube(4)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6764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4</a:t>
            </a:r>
          </a:p>
          <a:p>
            <a:r>
              <a:rPr lang="en-US" dirty="0" smtClean="0"/>
              <a:t>result = 64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3: return result</a:t>
            </a:r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cube(4)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6764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cube Namespace:</a:t>
            </a:r>
          </a:p>
          <a:p>
            <a:endParaRPr lang="en-US" dirty="0" smtClean="0"/>
          </a:p>
          <a:p>
            <a:r>
              <a:rPr lang="en-US" dirty="0" smtClean="0"/>
              <a:t>n = 4</a:t>
            </a:r>
          </a:p>
          <a:p>
            <a:r>
              <a:rPr lang="en-US" dirty="0" smtClean="0"/>
              <a:t>result = 64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Program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Understanding any piece of code (whether it is an if statement, while loop, function call) means understanding how that piece of code changes program state.</a:t>
            </a:r>
          </a:p>
          <a:p>
            <a:pPr lvl="1"/>
            <a:r>
              <a:rPr lang="en-US" dirty="0" smtClean="0"/>
              <a:t>Code that does not change the program state is useless.</a:t>
            </a:r>
          </a:p>
          <a:p>
            <a:r>
              <a:rPr lang="en-US" dirty="0" smtClean="0"/>
              <a:t>Conversely, if you do not understand precisely how some piece of code changes program state, </a:t>
            </a:r>
            <a:r>
              <a:rPr lang="en-US" b="1" dirty="0" smtClean="0"/>
              <a:t>you do not understand that piece of code.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27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64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9200" y="5029200"/>
            <a:ext cx="3838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in the calling stack, the returned </a:t>
            </a:r>
            <a:br>
              <a:rPr lang="en-US" dirty="0" smtClean="0"/>
            </a:br>
            <a:r>
              <a:rPr lang="en-US" dirty="0" smtClean="0"/>
              <a:t>value replaces the function call in the </a:t>
            </a:r>
          </a:p>
          <a:p>
            <a:r>
              <a:rPr lang="en-US" dirty="0" smtClean="0"/>
              <a:t>calling line.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27 + 64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29200" y="5029200"/>
            <a:ext cx="3111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</a:t>
            </a:r>
            <a:r>
              <a:rPr lang="en-US" dirty="0" err="1" smtClean="0"/>
              <a:t>subexpression</a:t>
            </a:r>
            <a:r>
              <a:rPr lang="en-US" dirty="0" smtClean="0"/>
              <a:t> to evaluate</a:t>
            </a:r>
          </a:p>
          <a:p>
            <a:r>
              <a:rPr lang="en-US" dirty="0" smtClean="0"/>
              <a:t>in current line: 27 + 64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result = </a:t>
            </a:r>
            <a:r>
              <a:rPr lang="en-US" dirty="0" smtClean="0">
                <a:solidFill>
                  <a:srgbClr val="FF0000"/>
                </a:solidFill>
              </a:rPr>
              <a:t>91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</a:t>
            </a:r>
            <a:r>
              <a:rPr lang="en-US" dirty="0" smtClean="0">
                <a:solidFill>
                  <a:srgbClr val="FF0000"/>
                </a:solidFill>
              </a:rPr>
              <a:t>result = 91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3854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5029200"/>
            <a:ext cx="39871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to be done in Line 5: use computed</a:t>
            </a:r>
            <a:br>
              <a:rPr lang="en-US" dirty="0" smtClean="0"/>
            </a:br>
            <a:r>
              <a:rPr lang="en-US" dirty="0" smtClean="0"/>
              <a:t>value(s) as prescribed by that line (i.e., </a:t>
            </a:r>
            <a:br>
              <a:rPr lang="en-US" dirty="0" smtClean="0"/>
            </a:br>
            <a:r>
              <a:rPr lang="en-US" dirty="0" smtClean="0"/>
              <a:t>do an assignment).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  <a:p>
            <a:r>
              <a:rPr lang="en-US" dirty="0" smtClean="0"/>
              <a:t>result = 91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5: </a:t>
            </a:r>
            <a:r>
              <a:rPr lang="en-US" dirty="0" smtClean="0">
                <a:solidFill>
                  <a:srgbClr val="FF0000"/>
                </a:solidFill>
              </a:rPr>
              <a:t>result = 91</a:t>
            </a: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5239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5029200"/>
            <a:ext cx="39871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to be done in Line 5: use computed</a:t>
            </a:r>
            <a:br>
              <a:rPr lang="en-US" dirty="0" smtClean="0"/>
            </a:br>
            <a:r>
              <a:rPr lang="en-US" dirty="0" smtClean="0"/>
              <a:t>value(s) as prescribed by that line (i.e., </a:t>
            </a:r>
            <a:br>
              <a:rPr lang="en-US" dirty="0" smtClean="0"/>
            </a:br>
            <a:r>
              <a:rPr lang="en-US" dirty="0" smtClean="0"/>
              <a:t>do an assignment).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3581400"/>
            <a:ext cx="3962400" cy="312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en-US" sz="2000" dirty="0" smtClean="0"/>
              <a:t>def cube(n):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   result = n*n*n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   return result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start of main code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 smtClean="0"/>
              <a:t>x = 3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5:   </a:t>
            </a:r>
            <a:r>
              <a:rPr lang="en-US" sz="2000" dirty="0" smtClean="0"/>
              <a:t>result = cube(x) + cube(x+1)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6:   </a:t>
            </a:r>
            <a:r>
              <a:rPr lang="en-US" sz="2000" dirty="0" smtClean="0"/>
              <a:t>print "result =", result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3163" y="3048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x = 3</a:t>
            </a:r>
          </a:p>
          <a:p>
            <a:r>
              <a:rPr lang="en-US" dirty="0" smtClean="0"/>
              <a:t>result = 91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86000"/>
            <a:ext cx="3505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Calling Stack:</a:t>
            </a:r>
          </a:p>
          <a:p>
            <a:endParaRPr lang="en-US" dirty="0" smtClean="0"/>
          </a:p>
          <a:p>
            <a:r>
              <a:rPr lang="en-US" dirty="0" smtClean="0"/>
              <a:t>Line 6: print "result =", result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6248400" y="3124200"/>
            <a:ext cx="484763" cy="5239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Program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A program state consists of:</a:t>
            </a:r>
          </a:p>
          <a:p>
            <a:pPr lvl="1"/>
            <a:r>
              <a:rPr lang="en-US" sz="2400" b="1" dirty="0" smtClean="0"/>
              <a:t>Namespaces</a:t>
            </a:r>
            <a:r>
              <a:rPr lang="en-US" sz="2400" dirty="0" smtClean="0"/>
              <a:t>, that associate variable names with values.</a:t>
            </a:r>
          </a:p>
          <a:p>
            <a:pPr lvl="2"/>
            <a:r>
              <a:rPr lang="en-US" sz="2000" dirty="0" smtClean="0"/>
              <a:t>Only one namespace is visible at each moment in the program execution, but multiple other namespaces may still be in memory, and can become visible later.</a:t>
            </a:r>
          </a:p>
          <a:p>
            <a:pPr lvl="1"/>
            <a:r>
              <a:rPr lang="en-US" sz="2400" b="1" dirty="0" smtClean="0"/>
              <a:t>A calling stack</a:t>
            </a:r>
            <a:r>
              <a:rPr lang="en-US" sz="2400" dirty="0" smtClean="0"/>
              <a:t>, which describes what line(s) of code we are currently executing.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Calling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</a:t>
            </a:r>
            <a:r>
              <a:rPr lang="en-US" sz="2400" b="1" dirty="0" smtClean="0"/>
              <a:t> calling stack </a:t>
            </a:r>
            <a:r>
              <a:rPr lang="en-US" sz="2400" dirty="0" smtClean="0"/>
              <a:t>describes what line(s) of code we are executing right now. The calling stack contains a </a:t>
            </a:r>
            <a:r>
              <a:rPr lang="en-US" sz="2400" b="1" dirty="0" smtClean="0"/>
              <a:t>sequence </a:t>
            </a:r>
            <a:r>
              <a:rPr lang="en-US" sz="2400" dirty="0" smtClean="0"/>
              <a:t>of program lines:</a:t>
            </a:r>
          </a:p>
          <a:p>
            <a:pPr lvl="1"/>
            <a:r>
              <a:rPr lang="en-US" sz="2000" dirty="0" smtClean="0"/>
              <a:t>The current line L_1 we are executing.</a:t>
            </a:r>
          </a:p>
          <a:p>
            <a:pPr lvl="1"/>
            <a:r>
              <a:rPr lang="en-US" sz="2000" dirty="0" smtClean="0"/>
              <a:t>The line L_2 that made the last function call. </a:t>
            </a:r>
          </a:p>
          <a:p>
            <a:pPr lvl="1"/>
            <a:r>
              <a:rPr lang="en-US" sz="2000" dirty="0" smtClean="0"/>
              <a:t>The line L_3 that made the second-to-last function call.</a:t>
            </a:r>
          </a:p>
          <a:p>
            <a:pPr lvl="1"/>
            <a:r>
              <a:rPr lang="en-US" sz="2000" dirty="0" smtClean="0"/>
              <a:t>And so on, until some line L_N that belongs to the main code.</a:t>
            </a:r>
          </a:p>
          <a:p>
            <a:r>
              <a:rPr lang="en-US" sz="2400" dirty="0" smtClean="0"/>
              <a:t>Important: for every line in the calling stack, additional information is needed:</a:t>
            </a:r>
          </a:p>
          <a:p>
            <a:pPr lvl="1"/>
            <a:r>
              <a:rPr lang="en-US" sz="2000" dirty="0" smtClean="0"/>
              <a:t>Exactly </a:t>
            </a:r>
            <a:r>
              <a:rPr lang="en-US" sz="2000" b="1" dirty="0" smtClean="0"/>
              <a:t>which function call </a:t>
            </a:r>
            <a:r>
              <a:rPr lang="en-US" sz="2000" dirty="0" smtClean="0"/>
              <a:t>is being evaluated (lines of code may include multiple function calls).</a:t>
            </a:r>
          </a:p>
          <a:p>
            <a:pPr lvl="1"/>
            <a:r>
              <a:rPr lang="en-US" sz="2000" dirty="0" smtClean="0"/>
              <a:t>Which </a:t>
            </a:r>
            <a:r>
              <a:rPr lang="en-US" sz="2000" dirty="0" err="1" smtClean="0"/>
              <a:t>subexpressions</a:t>
            </a:r>
            <a:r>
              <a:rPr lang="en-US" sz="2000" dirty="0" smtClean="0"/>
              <a:t> </a:t>
            </a:r>
            <a:r>
              <a:rPr lang="en-US" sz="2000" b="1" dirty="0" smtClean="0"/>
              <a:t>have already been evaluated</a:t>
            </a:r>
            <a:r>
              <a:rPr lang="en-US" sz="2000" dirty="0" smtClean="0"/>
              <a:t> and what values they returned.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Calling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</a:t>
            </a:r>
            <a:r>
              <a:rPr lang="en-US" sz="2400" b="1" dirty="0" smtClean="0"/>
              <a:t> calling stack </a:t>
            </a:r>
            <a:r>
              <a:rPr lang="en-US" sz="2400" dirty="0" smtClean="0"/>
              <a:t>describes what line(s) of code we are executing right now. The calling stack contains a </a:t>
            </a:r>
            <a:r>
              <a:rPr lang="en-US" sz="2400" b="1" dirty="0" smtClean="0"/>
              <a:t>sequence </a:t>
            </a:r>
            <a:r>
              <a:rPr lang="en-US" sz="2400" dirty="0" smtClean="0"/>
              <a:t>of program lines:</a:t>
            </a:r>
          </a:p>
          <a:p>
            <a:pPr lvl="1"/>
            <a:r>
              <a:rPr lang="en-US" sz="2000" dirty="0" smtClean="0"/>
              <a:t>The current line L_1 we are executing.</a:t>
            </a:r>
          </a:p>
          <a:p>
            <a:pPr lvl="1"/>
            <a:r>
              <a:rPr lang="en-US" sz="2000" dirty="0" smtClean="0"/>
              <a:t>The line L_2 that made the last function call. </a:t>
            </a:r>
          </a:p>
          <a:p>
            <a:pPr lvl="1"/>
            <a:r>
              <a:rPr lang="en-US" sz="2000" dirty="0" smtClean="0"/>
              <a:t>The line L_3 that made the second-to-last function call.</a:t>
            </a:r>
          </a:p>
          <a:p>
            <a:pPr lvl="1"/>
            <a:r>
              <a:rPr lang="en-US" sz="2000" dirty="0" smtClean="0"/>
              <a:t>And so on, until some line L_N that belongs to the main code.</a:t>
            </a:r>
          </a:p>
          <a:p>
            <a:r>
              <a:rPr lang="en-US" sz="2400" dirty="0" smtClean="0"/>
              <a:t>Important: for every line in the calling stack, additional information is needed:</a:t>
            </a:r>
          </a:p>
          <a:p>
            <a:pPr lvl="1"/>
            <a:r>
              <a:rPr lang="en-US" sz="2000" dirty="0" smtClean="0"/>
              <a:t>Exactly </a:t>
            </a:r>
            <a:r>
              <a:rPr lang="en-US" sz="2000" b="1" dirty="0" smtClean="0"/>
              <a:t>which function call </a:t>
            </a:r>
            <a:r>
              <a:rPr lang="en-US" sz="2000" dirty="0" smtClean="0"/>
              <a:t>is being evaluated (lines of code may include multiple function calls).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Which </a:t>
            </a:r>
            <a:r>
              <a:rPr lang="en-US" sz="2000" dirty="0" err="1" smtClean="0">
                <a:solidFill>
                  <a:srgbClr val="FF0000"/>
                </a:solidFill>
              </a:rPr>
              <a:t>subexpressions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have already been evaluated</a:t>
            </a:r>
            <a:r>
              <a:rPr lang="en-US" sz="2000" dirty="0" smtClean="0">
                <a:solidFill>
                  <a:srgbClr val="FF0000"/>
                </a:solidFill>
              </a:rPr>
              <a:t> and what values they returned. WE WILL GET BACK TO THIS TOPIC, IT IS IMPORTANT.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Correspondences between Namespaces and Calling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any point in the program, the number of namespaces is equal to the number of lines in the calling stack.</a:t>
            </a:r>
          </a:p>
          <a:p>
            <a:r>
              <a:rPr lang="en-US" dirty="0" smtClean="0"/>
              <a:t>Each line in the calling stack corresponds to a different namespace.</a:t>
            </a:r>
          </a:p>
          <a:p>
            <a:pPr lvl="1"/>
            <a:r>
              <a:rPr lang="en-US" dirty="0" smtClean="0"/>
              <a:t>Why? Because each line in the calling stack corresponds to a different function call.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Order of Evaluating </a:t>
            </a:r>
            <a:r>
              <a:rPr lang="en-US" dirty="0" err="1" smtClean="0"/>
              <a:t>Subexpressions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 every line in the calling stack, we process it by evaluating its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, and using the resulting values.</a:t>
            </a:r>
          </a:p>
          <a:p>
            <a:r>
              <a:rPr lang="en-US" sz="2400" dirty="0" smtClean="0"/>
              <a:t>In what order do we evaluate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Evaluate simpler expressions before larger expressions that contain the simple ones.</a:t>
            </a:r>
          </a:p>
          <a:p>
            <a:r>
              <a:rPr lang="en-US" sz="2400" dirty="0" smtClean="0"/>
              <a:t>Does this specify a complete order? </a:t>
            </a:r>
            <a:r>
              <a:rPr lang="en-US" sz="2400" b="1" u="sng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US" sz="2400" dirty="0" smtClean="0"/>
              <a:t>The order in which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 are evaluated may matter (in bad code), but </a:t>
            </a:r>
            <a:r>
              <a:rPr lang="en-US" sz="2400" b="1" u="sng" dirty="0" smtClean="0"/>
              <a:t>should never matter in good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Order of Evaluating </a:t>
            </a:r>
            <a:r>
              <a:rPr lang="en-US" dirty="0" err="1" smtClean="0"/>
              <a:t>Subexpressions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 every line in the calling stack, we process it by evaluating its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, and using the resulting values.</a:t>
            </a:r>
          </a:p>
          <a:p>
            <a:r>
              <a:rPr lang="en-US" sz="2400" dirty="0" smtClean="0"/>
              <a:t>In what order do we evaluate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Evaluate simpler expressions before larger expressions that contain the simple ones.</a:t>
            </a:r>
          </a:p>
          <a:p>
            <a:r>
              <a:rPr lang="en-US" sz="2400" dirty="0" smtClean="0"/>
              <a:t>Does this specify a complete order? </a:t>
            </a:r>
            <a:r>
              <a:rPr lang="en-US" sz="2400" b="1" u="sng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US" sz="2400" dirty="0" smtClean="0"/>
              <a:t>The order in which </a:t>
            </a:r>
            <a:r>
              <a:rPr lang="en-US" sz="2400" dirty="0" err="1" smtClean="0"/>
              <a:t>subexpressions</a:t>
            </a:r>
            <a:r>
              <a:rPr lang="en-US" sz="2400" dirty="0" smtClean="0"/>
              <a:t> are evaluated may matter (in bad code), but </a:t>
            </a:r>
            <a:r>
              <a:rPr lang="en-US" sz="2400" b="1" u="sng" dirty="0" smtClean="0"/>
              <a:t>should never matter in good code.</a:t>
            </a:r>
          </a:p>
          <a:p>
            <a:r>
              <a:rPr lang="en-US" sz="2400" dirty="0" smtClean="0"/>
              <a:t>Example: what will this print?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&gt;&gt;&gt; list1 = [4, 5, 6]</a:t>
            </a:r>
          </a:p>
          <a:p>
            <a:pPr>
              <a:buNone/>
            </a:pPr>
            <a:r>
              <a:rPr lang="en-US" sz="2400" dirty="0" smtClean="0"/>
              <a:t>&gt;&gt;&gt; list1.pop() - list1.pop()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2624</Words>
  <Application>Microsoft Office PowerPoint</Application>
  <PresentationFormat>On-screen Show (4:3)</PresentationFormat>
  <Paragraphs>517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Slide 1</vt:lpstr>
      <vt:lpstr>Program State vs. Program History</vt:lpstr>
      <vt:lpstr>Understanding Program States</vt:lpstr>
      <vt:lpstr>Defining a Program State</vt:lpstr>
      <vt:lpstr>The Calling Stack</vt:lpstr>
      <vt:lpstr>The Calling Stack</vt:lpstr>
      <vt:lpstr>Correspondences between Namespaces and Calling Stack</vt:lpstr>
      <vt:lpstr>The Order of Evaluating Subexpressions</vt:lpstr>
      <vt:lpstr>The Order of Evaluating Subexpressions</vt:lpstr>
      <vt:lpstr>The Order of Evaluating Subexpressions</vt:lpstr>
      <vt:lpstr>An Example of Program Execution</vt:lpstr>
      <vt:lpstr>An Example – Numbering Lines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  <vt:lpstr>Program Execution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Vassilis Athitsos</cp:lastModifiedBy>
  <cp:revision>487</cp:revision>
  <dcterms:created xsi:type="dcterms:W3CDTF">2006-08-16T00:00:00Z</dcterms:created>
  <dcterms:modified xsi:type="dcterms:W3CDTF">2012-07-25T20:06:53Z</dcterms:modified>
</cp:coreProperties>
</file>