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90" r:id="rId3"/>
    <p:sldId id="299" r:id="rId4"/>
    <p:sldId id="300" r:id="rId5"/>
    <p:sldId id="301" r:id="rId6"/>
    <p:sldId id="302" r:id="rId7"/>
    <p:sldId id="291" r:id="rId8"/>
    <p:sldId id="303" r:id="rId9"/>
    <p:sldId id="309" r:id="rId10"/>
    <p:sldId id="311" r:id="rId11"/>
    <p:sldId id="313" r:id="rId12"/>
    <p:sldId id="320" r:id="rId13"/>
    <p:sldId id="321" r:id="rId14"/>
    <p:sldId id="322" r:id="rId15"/>
    <p:sldId id="304" r:id="rId16"/>
    <p:sldId id="305" r:id="rId17"/>
    <p:sldId id="306" r:id="rId18"/>
    <p:sldId id="307" r:id="rId19"/>
    <p:sldId id="308" r:id="rId20"/>
    <p:sldId id="310" r:id="rId21"/>
    <p:sldId id="314" r:id="rId22"/>
    <p:sldId id="316" r:id="rId23"/>
    <p:sldId id="317" r:id="rId24"/>
    <p:sldId id="318" r:id="rId25"/>
    <p:sldId id="323" r:id="rId26"/>
    <p:sldId id="324" r:id="rId27"/>
    <p:sldId id="319" r:id="rId28"/>
    <p:sldId id="315" r:id="rId29"/>
    <p:sldId id="325" r:id="rId30"/>
    <p:sldId id="326" r:id="rId31"/>
    <p:sldId id="327" r:id="rId32"/>
    <p:sldId id="328" r:id="rId33"/>
    <p:sldId id="330" r:id="rId34"/>
    <p:sldId id="331" r:id="rId3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4" y="-1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4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EE596-0BA1-4FF4-8397-7178F3A05B6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89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7/30/2013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Files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dirty="0" smtClean="0"/>
              <a:t>A Closer 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495800" cy="140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open("file1.txt", "r")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line in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print(line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216275"/>
            <a:ext cx="8458200" cy="1584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Function </a:t>
            </a:r>
            <a:r>
              <a:rPr lang="en-US" sz="2800" b="1" dirty="0" smtClean="0"/>
              <a:t>open </a:t>
            </a:r>
            <a:r>
              <a:rPr lang="en-US" sz="2800" dirty="0" smtClean="0"/>
              <a:t>creates a connection between </a:t>
            </a:r>
            <a:r>
              <a:rPr lang="en-US" sz="2400" dirty="0" smtClean="0"/>
              <a:t>variable </a:t>
            </a:r>
            <a:r>
              <a:rPr lang="en-US" sz="2400" b="1" dirty="0" err="1" smtClean="0"/>
              <a:t>my_file</a:t>
            </a:r>
            <a:r>
              <a:rPr lang="en-US" sz="2400" b="1" dirty="0" smtClean="0"/>
              <a:t> </a:t>
            </a:r>
            <a:r>
              <a:rPr lang="en-US" sz="2400" dirty="0" smtClean="0"/>
              <a:t>and the content of file </a:t>
            </a:r>
            <a:r>
              <a:rPr lang="en-US" sz="2400" b="1" dirty="0" smtClean="0"/>
              <a:t>file1.txt.</a:t>
            </a:r>
            <a:endParaRPr lang="en-US" sz="2400" dirty="0" smtClean="0"/>
          </a:p>
          <a:p>
            <a:r>
              <a:rPr lang="en-US" sz="2800" dirty="0" smtClean="0"/>
              <a:t>What is this connection?</a:t>
            </a:r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56412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dirty="0" smtClean="0"/>
              <a:t>A Closer 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495800" cy="140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open("file1.txt", "r")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line in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print(line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216275"/>
            <a:ext cx="8458200" cy="1584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Function </a:t>
            </a:r>
            <a:r>
              <a:rPr lang="en-US" sz="2800" b="1" dirty="0" smtClean="0"/>
              <a:t>open </a:t>
            </a:r>
            <a:r>
              <a:rPr lang="en-US" sz="2800" dirty="0" smtClean="0"/>
              <a:t>creates a connection between </a:t>
            </a:r>
            <a:r>
              <a:rPr lang="en-US" sz="2400" dirty="0" smtClean="0"/>
              <a:t>variable </a:t>
            </a:r>
            <a:r>
              <a:rPr lang="en-US" sz="2400" b="1" dirty="0" err="1" smtClean="0"/>
              <a:t>my_file</a:t>
            </a:r>
            <a:r>
              <a:rPr lang="en-US" sz="2400" b="1" dirty="0" smtClean="0"/>
              <a:t> </a:t>
            </a:r>
            <a:r>
              <a:rPr lang="en-US" sz="2400" dirty="0" smtClean="0"/>
              <a:t>and the content of file </a:t>
            </a:r>
            <a:r>
              <a:rPr lang="en-US" sz="2400" b="1" dirty="0" smtClean="0"/>
              <a:t>file1.txt.</a:t>
            </a:r>
            <a:endParaRPr lang="en-US" sz="2400" dirty="0" smtClean="0"/>
          </a:p>
          <a:p>
            <a:r>
              <a:rPr lang="en-US" sz="2800" dirty="0" smtClean="0"/>
              <a:t>What is this connection?</a:t>
            </a:r>
          </a:p>
          <a:p>
            <a:pPr lvl="1"/>
            <a:r>
              <a:rPr lang="en-US" sz="2400" b="1" dirty="0" err="1" smtClean="0"/>
              <a:t>my_file</a:t>
            </a:r>
            <a:r>
              <a:rPr lang="en-US" sz="2400" dirty="0" smtClean="0"/>
              <a:t> becomes a </a:t>
            </a:r>
            <a:r>
              <a:rPr lang="en-US" sz="2400" b="1" u="sng" dirty="0" smtClean="0"/>
              <a:t>stream</a:t>
            </a:r>
            <a:r>
              <a:rPr lang="en-US" sz="2400" dirty="0" smtClean="0"/>
              <a:t>, from which we can access lines one at a time, till we reach the end of the file.</a:t>
            </a:r>
          </a:p>
          <a:p>
            <a:pPr lvl="1"/>
            <a:r>
              <a:rPr lang="en-US" sz="2400" dirty="0" smtClean="0"/>
              <a:t>We can access these lines in different ways.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One way (as shown above): 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line in 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my_file</a:t>
            </a:r>
            <a:endParaRPr lang="en-US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000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Each Line Is Read Only Once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495800" cy="140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open("hello2.txt", "r")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line in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print(line)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line in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print(line)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62400" y="2835275"/>
            <a:ext cx="4953000" cy="1584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Each line in the file is read only once.</a:t>
            </a:r>
          </a:p>
          <a:p>
            <a:r>
              <a:rPr lang="en-US" sz="2800" dirty="0" smtClean="0"/>
              <a:t>The first for-loop reads all the lines of the file.</a:t>
            </a:r>
          </a:p>
          <a:p>
            <a:r>
              <a:rPr lang="en-US" sz="2800" dirty="0" smtClean="0"/>
              <a:t>Thus, the second for-loop will not read anything (we </a:t>
            </a:r>
            <a:r>
              <a:rPr lang="en-US" sz="2800" b="1" u="sng" dirty="0" smtClean="0"/>
              <a:t>will not see </a:t>
            </a:r>
            <a:r>
              <a:rPr lang="en-US" sz="2800" dirty="0" smtClean="0"/>
              <a:t>the file printed twice).</a:t>
            </a:r>
          </a:p>
        </p:txBody>
      </p:sp>
    </p:spTree>
    <p:extLst>
      <p:ext uri="{BB962C8B-B14F-4D97-AF65-F5344CB8AC3E}">
        <p14:creationId xmlns:p14="http://schemas.microsoft.com/office/powerpoint/2010/main" val="2092329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Access Lines Multiple Times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495800" cy="140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open("hello2.txt", "r")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lines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my_file.readlines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line in lines: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print(line)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line in lines: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print(line)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62400" y="2835275"/>
            <a:ext cx="4953000" cy="1584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Approach 1: Use the </a:t>
            </a:r>
            <a:r>
              <a:rPr lang="en-US" sz="2800" b="1" dirty="0" err="1" smtClean="0"/>
              <a:t>readlines</a:t>
            </a:r>
            <a:r>
              <a:rPr lang="en-US" sz="2800" dirty="0" smtClean="0"/>
              <a:t> method to store all lines into a list of strings.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466405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Access Lines Multiple Times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495800" cy="140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open("hello2.txt", "r")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line in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print(line)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open("hello2.txt", "r")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for line in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print(line)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62400" y="4283075"/>
            <a:ext cx="4953000" cy="1584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Approach 2: Open and close the file twice.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925749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dirty="0" smtClean="0"/>
              <a:t>A Second Example: Length of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495800" cy="14017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open("file1.txt", "r")</a:t>
            </a:r>
          </a:p>
          <a:p>
            <a:pPr marL="0" lvl="0" indent="0"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for line in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lvl="0" indent="0">
              <a:buNone/>
            </a:pP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print(line)</a:t>
            </a:r>
          </a:p>
          <a:p>
            <a:pPr marL="0" lvl="0" indent="0">
              <a:buNone/>
            </a:pP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216275"/>
            <a:ext cx="8458200" cy="1584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Modify the above program, to obtain a program that computes the length of file "file1.txt", i.e., the number of characters in "file1.txt".</a:t>
            </a:r>
            <a:endParaRPr lang="en-US" sz="24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50468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dirty="0" smtClean="0"/>
              <a:t>A Second Example: Length of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791200" cy="140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open("file1.txt", "r")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total = 0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for line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total = total +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(line)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("the total length is:", total)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9748" y="4495800"/>
            <a:ext cx="8458200" cy="1584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The above program computes the length of file "file1.txt", i.e., the number of characters in "file1.txt".</a:t>
            </a:r>
            <a:endParaRPr lang="en-US" sz="24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76384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dirty="0" smtClean="0"/>
              <a:t>Converting to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791200" cy="140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open("file1.txt", "r")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total = 0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for line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total = total +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(line)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("the total length is:", total)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9748" y="4495800"/>
            <a:ext cx="8458200" cy="1584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Modify the above program, so that it defines (and uses) a function </a:t>
            </a:r>
            <a:r>
              <a:rPr lang="en-US" sz="2800" dirty="0" err="1" smtClean="0"/>
              <a:t>file_length</a:t>
            </a:r>
            <a:r>
              <a:rPr lang="en-US" sz="2800" dirty="0" smtClean="0"/>
              <a:t>(filename), that:</a:t>
            </a:r>
          </a:p>
          <a:p>
            <a:pPr lvl="1"/>
            <a:r>
              <a:rPr lang="en-US" sz="2400" dirty="0" smtClean="0"/>
              <a:t>takes as argument </a:t>
            </a:r>
            <a:r>
              <a:rPr lang="en-US" sz="2400" b="1" dirty="0" smtClean="0"/>
              <a:t>filename</a:t>
            </a:r>
            <a:r>
              <a:rPr lang="en-US" sz="2400" dirty="0" smtClean="0"/>
              <a:t> the name of a file.</a:t>
            </a:r>
          </a:p>
          <a:p>
            <a:pPr lvl="1"/>
            <a:r>
              <a:rPr lang="en-US" sz="2400" dirty="0" smtClean="0"/>
              <a:t>returns the number of characters in that file.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07618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dirty="0" smtClean="0"/>
              <a:t>Converting to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5791200" cy="140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file_length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(filename):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open(filename, "r")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result = 0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line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result = result +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(line)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result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main():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total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file_length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("file1.txt")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print("the total length is:", total)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main()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52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Modify the previous program to also count the number of words in the file.</a:t>
            </a:r>
          </a:p>
          <a:p>
            <a:r>
              <a:rPr lang="en-US" dirty="0" smtClean="0"/>
              <a:t>Useful string method: </a:t>
            </a:r>
            <a:r>
              <a:rPr lang="en-US" b="1" dirty="0" smtClean="0"/>
              <a:t>split</a:t>
            </a:r>
            <a:endParaRPr lang="en-US" dirty="0" smtClean="0"/>
          </a:p>
          <a:p>
            <a:pPr lvl="1"/>
            <a:r>
              <a:rPr lang="en-US" dirty="0" err="1" smtClean="0"/>
              <a:t>my_string.split</a:t>
            </a:r>
            <a:r>
              <a:rPr lang="en-US" dirty="0" smtClean="0"/>
              <a:t>() returns a </a:t>
            </a:r>
            <a:r>
              <a:rPr lang="en-US" b="1" dirty="0" smtClean="0"/>
              <a:t>list</a:t>
            </a:r>
            <a:r>
              <a:rPr lang="en-US" dirty="0"/>
              <a:t> </a:t>
            </a:r>
            <a:r>
              <a:rPr lang="en-US" dirty="0" smtClean="0"/>
              <a:t>of words in a string.</a:t>
            </a:r>
          </a:p>
          <a:p>
            <a:pPr lvl="1"/>
            <a:r>
              <a:rPr lang="en-US" dirty="0" smtClean="0"/>
              <a:t>More specifically, it returns a list of substrings that are separated by white space.</a:t>
            </a:r>
          </a:p>
          <a:p>
            <a:pPr lvl="1"/>
            <a:r>
              <a:rPr lang="en-US" dirty="0" smtClean="0"/>
              <a:t>Example: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5029200"/>
            <a:ext cx="54168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&gt;&gt;&gt; string1 = "today is Monday"</a:t>
            </a:r>
          </a:p>
          <a:p>
            <a:pPr lvl="1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&gt;&gt;&gt; b = string1.split()</a:t>
            </a:r>
          </a:p>
          <a:p>
            <a:pPr lvl="1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&gt;&gt;&gt; b</a:t>
            </a:r>
          </a:p>
          <a:p>
            <a:pPr lvl="1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['today', 'is', 'Monday']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48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Suppose that we have to write a program that:</a:t>
            </a:r>
          </a:p>
          <a:p>
            <a:pPr lvl="1"/>
            <a:r>
              <a:rPr lang="en-US" sz="2400" dirty="0" smtClean="0"/>
              <a:t>takes a book (or a set of books) as an input.</a:t>
            </a:r>
          </a:p>
          <a:p>
            <a:pPr lvl="1"/>
            <a:r>
              <a:rPr lang="en-US" sz="2400" dirty="0" smtClean="0"/>
              <a:t>identifies the most frequent words in that book or set of books.</a:t>
            </a:r>
          </a:p>
          <a:p>
            <a:r>
              <a:rPr lang="en-US" sz="2800" dirty="0" smtClean="0"/>
              <a:t>Can you think of example applications for such a program?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37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dirty="0" smtClean="0"/>
              <a:t>Counting Words: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5438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file_words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(filename):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open(filename, "r")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result = 0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for line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words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result = result +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(words)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return result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main():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name = "file1.txt"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number_of_words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file_words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(name)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print("the number of words is:",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number_of_words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0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File: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open("hello2.txt", "w")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print("writing a line to a file", file=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print("writing a second line", file=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out_file.close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Opening a file for writing is similar to opening a file for reading, except that we use "w" instead of "a" as the second argument.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To write a line to a file, we use a </a:t>
            </a:r>
            <a:r>
              <a:rPr lang="en-US" sz="2800" b="1" dirty="0" smtClean="0">
                <a:solidFill>
                  <a:prstClr val="black"/>
                </a:solidFill>
              </a:rPr>
              <a:t>print</a:t>
            </a:r>
            <a:r>
              <a:rPr lang="en-US" sz="2800" dirty="0" smtClean="0">
                <a:solidFill>
                  <a:prstClr val="black"/>
                </a:solidFill>
              </a:rPr>
              <a:t> command, putting </a:t>
            </a:r>
            <a:r>
              <a:rPr lang="en-US" sz="2800" b="1" dirty="0" smtClean="0">
                <a:solidFill>
                  <a:prstClr val="black"/>
                </a:solidFill>
              </a:rPr>
              <a:t>file=xxx</a:t>
            </a:r>
            <a:r>
              <a:rPr lang="en-US" sz="2800" dirty="0" smtClean="0">
                <a:solidFill>
                  <a:prstClr val="black"/>
                </a:solidFill>
              </a:rPr>
              <a:t> as the last argument.</a:t>
            </a:r>
          </a:p>
          <a:p>
            <a:pPr lvl="1"/>
            <a:r>
              <a:rPr lang="en-US" sz="2400" b="1" dirty="0" smtClean="0">
                <a:solidFill>
                  <a:prstClr val="black"/>
                </a:solidFill>
              </a:rPr>
              <a:t>xxx</a:t>
            </a:r>
            <a:r>
              <a:rPr lang="en-US" sz="2400" dirty="0" smtClean="0">
                <a:solidFill>
                  <a:prstClr val="black"/>
                </a:solidFill>
              </a:rPr>
              <a:t> is just the name of the variable associated with the output file.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44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File: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open("hello2.txt", "w")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print("writing a line to a file", file=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print("writing a second line", file=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out_file.close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The four lines above create a text file called </a:t>
            </a:r>
            <a:r>
              <a:rPr lang="en-US" sz="2800" b="1" dirty="0" smtClean="0">
                <a:solidFill>
                  <a:prstClr val="black"/>
                </a:solidFill>
              </a:rPr>
              <a:t>hello2.txt</a:t>
            </a:r>
            <a:r>
              <a:rPr lang="en-US" sz="2800" dirty="0" smtClean="0">
                <a:solidFill>
                  <a:prstClr val="black"/>
                </a:solidFill>
              </a:rPr>
              <a:t>, with the following content:</a:t>
            </a:r>
          </a:p>
          <a:p>
            <a:pPr lvl="0"/>
            <a:endParaRPr lang="en-US" sz="18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writing a line to a file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writing a second line</a:t>
            </a:r>
          </a:p>
          <a:p>
            <a:pPr marL="0" lvl="0" indent="0"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What happens if file </a:t>
            </a:r>
            <a:r>
              <a:rPr lang="en-US" sz="2800" b="1" dirty="0" smtClean="0">
                <a:solidFill>
                  <a:prstClr val="black"/>
                </a:solidFill>
              </a:rPr>
              <a:t>hello2.txt</a:t>
            </a:r>
            <a:r>
              <a:rPr lang="en-US" sz="2800" dirty="0" smtClean="0">
                <a:solidFill>
                  <a:prstClr val="black"/>
                </a:solidFill>
              </a:rPr>
              <a:t> already existed?</a:t>
            </a:r>
            <a:endParaRPr lang="en-US" sz="2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File: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open("hello2.txt", "w")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print("writing a line to a file", file=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print("writing a second line", file=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out_file.close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The four lines above create a text file called </a:t>
            </a:r>
            <a:r>
              <a:rPr lang="en-US" sz="2800" b="1" dirty="0" smtClean="0">
                <a:solidFill>
                  <a:prstClr val="black"/>
                </a:solidFill>
              </a:rPr>
              <a:t>hello2.txt</a:t>
            </a:r>
            <a:r>
              <a:rPr lang="en-US" sz="2800" dirty="0" smtClean="0">
                <a:solidFill>
                  <a:prstClr val="black"/>
                </a:solidFill>
              </a:rPr>
              <a:t>, with the following content:</a:t>
            </a:r>
          </a:p>
          <a:p>
            <a:pPr lvl="0"/>
            <a:endParaRPr lang="en-US" sz="18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writing a line to a file</a:t>
            </a:r>
          </a:p>
          <a:p>
            <a:pPr marL="0" lvl="0" indent="0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writing a second line</a:t>
            </a:r>
          </a:p>
          <a:p>
            <a:pPr marL="0" lvl="0" indent="0">
              <a:buNone/>
            </a:pPr>
            <a:endParaRPr lang="en-US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What happens if file </a:t>
            </a:r>
            <a:r>
              <a:rPr lang="en-US" sz="2800" b="1" dirty="0" smtClean="0">
                <a:solidFill>
                  <a:prstClr val="black"/>
                </a:solidFill>
              </a:rPr>
              <a:t>hello2.txt</a:t>
            </a:r>
            <a:r>
              <a:rPr lang="en-US" sz="2800" dirty="0" smtClean="0">
                <a:solidFill>
                  <a:prstClr val="black"/>
                </a:solidFill>
              </a:rPr>
              <a:t> already existed?</a:t>
            </a:r>
          </a:p>
          <a:p>
            <a:pPr marL="0" lv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Its previous contents are </a:t>
            </a:r>
            <a:r>
              <a:rPr lang="en-US" sz="2800" b="1" u="sng" dirty="0" smtClean="0">
                <a:solidFill>
                  <a:srgbClr val="FF0000"/>
                </a:solidFill>
              </a:rPr>
              <a:t>lost forever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endParaRPr lang="en-US" sz="28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60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Copying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</a:t>
            </a:r>
            <a:r>
              <a:rPr lang="en-US" b="1" dirty="0" err="1" smtClean="0"/>
              <a:t>copy_file</a:t>
            </a:r>
            <a:r>
              <a:rPr lang="en-US" b="1" dirty="0" smtClean="0"/>
              <a:t>(name1, name2) </a:t>
            </a:r>
            <a:r>
              <a:rPr lang="en-US" dirty="0" smtClean="0"/>
              <a:t>that:</a:t>
            </a:r>
          </a:p>
          <a:p>
            <a:pPr lvl="1"/>
            <a:r>
              <a:rPr lang="en-US" dirty="0" smtClean="0"/>
              <a:t>Takes two strings as arguments, </a:t>
            </a:r>
            <a:r>
              <a:rPr lang="en-US" b="1" dirty="0" smtClean="0"/>
              <a:t>name1</a:t>
            </a:r>
            <a:r>
              <a:rPr lang="en-US" dirty="0" smtClean="0"/>
              <a:t> and </a:t>
            </a:r>
            <a:r>
              <a:rPr lang="en-US" b="1" dirty="0" smtClean="0"/>
              <a:t>name2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Copies the contents of existing file </a:t>
            </a:r>
            <a:r>
              <a:rPr lang="en-US" b="1" dirty="0" smtClean="0"/>
              <a:t>name1</a:t>
            </a:r>
            <a:r>
              <a:rPr lang="en-US" dirty="0" smtClean="0"/>
              <a:t> into a new file </a:t>
            </a:r>
            <a:r>
              <a:rPr lang="en-US" b="1" dirty="0" smtClean="0"/>
              <a:t>name2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Exercise: Copying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copy_file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"r")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"w")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line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print(line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file=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end="")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in_file.close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out_file.close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main():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copy_file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("hello2.txt", "hello3.txt")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print("done converting to upper case")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main()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69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Avoiding The "\n"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previous program, we used this line: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print(line, file=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end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="")</a:t>
            </a:r>
          </a:p>
          <a:p>
            <a:pPr marL="0" indent="0">
              <a:buNone/>
            </a:pPr>
            <a:endParaRPr lang="en-US" sz="24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The </a:t>
            </a:r>
            <a:r>
              <a:rPr lang="en-US" sz="2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end=""</a:t>
            </a:r>
            <a:r>
              <a:rPr lang="en-US" dirty="0" smtClean="0">
                <a:solidFill>
                  <a:prstClr val="black"/>
                </a:solidFill>
              </a:rPr>
              <a:t> argument tells Python to </a:t>
            </a:r>
            <a:r>
              <a:rPr lang="en-US" b="1" u="sng" dirty="0" smtClean="0">
                <a:solidFill>
                  <a:prstClr val="black"/>
                </a:solidFill>
              </a:rPr>
              <a:t>NOT</a:t>
            </a:r>
            <a:r>
              <a:rPr lang="en-US" dirty="0" smtClean="0">
                <a:solidFill>
                  <a:prstClr val="black"/>
                </a:solidFill>
              </a:rPr>
              <a:t> put a newline character (the "\n" character) at the end of the line that it prints.</a:t>
            </a:r>
            <a:endParaRPr lang="en-US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794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Exercise: Convert to Upper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</a:t>
            </a:r>
            <a:r>
              <a:rPr lang="en-US" b="1" dirty="0" err="1" smtClean="0"/>
              <a:t>convert_to_upper_case</a:t>
            </a:r>
            <a:r>
              <a:rPr lang="en-US" b="1" dirty="0" smtClean="0"/>
              <a:t>(name1</a:t>
            </a:r>
            <a:r>
              <a:rPr lang="en-US" b="1" dirty="0"/>
              <a:t>, name2) </a:t>
            </a:r>
            <a:r>
              <a:rPr lang="en-US" dirty="0"/>
              <a:t>that:</a:t>
            </a:r>
          </a:p>
          <a:p>
            <a:pPr lvl="1"/>
            <a:r>
              <a:rPr lang="en-US" dirty="0"/>
              <a:t>Takes two strings as arguments, </a:t>
            </a:r>
            <a:r>
              <a:rPr lang="en-US" b="1" dirty="0"/>
              <a:t>name1</a:t>
            </a:r>
            <a:r>
              <a:rPr lang="en-US" dirty="0"/>
              <a:t> and </a:t>
            </a:r>
            <a:r>
              <a:rPr lang="en-US" b="1" dirty="0"/>
              <a:t>name2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Converts the </a:t>
            </a:r>
            <a:r>
              <a:rPr lang="en-US" dirty="0"/>
              <a:t>contents of existing file </a:t>
            </a:r>
            <a:r>
              <a:rPr lang="en-US" b="1" dirty="0"/>
              <a:t>name1</a:t>
            </a:r>
            <a:r>
              <a:rPr lang="en-US" dirty="0"/>
              <a:t> </a:t>
            </a:r>
            <a:r>
              <a:rPr lang="en-US" dirty="0" smtClean="0"/>
              <a:t>to uppercase, and saves the converted contents into </a:t>
            </a:r>
            <a:r>
              <a:rPr lang="en-US" dirty="0"/>
              <a:t>a new file </a:t>
            </a:r>
            <a:r>
              <a:rPr lang="en-US" b="1" dirty="0" smtClean="0"/>
              <a:t>name2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23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Exercise: Convert to Upper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convert_to_upper_case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"r")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open(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out_name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"w")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for line in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converted_to_upper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line.upper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print(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converted_to_upper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file=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out_file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end="")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in_file.close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out_file.close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main():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convert_to_upper_case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("file1.txt", "file2.txt")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print("done converting to upper case")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main()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7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Individual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read an individual line from a file, use the </a:t>
            </a:r>
            <a:r>
              <a:rPr lang="en-US" dirty="0" err="1" smtClean="0"/>
              <a:t>readline</a:t>
            </a:r>
            <a:r>
              <a:rPr lang="en-US" dirty="0" smtClean="0"/>
              <a:t>() method.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open("phonebook.txt", "r")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first_name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in_file.readline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first_name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first_name.strip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first_number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in_file.readline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first_number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first_number.strip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first_name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 ": " 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first_number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in_file.close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047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Suppose that we have to write a program that:</a:t>
            </a:r>
          </a:p>
          <a:p>
            <a:pPr lvl="1"/>
            <a:r>
              <a:rPr lang="en-US" sz="2400" dirty="0" smtClean="0"/>
              <a:t>takes a book (or a set of books) as an input.</a:t>
            </a:r>
          </a:p>
          <a:p>
            <a:pPr lvl="1"/>
            <a:r>
              <a:rPr lang="en-US" sz="2400" dirty="0" smtClean="0"/>
              <a:t>identifies the most frequent words in that book or set of books.</a:t>
            </a:r>
          </a:p>
          <a:p>
            <a:r>
              <a:rPr lang="en-US" sz="2800" dirty="0" smtClean="0"/>
              <a:t>Can you think of example applications for such a program?</a:t>
            </a:r>
          </a:p>
          <a:p>
            <a:pPr lvl="1"/>
            <a:r>
              <a:rPr lang="en-US" sz="2400" dirty="0" smtClean="0"/>
              <a:t>identifying the most important words to introduce, in a foreign language class.</a:t>
            </a:r>
          </a:p>
          <a:p>
            <a:pPr lvl="1"/>
            <a:r>
              <a:rPr lang="en-US" sz="2400" dirty="0" smtClean="0"/>
              <a:t>identifying the language in which a book was written.</a:t>
            </a:r>
          </a:p>
          <a:p>
            <a:pPr lvl="1"/>
            <a:r>
              <a:rPr lang="en-US" sz="2400" dirty="0" smtClean="0"/>
              <a:t>identifying and comparing style of different authors, newspapers, centuries,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1513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Different File Access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Function </a:t>
            </a:r>
            <a:r>
              <a:rPr lang="en-US" sz="2800" b="1" dirty="0" smtClean="0"/>
              <a:t>open</a:t>
            </a:r>
            <a:r>
              <a:rPr lang="en-US" sz="2800" dirty="0" smtClean="0"/>
              <a:t> takes an </a:t>
            </a:r>
            <a:r>
              <a:rPr lang="en-US" sz="2800" i="1" dirty="0" smtClean="0"/>
              <a:t>access mode</a:t>
            </a:r>
            <a:r>
              <a:rPr lang="en-US" sz="2800" b="1" i="1" dirty="0" smtClean="0"/>
              <a:t> </a:t>
            </a:r>
            <a:r>
              <a:rPr lang="en-US" sz="2800" dirty="0" smtClean="0"/>
              <a:t>as second argument. The possible access modes are: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603302"/>
              </p:ext>
            </p:extLst>
          </p:nvPr>
        </p:nvGraphicFramePr>
        <p:xfrm>
          <a:off x="457200" y="2209800"/>
          <a:ext cx="80010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330"/>
                <a:gridCol w="1607270"/>
                <a:gridCol w="32766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File</a:t>
                      </a:r>
                      <a:r>
                        <a:rPr lang="en-US" baseline="0" dirty="0" smtClean="0"/>
                        <a:t> Exists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File Does</a:t>
                      </a:r>
                      <a:r>
                        <a:rPr lang="en-US" baseline="0" dirty="0" smtClean="0"/>
                        <a:t> Not Exist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'r'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read-only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Opens that file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Error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'w'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write-only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Clears the file contents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Creates and opens a new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'a'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write-only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</a:t>
                      </a:r>
                      <a:r>
                        <a:rPr lang="en-US" baseline="0" dirty="0" smtClean="0"/>
                        <a:t> contents left intact and new data appended at file's 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Creates and opens a new file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'r+'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 and write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Reads and overwrites from the file's beginning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Error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'w+'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 and write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Clears the file contents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Creates and opens a new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'a+'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 and write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contents left intact and read and write at file's</a:t>
                      </a:r>
                      <a:r>
                        <a:rPr lang="en-US" baseline="0" dirty="0" smtClean="0"/>
                        <a:t> 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Creates and opens a new file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6821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Different File Access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 this course, we will only use the 'r' and 'w' modes, the other modes are provided only for reference.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368386"/>
              </p:ext>
            </p:extLst>
          </p:nvPr>
        </p:nvGraphicFramePr>
        <p:xfrm>
          <a:off x="457200" y="2209800"/>
          <a:ext cx="80010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330"/>
                <a:gridCol w="1607270"/>
                <a:gridCol w="32766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File</a:t>
                      </a:r>
                      <a:r>
                        <a:rPr lang="en-US" baseline="0" dirty="0" smtClean="0"/>
                        <a:t> Exists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File Does</a:t>
                      </a:r>
                      <a:r>
                        <a:rPr lang="en-US" baseline="0" dirty="0" smtClean="0"/>
                        <a:t> Not Exist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'r'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read-only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Opens that file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Error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'w'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write-only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Clears the file contents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Creates and opens a new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'a'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write-only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</a:t>
                      </a:r>
                      <a:r>
                        <a:rPr lang="en-US" baseline="0" dirty="0" smtClean="0"/>
                        <a:t> contents left intact and new data appended at file's 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Creates and opens a new file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'r+'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 and write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Reads and overwrites from the file's beginning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Error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'w+'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 and write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Clears the file contents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Creates and opens a new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'a+'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 and write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File contents left intact and read and write at file's</a:t>
                      </a:r>
                      <a:r>
                        <a:rPr lang="en-US" baseline="0" dirty="0" smtClean="0"/>
                        <a:t> 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Creates and opens a new file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3954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if a File Exists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our phonebook application, we save data to a file.</a:t>
            </a:r>
          </a:p>
          <a:p>
            <a:r>
              <a:rPr lang="en-US" sz="2800" dirty="0" smtClean="0"/>
              <a:t>When the application starts, it reads data from the file.</a:t>
            </a:r>
          </a:p>
          <a:p>
            <a:r>
              <a:rPr lang="en-US" sz="2800" dirty="0" smtClean="0"/>
              <a:t>What happens the first time we use the application?</a:t>
            </a:r>
          </a:p>
          <a:p>
            <a:endParaRPr lang="en-US" sz="2800" dirty="0"/>
          </a:p>
          <a:p>
            <a:pPr marL="0" lvl="0" indent="0"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open("phonebook.txt", "r")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257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if a File Exists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 our phonebook application, we save data to a file.</a:t>
            </a:r>
          </a:p>
          <a:p>
            <a:r>
              <a:rPr lang="en-US" sz="2800" dirty="0" smtClean="0"/>
              <a:t>When the application starts, it reads data from the file.</a:t>
            </a:r>
          </a:p>
          <a:p>
            <a:r>
              <a:rPr lang="en-US" sz="2800" dirty="0" smtClean="0"/>
              <a:t>What happens the first time we use the application?</a:t>
            </a:r>
          </a:p>
          <a:p>
            <a:endParaRPr lang="en-US" sz="2800" dirty="0"/>
          </a:p>
          <a:p>
            <a:pPr marL="0" lvl="0" indent="0">
              <a:buNone/>
            </a:pPr>
            <a:r>
              <a:rPr lang="en-US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open("phonebook.txt", "r")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en-US" sz="2800" dirty="0" smtClean="0">
              <a:solidFill>
                <a:prstClr val="black"/>
              </a:solidFill>
            </a:endParaRP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If phonebook.txt does not exist, the above line will generate an error and crash the program.</a:t>
            </a:r>
          </a:p>
          <a:p>
            <a:pPr lvl="0"/>
            <a:r>
              <a:rPr lang="en-US" sz="2800" dirty="0" smtClean="0">
                <a:solidFill>
                  <a:prstClr val="black"/>
                </a:solidFill>
              </a:rPr>
              <a:t>How can we avoid that?</a:t>
            </a:r>
            <a:endParaRPr lang="en-US" sz="2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9888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if a File Exists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Before opening a file for reading, we need to check if a file exists, using </a:t>
            </a:r>
            <a:r>
              <a:rPr lang="en-US" sz="2800" b="1" dirty="0" err="1" smtClean="0"/>
              <a:t>os.path.isfile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2819400"/>
            <a:ext cx="6400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os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file_lines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[]</a:t>
            </a:r>
          </a:p>
          <a:p>
            <a:pPr lvl="0"/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os.path.isfile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('phonebook.txt')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in_file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open('phonebook.txt')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file_lines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in_file.readlines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in_file.close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0"/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print("the number of lines read was", 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file_lines</a:t>
            </a:r>
            <a:r>
              <a:rPr lang="en-US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))</a:t>
            </a:r>
            <a:endParaRPr lang="en-US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742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Book as Program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our program go through a whole book?</a:t>
            </a:r>
          </a:p>
          <a:p>
            <a:r>
              <a:rPr lang="en-US" dirty="0" smtClean="0"/>
              <a:t>Based on what we have learned so far, we would have to type the book into the program.</a:t>
            </a:r>
          </a:p>
          <a:p>
            <a:r>
              <a:rPr lang="en-US" dirty="0" smtClean="0"/>
              <a:t>Luckily, Python (like typical programming languages) has a much better alternative, which is </a:t>
            </a:r>
            <a:r>
              <a:rPr lang="en-US" b="1" dirty="0" smtClean="0"/>
              <a:t>file input/output.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4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Motivating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Consider a phonebook application, that allows:</a:t>
            </a:r>
          </a:p>
          <a:p>
            <a:pPr lvl="1"/>
            <a:r>
              <a:rPr lang="en-US" sz="2400" dirty="0" smtClean="0"/>
              <a:t>Making a new entry (new name and phone number).</a:t>
            </a:r>
          </a:p>
          <a:p>
            <a:pPr lvl="1"/>
            <a:r>
              <a:rPr lang="en-US" sz="2400" dirty="0" smtClean="0"/>
              <a:t>Modifying an existing entry.</a:t>
            </a:r>
          </a:p>
          <a:p>
            <a:pPr lvl="1"/>
            <a:r>
              <a:rPr lang="en-US" sz="2400" dirty="0" smtClean="0"/>
              <a:t>Deleting an entry.</a:t>
            </a:r>
          </a:p>
          <a:p>
            <a:pPr lvl="1"/>
            <a:r>
              <a:rPr lang="en-US" sz="2400" dirty="0" smtClean="0"/>
              <a:t>Looking up the phone given the name.</a:t>
            </a:r>
          </a:p>
          <a:p>
            <a:pPr lvl="1"/>
            <a:r>
              <a:rPr lang="en-US" sz="2400" dirty="0" smtClean="0"/>
              <a:t>Looking up the name given the phone.</a:t>
            </a:r>
          </a:p>
          <a:p>
            <a:r>
              <a:rPr lang="en-US" dirty="0" smtClean="0"/>
              <a:t>What can we do and what can we not do, using what we have learned so far?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4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Another Motivating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Consider a phonebook application, that allows:</a:t>
            </a:r>
          </a:p>
          <a:p>
            <a:pPr lvl="1"/>
            <a:r>
              <a:rPr lang="en-US" sz="2400" dirty="0" smtClean="0"/>
              <a:t>Making a new entry (new name and phone number).</a:t>
            </a:r>
          </a:p>
          <a:p>
            <a:pPr lvl="1"/>
            <a:r>
              <a:rPr lang="en-US" sz="2400" dirty="0" smtClean="0"/>
              <a:t>Modifying an existing entry.</a:t>
            </a:r>
          </a:p>
          <a:p>
            <a:pPr lvl="1"/>
            <a:r>
              <a:rPr lang="en-US" sz="2400" dirty="0" smtClean="0"/>
              <a:t>Deleting an entry.</a:t>
            </a:r>
          </a:p>
          <a:p>
            <a:pPr lvl="1"/>
            <a:r>
              <a:rPr lang="en-US" sz="2400" dirty="0" smtClean="0"/>
              <a:t>Looking up the phone given the name.</a:t>
            </a:r>
          </a:p>
          <a:p>
            <a:pPr lvl="1"/>
            <a:r>
              <a:rPr lang="en-US" sz="2400" dirty="0" smtClean="0"/>
              <a:t>Looking up the name given the phone.</a:t>
            </a:r>
          </a:p>
          <a:p>
            <a:r>
              <a:rPr lang="en-US" sz="2800" dirty="0" smtClean="0"/>
              <a:t>We can do all five things listed above. However, at the end of the program, all information vanishes.</a:t>
            </a:r>
          </a:p>
          <a:p>
            <a:r>
              <a:rPr lang="en-US" sz="2800" dirty="0" smtClean="0"/>
              <a:t>Again, file input/output provides a solution: </a:t>
            </a:r>
          </a:p>
          <a:p>
            <a:pPr lvl="1"/>
            <a:r>
              <a:rPr lang="en-US" sz="2400" dirty="0" smtClean="0"/>
              <a:t>data can be saved into files, and read again from those files when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11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dirty="0" smtClean="0"/>
              <a:t>Example: Reading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495800" cy="140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open("file1.txt", "r")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line in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print(line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216275"/>
            <a:ext cx="8458200" cy="1584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Function </a:t>
            </a:r>
            <a:r>
              <a:rPr lang="en-US" sz="2800" b="1" dirty="0" smtClean="0"/>
              <a:t>open </a:t>
            </a:r>
            <a:r>
              <a:rPr lang="en-US" sz="2800" dirty="0" smtClean="0"/>
              <a:t>creates a connection between:</a:t>
            </a:r>
          </a:p>
          <a:p>
            <a:pPr lvl="1"/>
            <a:r>
              <a:rPr lang="en-US" sz="2400" dirty="0" smtClean="0"/>
              <a:t>variable </a:t>
            </a:r>
            <a:r>
              <a:rPr lang="en-US" sz="2400" b="1" dirty="0" err="1" smtClean="0"/>
              <a:t>my_file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the content of file </a:t>
            </a:r>
            <a:r>
              <a:rPr lang="en-US" sz="2400" b="1" dirty="0" smtClean="0"/>
              <a:t>file1.txt.</a:t>
            </a:r>
            <a:endParaRPr lang="en-US" sz="2400" dirty="0" smtClean="0"/>
          </a:p>
          <a:p>
            <a:r>
              <a:rPr lang="en-US" sz="2800" dirty="0" smtClean="0"/>
              <a:t>To use function </a:t>
            </a:r>
            <a:r>
              <a:rPr lang="en-US" sz="2800" b="1" dirty="0" smtClean="0"/>
              <a:t>open</a:t>
            </a:r>
            <a:r>
              <a:rPr lang="en-US" sz="2800" dirty="0" smtClean="0"/>
              <a:t>,</a:t>
            </a:r>
            <a:r>
              <a:rPr lang="en-US" sz="2800" b="1" dirty="0" smtClean="0"/>
              <a:t> </a:t>
            </a:r>
            <a:r>
              <a:rPr lang="en-US" sz="2800" dirty="0" smtClean="0"/>
              <a:t>you need to specify three things:</a:t>
            </a:r>
          </a:p>
          <a:p>
            <a:pPr lvl="1"/>
            <a:r>
              <a:rPr lang="en-US" sz="2400" dirty="0" smtClean="0"/>
              <a:t>A variable name to be associated with this file (e.g., </a:t>
            </a:r>
            <a:r>
              <a:rPr lang="en-US" sz="2400" b="1" dirty="0" err="1" smtClean="0"/>
              <a:t>my_file</a:t>
            </a:r>
            <a:r>
              <a:rPr lang="en-US" sz="2400" b="1" dirty="0" smtClean="0"/>
              <a:t>).</a:t>
            </a:r>
          </a:p>
          <a:p>
            <a:pPr lvl="1"/>
            <a:r>
              <a:rPr lang="en-US" sz="2400" dirty="0" smtClean="0"/>
              <a:t>The name (or full path) of the file. </a:t>
            </a:r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81295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dirty="0" smtClean="0"/>
              <a:t>Example: Reading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495800" cy="140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open("file1.txt", "r")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line in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print(line)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216275"/>
            <a:ext cx="8458200" cy="1584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To use function </a:t>
            </a:r>
            <a:r>
              <a:rPr lang="en-US" sz="2800" b="1" dirty="0" smtClean="0"/>
              <a:t>open</a:t>
            </a:r>
            <a:r>
              <a:rPr lang="en-US" sz="2800" dirty="0" smtClean="0"/>
              <a:t>,</a:t>
            </a:r>
            <a:r>
              <a:rPr lang="en-US" sz="2800" b="1" dirty="0" smtClean="0"/>
              <a:t> </a:t>
            </a:r>
            <a:r>
              <a:rPr lang="en-US" sz="2800" dirty="0" smtClean="0"/>
              <a:t>you need to specify three things:</a:t>
            </a:r>
          </a:p>
          <a:p>
            <a:pPr lvl="1"/>
            <a:r>
              <a:rPr lang="en-US" sz="2400" dirty="0" smtClean="0"/>
              <a:t>A variable name to be associated with this file (e.g., </a:t>
            </a:r>
            <a:r>
              <a:rPr lang="en-US" sz="2400" b="1" dirty="0" err="1" smtClean="0"/>
              <a:t>my_file</a:t>
            </a:r>
            <a:r>
              <a:rPr lang="en-US" sz="2400" b="1" dirty="0" smtClean="0"/>
              <a:t>).</a:t>
            </a:r>
          </a:p>
          <a:p>
            <a:pPr lvl="1"/>
            <a:r>
              <a:rPr lang="en-US" sz="2400" dirty="0" smtClean="0"/>
              <a:t>The name (or full path) of the file (e.g., </a:t>
            </a:r>
            <a:r>
              <a:rPr lang="en-US" sz="2400" b="1" dirty="0" smtClean="0"/>
              <a:t>"file1.txt"</a:t>
            </a:r>
            <a:r>
              <a:rPr lang="en-US" sz="2400" dirty="0" smtClean="0"/>
              <a:t>).</a:t>
            </a:r>
          </a:p>
          <a:p>
            <a:pPr lvl="2"/>
            <a:r>
              <a:rPr lang="en-US" sz="2000" dirty="0" smtClean="0"/>
              <a:t>If the file is on the same directory as the code you are executing, the name is sufficient. Otherwise, you will need to specify a path like "c:/users/vassilis/file1.txt").</a:t>
            </a:r>
          </a:p>
          <a:p>
            <a:pPr lvl="1"/>
            <a:r>
              <a:rPr lang="en-US" sz="2400" dirty="0" smtClean="0"/>
              <a:t>A </a:t>
            </a:r>
            <a:r>
              <a:rPr lang="en-US" sz="2400" b="1" dirty="0" smtClean="0"/>
              <a:t>mode of access: </a:t>
            </a:r>
            <a:r>
              <a:rPr lang="en-US" sz="2400" dirty="0" smtClean="0"/>
              <a:t>e.g., "r" for reading, "w" for writing.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62242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dirty="0" smtClean="0"/>
              <a:t>Example: Reading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495800" cy="1401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open("file1.txt", "r")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line in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my_file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print(line)</a:t>
            </a:r>
          </a:p>
          <a:p>
            <a:pPr marL="0" indent="0">
              <a:buNone/>
            </a:pP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my_file.close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216275"/>
            <a:ext cx="8458200" cy="1584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Important: </a:t>
            </a:r>
            <a:r>
              <a:rPr lang="en-US" sz="2800" b="1" dirty="0" smtClean="0"/>
              <a:t>ALWAYS CLOSE A FILE THAT YOU HAVE OPENED, WHEN YOU DO NOT NEED IT ANYMORE.</a:t>
            </a:r>
            <a:endParaRPr lang="en-US" sz="24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292668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2364</Words>
  <Application>Microsoft Office PowerPoint</Application>
  <PresentationFormat>On-screen Show (4:3)</PresentationFormat>
  <Paragraphs>406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The Need for Files</vt:lpstr>
      <vt:lpstr>The Need for Files</vt:lpstr>
      <vt:lpstr>A Book as Program Input</vt:lpstr>
      <vt:lpstr>Another Motivating Application</vt:lpstr>
      <vt:lpstr>Another Motivating Application</vt:lpstr>
      <vt:lpstr>Example: Reading a File</vt:lpstr>
      <vt:lpstr>Example: Reading a File</vt:lpstr>
      <vt:lpstr>Example: Reading a File</vt:lpstr>
      <vt:lpstr>A Closer Look</vt:lpstr>
      <vt:lpstr>A Closer Look</vt:lpstr>
      <vt:lpstr>Each Line Is Read Only Once</vt:lpstr>
      <vt:lpstr>To Access Lines Multiple Times</vt:lpstr>
      <vt:lpstr>To Access Lines Multiple Times</vt:lpstr>
      <vt:lpstr>A Second Example: Length of a File</vt:lpstr>
      <vt:lpstr>A Second Example: Length of a File</vt:lpstr>
      <vt:lpstr>Converting to a Function</vt:lpstr>
      <vt:lpstr>Converting to a Function</vt:lpstr>
      <vt:lpstr>Counting Words</vt:lpstr>
      <vt:lpstr>Counting Words: Solution</vt:lpstr>
      <vt:lpstr>Writing a File: An Example</vt:lpstr>
      <vt:lpstr>Writing a File: An Example</vt:lpstr>
      <vt:lpstr>Writing a File: An Example</vt:lpstr>
      <vt:lpstr>Exercise: Copying a File</vt:lpstr>
      <vt:lpstr>Exercise: Copying a File</vt:lpstr>
      <vt:lpstr>Note: Avoiding The "\n" Character</vt:lpstr>
      <vt:lpstr>Exercise: Convert to Upper Case</vt:lpstr>
      <vt:lpstr>Exercise: Convert to Upper Case</vt:lpstr>
      <vt:lpstr>Reading Individual Lines</vt:lpstr>
      <vt:lpstr>Different File Access Modes</vt:lpstr>
      <vt:lpstr>Different File Access Modes</vt:lpstr>
      <vt:lpstr>Checking if a File Exists</vt:lpstr>
      <vt:lpstr>Checking if a File Exists</vt:lpstr>
      <vt:lpstr>Checking if a File Exists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425</cp:revision>
  <dcterms:created xsi:type="dcterms:W3CDTF">2006-08-16T00:00:00Z</dcterms:created>
  <dcterms:modified xsi:type="dcterms:W3CDTF">2013-07-30T14:55:38Z</dcterms:modified>
</cp:coreProperties>
</file>