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0" r:id="rId3"/>
    <p:sldId id="332" r:id="rId4"/>
    <p:sldId id="333" r:id="rId5"/>
    <p:sldId id="334" r:id="rId6"/>
    <p:sldId id="339" r:id="rId7"/>
    <p:sldId id="335" r:id="rId8"/>
    <p:sldId id="336" r:id="rId9"/>
    <p:sldId id="337" r:id="rId10"/>
    <p:sldId id="338" r:id="rId11"/>
    <p:sldId id="340" r:id="rId12"/>
    <p:sldId id="341" r:id="rId13"/>
    <p:sldId id="342" r:id="rId14"/>
    <p:sldId id="343" r:id="rId15"/>
    <p:sldId id="344" r:id="rId16"/>
    <p:sldId id="347" r:id="rId17"/>
    <p:sldId id="348" r:id="rId18"/>
    <p:sldId id="346" r:id="rId19"/>
    <p:sldId id="349" r:id="rId20"/>
    <p:sldId id="354" r:id="rId21"/>
    <p:sldId id="350" r:id="rId22"/>
    <p:sldId id="355" r:id="rId23"/>
    <p:sldId id="352" r:id="rId24"/>
    <p:sldId id="351" r:id="rId25"/>
    <p:sldId id="353" r:id="rId26"/>
    <p:sldId id="356" r:id="rId27"/>
    <p:sldId id="357" r:id="rId28"/>
    <p:sldId id="358" r:id="rId29"/>
    <p:sldId id="359" r:id="rId30"/>
    <p:sldId id="36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6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8/6/2013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8/6/2013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Dictionaries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keys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i="1" dirty="0" err="1" smtClean="0">
                <a:solidFill>
                  <a:prstClr val="black"/>
                </a:solidFill>
              </a:rPr>
              <a:t>dictionary.</a:t>
            </a:r>
            <a:r>
              <a:rPr lang="en-US" sz="2800" b="1" dirty="0" err="1" smtClean="0">
                <a:solidFill>
                  <a:prstClr val="black"/>
                </a:solidFill>
              </a:rPr>
              <a:t>keys</a:t>
            </a:r>
            <a:r>
              <a:rPr lang="en-US" sz="2800" b="1" dirty="0" smtClean="0">
                <a:solidFill>
                  <a:prstClr val="black"/>
                </a:solidFill>
              </a:rPr>
              <a:t>()</a:t>
            </a:r>
            <a:r>
              <a:rPr lang="en-US" sz="2800" dirty="0" smtClean="0">
                <a:solidFill>
                  <a:prstClr val="black"/>
                </a:solidFill>
              </a:rPr>
              <a:t> returns the set of keys in </a:t>
            </a:r>
            <a:r>
              <a:rPr lang="en-US" sz="2800" i="1" dirty="0" smtClean="0">
                <a:solidFill>
                  <a:prstClr val="black"/>
                </a:solidFill>
              </a:rPr>
              <a:t>dictionary</a:t>
            </a:r>
            <a:r>
              <a:rPr lang="en-US" sz="2800" dirty="0" smtClean="0">
                <a:solidFill>
                  <a:prstClr val="black"/>
                </a:solidFill>
              </a:rPr>
              <a:t>.  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788384"/>
            <a:ext cx="510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elements =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phonebook.keys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for element in elements: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print(element)</a:t>
            </a:r>
          </a:p>
          <a:p>
            <a:pPr lvl="0"/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values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i="1" dirty="0" err="1" smtClean="0">
                <a:solidFill>
                  <a:prstClr val="black"/>
                </a:solidFill>
              </a:rPr>
              <a:t>dictionary.</a:t>
            </a:r>
            <a:r>
              <a:rPr lang="en-US" sz="2800" b="1" dirty="0" err="1" smtClean="0">
                <a:solidFill>
                  <a:prstClr val="black"/>
                </a:solidFill>
              </a:rPr>
              <a:t>values</a:t>
            </a:r>
            <a:r>
              <a:rPr lang="en-US" sz="2800" b="1" dirty="0" smtClean="0">
                <a:solidFill>
                  <a:prstClr val="black"/>
                </a:solidFill>
              </a:rPr>
              <a:t>()</a:t>
            </a:r>
            <a:r>
              <a:rPr lang="en-US" sz="2800" dirty="0" smtClean="0">
                <a:solidFill>
                  <a:prstClr val="black"/>
                </a:solidFill>
              </a:rPr>
              <a:t> returns the set of values in </a:t>
            </a:r>
            <a:r>
              <a:rPr lang="en-US" sz="2800" i="1" dirty="0" smtClean="0">
                <a:solidFill>
                  <a:prstClr val="black"/>
                </a:solidFill>
              </a:rPr>
              <a:t>dictionary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788384"/>
            <a:ext cx="5486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elements = 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phonebook.values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for element in elements: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print(element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59013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23432</a:t>
            </a:r>
          </a:p>
        </p:txBody>
      </p:sp>
    </p:spTree>
    <p:extLst>
      <p:ext uri="{BB962C8B-B14F-4D97-AF65-F5344CB8AC3E}">
        <p14:creationId xmlns:p14="http://schemas.microsoft.com/office/powerpoint/2010/main" val="8335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Frequencies of Words in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have a text file, and we want to:</a:t>
            </a:r>
          </a:p>
          <a:p>
            <a:pPr lvl="1"/>
            <a:r>
              <a:rPr lang="en-US" dirty="0" smtClean="0"/>
              <a:t>count how many unique words appear in the text.</a:t>
            </a:r>
          </a:p>
          <a:p>
            <a:pPr lvl="1"/>
            <a:r>
              <a:rPr lang="en-US" dirty="0" smtClean="0"/>
              <a:t>count how many times each of those words appears.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Count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open(filename, "r")</a:t>
            </a:r>
          </a:p>
          <a:p>
            <a:pPr marL="400050" lvl="1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# initialize the dictionary to empty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 = {}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for word in words: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if (word in result):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result[word] += 1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else:</a:t>
            </a: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result[word] = 1</a:t>
            </a:r>
          </a:p>
          <a:p>
            <a:pPr marL="400050" lvl="1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return result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1" y="3629383"/>
            <a:ext cx="190499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dictionary operations shown in red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66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Printing 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filename = "file1.txt"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dictionary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print(dictionary)</a:t>
            </a:r>
          </a:p>
          <a:p>
            <a:pPr marL="0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{'final': 1, 'men,': 1, 'brought': 1, 'met': 1, 'and': 5, 'here,': 2, 'Four': 1, 'years': 1, 'nor': 1, 'any': 1, 'not': 5, 'it,': 1, 'nation,': 3, 'say': 1, 'God,': 1, 'unfinished': 1, 'have': 5, 'battlefield': 1, 'nation': 2, 'or': 2, 'come': 1, 'nobly': 1, 'vain-that': 1, 'proposition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' …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5715000"/>
            <a:ext cx="25146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This printout is hard to read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1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r>
              <a:rPr lang="en-US" dirty="0" smtClean="0"/>
              <a:t>Step 2 Revised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word in dictionary: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frequency = dictionary[word]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print(word + ":", frequency)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33161" y="533400"/>
            <a:ext cx="1178400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 smtClean="0"/>
              <a:t>nor</a:t>
            </a:r>
            <a:r>
              <a:rPr lang="en-US" b="1" dirty="0"/>
              <a:t>: 1</a:t>
            </a:r>
          </a:p>
          <a:p>
            <a:r>
              <a:rPr lang="en-US" b="1" dirty="0"/>
              <a:t>fought: 1</a:t>
            </a:r>
          </a:p>
          <a:p>
            <a:r>
              <a:rPr lang="en-US" b="1" dirty="0"/>
              <a:t>last: 1</a:t>
            </a:r>
          </a:p>
          <a:p>
            <a:r>
              <a:rPr lang="en-US" b="1" dirty="0"/>
              <a:t>hallow: 1</a:t>
            </a:r>
          </a:p>
          <a:p>
            <a:r>
              <a:rPr lang="en-US" b="1" dirty="0"/>
              <a:t>endure.: 1</a:t>
            </a:r>
          </a:p>
          <a:p>
            <a:r>
              <a:rPr lang="en-US" b="1" dirty="0"/>
              <a:t>can: 5</a:t>
            </a:r>
          </a:p>
          <a:p>
            <a:r>
              <a:rPr lang="en-US" b="1" dirty="0"/>
              <a:t>highly: 1</a:t>
            </a:r>
          </a:p>
          <a:p>
            <a:r>
              <a:rPr lang="en-US" b="1" dirty="0"/>
              <a:t>rather: 1</a:t>
            </a:r>
          </a:p>
          <a:p>
            <a:r>
              <a:rPr lang="en-US" b="1" dirty="0"/>
              <a:t>of: </a:t>
            </a:r>
            <a:r>
              <a:rPr lang="en-US" b="1" dirty="0" smtClean="0"/>
              <a:t>5</a:t>
            </a:r>
          </a:p>
          <a:p>
            <a:r>
              <a:rPr lang="en-US" b="1" dirty="0"/>
              <a:t>men,: 1</a:t>
            </a:r>
          </a:p>
          <a:p>
            <a:r>
              <a:rPr lang="en-US" b="1" dirty="0"/>
              <a:t>in: 4</a:t>
            </a:r>
          </a:p>
          <a:p>
            <a:r>
              <a:rPr lang="en-US" b="1" dirty="0"/>
              <a:t>here,: 2</a:t>
            </a:r>
          </a:p>
          <a:p>
            <a:r>
              <a:rPr lang="en-US" b="1" dirty="0"/>
              <a:t>brought: 1</a:t>
            </a:r>
          </a:p>
          <a:p>
            <a:r>
              <a:rPr lang="en-US" b="1" dirty="0"/>
              <a:t>here.: 1</a:t>
            </a:r>
          </a:p>
          <a:p>
            <a:r>
              <a:rPr lang="en-US" b="1" dirty="0"/>
              <a:t>The: 2</a:t>
            </a:r>
          </a:p>
          <a:p>
            <a:r>
              <a:rPr lang="en-US" b="1" dirty="0"/>
              <a:t>on: 2</a:t>
            </a:r>
          </a:p>
          <a:p>
            <a:r>
              <a:rPr lang="en-US" b="1" dirty="0"/>
              <a:t>our: 2</a:t>
            </a:r>
          </a:p>
          <a:p>
            <a:r>
              <a:rPr lang="en-US" b="1" dirty="0"/>
              <a:t>or: 2</a:t>
            </a:r>
          </a:p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We have defined a function that prints the dictionary in a nicer format.</a:t>
            </a:r>
          </a:p>
          <a:p>
            <a:r>
              <a:rPr lang="en-US" sz="2800" dirty="0" smtClean="0"/>
              <a:t>Remaining problems?</a:t>
            </a:r>
          </a:p>
        </p:txBody>
      </p:sp>
    </p:spTree>
    <p:extLst>
      <p:ext uri="{BB962C8B-B14F-4D97-AF65-F5344CB8AC3E}">
        <p14:creationId xmlns:p14="http://schemas.microsoft.com/office/powerpoint/2010/main" val="10702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r>
              <a:rPr lang="en-US" dirty="0" smtClean="0"/>
              <a:t>Step 2 Revised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word in dictionary: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frequency = dictionary[word]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print(word + ":", frequency)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33161" y="228600"/>
            <a:ext cx="1178400" cy="64633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 smtClean="0"/>
              <a:t>nor</a:t>
            </a:r>
            <a:r>
              <a:rPr lang="en-US" b="1" dirty="0"/>
              <a:t>: 1</a:t>
            </a:r>
          </a:p>
          <a:p>
            <a:r>
              <a:rPr lang="en-US" b="1" dirty="0"/>
              <a:t>fought: 1</a:t>
            </a:r>
          </a:p>
          <a:p>
            <a:r>
              <a:rPr lang="en-US" b="1" dirty="0"/>
              <a:t>last: 1</a:t>
            </a:r>
          </a:p>
          <a:p>
            <a:r>
              <a:rPr lang="en-US" b="1" dirty="0"/>
              <a:t>hallow: 1</a:t>
            </a:r>
          </a:p>
          <a:p>
            <a:r>
              <a:rPr lang="en-US" b="1" dirty="0"/>
              <a:t>endure.: 1</a:t>
            </a:r>
          </a:p>
          <a:p>
            <a:r>
              <a:rPr lang="en-US" b="1" dirty="0"/>
              <a:t>can: 5</a:t>
            </a:r>
          </a:p>
          <a:p>
            <a:r>
              <a:rPr lang="en-US" b="1" dirty="0"/>
              <a:t>highly: 1</a:t>
            </a:r>
          </a:p>
          <a:p>
            <a:r>
              <a:rPr lang="en-US" b="1" dirty="0"/>
              <a:t>rather: 1</a:t>
            </a:r>
          </a:p>
          <a:p>
            <a:r>
              <a:rPr lang="en-US" b="1" dirty="0"/>
              <a:t>of: </a:t>
            </a:r>
            <a:r>
              <a:rPr lang="en-US" b="1" dirty="0" smtClean="0"/>
              <a:t>5</a:t>
            </a:r>
          </a:p>
          <a:p>
            <a:r>
              <a:rPr lang="en-US" b="1" dirty="0"/>
              <a:t>men,: 1</a:t>
            </a:r>
          </a:p>
          <a:p>
            <a:r>
              <a:rPr lang="en-US" b="1" dirty="0"/>
              <a:t>in: 4</a:t>
            </a:r>
          </a:p>
          <a:p>
            <a:r>
              <a:rPr lang="en-US" b="1" dirty="0"/>
              <a:t>here,: 2</a:t>
            </a:r>
          </a:p>
          <a:p>
            <a:r>
              <a:rPr lang="en-US" b="1" dirty="0"/>
              <a:t>brought: 1</a:t>
            </a:r>
          </a:p>
          <a:p>
            <a:r>
              <a:rPr lang="en-US" b="1" dirty="0"/>
              <a:t>here.: 1</a:t>
            </a:r>
          </a:p>
          <a:p>
            <a:r>
              <a:rPr lang="en-US" b="1" dirty="0">
                <a:solidFill>
                  <a:srgbClr val="FF0000"/>
                </a:solidFill>
              </a:rPr>
              <a:t>The: 2</a:t>
            </a:r>
          </a:p>
          <a:p>
            <a:r>
              <a:rPr lang="en-US" b="1" dirty="0"/>
              <a:t>on: 2</a:t>
            </a:r>
          </a:p>
          <a:p>
            <a:r>
              <a:rPr lang="en-US" b="1" dirty="0"/>
              <a:t>our: 2</a:t>
            </a:r>
          </a:p>
          <a:p>
            <a:r>
              <a:rPr lang="en-US" b="1" dirty="0"/>
              <a:t>or: 2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>
                <a:solidFill>
                  <a:srgbClr val="FF0000"/>
                </a:solidFill>
              </a:rPr>
              <a:t>the: 9</a:t>
            </a:r>
          </a:p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Remaining problems?</a:t>
            </a:r>
          </a:p>
          <a:p>
            <a:pPr lvl="1"/>
            <a:r>
              <a:rPr lang="en-US" sz="2400" dirty="0" smtClean="0"/>
              <a:t>Result must be case-insensitive.</a:t>
            </a:r>
          </a:p>
          <a:p>
            <a:pPr marL="457200" lvl="1" indent="0">
              <a:buNone/>
            </a:pPr>
            <a:r>
              <a:rPr lang="en-US" sz="2400" dirty="0" smtClean="0"/>
              <a:t>E.g</a:t>
            </a:r>
            <a:r>
              <a:rPr lang="en-US" sz="2400" dirty="0"/>
              <a:t>.</a:t>
            </a:r>
            <a:r>
              <a:rPr lang="en-US" sz="2400" dirty="0" smtClean="0"/>
              <a:t>, "The" and "the" should not be counted as separate words.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8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r>
              <a:rPr lang="en-US" dirty="0" smtClean="0"/>
              <a:t>Step 2 Revised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word in dictionary: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frequency = dictionary[word]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print(word + ":", frequency)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33161" y="533400"/>
            <a:ext cx="1178400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 smtClean="0"/>
              <a:t>nor</a:t>
            </a:r>
            <a:r>
              <a:rPr lang="en-US" b="1" dirty="0"/>
              <a:t>: 1</a:t>
            </a:r>
          </a:p>
          <a:p>
            <a:r>
              <a:rPr lang="en-US" b="1" dirty="0"/>
              <a:t>fought: 1</a:t>
            </a:r>
          </a:p>
          <a:p>
            <a:r>
              <a:rPr lang="en-US" b="1" dirty="0"/>
              <a:t>last: 1</a:t>
            </a:r>
          </a:p>
          <a:p>
            <a:r>
              <a:rPr lang="en-US" b="1" dirty="0"/>
              <a:t>hallow: 1</a:t>
            </a:r>
          </a:p>
          <a:p>
            <a:r>
              <a:rPr lang="en-US" b="1" dirty="0"/>
              <a:t>endure.: 1</a:t>
            </a:r>
          </a:p>
          <a:p>
            <a:r>
              <a:rPr lang="en-US" b="1" dirty="0"/>
              <a:t>can: 5</a:t>
            </a:r>
          </a:p>
          <a:p>
            <a:r>
              <a:rPr lang="en-US" b="1" dirty="0"/>
              <a:t>highly: 1</a:t>
            </a:r>
          </a:p>
          <a:p>
            <a:r>
              <a:rPr lang="en-US" b="1" dirty="0"/>
              <a:t>rather: 1</a:t>
            </a:r>
          </a:p>
          <a:p>
            <a:r>
              <a:rPr lang="en-US" b="1" dirty="0"/>
              <a:t>of: </a:t>
            </a:r>
            <a:r>
              <a:rPr lang="en-US" b="1" dirty="0" smtClean="0"/>
              <a:t>5</a:t>
            </a:r>
          </a:p>
          <a:p>
            <a:r>
              <a:rPr lang="en-US" b="1" dirty="0"/>
              <a:t>men,: 1</a:t>
            </a:r>
          </a:p>
          <a:p>
            <a:r>
              <a:rPr lang="en-US" b="1" dirty="0"/>
              <a:t>in: 4</a:t>
            </a:r>
          </a:p>
          <a:p>
            <a:r>
              <a:rPr lang="en-US" b="1" dirty="0">
                <a:solidFill>
                  <a:srgbClr val="FF0000"/>
                </a:solidFill>
              </a:rPr>
              <a:t>here,: 2</a:t>
            </a:r>
          </a:p>
          <a:p>
            <a:r>
              <a:rPr lang="en-US" b="1" dirty="0"/>
              <a:t>brought: 1</a:t>
            </a:r>
          </a:p>
          <a:p>
            <a:r>
              <a:rPr lang="en-US" b="1" dirty="0">
                <a:solidFill>
                  <a:srgbClr val="FF0000"/>
                </a:solidFill>
              </a:rPr>
              <a:t>here.: 1</a:t>
            </a:r>
          </a:p>
          <a:p>
            <a:r>
              <a:rPr lang="en-US" b="1" dirty="0"/>
              <a:t>The: 2</a:t>
            </a:r>
          </a:p>
          <a:p>
            <a:r>
              <a:rPr lang="en-US" b="1" dirty="0"/>
              <a:t>on: 2</a:t>
            </a:r>
          </a:p>
          <a:p>
            <a:r>
              <a:rPr lang="en-US" b="1" dirty="0"/>
              <a:t>our: 2</a:t>
            </a:r>
          </a:p>
          <a:p>
            <a:r>
              <a:rPr lang="en-US" b="1" dirty="0"/>
              <a:t>or: 2</a:t>
            </a:r>
          </a:p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Remaining problems?</a:t>
            </a:r>
          </a:p>
          <a:p>
            <a:pPr lvl="1"/>
            <a:r>
              <a:rPr lang="en-US" sz="2400" dirty="0" smtClean="0"/>
              <a:t>We should ignore punctuation.</a:t>
            </a:r>
          </a:p>
          <a:p>
            <a:pPr marL="457200" lvl="1" indent="0">
              <a:buNone/>
            </a:pPr>
            <a:r>
              <a:rPr lang="en-US" sz="2400" dirty="0" smtClean="0"/>
              <a:t>E.g., "here" and "here." should not be counted as separate words.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8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r>
              <a:rPr lang="en-US" dirty="0" smtClean="0"/>
              <a:t>Step 2 Revised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word in dictionary: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frequency = dictionary[word]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print(word + ":", frequency)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33161" y="533400"/>
            <a:ext cx="1178400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 smtClean="0"/>
              <a:t>nor</a:t>
            </a:r>
            <a:r>
              <a:rPr lang="en-US" b="1" dirty="0"/>
              <a:t>: 1</a:t>
            </a:r>
          </a:p>
          <a:p>
            <a:r>
              <a:rPr lang="en-US" b="1" dirty="0"/>
              <a:t>fought: 1</a:t>
            </a:r>
          </a:p>
          <a:p>
            <a:r>
              <a:rPr lang="en-US" b="1" dirty="0"/>
              <a:t>last: 1</a:t>
            </a:r>
          </a:p>
          <a:p>
            <a:r>
              <a:rPr lang="en-US" b="1" dirty="0"/>
              <a:t>hallow: 1</a:t>
            </a:r>
          </a:p>
          <a:p>
            <a:r>
              <a:rPr lang="en-US" b="1" dirty="0"/>
              <a:t>endure.: 1</a:t>
            </a:r>
          </a:p>
          <a:p>
            <a:r>
              <a:rPr lang="en-US" b="1" dirty="0"/>
              <a:t>can: 5</a:t>
            </a:r>
          </a:p>
          <a:p>
            <a:r>
              <a:rPr lang="en-US" b="1" dirty="0"/>
              <a:t>highly: 1</a:t>
            </a:r>
          </a:p>
          <a:p>
            <a:r>
              <a:rPr lang="en-US" b="1" dirty="0"/>
              <a:t>rather: 1</a:t>
            </a:r>
          </a:p>
          <a:p>
            <a:r>
              <a:rPr lang="en-US" b="1" dirty="0"/>
              <a:t>of: </a:t>
            </a:r>
            <a:r>
              <a:rPr lang="en-US" b="1" dirty="0" smtClean="0"/>
              <a:t>5</a:t>
            </a:r>
          </a:p>
          <a:p>
            <a:r>
              <a:rPr lang="en-US" b="1" dirty="0"/>
              <a:t>men,: 1</a:t>
            </a:r>
          </a:p>
          <a:p>
            <a:r>
              <a:rPr lang="en-US" b="1" dirty="0"/>
              <a:t>in: 4</a:t>
            </a:r>
          </a:p>
          <a:p>
            <a:r>
              <a:rPr lang="en-US" b="1" dirty="0"/>
              <a:t>here,: 2</a:t>
            </a:r>
          </a:p>
          <a:p>
            <a:r>
              <a:rPr lang="en-US" b="1" dirty="0"/>
              <a:t>brought: 1</a:t>
            </a:r>
          </a:p>
          <a:p>
            <a:r>
              <a:rPr lang="en-US" b="1" dirty="0"/>
              <a:t>here.: 1</a:t>
            </a:r>
          </a:p>
          <a:p>
            <a:r>
              <a:rPr lang="en-US" b="1" dirty="0"/>
              <a:t>The: 2</a:t>
            </a:r>
          </a:p>
          <a:p>
            <a:r>
              <a:rPr lang="en-US" b="1" dirty="0"/>
              <a:t>on: 2</a:t>
            </a:r>
          </a:p>
          <a:p>
            <a:r>
              <a:rPr lang="en-US" b="1" dirty="0"/>
              <a:t>our: 2</a:t>
            </a:r>
          </a:p>
          <a:p>
            <a:r>
              <a:rPr lang="en-US" b="1" dirty="0"/>
              <a:t>or: 2</a:t>
            </a:r>
          </a:p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Remaining problems?</a:t>
            </a:r>
          </a:p>
          <a:p>
            <a:pPr lvl="1"/>
            <a:r>
              <a:rPr lang="en-US" sz="2400" dirty="0" smtClean="0"/>
              <a:t>Would be nice to sort, either alphabetically or by frequency.</a:t>
            </a:r>
          </a:p>
        </p:txBody>
      </p:sp>
    </p:spTree>
    <p:extLst>
      <p:ext uri="{BB962C8B-B14F-4D97-AF65-F5344CB8AC3E}">
        <p14:creationId xmlns:p14="http://schemas.microsoft.com/office/powerpoint/2010/main" val="3349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Making Result Case Insensitive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3352800"/>
          </a:xfrm>
        </p:spPr>
        <p:txBody>
          <a:bodyPr/>
          <a:lstStyle/>
          <a:p>
            <a:r>
              <a:rPr lang="en-US" sz="2800" dirty="0" smtClean="0"/>
              <a:t>To make the results case-insensitive, we can simply convert all text to lower case as soon as we read it from the file.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91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Oftentimes we need lists of pairs, that associate values to specific keys.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 product codes are keys, and prices are values.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names are keys, and phone numbers are values.</a:t>
            </a: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phone_list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[['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2341], 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5423]]</a:t>
            </a:r>
          </a:p>
          <a:p>
            <a:pPr marL="0" indent="0"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Making Result Case Insensitive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    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open(filename, "r")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# initialize the dictionary to empty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{}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line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line.lower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words: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if (word in result):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+= 1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else: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= 1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27204" y="1676400"/>
            <a:ext cx="1792286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PREVIOUS </a:t>
            </a:r>
            <a:br>
              <a:rPr lang="en-US" b="1" u="sng" dirty="0" smtClean="0"/>
            </a:br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/>
              <a:t>in: 4</a:t>
            </a:r>
          </a:p>
          <a:p>
            <a:r>
              <a:rPr lang="en-US" b="1" dirty="0"/>
              <a:t>here,: 2</a:t>
            </a:r>
          </a:p>
          <a:p>
            <a:r>
              <a:rPr lang="en-US" b="1" dirty="0"/>
              <a:t>brought: 1</a:t>
            </a:r>
          </a:p>
          <a:p>
            <a:r>
              <a:rPr lang="en-US" b="1" dirty="0"/>
              <a:t>here.: 1</a:t>
            </a:r>
          </a:p>
          <a:p>
            <a:r>
              <a:rPr lang="en-US" b="1" dirty="0">
                <a:solidFill>
                  <a:srgbClr val="FF0000"/>
                </a:solidFill>
              </a:rPr>
              <a:t>The: 2</a:t>
            </a:r>
          </a:p>
          <a:p>
            <a:r>
              <a:rPr lang="en-US" b="1" dirty="0"/>
              <a:t>on: 2</a:t>
            </a:r>
          </a:p>
          <a:p>
            <a:r>
              <a:rPr lang="en-US" b="1" dirty="0"/>
              <a:t>our: 2</a:t>
            </a:r>
          </a:p>
          <a:p>
            <a:r>
              <a:rPr lang="en-US" b="1" dirty="0"/>
              <a:t>or: 2</a:t>
            </a:r>
          </a:p>
          <a:p>
            <a:r>
              <a:rPr lang="en-US" b="1" dirty="0"/>
              <a:t>…</a:t>
            </a:r>
          </a:p>
          <a:p>
            <a:r>
              <a:rPr lang="en-US" b="1" dirty="0">
                <a:solidFill>
                  <a:srgbClr val="FF0000"/>
                </a:solidFill>
              </a:rPr>
              <a:t>the: 9</a:t>
            </a:r>
          </a:p>
          <a:p>
            <a:r>
              <a:rPr lang="en-US" b="1" dirty="0" smtClean="0"/>
              <a:t>…</a:t>
            </a:r>
          </a:p>
          <a:p>
            <a:endParaRPr lang="en-US" b="1" dirty="0"/>
          </a:p>
          <a:p>
            <a:r>
              <a:rPr lang="en-US" b="1" dirty="0" smtClean="0"/>
              <a:t>156 </a:t>
            </a:r>
            <a:r>
              <a:rPr lang="en-US" b="1" dirty="0"/>
              <a:t>words </a:t>
            </a:r>
            <a:r>
              <a:rPr lang="en-US" b="1" dirty="0" smtClean="0"/>
              <a:t>found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Making Result Case Insensitive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open(filename, "r")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# initialize the dictionary to empty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{}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line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line.lower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words: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if (word in result):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+= 1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else: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= 1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27204" y="1676400"/>
            <a:ext cx="1792286" cy="452431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NEW OUTPUT:</a:t>
            </a:r>
          </a:p>
          <a:p>
            <a:endParaRPr lang="en-US" b="1" dirty="0"/>
          </a:p>
          <a:p>
            <a:r>
              <a:rPr lang="en-US" b="1" dirty="0" smtClean="0"/>
              <a:t>…</a:t>
            </a:r>
            <a:endParaRPr lang="en-US" b="1" dirty="0"/>
          </a:p>
          <a:p>
            <a:r>
              <a:rPr lang="en-US" b="1" dirty="0"/>
              <a:t>devotion-that: 1</a:t>
            </a:r>
          </a:p>
          <a:p>
            <a:r>
              <a:rPr lang="en-US" b="1" dirty="0"/>
              <a:t>field,: 1</a:t>
            </a:r>
          </a:p>
          <a:p>
            <a:r>
              <a:rPr lang="en-US" b="1" dirty="0"/>
              <a:t>honored: 1</a:t>
            </a:r>
          </a:p>
          <a:p>
            <a:r>
              <a:rPr lang="en-US" b="1" dirty="0"/>
              <a:t>testing: 1</a:t>
            </a:r>
          </a:p>
          <a:p>
            <a:r>
              <a:rPr lang="en-US" b="1" dirty="0"/>
              <a:t>far: 2</a:t>
            </a:r>
          </a:p>
          <a:p>
            <a:r>
              <a:rPr lang="en-US" b="1" dirty="0">
                <a:solidFill>
                  <a:srgbClr val="FF0000"/>
                </a:solidFill>
              </a:rPr>
              <a:t>the: 11</a:t>
            </a:r>
          </a:p>
          <a:p>
            <a:r>
              <a:rPr lang="en-US" b="1" dirty="0"/>
              <a:t>from: 2</a:t>
            </a:r>
          </a:p>
          <a:p>
            <a:r>
              <a:rPr lang="en-US" b="1" dirty="0"/>
              <a:t>advanced.: 1</a:t>
            </a:r>
          </a:p>
          <a:p>
            <a:r>
              <a:rPr lang="en-US" b="1" dirty="0"/>
              <a:t>full: 1</a:t>
            </a:r>
          </a:p>
          <a:p>
            <a:r>
              <a:rPr lang="en-US" b="1" dirty="0"/>
              <a:t>above: 1</a:t>
            </a:r>
          </a:p>
          <a:p>
            <a:r>
              <a:rPr lang="en-US" b="1" dirty="0" smtClean="0"/>
              <a:t>…</a:t>
            </a:r>
          </a:p>
          <a:p>
            <a:endParaRPr lang="en-US" b="1" dirty="0"/>
          </a:p>
          <a:p>
            <a:r>
              <a:rPr lang="en-US" b="1" dirty="0" smtClean="0"/>
              <a:t>153 </a:t>
            </a:r>
            <a:r>
              <a:rPr lang="en-US" b="1" dirty="0"/>
              <a:t>words </a:t>
            </a:r>
            <a:r>
              <a:rPr lang="en-US" b="1" dirty="0" smtClean="0"/>
              <a:t>found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0498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ignore punctuation, we will:</a:t>
            </a:r>
          </a:p>
          <a:p>
            <a:pPr lvl="1"/>
            <a:r>
              <a:rPr lang="en-US" sz="2400" dirty="0" smtClean="0"/>
              <a:t>delete from the text that we read all occurrences of punctuation characters (periods, commas, parentheses, exclamation marks, quotes).</a:t>
            </a:r>
          </a:p>
          <a:p>
            <a:pPr lvl="1"/>
            <a:r>
              <a:rPr lang="en-US" sz="2400" dirty="0" smtClean="0"/>
              <a:t>We will replace dashes with spaces (since dashes are used to separate individual words).</a:t>
            </a:r>
            <a:endParaRPr lang="en-US" sz="2400" dirty="0"/>
          </a:p>
          <a:p>
            <a:endParaRPr lang="en-US" dirty="0" smtClean="0"/>
          </a:p>
          <a:p>
            <a:r>
              <a:rPr lang="en-US" sz="2800" dirty="0" smtClean="0"/>
              <a:t>To isolate this processing step, we make a separate function for it, that we call </a:t>
            </a:r>
            <a:r>
              <a:rPr lang="en-US" sz="2800" b="1" dirty="0" err="1" smtClean="0"/>
              <a:t>process_line</a:t>
            </a:r>
            <a:r>
              <a:rPr lang="en-US" sz="2800" dirty="0" smtClean="0"/>
              <a:t>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Ignoring Punctuation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Ignoring Punctuation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process_line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(line):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line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line.lower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new_line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""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letter in line: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letter in """,.!"'()"""::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continue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letter == '-':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letter = ' '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new_line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new_line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+ letter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words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new_line.split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2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Ignoring Punctuation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open(filename, "r")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# initialize the dictionary to empty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{}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process_line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words: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if (word in result):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+= 1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else: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= 1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762000"/>
            <a:ext cx="1792286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PREVIOUS </a:t>
            </a:r>
            <a:br>
              <a:rPr lang="en-US" b="1" u="sng" dirty="0" smtClean="0"/>
            </a:br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/>
              <a:t>people,: 3</a:t>
            </a:r>
          </a:p>
          <a:p>
            <a:r>
              <a:rPr lang="en-US" b="1" dirty="0"/>
              <a:t>under: 1</a:t>
            </a:r>
          </a:p>
          <a:p>
            <a:r>
              <a:rPr lang="en-US" b="1" dirty="0"/>
              <a:t>those: 1</a:t>
            </a:r>
          </a:p>
          <a:p>
            <a:r>
              <a:rPr lang="en-US" b="1" dirty="0"/>
              <a:t>to: 8</a:t>
            </a:r>
          </a:p>
          <a:p>
            <a:r>
              <a:rPr lang="en-US" b="1" dirty="0">
                <a:solidFill>
                  <a:srgbClr val="FF0000"/>
                </a:solidFill>
              </a:rPr>
              <a:t>men,: 1</a:t>
            </a:r>
          </a:p>
          <a:p>
            <a:r>
              <a:rPr lang="en-US" b="1" dirty="0"/>
              <a:t>full: 1</a:t>
            </a:r>
          </a:p>
          <a:p>
            <a:r>
              <a:rPr lang="en-US" b="1" dirty="0"/>
              <a:t>are: 3</a:t>
            </a:r>
          </a:p>
          <a:p>
            <a:r>
              <a:rPr lang="en-US" b="1" dirty="0"/>
              <a:t>it,: 1</a:t>
            </a:r>
          </a:p>
          <a:p>
            <a:r>
              <a:rPr lang="en-US" b="1" dirty="0" smtClean="0"/>
              <a:t>…</a:t>
            </a:r>
            <a:endParaRPr lang="en-US" b="1" dirty="0"/>
          </a:p>
          <a:p>
            <a:r>
              <a:rPr lang="en-US" b="1" dirty="0"/>
              <a:t>for: 5</a:t>
            </a:r>
          </a:p>
          <a:p>
            <a:r>
              <a:rPr lang="en-US" b="1" dirty="0"/>
              <a:t>whether: 1</a:t>
            </a:r>
          </a:p>
          <a:p>
            <a:r>
              <a:rPr lang="en-US" b="1" dirty="0">
                <a:solidFill>
                  <a:srgbClr val="FF0000"/>
                </a:solidFill>
              </a:rPr>
              <a:t>men: 1</a:t>
            </a:r>
          </a:p>
          <a:p>
            <a:r>
              <a:rPr lang="en-US" b="1" dirty="0"/>
              <a:t>sense,: 1</a:t>
            </a:r>
          </a:p>
          <a:p>
            <a:r>
              <a:rPr lang="en-US" b="1" dirty="0" smtClean="0"/>
              <a:t>…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153 words found</a:t>
            </a:r>
          </a:p>
        </p:txBody>
      </p:sp>
    </p:spTree>
    <p:extLst>
      <p:ext uri="{BB962C8B-B14F-4D97-AF65-F5344CB8AC3E}">
        <p14:creationId xmlns:p14="http://schemas.microsoft.com/office/powerpoint/2010/main" val="34711167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Ignoring Punctuation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count_words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open(filename, "r")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# initialize the dictionary to empty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{}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process_line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(line)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words: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if (word in result):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+= 1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else: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    result[word] = 1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762000"/>
            <a:ext cx="1792286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NEW</a:t>
            </a:r>
            <a:br>
              <a:rPr lang="en-US" b="1" u="sng" dirty="0" smtClean="0"/>
            </a:br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/>
              <a:t>fathers: 1</a:t>
            </a:r>
          </a:p>
          <a:p>
            <a:r>
              <a:rPr lang="en-US" b="1" dirty="0"/>
              <a:t>people: 3</a:t>
            </a:r>
          </a:p>
          <a:p>
            <a:r>
              <a:rPr lang="en-US" b="1" dirty="0"/>
              <a:t>forth: 1</a:t>
            </a:r>
          </a:p>
          <a:p>
            <a:r>
              <a:rPr lang="en-US" b="1" dirty="0"/>
              <a:t>for: 5</a:t>
            </a:r>
          </a:p>
          <a:p>
            <a:r>
              <a:rPr lang="en-US" b="1" dirty="0">
                <a:solidFill>
                  <a:srgbClr val="FF0000"/>
                </a:solidFill>
              </a:rPr>
              <a:t>men: 2</a:t>
            </a:r>
          </a:p>
          <a:p>
            <a:r>
              <a:rPr lang="en-US" b="1" dirty="0"/>
              <a:t>ago: 1</a:t>
            </a:r>
          </a:p>
          <a:p>
            <a:r>
              <a:rPr lang="en-US" b="1" dirty="0"/>
              <a:t>field: 1</a:t>
            </a:r>
          </a:p>
          <a:p>
            <a:r>
              <a:rPr lang="en-US" b="1" dirty="0"/>
              <a:t>increased: 1</a:t>
            </a:r>
          </a:p>
          <a:p>
            <a:r>
              <a:rPr lang="en-US" b="1" dirty="0" smtClean="0"/>
              <a:t>…</a:t>
            </a:r>
            <a:endParaRPr lang="en-US" b="1" dirty="0"/>
          </a:p>
          <a:p>
            <a:endParaRPr lang="en-US" b="1" dirty="0"/>
          </a:p>
          <a:p>
            <a:r>
              <a:rPr lang="en-US" b="1" dirty="0" smtClean="0"/>
              <a:t>138 words </a:t>
            </a:r>
            <a:r>
              <a:rPr lang="en-US" b="1" dirty="0"/>
              <a:t>found</a:t>
            </a:r>
          </a:p>
        </p:txBody>
      </p:sp>
    </p:spTree>
    <p:extLst>
      <p:ext uri="{BB962C8B-B14F-4D97-AF65-F5344CB8AC3E}">
        <p14:creationId xmlns:p14="http://schemas.microsoft.com/office/powerpoint/2010/main" val="3341725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800600"/>
            <a:ext cx="6019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want to sort the results by frequency.</a:t>
            </a:r>
          </a:p>
          <a:p>
            <a:r>
              <a:rPr lang="en-US" sz="2800" dirty="0" smtClean="0"/>
              <a:t>Frequencies are </a:t>
            </a:r>
            <a:r>
              <a:rPr lang="en-US" sz="2800" b="1" dirty="0" smtClean="0"/>
              <a:t>values</a:t>
            </a:r>
            <a:r>
              <a:rPr lang="en-US" sz="2800" dirty="0" smtClean="0"/>
              <a:t> in the dictionary.</a:t>
            </a:r>
          </a:p>
          <a:p>
            <a:r>
              <a:rPr lang="en-US" sz="2800" dirty="0" smtClean="0"/>
              <a:t>So, our problem is the more general problem of sorting dictionary entries by value.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To do that, we will create an inverse dictionary, called </a:t>
            </a:r>
            <a:r>
              <a:rPr lang="en-US" sz="2800" b="1" dirty="0" smtClean="0">
                <a:solidFill>
                  <a:srgbClr val="FF0000"/>
                </a:solidFill>
              </a:rPr>
              <a:t>inverse</a:t>
            </a:r>
            <a:r>
              <a:rPr lang="en-US" sz="2800" dirty="0" smtClean="0">
                <a:solidFill>
                  <a:srgbClr val="FF0000"/>
                </a:solidFill>
              </a:rPr>
              <a:t>, where: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inverse[frequency] is a list of all words in the original dictionary having that frequency.</a:t>
            </a:r>
          </a:p>
          <a:p>
            <a:r>
              <a:rPr lang="en-US" sz="2800" dirty="0" smtClean="0"/>
              <a:t>To isolate this processing step, we make a separate function for it, that we call </a:t>
            </a:r>
            <a:r>
              <a:rPr lang="en-US" sz="2800" b="1" dirty="0" err="1" smtClean="0"/>
              <a:t>inverse_dictionary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 use </a:t>
            </a:r>
            <a:r>
              <a:rPr lang="en-US" sz="2800" b="1" dirty="0" err="1" smtClean="0"/>
              <a:t>inverse_dictionary</a:t>
            </a:r>
            <a:r>
              <a:rPr lang="en-US" sz="2800" b="1" dirty="0" smtClean="0"/>
              <a:t> </a:t>
            </a:r>
            <a:r>
              <a:rPr lang="en-US" sz="2800" dirty="0" smtClean="0"/>
              <a:t>in </a:t>
            </a:r>
            <a:r>
              <a:rPr lang="en-US" sz="2800" b="1" dirty="0" err="1" smtClean="0"/>
              <a:t>print_word_frequencies</a:t>
            </a:r>
            <a:r>
              <a:rPr lang="en-US" sz="2800" dirty="0" smtClean="0"/>
              <a:t>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172200" cy="1143000"/>
          </a:xfrm>
        </p:spPr>
        <p:txBody>
          <a:bodyPr>
            <a:normAutofit/>
          </a:bodyPr>
          <a:lstStyle/>
          <a:p>
            <a:r>
              <a:rPr lang="en-US" dirty="0"/>
              <a:t>Sorting by Frequency</a:t>
            </a:r>
          </a:p>
        </p:txBody>
      </p:sp>
    </p:spTree>
    <p:extLst>
      <p:ext uri="{BB962C8B-B14F-4D97-AF65-F5344CB8AC3E}">
        <p14:creationId xmlns:p14="http://schemas.microsoft.com/office/powerpoint/2010/main" val="17753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010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key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value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[key]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if (value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list_of_keys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[value]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list_of_keys.append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(key)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else: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out_dictionary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[value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[key] 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out_dictionary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Sorting by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010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inverse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frequencies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inverse.keys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frequencies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list(frequencies)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frequencies.sort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frequencies.reverse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frequency in frequencies: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inverse[frequency]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list_of_words.sort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print(word + ":", frequency)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Sorting by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010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inverse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frequencies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inverse.keys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frequencies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list(frequencies)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frequencies.sort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frequencies.reverse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frequency in frequencies: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inverse[frequency]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list_of_words.sort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print(word + ":", frequency)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Sorting by Frequency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762000"/>
            <a:ext cx="1792286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PREVIOUS </a:t>
            </a:r>
            <a:br>
              <a:rPr lang="en-US" b="1" u="sng" dirty="0" smtClean="0"/>
            </a:br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/>
              <a:t>live: 1</a:t>
            </a:r>
          </a:p>
          <a:p>
            <a:r>
              <a:rPr lang="en-US" b="1" dirty="0"/>
              <a:t>above: 1</a:t>
            </a:r>
          </a:p>
          <a:p>
            <a:r>
              <a:rPr lang="en-US" b="1" dirty="0"/>
              <a:t>but: 2</a:t>
            </a:r>
          </a:p>
          <a:p>
            <a:r>
              <a:rPr lang="en-US" b="1" dirty="0"/>
              <a:t>government: 1</a:t>
            </a:r>
          </a:p>
          <a:p>
            <a:r>
              <a:rPr lang="en-US" b="1" dirty="0"/>
              <a:t>gave: 2</a:t>
            </a:r>
          </a:p>
          <a:p>
            <a:r>
              <a:rPr lang="en-US" b="1" dirty="0"/>
              <a:t>note: 1</a:t>
            </a:r>
          </a:p>
          <a:p>
            <a:r>
              <a:rPr lang="en-US" b="1" dirty="0"/>
              <a:t>remember: 1</a:t>
            </a:r>
          </a:p>
          <a:p>
            <a:r>
              <a:rPr lang="en-US" b="1" dirty="0"/>
              <a:t>advanced: 1</a:t>
            </a:r>
          </a:p>
          <a:p>
            <a:r>
              <a:rPr lang="en-US" b="1" dirty="0"/>
              <a:t>world: 1</a:t>
            </a:r>
          </a:p>
          <a:p>
            <a:r>
              <a:rPr lang="en-US" b="1" dirty="0"/>
              <a:t>whether: 1</a:t>
            </a:r>
          </a:p>
          <a:p>
            <a:r>
              <a:rPr lang="en-US" b="1" dirty="0"/>
              <a:t>equal: 1</a:t>
            </a:r>
          </a:p>
          <a:p>
            <a:r>
              <a:rPr lang="en-US" b="1" dirty="0"/>
              <a:t>seven: 1</a:t>
            </a:r>
          </a:p>
          <a:p>
            <a:r>
              <a:rPr lang="en-US" b="1" dirty="0"/>
              <a:t>task: 1</a:t>
            </a:r>
          </a:p>
          <a:p>
            <a:r>
              <a:rPr lang="en-US" b="1" dirty="0"/>
              <a:t>they: 3</a:t>
            </a:r>
          </a:p>
          <a:p>
            <a:r>
              <a:rPr lang="en-US" b="1" dirty="0" smtClean="0"/>
              <a:t>…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153 words found</a:t>
            </a:r>
          </a:p>
        </p:txBody>
      </p:sp>
    </p:spTree>
    <p:extLst>
      <p:ext uri="{BB962C8B-B14F-4D97-AF65-F5344CB8AC3E}">
        <p14:creationId xmlns:p14="http://schemas.microsoft.com/office/powerpoint/2010/main" val="225865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Without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Oftentimes we need lists of pairs, that associate values to specific keys.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 product codes are keys, and prices are values.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names are keys, and phone numbers are values.</a:t>
            </a: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phone_list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[['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2341], 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5423]]</a:t>
            </a:r>
          </a:p>
          <a:p>
            <a:pPr marL="0" indent="0"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Then, finding the value for a specific key is doable, but a bit of a pain.</a:t>
            </a:r>
            <a:endParaRPr lang="en-US" sz="1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010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print_word_frequencies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inverse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inverse_dictionary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(dictionary)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frequencies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inverse.keys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frequencies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list(frequencies)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frequencies.sort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frequencies.reverse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frequency in frequencies: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inverse[frequency]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list_of_words.sort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for word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list_of_words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  print(word + ":", frequency)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Sorting by Frequency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762000"/>
            <a:ext cx="1792286" cy="56323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NEW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OUTPUT:</a:t>
            </a:r>
          </a:p>
          <a:p>
            <a:endParaRPr lang="en-US" b="1" dirty="0"/>
          </a:p>
          <a:p>
            <a:r>
              <a:rPr lang="en-US" b="1" dirty="0"/>
              <a:t>that: 13</a:t>
            </a:r>
          </a:p>
          <a:p>
            <a:r>
              <a:rPr lang="en-US" b="1" dirty="0"/>
              <a:t>the: 11</a:t>
            </a:r>
          </a:p>
          <a:p>
            <a:r>
              <a:rPr lang="en-US" b="1" dirty="0"/>
              <a:t>we: 10</a:t>
            </a:r>
          </a:p>
          <a:p>
            <a:r>
              <a:rPr lang="en-US" b="1" dirty="0"/>
              <a:t>here: 8</a:t>
            </a:r>
          </a:p>
          <a:p>
            <a:r>
              <a:rPr lang="en-US" b="1" dirty="0"/>
              <a:t>to: 8</a:t>
            </a:r>
          </a:p>
          <a:p>
            <a:r>
              <a:rPr lang="en-US" b="1" dirty="0"/>
              <a:t>a: 7</a:t>
            </a:r>
          </a:p>
          <a:p>
            <a:r>
              <a:rPr lang="en-US" b="1" dirty="0"/>
              <a:t>and: 6</a:t>
            </a:r>
          </a:p>
          <a:p>
            <a:r>
              <a:rPr lang="en-US" b="1" dirty="0"/>
              <a:t>can: 5</a:t>
            </a:r>
          </a:p>
          <a:p>
            <a:r>
              <a:rPr lang="en-US" b="1" dirty="0"/>
              <a:t>for: 5</a:t>
            </a:r>
          </a:p>
          <a:p>
            <a:r>
              <a:rPr lang="en-US" b="1" dirty="0"/>
              <a:t>have: 5</a:t>
            </a:r>
          </a:p>
          <a:p>
            <a:r>
              <a:rPr lang="en-US" b="1" dirty="0"/>
              <a:t>it: 5</a:t>
            </a:r>
          </a:p>
          <a:p>
            <a:r>
              <a:rPr lang="en-US" b="1" dirty="0"/>
              <a:t>nation: 5</a:t>
            </a:r>
          </a:p>
          <a:p>
            <a:r>
              <a:rPr lang="en-US" b="1" dirty="0"/>
              <a:t>not: 5</a:t>
            </a:r>
          </a:p>
          <a:p>
            <a:r>
              <a:rPr lang="en-US" b="1" dirty="0"/>
              <a:t>of: 5</a:t>
            </a:r>
          </a:p>
          <a:p>
            <a:r>
              <a:rPr lang="en-US" b="1" smtClean="0"/>
              <a:t>…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153 words found</a:t>
            </a:r>
          </a:p>
        </p:txBody>
      </p:sp>
    </p:spTree>
    <p:extLst>
      <p:ext uri="{BB962C8B-B14F-4D97-AF65-F5344CB8AC3E}">
        <p14:creationId xmlns:p14="http://schemas.microsoft.com/office/powerpoint/2010/main" val="263589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Without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Oftentimes we need lists of pairs, that associate values to specific keys.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 product codes are keys, and prices are values.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E.g.: names are keys, and phone numbers are values.</a:t>
            </a: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phone_list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[['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2341], 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5423]]</a:t>
            </a:r>
          </a:p>
          <a:p>
            <a:pPr marL="0" indent="0"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Then, finding the value for a specific key is doable, but a bit of a pain.</a:t>
            </a:r>
            <a:endParaRPr lang="en-US" sz="1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phone_list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if (item[0] ==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print(item[1])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With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With dictionaries, dealing with key-value pairs becomes much easier</a:t>
            </a:r>
            <a:r>
              <a:rPr lang="en-US" sz="24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en-US" sz="1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phonebook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 : 2341, '</a:t>
            </a: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 : 5423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Then, finding the value for a specific key is very simple:</a:t>
            </a:r>
            <a:endParaRPr lang="en-US" sz="1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print(phonebook['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'])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8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</a:rPr>
              <a:t>key </a:t>
            </a:r>
            <a:r>
              <a:rPr lang="en-US" sz="2800" b="1" dirty="0" smtClean="0">
                <a:solidFill>
                  <a:prstClr val="black"/>
                </a:solidFill>
              </a:rPr>
              <a:t>in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</a:rPr>
              <a:t>dictionary</a:t>
            </a:r>
            <a:r>
              <a:rPr lang="en-US" sz="2800" dirty="0" smtClean="0">
                <a:solidFill>
                  <a:prstClr val="black"/>
                </a:solidFill>
              </a:rPr>
              <a:t> returns true if the specified </a:t>
            </a:r>
            <a:r>
              <a:rPr lang="en-US" sz="2800" b="1" dirty="0" smtClean="0">
                <a:solidFill>
                  <a:prstClr val="black"/>
                </a:solidFill>
              </a:rPr>
              <a:t>key</a:t>
            </a:r>
            <a:r>
              <a:rPr lang="en-US" sz="2800" dirty="0" smtClean="0">
                <a:solidFill>
                  <a:prstClr val="black"/>
                </a:solidFill>
              </a:rPr>
              <a:t> is a key in the dictionary.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IMPORTANT: for dictionaries, the </a:t>
            </a:r>
            <a:r>
              <a:rPr lang="en-US" sz="2800" b="1" dirty="0" smtClean="0">
                <a:solidFill>
                  <a:prstClr val="black"/>
                </a:solidFill>
              </a:rPr>
              <a:t>in</a:t>
            </a:r>
            <a:r>
              <a:rPr lang="en-US" sz="2800" dirty="0" smtClean="0">
                <a:solidFill>
                  <a:prstClr val="black"/>
                </a:solidFill>
              </a:rPr>
              <a:t> operator only looks at keys, not values.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3922455"/>
            <a:ext cx="510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59013, 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23432}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 in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23432 in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'bill' in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95434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del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You can delete dictionary entries using the </a:t>
            </a:r>
            <a:r>
              <a:rPr lang="en-US" sz="2800" b="1" dirty="0" smtClean="0">
                <a:solidFill>
                  <a:prstClr val="black"/>
                </a:solidFill>
              </a:rPr>
              <a:t>del </a:t>
            </a:r>
            <a:r>
              <a:rPr lang="en-US" sz="2800" dirty="0" smtClean="0">
                <a:solidFill>
                  <a:prstClr val="black"/>
                </a:solidFill>
              </a:rPr>
              <a:t>function. If your dictionary is stored in a variable called </a:t>
            </a:r>
            <a:r>
              <a:rPr lang="en-US" sz="2800" b="1" dirty="0" err="1" smtClean="0">
                <a:solidFill>
                  <a:prstClr val="black"/>
                </a:solidFill>
              </a:rPr>
              <a:t>dictionary_name</a:t>
            </a:r>
            <a:r>
              <a:rPr lang="en-US" sz="2800" dirty="0" smtClean="0">
                <a:solidFill>
                  <a:prstClr val="black"/>
                </a:solidFill>
              </a:rPr>
              <a:t>, and you want to delete the entry associated with the specific </a:t>
            </a:r>
            <a:r>
              <a:rPr lang="en-US" sz="2800" b="1" dirty="0" smtClean="0">
                <a:solidFill>
                  <a:prstClr val="black"/>
                </a:solidFill>
              </a:rPr>
              <a:t>key</a:t>
            </a:r>
            <a:r>
              <a:rPr lang="en-US" sz="2800" dirty="0" smtClean="0">
                <a:solidFill>
                  <a:prstClr val="black"/>
                </a:solidFill>
              </a:rPr>
              <a:t>,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use this syntax:</a:t>
            </a:r>
          </a:p>
          <a:p>
            <a:pPr marL="0" lvl="0" indent="0">
              <a:buNone/>
            </a:pPr>
            <a:endParaRPr lang="en-US" sz="105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   del(</a:t>
            </a:r>
            <a:r>
              <a:rPr lang="en-US" sz="2800" dirty="0" err="1" smtClean="0">
                <a:solidFill>
                  <a:prstClr val="black"/>
                </a:solidFill>
              </a:rPr>
              <a:t>dictionary_name</a:t>
            </a:r>
            <a:r>
              <a:rPr lang="en-US" sz="2800" dirty="0" smtClean="0">
                <a:solidFill>
                  <a:prstClr val="black"/>
                </a:solidFill>
              </a:rPr>
              <a:t>[key])</a:t>
            </a: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845784"/>
            <a:ext cx="6705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59013, 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23432}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del(phonebook['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'])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23432}</a:t>
            </a:r>
          </a:p>
        </p:txBody>
      </p:sp>
    </p:spTree>
    <p:extLst>
      <p:ext uri="{BB962C8B-B14F-4D97-AF65-F5344CB8AC3E}">
        <p14:creationId xmlns:p14="http://schemas.microsoft.com/office/powerpoint/2010/main" val="33247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len</a:t>
            </a:r>
            <a:r>
              <a:rPr lang="en-US" b="1" dirty="0" smtClean="0"/>
              <a:t>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</a:rPr>
              <a:t>As in lists and strings, the </a:t>
            </a:r>
            <a:r>
              <a:rPr lang="en-US" sz="2800" b="1" dirty="0" err="1" smtClean="0">
                <a:solidFill>
                  <a:prstClr val="black"/>
                </a:solidFill>
              </a:rPr>
              <a:t>len</a:t>
            </a:r>
            <a:r>
              <a:rPr lang="en-US" sz="2800" dirty="0" smtClean="0">
                <a:solidFill>
                  <a:prstClr val="black"/>
                </a:solidFill>
              </a:rPr>
              <a:t> operator gives you the number of elements (i.e., the number of key-value pairs) in the dictionary.</a:t>
            </a:r>
          </a:p>
          <a:p>
            <a:pPr marL="0" lvl="0" indent="0">
              <a:buNone/>
            </a:pPr>
            <a:endParaRPr lang="en-US" sz="105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  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191000"/>
            <a:ext cx="5867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59013, 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23432}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(phonebook)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3168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items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i="1" dirty="0" err="1" smtClean="0">
                <a:solidFill>
                  <a:prstClr val="black"/>
                </a:solidFill>
              </a:rPr>
              <a:t>dictionary.</a:t>
            </a:r>
            <a:r>
              <a:rPr lang="en-US" sz="2800" b="1" dirty="0" err="1" smtClean="0">
                <a:solidFill>
                  <a:prstClr val="black"/>
                </a:solidFill>
              </a:rPr>
              <a:t>items</a:t>
            </a:r>
            <a:r>
              <a:rPr lang="en-US" sz="2800" b="1" dirty="0" smtClean="0">
                <a:solidFill>
                  <a:prstClr val="black"/>
                </a:solidFill>
              </a:rPr>
              <a:t>()</a:t>
            </a:r>
            <a:r>
              <a:rPr lang="en-US" sz="2800" dirty="0" smtClean="0">
                <a:solidFill>
                  <a:prstClr val="black"/>
                </a:solidFill>
              </a:rPr>
              <a:t> returns the set of key-value pairs in </a:t>
            </a:r>
            <a:r>
              <a:rPr lang="en-US" sz="2800" i="1" dirty="0" smtClean="0">
                <a:solidFill>
                  <a:prstClr val="black"/>
                </a:solidFill>
              </a:rPr>
              <a:t>dictionary</a:t>
            </a:r>
            <a:r>
              <a:rPr lang="en-US" sz="2800" dirty="0" smtClean="0">
                <a:solidFill>
                  <a:prstClr val="black"/>
                </a:solidFill>
              </a:rPr>
              <a:t>.   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788384"/>
            <a:ext cx="510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phonebook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59013, 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': 23432}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entries =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phonebook.items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for entry in entries: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print(entry)</a:t>
            </a:r>
          </a:p>
          <a:p>
            <a:pPr lvl="0"/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59013)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', 23432)</a:t>
            </a:r>
          </a:p>
        </p:txBody>
      </p:sp>
    </p:spTree>
    <p:extLst>
      <p:ext uri="{BB962C8B-B14F-4D97-AF65-F5344CB8AC3E}">
        <p14:creationId xmlns:p14="http://schemas.microsoft.com/office/powerpoint/2010/main" val="4941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1994</Words>
  <Application>Microsoft Office PowerPoint</Application>
  <PresentationFormat>On-screen Show (4:3)</PresentationFormat>
  <Paragraphs>529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Keys and Values</vt:lpstr>
      <vt:lpstr>Life Without Dictionaries</vt:lpstr>
      <vt:lpstr>Life Without Dictionaries</vt:lpstr>
      <vt:lpstr>Life With Dictionaries</vt:lpstr>
      <vt:lpstr>The in Operator</vt:lpstr>
      <vt:lpstr>The del Function</vt:lpstr>
      <vt:lpstr>The len Function</vt:lpstr>
      <vt:lpstr>The items Method</vt:lpstr>
      <vt:lpstr>The keys Method</vt:lpstr>
      <vt:lpstr>The values Method</vt:lpstr>
      <vt:lpstr>Example: Frequencies of Words in Text</vt:lpstr>
      <vt:lpstr>Step 1: Count Frequencies</vt:lpstr>
      <vt:lpstr>Step 2: Printing the Result</vt:lpstr>
      <vt:lpstr>Step 2 Revised</vt:lpstr>
      <vt:lpstr>Step 2 Revised</vt:lpstr>
      <vt:lpstr>Step 2 Revised</vt:lpstr>
      <vt:lpstr>Step 2 Revised</vt:lpstr>
      <vt:lpstr>Making Result Case Insensitive</vt:lpstr>
      <vt:lpstr>Making Result Case Insensitive</vt:lpstr>
      <vt:lpstr>Making Result Case Insensitive</vt:lpstr>
      <vt:lpstr>Ignoring Punctuation</vt:lpstr>
      <vt:lpstr>Ignoring Punctuation</vt:lpstr>
      <vt:lpstr>Ignoring Punctuation</vt:lpstr>
      <vt:lpstr>Ignoring Punctuation</vt:lpstr>
      <vt:lpstr>Sorting by Frequency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470</cp:revision>
  <dcterms:created xsi:type="dcterms:W3CDTF">2006-08-16T00:00:00Z</dcterms:created>
  <dcterms:modified xsi:type="dcterms:W3CDTF">2013-08-06T14:06:58Z</dcterms:modified>
</cp:coreProperties>
</file>