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9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2" r:id="rId14"/>
    <p:sldId id="373" r:id="rId15"/>
    <p:sldId id="377" r:id="rId16"/>
    <p:sldId id="374" r:id="rId17"/>
    <p:sldId id="375" r:id="rId18"/>
    <p:sldId id="376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6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4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Formatted Output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</a:t>
            </a:r>
            <a:r>
              <a:rPr lang="en-US" smtClean="0"/>
              <a:t>and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matrix1 = [[3.394012, .21312, .90213232],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[9.12, 12.30412, 1],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[32.34, 1.232, 0.2]]</a:t>
            </a:r>
          </a:p>
          <a:p>
            <a:pPr marL="0" lvl="0" indent="0">
              <a:buNone/>
            </a:pPr>
            <a:endParaRPr lang="fr-FR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for item in matrix1: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print("{:&gt; 5} {:&gt; 5} {:&gt; 5}".format(item[0], item[1], item[2]))</a:t>
            </a:r>
          </a:p>
          <a:p>
            <a:pPr marL="0" lvl="0" indent="0">
              <a:buNone/>
            </a:pP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3.394012  0.21312  0.90213232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9.12  12.30412     1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32.34  1.232  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0.2</a:t>
            </a:r>
          </a:p>
          <a:p>
            <a:pPr marL="0" lvl="0" indent="0">
              <a:buNone/>
            </a:pPr>
            <a:endParaRPr lang="en-US" sz="1600" dirty="0" smtClean="0"/>
          </a:p>
          <a:p>
            <a:r>
              <a:rPr lang="en-US" sz="2800" dirty="0" smtClean="0"/>
              <a:t>Example 4: What is a good value for the minimum width? 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5389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matrix1 = [[3.394012, .21312, .90213232],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[9.12, 12.30412, 1],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[32.34, 1.232, 0.2]]</a:t>
            </a:r>
          </a:p>
          <a:p>
            <a:pPr marL="0" lvl="0" indent="0">
              <a:buNone/>
            </a:pPr>
            <a:endParaRPr lang="fr-FR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for item in matrix1: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print("{:&gt; 5} {:&gt; 5} {:&gt; 5}".format(item[0], item[1], item[2]))</a:t>
            </a:r>
          </a:p>
          <a:p>
            <a:pPr marL="0" lvl="0" indent="0">
              <a:buNone/>
            </a:pP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3.394012  0.21312  0.90213232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9.12  12.30412     1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32.34  1.232  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0.2</a:t>
            </a:r>
          </a:p>
          <a:p>
            <a:pPr marL="0" lvl="0" indent="0">
              <a:buNone/>
            </a:pPr>
            <a:endParaRPr lang="en-US" sz="1600" dirty="0" smtClean="0"/>
          </a:p>
          <a:p>
            <a:r>
              <a:rPr lang="en-US" sz="2800" dirty="0" smtClean="0"/>
              <a:t>Example 4: What is a good value for the minimum width? It should be large enough to accommodate the longest item.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02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matrix1 = [[3.394012, .21312, .90213232],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[9.12, 12.30412, 1],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[32.34, 1.232, 0.2]]</a:t>
            </a:r>
          </a:p>
          <a:p>
            <a:pPr marL="0" lvl="0" indent="0">
              <a:buNone/>
            </a:pPr>
            <a:endParaRPr lang="fr-FR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for item in matrix1: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print("{:&gt; 11f} {:&gt; 11f} {:&gt; 11f}".format(item[0], item[1], item[2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]))</a:t>
            </a:r>
          </a:p>
          <a:p>
            <a:pPr marL="0" lvl="0" indent="0">
              <a:buNone/>
            </a:pP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3.394012    0.213120    0.902132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9.120000   12.304120    1.000000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32.340000    1.232000   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0.200000</a:t>
            </a:r>
          </a:p>
          <a:p>
            <a:pPr marL="0" lvl="0" indent="0">
              <a:buNone/>
            </a:pPr>
            <a:endParaRPr lang="en-US" sz="1600" dirty="0" smtClean="0"/>
          </a:p>
          <a:p>
            <a:r>
              <a:rPr lang="en-US" sz="2800" dirty="0" smtClean="0"/>
              <a:t>Example 5: we use {:&gt; 11f}.</a:t>
            </a:r>
          </a:p>
          <a:p>
            <a:r>
              <a:rPr lang="en-US" sz="2800" dirty="0" smtClean="0"/>
              <a:t>f specifies that the item should be printed as a float.</a:t>
            </a:r>
          </a:p>
          <a:p>
            <a:r>
              <a:rPr lang="en-US" sz="2800" dirty="0" smtClean="0"/>
              <a:t>In floats, by default six decimal places are printed.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6354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matrix1 = [[3.394012, .21312, .90213232],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[9.12, 12.30412, 1],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[32.34, 1.232, 0.2]]</a:t>
            </a:r>
          </a:p>
          <a:p>
            <a:pPr marL="0" lvl="0" indent="0">
              <a:buNone/>
            </a:pPr>
            <a:endParaRPr lang="fr-FR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for item in matrix1: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print("{:&gt; 8.3f} {:&gt; 8.3f} {:&gt; 8.3f}".format(item[0], item[1], item[2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]))</a:t>
            </a:r>
          </a:p>
          <a:p>
            <a:pPr marL="0" lvl="0" indent="0">
              <a:buNone/>
            </a:pP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3.394    0.213    0.902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9.120   12.304    1.000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32.340    1.232   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0.200</a:t>
            </a:r>
          </a:p>
          <a:p>
            <a:pPr marL="0" lvl="0" indent="0">
              <a:buNone/>
            </a:pPr>
            <a:endParaRPr lang="en-US" sz="1600" dirty="0" smtClean="0"/>
          </a:p>
          <a:p>
            <a:r>
              <a:rPr lang="en-US" sz="2800" dirty="0" smtClean="0"/>
              <a:t>Example 6: {:&gt; 8.3f}.</a:t>
            </a:r>
          </a:p>
          <a:p>
            <a:r>
              <a:rPr lang="en-US" sz="2800" dirty="0" smtClean="0"/>
              <a:t>8.3f means: print a float, with a minimum width of 8, and 3 decimal places printed for each float.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3937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Specifying </a:t>
            </a:r>
            <a:r>
              <a:rPr lang="en-US" b="1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While there can be more complicated versions (see textbook Section 4.7), the most common </a:t>
            </a:r>
            <a:r>
              <a:rPr lang="en-US" sz="2800" b="1" dirty="0" smtClean="0"/>
              <a:t>format</a:t>
            </a:r>
            <a:r>
              <a:rPr lang="en-US" sz="2800" dirty="0" smtClean="0"/>
              <a:t> specifications are these: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{:[align] [</a:t>
            </a:r>
            <a:r>
              <a:rPr lang="en-US" sz="2800" dirty="0" err="1" smtClean="0"/>
              <a:t>minimum_width</a:t>
            </a:r>
            <a:r>
              <a:rPr lang="en-US" sz="2800" dirty="0" smtClean="0"/>
              <a:t>] [.precision] [descriptor]}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Square brackets indicate optional parts (that may be skipped).</a:t>
            </a:r>
          </a:p>
          <a:p>
            <a:pPr marL="0" indent="0">
              <a:buNone/>
            </a:pPr>
            <a:endParaRPr lang="en-US" sz="2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57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Specifying </a:t>
            </a:r>
            <a:r>
              <a:rPr lang="en-US" b="1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While there can be more complicated versions (see textbook Section 4.7), the most common </a:t>
            </a:r>
            <a:r>
              <a:rPr lang="en-US" sz="2800" b="1" dirty="0" smtClean="0"/>
              <a:t>format</a:t>
            </a:r>
            <a:r>
              <a:rPr lang="en-US" sz="2800" dirty="0" smtClean="0"/>
              <a:t> specifications are these: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800" dirty="0" smtClean="0"/>
              <a:t>{:[</a:t>
            </a:r>
            <a:r>
              <a:rPr lang="en-US" sz="2800" b="1" dirty="0" smtClean="0">
                <a:solidFill>
                  <a:srgbClr val="FF0000"/>
                </a:solidFill>
              </a:rPr>
              <a:t>align</a:t>
            </a:r>
            <a:r>
              <a:rPr lang="en-US" sz="2800" dirty="0" smtClean="0"/>
              <a:t>] [</a:t>
            </a:r>
            <a:r>
              <a:rPr lang="en-US" sz="2800" dirty="0" err="1" smtClean="0"/>
              <a:t>minimum_width</a:t>
            </a:r>
            <a:r>
              <a:rPr lang="en-US" sz="2800" dirty="0" smtClean="0"/>
              <a:t>] [.precision] [descriptor]}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The alignment can be of three types:</a:t>
            </a:r>
          </a:p>
          <a:p>
            <a:pPr lvl="1"/>
            <a:r>
              <a:rPr lang="en-US" sz="2400" dirty="0" smtClean="0"/>
              <a:t>&lt;   for left alignment</a:t>
            </a:r>
          </a:p>
          <a:p>
            <a:pPr lvl="1"/>
            <a:r>
              <a:rPr lang="en-US" sz="2400" dirty="0" smtClean="0"/>
              <a:t>&gt;   for right alignment</a:t>
            </a:r>
          </a:p>
          <a:p>
            <a:pPr lvl="1"/>
            <a:r>
              <a:rPr lang="en-US" sz="2400" dirty="0" smtClean="0"/>
              <a:t>^   for center alignment</a:t>
            </a:r>
          </a:p>
          <a:p>
            <a:pPr marL="0" indent="0">
              <a:buNone/>
            </a:pPr>
            <a:endParaRPr lang="en-US" sz="2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29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Specifying </a:t>
            </a:r>
            <a:r>
              <a:rPr lang="en-US" b="1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While there can be more complicated versions (see textbook Section 4.7), the most common </a:t>
            </a:r>
            <a:r>
              <a:rPr lang="en-US" sz="2800" b="1" dirty="0" smtClean="0"/>
              <a:t>format</a:t>
            </a:r>
            <a:r>
              <a:rPr lang="en-US" sz="2800" dirty="0" smtClean="0"/>
              <a:t> specifications are these: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800" dirty="0" smtClean="0"/>
              <a:t>{:[align] [</a:t>
            </a:r>
            <a:r>
              <a:rPr lang="en-US" sz="2800" dirty="0" err="1" smtClean="0"/>
              <a:t>minimum_width</a:t>
            </a:r>
            <a:r>
              <a:rPr lang="en-US" sz="2800" dirty="0" smtClean="0"/>
              <a:t>] [.precision] [</a:t>
            </a:r>
            <a:r>
              <a:rPr lang="en-US" sz="2800" b="1" dirty="0" smtClean="0">
                <a:solidFill>
                  <a:srgbClr val="FF0000"/>
                </a:solidFill>
              </a:rPr>
              <a:t>descriptor</a:t>
            </a:r>
            <a:r>
              <a:rPr lang="en-US" sz="2800" dirty="0" smtClean="0"/>
              <a:t>]}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The most common descriptors are:</a:t>
            </a:r>
          </a:p>
          <a:p>
            <a:pPr lvl="1"/>
            <a:r>
              <a:rPr lang="en-US" sz="2400" dirty="0" smtClean="0"/>
              <a:t>s  for string</a:t>
            </a:r>
          </a:p>
          <a:p>
            <a:pPr lvl="1"/>
            <a:r>
              <a:rPr lang="en-US" sz="2400" dirty="0" smtClean="0"/>
              <a:t>d  for integer</a:t>
            </a:r>
          </a:p>
          <a:p>
            <a:pPr lvl="1"/>
            <a:r>
              <a:rPr lang="en-US" sz="2400" dirty="0" smtClean="0"/>
              <a:t>f  for floating-point number</a:t>
            </a:r>
          </a:p>
          <a:p>
            <a:pPr lvl="1"/>
            <a:r>
              <a:rPr lang="en-US" sz="2400" dirty="0" smtClean="0"/>
              <a:t>e  for floating point number in scientific (exponential) notation</a:t>
            </a:r>
          </a:p>
          <a:p>
            <a:pPr lvl="1"/>
            <a:r>
              <a:rPr lang="en-US" sz="2400" dirty="0" smtClean="0"/>
              <a:t>%  for floating point number as percent.</a:t>
            </a:r>
          </a:p>
          <a:p>
            <a:pPr marL="0" indent="0">
              <a:buNone/>
            </a:pPr>
            <a:endParaRPr lang="en-US" sz="2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99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Months and 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month_names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["January", "February", "March",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"April", "May", "June", "July",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"August", "September", "October",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"November", "December"]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month_lengths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[31, 28, 31, 30, 31, 30,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  31, 31, 30, 31, 30, 31]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in range(0, 12):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print("{:&gt;13s}: {:&gt;2}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days".format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month_names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month_lengths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88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Months and Days: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January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 31 days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February: 28 days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March: 31 days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April: 30 days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May: 31 days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June: 30 days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July: 31 days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August: 31 days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September: 30 days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October: 31 days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November: 30 days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December: 31 days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17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When we print information on the screen, formatting can make a big difference: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Nicely formatted printouts are much easier for a user to read. 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For example: in printing a matrix:</a:t>
            </a:r>
            <a:endParaRPr lang="en-US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14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[[3.394012, 0.21312, 0.90213232], [9.12, 12.30412, 1], [32.34, 1.232, 0.2]]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3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When we print information on the screen, formatting can make a big difference: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Nicely formatted printouts are much easier for a user to read. 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For example: in printing a matrix:</a:t>
            </a:r>
            <a:endParaRPr lang="en-US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14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3.394   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0.213    0.902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9.120   12.304    1.000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32.340    1.232    0.200</a:t>
            </a: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46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format </a:t>
            </a:r>
            <a:r>
              <a:rPr lang="en-US" dirty="0" smtClean="0"/>
              <a:t>Method for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err="1" smtClean="0"/>
              <a:t>my_string.format</a:t>
            </a:r>
            <a:r>
              <a:rPr lang="en-US" dirty="0" smtClean="0"/>
              <a:t>(item1, item2, …, </a:t>
            </a:r>
            <a:r>
              <a:rPr lang="en-US" dirty="0" err="1" smtClean="0"/>
              <a:t>item_n</a:t>
            </a:r>
            <a:r>
              <a:rPr lang="en-US" dirty="0" smtClean="0"/>
              <a:t>)</a:t>
            </a:r>
          </a:p>
          <a:p>
            <a:r>
              <a:rPr lang="en-US" dirty="0" smtClean="0"/>
              <a:t>Looks for placeholders, marked by {} in </a:t>
            </a:r>
            <a:r>
              <a:rPr lang="en-US" dirty="0" err="1" smtClean="0"/>
              <a:t>my_string</a:t>
            </a:r>
            <a:r>
              <a:rPr lang="en-US" dirty="0" smtClean="0"/>
              <a:t>, and replaces them with the specified items.</a:t>
            </a:r>
          </a:p>
          <a:p>
            <a:r>
              <a:rPr lang="en-US" dirty="0" smtClean="0"/>
              <a:t>Simple example:</a:t>
            </a:r>
          </a:p>
          <a:p>
            <a:pPr mar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my_string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"{} is today, and {} is tomorrow"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my_string.format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("Tuesday", "Wednesday"))</a:t>
            </a:r>
          </a:p>
          <a:p>
            <a:pPr marL="0" lvl="0" indent="0">
              <a:buNone/>
            </a:pPr>
            <a:endParaRPr lang="en-US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'Tuesday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is today, and Wednesday is tomorrow'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695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matrix1 = [[3.394012, .21312, .90213232],</a:t>
            </a:r>
          </a:p>
          <a:p>
            <a:pPr marL="0" lvl="0" indent="0">
              <a:buNone/>
            </a:pPr>
            <a:r>
              <a:rPr lang="fr-FR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[9.12, 12.30412, 1],</a:t>
            </a:r>
          </a:p>
          <a:p>
            <a:pPr marL="0" lvl="0" indent="0">
              <a:buNone/>
            </a:pPr>
            <a:r>
              <a:rPr lang="fr-FR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[32.34, 1.232, 0.2]]</a:t>
            </a:r>
          </a:p>
          <a:p>
            <a:pPr marL="0" lvl="0" indent="0">
              <a:buNone/>
            </a:pPr>
            <a:endParaRPr lang="fr-FR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fr-FR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fr-FR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(matrix1)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[[3.394012, 0.21312, 0.90213232], [9.12, 12.30412, 1], [32.34, 1.232, 0.2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]]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r>
              <a:rPr lang="en-US" dirty="0" smtClean="0"/>
              <a:t>Example 1: no formatting here, just printing the matrix as a list.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9605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matrix1 = [[3.394012, .21312, .90213232],</a:t>
            </a:r>
          </a:p>
          <a:p>
            <a:pPr marL="0" lvl="0" indent="0">
              <a:buNone/>
            </a:pPr>
            <a:r>
              <a:rPr lang="fr-FR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[9.12, 12.30412, 1],</a:t>
            </a:r>
          </a:p>
          <a:p>
            <a:pPr marL="0" lvl="0" indent="0">
              <a:buNone/>
            </a:pPr>
            <a:r>
              <a:rPr lang="fr-FR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[32.34, 1.232, 0.2]]</a:t>
            </a:r>
          </a:p>
          <a:p>
            <a:pPr marL="0" lvl="0" indent="0">
              <a:buNone/>
            </a:pPr>
            <a:endParaRPr lang="fr-FR" sz="1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for item in matrix1: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print(item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0" indent="0">
              <a:buNone/>
            </a:pPr>
            <a:endParaRPr lang="en-US" sz="1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[3.394012, 0.21312, 0.90213232]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[9.12, 12.30412, 1]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[32.34, 1.232, 0.2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lvl="0" indent="0">
              <a:buNone/>
            </a:pPr>
            <a:endParaRPr lang="en-US" sz="1600" dirty="0" smtClean="0"/>
          </a:p>
          <a:p>
            <a:pPr marL="0" lvl="0" indent="0">
              <a:buNone/>
            </a:pPr>
            <a:endParaRPr lang="en-US" sz="1600" dirty="0" smtClean="0"/>
          </a:p>
          <a:p>
            <a:r>
              <a:rPr lang="en-US" dirty="0" smtClean="0"/>
              <a:t>Example 2: again no formatting, just printing each line separately.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3007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matrix1 = [[3.394012, .21312, .90213232],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[9.12, 12.30412, 1],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[32.34, 1.232, 0.2]]</a:t>
            </a:r>
          </a:p>
          <a:p>
            <a:pPr marL="0" lvl="0" indent="0">
              <a:buNone/>
            </a:pPr>
            <a:endParaRPr lang="fr-FR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for item in matrix1: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print("{:&gt; 11} {:&gt; 11} {:&gt; 11}".format(item[0], item[1], item[2]))</a:t>
            </a:r>
          </a:p>
          <a:p>
            <a:pPr marL="0" lvl="0" indent="0">
              <a:buNone/>
            </a:pP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3.394012     </a:t>
            </a: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0.21312  0.90213232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9.12    12.30412           1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32.34       1.232        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0.2</a:t>
            </a:r>
          </a:p>
          <a:p>
            <a:pPr marL="0" lvl="0" indent="0">
              <a:buNone/>
            </a:pPr>
            <a:endParaRPr lang="en-US" sz="1600" dirty="0" smtClean="0"/>
          </a:p>
          <a:p>
            <a:r>
              <a:rPr lang="en-US" dirty="0" smtClean="0"/>
              <a:t>Example 3: Here we use formatting:</a:t>
            </a:r>
          </a:p>
          <a:p>
            <a:pPr lvl="1"/>
            <a:r>
              <a:rPr lang="en-US" dirty="0" smtClean="0"/>
              <a:t>:&gt;   means "right alignment"</a:t>
            </a:r>
          </a:p>
          <a:p>
            <a:pPr lvl="1"/>
            <a:r>
              <a:rPr lang="en-US" dirty="0" smtClean="0"/>
              <a:t>11  means "minimum width of 11 for that item"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4639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matrix1 = [[3.394012, .21312, .90213232],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[9.12, 12.30412, 1],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[32.34, 1.232, 0.2]]</a:t>
            </a:r>
          </a:p>
          <a:p>
            <a:pPr marL="0" lvl="0" indent="0">
              <a:buNone/>
            </a:pPr>
            <a:endParaRPr lang="fr-FR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for item in matrix1: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print("{:&gt; 5} {:&gt; 5} {:&gt; 5}".format(item[0], item[1], item[2]))</a:t>
            </a:r>
          </a:p>
          <a:p>
            <a:pPr marL="0" lvl="0" indent="0">
              <a:buNone/>
            </a:pP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3.394012  0.21312  0.90213232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9.12  12.30412     1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32.34  1.232  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0.2</a:t>
            </a:r>
          </a:p>
          <a:p>
            <a:pPr marL="0" lvl="0" indent="0">
              <a:buNone/>
            </a:pPr>
            <a:endParaRPr lang="en-US" sz="1600" dirty="0" smtClean="0"/>
          </a:p>
          <a:p>
            <a:r>
              <a:rPr lang="en-US" sz="2800" dirty="0" smtClean="0"/>
              <a:t>Example 4: Here we change the previous example, by setting the minimum width to 5 instead of 11:</a:t>
            </a:r>
          </a:p>
          <a:p>
            <a:pPr lvl="1"/>
            <a:r>
              <a:rPr lang="en-US" sz="2400" dirty="0" smtClean="0"/>
              <a:t>The columns are not aligned anymore.</a:t>
            </a:r>
          </a:p>
          <a:p>
            <a:pPr lvl="1"/>
            <a:r>
              <a:rPr lang="en-US" sz="2400" dirty="0" smtClean="0"/>
              <a:t>Why?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3226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matrix1 = [[3.394012, .21312, .90213232],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[9.12, 12.30412, 1],</a:t>
            </a:r>
          </a:p>
          <a:p>
            <a:pPr marL="0" lvl="0" indent="0">
              <a:buNone/>
            </a:pPr>
            <a:r>
              <a:rPr lang="fr-FR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[32.34, 1.232, 0.2]]</a:t>
            </a:r>
          </a:p>
          <a:p>
            <a:pPr marL="0" lvl="0" indent="0">
              <a:buNone/>
            </a:pPr>
            <a:endParaRPr lang="fr-FR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for item in matrix1: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print("{:&gt; 5} {:&gt; 5} {:&gt; 5}".format(item[0], item[1], item[2]))</a:t>
            </a:r>
          </a:p>
          <a:p>
            <a:pPr marL="0" lvl="0" indent="0">
              <a:buNone/>
            </a:pP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3.394012  0.21312  0.90213232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9.12  12.30412     1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32.34  1.232  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0.2</a:t>
            </a:r>
          </a:p>
          <a:p>
            <a:pPr marL="0" lvl="0" indent="0">
              <a:buNone/>
            </a:pPr>
            <a:endParaRPr lang="en-US" sz="1600" dirty="0" smtClean="0"/>
          </a:p>
          <a:p>
            <a:r>
              <a:rPr lang="en-US" sz="2800" dirty="0" smtClean="0"/>
              <a:t>Example 4: Here we change the previous example, by setting the minimum width to 5 instead of 11:</a:t>
            </a:r>
          </a:p>
          <a:p>
            <a:pPr lvl="1"/>
            <a:r>
              <a:rPr lang="en-US" sz="2400" dirty="0" smtClean="0"/>
              <a:t>The columns are not aligned anymore.</a:t>
            </a:r>
          </a:p>
          <a:p>
            <a:pPr lvl="1"/>
            <a:r>
              <a:rPr lang="en-US" sz="2400" dirty="0" smtClean="0"/>
              <a:t>Why? Because some items need more than the minimum width.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2658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1303</Words>
  <Application>Microsoft Office PowerPoint</Application>
  <PresentationFormat>On-screen Show (4:3)</PresentationFormat>
  <Paragraphs>219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Importance of Formatting</vt:lpstr>
      <vt:lpstr>Importance of Formatting</vt:lpstr>
      <vt:lpstr>The format Method for Strings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Specifying format</vt:lpstr>
      <vt:lpstr>Specifying format</vt:lpstr>
      <vt:lpstr>Specifying format</vt:lpstr>
      <vt:lpstr>Example: Months and Days</vt:lpstr>
      <vt:lpstr>Example: Months and Days: Output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491</cp:revision>
  <dcterms:created xsi:type="dcterms:W3CDTF">2006-08-16T00:00:00Z</dcterms:created>
  <dcterms:modified xsi:type="dcterms:W3CDTF">2013-08-28T19:00:44Z</dcterms:modified>
</cp:coreProperties>
</file>