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83" r:id="rId3"/>
    <p:sldId id="384" r:id="rId4"/>
    <p:sldId id="386" r:id="rId5"/>
    <p:sldId id="385" r:id="rId6"/>
    <p:sldId id="348" r:id="rId7"/>
    <p:sldId id="387" r:id="rId8"/>
    <p:sldId id="389" r:id="rId9"/>
    <p:sldId id="398" r:id="rId10"/>
    <p:sldId id="388" r:id="rId11"/>
    <p:sldId id="390" r:id="rId12"/>
    <p:sldId id="391" r:id="rId13"/>
    <p:sldId id="392" r:id="rId14"/>
    <p:sldId id="393" r:id="rId15"/>
    <p:sldId id="394" r:id="rId16"/>
    <p:sldId id="395" r:id="rId17"/>
    <p:sldId id="396" r:id="rId18"/>
    <p:sldId id="397" r:id="rId19"/>
    <p:sldId id="347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5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8/28/2013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770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Program State and Program Execution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</a:t>
            </a:r>
            <a:r>
              <a:rPr lang="en-US" smtClean="0"/>
              <a:t>and </a:t>
            </a:r>
            <a:r>
              <a:rPr lang="en-US" smtClean="0"/>
              <a:t>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TABLE OF VARIABLES</a:t>
              </a:r>
            </a:p>
            <a:p>
              <a:endParaRPr lang="en-US" dirty="0" smtClean="0"/>
            </a:p>
            <a:p>
              <a:endParaRPr lang="en-US" dirty="0" smtClean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495800" y="3193703"/>
            <a:ext cx="4419600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SIDE EFFECT: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300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prints "</a:t>
            </a:r>
            <a:r>
              <a:rPr lang="de-DE" dirty="0" smtClean="0">
                <a:solidFill>
                  <a:srgbClr val="FF0000"/>
                </a:solidFill>
              </a:rPr>
              <a:t>Enter </a:t>
            </a:r>
            <a:r>
              <a:rPr lang="de-DE" dirty="0">
                <a:solidFill>
                  <a:srgbClr val="FF0000"/>
                </a:solidFill>
              </a:rPr>
              <a:t>the temperature in Fahrenheit</a:t>
            </a:r>
            <a:r>
              <a:rPr lang="de-DE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572000" y="4191000"/>
            <a:ext cx="3733800" cy="2497098"/>
            <a:chOff x="4724400" y="4278868"/>
            <a:chExt cx="3733800" cy="2497098"/>
          </a:xfrm>
        </p:grpSpPr>
        <p:sp>
          <p:nvSpPr>
            <p:cNvPr id="21" name="Rectangle 20"/>
            <p:cNvSpPr/>
            <p:nvPr/>
          </p:nvSpPr>
          <p:spPr>
            <a:xfrm>
              <a:off x="4724400" y="4278868"/>
              <a:ext cx="3733800" cy="2497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53000" y="5612249"/>
              <a:ext cx="2895600" cy="8002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sz="1000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</a:t>
              </a:r>
              <a:r>
                <a:rPr lang="en-US" dirty="0" smtClean="0"/>
                <a:t>'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53000" y="4976336"/>
              <a:ext cx="3124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00" y="4355068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NEXT PROGRAM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6956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648200" y="4147066"/>
            <a:ext cx="2895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does this line do?</a:t>
            </a:r>
          </a:p>
        </p:txBody>
      </p:sp>
    </p:spTree>
    <p:extLst>
      <p:ext uri="{BB962C8B-B14F-4D97-AF65-F5344CB8AC3E}">
        <p14:creationId xmlns:p14="http://schemas.microsoft.com/office/powerpoint/2010/main" val="1870238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000" y="3352800"/>
            <a:ext cx="3733800" cy="3352800"/>
            <a:chOff x="381000" y="3352800"/>
            <a:chExt cx="3733800" cy="3352800"/>
          </a:xfrm>
        </p:grpSpPr>
        <p:sp>
          <p:nvSpPr>
            <p:cNvPr id="15" name="Rectangle 14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" y="4687848"/>
              <a:ext cx="289560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TABLE OF VARIABLES</a:t>
              </a:r>
            </a:p>
            <a:p>
              <a:endParaRPr lang="en-US" dirty="0" smtClean="0"/>
            </a:p>
            <a:p>
              <a:r>
                <a:rPr lang="en-US" dirty="0" err="1" smtClean="0"/>
                <a:t>fahrenheit_string</a:t>
              </a:r>
              <a:r>
                <a:rPr lang="en-US" dirty="0" smtClean="0"/>
                <a:t> = '59'</a:t>
              </a:r>
            </a:p>
            <a:p>
              <a:r>
                <a:rPr lang="en-US" dirty="0" err="1" smtClean="0"/>
                <a:t>fahrenheit</a:t>
              </a:r>
              <a:r>
                <a:rPr lang="en-US" dirty="0" smtClean="0"/>
                <a:t> = 59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NEXT PROGRAM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712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  <a:p>
              <a:r>
                <a:rPr lang="en-US" dirty="0" err="1"/>
                <a:t>fahrenheit</a:t>
              </a:r>
              <a:r>
                <a:rPr lang="en-US" dirty="0"/>
                <a:t> = 59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3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48200" y="4147066"/>
            <a:ext cx="2895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does this line do?</a:t>
            </a:r>
          </a:p>
        </p:txBody>
      </p:sp>
    </p:spTree>
    <p:extLst>
      <p:ext uri="{BB962C8B-B14F-4D97-AF65-F5344CB8AC3E}">
        <p14:creationId xmlns:p14="http://schemas.microsoft.com/office/powerpoint/2010/main" val="1353274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  <a:p>
              <a:r>
                <a:rPr lang="en-US" dirty="0" err="1"/>
                <a:t>fahrenheit</a:t>
              </a:r>
              <a:r>
                <a:rPr lang="en-US" dirty="0"/>
                <a:t> = 59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3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000" y="3352800"/>
            <a:ext cx="3733800" cy="3352800"/>
            <a:chOff x="381000" y="3352800"/>
            <a:chExt cx="3733800" cy="3352800"/>
          </a:xfrm>
        </p:grpSpPr>
        <p:sp>
          <p:nvSpPr>
            <p:cNvPr id="15" name="Rectangle 14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" y="4687848"/>
              <a:ext cx="2895600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TABLE OF VARIABLES</a:t>
              </a:r>
            </a:p>
            <a:p>
              <a:endParaRPr lang="en-US" dirty="0" smtClean="0"/>
            </a:p>
            <a:p>
              <a:r>
                <a:rPr lang="en-US" dirty="0" err="1" smtClean="0"/>
                <a:t>fahrenheit_string</a:t>
              </a:r>
              <a:r>
                <a:rPr lang="en-US" dirty="0" smtClean="0"/>
                <a:t> = '59'</a:t>
              </a:r>
            </a:p>
            <a:p>
              <a:r>
                <a:rPr lang="en-US" dirty="0" err="1" smtClean="0"/>
                <a:t>fahrenheit</a:t>
              </a:r>
              <a:r>
                <a:rPr lang="en-US" dirty="0" smtClean="0"/>
                <a:t> = 59</a:t>
              </a:r>
            </a:p>
            <a:p>
              <a:r>
                <a:rPr lang="en-US" dirty="0" err="1" smtClean="0"/>
                <a:t>celsius</a:t>
              </a:r>
              <a:r>
                <a:rPr lang="en-US" dirty="0" smtClean="0"/>
                <a:t> = 15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NEXT PROGRAM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6457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  <a:p>
              <a:r>
                <a:rPr lang="en-US" dirty="0" err="1"/>
                <a:t>fahrenheit</a:t>
              </a:r>
              <a:r>
                <a:rPr lang="en-US" dirty="0"/>
                <a:t> = 59</a:t>
              </a:r>
            </a:p>
            <a:p>
              <a:r>
                <a:rPr lang="en-US" dirty="0" err="1"/>
                <a:t>celsius</a:t>
              </a:r>
              <a:r>
                <a:rPr lang="en-US" dirty="0"/>
                <a:t> = 15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648200" y="4147066"/>
            <a:ext cx="2895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does this line do?</a:t>
            </a:r>
          </a:p>
        </p:txBody>
      </p:sp>
    </p:spTree>
    <p:extLst>
      <p:ext uri="{BB962C8B-B14F-4D97-AF65-F5344CB8AC3E}">
        <p14:creationId xmlns:p14="http://schemas.microsoft.com/office/powerpoint/2010/main" val="4257000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  <a:p>
              <a:r>
                <a:rPr lang="en-US" dirty="0" err="1"/>
                <a:t>fahrenheit</a:t>
              </a:r>
              <a:r>
                <a:rPr lang="en-US" dirty="0"/>
                <a:t> = 59</a:t>
              </a:r>
            </a:p>
            <a:p>
              <a:r>
                <a:rPr lang="en-US" dirty="0" err="1"/>
                <a:t>celsius</a:t>
              </a:r>
              <a:r>
                <a:rPr lang="en-US" dirty="0"/>
                <a:t> = 15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572000" y="3193703"/>
            <a:ext cx="4114800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SIDE EFFECT: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300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prints "The temperature in </a:t>
            </a:r>
            <a:r>
              <a:rPr lang="en-US" dirty="0" err="1" smtClean="0">
                <a:solidFill>
                  <a:srgbClr val="FF0000"/>
                </a:solidFill>
              </a:rPr>
              <a:t>celsius</a:t>
            </a:r>
            <a:r>
              <a:rPr lang="en-US" dirty="0" smtClean="0">
                <a:solidFill>
                  <a:srgbClr val="FF0000"/>
                </a:solidFill>
              </a:rPr>
              <a:t> is 15.0"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72000" y="4191000"/>
            <a:ext cx="3733800" cy="2497098"/>
            <a:chOff x="4724400" y="4278868"/>
            <a:chExt cx="3733800" cy="2497098"/>
          </a:xfrm>
        </p:grpSpPr>
        <p:sp>
          <p:nvSpPr>
            <p:cNvPr id="14" name="Rectangle 13"/>
            <p:cNvSpPr/>
            <p:nvPr/>
          </p:nvSpPr>
          <p:spPr>
            <a:xfrm>
              <a:off x="4724400" y="4278868"/>
              <a:ext cx="3733800" cy="249709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3000" y="5351383"/>
              <a:ext cx="2895600" cy="13542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TABLE OF VARIABLES</a:t>
              </a:r>
            </a:p>
            <a:p>
              <a:endParaRPr lang="en-US" sz="1000" dirty="0"/>
            </a:p>
            <a:p>
              <a:r>
                <a:rPr lang="en-US" dirty="0" err="1"/>
                <a:t>fahrenheit_string</a:t>
              </a:r>
              <a:r>
                <a:rPr lang="en-US" dirty="0"/>
                <a:t> = '59'</a:t>
              </a:r>
            </a:p>
            <a:p>
              <a:r>
                <a:rPr lang="en-US" dirty="0" err="1"/>
                <a:t>fahrenheit</a:t>
              </a:r>
              <a:r>
                <a:rPr lang="en-US" dirty="0"/>
                <a:t> = 59</a:t>
              </a:r>
            </a:p>
            <a:p>
              <a:r>
                <a:rPr lang="en-US" dirty="0" err="1"/>
                <a:t>celsius</a:t>
              </a:r>
              <a:r>
                <a:rPr lang="en-US" dirty="0"/>
                <a:t> = 15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53000" y="4741783"/>
              <a:ext cx="3124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end of program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05400" y="4278868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NEXT PROGRAM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2470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Line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Understanding a line of code means that, given the current program state, you can describe:</a:t>
            </a:r>
          </a:p>
          <a:p>
            <a:pPr lvl="1"/>
            <a:r>
              <a:rPr lang="en-US" dirty="0" smtClean="0"/>
              <a:t>how the line will change the program state.</a:t>
            </a:r>
          </a:p>
          <a:p>
            <a:pPr lvl="1"/>
            <a:r>
              <a:rPr lang="en-US" dirty="0" smtClean="0"/>
              <a:t>what side effects the line will produce.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36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Understanding a program means that you understand how every single line of the program affects the program state.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Conversely, if you do not understand precisely how a specific line changes program state, </a:t>
            </a:r>
            <a:r>
              <a:rPr lang="en-US" b="1" dirty="0" smtClean="0"/>
              <a:t>you do not understand the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95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Understanding a program means that you understand how every single line of the program affects the program state.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Conversely, if you do not understand precisely how a specific line changes program state, </a:t>
            </a:r>
            <a:r>
              <a:rPr lang="en-US" b="1" dirty="0" smtClean="0"/>
              <a:t>you do not understand the program.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If this ever happens, it is a sign that you are falling behind, and need to catch up.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Line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To understand a line of the code, you must be able to answer the following three questions:</a:t>
            </a:r>
          </a:p>
          <a:p>
            <a:pPr lvl="1"/>
            <a:r>
              <a:rPr lang="en-US" sz="2400" dirty="0" smtClean="0"/>
              <a:t>which variables does this line affect, and how?</a:t>
            </a:r>
          </a:p>
          <a:p>
            <a:pPr lvl="2"/>
            <a:r>
              <a:rPr lang="en-US" sz="2000" dirty="0" smtClean="0"/>
              <a:t>does it create any new variables?</a:t>
            </a:r>
          </a:p>
          <a:p>
            <a:pPr lvl="2"/>
            <a:r>
              <a:rPr lang="en-US" sz="2000" dirty="0" smtClean="0"/>
              <a:t>does it change the value of any existing variables?</a:t>
            </a:r>
          </a:p>
          <a:p>
            <a:pPr lvl="1"/>
            <a:r>
              <a:rPr lang="en-US" sz="2400" dirty="0" smtClean="0"/>
              <a:t>what line of code will be executed NEXT?</a:t>
            </a:r>
          </a:p>
          <a:p>
            <a:pPr lvl="2"/>
            <a:r>
              <a:rPr lang="en-US" sz="2000" dirty="0" smtClean="0"/>
              <a:t>we have not seen examples yet, but in many cases the next line to be executed will NOT be simply be the next line in the text file.</a:t>
            </a:r>
          </a:p>
          <a:p>
            <a:pPr lvl="1"/>
            <a:r>
              <a:rPr lang="en-US" sz="2400" dirty="0" smtClean="0"/>
              <a:t>what </a:t>
            </a:r>
            <a:r>
              <a:rPr lang="en-US" sz="2400" b="1" dirty="0" smtClean="0"/>
              <a:t>side effects</a:t>
            </a:r>
            <a:r>
              <a:rPr lang="en-US" sz="2400" dirty="0"/>
              <a:t> </a:t>
            </a:r>
            <a:r>
              <a:rPr lang="en-US" sz="2400" dirty="0" smtClean="0"/>
              <a:t>does this line cause?</a:t>
            </a:r>
          </a:p>
          <a:p>
            <a:pPr lvl="2"/>
            <a:r>
              <a:rPr lang="en-US" sz="2000" dirty="0" smtClean="0"/>
              <a:t>printing to the screen</a:t>
            </a:r>
          </a:p>
          <a:p>
            <a:pPr lvl="2"/>
            <a:r>
              <a:rPr lang="en-US" sz="2000" dirty="0" smtClean="0"/>
              <a:t>(later) creating and modifying files</a:t>
            </a:r>
          </a:p>
          <a:p>
            <a:pPr lvl="2"/>
            <a:r>
              <a:rPr lang="en-US" sz="2000" dirty="0" smtClean="0"/>
              <a:t>(in future courses) playing audio/video, sending data to a network…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3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Effects of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will this line do?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celsius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fahrenheit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- 32) 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5/9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8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Effects of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will this line do?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celsius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fahrenheit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- 32) * 5/9</a:t>
            </a:r>
          </a:p>
          <a:p>
            <a:r>
              <a:rPr lang="en-US" dirty="0" smtClean="0"/>
              <a:t>Clearly, it will change the value of the </a:t>
            </a:r>
            <a:r>
              <a:rPr lang="en-US" dirty="0" err="1" smtClean="0"/>
              <a:t>celsius</a:t>
            </a:r>
            <a:r>
              <a:rPr lang="en-US" dirty="0" smtClean="0"/>
              <a:t> variable.</a:t>
            </a:r>
          </a:p>
          <a:p>
            <a:r>
              <a:rPr lang="en-US" dirty="0" smtClean="0"/>
              <a:t>But, what will be the new value?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the Effects of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will this line do?</a:t>
            </a:r>
          </a:p>
          <a:p>
            <a:pPr marL="0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celsius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fahrenheit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- 32) * 5/9</a:t>
            </a:r>
          </a:p>
          <a:p>
            <a:r>
              <a:rPr lang="en-US" dirty="0" smtClean="0"/>
              <a:t>Clearly, it will change the value of the </a:t>
            </a:r>
            <a:r>
              <a:rPr lang="en-US" dirty="0" err="1" smtClean="0"/>
              <a:t>celsius</a:t>
            </a:r>
            <a:r>
              <a:rPr lang="en-US" dirty="0" smtClean="0"/>
              <a:t> variable.</a:t>
            </a:r>
          </a:p>
          <a:p>
            <a:r>
              <a:rPr lang="en-US" dirty="0" smtClean="0"/>
              <a:t>But, what will be the new value?</a:t>
            </a:r>
          </a:p>
          <a:p>
            <a:r>
              <a:rPr lang="en-US" dirty="0" smtClean="0"/>
              <a:t>We do not have enough information to determine that.</a:t>
            </a:r>
          </a:p>
          <a:p>
            <a:r>
              <a:rPr lang="en-US" dirty="0" smtClean="0"/>
              <a:t>To know EXACTLY the effects of a line, we need to know the </a:t>
            </a:r>
            <a:r>
              <a:rPr lang="en-US" b="1" dirty="0" smtClean="0"/>
              <a:t>program state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2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Program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To figure out what a line of code does, we need to be able to answer these questions:</a:t>
            </a:r>
            <a:endParaRPr lang="en-US" sz="2400" dirty="0" smtClean="0"/>
          </a:p>
          <a:p>
            <a:pPr lvl="1"/>
            <a:r>
              <a:rPr lang="en-US" sz="2000" dirty="0" smtClean="0"/>
              <a:t>how the line will affect variables.</a:t>
            </a:r>
          </a:p>
          <a:p>
            <a:pPr lvl="1"/>
            <a:r>
              <a:rPr lang="en-US" sz="2000" dirty="0" smtClean="0"/>
              <a:t>what the next line will be.</a:t>
            </a:r>
          </a:p>
          <a:p>
            <a:pPr lvl="1"/>
            <a:r>
              <a:rPr lang="en-US" sz="2000" dirty="0" smtClean="0"/>
              <a:t>what side effects will be produced.</a:t>
            </a:r>
          </a:p>
          <a:p>
            <a:r>
              <a:rPr lang="en-US" sz="2400" dirty="0" smtClean="0"/>
              <a:t>At this early stage in the course, the state of the program consists of two things:</a:t>
            </a:r>
          </a:p>
          <a:p>
            <a:pPr lvl="1"/>
            <a:r>
              <a:rPr lang="en-US" sz="2000" dirty="0" smtClean="0"/>
              <a:t>which line are we executing right now?</a:t>
            </a:r>
          </a:p>
          <a:p>
            <a:pPr lvl="1"/>
            <a:r>
              <a:rPr lang="en-US" sz="2000" dirty="0" smtClean="0"/>
              <a:t>what variables exist right now, and what are the values of those variables?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433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TABLE OF VARIABLES</a:t>
              </a:r>
            </a:p>
            <a:p>
              <a:endParaRPr lang="en-US" dirty="0" smtClean="0"/>
            </a:p>
            <a:p>
              <a:endParaRPr lang="en-US" dirty="0" smtClean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648200" y="4147066"/>
            <a:ext cx="28956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does this line do?</a:t>
            </a:r>
          </a:p>
        </p:txBody>
      </p:sp>
    </p:spTree>
    <p:extLst>
      <p:ext uri="{BB962C8B-B14F-4D97-AF65-F5344CB8AC3E}">
        <p14:creationId xmlns:p14="http://schemas.microsoft.com/office/powerpoint/2010/main" val="351862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15400" cy="808038"/>
          </a:xfrm>
        </p:spPr>
        <p:txBody>
          <a:bodyPr>
            <a:noAutofit/>
          </a:bodyPr>
          <a:lstStyle/>
          <a:p>
            <a:r>
              <a:rPr lang="en-US" sz="4000" dirty="0" smtClean="0"/>
              <a:t>Example of Tracing Program Execution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077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1:   </a:t>
            </a:r>
            <a:r>
              <a:rPr lang="de-DE" sz="2000" dirty="0"/>
              <a:t>fahrenheit_string = input("Enter the temperature in Fahrenheit: ")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2:</a:t>
            </a:r>
            <a:r>
              <a:rPr lang="en-US" sz="2000" dirty="0" smtClean="0"/>
              <a:t>   </a:t>
            </a:r>
            <a:r>
              <a:rPr lang="en-US" sz="2000" dirty="0" err="1" smtClean="0"/>
              <a:t>fahrenheit</a:t>
            </a:r>
            <a:r>
              <a:rPr lang="en-US" sz="2000" dirty="0" smtClean="0"/>
              <a:t> </a:t>
            </a:r>
            <a:r>
              <a:rPr lang="en-US" sz="2000" dirty="0"/>
              <a:t>= float(</a:t>
            </a:r>
            <a:r>
              <a:rPr lang="en-US" sz="2000" dirty="0" err="1"/>
              <a:t>fahrenheit_string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3:</a:t>
            </a:r>
            <a:r>
              <a:rPr lang="en-US" sz="2000" dirty="0" smtClean="0"/>
              <a:t>   </a:t>
            </a:r>
            <a:r>
              <a:rPr lang="en-US" sz="2000" dirty="0" err="1" smtClean="0"/>
              <a:t>celsius</a:t>
            </a:r>
            <a:r>
              <a:rPr lang="en-US" sz="2000" dirty="0" smtClean="0"/>
              <a:t> </a:t>
            </a:r>
            <a:r>
              <a:rPr lang="en-US" sz="2000" dirty="0"/>
              <a:t>= (</a:t>
            </a:r>
            <a:r>
              <a:rPr lang="en-US" sz="2000" dirty="0" err="1"/>
              <a:t>fahrenheit</a:t>
            </a:r>
            <a:r>
              <a:rPr lang="en-US" sz="2000" dirty="0"/>
              <a:t> - 32) * 5/9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Line 4:   </a:t>
            </a:r>
            <a:r>
              <a:rPr lang="en-US" sz="2000" dirty="0"/>
              <a:t>print("The temperature in </a:t>
            </a:r>
            <a:r>
              <a:rPr lang="en-US" sz="2000" dirty="0" err="1"/>
              <a:t>celsius</a:t>
            </a:r>
            <a:r>
              <a:rPr lang="en-US" sz="2000" dirty="0"/>
              <a:t> is", </a:t>
            </a:r>
            <a:r>
              <a:rPr lang="en-US" sz="2000" dirty="0" err="1"/>
              <a:t>celsius</a:t>
            </a:r>
            <a:r>
              <a:rPr lang="en-US" sz="2000" dirty="0"/>
              <a:t>)</a:t>
            </a:r>
            <a:endParaRPr 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3352800"/>
            <a:ext cx="3733800" cy="3352800"/>
            <a:chOff x="381000" y="3352800"/>
            <a:chExt cx="3733800" cy="3352800"/>
          </a:xfrm>
        </p:grpSpPr>
        <p:sp>
          <p:nvSpPr>
            <p:cNvPr id="3" name="Rectangle 2"/>
            <p:cNvSpPr/>
            <p:nvPr/>
          </p:nvSpPr>
          <p:spPr>
            <a:xfrm>
              <a:off x="381000" y="3352800"/>
              <a:ext cx="3733800" cy="3352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" y="4687848"/>
              <a:ext cx="2895600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TABLE OF VARIABLES</a:t>
              </a:r>
            </a:p>
            <a:p>
              <a:endParaRPr lang="en-US" dirty="0" smtClean="0"/>
            </a:p>
            <a:p>
              <a:endParaRPr lang="en-US" dirty="0" smtClean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" y="3962400"/>
              <a:ext cx="18774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current line: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0" y="3432691"/>
              <a:ext cx="2895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CURRENT PROGRAM STATE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648200" y="4147066"/>
            <a:ext cx="2895600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does this line do?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Since this line receives user input, we need to make up some value for this input. So, let's assume that the user enters "59".</a:t>
            </a:r>
          </a:p>
        </p:txBody>
      </p:sp>
    </p:spTree>
    <p:extLst>
      <p:ext uri="{BB962C8B-B14F-4D97-AF65-F5344CB8AC3E}">
        <p14:creationId xmlns:p14="http://schemas.microsoft.com/office/powerpoint/2010/main" val="208112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1325</Words>
  <Application>Microsoft Office PowerPoint</Application>
  <PresentationFormat>On-screen Show (4:3)</PresentationFormat>
  <Paragraphs>202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Understanding a Line of Code</vt:lpstr>
      <vt:lpstr>Determining the Effects of a Line</vt:lpstr>
      <vt:lpstr>Determining the Effects of a Line</vt:lpstr>
      <vt:lpstr>Determining the Effects of a Line</vt:lpstr>
      <vt:lpstr>Defining a Program State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Example of Tracing Program Execution</vt:lpstr>
      <vt:lpstr>Understanding a Line of Code</vt:lpstr>
      <vt:lpstr>Understanding a Program</vt:lpstr>
      <vt:lpstr>Understanding a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reviewer</cp:lastModifiedBy>
  <cp:revision>502</cp:revision>
  <dcterms:created xsi:type="dcterms:W3CDTF">2006-08-16T00:00:00Z</dcterms:created>
  <dcterms:modified xsi:type="dcterms:W3CDTF">2013-08-28T12:38:57Z</dcterms:modified>
</cp:coreProperties>
</file>