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11" r:id="rId3"/>
    <p:sldId id="312" r:id="rId4"/>
    <p:sldId id="331" r:id="rId5"/>
    <p:sldId id="332" r:id="rId6"/>
    <p:sldId id="333" r:id="rId7"/>
    <p:sldId id="313" r:id="rId8"/>
    <p:sldId id="314" r:id="rId9"/>
    <p:sldId id="334" r:id="rId10"/>
    <p:sldId id="316" r:id="rId11"/>
    <p:sldId id="315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6" r:id="rId20"/>
    <p:sldId id="325" r:id="rId21"/>
    <p:sldId id="327" r:id="rId22"/>
    <p:sldId id="328" r:id="rId23"/>
    <p:sldId id="329" r:id="rId24"/>
    <p:sldId id="330" r:id="rId25"/>
    <p:sldId id="335" r:id="rId26"/>
    <p:sldId id="336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" y="-19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1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If Statements and Boolean Expressions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679" y="4191000"/>
            <a:ext cx="83921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Credits: </a:t>
            </a:r>
            <a:r>
              <a:rPr lang="en-US" smtClean="0"/>
              <a:t>a significant part </a:t>
            </a:r>
            <a:r>
              <a:rPr lang="en-US" dirty="0" smtClean="0"/>
              <a:t>of this material has been created by Dr. Darin Brezeale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Dr. Gian Luca Mariottini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line do?</a:t>
            </a:r>
          </a:p>
          <a:p>
            <a:pPr lvl="2">
              <a:buNone/>
            </a:pPr>
            <a:r>
              <a:rPr lang="en-US" dirty="0" smtClean="0"/>
              <a:t>&gt;&gt;&gt; (3 == 5) and (2 &lt; 3) or (3 &gt;= 0)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line do?</a:t>
            </a:r>
          </a:p>
          <a:p>
            <a:pPr lvl="2">
              <a:buNone/>
            </a:pPr>
            <a:r>
              <a:rPr lang="en-US" dirty="0" smtClean="0"/>
              <a:t>&gt;&gt;&gt; (3 == 5) and (2 &lt; 3) or (3 &gt;= 0)</a:t>
            </a:r>
          </a:p>
          <a:p>
            <a:r>
              <a:rPr lang="en-US" dirty="0" smtClean="0"/>
              <a:t>I don't know, and I don't want to know.</a:t>
            </a:r>
          </a:p>
          <a:p>
            <a:pPr lvl="1"/>
            <a:r>
              <a:rPr lang="en-US" dirty="0" smtClean="0"/>
              <a:t>Use parentheses to make the meaning of these statements clear.</a:t>
            </a:r>
          </a:p>
          <a:p>
            <a:pPr lvl="2">
              <a:buNone/>
            </a:pPr>
            <a:r>
              <a:rPr lang="en-US" dirty="0" smtClean="0"/>
              <a:t>&gt;&gt;&gt; ((3 == 5) and (2 &lt; 3)) or (3 &gt;= 0)     </a:t>
            </a:r>
            <a:r>
              <a:rPr lang="en-US" dirty="0" smtClean="0">
                <a:sym typeface="Wingdings" pitchFamily="2" charset="2"/>
              </a:rPr>
              <a:t> True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&gt;&gt;&gt; (3 == 5) and ((2 &lt; 3) or (3 &gt;= 0))     </a:t>
            </a:r>
            <a:r>
              <a:rPr lang="en-US" dirty="0" smtClean="0">
                <a:sym typeface="Wingdings" pitchFamily="2" charset="2"/>
              </a:rPr>
              <a:t> False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 -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 is defined as follows: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line 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line 2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 n</a:t>
            </a:r>
          </a:p>
          <a:p>
            <a:endParaRPr lang="en-US" dirty="0" smtClean="0"/>
          </a:p>
          <a:p>
            <a:r>
              <a:rPr lang="en-US" dirty="0" smtClean="0"/>
              <a:t>Line 1, line 2, …, line n are called the </a:t>
            </a:r>
            <a:r>
              <a:rPr lang="en-US" b="1" dirty="0" smtClean="0"/>
              <a:t>body</a:t>
            </a:r>
            <a:r>
              <a:rPr lang="en-US" dirty="0" smtClean="0"/>
              <a:t>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</a:t>
            </a:r>
            <a:r>
              <a:rPr lang="en-US" dirty="0" smtClean="0"/>
              <a:t>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81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greater than 2")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61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 of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print(number, "is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less than 34")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49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Conditionals -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if-else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statement is defined as follows: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one or more lines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one or more lines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129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of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greater than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less than or equal to 2")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62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example of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print(number, "is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less than 34")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less than or equal to 2")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print("or greater than or equal to 34")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92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Conditionals -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 smtClean="0"/>
              <a:t> can include additional conditions,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expression1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one or more lines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expression2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one or more lines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expression2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one or more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lines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65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Conditionals -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/>
              <a:t> zero, one, or more times.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expression1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one or more lines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expression2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one or more lines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expression2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one or more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lines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Boolean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Autofit/>
          </a:bodyPr>
          <a:lstStyle/>
          <a:p>
            <a:r>
              <a:rPr lang="en-US" dirty="0" smtClean="0"/>
              <a:t>Expressions of type </a:t>
            </a:r>
            <a:r>
              <a:rPr lang="en-US" dirty="0" err="1" smtClean="0"/>
              <a:t>boolean</a:t>
            </a:r>
            <a:r>
              <a:rPr lang="en-US" dirty="0" smtClean="0"/>
              <a:t> can only have two values: True, or False.</a:t>
            </a:r>
          </a:p>
          <a:p>
            <a:pPr lvl="1"/>
            <a:r>
              <a:rPr lang="en-US" dirty="0" smtClean="0"/>
              <a:t>True and False are reserved keywords in Python.</a:t>
            </a:r>
          </a:p>
          <a:p>
            <a:pPr>
              <a:buNone/>
            </a:pPr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432346"/>
            <a:ext cx="2362200" cy="17912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3 &gt;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type(True)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&lt;type '</a:t>
            </a:r>
            <a:r>
              <a:rPr lang="en-US" sz="2400" dirty="0" err="1" smtClean="0">
                <a:solidFill>
                  <a:prstClr val="black"/>
                </a:solidFill>
              </a:rPr>
              <a:t>bool</a:t>
            </a:r>
            <a:r>
              <a:rPr lang="en-US" sz="2400" dirty="0" smtClean="0">
                <a:solidFill>
                  <a:prstClr val="black"/>
                </a:solidFill>
              </a:rPr>
              <a:t>'&gt;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3429000"/>
            <a:ext cx="2362200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 = 3 ==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False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&gt;&gt;&gt; a = (3 == 2)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5715000"/>
            <a:ext cx="1588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Preferred style</a:t>
            </a:r>
          </a:p>
          <a:p>
            <a:r>
              <a:rPr lang="en-US" b="1" dirty="0" smtClean="0"/>
              <a:t>(parenthesize)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438400" y="5105400"/>
            <a:ext cx="2133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53200" y="3418344"/>
            <a:ext cx="2362200" cy="17912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b = 4;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 = (b != 5)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&gt;&gt;&gt; 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of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print(number, "is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less than 34")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&lt;= 2):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less than or equal to 2")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&gt;= 34):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greater than or equal to 34")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87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example of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print(number, "is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less than 34")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&lt;= 2):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less than or equal to 2")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print(number, "is greater than or equal to 34")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58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 of the </a:t>
            </a:r>
            <a:r>
              <a:rPr lang="en-US" smtClean="0"/>
              <a:t>difference between = and ==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61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0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The Importance of Indentation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334000" cy="251459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sz="2400" dirty="0" smtClean="0"/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print(number, "is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less than 34")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1"/>
            <a:ext cx="5334000" cy="25145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(number &gt; 2) and (number &lt; 34):</a:t>
            </a:r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print(number, "is less than 34")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print("good bye")</a:t>
            </a:r>
          </a:p>
          <a:p>
            <a:pPr marL="0" indent="0">
              <a:buFont typeface="Arial" pitchFamily="34" charset="0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2962275"/>
            <a:ext cx="2148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These two programs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behave differently.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How, and why?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019800" y="2133600"/>
            <a:ext cx="9906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943600" y="4343400"/>
            <a:ext cx="10668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330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0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Successive ifs, vs. if-</a:t>
            </a:r>
            <a:r>
              <a:rPr lang="en-US" dirty="0" err="1" smtClean="0"/>
              <a:t>elif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334000" cy="274319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(number &gt; 2)</a:t>
            </a:r>
            <a:endParaRPr lang="en-US" sz="2400" dirty="0" smtClean="0"/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(number &gt; 10)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print(number, "is greater than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10")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(number &gt;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50)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print(number, "is greater than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267201"/>
            <a:ext cx="5334000" cy="25145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input("enter a number: ")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number = float(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number_text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(number &gt; 2)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print(number, "is greater than 2")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(number &gt; 10)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print(number, "is greater than 10")</a:t>
            </a:r>
          </a:p>
          <a:p>
            <a:pPr marL="0" indent="0"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(number &gt; 50)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print(number, "is greater than 50")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2962275"/>
            <a:ext cx="2148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These two programs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behave differently.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How, and why?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019800" y="2133600"/>
            <a:ext cx="9906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943600" y="4343400"/>
            <a:ext cx="10668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941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Conditionals with Strings: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m = input("Enter the name of a month: ")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if (m == "January") or (m == "March") or (m == "May") or (m == "July"):</a:t>
            </a:r>
          </a:p>
          <a:p>
            <a:pPr marL="0" indent="0">
              <a:buNone/>
            </a:pPr>
            <a:r>
              <a:rPr lang="en-US" sz="1800" dirty="0"/>
              <a:t>    print(m, "has 31 days.")</a:t>
            </a:r>
          </a:p>
          <a:p>
            <a:pPr marL="0" indent="0">
              <a:buNone/>
            </a:pPr>
            <a:r>
              <a:rPr lang="en-US" sz="1800" dirty="0" err="1"/>
              <a:t>elif</a:t>
            </a:r>
            <a:r>
              <a:rPr lang="en-US" sz="1800" dirty="0"/>
              <a:t> (m == "August") or (m == "October") or (m == "December"):</a:t>
            </a:r>
          </a:p>
          <a:p>
            <a:pPr marL="0" indent="0">
              <a:buNone/>
            </a:pPr>
            <a:r>
              <a:rPr lang="en-US" sz="1800" dirty="0"/>
              <a:t>    print(m, "has 31 days.")</a:t>
            </a:r>
          </a:p>
          <a:p>
            <a:pPr marL="0" indent="0">
              <a:buNone/>
            </a:pPr>
            <a:r>
              <a:rPr lang="en-US" sz="1800" dirty="0" err="1"/>
              <a:t>elif</a:t>
            </a:r>
            <a:r>
              <a:rPr lang="en-US" sz="1800" dirty="0"/>
              <a:t> (m == "April") or (m == "June") or (m == "September") or (m == "November"):</a:t>
            </a:r>
          </a:p>
          <a:p>
            <a:pPr marL="0" indent="0">
              <a:buNone/>
            </a:pPr>
            <a:r>
              <a:rPr lang="en-US" sz="1800" dirty="0"/>
              <a:t>    print(m, "has 30 days.")</a:t>
            </a:r>
          </a:p>
          <a:p>
            <a:pPr marL="0" indent="0">
              <a:buNone/>
            </a:pPr>
            <a:r>
              <a:rPr lang="en-US" sz="1800" dirty="0" err="1"/>
              <a:t>elif</a:t>
            </a:r>
            <a:r>
              <a:rPr lang="en-US" sz="1800" dirty="0"/>
              <a:t> (m == "February"):</a:t>
            </a:r>
          </a:p>
          <a:p>
            <a:pPr marL="0" indent="0">
              <a:buNone/>
            </a:pPr>
            <a:r>
              <a:rPr lang="en-US" sz="1800" dirty="0"/>
              <a:t>    print(m, "has 28 or 29 days.")</a:t>
            </a:r>
          </a:p>
          <a:p>
            <a:pPr marL="0" indent="0">
              <a:buNone/>
            </a:pPr>
            <a:r>
              <a:rPr lang="en-US" sz="1800" dirty="0"/>
              <a:t>else:</a:t>
            </a:r>
          </a:p>
          <a:p>
            <a:pPr marL="0" indent="0">
              <a:buNone/>
            </a:pPr>
            <a:r>
              <a:rPr lang="en-US" sz="1800" dirty="0"/>
              <a:t>    print(m, "is not a valid month")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44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Conditionals with Strings: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text = input("Enter a word: ")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if ('a' in text) or ('A' in text):</a:t>
            </a:r>
          </a:p>
          <a:p>
            <a:pPr marL="0" indent="0">
              <a:buNone/>
            </a:pPr>
            <a:r>
              <a:rPr lang="en-US" sz="1800" dirty="0"/>
              <a:t>    print(text, "contains at least one 'a'")</a:t>
            </a:r>
          </a:p>
          <a:p>
            <a:pPr marL="0" indent="0">
              <a:buNone/>
            </a:pPr>
            <a:r>
              <a:rPr lang="en-US" sz="1800" dirty="0"/>
              <a:t>else:</a:t>
            </a:r>
          </a:p>
          <a:p>
            <a:pPr marL="0" indent="0">
              <a:buNone/>
            </a:pPr>
            <a:r>
              <a:rPr lang="en-US" sz="1800" dirty="0"/>
              <a:t>    print(text, "contains no 'a'")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</a:p>
          <a:p>
            <a:pPr marL="0" indent="0">
              <a:buNone/>
            </a:pPr>
            <a:r>
              <a:rPr lang="en-US" sz="1800" dirty="0"/>
              <a:t>if ('b' in text) or ('B' in text):</a:t>
            </a:r>
          </a:p>
          <a:p>
            <a:pPr marL="0" indent="0">
              <a:buNone/>
            </a:pPr>
            <a:r>
              <a:rPr lang="en-US" sz="1800" dirty="0"/>
              <a:t>    print(text, "contains at least one 'b'")</a:t>
            </a:r>
          </a:p>
          <a:p>
            <a:pPr marL="0" indent="0">
              <a:buNone/>
            </a:pPr>
            <a:r>
              <a:rPr lang="en-US" sz="1800" dirty="0"/>
              <a:t>else:</a:t>
            </a:r>
          </a:p>
          <a:p>
            <a:pPr marL="0" indent="0">
              <a:buNone/>
            </a:pPr>
            <a:r>
              <a:rPr lang="en-US" sz="1800" dirty="0"/>
              <a:t>    print(text, "contains no 'b'")</a:t>
            </a:r>
          </a:p>
          <a:p>
            <a:pPr marL="0" indent="0">
              <a:buNone/>
            </a:pPr>
            <a:r>
              <a:rPr lang="en-US" sz="180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76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Generating 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following operators </a:t>
            </a:r>
            <a:r>
              <a:rPr lang="en-US" dirty="0" smtClean="0"/>
              <a:t>compare </a:t>
            </a:r>
            <a:r>
              <a:rPr lang="en-US" dirty="0" smtClean="0"/>
              <a:t>numerical </a:t>
            </a:r>
            <a:r>
              <a:rPr lang="en-US" dirty="0" smtClean="0"/>
              <a:t>values, or strings, and </a:t>
            </a:r>
            <a:r>
              <a:rPr lang="en-US" dirty="0" smtClean="0"/>
              <a:t>generate </a:t>
            </a:r>
            <a:r>
              <a:rPr lang="en-US" dirty="0" err="1" smtClean="0"/>
              <a:t>boolean</a:t>
            </a:r>
            <a:r>
              <a:rPr lang="en-US" dirty="0" smtClean="0"/>
              <a:t> results: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==   equality</a:t>
            </a:r>
          </a:p>
          <a:p>
            <a:pPr lvl="2">
              <a:buNone/>
            </a:pPr>
            <a:r>
              <a:rPr lang="en-US" dirty="0" smtClean="0"/>
              <a:t>!=    not equal</a:t>
            </a:r>
          </a:p>
          <a:p>
            <a:pPr lvl="2">
              <a:buNone/>
            </a:pPr>
            <a:r>
              <a:rPr lang="en-US" dirty="0" smtClean="0"/>
              <a:t>&lt;      less than</a:t>
            </a:r>
          </a:p>
          <a:p>
            <a:pPr lvl="2">
              <a:buNone/>
            </a:pPr>
            <a:r>
              <a:rPr lang="en-US" dirty="0" smtClean="0"/>
              <a:t>&gt;      greater than</a:t>
            </a:r>
          </a:p>
          <a:p>
            <a:pPr lvl="2">
              <a:buNone/>
            </a:pPr>
            <a:r>
              <a:rPr lang="en-US" dirty="0" smtClean="0"/>
              <a:t>&lt;=    less than or equal to</a:t>
            </a:r>
          </a:p>
          <a:p>
            <a:pPr lvl="2">
              <a:buNone/>
            </a:pPr>
            <a:r>
              <a:rPr lang="en-US" dirty="0" smtClean="0"/>
              <a:t>&gt;=    greater than or equal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Numerical Comparisons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724085"/>
            <a:ext cx="4572000" cy="452431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400" dirty="0"/>
              <a:t>&gt;&gt;&gt; a = 3</a:t>
            </a:r>
          </a:p>
          <a:p>
            <a:r>
              <a:rPr lang="en-US" sz="2400" dirty="0"/>
              <a:t>&gt;&gt;&gt; b = 5</a:t>
            </a:r>
          </a:p>
          <a:p>
            <a:r>
              <a:rPr lang="en-US" sz="2400" dirty="0"/>
              <a:t>&gt;&gt;&gt; c = </a:t>
            </a:r>
            <a:r>
              <a:rPr lang="en-US" sz="2400" dirty="0" smtClean="0"/>
              <a:t>3</a:t>
            </a:r>
          </a:p>
          <a:p>
            <a:endParaRPr lang="en-US" sz="2400" dirty="0"/>
          </a:p>
          <a:p>
            <a:r>
              <a:rPr lang="en-US" sz="2400" dirty="0"/>
              <a:t>&gt;&gt;&gt; a == b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a == c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 smtClean="0"/>
              <a:t>&gt;&gt;&gt; </a:t>
            </a:r>
            <a:r>
              <a:rPr lang="en-US" sz="2400" dirty="0"/>
              <a:t>a &gt;= c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a != c</a:t>
            </a:r>
          </a:p>
          <a:p>
            <a:r>
              <a:rPr lang="en-US" sz="24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38087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Comparisons on Strings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724085"/>
            <a:ext cx="3733800" cy="452431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&gt;&gt;&gt; a = "hello"</a:t>
            </a:r>
          </a:p>
          <a:p>
            <a:r>
              <a:rPr lang="en-US" sz="2400" dirty="0"/>
              <a:t>&gt;&gt;&gt; b = "goodbye"</a:t>
            </a:r>
          </a:p>
          <a:p>
            <a:r>
              <a:rPr lang="en-US" sz="2400" dirty="0"/>
              <a:t>&gt;&gt;&gt; c = "hello</a:t>
            </a:r>
            <a:r>
              <a:rPr lang="en-US" sz="2400" dirty="0" smtClean="0"/>
              <a:t>"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&gt;&gt;&gt; a == b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a == c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a &lt; b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a &gt;= "world"</a:t>
            </a:r>
          </a:p>
          <a:p>
            <a:r>
              <a:rPr lang="en-US" sz="2400" dirty="0" smtClean="0"/>
              <a:t>False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0" y="1724084"/>
            <a:ext cx="3733800" cy="452431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/>
              <a:t>&gt;&gt;&gt; a != "hello"</a:t>
            </a:r>
          </a:p>
          <a:p>
            <a:r>
              <a:rPr lang="it-IT" sz="2400" dirty="0"/>
              <a:t>False</a:t>
            </a:r>
          </a:p>
          <a:p>
            <a:r>
              <a:rPr lang="it-IT" sz="2400" dirty="0"/>
              <a:t>&gt;&gt;&gt; a == "hello"</a:t>
            </a:r>
          </a:p>
          <a:p>
            <a:r>
              <a:rPr lang="it-IT" sz="2400" dirty="0"/>
              <a:t>True</a:t>
            </a:r>
          </a:p>
          <a:p>
            <a:r>
              <a:rPr lang="en-US" sz="2400" dirty="0" smtClean="0"/>
              <a:t>&gt;&gt;&gt; </a:t>
            </a:r>
            <a:r>
              <a:rPr lang="en-US" sz="2400" dirty="0"/>
              <a:t>a != b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a &lt; "sky"</a:t>
            </a:r>
          </a:p>
          <a:p>
            <a:r>
              <a:rPr lang="en-US" sz="2400" dirty="0" smtClean="0"/>
              <a:t>True</a:t>
            </a:r>
          </a:p>
          <a:p>
            <a:r>
              <a:rPr lang="en-US" sz="2400" dirty="0"/>
              <a:t>&gt;&gt;&gt; "apple" &lt; "car"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"apple" &lt; "Car"</a:t>
            </a:r>
          </a:p>
          <a:p>
            <a:r>
              <a:rPr lang="en-US" sz="2400" dirty="0" smtClean="0"/>
              <a:t>False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728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Comparisons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 how "greater than" and "less than" behave on strings:</a:t>
            </a:r>
          </a:p>
          <a:p>
            <a:pPr lvl="1"/>
            <a:r>
              <a:rPr lang="en-US" dirty="0" smtClean="0"/>
              <a:t>Not exactly based on alphabetical order.</a:t>
            </a:r>
          </a:p>
          <a:p>
            <a:pPr lvl="1"/>
            <a:r>
              <a:rPr lang="en-US" dirty="0" smtClean="0"/>
              <a:t>Capital letters come before (are "less than") lower case letters.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&gt;&gt;&gt; "apple" &lt; "car"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&gt;&gt;&gt; "apple" &lt; "Car"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6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logical operators can be used to produce </a:t>
            </a:r>
            <a:r>
              <a:rPr lang="en-US" dirty="0" err="1" smtClean="0"/>
              <a:t>boolean</a:t>
            </a:r>
            <a:r>
              <a:rPr lang="en-US" dirty="0" smtClean="0"/>
              <a:t> results: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not</a:t>
            </a:r>
          </a:p>
          <a:p>
            <a:pPr lvl="2">
              <a:buNone/>
            </a:pPr>
            <a:r>
              <a:rPr lang="en-US" dirty="0" smtClean="0"/>
              <a:t>and</a:t>
            </a:r>
          </a:p>
          <a:p>
            <a:pPr lvl="2">
              <a:buNone/>
            </a:pP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Logical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676400"/>
            <a:ext cx="4572000" cy="41549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400" dirty="0" smtClean="0"/>
              <a:t>&gt;&gt;&gt; a = 3</a:t>
            </a:r>
          </a:p>
          <a:p>
            <a:r>
              <a:rPr lang="en-US" sz="2400" dirty="0" smtClean="0"/>
              <a:t>&gt;&gt;&gt; b = 4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&gt;&gt;&gt; (a == b) or (</a:t>
            </a:r>
            <a:r>
              <a:rPr lang="en-US" sz="2400" dirty="0" err="1" smtClean="0"/>
              <a:t>a+b</a:t>
            </a:r>
            <a:r>
              <a:rPr lang="en-US" sz="2400" dirty="0" smtClean="0"/>
              <a:t> == 7)</a:t>
            </a:r>
          </a:p>
          <a:p>
            <a:r>
              <a:rPr lang="en-US" sz="2400" dirty="0" smtClean="0"/>
              <a:t>True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&gt;&gt;&gt; (a == b) and (</a:t>
            </a:r>
            <a:r>
              <a:rPr lang="en-US" sz="2400" dirty="0" err="1" smtClean="0"/>
              <a:t>a+b</a:t>
            </a:r>
            <a:r>
              <a:rPr lang="en-US" sz="2400" dirty="0" smtClean="0"/>
              <a:t> == 7)</a:t>
            </a:r>
          </a:p>
          <a:p>
            <a:r>
              <a:rPr lang="en-US" sz="2400" dirty="0" smtClean="0"/>
              <a:t>False</a:t>
            </a:r>
          </a:p>
          <a:p>
            <a:endParaRPr lang="en-US" sz="2400" dirty="0" smtClean="0"/>
          </a:p>
          <a:p>
            <a:r>
              <a:rPr lang="en-US" sz="2400" dirty="0" smtClean="0"/>
              <a:t>&gt;&gt;&gt; not(a == b)</a:t>
            </a:r>
          </a:p>
          <a:p>
            <a:r>
              <a:rPr lang="en-US" sz="2400" dirty="0" smtClean="0"/>
              <a:t>True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in </a:t>
            </a:r>
            <a:r>
              <a:rPr lang="en-US" sz="2800" dirty="0" smtClean="0"/>
              <a:t>operator checks if a value is included in a set of values.</a:t>
            </a:r>
          </a:p>
          <a:p>
            <a:r>
              <a:rPr lang="en-US" sz="2800" dirty="0" smtClean="0"/>
              <a:t>For now, we will use </a:t>
            </a:r>
            <a:r>
              <a:rPr lang="en-US" sz="2800" b="1" dirty="0" smtClean="0"/>
              <a:t>in</a:t>
            </a:r>
            <a:r>
              <a:rPr lang="en-US" sz="2800" dirty="0" smtClean="0"/>
              <a:t> to check if a letter appears in a string.</a:t>
            </a:r>
          </a:p>
          <a:p>
            <a:pPr lvl="1"/>
            <a:r>
              <a:rPr lang="en-US" sz="2400" dirty="0" smtClean="0"/>
              <a:t>We will see more uses when we do lists.</a:t>
            </a:r>
            <a:br>
              <a:rPr lang="en-US" sz="2400" dirty="0" smtClean="0"/>
            </a:br>
            <a:endParaRPr lang="en-US" sz="2400" dirty="0"/>
          </a:p>
          <a:p>
            <a:pPr marL="457200" lvl="1" indent="0">
              <a:buNone/>
            </a:pPr>
            <a:r>
              <a:rPr lang="en-US" sz="1800" dirty="0"/>
              <a:t>&gt;&gt;&gt; var1 = 'a'</a:t>
            </a:r>
          </a:p>
          <a:p>
            <a:pPr marL="457200" lvl="1" indent="0">
              <a:buNone/>
            </a:pPr>
            <a:r>
              <a:rPr lang="en-US" sz="1800" dirty="0"/>
              <a:t>&gt;&gt;&gt; vowels = '</a:t>
            </a:r>
            <a:r>
              <a:rPr lang="en-US" sz="1800" dirty="0" err="1"/>
              <a:t>aeiouAEIOU</a:t>
            </a:r>
            <a:r>
              <a:rPr lang="en-US" sz="1800" dirty="0"/>
              <a:t>'</a:t>
            </a:r>
          </a:p>
          <a:p>
            <a:pPr marL="457200" lvl="1" indent="0">
              <a:buNone/>
            </a:pPr>
            <a:r>
              <a:rPr lang="en-US" sz="1800" dirty="0"/>
              <a:t>&gt;&gt;&gt; var1 in vowels</a:t>
            </a:r>
          </a:p>
          <a:p>
            <a:pPr marL="457200" lvl="1" indent="0">
              <a:buNone/>
            </a:pPr>
            <a:r>
              <a:rPr lang="en-US" sz="1800" dirty="0"/>
              <a:t>True</a:t>
            </a:r>
          </a:p>
          <a:p>
            <a:pPr marL="457200" lvl="1" indent="0">
              <a:buNone/>
            </a:pPr>
            <a:r>
              <a:rPr lang="en-US" sz="1800" dirty="0"/>
              <a:t>&gt;&gt;&gt; 'c' in vowels</a:t>
            </a:r>
          </a:p>
          <a:p>
            <a:pPr marL="457200" lvl="1" indent="0">
              <a:buNone/>
            </a:pPr>
            <a:r>
              <a:rPr lang="en-US" sz="18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5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1555</Words>
  <Application>Microsoft Office PowerPoint</Application>
  <PresentationFormat>On-screen Show (4:3)</PresentationFormat>
  <Paragraphs>314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The Boolean Type</vt:lpstr>
      <vt:lpstr>Comparisons Generating Booleans</vt:lpstr>
      <vt:lpstr>Doing Numerical Comparisons</vt:lpstr>
      <vt:lpstr>Doing Comparisons on Strings</vt:lpstr>
      <vt:lpstr>Doing Comparisons on Strings</vt:lpstr>
      <vt:lpstr>Logical Operators</vt:lpstr>
      <vt:lpstr>Using Logical Operators</vt:lpstr>
      <vt:lpstr>The in operator</vt:lpstr>
      <vt:lpstr>Combining operators</vt:lpstr>
      <vt:lpstr>Combining operators</vt:lpstr>
      <vt:lpstr>Conditionals - if statements</vt:lpstr>
      <vt:lpstr>An example of an if statement</vt:lpstr>
      <vt:lpstr>Another example of an if statement</vt:lpstr>
      <vt:lpstr>Conditionals - if-else</vt:lpstr>
      <vt:lpstr>An example of an if-else statement</vt:lpstr>
      <vt:lpstr>Another example of an if-else</vt:lpstr>
      <vt:lpstr>Conditionals - elif</vt:lpstr>
      <vt:lpstr>Conditionals - elif</vt:lpstr>
      <vt:lpstr>An example of using elif</vt:lpstr>
      <vt:lpstr>Another example of using elif</vt:lpstr>
      <vt:lpstr>Warning</vt:lpstr>
      <vt:lpstr>The Importance of Indentation</vt:lpstr>
      <vt:lpstr>Successive ifs, vs. if-elif</vt:lpstr>
      <vt:lpstr>Conditionals with Strings: Example 1</vt:lpstr>
      <vt:lpstr>Conditionals with Strings: Example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260</cp:revision>
  <dcterms:created xsi:type="dcterms:W3CDTF">2006-08-16T00:00:00Z</dcterms:created>
  <dcterms:modified xsi:type="dcterms:W3CDTF">2013-07-16T22:12:54Z</dcterms:modified>
</cp:coreProperties>
</file>