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311" r:id="rId3"/>
    <p:sldId id="317" r:id="rId4"/>
    <p:sldId id="331" r:id="rId5"/>
    <p:sldId id="318" r:id="rId6"/>
    <p:sldId id="332" r:id="rId7"/>
    <p:sldId id="333" r:id="rId8"/>
    <p:sldId id="339" r:id="rId9"/>
    <p:sldId id="340" r:id="rId10"/>
    <p:sldId id="341" r:id="rId11"/>
    <p:sldId id="342" r:id="rId12"/>
    <p:sldId id="334" r:id="rId13"/>
    <p:sldId id="335" r:id="rId14"/>
    <p:sldId id="343" r:id="rId15"/>
    <p:sldId id="344" r:id="rId16"/>
    <p:sldId id="345" r:id="rId17"/>
    <p:sldId id="346" r:id="rId18"/>
    <p:sldId id="347" r:id="rId19"/>
    <p:sldId id="348" r:id="rId20"/>
    <p:sldId id="349" r:id="rId21"/>
    <p:sldId id="350" r:id="rId22"/>
    <p:sldId id="351" r:id="rId2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50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6F5A37-F5C2-44A7-9E18-AEE8FB20049F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6EE596-0BA1-4FF4-8397-7178F3A05B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913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51442-4F87-4D15-87BE-704A1B16B9C6}" type="datetime1">
              <a:rPr lang="en-US" smtClean="0"/>
              <a:pPr/>
              <a:t>8/28/2013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FFF4B-CBA5-41F2-87E3-66F1AF931F79}" type="datetime1">
              <a:rPr lang="en-US" smtClean="0"/>
              <a:pPr/>
              <a:t>8/28/2013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CEE5-3413-450E-973A-398C62E88AB5}" type="datetime1">
              <a:rPr lang="en-US" smtClean="0"/>
              <a:pPr/>
              <a:t>8/28/2013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B0366-1FC0-4539-8A5F-B0C9BCBF273B}" type="datetime1">
              <a:rPr lang="en-US" smtClean="0"/>
              <a:pPr/>
              <a:t>8/28/2013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53746-F904-4CFC-B396-438A9AEF9C6A}" type="datetime1">
              <a:rPr lang="en-US" smtClean="0"/>
              <a:pPr/>
              <a:t>8/28/2013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EEC5-CD8C-43FD-9424-3C06C337B108}" type="datetime1">
              <a:rPr lang="en-US" smtClean="0"/>
              <a:pPr/>
              <a:t>8/28/2013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F160B-F84D-4339-8C5F-108AF34E21C0}" type="datetime1">
              <a:rPr lang="en-US" smtClean="0"/>
              <a:pPr/>
              <a:t>8/28/2013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C45E9-5F88-4B87-981F-BA749D47877F}" type="datetime1">
              <a:rPr lang="en-US" smtClean="0"/>
              <a:pPr/>
              <a:t>8/28/2013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BB3BF-DE93-41B9-9D06-C95E373A576C}" type="datetime1">
              <a:rPr lang="en-US" smtClean="0"/>
              <a:pPr/>
              <a:t>8/28/2013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45C97-CC50-4AAC-ABCE-724FA0D6079F}" type="datetime1">
              <a:rPr lang="en-US" smtClean="0"/>
              <a:pPr/>
              <a:t>8/28/2013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ABD4-4C3D-4CB8-90F6-AB20352B0523}" type="datetime1">
              <a:rPr lang="en-US" smtClean="0"/>
              <a:pPr/>
              <a:t>8/28/2013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64D43-0DCF-423D-AEA1-EFFF6D7BE0BB}" type="datetime1">
              <a:rPr lang="en-US" smtClean="0"/>
              <a:pPr/>
              <a:t>8/28/2013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812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Loops (While and For)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508109" y="4191000"/>
            <a:ext cx="604524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CSE </a:t>
            </a:r>
            <a:r>
              <a:rPr lang="en-US" dirty="0" smtClean="0"/>
              <a:t>1310 – Introduction to Computers </a:t>
            </a:r>
            <a:r>
              <a:rPr lang="en-US" smtClean="0"/>
              <a:t>and </a:t>
            </a:r>
            <a:r>
              <a:rPr lang="en-US" smtClean="0"/>
              <a:t>Programming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10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example of a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dirty="0" smtClean="0"/>
              <a:t>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number_text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input("enter an integer: ")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number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number_text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in range(0, number+1):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print(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print("done with the for loop")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588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WARNING about using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want to process the integers between X and Y, you need to use range(X, </a:t>
            </a:r>
            <a:r>
              <a:rPr lang="en-US" dirty="0" smtClean="0">
                <a:solidFill>
                  <a:srgbClr val="FF0000"/>
                </a:solidFill>
              </a:rPr>
              <a:t>Y+1</a:t>
            </a:r>
            <a:r>
              <a:rPr lang="en-US" dirty="0" smtClean="0"/>
              <a:t>).</a:t>
            </a:r>
          </a:p>
          <a:p>
            <a:r>
              <a:rPr lang="en-US" dirty="0" smtClean="0"/>
              <a:t>If you use range(X, Y), the for loop will go up to Y-1, not up to Y.</a:t>
            </a:r>
          </a:p>
          <a:p>
            <a:endParaRPr lang="en-US" dirty="0" smtClean="0"/>
          </a:p>
          <a:p>
            <a:r>
              <a:rPr lang="en-US" dirty="0" smtClean="0"/>
              <a:t>This is an extremely common source of bugs.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55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dirty="0" smtClean="0"/>
              <a:t>loops, version 2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A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800" dirty="0" smtClean="0"/>
              <a:t>loop can also be defined as follows (note: this definition will be extended when we talk about lists).</a:t>
            </a:r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for variable in range(from, to, step):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line 1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line 2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…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 line n</a:t>
            </a:r>
          </a:p>
          <a:p>
            <a:endParaRPr lang="en-US" sz="2800" dirty="0" smtClean="0"/>
          </a:p>
          <a:p>
            <a:r>
              <a:rPr lang="en-US" sz="2800" dirty="0" smtClean="0"/>
              <a:t>Line 1, line 2, …, line n are called the </a:t>
            </a:r>
            <a:r>
              <a:rPr lang="en-US" sz="2800" b="1" dirty="0" smtClean="0"/>
              <a:t>body</a:t>
            </a:r>
            <a:r>
              <a:rPr lang="en-US" sz="2800" dirty="0" smtClean="0"/>
              <a:t> of the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800" dirty="0" smtClean="0"/>
              <a:t>loop.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421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2"/>
          </a:xfrm>
        </p:spPr>
        <p:txBody>
          <a:bodyPr/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dirty="0" smtClean="0"/>
              <a:t>loop execution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for variable in range(from, to, step):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line 1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line 2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…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line n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first line after loop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sz="2800" dirty="0" smtClean="0"/>
              <a:t>This is how a for loop gets executed:</a:t>
            </a:r>
          </a:p>
          <a:p>
            <a:pPr lvl="1"/>
            <a:r>
              <a:rPr lang="en-US" sz="2400" dirty="0" smtClean="0"/>
              <a:t>Step 1: variable = from</a:t>
            </a:r>
          </a:p>
          <a:p>
            <a:pPr lvl="1"/>
            <a:r>
              <a:rPr lang="en-US" sz="2400" dirty="0" smtClean="0"/>
              <a:t>Step 2: If </a:t>
            </a:r>
            <a:r>
              <a:rPr lang="en-US" sz="2400" b="1" dirty="0" smtClean="0"/>
              <a:t>step is positive </a:t>
            </a:r>
            <a:r>
              <a:rPr lang="en-US" sz="2400" dirty="0" smtClean="0"/>
              <a:t>and variable &gt;= to, or </a:t>
            </a:r>
            <a:r>
              <a:rPr lang="en-US" sz="2400" b="1" dirty="0" smtClean="0"/>
              <a:t>step is negative</a:t>
            </a:r>
            <a:r>
              <a:rPr lang="en-US" sz="2400" dirty="0" smtClean="0"/>
              <a:t> and variable &lt;= to, go to first line after the loop.</a:t>
            </a:r>
          </a:p>
          <a:p>
            <a:pPr lvl="1"/>
            <a:r>
              <a:rPr lang="en-US" sz="2400" dirty="0" smtClean="0"/>
              <a:t>Step 3: variable = variable + step</a:t>
            </a:r>
          </a:p>
          <a:p>
            <a:pPr lvl="1"/>
            <a:r>
              <a:rPr lang="en-US" sz="2400" dirty="0" smtClean="0"/>
              <a:t>Step 4: go to step 2</a:t>
            </a:r>
          </a:p>
          <a:p>
            <a:pPr marL="457200" lvl="1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3979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dirty="0" smtClean="0"/>
              <a:t>loop with a step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number_text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input("enter an integer: ")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number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number_text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in range(0, number+1, 13):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print(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print()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print("printed all numbers between 0 and", number)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print("that are divisible by 13")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1064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dirty="0" smtClean="0"/>
              <a:t>loop with a negative step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number_text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input("enter an integer: ")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number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number_text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in range(number, -1, -1):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print(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print()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print("printed all numbers between", number)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print("and 0 in reverse order")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9265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dirty="0" smtClean="0"/>
              <a:t>loop with a negative step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number_text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input("enter an integer: ")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number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number_text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in range(number, -1, -1):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print(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print()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print("printed all numbers between", number)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print("and 0 in reverse order")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5715000"/>
            <a:ext cx="73526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Note that the second argument of the range is -1, not 0. 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8107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break </a:t>
            </a:r>
            <a:r>
              <a:rPr lang="en-US" dirty="0" smtClean="0"/>
              <a:t>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The 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break </a:t>
            </a:r>
            <a:r>
              <a:rPr lang="en-US" sz="2400" dirty="0" smtClean="0"/>
              <a:t>statement forces termination of the current while loop or for loop.</a:t>
            </a:r>
          </a:p>
          <a:p>
            <a:r>
              <a:rPr lang="en-US" sz="2400" dirty="0" smtClean="0"/>
              <a:t>Example: print the first number &gt;= N that is divisible by 13.</a:t>
            </a:r>
            <a:endParaRPr lang="en-US" sz="2800" dirty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 smtClean="0"/>
          </a:p>
          <a:p>
            <a:pPr marL="0" lvl="0" indent="0"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N </a:t>
            </a:r>
            <a:r>
              <a:rPr lang="en-US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(input</a:t>
            </a:r>
            <a:r>
              <a:rPr lang="en-US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("enter an integer: 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"))</a:t>
            </a:r>
            <a:endParaRPr lang="en-US" sz="18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None/>
            </a:pPr>
            <a:r>
              <a:rPr lang="en-US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 N</a:t>
            </a:r>
          </a:p>
          <a:p>
            <a:pPr marL="0" lvl="0" indent="0">
              <a:buNone/>
            </a:pPr>
            <a:endParaRPr lang="en-US" sz="18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while True</a:t>
            </a:r>
            <a:r>
              <a:rPr lang="en-US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:</a:t>
            </a:r>
            <a:endParaRPr lang="en-US" sz="18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% 13 == 0):</a:t>
            </a:r>
          </a:p>
          <a:p>
            <a:pPr marL="0" lvl="0" indent="0"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print("first number &gt;=", N, "divisible by 13 is ", </a:t>
            </a:r>
            <a:r>
              <a:rPr lang="en-US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18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break</a:t>
            </a:r>
          </a:p>
          <a:p>
            <a:pPr marL="0" lvl="0" indent="0">
              <a:buNone/>
            </a:pPr>
            <a:r>
              <a:rPr lang="en-US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 i+1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7741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continue </a:t>
            </a:r>
            <a:r>
              <a:rPr lang="en-US" dirty="0" smtClean="0"/>
              <a:t>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The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continue </a:t>
            </a:r>
            <a:r>
              <a:rPr lang="en-US" sz="2400" dirty="0" smtClean="0"/>
              <a:t>statement skips the rest of the body of the loop and goes directly to the next iteration (or to termination).</a:t>
            </a:r>
          </a:p>
          <a:p>
            <a:r>
              <a:rPr lang="en-US" sz="2400" dirty="0" smtClean="0"/>
              <a:t>Example: print numbers between 1 and N that are divisible by 13.</a:t>
            </a:r>
            <a:endParaRPr lang="en-US" sz="2800" dirty="0"/>
          </a:p>
          <a:p>
            <a:pPr marL="0" indent="0">
              <a:buNone/>
            </a:pPr>
            <a:endParaRPr lang="en-US" sz="1400" dirty="0" smtClean="0"/>
          </a:p>
          <a:p>
            <a:pPr marL="0" lvl="0" indent="0"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N </a:t>
            </a:r>
            <a:r>
              <a:rPr lang="en-US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(input</a:t>
            </a:r>
            <a:r>
              <a:rPr lang="en-US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("enter an integer: 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"))</a:t>
            </a:r>
            <a:endParaRPr lang="en-US" sz="18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None/>
            </a:pPr>
            <a:endParaRPr lang="en-US" sz="18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in range(0</a:t>
            </a:r>
            <a:r>
              <a:rPr lang="en-US" sz="1800" b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N+1):</a:t>
            </a:r>
            <a:endParaRPr lang="en-US" sz="18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if (</a:t>
            </a:r>
            <a:r>
              <a:rPr lang="en-US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% 13 != 0):</a:t>
            </a:r>
          </a:p>
          <a:p>
            <a:pPr marL="0" lvl="0" indent="0">
              <a:buNone/>
            </a:pPr>
            <a:r>
              <a:rPr lang="en-US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continue</a:t>
            </a:r>
          </a:p>
          <a:p>
            <a:pPr marL="0" lvl="0" indent="0">
              <a:buNone/>
            </a:pPr>
            <a:r>
              <a:rPr lang="en-US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print(</a:t>
            </a:r>
            <a:r>
              <a:rPr lang="en-US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lvl="0" indent="0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1547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dirty="0" smtClean="0"/>
              <a:t>loops, general version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A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800" dirty="0" smtClean="0"/>
              <a:t>loop, in general, is defined as follows.</a:t>
            </a:r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for variable in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set_of_values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line 1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line 2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…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 line n</a:t>
            </a:r>
          </a:p>
          <a:p>
            <a:endParaRPr lang="en-US" sz="900" dirty="0" smtClean="0"/>
          </a:p>
          <a:p>
            <a:r>
              <a:rPr lang="en-US" sz="2800" dirty="0" smtClean="0"/>
              <a:t>Line 1, line 2, …, line n are called the </a:t>
            </a:r>
            <a:r>
              <a:rPr lang="en-US" sz="2800" b="1" dirty="0" smtClean="0"/>
              <a:t>body</a:t>
            </a:r>
            <a:r>
              <a:rPr lang="en-US" sz="2800" dirty="0" smtClean="0"/>
              <a:t> of the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800" dirty="0" smtClean="0"/>
              <a:t>loop.</a:t>
            </a:r>
          </a:p>
          <a:p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set_of_values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/>
              <a:t>can be, among other things, a string or a </a:t>
            </a:r>
            <a:r>
              <a:rPr lang="en-US" sz="2800" b="1" dirty="0" smtClean="0"/>
              <a:t>list</a:t>
            </a:r>
            <a:r>
              <a:rPr lang="en-US" sz="2800" dirty="0" smtClean="0"/>
              <a:t>. We will cover lists later in the course.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696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5000"/>
          </a:xfrm>
        </p:spPr>
        <p:txBody>
          <a:bodyPr>
            <a:noAutofit/>
          </a:bodyPr>
          <a:lstStyle/>
          <a:p>
            <a:r>
              <a:rPr lang="en-US" dirty="0" smtClean="0"/>
              <a:t>Suppose we want to write a program that does this:</a:t>
            </a:r>
          </a:p>
          <a:p>
            <a:pPr lvl="1"/>
            <a:r>
              <a:rPr lang="en-US" dirty="0" smtClean="0"/>
              <a:t>Ask the user to input an integer N.</a:t>
            </a:r>
          </a:p>
          <a:p>
            <a:pPr lvl="1"/>
            <a:r>
              <a:rPr lang="en-US" dirty="0" smtClean="0"/>
              <a:t>Prints out all integers between 0 and N.</a:t>
            </a:r>
          </a:p>
          <a:p>
            <a:r>
              <a:rPr lang="en-US" dirty="0" smtClean="0"/>
              <a:t>The elements of Python that we have covered so far are not sufficient for writing this program.</a:t>
            </a:r>
          </a:p>
          <a:p>
            <a:r>
              <a:rPr lang="en-US" dirty="0" smtClean="0"/>
              <a:t>What is missing: the ability to repeat some instructions as many times as we want.</a:t>
            </a:r>
          </a:p>
          <a:p>
            <a:pPr lvl="1"/>
            <a:endParaRPr lang="en-US" dirty="0" smtClean="0"/>
          </a:p>
          <a:p>
            <a:pPr>
              <a:buNone/>
            </a:pPr>
            <a:endParaRPr 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1: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dirty="0" smtClean="0"/>
              <a:t>loop with a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text = input("enter some text: ")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counter = 0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in text: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print(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if 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== 'a'):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 print("found an 'a'")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 counter = counter+1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print("\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nThe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letter 'a' appears", counter, "times")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0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1: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dirty="0" smtClean="0"/>
              <a:t>loop with a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text = input("enter some text: ")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counter = 0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in text: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print(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if 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== 'a'):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print("found an 'a'")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counter = counter+1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print("\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nThe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letter 'a' appears", counter, "times")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5867400"/>
            <a:ext cx="77641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New elements: string equality, single quote within double quotes, "\n" 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4014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2: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dirty="0" smtClean="0"/>
              <a:t>loop with a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458200" cy="4144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# count the number of vowels in text entered by the user.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text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= input("enter some text: ")</a:t>
            </a:r>
          </a:p>
          <a:p>
            <a:pPr marL="0" indent="0"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vowel_counter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= 0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in text: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if (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in '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aeiouyAEIOUY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'):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vowel_counter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vowel_counter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+ 1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print("\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nThe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text contains",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vowel_counter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, "vowels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.")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97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dirty="0" smtClean="0"/>
              <a:t> loops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A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2800" dirty="0" smtClean="0"/>
              <a:t> loop is defined as follows: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boolean_expression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line 1</a:t>
            </a:r>
          </a:p>
          <a:p>
            <a:pPr marL="0" indent="0"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line 2</a:t>
            </a:r>
          </a:p>
          <a:p>
            <a:pPr marL="0" indent="0"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…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line n</a:t>
            </a:r>
          </a:p>
          <a:p>
            <a:endParaRPr lang="en-US" sz="2800" dirty="0" smtClean="0"/>
          </a:p>
          <a:p>
            <a:r>
              <a:rPr lang="en-US" sz="2800" dirty="0" smtClean="0"/>
              <a:t>Line 1, line 2, …, line n are called the </a:t>
            </a:r>
            <a:r>
              <a:rPr lang="en-US" sz="2800" b="1" dirty="0" smtClean="0"/>
              <a:t>body</a:t>
            </a:r>
            <a:r>
              <a:rPr lang="en-US" sz="2800" dirty="0" smtClean="0"/>
              <a:t> of the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sz="2800" dirty="0" smtClean="0"/>
              <a:t>loop.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68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dirty="0" smtClean="0"/>
              <a:t> loop execution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boolean_expression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line 1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line 2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…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line 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first line after loop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sz="2800" dirty="0" smtClean="0"/>
              <a:t>This is how a while loop gets executed:</a:t>
            </a:r>
          </a:p>
          <a:p>
            <a:pPr lvl="1"/>
            <a:r>
              <a:rPr lang="en-US" sz="2400" dirty="0" smtClean="0"/>
              <a:t>Step 1: evaluate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boolean_expression</a:t>
            </a:r>
            <a:r>
              <a:rPr lang="en-US" sz="2400" dirty="0" smtClean="0"/>
              <a:t>.</a:t>
            </a:r>
          </a:p>
          <a:p>
            <a:pPr lvl="1"/>
            <a:r>
              <a:rPr lang="en-US" sz="2400" dirty="0" smtClean="0"/>
              <a:t>Step 2: If the expression is false, go to the first line after the loop.</a:t>
            </a:r>
          </a:p>
          <a:p>
            <a:pPr lvl="1"/>
            <a:r>
              <a:rPr lang="en-US" sz="2400" dirty="0" smtClean="0"/>
              <a:t>Step 3: If expression is true, execute the body of the while loop, and go back to step 1.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046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example of 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b="1" dirty="0" smtClean="0">
                <a:cs typeface="Courier New" pitchFamily="49" charset="0"/>
              </a:rPr>
              <a:t> </a:t>
            </a:r>
            <a:r>
              <a:rPr lang="en-US" dirty="0" smtClean="0"/>
              <a:t>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number_text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input("enter an integer: ")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number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number_text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0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while 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&lt;= number):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print(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i+1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print("done with the while loop")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461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b="1" dirty="0" smtClean="0">
                <a:cs typeface="Courier New" pitchFamily="49" charset="0"/>
              </a:rPr>
              <a:t> </a:t>
            </a:r>
            <a:r>
              <a:rPr lang="en-US" dirty="0" smtClean="0"/>
              <a:t>loops: indentation matters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number_text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input("enter an integer: ")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number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number_text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0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while 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&lt;= number):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print(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i+1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print("done with the while loop")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5867400"/>
            <a:ext cx="43247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What does this program do?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0995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Designing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b="1" dirty="0">
                <a:cs typeface="Courier New" pitchFamily="49" charset="0"/>
              </a:rPr>
              <a:t> </a:t>
            </a:r>
            <a:r>
              <a:rPr lang="en-US" dirty="0"/>
              <a:t>loop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you design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b="1" dirty="0">
                <a:cs typeface="Courier New" pitchFamily="49" charset="0"/>
              </a:rPr>
              <a:t> </a:t>
            </a:r>
            <a:r>
              <a:rPr lang="en-US" dirty="0" smtClean="0"/>
              <a:t>loop, you need to make sure that the loop will terminate exactly when needed, not before, and not after.</a:t>
            </a:r>
          </a:p>
          <a:p>
            <a:r>
              <a:rPr lang="en-US" dirty="0" smtClean="0"/>
              <a:t>You will need to define a test (</a:t>
            </a:r>
            <a:r>
              <a:rPr lang="en-US" dirty="0" err="1" smtClean="0"/>
              <a:t>boolean</a:t>
            </a:r>
            <a:r>
              <a:rPr lang="en-US" dirty="0" smtClean="0"/>
              <a:t> expression), that determines </a:t>
            </a:r>
            <a:r>
              <a:rPr lang="en-US" dirty="0"/>
              <a:t>when to </a:t>
            </a:r>
            <a:r>
              <a:rPr lang="en-US" dirty="0" smtClean="0"/>
              <a:t>stay in the loop</a:t>
            </a:r>
            <a:r>
              <a:rPr lang="en-US" dirty="0"/>
              <a:t> </a:t>
            </a:r>
            <a:r>
              <a:rPr lang="en-US" dirty="0" smtClean="0"/>
              <a:t>and when to exit.</a:t>
            </a:r>
          </a:p>
          <a:p>
            <a:r>
              <a:rPr lang="en-US" dirty="0" smtClean="0"/>
              <a:t>You need to update variables within the body of the loop, as needed.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319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dirty="0" smtClean="0"/>
              <a:t>loops (simplest version)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A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800" dirty="0" smtClean="0"/>
              <a:t>loop can be defined as follows (note: this definition will be extended when we talk about lists).</a:t>
            </a:r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for variable in range(from, to):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line 1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line 2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…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 line n</a:t>
            </a:r>
          </a:p>
          <a:p>
            <a:endParaRPr lang="en-US" sz="2800" dirty="0" smtClean="0"/>
          </a:p>
          <a:p>
            <a:r>
              <a:rPr lang="en-US" sz="2800" dirty="0" smtClean="0"/>
              <a:t>Line 1, line 2, …, line n are called the </a:t>
            </a:r>
            <a:r>
              <a:rPr lang="en-US" sz="2800" b="1" dirty="0" smtClean="0"/>
              <a:t>body</a:t>
            </a:r>
            <a:r>
              <a:rPr lang="en-US" sz="2800" dirty="0" smtClean="0"/>
              <a:t> of the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800" dirty="0" smtClean="0"/>
              <a:t>loop.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507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dirty="0" smtClean="0"/>
              <a:t>loop execution (simplest version)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837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for variable in range(from,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to):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line 1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line 2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…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line n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first line after loop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sz="2800" dirty="0" smtClean="0"/>
              <a:t>This is how a for loop gets executed:</a:t>
            </a:r>
          </a:p>
          <a:p>
            <a:pPr lvl="1"/>
            <a:r>
              <a:rPr lang="en-US" sz="2400" dirty="0" smtClean="0"/>
              <a:t>Step 1: variable = from</a:t>
            </a:r>
          </a:p>
          <a:p>
            <a:pPr lvl="1"/>
            <a:r>
              <a:rPr lang="en-US" sz="2400" dirty="0" smtClean="0"/>
              <a:t>Step 2: If variable &gt;= to,  go to first line after the loop.</a:t>
            </a:r>
          </a:p>
          <a:p>
            <a:pPr lvl="1"/>
            <a:r>
              <a:rPr lang="en-US" sz="2400" dirty="0" smtClean="0"/>
              <a:t>Step 3: execute the body of the loop.</a:t>
            </a:r>
          </a:p>
          <a:p>
            <a:pPr lvl="1"/>
            <a:r>
              <a:rPr lang="en-US" sz="2400" dirty="0" smtClean="0"/>
              <a:t>Step 4: update variable to variable + step, and go to step 2</a:t>
            </a:r>
          </a:p>
          <a:p>
            <a:pPr marL="457200" lvl="1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739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1181</Words>
  <Application>Microsoft Office PowerPoint</Application>
  <PresentationFormat>On-screen Show (4:3)</PresentationFormat>
  <Paragraphs>234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PowerPoint Presentation</vt:lpstr>
      <vt:lpstr>Motivation</vt:lpstr>
      <vt:lpstr>while loops</vt:lpstr>
      <vt:lpstr>while loop execution</vt:lpstr>
      <vt:lpstr>An example of a while loop</vt:lpstr>
      <vt:lpstr>while loops: indentation matters</vt:lpstr>
      <vt:lpstr>Designing a while loop </vt:lpstr>
      <vt:lpstr>for loops (simplest version)</vt:lpstr>
      <vt:lpstr>for loop execution (simplest version)</vt:lpstr>
      <vt:lpstr>An example of a  for loop</vt:lpstr>
      <vt:lpstr>WARNING about using range</vt:lpstr>
      <vt:lpstr>for loops, version 2</vt:lpstr>
      <vt:lpstr>for loop execution</vt:lpstr>
      <vt:lpstr>A  for loop with a step</vt:lpstr>
      <vt:lpstr>A  for loop with a negative step</vt:lpstr>
      <vt:lpstr>A  for loop with a negative step</vt:lpstr>
      <vt:lpstr>The  break statement</vt:lpstr>
      <vt:lpstr>The  continue statement</vt:lpstr>
      <vt:lpstr>for loops, general version</vt:lpstr>
      <vt:lpstr>Example 1: for loop with a string</vt:lpstr>
      <vt:lpstr>Example 1: for loop with a string</vt:lpstr>
      <vt:lpstr>Example 2: for loop with a string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athitsos</dc:creator>
  <cp:lastModifiedBy>reviewer</cp:lastModifiedBy>
  <cp:revision>320</cp:revision>
  <dcterms:created xsi:type="dcterms:W3CDTF">2006-08-16T00:00:00Z</dcterms:created>
  <dcterms:modified xsi:type="dcterms:W3CDTF">2013-08-28T12:39:47Z</dcterms:modified>
</cp:coreProperties>
</file>