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304" r:id="rId3"/>
    <p:sldId id="308" r:id="rId4"/>
    <p:sldId id="307" r:id="rId5"/>
    <p:sldId id="306" r:id="rId6"/>
    <p:sldId id="310" r:id="rId7"/>
    <p:sldId id="311" r:id="rId8"/>
    <p:sldId id="258" r:id="rId9"/>
    <p:sldId id="260" r:id="rId10"/>
    <p:sldId id="261" r:id="rId11"/>
    <p:sldId id="262" r:id="rId12"/>
    <p:sldId id="263" r:id="rId13"/>
    <p:sldId id="264" r:id="rId14"/>
    <p:sldId id="266" r:id="rId15"/>
    <p:sldId id="268" r:id="rId16"/>
    <p:sldId id="269" r:id="rId17"/>
    <p:sldId id="270" r:id="rId18"/>
    <p:sldId id="272" r:id="rId19"/>
    <p:sldId id="271" r:id="rId20"/>
    <p:sldId id="273" r:id="rId21"/>
    <p:sldId id="274" r:id="rId22"/>
    <p:sldId id="275" r:id="rId23"/>
    <p:sldId id="276" r:id="rId24"/>
    <p:sldId id="277" r:id="rId25"/>
    <p:sldId id="280" r:id="rId26"/>
    <p:sldId id="279" r:id="rId27"/>
    <p:sldId id="314" r:id="rId28"/>
    <p:sldId id="315" r:id="rId29"/>
    <p:sldId id="316" r:id="rId30"/>
    <p:sldId id="281" r:id="rId31"/>
    <p:sldId id="278" r:id="rId32"/>
    <p:sldId id="283" r:id="rId33"/>
    <p:sldId id="284" r:id="rId34"/>
    <p:sldId id="285" r:id="rId35"/>
    <p:sldId id="326" r:id="rId36"/>
    <p:sldId id="325" r:id="rId37"/>
    <p:sldId id="286" r:id="rId38"/>
    <p:sldId id="312" r:id="rId39"/>
    <p:sldId id="313" r:id="rId40"/>
    <p:sldId id="287" r:id="rId41"/>
    <p:sldId id="317" r:id="rId42"/>
    <p:sldId id="318" r:id="rId43"/>
    <p:sldId id="320" r:id="rId44"/>
    <p:sldId id="319" r:id="rId45"/>
    <p:sldId id="321" r:id="rId46"/>
    <p:sldId id="322" r:id="rId47"/>
    <p:sldId id="323" r:id="rId48"/>
    <p:sldId id="324" r:id="rId49"/>
    <p:sldId id="288" r:id="rId50"/>
    <p:sldId id="289" r:id="rId51"/>
    <p:sldId id="290" r:id="rId52"/>
    <p:sldId id="300" r:id="rId53"/>
    <p:sldId id="303" r:id="rId54"/>
    <p:sldId id="292" r:id="rId55"/>
    <p:sldId id="293" r:id="rId56"/>
    <p:sldId id="291" r:id="rId57"/>
    <p:sldId id="294" r:id="rId58"/>
    <p:sldId id="295" r:id="rId59"/>
    <p:sldId id="296" r:id="rId60"/>
    <p:sldId id="299" r:id="rId61"/>
    <p:sldId id="297" r:id="rId62"/>
    <p:sldId id="301" r:id="rId63"/>
    <p:sldId id="302" r:id="rId64"/>
    <p:sldId id="298" r:id="rId6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4" y="-1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47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Lists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 and Lists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types of containers in Python as well.</a:t>
            </a:r>
          </a:p>
          <a:p>
            <a:r>
              <a:rPr lang="en-US" dirty="0" smtClean="0"/>
              <a:t>The type we will cover at this point is called a </a:t>
            </a:r>
            <a:r>
              <a:rPr lang="en-US" b="1" u="sng" dirty="0" smtClean="0"/>
              <a:t>list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Lists easily allow us to do the tasks </a:t>
            </a:r>
            <a:r>
              <a:rPr lang="en-US" smtClean="0"/>
              <a:t>we mentioned earlier.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Without containers:</a:t>
            </a:r>
          </a:p>
          <a:p>
            <a:pPr lvl="1"/>
            <a:r>
              <a:rPr lang="en-US" dirty="0" smtClean="0"/>
              <a:t>12 variables for month names.</a:t>
            </a:r>
          </a:p>
          <a:p>
            <a:pPr lvl="2">
              <a:buNone/>
            </a:pPr>
            <a:r>
              <a:rPr lang="en-US" dirty="0" smtClean="0"/>
              <a:t>month1_name = "January"</a:t>
            </a:r>
          </a:p>
          <a:p>
            <a:pPr lvl="2">
              <a:buNone/>
            </a:pPr>
            <a:r>
              <a:rPr lang="en-US" dirty="0" smtClean="0"/>
              <a:t>month2_name = "February"</a:t>
            </a:r>
          </a:p>
          <a:p>
            <a:pPr lvl="2">
              <a:buNone/>
            </a:pPr>
            <a:r>
              <a:rPr lang="en-US" dirty="0" smtClean="0"/>
              <a:t>month3_name = "March"</a:t>
            </a:r>
          </a:p>
          <a:p>
            <a:pPr lvl="2">
              <a:buNone/>
            </a:pPr>
            <a:r>
              <a:rPr lang="en-US" dirty="0" smtClean="0"/>
              <a:t>month4_name = "April"</a:t>
            </a:r>
          </a:p>
          <a:p>
            <a:pPr lvl="2">
              <a:buNone/>
            </a:pPr>
            <a:r>
              <a:rPr lang="en-US" dirty="0" smtClean="0"/>
              <a:t>month5_name = "May"</a:t>
            </a:r>
          </a:p>
          <a:p>
            <a:pPr lvl="2">
              <a:buNone/>
            </a:pPr>
            <a:r>
              <a:rPr lang="en-US" dirty="0" smtClean="0"/>
              <a:t>month6_name = "June"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Without containers:</a:t>
            </a:r>
          </a:p>
          <a:p>
            <a:pPr lvl="1"/>
            <a:r>
              <a:rPr lang="en-US" dirty="0" smtClean="0"/>
              <a:t>12 variables for month lengths.</a:t>
            </a:r>
          </a:p>
          <a:p>
            <a:pPr lvl="2">
              <a:buNone/>
            </a:pPr>
            <a:r>
              <a:rPr lang="en-US" dirty="0" smtClean="0"/>
              <a:t>month1_length = 31</a:t>
            </a:r>
          </a:p>
          <a:p>
            <a:pPr lvl="2">
              <a:buNone/>
            </a:pPr>
            <a:r>
              <a:rPr lang="en-US" dirty="0" smtClean="0"/>
              <a:t>month2_length = 28</a:t>
            </a:r>
          </a:p>
          <a:p>
            <a:pPr lvl="2">
              <a:buNone/>
            </a:pPr>
            <a:r>
              <a:rPr lang="en-US" dirty="0" smtClean="0"/>
              <a:t>month3_length = 31</a:t>
            </a:r>
          </a:p>
          <a:p>
            <a:pPr lvl="2">
              <a:buNone/>
            </a:pPr>
            <a:r>
              <a:rPr lang="en-US" dirty="0" smtClean="0"/>
              <a:t>month4_length = 30</a:t>
            </a:r>
          </a:p>
          <a:p>
            <a:pPr lvl="2">
              <a:buNone/>
            </a:pPr>
            <a:r>
              <a:rPr lang="en-US" dirty="0" smtClean="0"/>
              <a:t>month5_length = 31</a:t>
            </a:r>
          </a:p>
          <a:p>
            <a:pPr lvl="2">
              <a:buNone/>
            </a:pPr>
            <a:r>
              <a:rPr lang="en-US" dirty="0" smtClean="0"/>
              <a:t>month6_length = 30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Printing out this info requires explicitly mentioning each variable.</a:t>
            </a:r>
          </a:p>
          <a:p>
            <a:pPr lvl="2">
              <a:buNone/>
            </a:pPr>
            <a:r>
              <a:rPr lang="en-US" dirty="0" smtClean="0"/>
              <a:t>print month1_name, "has", month1_length, "days"</a:t>
            </a:r>
          </a:p>
          <a:p>
            <a:pPr lvl="2">
              <a:buNone/>
            </a:pPr>
            <a:r>
              <a:rPr lang="en-US" dirty="0" smtClean="0"/>
              <a:t>print month2_name, "has", month2_length, "days"</a:t>
            </a:r>
          </a:p>
          <a:p>
            <a:pPr lvl="2">
              <a:buNone/>
            </a:pPr>
            <a:r>
              <a:rPr lang="en-US" dirty="0" smtClean="0"/>
              <a:t>print month3_name, "has", month3_length, "days"</a:t>
            </a:r>
          </a:p>
          <a:p>
            <a:pPr lvl="2">
              <a:buNone/>
            </a:pPr>
            <a:r>
              <a:rPr lang="en-US" dirty="0" smtClean="0"/>
              <a:t>print month4_name, "has", month4_length, "days"</a:t>
            </a:r>
          </a:p>
          <a:p>
            <a:pPr lvl="2">
              <a:buNone/>
            </a:pPr>
            <a:r>
              <a:rPr lang="en-US" dirty="0" smtClean="0"/>
              <a:t>print month5_name, "has", month5_length, "days"</a:t>
            </a:r>
          </a:p>
          <a:p>
            <a:pPr lvl="2">
              <a:buNone/>
            </a:pPr>
            <a:r>
              <a:rPr lang="en-US" dirty="0" smtClean="0"/>
              <a:t>print month6_name, "has", month6_length, "days"</a:t>
            </a:r>
          </a:p>
          <a:p>
            <a:pPr lvl="2">
              <a:buNone/>
            </a:pPr>
            <a:r>
              <a:rPr lang="en-US" dirty="0" smtClean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Listing months and their lengths.</a:t>
            </a:r>
          </a:p>
          <a:p>
            <a:r>
              <a:rPr lang="en-US" dirty="0" smtClean="0"/>
              <a:t>With containers (using lists):</a:t>
            </a:r>
          </a:p>
          <a:p>
            <a:pPr lvl="1"/>
            <a:r>
              <a:rPr lang="en-US" dirty="0" smtClean="0"/>
              <a:t>One variable for month names.</a:t>
            </a:r>
          </a:p>
          <a:p>
            <a:pPr lvl="2">
              <a:buNone/>
            </a:pPr>
            <a:r>
              <a:rPr lang="en-US" dirty="0" err="1" smtClean="0"/>
              <a:t>month_names</a:t>
            </a:r>
            <a:r>
              <a:rPr lang="en-US" dirty="0" smtClean="0"/>
              <a:t> = ["January", "February", "March", "April", "May", "June", "July", "August", "September", "October", "November", "December"]</a:t>
            </a:r>
          </a:p>
          <a:p>
            <a:pPr lvl="1"/>
            <a:r>
              <a:rPr lang="en-US" dirty="0" smtClean="0"/>
              <a:t>One variable for month lengths.</a:t>
            </a:r>
          </a:p>
          <a:p>
            <a:pPr lvl="2">
              <a:buNone/>
            </a:pPr>
            <a:r>
              <a:rPr lang="en-US" dirty="0" err="1" smtClean="0"/>
              <a:t>month_lengths</a:t>
            </a:r>
            <a:r>
              <a:rPr lang="en-US" dirty="0" smtClean="0"/>
              <a:t> = [31, 28, 31, 30, 31, 30, 31, 31, 30, 31, 30, 31]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A First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Printing out months and lengths is easy: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month_names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["January", "February", "March", "April", "May", "June", "July", "August", "September", "October", "November", "December"]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month_lengths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[31, 28, 31, 30, 31, 30, 31, 31, 30, 31, 30, 31]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 range(0, 12):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month_names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], "has",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month_lengths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], "days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Why Is the </a:t>
            </a:r>
            <a:r>
              <a:rPr lang="en-US" dirty="0" smtClean="0"/>
              <a:t>List Solution </a:t>
            </a:r>
            <a:r>
              <a:rPr lang="en-US" dirty="0" smtClean="0"/>
              <a:t>Better?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Why Is the List Solution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Going through all names and lengths requires many lines without containers.</a:t>
            </a:r>
          </a:p>
          <a:p>
            <a:pPr lvl="1"/>
            <a:r>
              <a:rPr lang="en-US" sz="2400" dirty="0" smtClean="0"/>
              <a:t>Two lines with a list.</a:t>
            </a:r>
          </a:p>
          <a:p>
            <a:r>
              <a:rPr lang="en-US" sz="2800" dirty="0" smtClean="0"/>
              <a:t>Changing output from "xxx has </a:t>
            </a:r>
            <a:r>
              <a:rPr lang="en-US" sz="2800" dirty="0" err="1" smtClean="0"/>
              <a:t>yy</a:t>
            </a:r>
            <a:r>
              <a:rPr lang="en-US" sz="2800" dirty="0" smtClean="0"/>
              <a:t> days" to "there are </a:t>
            </a:r>
            <a:r>
              <a:rPr lang="en-US" sz="2800" dirty="0" err="1" smtClean="0"/>
              <a:t>yy</a:t>
            </a:r>
            <a:r>
              <a:rPr lang="en-US" sz="2800" dirty="0" smtClean="0"/>
              <a:t> days in xxx" requires 12 changes without containers.</a:t>
            </a:r>
          </a:p>
          <a:p>
            <a:pPr lvl="1"/>
            <a:r>
              <a:rPr lang="en-US" sz="2400" dirty="0" smtClean="0"/>
              <a:t>One change using a list:</a:t>
            </a:r>
            <a:endParaRPr lang="en-US" dirty="0" smtClean="0"/>
          </a:p>
          <a:p>
            <a:pPr lvl="2"/>
            <a:r>
              <a:rPr lang="en-US" dirty="0" smtClean="0"/>
              <a:t>Replace </a:t>
            </a:r>
          </a:p>
          <a:p>
            <a:pPr lvl="2">
              <a:buNone/>
            </a:pPr>
            <a:r>
              <a:rPr lang="en-US" dirty="0" smtClean="0"/>
              <a:t>print </a:t>
            </a:r>
            <a:r>
              <a:rPr lang="en-US" dirty="0" err="1" smtClean="0"/>
              <a:t>month_names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"has", </a:t>
            </a:r>
            <a:r>
              <a:rPr lang="en-US" dirty="0" err="1" smtClean="0"/>
              <a:t>month_lengths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"days"</a:t>
            </a:r>
          </a:p>
          <a:p>
            <a:pPr lvl="2">
              <a:buNone/>
            </a:pPr>
            <a:r>
              <a:rPr lang="en-US" dirty="0" smtClean="0"/>
              <a:t>with</a:t>
            </a:r>
          </a:p>
          <a:p>
            <a:pPr lvl="2">
              <a:buNone/>
            </a:pPr>
            <a:r>
              <a:rPr lang="en-US" dirty="0" smtClean="0"/>
              <a:t>print "there are", </a:t>
            </a:r>
            <a:r>
              <a:rPr lang="en-US" dirty="0" err="1" smtClean="0"/>
              <a:t>month_lengths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], "days in", </a:t>
            </a:r>
            <a:r>
              <a:rPr lang="en-US" dirty="0" err="1" smtClean="0"/>
              <a:t>month_names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Simplify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Entering data remains painful.</a:t>
            </a:r>
          </a:p>
          <a:p>
            <a:pPr lvl="1"/>
            <a:r>
              <a:rPr lang="en-US" dirty="0" smtClean="0"/>
              <a:t>Either way we must enter 12 names and 12 lengths.</a:t>
            </a:r>
          </a:p>
          <a:p>
            <a:pPr lvl="1"/>
            <a:r>
              <a:rPr lang="en-US" dirty="0" smtClean="0"/>
              <a:t>We can live with this because: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Simplify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Entering data remains painful.</a:t>
            </a:r>
          </a:p>
          <a:p>
            <a:pPr lvl="1"/>
            <a:r>
              <a:rPr lang="en-US" dirty="0" smtClean="0"/>
              <a:t>Either way we must enter 12 names and 12 lengths.</a:t>
            </a:r>
          </a:p>
          <a:p>
            <a:pPr lvl="1"/>
            <a:r>
              <a:rPr lang="en-US" dirty="0" smtClean="0"/>
              <a:t>We can live with this because:</a:t>
            </a:r>
          </a:p>
          <a:p>
            <a:pPr lvl="2"/>
            <a:r>
              <a:rPr lang="en-US" dirty="0" smtClean="0"/>
              <a:t>Data only needs to be entered once.</a:t>
            </a:r>
          </a:p>
          <a:p>
            <a:pPr lvl="2"/>
            <a:r>
              <a:rPr lang="en-US" dirty="0" smtClean="0"/>
              <a:t>Often data is read from files (later we will learn how).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write a program that:</a:t>
            </a:r>
          </a:p>
          <a:p>
            <a:pPr lvl="1"/>
            <a:r>
              <a:rPr lang="en-US" sz="2400" dirty="0" smtClean="0"/>
              <a:t>Asks the user to enter three numbers.</a:t>
            </a:r>
          </a:p>
          <a:p>
            <a:pPr lvl="1"/>
            <a:r>
              <a:rPr lang="en-US" sz="2400" dirty="0" smtClean="0"/>
              <a:t>Prints how many of those numbers are less than the last number entered.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800" dirty="0" smtClean="0"/>
              <a:t>Example:</a:t>
            </a:r>
          </a:p>
          <a:p>
            <a:pPr lvl="1"/>
            <a:r>
              <a:rPr lang="en-US" sz="2400" dirty="0" smtClean="0"/>
              <a:t>user enters: 10 35 15</a:t>
            </a:r>
          </a:p>
          <a:p>
            <a:pPr lvl="1"/>
            <a:r>
              <a:rPr lang="en-US" sz="2400" dirty="0" smtClean="0"/>
              <a:t>program prints: 1 of those numbers are less than 15</a:t>
            </a:r>
          </a:p>
          <a:p>
            <a:pPr lvl="1"/>
            <a:r>
              <a:rPr lang="en-US" sz="2400" dirty="0" smtClean="0"/>
              <a:t>explanation: 10 is less than the last number entered, which was 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21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Simplify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Entering data remains painful.</a:t>
            </a:r>
          </a:p>
          <a:p>
            <a:pPr lvl="1"/>
            <a:r>
              <a:rPr lang="en-US" dirty="0" smtClean="0"/>
              <a:t>Either way we must enter 12 names and 12 lengths.</a:t>
            </a:r>
          </a:p>
          <a:p>
            <a:pPr lvl="1"/>
            <a:r>
              <a:rPr lang="en-US" dirty="0" smtClean="0"/>
              <a:t>We can live with this because:</a:t>
            </a:r>
          </a:p>
          <a:p>
            <a:pPr lvl="2"/>
            <a:r>
              <a:rPr lang="en-US" dirty="0" smtClean="0"/>
              <a:t>Data only needs to be entered once.</a:t>
            </a:r>
          </a:p>
          <a:p>
            <a:pPr lvl="2"/>
            <a:r>
              <a:rPr lang="en-US" dirty="0" smtClean="0"/>
              <a:t>Often data is read from files (later we will learn how).</a:t>
            </a:r>
          </a:p>
          <a:p>
            <a:r>
              <a:rPr lang="en-US" dirty="0" smtClean="0"/>
              <a:t>Manipulating data becomes much easier.</a:t>
            </a:r>
          </a:p>
          <a:p>
            <a:pPr lvl="1"/>
            <a:r>
              <a:rPr lang="en-US" dirty="0" smtClean="0"/>
              <a:t>We can go through data using loops, as opposed to explicitly stating what to do with each value.</a:t>
            </a:r>
          </a:p>
          <a:p>
            <a:r>
              <a:rPr lang="en-US" dirty="0" smtClean="0"/>
              <a:t>How much easier does it get?</a:t>
            </a:r>
          </a:p>
          <a:p>
            <a:pPr lvl="1"/>
            <a:r>
              <a:rPr lang="en-US" dirty="0" smtClean="0"/>
              <a:t>Savings proportional to number of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Simplify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How much easier does it get using lists?</a:t>
            </a:r>
          </a:p>
          <a:p>
            <a:pPr lvl="1"/>
            <a:r>
              <a:rPr lang="en-US" dirty="0" smtClean="0"/>
              <a:t>Savings proportional to number of values.</a:t>
            </a:r>
          </a:p>
          <a:p>
            <a:r>
              <a:rPr lang="en-US" dirty="0" smtClean="0"/>
              <a:t>For 12 values, replacing 12 lines with 1.</a:t>
            </a:r>
          </a:p>
          <a:p>
            <a:r>
              <a:rPr lang="en-US" dirty="0" smtClean="0"/>
              <a:t>For 20,000 values, replacing 20,000 lines with 1.</a:t>
            </a:r>
          </a:p>
          <a:p>
            <a:r>
              <a:rPr lang="en-US" dirty="0" smtClean="0"/>
              <a:t>What type of real application would need 20,000 values?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Simplify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How much easier does it get using lists?</a:t>
            </a:r>
          </a:p>
          <a:p>
            <a:pPr lvl="1"/>
            <a:r>
              <a:rPr lang="en-US" dirty="0" smtClean="0"/>
              <a:t>Savings proportional to number of values.</a:t>
            </a:r>
          </a:p>
          <a:p>
            <a:r>
              <a:rPr lang="en-US" dirty="0" smtClean="0"/>
              <a:t>For 12 values, replacing 12 lines with 1.</a:t>
            </a:r>
          </a:p>
          <a:p>
            <a:r>
              <a:rPr lang="en-US" dirty="0" smtClean="0"/>
              <a:t>For 20,000 values, replacing 20,000 lines with 1.</a:t>
            </a:r>
          </a:p>
          <a:p>
            <a:r>
              <a:rPr lang="en-US" dirty="0" smtClean="0"/>
              <a:t>What type of real application would need 20,000 values?</a:t>
            </a:r>
          </a:p>
          <a:p>
            <a:pPr lvl="1"/>
            <a:r>
              <a:rPr lang="en-US" dirty="0" smtClean="0"/>
              <a:t>Saving and manipulating data on 20,000 people (students, citizens, customers)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Simplify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How much easier does it get using lists?</a:t>
            </a:r>
          </a:p>
          <a:p>
            <a:pPr lvl="1"/>
            <a:r>
              <a:rPr lang="en-US" dirty="0" smtClean="0"/>
              <a:t>Savings proportional to number of values.</a:t>
            </a:r>
          </a:p>
          <a:p>
            <a:r>
              <a:rPr lang="en-US" dirty="0" smtClean="0"/>
              <a:t>For 12 values, replacing 12 lines with 1.</a:t>
            </a:r>
          </a:p>
          <a:p>
            <a:r>
              <a:rPr lang="en-US" dirty="0" smtClean="0"/>
              <a:t>For 20,000 values, replacing 20,000 lines with 1.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practice:</a:t>
            </a:r>
            <a:br>
              <a:rPr lang="en-US" dirty="0" smtClean="0"/>
            </a:br>
            <a:r>
              <a:rPr lang="en-US" b="1" dirty="0" smtClean="0"/>
              <a:t>YOU CANNOT CODE WITHOUT </a:t>
            </a:r>
            <a:r>
              <a:rPr lang="en-US" b="1" smtClean="0"/>
              <a:t>USING LOOPS AND CONTAINERS</a:t>
            </a:r>
            <a:r>
              <a:rPr lang="en-US" b="1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Single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err="1" smtClean="0"/>
              <a:t>my_list</a:t>
            </a:r>
            <a:r>
              <a:rPr lang="en-US" dirty="0" smtClean="0"/>
              <a:t> = [10, 2, 5, 40, 30, 20, 100, 200]</a:t>
            </a:r>
          </a:p>
          <a:p>
            <a:r>
              <a:rPr lang="en-US" dirty="0" smtClean="0"/>
              <a:t>This is a list with 8 elements.</a:t>
            </a:r>
          </a:p>
          <a:p>
            <a:pPr lvl="1"/>
            <a:r>
              <a:rPr lang="en-US" dirty="0" err="1" smtClean="0"/>
              <a:t>my_list</a:t>
            </a:r>
            <a:r>
              <a:rPr lang="en-US" dirty="0" smtClean="0"/>
              <a:t>[0] </a:t>
            </a:r>
            <a:r>
              <a:rPr lang="en-US" dirty="0" smtClean="0">
                <a:sym typeface="Wingdings" pitchFamily="2" charset="2"/>
              </a:rPr>
              <a:t> 10, this is </a:t>
            </a:r>
            <a:r>
              <a:rPr lang="en-US" dirty="0" smtClean="0"/>
              <a:t>element 0 of the list.</a:t>
            </a:r>
          </a:p>
          <a:p>
            <a:pPr lvl="1">
              <a:buNone/>
            </a:pPr>
            <a:r>
              <a:rPr lang="en-US" b="1" dirty="0" smtClean="0"/>
              <a:t>    IMPORTANT: ELEMENT POSITIONS START WITH 0, NOT WITH 1.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my_list</a:t>
            </a:r>
            <a:r>
              <a:rPr lang="en-US" dirty="0" smtClean="0">
                <a:solidFill>
                  <a:prstClr val="black"/>
                </a:solidFill>
              </a:rPr>
              <a:t>[5]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20, </a:t>
            </a:r>
            <a:r>
              <a:rPr lang="en-US" dirty="0" smtClean="0">
                <a:solidFill>
                  <a:prstClr val="black"/>
                </a:solidFill>
              </a:rPr>
              <a:t>this is element 5 of the list.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my_list</a:t>
            </a:r>
            <a:r>
              <a:rPr lang="en-US" dirty="0" smtClean="0">
                <a:solidFill>
                  <a:prstClr val="black"/>
                </a:solidFill>
              </a:rPr>
              <a:t>[-1] 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 200, this is the last element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  <a:sym typeface="Wingdings" pitchFamily="2" charset="2"/>
              </a:rPr>
              <a:t>my_list</a:t>
            </a:r>
            <a:r>
              <a:rPr lang="en-US" dirty="0" smtClean="0">
                <a:solidFill>
                  <a:prstClr val="black"/>
                </a:solidFill>
                <a:sym typeface="Wingdings" pitchFamily="2" charset="2"/>
              </a:rPr>
              <a:t>[-3]  20, this is the third-from-last element .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my_list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[8],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my_list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[-9] return errors.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Changing Single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7239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 = [10, 2, 5, 40, 30, 20, 100, 200]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[0] = 15</a:t>
            </a:r>
          </a:p>
          <a:p>
            <a:pPr lvl="1"/>
            <a:r>
              <a:rPr lang="en-US" sz="2000" dirty="0" smtClean="0"/>
              <a:t>Sets value of element 0 to 15.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</a:t>
            </a:r>
            <a:r>
              <a:rPr lang="en-US" sz="2400" dirty="0" smtClean="0">
                <a:solidFill>
                  <a:srgbClr val="FF0000"/>
                </a:solidFill>
              </a:rPr>
              <a:t>15</a:t>
            </a:r>
            <a:r>
              <a:rPr lang="en-US" sz="2400" dirty="0" smtClean="0"/>
              <a:t>, 2, 5, 40, 30, 20, 100, 200]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[3] = 23</a:t>
            </a:r>
          </a:p>
          <a:p>
            <a:pPr lvl="1"/>
            <a:r>
              <a:rPr lang="en-US" sz="2000" dirty="0" smtClean="0"/>
              <a:t>Sets value of element 0 to 15.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[15, 2, 5, </a:t>
            </a:r>
            <a:r>
              <a:rPr lang="en-US" sz="2400" dirty="0" smtClean="0">
                <a:solidFill>
                  <a:srgbClr val="FF0000"/>
                </a:solidFill>
              </a:rPr>
              <a:t>23</a:t>
            </a:r>
            <a:r>
              <a:rPr lang="en-US" sz="2400" dirty="0" smtClean="0"/>
              <a:t>, 30, 20, 100, 200]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[-2] = 70</a:t>
            </a:r>
          </a:p>
          <a:p>
            <a:pPr lvl="1"/>
            <a:r>
              <a:rPr lang="en-US" sz="2000" dirty="0" smtClean="0"/>
              <a:t>Sets value of second-to-last element to 70.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my_list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[15, 2, 5, 40, 30, 20, </a:t>
            </a:r>
            <a:r>
              <a:rPr lang="en-US" sz="2400" dirty="0" smtClean="0">
                <a:solidFill>
                  <a:srgbClr val="FF0000"/>
                </a:solidFill>
              </a:rPr>
              <a:t>70</a:t>
            </a:r>
            <a:r>
              <a:rPr lang="en-US" sz="2400" dirty="0" smtClean="0"/>
              <a:t>, 200]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676400"/>
            <a:ext cx="5943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352800"/>
            <a:ext cx="5943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029200"/>
            <a:ext cx="59436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Accessing Multiple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err="1" smtClean="0"/>
              <a:t>my_list</a:t>
            </a:r>
            <a:r>
              <a:rPr lang="en-US" sz="2400" dirty="0" smtClean="0"/>
              <a:t> = [10, 2, 5, 40, 30, 20, 100, 200]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</a:t>
            </a:r>
            <a:r>
              <a:rPr lang="en-US" sz="2400" dirty="0" err="1" smtClean="0">
                <a:solidFill>
                  <a:prstClr val="black"/>
                </a:solidFill>
              </a:rPr>
              <a:t>my_list</a:t>
            </a:r>
            <a:r>
              <a:rPr lang="en-US" sz="2400" dirty="0" smtClean="0">
                <a:solidFill>
                  <a:prstClr val="black"/>
                </a:solidFill>
              </a:rPr>
              <a:t>[2:5]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[5, 40, 30] 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Returns list of elements from position 2 up to </a:t>
            </a:r>
            <a:r>
              <a:rPr lang="en-US" sz="2000" b="1" u="sng" dirty="0" smtClean="0">
                <a:solidFill>
                  <a:prstClr val="black"/>
                </a:solidFill>
                <a:sym typeface="Wingdings" pitchFamily="2" charset="2"/>
              </a:rPr>
              <a:t>and not including</a:t>
            </a: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 position 5.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br>
              <a:rPr lang="en-US" sz="2400" dirty="0" smtClean="0">
                <a:solidFill>
                  <a:prstClr val="black"/>
                </a:solidFill>
              </a:rPr>
            </a:b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</a:t>
            </a:r>
            <a:r>
              <a:rPr lang="en-US" sz="2400" dirty="0" err="1" smtClean="0">
                <a:solidFill>
                  <a:prstClr val="black"/>
                </a:solidFill>
              </a:rPr>
              <a:t>my_list</a:t>
            </a:r>
            <a:r>
              <a:rPr lang="en-US" sz="2400" dirty="0" smtClean="0">
                <a:solidFill>
                  <a:prstClr val="black"/>
                </a:solidFill>
              </a:rPr>
              <a:t>[3:]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[40, 30, 20, 100, 200] 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Returns list of elements from position 3 until the end of the list.</a:t>
            </a:r>
            <a:b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</a:br>
            <a:endParaRPr lang="en-US" sz="2000" dirty="0" smtClean="0">
              <a:solidFill>
                <a:prstClr val="black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</a:t>
            </a:r>
            <a:r>
              <a:rPr lang="en-US" sz="2400" dirty="0" err="1" smtClean="0">
                <a:solidFill>
                  <a:prstClr val="black"/>
                </a:solidFill>
              </a:rPr>
              <a:t>my_list</a:t>
            </a:r>
            <a:r>
              <a:rPr lang="en-US" sz="2400" dirty="0" smtClean="0">
                <a:solidFill>
                  <a:prstClr val="black"/>
                </a:solidFill>
              </a:rPr>
              <a:t>[:4]</a:t>
            </a:r>
          </a:p>
          <a:p>
            <a:pPr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[10, 2, 5, 40]</a:t>
            </a:r>
          </a:p>
          <a:p>
            <a:pPr>
              <a:buNone/>
            </a:pP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Returns list of elements from start and up to </a:t>
            </a:r>
            <a:r>
              <a:rPr lang="en-US" sz="2000" b="1" u="sng" dirty="0" smtClean="0">
                <a:solidFill>
                  <a:prstClr val="black"/>
                </a:solidFill>
                <a:sym typeface="Wingdings" pitchFamily="2" charset="2"/>
              </a:rPr>
              <a:t>and not including</a:t>
            </a:r>
            <a:r>
              <a:rPr lang="en-US" sz="2000" dirty="0" smtClean="0">
                <a:solidFill>
                  <a:prstClr val="black"/>
                </a:solidFill>
                <a:sym typeface="Wingdings" pitchFamily="2" charset="2"/>
              </a:rPr>
              <a:t> position 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057400"/>
            <a:ext cx="83058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3657600"/>
            <a:ext cx="83058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5257800"/>
            <a:ext cx="83058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dirty="0" smtClean="0"/>
              <a:t>loops with lists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smtClean="0"/>
              <a:t>loop, in the general form, is defined as follows: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variable in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set_of_values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1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line 2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…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line n</a:t>
            </a:r>
          </a:p>
          <a:p>
            <a:endParaRPr lang="en-US" sz="2800" dirty="0" smtClean="0"/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set_of_values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/>
              <a:t>can be a list.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20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Example 1: for loop with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162"/>
            <a:ext cx="8229600" cy="4373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my_list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[1, 'hello', 2, 'goodbye', [10, 20]]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my_list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print(item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hello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goodbye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[10, 20]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644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Example 2: for loop with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162"/>
            <a:ext cx="8229600" cy="4373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my_list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[1, 'hello', 2, 'goodbye', [10, 20]]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counter =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item in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my_list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print('item', counter, ':', item)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counter = counter +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item 0 : 1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item 1 : hello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item 2 : 2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item 3 : goodbye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item 4 : [10, 20]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5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write a program that:</a:t>
            </a:r>
          </a:p>
          <a:p>
            <a:pPr lvl="1"/>
            <a:r>
              <a:rPr lang="en-US" sz="2400" dirty="0" smtClean="0"/>
              <a:t>Asks the user to enter three numbers.</a:t>
            </a:r>
          </a:p>
          <a:p>
            <a:pPr lvl="1"/>
            <a:r>
              <a:rPr lang="en-US" sz="2400" dirty="0" smtClean="0"/>
              <a:t>Prints how many of those numbers are less than the last number entered.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800" dirty="0" smtClean="0"/>
              <a:t>Another example:</a:t>
            </a:r>
          </a:p>
          <a:p>
            <a:pPr lvl="1"/>
            <a:r>
              <a:rPr lang="en-US" sz="2400" dirty="0" smtClean="0"/>
              <a:t>user enters: 100 35 10</a:t>
            </a:r>
          </a:p>
          <a:p>
            <a:pPr lvl="1"/>
            <a:r>
              <a:rPr lang="en-US" sz="2400" dirty="0" smtClean="0"/>
              <a:t>program prints: 0 of those numbers are less than 10</a:t>
            </a:r>
          </a:p>
          <a:p>
            <a:pPr lvl="1"/>
            <a:r>
              <a:rPr lang="en-US" sz="2400" dirty="0" smtClean="0"/>
              <a:t>explanation: none of the numbers entered is less than the last number entered (which is 10).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21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len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01762"/>
            <a:ext cx="8382000" cy="4525963"/>
          </a:xfrm>
        </p:spPr>
        <p:txBody>
          <a:bodyPr>
            <a:noAutofit/>
          </a:bodyPr>
          <a:lstStyle/>
          <a:p>
            <a:r>
              <a:rPr lang="en-US" dirty="0" err="1" smtClean="0"/>
              <a:t>len</a:t>
            </a:r>
            <a:r>
              <a:rPr lang="en-US" dirty="0" smtClean="0"/>
              <a:t>(</a:t>
            </a:r>
            <a:r>
              <a:rPr lang="en-US" dirty="0" err="1" smtClean="0"/>
              <a:t>my_list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returns the length (number of elements) of the list.</a:t>
            </a:r>
          </a:p>
          <a:p>
            <a:pPr>
              <a:buNone/>
            </a:pPr>
            <a:r>
              <a:rPr lang="en-US" sz="2600" dirty="0" smtClean="0"/>
              <a:t>&gt;&gt;&gt; </a:t>
            </a:r>
            <a:r>
              <a:rPr lang="en-US" sz="2600" dirty="0" err="1" smtClean="0"/>
              <a:t>my_list</a:t>
            </a:r>
            <a:r>
              <a:rPr lang="en-US" sz="2600" dirty="0" smtClean="0"/>
              <a:t> = [10, 2, 5, 40, 30, 20, 100, 200]</a:t>
            </a:r>
          </a:p>
          <a:p>
            <a:pPr>
              <a:buNone/>
            </a:pPr>
            <a:r>
              <a:rPr lang="en-US" sz="2600" dirty="0" smtClean="0"/>
              <a:t>&gt;&gt;&gt; </a:t>
            </a:r>
            <a:r>
              <a:rPr lang="en-US" sz="2600" dirty="0" err="1" smtClean="0"/>
              <a:t>len</a:t>
            </a:r>
            <a:r>
              <a:rPr lang="en-US" sz="2600" dirty="0" smtClean="0"/>
              <a:t>(</a:t>
            </a:r>
            <a:r>
              <a:rPr lang="en-US" sz="2600" dirty="0" err="1" smtClean="0"/>
              <a:t>my_list</a:t>
            </a:r>
            <a:r>
              <a:rPr lang="en-US" sz="2600" dirty="0" smtClean="0"/>
              <a:t>)</a:t>
            </a:r>
          </a:p>
          <a:p>
            <a:pPr>
              <a:buNone/>
            </a:pPr>
            <a:r>
              <a:rPr lang="en-US" sz="2600" dirty="0" smtClean="0"/>
              <a:t>8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Functions and methods are almost identical concepts.</a:t>
            </a:r>
          </a:p>
          <a:p>
            <a:r>
              <a:rPr lang="en-US" sz="2800" dirty="0" smtClean="0"/>
              <a:t>Only difference: syntax of how we write a function call or a method call.</a:t>
            </a:r>
          </a:p>
          <a:p>
            <a:r>
              <a:rPr lang="en-US" sz="2800" dirty="0" smtClean="0"/>
              <a:t>Function call: </a:t>
            </a:r>
            <a:r>
              <a:rPr lang="en-US" sz="2800" dirty="0" err="1" smtClean="0"/>
              <a:t>len</a:t>
            </a:r>
            <a:r>
              <a:rPr lang="en-US" sz="2800" dirty="0" smtClean="0"/>
              <a:t>(</a:t>
            </a:r>
            <a:r>
              <a:rPr lang="en-US" sz="2800" dirty="0" err="1" smtClean="0"/>
              <a:t>my_list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Form: </a:t>
            </a:r>
            <a:r>
              <a:rPr lang="en-US" sz="2400" dirty="0" err="1" smtClean="0"/>
              <a:t>function_name</a:t>
            </a:r>
            <a:r>
              <a:rPr lang="en-US" sz="2400" dirty="0" smtClean="0"/>
              <a:t>(argument1, argument2, …)</a:t>
            </a:r>
          </a:p>
          <a:p>
            <a:pPr lvl="1"/>
            <a:r>
              <a:rPr lang="en-US" sz="2400" dirty="0" smtClean="0"/>
              <a:t>The expression starts with the function name.</a:t>
            </a:r>
          </a:p>
          <a:p>
            <a:r>
              <a:rPr lang="en-US" sz="2800" dirty="0" smtClean="0"/>
              <a:t>Method call: my_list.pop()</a:t>
            </a:r>
          </a:p>
          <a:p>
            <a:pPr lvl="1"/>
            <a:r>
              <a:rPr lang="en-US" sz="2400" dirty="0" smtClean="0"/>
              <a:t>Form: </a:t>
            </a:r>
            <a:r>
              <a:rPr lang="en-US" sz="2400" dirty="0" err="1" smtClean="0"/>
              <a:t>object.method_name</a:t>
            </a:r>
            <a:r>
              <a:rPr lang="en-US" sz="2400" dirty="0" smtClean="0"/>
              <a:t>(argument1, argument2, …)</a:t>
            </a:r>
          </a:p>
          <a:p>
            <a:pPr lvl="1"/>
            <a:r>
              <a:rPr lang="en-US" sz="2400" dirty="0" smtClean="0"/>
              <a:t>The expression starts with the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append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my_list.append</a:t>
            </a:r>
            <a:r>
              <a:rPr lang="en-US" sz="2800" b="1" dirty="0" smtClean="0"/>
              <a:t>(x):</a:t>
            </a:r>
            <a:r>
              <a:rPr lang="en-US" sz="2800" dirty="0" smtClean="0"/>
              <a:t> adds x to the end of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["</a:t>
            </a:r>
            <a:r>
              <a:rPr lang="en-US" sz="2800" dirty="0" err="1" smtClean="0"/>
              <a:t>mon</a:t>
            </a:r>
            <a:r>
              <a:rPr lang="en-US" sz="2800" dirty="0" smtClean="0"/>
              <a:t>", "</a:t>
            </a:r>
            <a:r>
              <a:rPr lang="en-US" sz="2800" dirty="0" err="1" smtClean="0"/>
              <a:t>tue</a:t>
            </a:r>
            <a:r>
              <a:rPr lang="en-US" sz="2800" dirty="0" smtClean="0"/>
              <a:t>", "wed"]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my_list.append</a:t>
            </a:r>
            <a:r>
              <a:rPr lang="en-US" sz="2800" dirty="0" smtClean="0"/>
              <a:t>("</a:t>
            </a:r>
            <a:r>
              <a:rPr lang="en-US" sz="2800" dirty="0" err="1" smtClean="0"/>
              <a:t>thu</a:t>
            </a:r>
            <a:r>
              <a:rPr lang="en-US" sz="2800" dirty="0" smtClean="0"/>
              <a:t>")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['</a:t>
            </a:r>
            <a:r>
              <a:rPr lang="en-US" sz="2800" dirty="0" err="1" smtClean="0"/>
              <a:t>mon</a:t>
            </a:r>
            <a:r>
              <a:rPr lang="en-US" sz="2800" dirty="0" smtClean="0"/>
              <a:t>', '</a:t>
            </a:r>
            <a:r>
              <a:rPr lang="en-US" sz="2800" dirty="0" err="1" smtClean="0"/>
              <a:t>tue</a:t>
            </a:r>
            <a:r>
              <a:rPr lang="en-US" sz="2800" dirty="0" smtClean="0"/>
              <a:t>', 'wed', </a:t>
            </a:r>
            <a:r>
              <a:rPr lang="en-US" sz="2800" dirty="0" smtClean="0">
                <a:solidFill>
                  <a:srgbClr val="FF0000"/>
                </a:solidFill>
              </a:rPr>
              <a:t>'</a:t>
            </a:r>
            <a:r>
              <a:rPr lang="en-US" sz="2800" dirty="0" err="1" smtClean="0">
                <a:solidFill>
                  <a:srgbClr val="FF0000"/>
                </a:solidFill>
              </a:rPr>
              <a:t>thu</a:t>
            </a:r>
            <a:r>
              <a:rPr lang="en-US" sz="2800" dirty="0" smtClean="0">
                <a:solidFill>
                  <a:srgbClr val="FF0000"/>
                </a:solidFill>
              </a:rPr>
              <a:t>'</a:t>
            </a:r>
            <a:r>
              <a:rPr lang="en-US" sz="2800" dirty="0" smtClean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my_list.pop():</a:t>
            </a:r>
            <a:r>
              <a:rPr lang="en-US" sz="2800" dirty="0" smtClean="0"/>
              <a:t> removes </a:t>
            </a:r>
            <a:r>
              <a:rPr lang="en-US" sz="2800" b="1" u="sng" dirty="0" smtClean="0"/>
              <a:t>and returns</a:t>
            </a:r>
            <a:r>
              <a:rPr lang="en-US" sz="2800" dirty="0" smtClean="0"/>
              <a:t> the last element of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This is an expression, not a statement.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["</a:t>
            </a:r>
            <a:r>
              <a:rPr lang="en-US" sz="2800" dirty="0" err="1" smtClean="0"/>
              <a:t>mon</a:t>
            </a:r>
            <a:r>
              <a:rPr lang="en-US" sz="2800" dirty="0" smtClean="0"/>
              <a:t>", "</a:t>
            </a:r>
            <a:r>
              <a:rPr lang="en-US" sz="2800" dirty="0" err="1" smtClean="0"/>
              <a:t>tue</a:t>
            </a:r>
            <a:r>
              <a:rPr lang="en-US" sz="2800" dirty="0" smtClean="0"/>
              <a:t>", "wed"]</a:t>
            </a:r>
          </a:p>
          <a:p>
            <a:pPr>
              <a:buNone/>
            </a:pPr>
            <a:r>
              <a:rPr lang="en-US" sz="2800" dirty="0" smtClean="0"/>
              <a:t>&gt;&gt;&gt; a = my_list.pop()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['</a:t>
            </a:r>
            <a:r>
              <a:rPr lang="en-US" sz="2800" dirty="0" err="1" smtClean="0"/>
              <a:t>mon</a:t>
            </a:r>
            <a:r>
              <a:rPr lang="en-US" sz="2800" dirty="0" smtClean="0"/>
              <a:t>', '</a:t>
            </a:r>
            <a:r>
              <a:rPr lang="en-US" sz="2800" dirty="0" err="1" smtClean="0"/>
              <a:t>tue</a:t>
            </a:r>
            <a:r>
              <a:rPr lang="en-US" sz="2800" dirty="0" smtClean="0"/>
              <a:t>']</a:t>
            </a:r>
          </a:p>
          <a:p>
            <a:pPr>
              <a:buNone/>
            </a:pPr>
            <a:r>
              <a:rPr lang="en-US" sz="2800" dirty="0" smtClean="0"/>
              <a:t>&gt;&gt;&gt; a</a:t>
            </a:r>
          </a:p>
          <a:p>
            <a:pPr>
              <a:buNone/>
            </a:pPr>
            <a:r>
              <a:rPr lang="en-US" sz="2800" dirty="0" smtClean="0"/>
              <a:t>'wed'</a:t>
            </a:r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Functions - </a:t>
            </a:r>
            <a:r>
              <a:rPr lang="en-US" b="1" dirty="0" smtClean="0"/>
              <a:t>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del(</a:t>
            </a:r>
            <a:r>
              <a:rPr lang="en-US" sz="2800" b="1" dirty="0" err="1" smtClean="0"/>
              <a:t>my_list</a:t>
            </a:r>
            <a:r>
              <a:rPr lang="en-US" sz="2800" b="1" dirty="0" smtClean="0"/>
              <a:t>[</a:t>
            </a:r>
            <a:r>
              <a:rPr lang="en-US" sz="2800" b="1" dirty="0" smtClean="0"/>
              <a:t>position]):</a:t>
            </a:r>
            <a:r>
              <a:rPr lang="en-US" sz="2800" dirty="0" smtClean="0"/>
              <a:t> deletes the </a:t>
            </a:r>
            <a:r>
              <a:rPr lang="en-US" sz="2800" dirty="0" smtClean="0"/>
              <a:t>specified </a:t>
            </a:r>
            <a:r>
              <a:rPr lang="en-US" sz="2800" dirty="0" smtClean="0"/>
              <a:t>position, and moves forward by one position all elements coming after that position.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smtClean="0"/>
              <a:t>del(</a:t>
            </a:r>
            <a:r>
              <a:rPr lang="en-US" sz="2800" dirty="0" err="1" smtClean="0"/>
              <a:t>my_list</a:t>
            </a:r>
            <a:r>
              <a:rPr lang="en-US" sz="2800" dirty="0" smtClean="0"/>
              <a:t>[1])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[40, </a:t>
            </a:r>
            <a:r>
              <a:rPr lang="en-US" sz="2800" dirty="0" smtClean="0"/>
              <a:t>20</a:t>
            </a:r>
            <a:r>
              <a:rPr lang="en-US" sz="2800" dirty="0" smtClean="0"/>
              <a:t>, </a:t>
            </a:r>
            <a:r>
              <a:rPr lang="en-US" sz="2800" dirty="0" smtClean="0"/>
              <a:t>80</a:t>
            </a:r>
            <a:r>
              <a:rPr lang="en-US" sz="2800" dirty="0" smtClean="0"/>
              <a:t>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[1]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2</a:t>
            </a:r>
            <a:r>
              <a:rPr lang="en-US" sz="2800" dirty="0" smtClean="0"/>
              <a:t>0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Functions - The </a:t>
            </a:r>
            <a:r>
              <a:rPr lang="en-US" b="1" dirty="0" smtClean="0"/>
              <a:t>+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my_list1 = my_list2 + my_list3:</a:t>
            </a:r>
            <a:r>
              <a:rPr lang="en-US" sz="2800" dirty="0" smtClean="0"/>
              <a:t> sets my_list1 to be the </a:t>
            </a:r>
            <a:r>
              <a:rPr lang="en-US" sz="2800" b="1" u="sng" dirty="0" smtClean="0"/>
              <a:t>concatenation</a:t>
            </a:r>
            <a:r>
              <a:rPr lang="en-US" sz="2800" dirty="0" smtClean="0"/>
              <a:t> of my_list2 and my_list3.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/>
              <a:t>&gt;&gt;&gt; my_list2 = [10, 20, 30]</a:t>
            </a:r>
          </a:p>
          <a:p>
            <a:pPr>
              <a:buNone/>
            </a:pPr>
            <a:r>
              <a:rPr lang="en-US" sz="2800" dirty="0"/>
              <a:t>&gt;&gt;&gt; my_list3 = [1, 2, 3]</a:t>
            </a:r>
          </a:p>
          <a:p>
            <a:pPr>
              <a:buNone/>
            </a:pPr>
            <a:r>
              <a:rPr lang="en-US" sz="2800" dirty="0"/>
              <a:t>&gt;&gt;&gt; my_list1 = my_list2 + my_list3</a:t>
            </a:r>
          </a:p>
          <a:p>
            <a:pPr>
              <a:buNone/>
            </a:pPr>
            <a:r>
              <a:rPr lang="en-US" sz="2800" dirty="0"/>
              <a:t>&gt;&gt;&gt; print(my_list1)</a:t>
            </a:r>
          </a:p>
          <a:p>
            <a:pPr>
              <a:buNone/>
            </a:pPr>
            <a:r>
              <a:rPr lang="en-US" sz="2800" dirty="0"/>
              <a:t>[10, 20, 30, 1, 2, 3]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216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my_list.insert</a:t>
            </a:r>
            <a:r>
              <a:rPr lang="en-US" sz="2800" b="1" dirty="0" smtClean="0"/>
              <a:t>(position, x):</a:t>
            </a:r>
            <a:r>
              <a:rPr lang="en-US" sz="2800" dirty="0" smtClean="0"/>
              <a:t> inserts x </a:t>
            </a:r>
            <a:r>
              <a:rPr lang="en-US" sz="2800" b="1" dirty="0" smtClean="0"/>
              <a:t>right before</a:t>
            </a:r>
            <a:r>
              <a:rPr lang="en-US" sz="2800" dirty="0" smtClean="0"/>
              <a:t> the specified position.</a:t>
            </a:r>
          </a:p>
          <a:p>
            <a:pPr lvl="1"/>
            <a:r>
              <a:rPr lang="en-US" sz="2400" dirty="0" smtClean="0"/>
              <a:t>After the insertion, </a:t>
            </a:r>
            <a:r>
              <a:rPr lang="en-US" sz="2400" dirty="0" err="1" smtClean="0"/>
              <a:t>my_list</a:t>
            </a:r>
            <a:r>
              <a:rPr lang="en-US" sz="2400" dirty="0" smtClean="0"/>
              <a:t>[position] is equal to x.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my_list.insert</a:t>
            </a:r>
            <a:r>
              <a:rPr lang="en-US" sz="2800" dirty="0" smtClean="0"/>
              <a:t>(3, 50)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[40, 10, 20, </a:t>
            </a:r>
            <a:r>
              <a:rPr lang="en-US" sz="2800" dirty="0" smtClean="0">
                <a:solidFill>
                  <a:srgbClr val="FF0000"/>
                </a:solidFill>
              </a:rPr>
              <a:t>50</a:t>
            </a:r>
            <a:r>
              <a:rPr lang="en-US" sz="2800" dirty="0" smtClean="0"/>
              <a:t>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[3]</a:t>
            </a:r>
          </a:p>
          <a:p>
            <a:pPr>
              <a:buNone/>
            </a:pPr>
            <a:r>
              <a:rPr lang="en-US" sz="2800" dirty="0" smtClean="0"/>
              <a:t>50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77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my_list.sort</a:t>
            </a:r>
            <a:r>
              <a:rPr lang="en-US" sz="2800" b="1" dirty="0" smtClean="0"/>
              <a:t>():</a:t>
            </a:r>
            <a:r>
              <a:rPr lang="en-US" sz="2800" dirty="0" smtClean="0"/>
              <a:t> sorts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in ascending order.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my_list.sort</a:t>
            </a:r>
            <a:r>
              <a:rPr lang="en-US" sz="2800" dirty="0" smtClean="0"/>
              <a:t>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[10, 20, 40, 70, 80]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my_list.sort</a:t>
            </a:r>
            <a:r>
              <a:rPr lang="en-US" sz="2800" b="1" dirty="0" smtClean="0"/>
              <a:t>():</a:t>
            </a:r>
            <a:r>
              <a:rPr lang="en-US" sz="2800" dirty="0" smtClean="0"/>
              <a:t> sorts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in ascending order.</a:t>
            </a:r>
          </a:p>
          <a:p>
            <a:r>
              <a:rPr lang="en-US" sz="2800" dirty="0" smtClean="0"/>
              <a:t>NOTE: this also works with lists of strings.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["Sunday", "Monday", "Tuesday"]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my_list.sort</a:t>
            </a:r>
            <a:r>
              <a:rPr lang="en-US" sz="2800" dirty="0" smtClean="0"/>
              <a:t>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['Monday', 'Sunday', 'Tuesday']</a:t>
            </a:r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429071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 quote alphabetical order: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capital letters come before lower case letters.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759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my_list.sort</a:t>
            </a:r>
            <a:r>
              <a:rPr lang="en-US" sz="2800" b="1" dirty="0" smtClean="0"/>
              <a:t>():</a:t>
            </a:r>
            <a:r>
              <a:rPr lang="en-US" sz="2800" dirty="0" smtClean="0"/>
              <a:t> sorts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in ascending order.</a:t>
            </a:r>
          </a:p>
          <a:p>
            <a:r>
              <a:rPr lang="en-US" sz="2800" dirty="0" smtClean="0"/>
              <a:t>NOTE: this also works with lists of strings.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</a:t>
            </a:r>
            <a:r>
              <a:rPr lang="en-US" sz="2800" dirty="0"/>
              <a:t>['a', 'b', 'c', 'A', 'B', </a:t>
            </a:r>
            <a:r>
              <a:rPr lang="en-US" sz="2800" dirty="0" smtClean="0"/>
              <a:t>'C', 'ant', </a:t>
            </a:r>
            <a:r>
              <a:rPr lang="en-US" sz="2800" dirty="0"/>
              <a:t>'bee', 'car']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my_list.sort</a:t>
            </a:r>
            <a:r>
              <a:rPr lang="en-US" sz="2800" dirty="0" smtClean="0"/>
              <a:t>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/>
              <a:t>['A', 'B', 'C', 'a', 'ant', 'b', 'bee', 'c', 'car']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429071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 quote alphabetical order: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capital letters come before lower case letters.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2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write a program that:</a:t>
            </a:r>
          </a:p>
          <a:p>
            <a:pPr lvl="1"/>
            <a:r>
              <a:rPr lang="en-US" sz="2400" dirty="0" smtClean="0"/>
              <a:t>Asks the user to enter three numbers.</a:t>
            </a:r>
          </a:p>
          <a:p>
            <a:pPr lvl="1"/>
            <a:r>
              <a:rPr lang="en-US" sz="2400" dirty="0" smtClean="0"/>
              <a:t>Prints how many of those numbers are less than the last number entered.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800" dirty="0" smtClean="0"/>
              <a:t>Example:</a:t>
            </a:r>
          </a:p>
          <a:p>
            <a:pPr lvl="1"/>
            <a:r>
              <a:rPr lang="en-US" sz="2400" dirty="0" smtClean="0"/>
              <a:t>user enters: 10 35 105</a:t>
            </a:r>
          </a:p>
          <a:p>
            <a:pPr lvl="1"/>
            <a:r>
              <a:rPr lang="en-US" sz="2400" dirty="0" smtClean="0"/>
              <a:t>program prints: 2 of those numbers are less than 105</a:t>
            </a:r>
          </a:p>
          <a:p>
            <a:pPr lvl="1"/>
            <a:r>
              <a:rPr lang="en-US" sz="2400" dirty="0" smtClean="0"/>
              <a:t>explanation: 10 and 35 are less than the last number entered, which was 105.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211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List </a:t>
            </a:r>
            <a:r>
              <a:rPr lang="en-US" dirty="0" smtClean="0"/>
              <a:t>Methods - </a:t>
            </a:r>
            <a:r>
              <a:rPr lang="en-US" b="1" dirty="0" smtClean="0"/>
              <a:t>reverse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01762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my_list.reverse</a:t>
            </a:r>
            <a:r>
              <a:rPr lang="en-US" sz="2800" b="1" dirty="0" smtClean="0"/>
              <a:t>():</a:t>
            </a:r>
            <a:r>
              <a:rPr lang="en-US" sz="2800" dirty="0" smtClean="0"/>
              <a:t> reverses the order of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r>
              <a:rPr lang="en-US" sz="2800" dirty="0" smtClean="0"/>
              <a:t> = [40, 10, 20, 80, 70]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my_list.reverse</a:t>
            </a:r>
            <a:r>
              <a:rPr lang="en-US" sz="2800" dirty="0" smtClean="0"/>
              <a:t>()</a:t>
            </a:r>
          </a:p>
          <a:p>
            <a:pPr>
              <a:buNone/>
            </a:pPr>
            <a:r>
              <a:rPr lang="en-US" sz="2800" dirty="0" smtClean="0"/>
              <a:t>&gt;&gt;&gt; </a:t>
            </a:r>
            <a:r>
              <a:rPr lang="en-US" sz="2800" dirty="0" err="1" smtClean="0"/>
              <a:t>my_list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[70, 80, 20, 10, 40]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 </a:t>
            </a:r>
            <a:r>
              <a:rPr lang="en-US" dirty="0" smtClean="0"/>
              <a:t>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have used </a:t>
            </a:r>
            <a:r>
              <a:rPr lang="en-US" sz="2800" b="1" dirty="0" smtClean="0"/>
              <a:t>in </a:t>
            </a:r>
            <a:r>
              <a:rPr lang="en-US" sz="2800" dirty="0" smtClean="0"/>
              <a:t>before, to check if a letter appears in a string.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/>
              <a:t>&gt;&gt;&gt; 'a' in 'bravo'</a:t>
            </a:r>
          </a:p>
          <a:p>
            <a:pPr marL="0" indent="0">
              <a:buNone/>
            </a:pPr>
            <a:r>
              <a:rPr lang="en-US" sz="2000" dirty="0"/>
              <a:t>True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We can also use </a:t>
            </a:r>
            <a:r>
              <a:rPr lang="en-US" sz="2800" b="1" dirty="0" smtClean="0"/>
              <a:t>in </a:t>
            </a:r>
            <a:r>
              <a:rPr lang="en-US" sz="2800" dirty="0" smtClean="0"/>
              <a:t>to check if a value of any type is included in a list.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&gt;&gt;&gt; 15 in [234, 15, 32]</a:t>
            </a:r>
          </a:p>
          <a:p>
            <a:pPr marL="0" indent="0">
              <a:buNone/>
            </a:pPr>
            <a:r>
              <a:rPr lang="en-US" sz="2000" dirty="0"/>
              <a:t>True</a:t>
            </a:r>
          </a:p>
          <a:p>
            <a:pPr marL="0" indent="0">
              <a:buNone/>
            </a:pPr>
            <a:r>
              <a:rPr lang="en-US" sz="2000" dirty="0"/>
              <a:t>&gt;&gt;&gt; 'day' in ['have', 'a', 'good', 'day']</a:t>
            </a:r>
          </a:p>
          <a:p>
            <a:pPr marL="0" indent="0">
              <a:buNone/>
            </a:pPr>
            <a:r>
              <a:rPr lang="en-US" sz="2000" dirty="0"/>
              <a:t>True</a:t>
            </a:r>
          </a:p>
          <a:p>
            <a:pPr marL="0" indent="0">
              <a:buNone/>
            </a:pPr>
            <a:r>
              <a:rPr lang="en-US" sz="2000" dirty="0"/>
              <a:t>&gt;&gt;&gt; 'day' in ['have', 'a', 'good', 'evening']</a:t>
            </a:r>
          </a:p>
          <a:p>
            <a:pPr marL="0" indent="0">
              <a:buNone/>
            </a:pPr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89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Using the </a:t>
            </a:r>
            <a:r>
              <a:rPr lang="en-US" b="1" dirty="0" smtClean="0"/>
              <a:t>in</a:t>
            </a:r>
            <a:r>
              <a:rPr lang="en-US" dirty="0" smtClean="0"/>
              <a:t>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# find elements that are repeated twice in a list</a:t>
            </a: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dirty="0" err="1">
                <a:solidFill>
                  <a:prstClr val="black"/>
                </a:solidFill>
              </a:rPr>
              <a:t>my_list</a:t>
            </a:r>
            <a:r>
              <a:rPr lang="en-US" sz="2000" dirty="0">
                <a:solidFill>
                  <a:prstClr val="black"/>
                </a:solidFill>
              </a:rPr>
              <a:t> = [15, 10, 30, 20, 40, 30, 15, 40, 15]</a:t>
            </a: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for </a:t>
            </a:r>
            <a:r>
              <a:rPr lang="en-US" sz="2000" dirty="0" err="1">
                <a:solidFill>
                  <a:prstClr val="black"/>
                </a:solidFill>
              </a:rPr>
              <a:t>i</a:t>
            </a:r>
            <a:r>
              <a:rPr lang="en-US" sz="2000" dirty="0">
                <a:solidFill>
                  <a:prstClr val="black"/>
                </a:solidFill>
              </a:rPr>
              <a:t> in range(0, </a:t>
            </a:r>
            <a:r>
              <a:rPr lang="en-US" sz="2000" dirty="0" err="1">
                <a:solidFill>
                  <a:prstClr val="black"/>
                </a:solidFill>
              </a:rPr>
              <a:t>len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my_list</a:t>
            </a:r>
            <a:r>
              <a:rPr lang="en-US" sz="2000" dirty="0">
                <a:solidFill>
                  <a:prstClr val="black"/>
                </a:solidFill>
              </a:rPr>
              <a:t>)):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   item = </a:t>
            </a:r>
            <a:r>
              <a:rPr lang="en-US" sz="2000" dirty="0" err="1">
                <a:solidFill>
                  <a:prstClr val="black"/>
                </a:solidFill>
              </a:rPr>
              <a:t>my_list</a:t>
            </a:r>
            <a:r>
              <a:rPr lang="en-US" sz="2000" dirty="0">
                <a:solidFill>
                  <a:prstClr val="black"/>
                </a:solidFill>
              </a:rPr>
              <a:t>[</a:t>
            </a:r>
            <a:r>
              <a:rPr lang="en-US" sz="2000" dirty="0" err="1">
                <a:solidFill>
                  <a:prstClr val="black"/>
                </a:solidFill>
              </a:rPr>
              <a:t>i</a:t>
            </a:r>
            <a:r>
              <a:rPr lang="en-US" sz="2000" dirty="0">
                <a:solidFill>
                  <a:prstClr val="black"/>
                </a:solidFill>
              </a:rPr>
              <a:t>]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   if item in </a:t>
            </a:r>
            <a:r>
              <a:rPr lang="en-US" sz="2000" dirty="0" err="1">
                <a:solidFill>
                  <a:prstClr val="black"/>
                </a:solidFill>
              </a:rPr>
              <a:t>my_list</a:t>
            </a:r>
            <a:r>
              <a:rPr lang="en-US" sz="2000" dirty="0">
                <a:solidFill>
                  <a:prstClr val="black"/>
                </a:solidFill>
              </a:rPr>
              <a:t>[i+1:]:</a:t>
            </a: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        print(item, "appears more than once in the list.")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114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Using the </a:t>
            </a:r>
            <a:r>
              <a:rPr lang="en-US" b="1" dirty="0" smtClean="0"/>
              <a:t>in</a:t>
            </a:r>
            <a:r>
              <a:rPr lang="en-US" dirty="0" smtClean="0"/>
              <a:t>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# find elements that are repeated twice in a list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my_list</a:t>
            </a:r>
            <a:r>
              <a:rPr lang="en-US" sz="2000" dirty="0"/>
              <a:t> = [15, 10, 30, 20, 40, 30, 15, </a:t>
            </a:r>
            <a:r>
              <a:rPr lang="en-US" sz="2000" dirty="0" smtClean="0"/>
              <a:t>40, 15]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</a:t>
            </a:r>
            <a:r>
              <a:rPr lang="en-US" sz="2000" dirty="0" err="1"/>
              <a:t>i</a:t>
            </a:r>
            <a:r>
              <a:rPr lang="en-US" sz="2000" dirty="0"/>
              <a:t> in range(0, </a:t>
            </a:r>
            <a:r>
              <a:rPr lang="en-US" sz="2000" dirty="0" err="1"/>
              <a:t>len</a:t>
            </a:r>
            <a:r>
              <a:rPr lang="en-US" sz="2000" dirty="0"/>
              <a:t>(</a:t>
            </a:r>
            <a:r>
              <a:rPr lang="en-US" sz="2000" dirty="0" err="1"/>
              <a:t>my_list</a:t>
            </a:r>
            <a:r>
              <a:rPr lang="en-US" sz="2000" dirty="0"/>
              <a:t>)):</a:t>
            </a:r>
          </a:p>
          <a:p>
            <a:pPr marL="0" indent="0">
              <a:buNone/>
            </a:pPr>
            <a:r>
              <a:rPr lang="en-US" sz="2000" dirty="0"/>
              <a:t>    item = </a:t>
            </a:r>
            <a:r>
              <a:rPr lang="en-US" sz="2000" dirty="0" err="1"/>
              <a:t>my_list</a:t>
            </a:r>
            <a:r>
              <a:rPr lang="en-US" sz="2000" dirty="0"/>
              <a:t>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marL="0" indent="0">
              <a:buNone/>
            </a:pPr>
            <a:r>
              <a:rPr lang="en-US" sz="2000" dirty="0"/>
              <a:t>    if item in </a:t>
            </a:r>
            <a:r>
              <a:rPr lang="en-US" sz="2000" dirty="0" err="1"/>
              <a:t>my_list</a:t>
            </a:r>
            <a:r>
              <a:rPr lang="en-US" sz="2000" dirty="0"/>
              <a:t>[i+1:]:</a:t>
            </a:r>
          </a:p>
          <a:p>
            <a:pPr marL="0" indent="0">
              <a:buNone/>
            </a:pPr>
            <a:r>
              <a:rPr lang="en-US" sz="2000" dirty="0"/>
              <a:t>        print(item, "appears more than once in the list</a:t>
            </a:r>
            <a:r>
              <a:rPr lang="en-US" sz="2000" dirty="0" smtClean="0"/>
              <a:t>.")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5334000"/>
            <a:ext cx="70534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Issues: 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Repeats information about element 15.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How can it also print that a value only appears once?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4049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2: </a:t>
            </a:r>
            <a:r>
              <a:rPr lang="en-US" dirty="0"/>
              <a:t>Using the </a:t>
            </a:r>
            <a:r>
              <a:rPr lang="en-US" b="1" dirty="0"/>
              <a:t>in</a:t>
            </a:r>
            <a:r>
              <a:rPr lang="en-US" dirty="0"/>
              <a:t>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# </a:t>
            </a:r>
            <a:r>
              <a:rPr lang="en-US" sz="1800" dirty="0" smtClean="0"/>
              <a:t>Find </a:t>
            </a:r>
            <a:r>
              <a:rPr lang="en-US" sz="1800" dirty="0"/>
              <a:t>elements that are repeated </a:t>
            </a:r>
            <a:r>
              <a:rPr lang="en-US" sz="1800" dirty="0" smtClean="0"/>
              <a:t>twice or more in </a:t>
            </a:r>
            <a:r>
              <a:rPr lang="en-US" sz="1800" dirty="0"/>
              <a:t>a </a:t>
            </a:r>
            <a:r>
              <a:rPr lang="en-US" sz="1800" dirty="0" smtClean="0"/>
              <a:t>list.</a:t>
            </a:r>
          </a:p>
          <a:p>
            <a:pPr marL="0" indent="0">
              <a:buNone/>
            </a:pPr>
            <a:r>
              <a:rPr lang="en-US" sz="1800" dirty="0" smtClean="0"/>
              <a:t># Also identify elements that are repeated only once in the list.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my_list</a:t>
            </a:r>
            <a:r>
              <a:rPr lang="en-US" sz="1800" dirty="0"/>
              <a:t> = [15, 10, 30, 20, 40, 30, 15, </a:t>
            </a:r>
            <a:r>
              <a:rPr lang="en-US" sz="1800" dirty="0" smtClean="0"/>
              <a:t>40, 15]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duplicates = []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</a:t>
            </a:r>
            <a:r>
              <a:rPr lang="en-US" sz="1800" dirty="0" err="1"/>
              <a:t>i</a:t>
            </a:r>
            <a:r>
              <a:rPr lang="en-US" sz="1800" dirty="0"/>
              <a:t> in range(0, </a:t>
            </a:r>
            <a:r>
              <a:rPr lang="en-US" sz="1800" dirty="0" err="1"/>
              <a:t>len</a:t>
            </a:r>
            <a:r>
              <a:rPr lang="en-US" sz="1800" dirty="0"/>
              <a:t>(</a:t>
            </a:r>
            <a:r>
              <a:rPr lang="en-US" sz="1800" dirty="0" err="1"/>
              <a:t>my_list</a:t>
            </a:r>
            <a:r>
              <a:rPr lang="en-US" sz="1800" dirty="0"/>
              <a:t>)):</a:t>
            </a:r>
          </a:p>
          <a:p>
            <a:pPr marL="0" indent="0">
              <a:buNone/>
            </a:pPr>
            <a:r>
              <a:rPr lang="en-US" sz="1800" dirty="0"/>
              <a:t>    item = </a:t>
            </a:r>
            <a:r>
              <a:rPr lang="en-US" sz="1800" dirty="0" err="1"/>
              <a:t>my_list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</a:t>
            </a:r>
          </a:p>
          <a:p>
            <a:pPr marL="0" indent="0">
              <a:buNone/>
            </a:pPr>
            <a:r>
              <a:rPr lang="en-US" sz="1800" dirty="0"/>
              <a:t>    if (item in duplicates):</a:t>
            </a:r>
          </a:p>
          <a:p>
            <a:pPr marL="0" indent="0">
              <a:buNone/>
            </a:pPr>
            <a:r>
              <a:rPr lang="en-US" sz="1800" dirty="0"/>
              <a:t>        continue</a:t>
            </a:r>
          </a:p>
          <a:p>
            <a:pPr marL="0" indent="0">
              <a:buNone/>
            </a:pPr>
            <a:r>
              <a:rPr lang="en-US" sz="1800" dirty="0"/>
              <a:t>    if item in </a:t>
            </a:r>
            <a:r>
              <a:rPr lang="en-US" sz="1800" dirty="0" err="1"/>
              <a:t>my_list</a:t>
            </a:r>
            <a:r>
              <a:rPr lang="en-US" sz="1800" dirty="0"/>
              <a:t>[i+1:]:</a:t>
            </a:r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duplicates.append</a:t>
            </a:r>
            <a:r>
              <a:rPr lang="en-US" sz="1800" dirty="0"/>
              <a:t>(item)</a:t>
            </a:r>
          </a:p>
          <a:p>
            <a:pPr marL="0" indent="0">
              <a:buNone/>
            </a:pPr>
            <a:r>
              <a:rPr lang="en-US" sz="1800" dirty="0"/>
              <a:t>        print(item, "appears more than once in the list.")</a:t>
            </a:r>
          </a:p>
          <a:p>
            <a:pPr marL="0" indent="0">
              <a:buNone/>
            </a:pPr>
            <a:r>
              <a:rPr lang="en-US" sz="1800" dirty="0"/>
              <a:t>    else:</a:t>
            </a:r>
          </a:p>
          <a:p>
            <a:pPr marL="0" indent="0">
              <a:buNone/>
            </a:pPr>
            <a:r>
              <a:rPr lang="en-US" sz="1800" dirty="0"/>
              <a:t>        print(item, "does not appear more than once in the list.")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449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 String to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string to a list, use the </a:t>
            </a:r>
            <a:r>
              <a:rPr lang="en-US" b="1" dirty="0" smtClean="0"/>
              <a:t>list</a:t>
            </a:r>
            <a:r>
              <a:rPr lang="en-US" dirty="0" smtClean="0"/>
              <a:t> function.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sz="2400" dirty="0"/>
              <a:t>&gt;&gt;&gt; list('hello')</a:t>
            </a:r>
          </a:p>
          <a:p>
            <a:pPr marL="0" indent="0">
              <a:buNone/>
            </a:pPr>
            <a:r>
              <a:rPr lang="it-IT" sz="2400" dirty="0"/>
              <a:t>['h', 'e', 'l', 'l', 'o']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489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 List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list to a string, </a:t>
            </a:r>
            <a:r>
              <a:rPr lang="en-US" b="1" dirty="0" smtClean="0"/>
              <a:t>do not</a:t>
            </a:r>
            <a:r>
              <a:rPr lang="en-US" dirty="0" smtClean="0"/>
              <a:t> use the </a:t>
            </a:r>
            <a:r>
              <a:rPr lang="en-US" b="1" dirty="0" err="1" smtClean="0"/>
              <a:t>str</a:t>
            </a:r>
            <a:r>
              <a:rPr lang="en-US" dirty="0" smtClean="0"/>
              <a:t> function.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sz="2400" dirty="0"/>
              <a:t>&gt;&gt;&gt; a = list('hello')</a:t>
            </a:r>
          </a:p>
          <a:p>
            <a:pPr marL="0" indent="0">
              <a:buNone/>
            </a:pPr>
            <a:r>
              <a:rPr lang="it-IT" sz="2400" dirty="0"/>
              <a:t>&gt;&gt;&gt; a</a:t>
            </a:r>
          </a:p>
          <a:p>
            <a:pPr marL="0" indent="0">
              <a:buNone/>
            </a:pPr>
            <a:r>
              <a:rPr lang="it-IT" sz="2400" dirty="0"/>
              <a:t>['h', 'e', 'l', 'l', 'o']</a:t>
            </a:r>
          </a:p>
          <a:p>
            <a:pPr marL="0" indent="0">
              <a:buNone/>
            </a:pPr>
            <a:r>
              <a:rPr lang="it-IT" sz="2400" dirty="0"/>
              <a:t>&gt;&gt;&gt; b = str(a)</a:t>
            </a:r>
          </a:p>
          <a:p>
            <a:pPr marL="0" indent="0">
              <a:buNone/>
            </a:pPr>
            <a:r>
              <a:rPr lang="it-IT" sz="2400" dirty="0"/>
              <a:t>&gt;&gt;&gt; b</a:t>
            </a:r>
          </a:p>
          <a:p>
            <a:pPr marL="0" indent="0">
              <a:buNone/>
            </a:pPr>
            <a:r>
              <a:rPr lang="it-IT" sz="2400" dirty="0"/>
              <a:t>"['h', 'e', 'l', 'l', 'o']"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601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 List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convert a list to a string, use a </a:t>
            </a:r>
            <a:r>
              <a:rPr lang="en-US" b="1" dirty="0" smtClean="0"/>
              <a:t>for</a:t>
            </a:r>
            <a:r>
              <a:rPr lang="en-US" dirty="0" smtClean="0"/>
              <a:t> loop.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sz="2400" dirty="0" smtClean="0"/>
              <a:t>a = ['h', 'e', 'l', 'l', 'o']</a:t>
            </a:r>
          </a:p>
          <a:p>
            <a:pPr marL="0" indent="0">
              <a:buNone/>
            </a:pPr>
            <a:r>
              <a:rPr lang="it-IT" sz="2400" dirty="0" smtClean="0"/>
              <a:t>b </a:t>
            </a:r>
            <a:r>
              <a:rPr lang="it-IT" sz="2400" dirty="0"/>
              <a:t>= ""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for </a:t>
            </a:r>
            <a:r>
              <a:rPr lang="it-IT" sz="2400" dirty="0"/>
              <a:t>letter in a:</a:t>
            </a:r>
          </a:p>
          <a:p>
            <a:pPr marL="0" indent="0">
              <a:buNone/>
            </a:pPr>
            <a:r>
              <a:rPr lang="it-IT" sz="2400" dirty="0" smtClean="0"/>
              <a:t>    b </a:t>
            </a:r>
            <a:r>
              <a:rPr lang="it-IT" sz="2400" dirty="0"/>
              <a:t>= b+letter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&gt;&gt;&gt; </a:t>
            </a:r>
            <a:r>
              <a:rPr lang="it-IT" sz="2400" dirty="0"/>
              <a:t>b</a:t>
            </a:r>
          </a:p>
          <a:p>
            <a:pPr marL="0" indent="0">
              <a:buNone/>
            </a:pPr>
            <a:r>
              <a:rPr lang="it-IT" sz="2400" dirty="0"/>
              <a:t>'hello'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79492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Strings to Lists and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# sort all the letters in a </a:t>
            </a:r>
            <a:r>
              <a:rPr lang="en-US" sz="2000" dirty="0" smtClean="0"/>
              <a:t>string.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text = input('Enter some text: ')</a:t>
            </a:r>
          </a:p>
          <a:p>
            <a:pPr marL="0" indent="0">
              <a:buNone/>
            </a:pPr>
            <a:r>
              <a:rPr lang="en-US" sz="2000" dirty="0" err="1" smtClean="0"/>
              <a:t>text_list</a:t>
            </a:r>
            <a:r>
              <a:rPr lang="en-US" sz="2000" dirty="0" smtClean="0"/>
              <a:t> </a:t>
            </a:r>
            <a:r>
              <a:rPr lang="en-US" sz="2000" dirty="0"/>
              <a:t>= list(text)</a:t>
            </a:r>
          </a:p>
          <a:p>
            <a:pPr marL="0" indent="0">
              <a:buNone/>
            </a:pPr>
            <a:r>
              <a:rPr lang="en-US" sz="2000" dirty="0" err="1"/>
              <a:t>text_list.sort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new_text</a:t>
            </a:r>
            <a:r>
              <a:rPr lang="en-US" sz="2000" dirty="0"/>
              <a:t> = ""</a:t>
            </a:r>
          </a:p>
          <a:p>
            <a:pPr marL="0" indent="0">
              <a:buNone/>
            </a:pPr>
            <a:r>
              <a:rPr lang="en-US" sz="2000" dirty="0"/>
              <a:t>for letter in </a:t>
            </a:r>
            <a:r>
              <a:rPr lang="en-US" sz="2000" dirty="0" err="1"/>
              <a:t>text_list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new_text</a:t>
            </a:r>
            <a:r>
              <a:rPr lang="en-US" sz="2000" dirty="0"/>
              <a:t> = </a:t>
            </a:r>
            <a:r>
              <a:rPr lang="en-US" sz="2000" dirty="0" err="1"/>
              <a:t>new_text</a:t>
            </a:r>
            <a:r>
              <a:rPr lang="en-US" sz="2000" dirty="0"/>
              <a:t> + letter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print("The sorted text is:", </a:t>
            </a:r>
            <a:r>
              <a:rPr lang="en-US" sz="2000" dirty="0" err="1"/>
              <a:t>new_text</a:t>
            </a:r>
            <a:r>
              <a:rPr lang="en-US" sz="20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2133600"/>
            <a:ext cx="297857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OUTPUT: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Enter </a:t>
            </a:r>
            <a:r>
              <a:rPr lang="en-US" dirty="0">
                <a:solidFill>
                  <a:srgbClr val="FF0000"/>
                </a:solidFill>
              </a:rPr>
              <a:t>some text: hello world</a:t>
            </a:r>
          </a:p>
          <a:p>
            <a:r>
              <a:rPr lang="en-US" dirty="0">
                <a:solidFill>
                  <a:srgbClr val="FF0000"/>
                </a:solidFill>
              </a:rPr>
              <a:t>The sorted text is:  </a:t>
            </a:r>
            <a:r>
              <a:rPr lang="en-US" dirty="0" err="1">
                <a:solidFill>
                  <a:srgbClr val="FF0000"/>
                </a:solidFill>
              </a:rPr>
              <a:t>dehllloorw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008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list1 = [40, 10, 20, 80, 70]</a:t>
            </a:r>
          </a:p>
          <a:p>
            <a:pPr>
              <a:buNone/>
            </a:pPr>
            <a:r>
              <a:rPr lang="en-US" sz="2400" dirty="0" smtClean="0"/>
              <a:t>&gt;&gt;&gt; list2 = list1</a:t>
            </a:r>
          </a:p>
          <a:p>
            <a:pPr>
              <a:buNone/>
            </a:pPr>
            <a:r>
              <a:rPr lang="en-US" sz="2400" dirty="0" smtClean="0"/>
              <a:t>&gt;&gt;&gt; list1 is list2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r>
              <a:rPr lang="en-US" sz="2400" dirty="0" smtClean="0"/>
              <a:t>&gt;&gt;&gt; list1[2] = 50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50, 80, 70]</a:t>
            </a:r>
          </a:p>
          <a:p>
            <a:pPr>
              <a:buNone/>
            </a:pPr>
            <a:r>
              <a:rPr lang="en-US" sz="2400" dirty="0" smtClean="0"/>
              <a:t>&gt;&gt;&gt; list2.pop()</a:t>
            </a:r>
          </a:p>
          <a:p>
            <a:pPr>
              <a:buNone/>
            </a:pPr>
            <a:r>
              <a:rPr lang="en-US" sz="2400" dirty="0" smtClean="0"/>
              <a:t>70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[40, 10, 50, 80]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2860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line makes list2 a </a:t>
            </a:r>
            <a:r>
              <a:rPr lang="en-US" sz="2400" b="1" u="sng" dirty="0" smtClean="0"/>
              <a:t>shallow copy</a:t>
            </a:r>
            <a:r>
              <a:rPr lang="en-US" sz="2400" dirty="0" smtClean="0"/>
              <a:t> of list1. After this line, list2 and list1 refer to the same list in the computer's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Thus, whenever that list changes, both list1 and list2 are affected.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514600" y="2286000"/>
            <a:ext cx="19050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3800" y="5334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list1 is list2</a:t>
            </a:r>
            <a:r>
              <a:rPr lang="en-US" sz="2400" dirty="0" smtClean="0"/>
              <a:t> allows the programmer to check if two variables refer to the same actual list.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362200" y="2819400"/>
            <a:ext cx="1828800" cy="2514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modify the previous program so that it:</a:t>
            </a:r>
          </a:p>
          <a:p>
            <a:pPr lvl="1"/>
            <a:r>
              <a:rPr lang="en-US" sz="2400" dirty="0" smtClean="0"/>
              <a:t>Asks the user to enter </a:t>
            </a:r>
            <a:r>
              <a:rPr lang="en-US" sz="2400" dirty="0" smtClean="0">
                <a:solidFill>
                  <a:srgbClr val="FF0000"/>
                </a:solidFill>
              </a:rPr>
              <a:t>four</a:t>
            </a:r>
            <a:r>
              <a:rPr lang="en-US" sz="2400" dirty="0" smtClean="0"/>
              <a:t> numbers.</a:t>
            </a:r>
          </a:p>
          <a:p>
            <a:pPr lvl="1"/>
            <a:r>
              <a:rPr lang="en-US" sz="2400" dirty="0" smtClean="0"/>
              <a:t>Prints how many of those numbers are less than the last number entered.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800" dirty="0" smtClean="0"/>
              <a:t>Example:</a:t>
            </a:r>
          </a:p>
          <a:p>
            <a:pPr lvl="1"/>
            <a:r>
              <a:rPr lang="en-US" sz="2400" dirty="0" smtClean="0"/>
              <a:t>user enters: 10 5 20 15</a:t>
            </a:r>
          </a:p>
          <a:p>
            <a:pPr lvl="1"/>
            <a:r>
              <a:rPr lang="en-US" sz="2400" dirty="0" smtClean="0"/>
              <a:t>program prints: 2 of those numbers are less than 15</a:t>
            </a:r>
          </a:p>
          <a:p>
            <a:pPr lvl="1"/>
            <a:r>
              <a:rPr lang="en-US" sz="2400" dirty="0" smtClean="0"/>
              <a:t>explanation: 10 and 5 are less than the last number entered, which was 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671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Links Caused by Shallow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list1 = [40, 10, 20, 80, 70]</a:t>
            </a:r>
          </a:p>
          <a:p>
            <a:pPr>
              <a:buNone/>
            </a:pPr>
            <a:r>
              <a:rPr lang="en-US" sz="2400" dirty="0" smtClean="0"/>
              <a:t>&gt;&gt;&gt; list2 = list1</a:t>
            </a:r>
          </a:p>
          <a:p>
            <a:pPr>
              <a:buNone/>
            </a:pPr>
            <a:r>
              <a:rPr lang="en-US" sz="2400" dirty="0" smtClean="0"/>
              <a:t>&gt;&gt;&gt; list1[2] = 50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50, 80, 70]</a:t>
            </a:r>
          </a:p>
          <a:p>
            <a:pPr>
              <a:buNone/>
            </a:pPr>
            <a:r>
              <a:rPr lang="en-US" sz="2400" dirty="0" smtClean="0"/>
              <a:t>&gt;&gt;&gt; list1 = [1, 2, 3]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50, 80, 70]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057400"/>
            <a:ext cx="457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line makes list2 a </a:t>
            </a:r>
            <a:r>
              <a:rPr lang="en-US" sz="2400" b="1" u="sng" dirty="0" smtClean="0"/>
              <a:t>shallow copy</a:t>
            </a:r>
            <a:r>
              <a:rPr lang="en-US" sz="2400" dirty="0" smtClean="0"/>
              <a:t> of list1. After this line, list2 and list1 refer to the same list in the computer's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Thus, whenever that list changes, both list1 and list2 are affected.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514600" y="2286000"/>
            <a:ext cx="19050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819400" y="4114800"/>
            <a:ext cx="1600200" cy="1066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05200" y="51816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</a:rPr>
              <a:t>After this line, list1 and list2 refer to two different lists, and they are not connected anymore.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Level-1 Deep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&gt;&gt;&gt; list1 = [40, 10, 20, 80, 70]</a:t>
            </a:r>
          </a:p>
          <a:p>
            <a:pPr>
              <a:buNone/>
            </a:pPr>
            <a:r>
              <a:rPr lang="en-US" sz="2400" dirty="0" smtClean="0"/>
              <a:t>&gt;&gt;&gt; list2 = list1[:]</a:t>
            </a:r>
          </a:p>
          <a:p>
            <a:pPr>
              <a:buNone/>
            </a:pPr>
            <a:r>
              <a:rPr lang="en-US" sz="2400" dirty="0" smtClean="0"/>
              <a:t>&gt;&gt;&gt; list1 is list2</a:t>
            </a:r>
          </a:p>
          <a:p>
            <a:pPr>
              <a:buNone/>
            </a:pPr>
            <a:r>
              <a:rPr lang="en-US" sz="2400" dirty="0" smtClean="0"/>
              <a:t>False </a:t>
            </a:r>
          </a:p>
          <a:p>
            <a:pPr>
              <a:buNone/>
            </a:pPr>
            <a:r>
              <a:rPr lang="en-US" sz="2400" dirty="0" smtClean="0"/>
              <a:t>&gt;&gt;&gt; list1.sort()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[10, 20, 40, 70, 80]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[40, 10, 20, 80, 70]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057400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line makes list2 a </a:t>
            </a:r>
            <a:r>
              <a:rPr lang="en-US" sz="2400" b="1" u="sng" dirty="0" smtClean="0"/>
              <a:t>level-1 deep copy</a:t>
            </a:r>
            <a:r>
              <a:rPr lang="en-US" sz="2400" dirty="0" smtClean="0"/>
              <a:t> of list1. After this line, list2 and list1 refer to </a:t>
            </a:r>
            <a:r>
              <a:rPr lang="en-US" sz="2400" b="1" u="sng" dirty="0" smtClean="0"/>
              <a:t>different lists</a:t>
            </a:r>
            <a:r>
              <a:rPr lang="en-US" sz="2400" dirty="0" smtClean="0"/>
              <a:t> in the computer's memory.</a:t>
            </a:r>
          </a:p>
          <a:p>
            <a:endParaRPr lang="en-US" sz="2400" dirty="0" smtClean="0"/>
          </a:p>
          <a:p>
            <a:r>
              <a:rPr lang="en-US" sz="2400" dirty="0" smtClean="0"/>
              <a:t>Thus, whenever we replace an element, insert an element, or delete an element from one list, that does </a:t>
            </a:r>
            <a:r>
              <a:rPr lang="en-US" sz="2400" b="1" u="sng" dirty="0" smtClean="0"/>
              <a:t>NOT </a:t>
            </a:r>
            <a:r>
              <a:rPr lang="en-US" sz="2400" dirty="0" smtClean="0"/>
              <a:t>affect the other list.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743200" y="2286000"/>
            <a:ext cx="16764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Level-1 Deep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list1 = [[40, 10], 20, [80, 70]]</a:t>
            </a:r>
          </a:p>
          <a:p>
            <a:pPr>
              <a:buNone/>
            </a:pPr>
            <a:r>
              <a:rPr lang="en-US" sz="2400" dirty="0" smtClean="0"/>
              <a:t>&gt;&gt;&gt; list2 = list1[:]</a:t>
            </a:r>
          </a:p>
          <a:p>
            <a:pPr>
              <a:buNone/>
            </a:pPr>
            <a:r>
              <a:rPr lang="en-US" sz="2400" dirty="0" smtClean="0"/>
              <a:t>&gt;&gt;&gt; list2[2] = 1000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[[40, 10], 20, [80, 70]]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[[40, 10], 20, 1000]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list2[0][1] = 77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[[40, 77], 20, [80, 70]]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1" y="2057400"/>
            <a:ext cx="457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list1 contains a list, an integer, and another list.</a:t>
            </a:r>
          </a:p>
          <a:p>
            <a:endParaRPr lang="en-US" sz="2400" dirty="0" smtClean="0"/>
          </a:p>
          <a:p>
            <a:r>
              <a:rPr lang="en-US" sz="2400" dirty="0" smtClean="0"/>
              <a:t>list2 is a level-1 deep copy of list1.</a:t>
            </a:r>
          </a:p>
          <a:p>
            <a:endParaRPr lang="en-US" sz="2400" dirty="0" smtClean="0"/>
          </a:p>
          <a:p>
            <a:r>
              <a:rPr lang="en-US" sz="2400" dirty="0" smtClean="0"/>
              <a:t>Changing list2[2] does not affect list1 (we are replacing an entire element).</a:t>
            </a:r>
          </a:p>
          <a:p>
            <a:endParaRPr lang="en-US" sz="2400" dirty="0" smtClean="0"/>
          </a:p>
          <a:p>
            <a:r>
              <a:rPr lang="en-US" sz="2400" dirty="0" smtClean="0"/>
              <a:t>However, changing list2[2][1] changes list1 as well (we are replacing </a:t>
            </a:r>
            <a:r>
              <a:rPr lang="en-US" sz="2400" b="1" u="sng" dirty="0" smtClean="0"/>
              <a:t>contents </a:t>
            </a:r>
            <a:r>
              <a:rPr lang="en-US" sz="2400" dirty="0" smtClean="0"/>
              <a:t>of an element).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import copy</a:t>
            </a:r>
          </a:p>
          <a:p>
            <a:pPr>
              <a:buNone/>
            </a:pPr>
            <a:r>
              <a:rPr lang="en-US" sz="2400" dirty="0" smtClean="0"/>
              <a:t>&gt;&gt;&gt; list1 = [[40, 10], 20, [80, 70]]</a:t>
            </a:r>
          </a:p>
          <a:p>
            <a:pPr>
              <a:buNone/>
            </a:pPr>
            <a:r>
              <a:rPr lang="en-US" sz="2400" dirty="0" smtClean="0"/>
              <a:t>&gt;&gt;&gt; list2 = </a:t>
            </a:r>
            <a:r>
              <a:rPr lang="en-US" sz="2400" dirty="0" err="1" smtClean="0"/>
              <a:t>copy.deepcopy</a:t>
            </a:r>
            <a:r>
              <a:rPr lang="en-US" sz="2400" dirty="0" smtClean="0"/>
              <a:t>(list1) 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[[40, 10], 20, 1000]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list2[0][1] = 77</a:t>
            </a:r>
          </a:p>
          <a:p>
            <a:pPr>
              <a:buNone/>
            </a:pPr>
            <a:r>
              <a:rPr lang="en-US" sz="2400" dirty="0" smtClean="0"/>
              <a:t>&gt;&gt;&gt; list1</a:t>
            </a:r>
          </a:p>
          <a:p>
            <a:pPr>
              <a:buNone/>
            </a:pPr>
            <a:r>
              <a:rPr lang="en-US" sz="2400" dirty="0" smtClean="0"/>
              <a:t>[[40, 10], 20, [80, 70]]</a:t>
            </a:r>
          </a:p>
          <a:p>
            <a:pPr>
              <a:buNone/>
            </a:pPr>
            <a:r>
              <a:rPr lang="en-US" sz="2400" dirty="0" smtClean="0"/>
              <a:t>&gt;&gt;&gt; list2</a:t>
            </a:r>
          </a:p>
          <a:p>
            <a:pPr>
              <a:buNone/>
            </a:pPr>
            <a:r>
              <a:rPr lang="en-US" sz="2400" dirty="0" smtClean="0"/>
              <a:t>[[40, 77], 20, [80, 70]]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199" y="1442621"/>
            <a:ext cx="396240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import copy must be executed before we call the </a:t>
            </a:r>
            <a:r>
              <a:rPr lang="en-US" sz="2400" dirty="0" err="1" smtClean="0"/>
              <a:t>copy.deepcopy</a:t>
            </a:r>
            <a:r>
              <a:rPr lang="en-US" sz="2400" dirty="0" smtClean="0"/>
              <a:t> method.</a:t>
            </a:r>
          </a:p>
          <a:p>
            <a:endParaRPr lang="en-US" sz="2400" dirty="0" smtClean="0"/>
          </a:p>
          <a:p>
            <a:r>
              <a:rPr lang="en-US" sz="2400" dirty="0" smtClean="0"/>
              <a:t>list1 contains a list, an integer, and another list.</a:t>
            </a:r>
          </a:p>
          <a:p>
            <a:endParaRPr lang="en-US" sz="2400" dirty="0" smtClean="0"/>
          </a:p>
          <a:p>
            <a:r>
              <a:rPr lang="en-US" sz="2400" dirty="0" smtClean="0"/>
              <a:t>list2 is a deep copy of list1. No change of list2 can possibly affect list1 anymore.</a:t>
            </a:r>
          </a:p>
          <a:p>
            <a:endParaRPr lang="en-US" sz="2400" dirty="0" smtClean="0"/>
          </a:p>
          <a:p>
            <a:r>
              <a:rPr lang="en-US" sz="2400" dirty="0" smtClean="0"/>
              <a:t>Note that list1 is now the same as before.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id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7012" y="838200"/>
            <a:ext cx="34305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= [1, 2, 3]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b = a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c = a[:]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id(a)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id(b)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id(c)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41417544L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b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c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886200" y="1143000"/>
            <a:ext cx="4953000" cy="4754563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my_variable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returns a memory address, tells us where the computer stores information about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variable2 is a </a:t>
            </a:r>
            <a:r>
              <a:rPr lang="en-US" b="1" u="sng" dirty="0" smtClean="0"/>
              <a:t>shallow copy</a:t>
            </a:r>
            <a:r>
              <a:rPr lang="en-US" dirty="0" smtClean="0"/>
              <a:t> of variable1 (like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 smtClean="0"/>
              <a:t> on the left), then both variables refer to the same underlying object, and their IDs are the same.</a:t>
            </a:r>
          </a:p>
          <a:p>
            <a:r>
              <a:rPr lang="en-US" dirty="0" smtClean="0"/>
              <a:t>When variable2 is </a:t>
            </a:r>
            <a:r>
              <a:rPr lang="en-US" b="1" u="sng" dirty="0" smtClean="0"/>
              <a:t>not </a:t>
            </a:r>
            <a:r>
              <a:rPr lang="en-US" dirty="0" smtClean="0"/>
              <a:t>a shallow copy of variable1 (like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on the left), then the two variables refer to different underlying objects, with different IDs.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is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27012" y="838200"/>
            <a:ext cx="34305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= [1, 2, 3]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b = a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c = a[:]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id(a)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id(b)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41460872L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id(c)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41417544L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b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&gt;&gt;&gt; a is c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733800" y="1143000"/>
            <a:ext cx="5105400" cy="4754563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variable1 is variable2</a:t>
            </a:r>
            <a:r>
              <a:rPr lang="en-US" dirty="0" smtClean="0"/>
              <a:t> returns a </a:t>
            </a:r>
            <a:r>
              <a:rPr lang="en-US" dirty="0" err="1" smtClean="0"/>
              <a:t>boolean</a:t>
            </a:r>
            <a:r>
              <a:rPr lang="en-US" dirty="0" smtClean="0"/>
              <a:t>, that tells us whether both variables refer to the same underlying object. If this </a:t>
            </a:r>
            <a:r>
              <a:rPr lang="en-US" dirty="0" err="1" smtClean="0"/>
              <a:t>boolean</a:t>
            </a:r>
            <a:r>
              <a:rPr lang="en-US" dirty="0" smtClean="0"/>
              <a:t> is true, then it means that:</a:t>
            </a:r>
          </a:p>
          <a:p>
            <a:pPr lvl="1"/>
            <a:r>
              <a:rPr lang="en-US" sz="2400" dirty="0" smtClean="0"/>
              <a:t>id(variable1) == id(variable2)</a:t>
            </a:r>
          </a:p>
          <a:p>
            <a:pPr lvl="1"/>
            <a:r>
              <a:rPr lang="en-US" sz="2400" dirty="0" smtClean="0"/>
              <a:t>variable1 is a shallow copy of variable2 (and vice versa)</a:t>
            </a:r>
          </a:p>
          <a:p>
            <a:r>
              <a:rPr lang="en-US" sz="2800" dirty="0" smtClean="0"/>
              <a:t>Checking whether two variables are shallow copies of each other can be done using either </a:t>
            </a:r>
            <a:r>
              <a:rPr lang="en-US" sz="2800" b="1" dirty="0" smtClean="0"/>
              <a:t>id </a:t>
            </a:r>
            <a:r>
              <a:rPr lang="en-US" sz="2800" dirty="0" smtClean="0"/>
              <a:t>or </a:t>
            </a:r>
            <a:r>
              <a:rPr lang="en-US" sz="2800" b="1" dirty="0" smtClean="0"/>
              <a:t>is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b="1" dirty="0" smtClean="0"/>
              <a:t>is</a:t>
            </a:r>
            <a:r>
              <a:rPr lang="en-US" sz="2400" dirty="0" smtClean="0"/>
              <a:t> keyword is more readable.</a:t>
            </a:r>
            <a:endParaRPr lang="en-US" sz="24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898525"/>
          </a:xfrm>
        </p:spPr>
        <p:txBody>
          <a:bodyPr/>
          <a:lstStyle/>
          <a:p>
            <a:r>
              <a:rPr lang="en-US" dirty="0" smtClean="0"/>
              <a:t>Shallow vs. Deep Copies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Shallow copy: list1 = list2</a:t>
            </a:r>
          </a:p>
          <a:p>
            <a:r>
              <a:rPr lang="en-US" dirty="0" smtClean="0"/>
              <a:t>Level-1 deep copy: list1 = list2[:]</a:t>
            </a:r>
          </a:p>
          <a:p>
            <a:pPr lvl="1"/>
            <a:r>
              <a:rPr lang="en-US" dirty="0" smtClean="0"/>
              <a:t>In a level-1 deep copy, list2[</a:t>
            </a:r>
            <a:r>
              <a:rPr lang="en-US" dirty="0" err="1" smtClean="0"/>
              <a:t>i</a:t>
            </a:r>
            <a:r>
              <a:rPr lang="en-US" dirty="0" smtClean="0"/>
              <a:t>] is a shallow copy of list1[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</a:p>
          <a:p>
            <a:r>
              <a:rPr lang="en-US" dirty="0" smtClean="0"/>
              <a:t>Deep copy: list2 = </a:t>
            </a:r>
            <a:r>
              <a:rPr lang="en-US" dirty="0" err="1" smtClean="0"/>
              <a:t>copy.deepcopy</a:t>
            </a:r>
            <a:r>
              <a:rPr lang="en-US" dirty="0" smtClean="0"/>
              <a:t>(list1)</a:t>
            </a:r>
          </a:p>
          <a:p>
            <a:pPr lvl="1"/>
            <a:r>
              <a:rPr lang="en-US" dirty="0" smtClean="0"/>
              <a:t>Line "import copy" must be executed beforehand.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copy.deepcopy</a:t>
            </a:r>
            <a:r>
              <a:rPr lang="en-US" dirty="0" smtClean="0"/>
              <a:t>, list2 and list1 do not share any memory, changing one of them does not affect the other one.</a:t>
            </a:r>
          </a:p>
          <a:p>
            <a:r>
              <a:rPr lang="en-US" b="1" dirty="0" smtClean="0"/>
              <a:t>BE AWARE OF THESE ISSUES, THEY MAY CAUSE HARD-TO-FIND BUGS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306512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/>
              <a:t>&gt;&gt;&gt; a = [1, 2, 3]</a:t>
            </a:r>
          </a:p>
          <a:p>
            <a:pPr>
              <a:buNone/>
            </a:pPr>
            <a:r>
              <a:rPr lang="pt-BR" dirty="0" smtClean="0"/>
              <a:t>&gt;&gt;&gt; a[0] = 100</a:t>
            </a:r>
          </a:p>
          <a:p>
            <a:pPr>
              <a:buNone/>
            </a:pPr>
            <a:r>
              <a:rPr lang="pt-BR" dirty="0" smtClean="0"/>
              <a:t>&gt;&gt;&gt; a</a:t>
            </a:r>
          </a:p>
          <a:p>
            <a:pPr>
              <a:buNone/>
            </a:pPr>
            <a:r>
              <a:rPr lang="pt-BR" dirty="0" smtClean="0"/>
              <a:t>[100, 2, 3]</a:t>
            </a:r>
          </a:p>
          <a:p>
            <a:pPr>
              <a:buNone/>
            </a:pPr>
            <a:r>
              <a:rPr lang="en-US" dirty="0" smtClean="0"/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b[0] = 100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error message…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371600"/>
            <a:ext cx="5105400" cy="4754563"/>
          </a:xfrm>
        </p:spPr>
        <p:txBody>
          <a:bodyPr/>
          <a:lstStyle/>
          <a:p>
            <a:r>
              <a:rPr lang="en-US" dirty="0" smtClean="0"/>
              <a:t>Tuples are basically lists, …</a:t>
            </a:r>
          </a:p>
          <a:p>
            <a:r>
              <a:rPr lang="en-US" dirty="0" smtClean="0"/>
              <a:t>with one important difference: you cannot change the contents of a tuple.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838200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/>
              <a:t>&gt;&gt;&gt; a = [1, 2, 3]</a:t>
            </a:r>
          </a:p>
          <a:p>
            <a:pPr>
              <a:buNone/>
            </a:pPr>
            <a:r>
              <a:rPr lang="pt-BR" dirty="0" smtClean="0"/>
              <a:t>&gt;&gt;&gt; a[0] = 100</a:t>
            </a:r>
          </a:p>
          <a:p>
            <a:pPr>
              <a:buNone/>
            </a:pPr>
            <a:r>
              <a:rPr lang="pt-BR" dirty="0" smtClean="0"/>
              <a:t>&gt;&gt;&gt; a</a:t>
            </a:r>
          </a:p>
          <a:p>
            <a:pPr>
              <a:buNone/>
            </a:pPr>
            <a:r>
              <a:rPr lang="pt-BR" dirty="0" smtClean="0"/>
              <a:t>[100, 2, 3]</a:t>
            </a:r>
          </a:p>
          <a:p>
            <a:pPr>
              <a:buNone/>
            </a:pPr>
            <a:r>
              <a:rPr lang="en-US" dirty="0" smtClean="0"/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b[0]</a:t>
            </a:r>
          </a:p>
          <a:p>
            <a:pPr>
              <a:buNone/>
            </a:pPr>
            <a:r>
              <a:rPr lang="en-US" dirty="0" smtClean="0"/>
              <a:t>1</a:t>
            </a:r>
          </a:p>
          <a:p>
            <a:pPr>
              <a:buNone/>
            </a:pPr>
            <a:r>
              <a:rPr lang="en-US" dirty="0" smtClean="0"/>
              <a:t>&gt;&gt;&gt; b[1:3]</a:t>
            </a:r>
          </a:p>
          <a:p>
            <a:pPr>
              <a:buNone/>
            </a:pPr>
            <a:r>
              <a:rPr lang="en-US" dirty="0" smtClean="0"/>
              <a:t>(2, 3)</a:t>
            </a:r>
          </a:p>
          <a:p>
            <a:pPr>
              <a:buNone/>
            </a:pPr>
            <a:r>
              <a:rPr lang="nb-NO" dirty="0" smtClean="0"/>
              <a:t>&gt;&gt;&gt; len(b)</a:t>
            </a:r>
          </a:p>
          <a:p>
            <a:pPr>
              <a:buNone/>
            </a:pPr>
            <a:r>
              <a:rPr lang="nb-NO" dirty="0" smtClean="0"/>
              <a:t>3</a:t>
            </a:r>
          </a:p>
          <a:p>
            <a:pPr>
              <a:buNone/>
            </a:pPr>
            <a:r>
              <a:rPr lang="nb-NO" dirty="0" smtClean="0"/>
              <a:t>&gt;&gt;&gt; print b</a:t>
            </a:r>
          </a:p>
          <a:p>
            <a:pPr>
              <a:buNone/>
            </a:pPr>
            <a:r>
              <a:rPr lang="nb-NO" dirty="0" smtClean="0"/>
              <a:t>(1, 2, 3)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066800"/>
            <a:ext cx="5105400" cy="5059363"/>
          </a:xfrm>
        </p:spPr>
        <p:txBody>
          <a:bodyPr/>
          <a:lstStyle/>
          <a:p>
            <a:r>
              <a:rPr lang="en-US" dirty="0" smtClean="0"/>
              <a:t>Any operation that you can do on lists, and that does </a:t>
            </a:r>
            <a:r>
              <a:rPr lang="en-US" b="1" dirty="0" smtClean="0"/>
              <a:t>NOT</a:t>
            </a:r>
            <a:r>
              <a:rPr lang="en-US" dirty="0" smtClean="0"/>
              <a:t> change contents, you can do on </a:t>
            </a:r>
            <a:r>
              <a:rPr lang="en-US" dirty="0" err="1" smtClean="0"/>
              <a:t>tuples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Examples: </a:t>
            </a:r>
          </a:p>
          <a:p>
            <a:pPr lvl="1"/>
            <a:r>
              <a:rPr lang="en-US" sz="2400" dirty="0" smtClean="0"/>
              <a:t>Indexing, e.g., b[0]</a:t>
            </a:r>
          </a:p>
          <a:p>
            <a:pPr lvl="1"/>
            <a:r>
              <a:rPr lang="en-US" sz="2400" dirty="0" smtClean="0"/>
              <a:t>Slicing, e.g., b[1:3]</a:t>
            </a:r>
          </a:p>
          <a:p>
            <a:pPr lvl="1"/>
            <a:r>
              <a:rPr lang="en-US" sz="2400" dirty="0" smtClean="0"/>
              <a:t>Taking the length, e.g., as </a:t>
            </a:r>
            <a:r>
              <a:rPr lang="en-US" sz="2400" dirty="0" err="1" smtClean="0"/>
              <a:t>len</a:t>
            </a:r>
            <a:r>
              <a:rPr lang="en-US" sz="2400" dirty="0" smtClean="0"/>
              <a:t>(b)</a:t>
            </a:r>
          </a:p>
          <a:p>
            <a:pPr lvl="1"/>
            <a:r>
              <a:rPr lang="en-US" sz="2400" dirty="0" smtClean="0"/>
              <a:t>Printing, e.g., print(b)</a:t>
            </a:r>
          </a:p>
          <a:p>
            <a:r>
              <a:rPr lang="en-US" dirty="0" smtClean="0"/>
              <a:t>Operations that change contents of lists, produce errors on </a:t>
            </a:r>
            <a:r>
              <a:rPr lang="en-US" dirty="0" err="1" smtClean="0"/>
              <a:t>tuples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Examples: list methods pop, insert, reverse, sort, append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838200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dirty="0" smtClean="0">
                <a:solidFill>
                  <a:srgbClr val="FF0000"/>
                </a:solidFill>
              </a:rPr>
              <a:t>&gt;&gt;&gt; a = [1, 2, 3]</a:t>
            </a:r>
          </a:p>
          <a:p>
            <a:pPr>
              <a:buNone/>
            </a:pPr>
            <a:r>
              <a:rPr lang="pt-BR" dirty="0" smtClean="0"/>
              <a:t>&gt;&gt;&gt; a[0] = 100</a:t>
            </a:r>
          </a:p>
          <a:p>
            <a:pPr>
              <a:buNone/>
            </a:pPr>
            <a:r>
              <a:rPr lang="pt-BR" dirty="0" smtClean="0"/>
              <a:t>&gt;&gt;&gt; a</a:t>
            </a:r>
          </a:p>
          <a:p>
            <a:pPr>
              <a:buNone/>
            </a:pPr>
            <a:r>
              <a:rPr lang="pt-BR" dirty="0" smtClean="0"/>
              <a:t>[100, 2, 3]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b[0]</a:t>
            </a:r>
          </a:p>
          <a:p>
            <a:pPr>
              <a:buNone/>
            </a:pPr>
            <a:r>
              <a:rPr lang="en-US" dirty="0" smtClean="0"/>
              <a:t>1</a:t>
            </a:r>
          </a:p>
          <a:p>
            <a:pPr>
              <a:buNone/>
            </a:pPr>
            <a:r>
              <a:rPr lang="en-US" dirty="0" smtClean="0"/>
              <a:t>&gt;&gt;&gt; b[1:3]</a:t>
            </a:r>
          </a:p>
          <a:p>
            <a:pPr>
              <a:buNone/>
            </a:pPr>
            <a:r>
              <a:rPr lang="en-US" dirty="0" smtClean="0"/>
              <a:t>(2, 3)</a:t>
            </a:r>
          </a:p>
          <a:p>
            <a:pPr>
              <a:buNone/>
            </a:pPr>
            <a:r>
              <a:rPr lang="nb-NO" dirty="0" smtClean="0"/>
              <a:t>&gt;&gt;&gt; len(b)</a:t>
            </a:r>
          </a:p>
          <a:p>
            <a:pPr>
              <a:buNone/>
            </a:pPr>
            <a:r>
              <a:rPr lang="nb-NO" dirty="0" smtClean="0"/>
              <a:t>3</a:t>
            </a:r>
          </a:p>
          <a:p>
            <a:pPr>
              <a:buNone/>
            </a:pPr>
            <a:r>
              <a:rPr lang="nb-NO" dirty="0" smtClean="0"/>
              <a:t>&gt;&gt;&gt; print b</a:t>
            </a:r>
          </a:p>
          <a:p>
            <a:pPr>
              <a:buNone/>
            </a:pPr>
            <a:r>
              <a:rPr lang="nb-NO" dirty="0" smtClean="0"/>
              <a:t>(1, 2, 3)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066800"/>
            <a:ext cx="5105400" cy="5059363"/>
          </a:xfrm>
        </p:spPr>
        <p:txBody>
          <a:bodyPr/>
          <a:lstStyle/>
          <a:p>
            <a:r>
              <a:rPr lang="en-US" dirty="0" smtClean="0"/>
              <a:t>Creating a </a:t>
            </a:r>
            <a:r>
              <a:rPr lang="en-US" dirty="0" err="1" smtClean="0"/>
              <a:t>tuple</a:t>
            </a:r>
            <a:r>
              <a:rPr lang="en-US" dirty="0" smtClean="0"/>
              <a:t> can be done easily, just use parentheses around the elements, instead of brackets.</a:t>
            </a:r>
          </a:p>
          <a:p>
            <a:pPr lvl="1"/>
            <a:r>
              <a:rPr lang="en-US" sz="2400" dirty="0" smtClean="0"/>
              <a:t>See red lines on the left.</a:t>
            </a:r>
            <a:endParaRPr lang="en-US" dirty="0" smtClean="0"/>
          </a:p>
          <a:p>
            <a:r>
              <a:rPr lang="en-US" dirty="0" smtClean="0"/>
              <a:t>When you print a </a:t>
            </a:r>
            <a:r>
              <a:rPr lang="en-US" dirty="0" err="1" smtClean="0"/>
              <a:t>tuple</a:t>
            </a:r>
            <a:r>
              <a:rPr lang="en-US" dirty="0" smtClean="0"/>
              <a:t>, you also see parentheses instead of brackets.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This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modify the previous program so that it:</a:t>
            </a:r>
          </a:p>
          <a:p>
            <a:pPr lvl="1"/>
            <a:r>
              <a:rPr lang="en-US" sz="2400" dirty="0" smtClean="0"/>
              <a:t>Asks the user to enter </a:t>
            </a:r>
            <a:r>
              <a:rPr lang="en-US" sz="2400" dirty="0" smtClean="0">
                <a:solidFill>
                  <a:srgbClr val="FF0000"/>
                </a:solidFill>
              </a:rPr>
              <a:t>20 </a:t>
            </a:r>
            <a:r>
              <a:rPr lang="en-US" sz="2400" dirty="0" smtClean="0"/>
              <a:t>numbers.</a:t>
            </a:r>
          </a:p>
          <a:p>
            <a:pPr lvl="1"/>
            <a:r>
              <a:rPr lang="en-US" sz="2400" dirty="0" smtClean="0"/>
              <a:t>Prints how many of those numbers are less than the last number entered.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Or, how about we modify the previous program so that the user can enter as many numbers as they want (they can enter "q" when they are done).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940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a = [1, 2, 3]</a:t>
            </a:r>
          </a:p>
          <a:p>
            <a:pPr>
              <a:buNone/>
            </a:pPr>
            <a:r>
              <a:rPr lang="en-US" dirty="0" smtClean="0"/>
              <a:t>&gt;&gt;&gt; b = </a:t>
            </a:r>
            <a:r>
              <a:rPr lang="en-US" dirty="0" err="1" smtClean="0"/>
              <a:t>tuple</a:t>
            </a:r>
            <a:r>
              <a:rPr lang="en-US" dirty="0" smtClean="0"/>
              <a:t>(a)</a:t>
            </a:r>
          </a:p>
          <a:p>
            <a:pPr>
              <a:buNone/>
            </a:pPr>
            <a:r>
              <a:rPr lang="en-US" dirty="0" smtClean="0"/>
              <a:t>&gt;&gt;&gt; b</a:t>
            </a:r>
          </a:p>
          <a:p>
            <a:pPr>
              <a:buNone/>
            </a:pPr>
            <a:r>
              <a:rPr lang="en-US" dirty="0" smtClean="0"/>
              <a:t>(1, 2, 3)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b = (1, 2, 3)</a:t>
            </a:r>
          </a:p>
          <a:p>
            <a:pPr>
              <a:buNone/>
            </a:pPr>
            <a:r>
              <a:rPr lang="en-US" dirty="0" smtClean="0"/>
              <a:t>&gt;&gt;&gt; a = list(b)</a:t>
            </a:r>
          </a:p>
          <a:p>
            <a:pPr>
              <a:buNone/>
            </a:pPr>
            <a:r>
              <a:rPr lang="en-US" dirty="0" smtClean="0"/>
              <a:t>&gt;&gt;&gt; a</a:t>
            </a:r>
          </a:p>
          <a:p>
            <a:pPr>
              <a:buNone/>
            </a:pPr>
            <a:r>
              <a:rPr lang="en-US" dirty="0" smtClean="0"/>
              <a:t>[1, 2, 3]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341437"/>
            <a:ext cx="5105400" cy="5059363"/>
          </a:xfrm>
        </p:spPr>
        <p:txBody>
          <a:bodyPr/>
          <a:lstStyle/>
          <a:p>
            <a:r>
              <a:rPr lang="en-US" dirty="0" smtClean="0"/>
              <a:t>You can easily copy lists into </a:t>
            </a:r>
            <a:r>
              <a:rPr lang="en-US" dirty="0" err="1" smtClean="0"/>
              <a:t>tuples</a:t>
            </a:r>
            <a:r>
              <a:rPr lang="en-US" dirty="0" smtClean="0"/>
              <a:t>, and </a:t>
            </a:r>
            <a:r>
              <a:rPr lang="en-US" dirty="0" err="1" smtClean="0"/>
              <a:t>tuples</a:t>
            </a:r>
            <a:r>
              <a:rPr lang="en-US" dirty="0" smtClean="0"/>
              <a:t> into lists, as shown on the left.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Lists vs. </a:t>
            </a:r>
            <a:r>
              <a:rPr lang="en-US" dirty="0" err="1" smtClean="0"/>
              <a:t>Tuples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a = [1, 2, 3]</a:t>
            </a:r>
          </a:p>
          <a:p>
            <a:pPr>
              <a:buNone/>
            </a:pPr>
            <a:r>
              <a:rPr lang="en-US" dirty="0" smtClean="0"/>
              <a:t>&gt;&gt;&gt; b = </a:t>
            </a:r>
            <a:r>
              <a:rPr lang="en-US" dirty="0" err="1" smtClean="0"/>
              <a:t>tuple</a:t>
            </a:r>
            <a:r>
              <a:rPr lang="en-US" dirty="0" smtClean="0"/>
              <a:t>(a)</a:t>
            </a:r>
          </a:p>
          <a:p>
            <a:pPr>
              <a:buNone/>
            </a:pPr>
            <a:r>
              <a:rPr lang="en-US" dirty="0" smtClean="0"/>
              <a:t>&gt;&gt;&gt; b</a:t>
            </a:r>
          </a:p>
          <a:p>
            <a:pPr>
              <a:buNone/>
            </a:pPr>
            <a:r>
              <a:rPr lang="en-US" dirty="0" smtClean="0"/>
              <a:t>(1, 2, 3)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&gt;&gt;&gt; type(a)</a:t>
            </a:r>
          </a:p>
          <a:p>
            <a:pPr>
              <a:buNone/>
            </a:pPr>
            <a:r>
              <a:rPr lang="en-US" dirty="0" smtClean="0"/>
              <a:t>&lt;class 'list'&gt;</a:t>
            </a:r>
          </a:p>
          <a:p>
            <a:pPr>
              <a:buNone/>
            </a:pPr>
            <a:r>
              <a:rPr lang="en-US" dirty="0" smtClean="0"/>
              <a:t>&gt;&gt;&gt; type(b)</a:t>
            </a:r>
          </a:p>
          <a:p>
            <a:pPr>
              <a:buNone/>
            </a:pPr>
            <a:r>
              <a:rPr lang="en-US" dirty="0" smtClean="0"/>
              <a:t>&lt;class 'tuple'&gt;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81401" y="1341437"/>
            <a:ext cx="5105400" cy="5059363"/>
          </a:xfrm>
        </p:spPr>
        <p:txBody>
          <a:bodyPr/>
          <a:lstStyle/>
          <a:p>
            <a:r>
              <a:rPr lang="en-US" dirty="0" smtClean="0"/>
              <a:t>Lists are of type 'list', and </a:t>
            </a:r>
            <a:r>
              <a:rPr lang="en-US" dirty="0" err="1" smtClean="0"/>
              <a:t>tuples</a:t>
            </a:r>
            <a:r>
              <a:rPr lang="en-US" dirty="0" smtClean="0"/>
              <a:t> are of type '</a:t>
            </a:r>
            <a:r>
              <a:rPr lang="en-US" dirty="0" err="1" smtClean="0"/>
              <a:t>tuple</a:t>
            </a:r>
            <a:r>
              <a:rPr lang="en-US" dirty="0" smtClean="0"/>
              <a:t>'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Protection Against Shallow Copies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tuple1 = ([40, 10], 20, [80, 70])</a:t>
            </a:r>
          </a:p>
          <a:p>
            <a:pPr>
              <a:buNone/>
            </a:pPr>
            <a:r>
              <a:rPr lang="en-US" dirty="0" smtClean="0"/>
              <a:t>&gt;&gt;&gt; tuple2 = tuple1</a:t>
            </a:r>
          </a:p>
          <a:p>
            <a:pPr>
              <a:buNone/>
            </a:pPr>
            <a:r>
              <a:rPr lang="en-US" dirty="0" smtClean="0"/>
              <a:t>&gt;&gt;&gt; tuple1[2] = 1000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&lt;error message&gt;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&gt;&gt;&gt; tuple2[0][1] = 77</a:t>
            </a:r>
          </a:p>
          <a:p>
            <a:pPr>
              <a:buNone/>
            </a:pPr>
            <a:r>
              <a:rPr lang="en-US" dirty="0" smtClean="0"/>
              <a:t>&gt;&gt;&gt; tuple1</a:t>
            </a:r>
          </a:p>
          <a:p>
            <a:pPr>
              <a:buNone/>
            </a:pPr>
            <a:r>
              <a:rPr lang="en-US" dirty="0" smtClean="0"/>
              <a:t>([40, 77], 20, [80, 70])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9999" y="1600200"/>
            <a:ext cx="4876801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tuple1 contains a list, an integer, and a second list.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tuple2 is a shallow copy of tuple1.</a:t>
            </a:r>
          </a:p>
          <a:p>
            <a:endParaRPr lang="en-US" sz="1200" dirty="0" smtClean="0"/>
          </a:p>
          <a:p>
            <a:r>
              <a:rPr lang="en-US" dirty="0" smtClean="0"/>
              <a:t>Trying to replace the value at position 2 does not work (</a:t>
            </a:r>
            <a:r>
              <a:rPr lang="en-US" dirty="0" err="1" smtClean="0"/>
              <a:t>tuples</a:t>
            </a:r>
            <a:r>
              <a:rPr lang="en-US" dirty="0" smtClean="0"/>
              <a:t> cannot be modified).</a:t>
            </a:r>
          </a:p>
          <a:p>
            <a:endParaRPr lang="en-US" sz="1200" dirty="0" smtClean="0"/>
          </a:p>
          <a:p>
            <a:r>
              <a:rPr lang="en-US" dirty="0" smtClean="0"/>
              <a:t>However, modifying tuple2[0][1] </a:t>
            </a:r>
            <a:r>
              <a:rPr lang="en-US" b="1" u="sng" dirty="0" smtClean="0"/>
              <a:t>also modifies tuple1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This problem is caused by having a list as element of the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Protection Against Shallow Copies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212" y="1112837"/>
            <a:ext cx="4040188" cy="395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&gt;&gt;&gt; tuple1 = ((40, 10), 20, (80, 70))</a:t>
            </a:r>
          </a:p>
          <a:p>
            <a:pPr>
              <a:buNone/>
            </a:pPr>
            <a:r>
              <a:rPr lang="en-US" dirty="0" smtClean="0"/>
              <a:t>&gt;&gt;&gt; tuple2 = tuple1</a:t>
            </a:r>
          </a:p>
          <a:p>
            <a:pPr>
              <a:buNone/>
            </a:pPr>
            <a:r>
              <a:rPr lang="en-US" dirty="0" smtClean="0"/>
              <a:t>&gt;&gt;&gt; tuple1[2] = 1000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&lt;error message&gt;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&gt;&gt;&gt; tuple2[0][1] = 77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&lt;error message&gt;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9999" y="1600200"/>
            <a:ext cx="4876801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tuple1 contains a </a:t>
            </a:r>
            <a:r>
              <a:rPr lang="en-US" dirty="0" err="1" smtClean="0"/>
              <a:t>tuple</a:t>
            </a:r>
            <a:r>
              <a:rPr lang="en-US" dirty="0" smtClean="0"/>
              <a:t>, an integer, and a second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tuple2 is a shallow copy of tuple1.</a:t>
            </a:r>
          </a:p>
          <a:p>
            <a:endParaRPr lang="en-US" sz="1200" dirty="0" smtClean="0"/>
          </a:p>
          <a:p>
            <a:r>
              <a:rPr lang="en-US" dirty="0" smtClean="0"/>
              <a:t>Trying to replace the value at position 2 does not work (</a:t>
            </a:r>
            <a:r>
              <a:rPr lang="en-US" dirty="0" err="1" smtClean="0"/>
              <a:t>tuples</a:t>
            </a:r>
            <a:r>
              <a:rPr lang="en-US" dirty="0" smtClean="0"/>
              <a:t> cannot be modified).</a:t>
            </a:r>
          </a:p>
          <a:p>
            <a:endParaRPr lang="en-US" sz="1200" dirty="0" smtClean="0"/>
          </a:p>
          <a:p>
            <a:r>
              <a:rPr lang="en-US" dirty="0" smtClean="0"/>
              <a:t>Modifying tuple2[0][1] </a:t>
            </a:r>
            <a:r>
              <a:rPr lang="en-US" b="1" u="sng" dirty="0" smtClean="0"/>
              <a:t>also doesn't work.</a:t>
            </a:r>
          </a:p>
          <a:p>
            <a:r>
              <a:rPr lang="en-US" dirty="0" smtClean="0"/>
              <a:t>Thus, we avoid the problem of inadvertently modifying multiple variables.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Care About </a:t>
            </a:r>
            <a:r>
              <a:rPr lang="en-US" dirty="0" smtClean="0"/>
              <a:t>Tuples?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Be aware that they exist.</a:t>
            </a:r>
          </a:p>
          <a:p>
            <a:pPr lvl="1"/>
            <a:r>
              <a:rPr lang="en-US" dirty="0" smtClean="0"/>
              <a:t>Know what they are if you see them in other people's code.</a:t>
            </a:r>
          </a:p>
          <a:p>
            <a:pPr lvl="1"/>
            <a:r>
              <a:rPr lang="en-US" dirty="0" smtClean="0"/>
              <a:t> Use them if you find it beneficial.</a:t>
            </a:r>
          </a:p>
          <a:p>
            <a:pPr lvl="1"/>
            <a:r>
              <a:rPr lang="en-US" dirty="0" smtClean="0"/>
              <a:t>Use them if you want to ensure that modifying one variable will NOT affect any other variable.</a:t>
            </a:r>
          </a:p>
          <a:p>
            <a:r>
              <a:rPr lang="en-US" dirty="0" smtClean="0"/>
              <a:t>We will see more uses of </a:t>
            </a:r>
            <a:r>
              <a:rPr lang="en-US" dirty="0" err="1" smtClean="0"/>
              <a:t>tuples</a:t>
            </a:r>
            <a:r>
              <a:rPr lang="en-US" dirty="0" smtClean="0"/>
              <a:t> later.</a:t>
            </a:r>
          </a:p>
          <a:p>
            <a:r>
              <a:rPr lang="en-US" dirty="0" smtClean="0"/>
              <a:t>Now you know these types: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, float, </a:t>
            </a:r>
            <a:r>
              <a:rPr lang="en-US" dirty="0" err="1" smtClean="0"/>
              <a:t>str</a:t>
            </a:r>
            <a:r>
              <a:rPr lang="en-US" dirty="0" smtClean="0"/>
              <a:t>, </a:t>
            </a:r>
            <a:r>
              <a:rPr lang="en-US" dirty="0" err="1" smtClean="0"/>
              <a:t>bool</a:t>
            </a:r>
            <a:r>
              <a:rPr lang="en-US" dirty="0" smtClean="0"/>
              <a:t>, list, </a:t>
            </a:r>
            <a:r>
              <a:rPr lang="en-US" dirty="0" err="1" smtClean="0"/>
              <a:t>tuple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This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Let's modify the previous program so that it:</a:t>
            </a:r>
          </a:p>
          <a:p>
            <a:pPr lvl="1"/>
            <a:r>
              <a:rPr lang="en-US" sz="2400" dirty="0" smtClean="0"/>
              <a:t>Asks the user to enter </a:t>
            </a:r>
            <a:r>
              <a:rPr lang="en-US" sz="2400" dirty="0" smtClean="0">
                <a:solidFill>
                  <a:srgbClr val="FF0000"/>
                </a:solidFill>
              </a:rPr>
              <a:t>20 </a:t>
            </a:r>
            <a:r>
              <a:rPr lang="en-US" sz="2400" dirty="0" smtClean="0"/>
              <a:t>numbers.</a:t>
            </a:r>
          </a:p>
          <a:p>
            <a:pPr lvl="1"/>
            <a:r>
              <a:rPr lang="en-US" sz="2400" dirty="0" smtClean="0"/>
              <a:t>Prints how many of those numbers are less than the last number entered.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Can be done, but is very </a:t>
            </a:r>
            <a:r>
              <a:rPr lang="en-US" sz="2400" smtClean="0">
                <a:solidFill>
                  <a:srgbClr val="FF0000"/>
                </a:solidFill>
              </a:rPr>
              <a:t>tedious.</a:t>
            </a:r>
          </a:p>
          <a:p>
            <a:pPr marL="457200" lvl="1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Or, how about we modify the previous program so that the user can enter as many numbers as they want (they can enter "q" when they are done).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CANNOT BE DONE WITH WHAT WE KNOW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42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Program We Would Like to Write but Cannot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that:</a:t>
            </a:r>
          </a:p>
          <a:p>
            <a:pPr lvl="1"/>
            <a:r>
              <a:rPr lang="en-US" dirty="0" smtClean="0"/>
              <a:t>Asks the user to specify an integer N.</a:t>
            </a:r>
          </a:p>
          <a:p>
            <a:pPr lvl="1"/>
            <a:r>
              <a:rPr lang="en-US" dirty="0" smtClean="0"/>
              <a:t>Asks the user to enter N names and phone numbers.</a:t>
            </a:r>
          </a:p>
          <a:p>
            <a:pPr lvl="1"/>
            <a:r>
              <a:rPr lang="en-US" dirty="0" smtClean="0"/>
              <a:t>Then, whenever the user types a name, the computer outputs the corresponding phone number.</a:t>
            </a:r>
          </a:p>
          <a:p>
            <a:r>
              <a:rPr lang="en-US" dirty="0" smtClean="0"/>
              <a:t>Again, this cannot be done with what we know so far.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container</a:t>
            </a:r>
            <a:r>
              <a:rPr lang="en-US" b="1" i="1" dirty="0" smtClean="0"/>
              <a:t> </a:t>
            </a:r>
            <a:r>
              <a:rPr lang="en-US" dirty="0" smtClean="0"/>
              <a:t>is a data type that allows you to store not just one value, but a </a:t>
            </a:r>
            <a:r>
              <a:rPr lang="en-US" i="1" dirty="0" smtClean="0"/>
              <a:t>set </a:t>
            </a:r>
            <a:r>
              <a:rPr lang="en-US" dirty="0" smtClean="0"/>
              <a:t>of values.</a:t>
            </a:r>
          </a:p>
          <a:p>
            <a:r>
              <a:rPr lang="en-US" dirty="0" smtClean="0"/>
              <a:t>Container is a computer science term, not a Python term.</a:t>
            </a:r>
          </a:p>
          <a:p>
            <a:r>
              <a:rPr lang="en-US" dirty="0" smtClean="0"/>
              <a:t>Different programming languages have different (and usually multiple) names for containers.</a:t>
            </a:r>
          </a:p>
          <a:p>
            <a:pPr lvl="1"/>
            <a:r>
              <a:rPr lang="en-US" dirty="0" smtClean="0"/>
              <a:t>A common name is </a:t>
            </a:r>
            <a:r>
              <a:rPr lang="en-US" i="1" dirty="0" smtClean="0"/>
              <a:t>arrays</a:t>
            </a:r>
            <a:r>
              <a:rPr lang="en-US" dirty="0" smtClean="0"/>
              <a:t> (Java, C++).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4402</Words>
  <Application>Microsoft Office PowerPoint</Application>
  <PresentationFormat>On-screen Show (4:3)</PresentationFormat>
  <Paragraphs>732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PowerPoint Presentation</vt:lpstr>
      <vt:lpstr>Motivating Exercise</vt:lpstr>
      <vt:lpstr>Motivating Exercise</vt:lpstr>
      <vt:lpstr>Motivating Exercise</vt:lpstr>
      <vt:lpstr>Motivating Exercise</vt:lpstr>
      <vt:lpstr>Limits of This Approach</vt:lpstr>
      <vt:lpstr>Limits of This Approach</vt:lpstr>
      <vt:lpstr>Another Program We Would Like to Write but Cannot</vt:lpstr>
      <vt:lpstr>Containers</vt:lpstr>
      <vt:lpstr>Containers and Lists in Python</vt:lpstr>
      <vt:lpstr>A First Example</vt:lpstr>
      <vt:lpstr>A First Example</vt:lpstr>
      <vt:lpstr>A First Example</vt:lpstr>
      <vt:lpstr>A First Example</vt:lpstr>
      <vt:lpstr>A First Example</vt:lpstr>
      <vt:lpstr>Why Is the List Solution Better?</vt:lpstr>
      <vt:lpstr>Why Is the List Solution Better?</vt:lpstr>
      <vt:lpstr>Lists Simplify Code</vt:lpstr>
      <vt:lpstr>Lists Simplify Code</vt:lpstr>
      <vt:lpstr>Lists Simplify Code</vt:lpstr>
      <vt:lpstr>Lists Simplify Code</vt:lpstr>
      <vt:lpstr>Lists Simplify Code</vt:lpstr>
      <vt:lpstr>Lists Simplify Code</vt:lpstr>
      <vt:lpstr>Accessing Single Elements</vt:lpstr>
      <vt:lpstr>Changing Single Elements</vt:lpstr>
      <vt:lpstr>Accessing Multiple Elements</vt:lpstr>
      <vt:lpstr>for loops with lists</vt:lpstr>
      <vt:lpstr>Example 1: for loop with a list</vt:lpstr>
      <vt:lpstr>Example 2: for loop with a list</vt:lpstr>
      <vt:lpstr>The len function</vt:lpstr>
      <vt:lpstr>Functions and Methods</vt:lpstr>
      <vt:lpstr>List Methods - append</vt:lpstr>
      <vt:lpstr>List Methods - pop</vt:lpstr>
      <vt:lpstr>List Functions - del</vt:lpstr>
      <vt:lpstr>List Functions - The + Operator</vt:lpstr>
      <vt:lpstr>List Methods - insert</vt:lpstr>
      <vt:lpstr>List Methods - sort</vt:lpstr>
      <vt:lpstr>List Methods - sort</vt:lpstr>
      <vt:lpstr>List Methods - sort</vt:lpstr>
      <vt:lpstr>List Methods - reverse</vt:lpstr>
      <vt:lpstr>The in operator</vt:lpstr>
      <vt:lpstr>Example 1: Using the in operator</vt:lpstr>
      <vt:lpstr>Example 1: Using the in operator</vt:lpstr>
      <vt:lpstr>Example 2: Using the in operator</vt:lpstr>
      <vt:lpstr>Converting a String to a List</vt:lpstr>
      <vt:lpstr>Converting a List to a String</vt:lpstr>
      <vt:lpstr>Converting a List to a String</vt:lpstr>
      <vt:lpstr>Example: Strings to Lists and Back</vt:lpstr>
      <vt:lpstr>Shallow Copies</vt:lpstr>
      <vt:lpstr>Breaking Links Caused by Shallow Copies</vt:lpstr>
      <vt:lpstr>Level-1 Deep Copies</vt:lpstr>
      <vt:lpstr>Level-1 Deep Copies</vt:lpstr>
      <vt:lpstr>Deep Copies</vt:lpstr>
      <vt:lpstr>The id Keyword</vt:lpstr>
      <vt:lpstr>The is Keyword</vt:lpstr>
      <vt:lpstr>Shallow vs. Deep Copies</vt:lpstr>
      <vt:lpstr>Lists vs. Tuples</vt:lpstr>
      <vt:lpstr>Lists vs. Tuples</vt:lpstr>
      <vt:lpstr>Lists vs. Tuples</vt:lpstr>
      <vt:lpstr>Lists vs. Tuples</vt:lpstr>
      <vt:lpstr>Lists vs. Tuples</vt:lpstr>
      <vt:lpstr>Protection Against Shallow Copies</vt:lpstr>
      <vt:lpstr>Protection Against Shallow Copies</vt:lpstr>
      <vt:lpstr>Do We Care About Tuples?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355</cp:revision>
  <dcterms:created xsi:type="dcterms:W3CDTF">2006-08-16T00:00:00Z</dcterms:created>
  <dcterms:modified xsi:type="dcterms:W3CDTF">2013-07-31T13:38:44Z</dcterms:modified>
</cp:coreProperties>
</file>