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90" r:id="rId3"/>
    <p:sldId id="291" r:id="rId4"/>
    <p:sldId id="294" r:id="rId5"/>
    <p:sldId id="295" r:id="rId6"/>
    <p:sldId id="293" r:id="rId7"/>
    <p:sldId id="266" r:id="rId8"/>
    <p:sldId id="292" r:id="rId9"/>
    <p:sldId id="296" r:id="rId10"/>
    <p:sldId id="257" r:id="rId11"/>
    <p:sldId id="258" r:id="rId12"/>
    <p:sldId id="259" r:id="rId13"/>
    <p:sldId id="286" r:id="rId14"/>
    <p:sldId id="287" r:id="rId15"/>
    <p:sldId id="288" r:id="rId16"/>
    <p:sldId id="289" r:id="rId17"/>
    <p:sldId id="260" r:id="rId18"/>
    <p:sldId id="261" r:id="rId19"/>
    <p:sldId id="262" r:id="rId20"/>
    <p:sldId id="263" r:id="rId21"/>
    <p:sldId id="265" r:id="rId22"/>
    <p:sldId id="264" r:id="rId23"/>
    <p:sldId id="267" r:id="rId24"/>
    <p:sldId id="268" r:id="rId25"/>
    <p:sldId id="269" r:id="rId26"/>
    <p:sldId id="275" r:id="rId27"/>
    <p:sldId id="276" r:id="rId28"/>
    <p:sldId id="270" r:id="rId29"/>
    <p:sldId id="277" r:id="rId30"/>
    <p:sldId id="297" r:id="rId31"/>
    <p:sldId id="298" r:id="rId32"/>
    <p:sldId id="271" r:id="rId33"/>
    <p:sldId id="273" r:id="rId34"/>
    <p:sldId id="281" r:id="rId35"/>
    <p:sldId id="282" r:id="rId36"/>
    <p:sldId id="283" r:id="rId37"/>
    <p:sldId id="284" r:id="rId38"/>
    <p:sldId id="274" r:id="rId39"/>
    <p:sldId id="278" r:id="rId40"/>
    <p:sldId id="279" r:id="rId41"/>
    <p:sldId id="280" r:id="rId4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74" y="-15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F5A37-F5C2-44A7-9E18-AEE8FB20049F}" type="datetimeFigureOut">
              <a:rPr lang="en-US" smtClean="0"/>
              <a:pPr/>
              <a:t>7/22/2013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EE596-0BA1-4FF4-8397-7178F3A05B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745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51442-4F87-4D15-87BE-704A1B16B9C6}" type="datetime1">
              <a:rPr lang="en-US" smtClean="0"/>
              <a:pPr/>
              <a:t>7/22/2013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FFF4B-CBA5-41F2-87E3-66F1AF931F79}" type="datetime1">
              <a:rPr lang="en-US" smtClean="0"/>
              <a:pPr/>
              <a:t>7/22/2013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4CEE5-3413-450E-973A-398C62E88AB5}" type="datetime1">
              <a:rPr lang="en-US" smtClean="0"/>
              <a:pPr/>
              <a:t>7/22/2013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B0366-1FC0-4539-8A5F-B0C9BCBF273B}" type="datetime1">
              <a:rPr lang="en-US" smtClean="0"/>
              <a:pPr/>
              <a:t>7/22/2013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53746-F904-4CFC-B396-438A9AEF9C6A}" type="datetime1">
              <a:rPr lang="en-US" smtClean="0"/>
              <a:pPr/>
              <a:t>7/22/2013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EEC5-CD8C-43FD-9424-3C06C337B108}" type="datetime1">
              <a:rPr lang="en-US" smtClean="0"/>
              <a:pPr/>
              <a:t>7/22/2013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160B-F84D-4339-8C5F-108AF34E21C0}" type="datetime1">
              <a:rPr lang="en-US" smtClean="0"/>
              <a:pPr/>
              <a:t>7/22/2013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C45E9-5F88-4B87-981F-BA749D47877F}" type="datetime1">
              <a:rPr lang="en-US" smtClean="0"/>
              <a:pPr/>
              <a:t>7/22/2013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BB3BF-DE93-41B9-9D06-C95E373A576C}" type="datetime1">
              <a:rPr lang="en-US" smtClean="0"/>
              <a:pPr/>
              <a:t>7/22/2013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45C97-CC50-4AAC-ABCE-724FA0D6079F}" type="datetime1">
              <a:rPr lang="en-US" smtClean="0"/>
              <a:pPr/>
              <a:t>7/22/2013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FABD4-4C3D-4CB8-90F6-AB20352B0523}" type="datetime1">
              <a:rPr lang="en-US" smtClean="0"/>
              <a:pPr/>
              <a:t>7/22/2013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64D43-0DCF-423D-AEA1-EFFF6D7BE0BB}" type="datetime1">
              <a:rPr lang="en-US" smtClean="0"/>
              <a:pPr/>
              <a:t>7/22/2013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Strings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08109" y="4191000"/>
            <a:ext cx="604524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1310 – Introduction to Computers and Programming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String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my_strings</a:t>
            </a:r>
            <a:r>
              <a:rPr lang="en-US" sz="2400" dirty="0" smtClean="0"/>
              <a:t> = ["Welcome", "to", "the", "city", "of", "New", "York"]</a:t>
            </a:r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my_strings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['Welcome', 'to', 'the', 'city', 'of', 'New', 'York']</a:t>
            </a:r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my_strings.sort</a:t>
            </a:r>
            <a:r>
              <a:rPr lang="en-US" sz="2400" dirty="0" smtClean="0"/>
              <a:t>()</a:t>
            </a:r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my_strings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['New', 'Welcome', 'York', 'city', 'of', 'the', 'to']</a:t>
            </a:r>
          </a:p>
          <a:p>
            <a:pPr>
              <a:buNone/>
            </a:pPr>
            <a:endParaRPr lang="en-US" sz="1200" dirty="0" smtClean="0"/>
          </a:p>
          <a:p>
            <a:r>
              <a:rPr lang="en-US" dirty="0" smtClean="0"/>
              <a:t>Python uses a string order of its own.</a:t>
            </a:r>
          </a:p>
          <a:p>
            <a:pPr lvl="1"/>
            <a:r>
              <a:rPr lang="en-US" dirty="0" smtClean="0"/>
              <a:t>Follows alphabetical order, with the exception that capital letters </a:t>
            </a:r>
            <a:r>
              <a:rPr lang="en-US" b="1" u="sng" dirty="0" smtClean="0"/>
              <a:t>are always before</a:t>
            </a:r>
            <a:r>
              <a:rPr lang="en-US" dirty="0" smtClean="0"/>
              <a:t> lower case letters.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It is easy to verify the order that Python uses, by trying out different pairs of strings.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2400" dirty="0" smtClean="0"/>
              <a:t>&gt;&gt;&gt; "hello" &lt; "goodbye"</a:t>
            </a:r>
          </a:p>
          <a:p>
            <a:pPr>
              <a:buNone/>
            </a:pPr>
            <a:r>
              <a:rPr lang="en-US" sz="2400" dirty="0" smtClean="0"/>
              <a:t>False</a:t>
            </a:r>
          </a:p>
          <a:p>
            <a:pPr>
              <a:buNone/>
            </a:pPr>
            <a:r>
              <a:rPr lang="en-US" sz="2400" dirty="0" smtClean="0"/>
              <a:t>&gt;&gt;&gt; "Hello" &lt; "goodbye"</a:t>
            </a:r>
          </a:p>
          <a:p>
            <a:pPr>
              <a:buNone/>
            </a:pPr>
            <a:r>
              <a:rPr lang="en-US" sz="2400" dirty="0" smtClean="0"/>
              <a:t>True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400" dirty="0" smtClean="0"/>
              <a:t>&gt;&gt;&gt; "</a:t>
            </a:r>
            <a:r>
              <a:rPr lang="en-US" sz="2400" dirty="0" err="1" smtClean="0"/>
              <a:t>ab</a:t>
            </a:r>
            <a:r>
              <a:rPr lang="en-US" sz="2400" dirty="0" smtClean="0"/>
              <a:t>" &gt; "</a:t>
            </a:r>
            <a:r>
              <a:rPr lang="en-US" sz="2400" dirty="0" err="1" smtClean="0"/>
              <a:t>abc</a:t>
            </a:r>
            <a:r>
              <a:rPr lang="en-US" sz="2400" dirty="0" smtClean="0"/>
              <a:t>"</a:t>
            </a:r>
          </a:p>
          <a:p>
            <a:pPr>
              <a:buNone/>
            </a:pPr>
            <a:r>
              <a:rPr lang="en-US" sz="2400" dirty="0" smtClean="0"/>
              <a:t>False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&gt;&gt;&gt; "123" &lt; "</a:t>
            </a:r>
            <a:r>
              <a:rPr lang="en-US" sz="2400" dirty="0" err="1" smtClean="0">
                <a:solidFill>
                  <a:prstClr val="black"/>
                </a:solidFill>
              </a:rPr>
              <a:t>abc</a:t>
            </a:r>
            <a:r>
              <a:rPr lang="en-US" sz="2400" dirty="0" smtClean="0">
                <a:solidFill>
                  <a:prstClr val="black"/>
                </a:solidFill>
              </a:rPr>
              <a:t>"</a:t>
            </a:r>
          </a:p>
          <a:p>
            <a:pPr lvl="0"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True</a:t>
            </a:r>
          </a:p>
          <a:p>
            <a:pPr lvl="0"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&gt;&gt;&gt; "123" &lt; "ABC"</a:t>
            </a:r>
          </a:p>
          <a:p>
            <a:pPr lvl="0"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True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Numbers come before letters.</a:t>
            </a:r>
          </a:p>
          <a:p>
            <a:endParaRPr lang="en-US" dirty="0" smtClean="0"/>
          </a:p>
          <a:p>
            <a:r>
              <a:rPr lang="en-US" dirty="0" smtClean="0"/>
              <a:t>Guideline: do not memorize these rules, just remember that Python does NOT use exact alphabetical order.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&gt;&gt;&gt; "123" == 123</a:t>
            </a:r>
          </a:p>
          <a:p>
            <a:pPr lvl="0">
              <a:buNone/>
            </a:pPr>
            <a:endParaRPr lang="en-US" sz="2400" dirty="0" smtClean="0">
              <a:solidFill>
                <a:prstClr val="black"/>
              </a:solidFill>
            </a:endParaRPr>
          </a:p>
          <a:p>
            <a:pPr lvl="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What will this line produce?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5861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&gt;&gt;&gt; "123" == 123</a:t>
            </a:r>
          </a:p>
          <a:p>
            <a:pPr lvl="0"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False</a:t>
            </a:r>
          </a:p>
          <a:p>
            <a:pPr lvl="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What will this line produce?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False</a:t>
            </a:r>
            <a:r>
              <a:rPr lang="en-US" dirty="0" smtClean="0">
                <a:solidFill>
                  <a:prstClr val="black"/>
                </a:solidFill>
              </a:rPr>
              <a:t>, because a string cannot be equal to a number.</a:t>
            </a:r>
            <a:endParaRPr lang="en-US" dirty="0">
              <a:solidFill>
                <a:prstClr val="black"/>
              </a:solidFill>
            </a:endParaRP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309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&gt;&gt;&gt; "123" &lt; 150</a:t>
            </a:r>
          </a:p>
          <a:p>
            <a:pPr lvl="0">
              <a:buNone/>
            </a:pPr>
            <a:endParaRPr lang="en-US" sz="2400" dirty="0" smtClean="0">
              <a:solidFill>
                <a:prstClr val="black"/>
              </a:solidFill>
            </a:endParaRPr>
          </a:p>
          <a:p>
            <a:pPr lvl="0">
              <a:buNone/>
            </a:pPr>
            <a:endParaRPr lang="en-US" sz="2400" dirty="0" smtClean="0">
              <a:solidFill>
                <a:prstClr val="black"/>
              </a:solidFill>
            </a:endParaRPr>
          </a:p>
          <a:p>
            <a:pPr lvl="0">
              <a:buNone/>
            </a:pPr>
            <a:endParaRPr lang="en-US" sz="2400" dirty="0">
              <a:solidFill>
                <a:prstClr val="black"/>
              </a:solidFill>
            </a:endParaRPr>
          </a:p>
          <a:p>
            <a:pPr lvl="0">
              <a:buNone/>
            </a:pPr>
            <a:endParaRPr lang="en-US" sz="2400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en-US" dirty="0"/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What will this line produce?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3099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Comparisons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&gt;&gt;&gt; "123" &lt; 150</a:t>
            </a:r>
          </a:p>
          <a:p>
            <a:pPr lvl="0">
              <a:buNone/>
            </a:pPr>
            <a:r>
              <a:rPr lang="en-US" sz="2400" dirty="0" err="1">
                <a:solidFill>
                  <a:prstClr val="black"/>
                </a:solidFill>
              </a:rPr>
              <a:t>Traceback</a:t>
            </a:r>
            <a:r>
              <a:rPr lang="en-US" sz="2400" dirty="0">
                <a:solidFill>
                  <a:prstClr val="black"/>
                </a:solidFill>
              </a:rPr>
              <a:t> (most recent call last):</a:t>
            </a:r>
          </a:p>
          <a:p>
            <a:pPr lvl="0">
              <a:buNone/>
            </a:pPr>
            <a:r>
              <a:rPr lang="en-US" sz="2400" dirty="0">
                <a:solidFill>
                  <a:prstClr val="black"/>
                </a:solidFill>
              </a:rPr>
              <a:t>  File "&lt;pyshell#195&gt;", line 1, in &lt;module&gt;</a:t>
            </a:r>
          </a:p>
          <a:p>
            <a:pPr lvl="0">
              <a:buNone/>
            </a:pPr>
            <a:r>
              <a:rPr lang="en-US" sz="2400" dirty="0">
                <a:solidFill>
                  <a:prstClr val="black"/>
                </a:solidFill>
              </a:rPr>
              <a:t>    "123" &lt; 123</a:t>
            </a:r>
          </a:p>
          <a:p>
            <a:pPr lvl="0">
              <a:buNone/>
            </a:pPr>
            <a:r>
              <a:rPr lang="en-US" sz="2400" dirty="0" err="1">
                <a:solidFill>
                  <a:prstClr val="black"/>
                </a:solidFill>
              </a:rPr>
              <a:t>TypeError</a:t>
            </a:r>
            <a:r>
              <a:rPr lang="en-US" sz="2400" dirty="0">
                <a:solidFill>
                  <a:prstClr val="black"/>
                </a:solidFill>
              </a:rPr>
              <a:t>: </a:t>
            </a:r>
            <a:r>
              <a:rPr lang="en-US" sz="2400" dirty="0" err="1">
                <a:solidFill>
                  <a:prstClr val="black"/>
                </a:solidFill>
              </a:rPr>
              <a:t>unorderable</a:t>
            </a:r>
            <a:r>
              <a:rPr lang="en-US" sz="2400" dirty="0">
                <a:solidFill>
                  <a:prstClr val="black"/>
                </a:solidFill>
              </a:rPr>
              <a:t> types: </a:t>
            </a:r>
            <a:r>
              <a:rPr lang="en-US" sz="2400" dirty="0" err="1">
                <a:solidFill>
                  <a:prstClr val="black"/>
                </a:solidFill>
              </a:rPr>
              <a:t>str</a:t>
            </a:r>
            <a:r>
              <a:rPr lang="en-US" sz="2400" dirty="0">
                <a:solidFill>
                  <a:prstClr val="black"/>
                </a:solidFill>
              </a:rPr>
              <a:t>() &lt; </a:t>
            </a:r>
            <a:r>
              <a:rPr lang="en-US" sz="2400" dirty="0" err="1">
                <a:solidFill>
                  <a:prstClr val="black"/>
                </a:solidFill>
              </a:rPr>
              <a:t>int</a:t>
            </a:r>
            <a:r>
              <a:rPr lang="en-US" sz="2400" dirty="0">
                <a:solidFill>
                  <a:prstClr val="black"/>
                </a:solidFill>
              </a:rPr>
              <a:t>()</a:t>
            </a:r>
            <a:endParaRPr lang="en-US" dirty="0" smtClean="0"/>
          </a:p>
          <a:p>
            <a:pPr>
              <a:buNone/>
            </a:pPr>
            <a:endParaRPr lang="en-US" dirty="0"/>
          </a:p>
          <a:p>
            <a:pPr lvl="0"/>
            <a:r>
              <a:rPr lang="en-US" dirty="0" smtClean="0">
                <a:solidFill>
                  <a:prstClr val="black"/>
                </a:solidFill>
              </a:rPr>
              <a:t>What will this line produce?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An error message, because comparisons between strings and numbers are illegal in Python.</a:t>
            </a:r>
            <a:endParaRPr lang="en-US" dirty="0">
              <a:solidFill>
                <a:prstClr val="black"/>
              </a:solidFill>
            </a:endParaRP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864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Cannot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&gt;&gt;&gt; a = "</a:t>
            </a:r>
            <a:r>
              <a:rPr lang="en-US" sz="2400" dirty="0" err="1" smtClean="0"/>
              <a:t>Munday</a:t>
            </a:r>
            <a:r>
              <a:rPr lang="en-US" sz="2400" dirty="0" smtClean="0"/>
              <a:t>"</a:t>
            </a:r>
          </a:p>
          <a:p>
            <a:pPr>
              <a:buNone/>
            </a:pPr>
            <a:r>
              <a:rPr lang="en-US" sz="2400" dirty="0" smtClean="0"/>
              <a:t>&gt;&gt;&gt; a[1] = 'o'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err="1" smtClean="0"/>
              <a:t>Traceback</a:t>
            </a:r>
            <a:r>
              <a:rPr lang="en-US" sz="2400" dirty="0" smtClean="0"/>
              <a:t> (most recent call last):</a:t>
            </a:r>
          </a:p>
          <a:p>
            <a:pPr>
              <a:buNone/>
            </a:pPr>
            <a:r>
              <a:rPr lang="en-US" sz="2400" dirty="0" smtClean="0"/>
              <a:t>  File "&lt;pyshell#297&gt;", line 1, in &lt;module&gt;</a:t>
            </a:r>
          </a:p>
          <a:p>
            <a:pPr>
              <a:buNone/>
            </a:pPr>
            <a:r>
              <a:rPr lang="en-US" sz="2400" dirty="0" smtClean="0"/>
              <a:t>    a[1] = 'o'</a:t>
            </a:r>
          </a:p>
          <a:p>
            <a:pPr>
              <a:buNone/>
            </a:pPr>
            <a:r>
              <a:rPr lang="en-US" sz="2400" dirty="0" err="1" smtClean="0"/>
              <a:t>TypeError</a:t>
            </a:r>
            <a:r>
              <a:rPr lang="en-US" sz="2400" dirty="0" smtClean="0"/>
              <a:t>: '</a:t>
            </a:r>
            <a:r>
              <a:rPr lang="en-US" sz="2400" dirty="0" err="1" smtClean="0"/>
              <a:t>str</a:t>
            </a:r>
            <a:r>
              <a:rPr lang="en-US" sz="2400" dirty="0" smtClean="0"/>
              <a:t>' object does not support item assignment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You Must Change a String…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You cannot, but you can make your variable equal to another string that is what you want.</a:t>
            </a:r>
          </a:p>
          <a:p>
            <a:r>
              <a:rPr lang="en-US" dirty="0" smtClean="0"/>
              <a:t>Example: </a:t>
            </a:r>
          </a:p>
          <a:p>
            <a:pPr>
              <a:buNone/>
            </a:pPr>
            <a:r>
              <a:rPr lang="en-US" dirty="0" smtClean="0"/>
              <a:t>&gt;&gt;&gt; </a:t>
            </a:r>
            <a:r>
              <a:rPr lang="en-US" dirty="0" err="1" smtClean="0"/>
              <a:t>my_string</a:t>
            </a:r>
            <a:r>
              <a:rPr lang="en-US" dirty="0" smtClean="0"/>
              <a:t> = "</a:t>
            </a:r>
            <a:r>
              <a:rPr lang="en-US" dirty="0" err="1" smtClean="0"/>
              <a:t>Munday</a:t>
            </a:r>
            <a:r>
              <a:rPr lang="en-US" dirty="0" smtClean="0"/>
              <a:t>"</a:t>
            </a:r>
          </a:p>
          <a:p>
            <a:pPr lvl="1"/>
            <a:r>
              <a:rPr lang="en-US" dirty="0" err="1" smtClean="0">
                <a:solidFill>
                  <a:prstClr val="black"/>
                </a:solidFill>
              </a:rPr>
              <a:t>my_string</a:t>
            </a:r>
            <a:r>
              <a:rPr lang="en-US" dirty="0" smtClean="0">
                <a:solidFill>
                  <a:prstClr val="black"/>
                </a:solidFill>
              </a:rPr>
              <a:t> contains a value that we want to correct.</a:t>
            </a:r>
          </a:p>
          <a:p>
            <a:pPr>
              <a:buNone/>
            </a:pPr>
            <a:r>
              <a:rPr lang="en-US" dirty="0" smtClean="0"/>
              <a:t>&gt;&gt;&gt; </a:t>
            </a:r>
            <a:r>
              <a:rPr lang="en-US" dirty="0" err="1" smtClean="0"/>
              <a:t>my_string</a:t>
            </a:r>
            <a:r>
              <a:rPr lang="en-US" dirty="0" smtClean="0"/>
              <a:t> = "Monday"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We just assign to variable </a:t>
            </a:r>
            <a:r>
              <a:rPr lang="en-US" dirty="0" err="1" smtClean="0">
                <a:solidFill>
                  <a:prstClr val="black"/>
                </a:solidFill>
              </a:rPr>
              <a:t>my_string</a:t>
            </a:r>
            <a:r>
              <a:rPr lang="en-US" dirty="0" smtClean="0">
                <a:solidFill>
                  <a:prstClr val="black"/>
                </a:solidFill>
              </a:rPr>
              <a:t> a new string value, that is what we want.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Subtle String Changes…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that we want a program that:</a:t>
            </a:r>
          </a:p>
          <a:p>
            <a:pPr lvl="1"/>
            <a:r>
              <a:rPr lang="en-US" dirty="0" smtClean="0"/>
              <a:t>Gets a string from the user.</a:t>
            </a:r>
          </a:p>
          <a:p>
            <a:pPr lvl="1"/>
            <a:r>
              <a:rPr lang="en-US" dirty="0" smtClean="0"/>
              <a:t>Replaces the third letter of that string with the letter A.</a:t>
            </a:r>
          </a:p>
          <a:p>
            <a:pPr lvl="1"/>
            <a:r>
              <a:rPr lang="en-US" dirty="0" smtClean="0"/>
              <a:t>Prints out the modified string.</a:t>
            </a:r>
            <a:r>
              <a:rPr lang="en-US" dirty="0" smtClean="0">
                <a:solidFill>
                  <a:prstClr val="black"/>
                </a:solidFill>
              </a:rPr>
              <a:t> We just assign to variable </a:t>
            </a:r>
            <a:r>
              <a:rPr lang="en-US" dirty="0" err="1" smtClean="0">
                <a:solidFill>
                  <a:prstClr val="black"/>
                </a:solidFill>
              </a:rPr>
              <a:t>my_string</a:t>
            </a:r>
            <a:r>
              <a:rPr lang="en-US" dirty="0" smtClean="0">
                <a:solidFill>
                  <a:prstClr val="black"/>
                </a:solidFill>
              </a:rPr>
              <a:t> a new string value, that is what we want.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 Store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In the same way that </a:t>
            </a:r>
            <a:r>
              <a:rPr lang="en-US" sz="2800" b="1" dirty="0" err="1" smtClean="0"/>
              <a:t>int</a:t>
            </a:r>
            <a:r>
              <a:rPr lang="en-US" sz="2800" dirty="0" smtClean="0"/>
              <a:t> and </a:t>
            </a:r>
            <a:r>
              <a:rPr lang="en-US" sz="2800" b="1" dirty="0" smtClean="0"/>
              <a:t>float</a:t>
            </a:r>
            <a:r>
              <a:rPr lang="en-US" sz="2800" dirty="0"/>
              <a:t> </a:t>
            </a:r>
            <a:r>
              <a:rPr lang="en-US" sz="2800" dirty="0" smtClean="0"/>
              <a:t>are designed to store numerical values, the </a:t>
            </a:r>
            <a:r>
              <a:rPr lang="en-US" sz="2800" b="1" dirty="0" smtClean="0"/>
              <a:t>string</a:t>
            </a:r>
            <a:r>
              <a:rPr lang="en-US" sz="2800" dirty="0" smtClean="0"/>
              <a:t> type is designed to store text.</a:t>
            </a:r>
          </a:p>
          <a:p>
            <a:r>
              <a:rPr lang="en-US" sz="2800" dirty="0" smtClean="0"/>
              <a:t>Strings can be enclosed in: single quotes, double quotes, or triple double quotes.</a:t>
            </a:r>
          </a:p>
          <a:p>
            <a:r>
              <a:rPr lang="en-US" sz="2800" dirty="0" smtClean="0"/>
              <a:t>Examples:</a:t>
            </a:r>
          </a:p>
          <a:p>
            <a:pPr marL="0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'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George'</a:t>
            </a:r>
          </a:p>
          <a:p>
            <a:pPr marL="0" indent="0"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phone_number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"310-123-987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message = """Please go shopping. We need milk, cereal, bread, cheese, and apples. Also, put gas in the car."""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2372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Subtle String Changes…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Strategy:</a:t>
            </a:r>
          </a:p>
          <a:p>
            <a:pPr lvl="1"/>
            <a:r>
              <a:rPr lang="en-US" dirty="0" smtClean="0"/>
              <a:t>convert string to list of characters</a:t>
            </a:r>
          </a:p>
          <a:p>
            <a:pPr lvl="1"/>
            <a:r>
              <a:rPr lang="en-US" dirty="0" smtClean="0"/>
              <a:t>do any manipulations we want to the list (since lists can change)</a:t>
            </a:r>
          </a:p>
          <a:p>
            <a:pPr lvl="1"/>
            <a:r>
              <a:rPr lang="en-US" dirty="0" smtClean="0"/>
              <a:t>convert list of characters back to a string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program that:</a:t>
            </a:r>
          </a:p>
          <a:p>
            <a:pPr lvl="1"/>
            <a:r>
              <a:rPr lang="en-US" dirty="0" smtClean="0"/>
              <a:t>Gets a string from the user.</a:t>
            </a:r>
          </a:p>
          <a:p>
            <a:pPr lvl="1"/>
            <a:r>
              <a:rPr lang="en-US" dirty="0" smtClean="0"/>
              <a:t>Modifies that string so that position 3 is an A.</a:t>
            </a:r>
          </a:p>
          <a:p>
            <a:pPr lvl="1"/>
            <a:r>
              <a:rPr lang="en-US" dirty="0" smtClean="0"/>
              <a:t>Prints the modified string.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92075"/>
            <a:ext cx="8229600" cy="1143000"/>
          </a:xfrm>
        </p:spPr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075"/>
            <a:ext cx="8229600" cy="1143000"/>
          </a:xfrm>
        </p:spPr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err="1" smtClean="0"/>
              <a:t>my_string</a:t>
            </a:r>
            <a:r>
              <a:rPr lang="en-US" sz="2000" dirty="0" smtClean="0"/>
              <a:t> = input("please enter a string: ")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if (</a:t>
            </a:r>
            <a:r>
              <a:rPr lang="en-US" sz="2000" dirty="0" err="1" smtClean="0"/>
              <a:t>len</a:t>
            </a:r>
            <a:r>
              <a:rPr lang="en-US" sz="2000" dirty="0" smtClean="0"/>
              <a:t>(</a:t>
            </a:r>
            <a:r>
              <a:rPr lang="en-US" sz="2000" dirty="0" err="1" smtClean="0"/>
              <a:t>my_string</a:t>
            </a:r>
            <a:r>
              <a:rPr lang="en-US" sz="2000" dirty="0" smtClean="0"/>
              <a:t>) &gt;= 3):</a:t>
            </a:r>
          </a:p>
          <a:p>
            <a:pPr>
              <a:buNone/>
            </a:pPr>
            <a:r>
              <a:rPr lang="en-US" sz="2000" dirty="0" smtClean="0"/>
              <a:t>    # convert string to list, make the desired change (change third letter to "A")</a:t>
            </a:r>
          </a:p>
          <a:p>
            <a:pPr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my_list</a:t>
            </a:r>
            <a:r>
              <a:rPr lang="en-US" sz="2000" dirty="0" smtClean="0"/>
              <a:t> = list(</a:t>
            </a:r>
            <a:r>
              <a:rPr lang="en-US" sz="2000" dirty="0" err="1" smtClean="0"/>
              <a:t>my_string</a:t>
            </a:r>
            <a:r>
              <a:rPr lang="en-US" sz="2000" dirty="0" smtClean="0"/>
              <a:t>)</a:t>
            </a:r>
          </a:p>
          <a:p>
            <a:pPr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my_list</a:t>
            </a:r>
            <a:r>
              <a:rPr lang="en-US" sz="2000" dirty="0" smtClean="0"/>
              <a:t>[2] = "A";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# create a string out of the characters in the list</a:t>
            </a:r>
          </a:p>
          <a:p>
            <a:pPr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new_string</a:t>
            </a:r>
            <a:r>
              <a:rPr lang="en-US" sz="2000" dirty="0" smtClean="0"/>
              <a:t> = ""</a:t>
            </a:r>
          </a:p>
          <a:p>
            <a:pPr>
              <a:buNone/>
            </a:pPr>
            <a:r>
              <a:rPr lang="en-US" sz="2000" dirty="0" smtClean="0"/>
              <a:t>    for character in </a:t>
            </a:r>
            <a:r>
              <a:rPr lang="en-US" sz="2000" dirty="0" err="1" smtClean="0"/>
              <a:t>my_list</a:t>
            </a:r>
            <a:r>
              <a:rPr lang="en-US" sz="2000" dirty="0" smtClean="0"/>
              <a:t>:</a:t>
            </a:r>
          </a:p>
          <a:p>
            <a:pPr>
              <a:buNone/>
            </a:pPr>
            <a:r>
              <a:rPr lang="en-US" sz="2000" dirty="0" smtClean="0"/>
              <a:t>        </a:t>
            </a:r>
            <a:r>
              <a:rPr lang="en-US" sz="2000" dirty="0" err="1" smtClean="0"/>
              <a:t>new_string</a:t>
            </a:r>
            <a:r>
              <a:rPr lang="en-US" sz="2000" dirty="0" smtClean="0"/>
              <a:t> = </a:t>
            </a:r>
            <a:r>
              <a:rPr lang="en-US" sz="2000" dirty="0" err="1" smtClean="0"/>
              <a:t>new_string</a:t>
            </a:r>
            <a:r>
              <a:rPr lang="en-US" sz="2000" dirty="0" smtClean="0"/>
              <a:t> + character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</a:t>
            </a:r>
            <a:r>
              <a:rPr lang="en-US" sz="2000" dirty="0" err="1" smtClean="0"/>
              <a:t>my_string</a:t>
            </a:r>
            <a:r>
              <a:rPr lang="en-US" sz="2000" dirty="0" smtClean="0"/>
              <a:t> = </a:t>
            </a:r>
            <a:r>
              <a:rPr lang="en-US" sz="2000" dirty="0" err="1" smtClean="0"/>
              <a:t>new_string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print("the modified string is", </a:t>
            </a:r>
            <a:r>
              <a:rPr lang="en-US" sz="2000" dirty="0" err="1" smtClean="0"/>
              <a:t>my_string</a:t>
            </a:r>
            <a:r>
              <a:rPr lang="en-US" sz="2000" dirty="0" smtClean="0"/>
              <a:t>)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075"/>
            <a:ext cx="8229600" cy="1143000"/>
          </a:xfrm>
        </p:spPr>
        <p:txBody>
          <a:bodyPr/>
          <a:lstStyle/>
          <a:p>
            <a:r>
              <a:rPr lang="en-US" dirty="0" smtClean="0"/>
              <a:t>A Variation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 err="1" smtClean="0"/>
              <a:t>my_string</a:t>
            </a:r>
            <a:r>
              <a:rPr lang="en-US" sz="2000" dirty="0" smtClean="0"/>
              <a:t> = input("please enter a string: ")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err="1" smtClean="0"/>
              <a:t>my_string</a:t>
            </a:r>
            <a:r>
              <a:rPr lang="en-US" sz="2000" dirty="0" smtClean="0"/>
              <a:t> = </a:t>
            </a:r>
            <a:r>
              <a:rPr lang="en-US" sz="2000" dirty="0" err="1" smtClean="0"/>
              <a:t>my_string</a:t>
            </a:r>
            <a:r>
              <a:rPr lang="en-US" sz="2000" dirty="0" smtClean="0"/>
              <a:t>[0:2] + "A" + </a:t>
            </a:r>
            <a:r>
              <a:rPr lang="en-US" sz="2000" dirty="0" err="1" smtClean="0"/>
              <a:t>my_string</a:t>
            </a:r>
            <a:r>
              <a:rPr lang="en-US" sz="2000" dirty="0" smtClean="0"/>
              <a:t>[3:]</a:t>
            </a:r>
          </a:p>
          <a:p>
            <a:pPr>
              <a:buNone/>
            </a:pPr>
            <a:r>
              <a:rPr lang="en-US" sz="2000" dirty="0" smtClean="0"/>
              <a:t>print("the modified string is", </a:t>
            </a:r>
            <a:r>
              <a:rPr lang="en-US" sz="2000" dirty="0" err="1" smtClean="0"/>
              <a:t>my_string</a:t>
            </a:r>
            <a:r>
              <a:rPr lang="en-US" sz="2000" dirty="0" smtClean="0"/>
              <a:t>)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in</a:t>
            </a:r>
            <a:r>
              <a:rPr lang="en-US" dirty="0" smtClean="0"/>
              <a:t>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37338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&gt;&gt;&gt; a = [1, 2, 3]</a:t>
            </a:r>
          </a:p>
          <a:p>
            <a:pPr>
              <a:buNone/>
            </a:pPr>
            <a:r>
              <a:rPr lang="en-US" sz="2400" dirty="0" smtClean="0"/>
              <a:t>&gt;&gt;&gt; 2 in a</a:t>
            </a:r>
          </a:p>
          <a:p>
            <a:pPr>
              <a:buNone/>
            </a:pPr>
            <a:r>
              <a:rPr lang="en-US" sz="2400" dirty="0" smtClean="0"/>
              <a:t>True</a:t>
            </a:r>
          </a:p>
          <a:p>
            <a:pPr>
              <a:buNone/>
            </a:pPr>
            <a:r>
              <a:rPr lang="en-US" sz="2400" dirty="0" smtClean="0"/>
              <a:t>&gt;&gt;&gt; 5 in a</a:t>
            </a:r>
          </a:p>
          <a:p>
            <a:pPr>
              <a:buNone/>
            </a:pPr>
            <a:r>
              <a:rPr lang="en-US" sz="2400" dirty="0" smtClean="0"/>
              <a:t>False</a:t>
            </a:r>
            <a:br>
              <a:rPr lang="en-US" sz="2400" dirty="0" smtClean="0"/>
            </a:b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&gt;&gt;&gt; vowels = '</a:t>
            </a:r>
            <a:r>
              <a:rPr lang="en-US" sz="2400" dirty="0" err="1" smtClean="0"/>
              <a:t>aeiou</a:t>
            </a:r>
            <a:r>
              <a:rPr lang="en-US" sz="2400" dirty="0" smtClean="0"/>
              <a:t>'</a:t>
            </a:r>
          </a:p>
          <a:p>
            <a:pPr>
              <a:buNone/>
            </a:pPr>
            <a:r>
              <a:rPr lang="en-US" sz="2400" dirty="0" smtClean="0"/>
              <a:t>&gt;&gt;&gt; "a" in vowels</a:t>
            </a:r>
          </a:p>
          <a:p>
            <a:pPr>
              <a:buNone/>
            </a:pPr>
            <a:r>
              <a:rPr lang="en-US" sz="2400" dirty="0" smtClean="0"/>
              <a:t>True</a:t>
            </a:r>
          </a:p>
          <a:p>
            <a:pPr>
              <a:buNone/>
            </a:pPr>
            <a:r>
              <a:rPr lang="en-US" sz="2400" dirty="0" smtClean="0"/>
              <a:t>&gt;&gt;&gt; "k" in vowels</a:t>
            </a:r>
          </a:p>
          <a:p>
            <a:pPr>
              <a:buNone/>
            </a:pPr>
            <a:r>
              <a:rPr lang="en-US" sz="2400" dirty="0" smtClean="0"/>
              <a:t>False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343400" y="1447800"/>
            <a:ext cx="43434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operator works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lists and strings.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noProof="0" dirty="0" smtClean="0"/>
              <a:t>Syntax: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2800" b="1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element</a:t>
            </a:r>
            <a:r>
              <a:rPr kumimoji="0" lang="en-US" sz="2800" b="1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container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baseline="0" noProof="0" dirty="0" smtClean="0"/>
              <a:t>Returns </a:t>
            </a:r>
            <a:r>
              <a:rPr lang="en-US" sz="2800" b="1" baseline="0" noProof="0" dirty="0" smtClean="0"/>
              <a:t>true </a:t>
            </a:r>
            <a:r>
              <a:rPr lang="en-US" sz="2800" baseline="0" noProof="0" dirty="0" smtClean="0"/>
              <a:t>if the element appears</a:t>
            </a:r>
            <a:r>
              <a:rPr lang="en-US" sz="2800" noProof="0" dirty="0" smtClean="0"/>
              <a:t> in the container, false otherwise.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b="1" dirty="0" smtClean="0"/>
              <a:t>upper</a:t>
            </a:r>
            <a:r>
              <a:rPr lang="en-US" dirty="0" smtClean="0"/>
              <a:t> and </a:t>
            </a:r>
            <a:r>
              <a:rPr lang="en-US" b="1" dirty="0" smtClean="0"/>
              <a:t>lower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37338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&gt;&gt;&gt; vowels = '</a:t>
            </a:r>
            <a:r>
              <a:rPr lang="en-US" sz="2400" dirty="0" err="1" smtClean="0"/>
              <a:t>aeiou</a:t>
            </a:r>
            <a:r>
              <a:rPr lang="en-US" sz="2400" dirty="0" smtClean="0"/>
              <a:t>'</a:t>
            </a:r>
          </a:p>
          <a:p>
            <a:pPr>
              <a:buNone/>
            </a:pPr>
            <a:r>
              <a:rPr lang="en-US" sz="2400" dirty="0" smtClean="0"/>
              <a:t>&gt;&gt;&gt; b = </a:t>
            </a:r>
            <a:r>
              <a:rPr lang="en-US" sz="2400" dirty="0" err="1" smtClean="0"/>
              <a:t>vowels.upper</a:t>
            </a:r>
            <a:r>
              <a:rPr lang="en-US" sz="2400" dirty="0" smtClean="0"/>
              <a:t>()</a:t>
            </a:r>
          </a:p>
          <a:p>
            <a:pPr>
              <a:buNone/>
            </a:pPr>
            <a:r>
              <a:rPr lang="en-US" sz="2400" dirty="0" smtClean="0"/>
              <a:t>&gt;&gt;&gt; vowels</a:t>
            </a:r>
          </a:p>
          <a:p>
            <a:pPr>
              <a:buNone/>
            </a:pPr>
            <a:r>
              <a:rPr lang="en-US" sz="2400" dirty="0" smtClean="0"/>
              <a:t>'</a:t>
            </a:r>
            <a:r>
              <a:rPr lang="en-US" sz="2400" dirty="0" err="1" smtClean="0"/>
              <a:t>aeiou</a:t>
            </a:r>
            <a:r>
              <a:rPr lang="en-US" sz="2400" dirty="0" smtClean="0"/>
              <a:t>'</a:t>
            </a:r>
          </a:p>
          <a:p>
            <a:pPr>
              <a:buNone/>
            </a:pPr>
            <a:r>
              <a:rPr lang="en-US" sz="2400" dirty="0" smtClean="0"/>
              <a:t>&gt;&gt;&gt; b</a:t>
            </a:r>
          </a:p>
          <a:p>
            <a:pPr>
              <a:buNone/>
            </a:pPr>
            <a:r>
              <a:rPr lang="en-US" sz="2400" dirty="0" smtClean="0"/>
              <a:t>'AEIOU'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smtClean="0"/>
              <a:t>&gt;&gt;&gt; </a:t>
            </a:r>
            <a:r>
              <a:rPr lang="en-US" sz="2400" dirty="0" smtClean="0"/>
              <a:t>a = 'New York City'</a:t>
            </a:r>
          </a:p>
          <a:p>
            <a:pPr>
              <a:buNone/>
            </a:pPr>
            <a:r>
              <a:rPr lang="en-US" sz="2400" dirty="0" smtClean="0"/>
              <a:t>&gt;&gt;&gt; b = </a:t>
            </a:r>
            <a:r>
              <a:rPr lang="en-US" sz="2400" dirty="0" err="1" smtClean="0"/>
              <a:t>a.lower</a:t>
            </a:r>
            <a:r>
              <a:rPr lang="en-US" sz="2400" dirty="0" smtClean="0"/>
              <a:t>()</a:t>
            </a:r>
          </a:p>
          <a:p>
            <a:pPr>
              <a:buNone/>
            </a:pPr>
            <a:r>
              <a:rPr lang="en-US" sz="2400" dirty="0" smtClean="0"/>
              <a:t>&gt;&gt;&gt; b</a:t>
            </a:r>
          </a:p>
          <a:p>
            <a:pPr>
              <a:buNone/>
            </a:pPr>
            <a:r>
              <a:rPr lang="en-US" sz="2400" dirty="0" smtClean="0"/>
              <a:t>'new </a:t>
            </a:r>
            <a:r>
              <a:rPr lang="en-US" sz="2400" dirty="0" err="1" smtClean="0"/>
              <a:t>york</a:t>
            </a:r>
            <a:r>
              <a:rPr lang="en-US" sz="2400" dirty="0" smtClean="0"/>
              <a:t> city'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86200" y="1295400"/>
            <a:ext cx="4953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string.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upper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()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method </a:t>
            </a:r>
            <a:r>
              <a:rPr lang="en-US" sz="2800" dirty="0" smtClean="0"/>
              <a:t>returns a new string where all letters are upper case.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The </a:t>
            </a:r>
            <a:r>
              <a:rPr lang="en-US" sz="2800" dirty="0" err="1" smtClean="0"/>
              <a:t>string.</a:t>
            </a:r>
            <a:r>
              <a:rPr lang="en-US" sz="2800" b="1" dirty="0" err="1" smtClean="0"/>
              <a:t>lower</a:t>
            </a:r>
            <a:r>
              <a:rPr lang="en-US" sz="2800" b="1" dirty="0" smtClean="0"/>
              <a:t>()</a:t>
            </a:r>
            <a:r>
              <a:rPr lang="en-US" sz="2800" dirty="0" smtClean="0"/>
              <a:t> method returns a new string where all letters are lower case.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Note: upper() and lower() </a:t>
            </a:r>
            <a:r>
              <a:rPr lang="en-US" sz="2800" b="1" dirty="0" smtClean="0"/>
              <a:t>do not modify the original string</a:t>
            </a:r>
            <a:r>
              <a:rPr lang="en-US" sz="2800" dirty="0" smtClean="0"/>
              <a:t>, they just create a new string.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Should be obvious, because </a:t>
            </a:r>
            <a:r>
              <a:rPr lang="en-US" sz="2800" b="1" dirty="0" smtClean="0"/>
              <a:t>strings cannot be modified.</a:t>
            </a:r>
            <a:endParaRPr lang="en-US" sz="28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b="1" dirty="0" err="1" smtClean="0"/>
              <a:t>len</a:t>
            </a:r>
            <a:r>
              <a:rPr lang="en-US" b="1" dirty="0" smtClean="0"/>
              <a:t> </a:t>
            </a:r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37338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len</a:t>
            </a:r>
            <a:r>
              <a:rPr lang="en-US" sz="2400" dirty="0" smtClean="0"/>
              <a:t>('hello')</a:t>
            </a:r>
          </a:p>
          <a:p>
            <a:pPr>
              <a:buNone/>
            </a:pPr>
            <a:r>
              <a:rPr lang="en-US" sz="2400" dirty="0" smtClean="0"/>
              <a:t>5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86200" y="1295400"/>
            <a:ext cx="4953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Similar as in lists,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len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returns the number of letters in a string.</a:t>
            </a:r>
            <a:endParaRPr lang="en-US" sz="28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Reversing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/>
              <a:t>&gt;&gt;&gt; a = "hello"</a:t>
            </a:r>
          </a:p>
          <a:p>
            <a:pPr>
              <a:buNone/>
            </a:pPr>
            <a:r>
              <a:rPr lang="en-US" sz="2800" dirty="0" smtClean="0"/>
              <a:t>&gt;&gt;&gt; b = a[::-1]</a:t>
            </a:r>
          </a:p>
          <a:p>
            <a:pPr>
              <a:buNone/>
            </a:pPr>
            <a:r>
              <a:rPr lang="en-US" sz="2800" dirty="0" smtClean="0"/>
              <a:t>&gt;&gt;&gt; b</a:t>
            </a:r>
          </a:p>
          <a:p>
            <a:pPr>
              <a:buNone/>
            </a:pPr>
            <a:r>
              <a:rPr lang="en-US" sz="2800" dirty="0" smtClean="0"/>
              <a:t>'</a:t>
            </a:r>
            <a:r>
              <a:rPr lang="en-US" sz="2800" dirty="0" err="1" smtClean="0"/>
              <a:t>olleh</a:t>
            </a:r>
            <a:r>
              <a:rPr lang="en-US" sz="2800" dirty="0" smtClean="0"/>
              <a:t>'</a:t>
            </a:r>
          </a:p>
          <a:p>
            <a:pPr>
              <a:buNone/>
            </a:pPr>
            <a:r>
              <a:rPr lang="en-US" sz="2800" dirty="0" smtClean="0"/>
              <a:t>&gt;&gt;&gt; a[3:0:-1]</a:t>
            </a:r>
          </a:p>
          <a:p>
            <a:pPr>
              <a:buNone/>
            </a:pPr>
            <a:r>
              <a:rPr lang="en-US" sz="2800" dirty="0" smtClean="0"/>
              <a:t>'</a:t>
            </a:r>
            <a:r>
              <a:rPr lang="en-US" sz="2800" dirty="0" err="1" smtClean="0"/>
              <a:t>lle</a:t>
            </a:r>
            <a:r>
              <a:rPr lang="en-US" sz="2800" dirty="0" smtClean="0"/>
              <a:t>'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Slicing with step -1 can be used to reverse parts, or all of the string.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/>
              <a:t>index </a:t>
            </a:r>
            <a:r>
              <a:rPr lang="en-US" dirty="0" smtClean="0"/>
              <a:t>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37338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&gt;&gt;&gt; a = [10, 11, 12, 10, 11]</a:t>
            </a:r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a.index</a:t>
            </a:r>
            <a:r>
              <a:rPr lang="en-US" sz="2400" dirty="0" smtClean="0"/>
              <a:t>(10)</a:t>
            </a:r>
          </a:p>
          <a:p>
            <a:pPr>
              <a:buNone/>
            </a:pPr>
            <a:r>
              <a:rPr lang="en-US" sz="2400" dirty="0" smtClean="0"/>
              <a:t>0</a:t>
            </a:r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a.index</a:t>
            </a:r>
            <a:r>
              <a:rPr lang="en-US" sz="2400" dirty="0" smtClean="0"/>
              <a:t>(11)</a:t>
            </a:r>
          </a:p>
          <a:p>
            <a:pPr>
              <a:buNone/>
            </a:pPr>
            <a:r>
              <a:rPr lang="en-US" sz="2400" dirty="0" smtClean="0"/>
              <a:t>1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2400" dirty="0" smtClean="0"/>
              <a:t>&gt;&gt;&gt; b = "this is crazy"</a:t>
            </a:r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b.index</a:t>
            </a:r>
            <a:r>
              <a:rPr lang="en-US" sz="2400" dirty="0" smtClean="0"/>
              <a:t>('</a:t>
            </a:r>
            <a:r>
              <a:rPr lang="en-US" sz="2400" dirty="0" err="1" smtClean="0"/>
              <a:t>i</a:t>
            </a:r>
            <a:r>
              <a:rPr lang="en-US" sz="2400" dirty="0" smtClean="0"/>
              <a:t>')</a:t>
            </a:r>
          </a:p>
          <a:p>
            <a:pPr>
              <a:buNone/>
            </a:pPr>
            <a:r>
              <a:rPr lang="en-US" sz="2400" dirty="0" smtClean="0"/>
              <a:t>2</a:t>
            </a:r>
          </a:p>
          <a:p>
            <a:pPr>
              <a:buNone/>
            </a:pPr>
            <a:r>
              <a:rPr lang="en-US" sz="2400" dirty="0"/>
              <a:t>&gt;&gt;&gt; </a:t>
            </a:r>
            <a:r>
              <a:rPr lang="en-US" sz="2400" dirty="0" err="1"/>
              <a:t>b.index</a:t>
            </a:r>
            <a:r>
              <a:rPr lang="en-US" sz="2400" dirty="0"/>
              <a:t>('</a:t>
            </a:r>
            <a:r>
              <a:rPr lang="en-US" sz="2400" dirty="0" err="1"/>
              <a:t>cr</a:t>
            </a:r>
            <a:r>
              <a:rPr lang="en-US" sz="2400" dirty="0"/>
              <a:t>')</a:t>
            </a:r>
          </a:p>
          <a:p>
            <a:pPr>
              <a:buNone/>
            </a:pPr>
            <a:r>
              <a:rPr lang="en-US" sz="2400" dirty="0" smtClean="0"/>
              <a:t>8</a:t>
            </a:r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86200" y="1295400"/>
            <a:ext cx="4953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my_list.index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(X)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method returns the first position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where X occurs.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</a:rPr>
              <a:t>Gives an error if X is not in </a:t>
            </a:r>
            <a:r>
              <a:rPr lang="en-US" sz="2800" dirty="0" err="1" smtClean="0">
                <a:solidFill>
                  <a:srgbClr val="FF0000"/>
                </a:solidFill>
              </a:rPr>
              <a:t>my_list</a:t>
            </a:r>
            <a:r>
              <a:rPr lang="en-US" sz="2800" dirty="0" smtClean="0">
                <a:solidFill>
                  <a:srgbClr val="FF0000"/>
                </a:solidFill>
              </a:rPr>
              <a:t>.</a:t>
            </a:r>
            <a:br>
              <a:rPr lang="en-US" sz="2800" dirty="0" smtClean="0">
                <a:solidFill>
                  <a:srgbClr val="FF0000"/>
                </a:solidFill>
              </a:rPr>
            </a:br>
            <a:endParaRPr lang="en-US" sz="2800" dirty="0" smtClean="0">
              <a:solidFill>
                <a:srgbClr val="FF0000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The </a:t>
            </a:r>
            <a:r>
              <a:rPr lang="en-US" sz="2800" b="1" dirty="0" err="1" smtClean="0"/>
              <a:t>my_string.index</a:t>
            </a:r>
            <a:r>
              <a:rPr lang="en-US" sz="2800" b="1" dirty="0" smtClean="0"/>
              <a:t>(X)</a:t>
            </a:r>
            <a:r>
              <a:rPr lang="en-US" sz="2800" dirty="0" smtClean="0"/>
              <a:t> behaves the same way, but: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X can be a single letter or more letters.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b="1" dirty="0" smtClean="0"/>
              <a:t>find </a:t>
            </a:r>
            <a:r>
              <a:rPr lang="en-US" dirty="0" smtClean="0"/>
              <a:t>method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3733800" cy="4525963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&gt;&gt;&gt; b = "this is crazy"</a:t>
            </a:r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b.find</a:t>
            </a:r>
            <a:r>
              <a:rPr lang="en-US" sz="2400" dirty="0" smtClean="0"/>
              <a:t>('is')</a:t>
            </a:r>
          </a:p>
          <a:p>
            <a:pPr>
              <a:buNone/>
            </a:pPr>
            <a:r>
              <a:rPr lang="en-US" sz="2400" dirty="0" smtClean="0"/>
              <a:t>2</a:t>
            </a:r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b.find</a:t>
            </a:r>
            <a:r>
              <a:rPr lang="en-US" sz="2400" dirty="0" smtClean="0"/>
              <a:t>('q')</a:t>
            </a:r>
          </a:p>
          <a:p>
            <a:pPr>
              <a:buNone/>
            </a:pPr>
            <a:r>
              <a:rPr lang="en-US" sz="2400" dirty="0" smtClean="0"/>
              <a:t>-1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86200" y="1295400"/>
            <a:ext cx="51054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The </a:t>
            </a:r>
            <a:r>
              <a:rPr lang="en-US" sz="2800" b="1" dirty="0" err="1" smtClean="0"/>
              <a:t>my_string.find</a:t>
            </a:r>
            <a:r>
              <a:rPr lang="en-US" sz="2800" b="1" dirty="0" smtClean="0"/>
              <a:t>(X)</a:t>
            </a:r>
            <a:r>
              <a:rPr lang="en-US" sz="2800" dirty="0" smtClean="0"/>
              <a:t> method, like </a:t>
            </a:r>
            <a:r>
              <a:rPr lang="en-US" sz="2800" b="1" dirty="0" smtClean="0"/>
              <a:t>index</a:t>
            </a:r>
            <a:r>
              <a:rPr lang="en-US" sz="2800" dirty="0" smtClean="0"/>
              <a:t>, returns the first position where X occurs.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X can be a single letter or more letters.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</a:rPr>
              <a:t>Difference from </a:t>
            </a:r>
            <a:r>
              <a:rPr lang="en-US" sz="2800" b="1" dirty="0" smtClean="0">
                <a:solidFill>
                  <a:srgbClr val="FF0000"/>
                </a:solidFill>
              </a:rPr>
              <a:t>index</a:t>
            </a:r>
            <a:r>
              <a:rPr lang="en-US" sz="2800" dirty="0" smtClean="0">
                <a:solidFill>
                  <a:srgbClr val="FF0000"/>
                </a:solidFill>
              </a:rPr>
              <a:t>: </a:t>
            </a:r>
            <a:r>
              <a:rPr lang="en-US" sz="2800" b="1" dirty="0" err="1" smtClean="0">
                <a:solidFill>
                  <a:srgbClr val="FF0000"/>
                </a:solidFill>
              </a:rPr>
              <a:t>my_string.find</a:t>
            </a:r>
            <a:r>
              <a:rPr lang="en-US" sz="2800" b="1" dirty="0" smtClean="0">
                <a:solidFill>
                  <a:srgbClr val="FF0000"/>
                </a:solidFill>
              </a:rPr>
              <a:t>(X) </a:t>
            </a:r>
            <a:r>
              <a:rPr lang="en-US" sz="2800" dirty="0" smtClean="0">
                <a:solidFill>
                  <a:srgbClr val="FF0000"/>
                </a:solidFill>
              </a:rPr>
              <a:t>returns -1 if X is not found.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8295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Program Using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22437"/>
            <a:ext cx="83820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text = input("please enter a day: ")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weekdays = ['Monday', 'Tuesday', 'Wednesday', 'Thursday', 'Friday']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weekend = ['Saturday', 'Sunday']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if (text in weekdays):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print('This is a weekday')</a:t>
            </a:r>
          </a:p>
          <a:p>
            <a:pPr marL="0" indent="0"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(text in weekend):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print('This is a weekend day')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else:</a:t>
            </a:r>
          </a:p>
          <a:p>
            <a:pPr marL="0" indent="0"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print('This is not a valid day')</a:t>
            </a:r>
          </a:p>
          <a:p>
            <a:pPr marL="0" indent="0"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2958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b="1" dirty="0" err="1" smtClean="0"/>
              <a:t>isspace</a:t>
            </a:r>
            <a:r>
              <a:rPr lang="en-US" b="1" dirty="0" smtClean="0"/>
              <a:t> </a:t>
            </a:r>
            <a:r>
              <a:rPr lang="en-US" dirty="0" smtClean="0"/>
              <a:t>method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3733800" cy="4525963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&gt;&gt;&gt; b = </a:t>
            </a:r>
            <a:r>
              <a:rPr lang="en-US" sz="2400" dirty="0" smtClean="0"/>
              <a:t>"\t\n   \t"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b.isspace</a:t>
            </a:r>
            <a:r>
              <a:rPr lang="en-US" sz="2400" dirty="0" smtClean="0"/>
              <a:t>()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True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&gt;&gt;&gt; "hello".</a:t>
            </a:r>
            <a:r>
              <a:rPr lang="en-US" sz="2400" dirty="0" err="1" smtClean="0"/>
              <a:t>isspace</a:t>
            </a:r>
            <a:r>
              <a:rPr lang="en-US" sz="2400" dirty="0" smtClean="0"/>
              <a:t>()</a:t>
            </a:r>
          </a:p>
          <a:p>
            <a:pPr>
              <a:buNone/>
            </a:pPr>
            <a:r>
              <a:rPr lang="en-US" sz="2400" dirty="0" smtClean="0"/>
              <a:t>False</a:t>
            </a:r>
            <a:endParaRPr lang="en-US" sz="2400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86200" y="1295400"/>
            <a:ext cx="51054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The </a:t>
            </a:r>
            <a:r>
              <a:rPr lang="en-US" sz="2800" b="1" dirty="0" err="1" smtClean="0"/>
              <a:t>my_string.isspace</a:t>
            </a:r>
            <a:r>
              <a:rPr lang="en-US" sz="2800" b="1" dirty="0" smtClean="0"/>
              <a:t>()</a:t>
            </a:r>
            <a:r>
              <a:rPr lang="en-US" sz="2800" dirty="0" smtClean="0"/>
              <a:t> </a:t>
            </a:r>
            <a:r>
              <a:rPr lang="en-US" sz="2800" dirty="0" smtClean="0"/>
              <a:t>method, </a:t>
            </a:r>
            <a:r>
              <a:rPr lang="en-US" sz="2800" dirty="0" smtClean="0"/>
              <a:t>returns </a:t>
            </a:r>
            <a:r>
              <a:rPr lang="en-US" sz="2800" b="1" dirty="0" smtClean="0"/>
              <a:t>True</a:t>
            </a:r>
            <a:r>
              <a:rPr lang="en-US" sz="2800" dirty="0" smtClean="0"/>
              <a:t> if the string only contains white space (space, tab, newline).</a:t>
            </a:r>
            <a:endParaRPr lang="en-US" sz="2800" dirty="0" smtClean="0"/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X can be a single letter or more letters.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>
                <a:solidFill>
                  <a:srgbClr val="FF0000"/>
                </a:solidFill>
              </a:rPr>
              <a:t>" " is the space character.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</a:rPr>
              <a:t>"\t" is the tab character.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FF0000"/>
                </a:solidFill>
              </a:rPr>
              <a:t>"\n" is the newline character.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44405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b="1" dirty="0" smtClean="0"/>
              <a:t>strip </a:t>
            </a:r>
            <a:r>
              <a:rPr lang="en-US" dirty="0" smtClean="0"/>
              <a:t>method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3733800" cy="4525963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/>
              <a:t>&gt;&gt;&gt; a = "  hello   world   "</a:t>
            </a:r>
          </a:p>
          <a:p>
            <a:pPr>
              <a:buNone/>
            </a:pPr>
            <a:r>
              <a:rPr lang="en-US" sz="2400" dirty="0"/>
              <a:t>&gt;&gt;&gt; b = </a:t>
            </a:r>
            <a:r>
              <a:rPr lang="en-US" sz="2400" dirty="0" err="1"/>
              <a:t>a.strip</a:t>
            </a:r>
            <a:r>
              <a:rPr lang="en-US" sz="2400" dirty="0"/>
              <a:t>()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/>
              <a:t>b</a:t>
            </a:r>
          </a:p>
          <a:p>
            <a:pPr>
              <a:buNone/>
            </a:pPr>
            <a:r>
              <a:rPr lang="en-US" sz="2400" dirty="0"/>
              <a:t>'hello   world'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86200" y="1295400"/>
            <a:ext cx="51054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The </a:t>
            </a:r>
            <a:r>
              <a:rPr lang="en-US" sz="2800" b="1" smtClean="0"/>
              <a:t>my_string.strip()</a:t>
            </a:r>
            <a:r>
              <a:rPr lang="en-US" sz="2800" smtClean="0"/>
              <a:t> </a:t>
            </a:r>
            <a:r>
              <a:rPr lang="en-US" sz="2800" dirty="0" smtClean="0"/>
              <a:t>method, </a:t>
            </a:r>
            <a:r>
              <a:rPr lang="en-US" sz="2800" dirty="0" smtClean="0"/>
              <a:t>returns </a:t>
            </a:r>
            <a:r>
              <a:rPr lang="en-US" sz="2800" dirty="0" smtClean="0"/>
              <a:t>a string that is equal to </a:t>
            </a:r>
            <a:r>
              <a:rPr lang="en-US" sz="2800" dirty="0" err="1" smtClean="0"/>
              <a:t>my_string</a:t>
            </a:r>
            <a:r>
              <a:rPr lang="en-US" sz="2800" dirty="0" smtClean="0"/>
              <a:t>, except that white space </a:t>
            </a:r>
            <a:r>
              <a:rPr lang="en-US" sz="2800" dirty="0" smtClean="0"/>
              <a:t>(space, tab, newline) has been removed from the beginning and the end of </a:t>
            </a:r>
            <a:r>
              <a:rPr lang="en-US" sz="2800" dirty="0" err="1" smtClean="0"/>
              <a:t>my_string</a:t>
            </a:r>
            <a:r>
              <a:rPr lang="en-US" sz="2800" dirty="0" smtClean="0"/>
              <a:t>.</a:t>
            </a:r>
            <a:endParaRPr lang="en-US" sz="2800" dirty="0" smtClean="0"/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White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space in the middle of the string (between non-white-space characters) is not removed.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0802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/>
              <a:t>Converting Other Types to Strings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37338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&gt;&gt;&gt; a = 2012</a:t>
            </a:r>
          </a:p>
          <a:p>
            <a:pPr>
              <a:buNone/>
            </a:pPr>
            <a:r>
              <a:rPr lang="en-US" sz="2400" dirty="0" smtClean="0"/>
              <a:t>&gt;&gt;&gt; b = </a:t>
            </a:r>
            <a:r>
              <a:rPr lang="en-US" sz="2400" dirty="0" err="1" smtClean="0"/>
              <a:t>str</a:t>
            </a:r>
            <a:r>
              <a:rPr lang="en-US" sz="2400" dirty="0" smtClean="0"/>
              <a:t>(a)</a:t>
            </a:r>
          </a:p>
          <a:p>
            <a:pPr>
              <a:buNone/>
            </a:pPr>
            <a:r>
              <a:rPr lang="en-US" sz="2400" dirty="0" smtClean="0"/>
              <a:t>&gt;&gt;&gt; b</a:t>
            </a:r>
          </a:p>
          <a:p>
            <a:pPr>
              <a:buNone/>
            </a:pPr>
            <a:r>
              <a:rPr lang="en-US" sz="2400" dirty="0" smtClean="0"/>
              <a:t>'2012'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&gt;&gt;&gt; a = ['h', 'e', 'l', 'l', 'o']</a:t>
            </a:r>
          </a:p>
          <a:p>
            <a:pPr>
              <a:buNone/>
            </a:pPr>
            <a:r>
              <a:rPr lang="en-US" sz="2400" dirty="0" smtClean="0"/>
              <a:t>&gt;&gt;&gt; b = </a:t>
            </a:r>
            <a:r>
              <a:rPr lang="en-US" sz="2400" dirty="0" err="1" smtClean="0"/>
              <a:t>str</a:t>
            </a:r>
            <a:r>
              <a:rPr lang="en-US" sz="2400" dirty="0" smtClean="0"/>
              <a:t>(a)</a:t>
            </a:r>
          </a:p>
          <a:p>
            <a:pPr>
              <a:buNone/>
            </a:pPr>
            <a:r>
              <a:rPr lang="en-US" sz="2400" dirty="0" smtClean="0"/>
              <a:t>&gt;&gt;&gt; b</a:t>
            </a:r>
          </a:p>
          <a:p>
            <a:pPr>
              <a:buNone/>
            </a:pPr>
            <a:r>
              <a:rPr lang="en-US" sz="2400" dirty="0" smtClean="0"/>
              <a:t>"['h', 'e', 'l', 'l', 'o']"</a:t>
            </a:r>
          </a:p>
          <a:p>
            <a:pPr>
              <a:buNone/>
            </a:pPr>
            <a:endParaRPr lang="en-US" sz="2400" dirty="0" smtClean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86200" y="1295400"/>
            <a:ext cx="4953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function converts </a:t>
            </a:r>
            <a:r>
              <a:rPr lang="en-US" sz="2800" dirty="0" smtClean="0"/>
              <a:t>objects of other types into strings.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800" dirty="0" smtClean="0"/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Note: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</a:t>
            </a:r>
            <a:r>
              <a:rPr kumimoji="0" lang="en-US" sz="2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does 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NOT</a:t>
            </a:r>
            <a:r>
              <a:rPr kumimoji="0" lang="en-US" sz="2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concatenate a list of characters (or strings). See example on left.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/>
              <a:t>Converting Strings Into </a:t>
            </a:r>
            <a:r>
              <a:rPr lang="en-US" dirty="0" err="1" smtClean="0"/>
              <a:t>Ints</a:t>
            </a:r>
            <a:r>
              <a:rPr lang="en-US" dirty="0" smtClean="0"/>
              <a:t>/Floats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37338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/>
              <a:t>&gt;&gt;&gt; a = '2012'</a:t>
            </a:r>
          </a:p>
          <a:p>
            <a:pPr>
              <a:buNone/>
            </a:pPr>
            <a:r>
              <a:rPr lang="en-US" sz="2400" dirty="0" smtClean="0"/>
              <a:t>&gt;&gt;&gt; b = </a:t>
            </a:r>
            <a:r>
              <a:rPr lang="en-US" sz="2400" dirty="0" err="1" smtClean="0"/>
              <a:t>int</a:t>
            </a:r>
            <a:r>
              <a:rPr lang="en-US" sz="2400" dirty="0" smtClean="0"/>
              <a:t>(a)</a:t>
            </a:r>
          </a:p>
          <a:p>
            <a:pPr>
              <a:buNone/>
            </a:pPr>
            <a:r>
              <a:rPr lang="en-US" sz="2400" dirty="0" smtClean="0"/>
              <a:t>&gt;&gt;&gt; b</a:t>
            </a:r>
          </a:p>
          <a:p>
            <a:pPr>
              <a:buNone/>
            </a:pPr>
            <a:r>
              <a:rPr lang="en-US" sz="2400" dirty="0" smtClean="0"/>
              <a:t>2012</a:t>
            </a:r>
          </a:p>
          <a:p>
            <a:pPr>
              <a:buNone/>
            </a:pPr>
            <a:r>
              <a:rPr lang="en-US" sz="2400" dirty="0" smtClean="0"/>
              <a:t>&gt;&gt;&gt; float(a)</a:t>
            </a:r>
          </a:p>
          <a:p>
            <a:pPr>
              <a:buNone/>
            </a:pPr>
            <a:r>
              <a:rPr lang="en-US" sz="2400" dirty="0" smtClean="0"/>
              <a:t>2012.0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&gt;&gt;&gt; a = "57 bus"</a:t>
            </a:r>
          </a:p>
          <a:p>
            <a:pPr>
              <a:buNone/>
            </a:pPr>
            <a:r>
              <a:rPr lang="en-US" sz="2400" dirty="0" smtClean="0"/>
              <a:t>&gt;&gt;&gt; </a:t>
            </a:r>
            <a:r>
              <a:rPr lang="en-US" sz="2400" dirty="0" err="1" smtClean="0"/>
              <a:t>int</a:t>
            </a:r>
            <a:r>
              <a:rPr lang="en-US" sz="2400" dirty="0" smtClean="0"/>
              <a:t>(a)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&lt;error message&gt;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86200" y="1295400"/>
            <a:ext cx="4953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float 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functions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convert </a:t>
            </a:r>
            <a:r>
              <a:rPr lang="en-US" sz="2800" dirty="0" smtClean="0"/>
              <a:t>strings to integers and floats.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Will give error message if the string does not represent an integer or float.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ASCII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93837"/>
            <a:ext cx="44196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Each letter corresponds to an integer, that is called the </a:t>
            </a:r>
            <a:r>
              <a:rPr lang="en-US" b="1" dirty="0" smtClean="0"/>
              <a:t>ASCII code</a:t>
            </a:r>
            <a:r>
              <a:rPr lang="en-US" dirty="0" smtClean="0"/>
              <a:t> for that letter.</a:t>
            </a:r>
          </a:p>
          <a:p>
            <a:r>
              <a:rPr lang="en-US" dirty="0" smtClean="0"/>
              <a:t>The </a:t>
            </a:r>
            <a:r>
              <a:rPr lang="en-US" b="1" dirty="0" err="1" smtClean="0"/>
              <a:t>ord</a:t>
            </a:r>
            <a:r>
              <a:rPr lang="en-US" dirty="0" smtClean="0"/>
              <a:t> function can be used to get the ASCII code of a letter.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1108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ASCII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93837"/>
            <a:ext cx="44196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Each letter corresponds to an integer, that is called the </a:t>
            </a:r>
            <a:r>
              <a:rPr lang="en-US" b="1" dirty="0" smtClean="0"/>
              <a:t>ASCII code</a:t>
            </a:r>
            <a:r>
              <a:rPr lang="en-US" dirty="0" smtClean="0"/>
              <a:t> for that letter.</a:t>
            </a:r>
          </a:p>
          <a:p>
            <a:r>
              <a:rPr lang="en-US" dirty="0" smtClean="0"/>
              <a:t>The </a:t>
            </a:r>
            <a:r>
              <a:rPr lang="en-US" b="1" dirty="0" err="1" smtClean="0"/>
              <a:t>ord</a:t>
            </a:r>
            <a:r>
              <a:rPr lang="en-US" dirty="0" smtClean="0"/>
              <a:t> function can be used to get the ASCII code of a letter.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in 'hello world':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print(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ord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943600" y="1600200"/>
            <a:ext cx="2895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b="1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OUTPUT:</a:t>
            </a:r>
          </a:p>
          <a:p>
            <a:pPr marL="0" indent="0">
              <a:buNone/>
            </a:pPr>
            <a:endParaRPr lang="pt-BR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 </a:t>
            </a:r>
            <a:r>
              <a:rPr lang="pt-B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104</a:t>
            </a:r>
          </a:p>
          <a:p>
            <a:pPr marL="0" indent="0">
              <a:buNone/>
            </a:pPr>
            <a:r>
              <a:rPr lang="pt-B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 101</a:t>
            </a:r>
          </a:p>
          <a:p>
            <a:pPr marL="0" indent="0">
              <a:buNone/>
            </a:pPr>
            <a:r>
              <a:rPr lang="pt-B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 108</a:t>
            </a:r>
          </a:p>
          <a:p>
            <a:pPr marL="0" indent="0">
              <a:buNone/>
            </a:pPr>
            <a:r>
              <a:rPr lang="pt-B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 108</a:t>
            </a:r>
          </a:p>
          <a:p>
            <a:pPr marL="0" indent="0">
              <a:buNone/>
            </a:pPr>
            <a:r>
              <a:rPr lang="pt-B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 111</a:t>
            </a:r>
          </a:p>
          <a:p>
            <a:pPr marL="0" indent="0">
              <a:buNone/>
            </a:pPr>
            <a:r>
              <a:rPr lang="pt-B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32</a:t>
            </a:r>
          </a:p>
          <a:p>
            <a:pPr marL="0" indent="0">
              <a:buNone/>
            </a:pPr>
            <a:r>
              <a:rPr lang="pt-B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 119</a:t>
            </a:r>
          </a:p>
          <a:p>
            <a:pPr marL="0" indent="0">
              <a:buNone/>
            </a:pPr>
            <a:r>
              <a:rPr lang="pt-B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 111</a:t>
            </a:r>
          </a:p>
          <a:p>
            <a:pPr marL="0" indent="0">
              <a:buNone/>
            </a:pPr>
            <a:r>
              <a:rPr lang="pt-B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r 114</a:t>
            </a:r>
          </a:p>
          <a:p>
            <a:pPr marL="0" indent="0">
              <a:buNone/>
            </a:pPr>
            <a:r>
              <a:rPr lang="pt-B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 108</a:t>
            </a:r>
          </a:p>
          <a:p>
            <a:pPr marL="0" indent="0">
              <a:buNone/>
            </a:pPr>
            <a:r>
              <a:rPr lang="pt-B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 100</a:t>
            </a:r>
            <a:endParaRPr lang="en-US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7410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ASCII Code to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93837"/>
            <a:ext cx="52578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The </a:t>
            </a:r>
            <a:r>
              <a:rPr lang="en-US" b="1" dirty="0" err="1" smtClean="0"/>
              <a:t>chr</a:t>
            </a:r>
            <a:r>
              <a:rPr lang="en-US" b="1" dirty="0" smtClean="0"/>
              <a:t> </a:t>
            </a:r>
            <a:r>
              <a:rPr lang="en-US" dirty="0" smtClean="0"/>
              <a:t>function can be used to get the letter</a:t>
            </a:r>
            <a:r>
              <a:rPr lang="en-US" dirty="0"/>
              <a:t> </a:t>
            </a:r>
            <a:r>
              <a:rPr lang="en-US" dirty="0" smtClean="0"/>
              <a:t>corresponding to an ASCII code.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5471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ASCII Code to Character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93837"/>
            <a:ext cx="5257800" cy="4525963"/>
          </a:xfrm>
        </p:spPr>
        <p:txBody>
          <a:bodyPr>
            <a:noAutofit/>
          </a:bodyPr>
          <a:lstStyle/>
          <a:p>
            <a:r>
              <a:rPr lang="en-US" dirty="0" smtClean="0"/>
              <a:t>The </a:t>
            </a:r>
            <a:r>
              <a:rPr lang="en-US" b="1" dirty="0" err="1" smtClean="0"/>
              <a:t>chr</a:t>
            </a:r>
            <a:r>
              <a:rPr lang="en-US" b="1" dirty="0" smtClean="0"/>
              <a:t> </a:t>
            </a:r>
            <a:r>
              <a:rPr lang="en-US" dirty="0" smtClean="0"/>
              <a:t>function can be used to get the letter</a:t>
            </a:r>
            <a:r>
              <a:rPr lang="en-US" dirty="0"/>
              <a:t> </a:t>
            </a:r>
            <a:r>
              <a:rPr lang="en-US" dirty="0" smtClean="0"/>
              <a:t>corresponding to an ASCII code.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list1 = [104, 101, 108, 108, 111]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text = ""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for item in list1: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text = text +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chr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(item)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print("text =", text)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172200" y="4648200"/>
            <a:ext cx="2209800" cy="152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b="1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OUTPUT:</a:t>
            </a:r>
          </a:p>
          <a:p>
            <a:pPr marL="0" indent="0">
              <a:buNone/>
            </a:pPr>
            <a:endParaRPr lang="pt-BR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text = hello</a:t>
            </a:r>
            <a:endParaRPr lang="en-US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5711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 smtClean="0"/>
              <a:t>Converting Strings Into Lists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37338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2400" dirty="0" smtClean="0"/>
              <a:t>&gt;&gt;&gt; a = "hello"</a:t>
            </a:r>
          </a:p>
          <a:p>
            <a:pPr>
              <a:buNone/>
            </a:pPr>
            <a:r>
              <a:rPr lang="it-IT" sz="2400" dirty="0" smtClean="0"/>
              <a:t>&gt;&gt;&gt; list(a)</a:t>
            </a:r>
          </a:p>
          <a:p>
            <a:pPr>
              <a:buNone/>
            </a:pPr>
            <a:r>
              <a:rPr lang="it-IT" sz="2400" dirty="0" smtClean="0"/>
              <a:t>['h', 'e', 'l', 'l', 'o']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886200" y="1295400"/>
            <a:ext cx="4953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list 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function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can convert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</a:t>
            </a:r>
            <a:r>
              <a:rPr lang="en-US" sz="2800" dirty="0" smtClean="0"/>
              <a:t>string to a list.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dirty="0" smtClean="0"/>
              <a:t>Always works.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b="1" u="sng" dirty="0" smtClean="0"/>
              <a:t>Very handy</a:t>
            </a:r>
            <a:r>
              <a:rPr lang="en-US" sz="2800" dirty="0" smtClean="0"/>
              <a:t> if we want to manipulate a string's contents and create new strings based on them.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a List to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convert a list to a string, </a:t>
            </a:r>
            <a:r>
              <a:rPr lang="en-US" b="1" dirty="0" smtClean="0"/>
              <a:t>do not</a:t>
            </a:r>
            <a:r>
              <a:rPr lang="en-US" dirty="0" smtClean="0"/>
              <a:t> use the </a:t>
            </a:r>
            <a:r>
              <a:rPr lang="en-US" b="1" dirty="0" err="1" smtClean="0"/>
              <a:t>str</a:t>
            </a:r>
            <a:r>
              <a:rPr lang="en-US" dirty="0" smtClean="0"/>
              <a:t> function.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it-IT" sz="2400" dirty="0"/>
              <a:t>&gt;&gt;&gt; a = list('hello')</a:t>
            </a:r>
          </a:p>
          <a:p>
            <a:pPr marL="0" indent="0">
              <a:buNone/>
            </a:pPr>
            <a:r>
              <a:rPr lang="it-IT" sz="2400" dirty="0"/>
              <a:t>&gt;&gt;&gt; a</a:t>
            </a:r>
          </a:p>
          <a:p>
            <a:pPr marL="0" indent="0">
              <a:buNone/>
            </a:pPr>
            <a:r>
              <a:rPr lang="it-IT" sz="2400" dirty="0"/>
              <a:t>['h', 'e', 'l', 'l', 'o']</a:t>
            </a:r>
          </a:p>
          <a:p>
            <a:pPr marL="0" indent="0">
              <a:buNone/>
            </a:pPr>
            <a:r>
              <a:rPr lang="it-IT" sz="2400" dirty="0"/>
              <a:t>&gt;&gt;&gt; b = str(a)</a:t>
            </a:r>
          </a:p>
          <a:p>
            <a:pPr marL="0" indent="0">
              <a:buNone/>
            </a:pPr>
            <a:r>
              <a:rPr lang="it-IT" sz="2400" dirty="0"/>
              <a:t>&gt;&gt;&gt; b</a:t>
            </a:r>
          </a:p>
          <a:p>
            <a:pPr marL="0" indent="0">
              <a:buNone/>
            </a:pPr>
            <a:r>
              <a:rPr lang="it-IT" sz="2400" dirty="0"/>
              <a:t>"['h', 'e', 'l', 'l', 'o']"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635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Accessing the Elements of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1762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Accessing elements of a string is done as in lists, using the [] operator.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it-IT" sz="2000" dirty="0"/>
              <a:t>&gt;&gt;&gt; a = 'hello'</a:t>
            </a:r>
          </a:p>
          <a:p>
            <a:pPr marL="0" indent="0">
              <a:buNone/>
            </a:pPr>
            <a:r>
              <a:rPr lang="it-IT" sz="2000" dirty="0"/>
              <a:t>&gt;&gt;&gt; a[0]</a:t>
            </a:r>
          </a:p>
          <a:p>
            <a:pPr marL="0" indent="0">
              <a:buNone/>
            </a:pPr>
            <a:r>
              <a:rPr lang="it-IT" sz="2000" dirty="0"/>
              <a:t>'h'</a:t>
            </a:r>
          </a:p>
          <a:p>
            <a:pPr marL="0" indent="0">
              <a:buNone/>
            </a:pPr>
            <a:r>
              <a:rPr lang="it-IT" sz="2000" dirty="0"/>
              <a:t>&gt;&gt;&gt; a[2]</a:t>
            </a:r>
          </a:p>
          <a:p>
            <a:pPr marL="0" indent="0">
              <a:buNone/>
            </a:pPr>
            <a:r>
              <a:rPr lang="it-IT" sz="2000" dirty="0"/>
              <a:t>'l'</a:t>
            </a:r>
          </a:p>
          <a:p>
            <a:pPr marL="0" indent="0">
              <a:buNone/>
            </a:pPr>
            <a:r>
              <a:rPr lang="it-IT" sz="2000" dirty="0"/>
              <a:t>&gt;&gt;&gt; a[1:3]</a:t>
            </a:r>
          </a:p>
          <a:p>
            <a:pPr marL="0" indent="0">
              <a:buNone/>
            </a:pPr>
            <a:r>
              <a:rPr lang="it-IT" sz="2000" dirty="0"/>
              <a:t>'el'</a:t>
            </a:r>
          </a:p>
          <a:p>
            <a:pPr marL="0" indent="0">
              <a:buNone/>
            </a:pPr>
            <a:r>
              <a:rPr lang="it-IT" sz="2000" dirty="0"/>
              <a:t>&gt;&gt;&gt; a[-1]</a:t>
            </a:r>
          </a:p>
          <a:p>
            <a:pPr marL="0" indent="0">
              <a:buNone/>
            </a:pPr>
            <a:r>
              <a:rPr lang="it-IT" sz="2000" dirty="0"/>
              <a:t>'o'</a:t>
            </a:r>
          </a:p>
          <a:p>
            <a:pPr marL="0" indent="0">
              <a:buNone/>
            </a:pPr>
            <a:r>
              <a:rPr lang="it-IT" sz="2000" dirty="0"/>
              <a:t>&gt;&gt;&gt; a[-2]</a:t>
            </a:r>
          </a:p>
          <a:p>
            <a:pPr marL="0" indent="0">
              <a:buNone/>
            </a:pPr>
            <a:r>
              <a:rPr lang="it-IT" sz="2000" dirty="0"/>
              <a:t>'l'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03754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a List to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To convert a list to a string, use a </a:t>
            </a:r>
            <a:r>
              <a:rPr lang="en-US" b="1" dirty="0" smtClean="0"/>
              <a:t>for</a:t>
            </a:r>
            <a:r>
              <a:rPr lang="en-US" dirty="0" smtClean="0"/>
              <a:t> loop.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it-IT" sz="2400" dirty="0" smtClean="0"/>
              <a:t>a = ['h', 'e', 'l', 'l', 'o']</a:t>
            </a:r>
          </a:p>
          <a:p>
            <a:pPr marL="0" indent="0">
              <a:buNone/>
            </a:pPr>
            <a:r>
              <a:rPr lang="it-IT" sz="2400" dirty="0" smtClean="0"/>
              <a:t>b </a:t>
            </a:r>
            <a:r>
              <a:rPr lang="it-IT" sz="2400" dirty="0"/>
              <a:t>= ""</a:t>
            </a:r>
          </a:p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r>
              <a:rPr lang="it-IT" sz="2400" dirty="0" smtClean="0"/>
              <a:t>for </a:t>
            </a:r>
            <a:r>
              <a:rPr lang="it-IT" sz="2400" dirty="0"/>
              <a:t>letter in a:</a:t>
            </a:r>
          </a:p>
          <a:p>
            <a:pPr marL="0" indent="0">
              <a:buNone/>
            </a:pPr>
            <a:r>
              <a:rPr lang="it-IT" sz="2400" dirty="0" smtClean="0"/>
              <a:t>    b </a:t>
            </a:r>
            <a:r>
              <a:rPr lang="it-IT" sz="2400" dirty="0"/>
              <a:t>= b+letter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 smtClean="0"/>
              <a:t>&gt;&gt;&gt; </a:t>
            </a:r>
            <a:r>
              <a:rPr lang="it-IT" sz="2400" dirty="0"/>
              <a:t>b</a:t>
            </a:r>
          </a:p>
          <a:p>
            <a:pPr marL="0" indent="0">
              <a:buNone/>
            </a:pPr>
            <a:r>
              <a:rPr lang="it-IT" sz="2400" dirty="0"/>
              <a:t>'hello'</a:t>
            </a:r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4268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Strings to Lists and 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# sort all the letters in a </a:t>
            </a:r>
            <a:r>
              <a:rPr lang="en-US" sz="2000" dirty="0" smtClean="0"/>
              <a:t>string.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text = input('Enter some text: ')</a:t>
            </a:r>
          </a:p>
          <a:p>
            <a:pPr marL="0" indent="0">
              <a:buNone/>
            </a:pPr>
            <a:r>
              <a:rPr lang="en-US" sz="2000" dirty="0" err="1" smtClean="0"/>
              <a:t>text_list</a:t>
            </a:r>
            <a:r>
              <a:rPr lang="en-US" sz="2000" dirty="0" smtClean="0"/>
              <a:t> </a:t>
            </a:r>
            <a:r>
              <a:rPr lang="en-US" sz="2000" dirty="0"/>
              <a:t>= list(text)</a:t>
            </a:r>
          </a:p>
          <a:p>
            <a:pPr marL="0" indent="0">
              <a:buNone/>
            </a:pPr>
            <a:r>
              <a:rPr lang="en-US" sz="2000" dirty="0" err="1"/>
              <a:t>text_list.sort</a:t>
            </a:r>
            <a:r>
              <a:rPr lang="en-US" sz="2000" dirty="0"/>
              <a:t>()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err="1"/>
              <a:t>new_text</a:t>
            </a:r>
            <a:r>
              <a:rPr lang="en-US" sz="2000" dirty="0"/>
              <a:t> = ""</a:t>
            </a:r>
          </a:p>
          <a:p>
            <a:pPr marL="0" indent="0">
              <a:buNone/>
            </a:pPr>
            <a:r>
              <a:rPr lang="en-US" sz="2000" dirty="0"/>
              <a:t>for letter in </a:t>
            </a:r>
            <a:r>
              <a:rPr lang="en-US" sz="2000" dirty="0" err="1"/>
              <a:t>text_list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en-US" sz="2000" dirty="0"/>
              <a:t>    </a:t>
            </a:r>
            <a:r>
              <a:rPr lang="en-US" sz="2000" dirty="0" err="1"/>
              <a:t>new_text</a:t>
            </a:r>
            <a:r>
              <a:rPr lang="en-US" sz="2000" dirty="0"/>
              <a:t> = </a:t>
            </a:r>
            <a:r>
              <a:rPr lang="en-US" sz="2000" dirty="0" err="1"/>
              <a:t>new_text</a:t>
            </a:r>
            <a:r>
              <a:rPr lang="en-US" sz="2000" dirty="0"/>
              <a:t> + letter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print("The sorted text is:", </a:t>
            </a:r>
            <a:r>
              <a:rPr lang="en-US" sz="2000" dirty="0" err="1"/>
              <a:t>new_text</a:t>
            </a:r>
            <a:r>
              <a:rPr lang="en-US" sz="2000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10200" y="2133600"/>
            <a:ext cx="2978572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OUTPUT: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Enter </a:t>
            </a:r>
            <a:r>
              <a:rPr lang="en-US" dirty="0">
                <a:solidFill>
                  <a:srgbClr val="FF0000"/>
                </a:solidFill>
              </a:rPr>
              <a:t>some text: hello world</a:t>
            </a:r>
          </a:p>
          <a:p>
            <a:r>
              <a:rPr lang="en-US" dirty="0">
                <a:solidFill>
                  <a:srgbClr val="FF0000"/>
                </a:solidFill>
              </a:rPr>
              <a:t>The sorted text is:  </a:t>
            </a:r>
            <a:r>
              <a:rPr lang="en-US" dirty="0" err="1">
                <a:solidFill>
                  <a:srgbClr val="FF0000"/>
                </a:solidFill>
              </a:rPr>
              <a:t>dehllloorw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361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Accessing the Elements of a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1762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Accessing elements of a string is done as in lists, using the [] operator.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it-IT" sz="2000" dirty="0"/>
              <a:t>&gt;&gt;&gt; 'goodbye'[3]</a:t>
            </a:r>
          </a:p>
          <a:p>
            <a:pPr marL="0" indent="0">
              <a:buNone/>
            </a:pPr>
            <a:r>
              <a:rPr lang="it-IT" sz="2000" dirty="0"/>
              <a:t>'d'</a:t>
            </a:r>
          </a:p>
          <a:p>
            <a:pPr marL="0" indent="0">
              <a:buNone/>
            </a:pPr>
            <a:r>
              <a:rPr lang="it-IT" sz="2000" dirty="0" smtClean="0"/>
              <a:t>&gt;&gt;&gt; </a:t>
            </a:r>
            <a:r>
              <a:rPr lang="it-IT" sz="2000" dirty="0"/>
              <a:t>'goodbye'[4:1:-1]</a:t>
            </a:r>
          </a:p>
          <a:p>
            <a:pPr marL="0" indent="0">
              <a:buNone/>
            </a:pPr>
            <a:r>
              <a:rPr lang="it-IT" sz="2000" dirty="0"/>
              <a:t>'bdo'</a:t>
            </a:r>
          </a:p>
          <a:p>
            <a:pPr marL="0" indent="0">
              <a:buNone/>
            </a:pPr>
            <a:r>
              <a:rPr lang="it-IT" sz="2000" dirty="0" smtClean="0"/>
              <a:t>&gt;&gt;&gt; </a:t>
            </a:r>
            <a:r>
              <a:rPr lang="it-IT" sz="2000" dirty="0"/>
              <a:t>'goodbye'[::2]</a:t>
            </a:r>
          </a:p>
          <a:p>
            <a:pPr marL="0" indent="0">
              <a:buNone/>
            </a:pPr>
            <a:r>
              <a:rPr lang="it-IT" sz="2000" dirty="0" smtClean="0"/>
              <a:t>'gobe'</a:t>
            </a:r>
          </a:p>
          <a:p>
            <a:pPr marL="0" indent="0">
              <a:buNone/>
            </a:pPr>
            <a:r>
              <a:rPr lang="en-US" sz="2000" dirty="0"/>
              <a:t>&gt;&gt;&gt; 'goodbye'[:4]</a:t>
            </a:r>
          </a:p>
          <a:p>
            <a:pPr marL="0" indent="0">
              <a:buNone/>
            </a:pPr>
            <a:r>
              <a:rPr lang="en-US" sz="2000" dirty="0"/>
              <a:t>'good'</a:t>
            </a:r>
          </a:p>
          <a:p>
            <a:pPr marL="0" indent="0">
              <a:buNone/>
            </a:pPr>
            <a:r>
              <a:rPr lang="en-US" sz="2000" dirty="0"/>
              <a:t>&gt;&gt;&gt; 'goodbye'[4:]</a:t>
            </a:r>
          </a:p>
          <a:p>
            <a:pPr marL="0" indent="0">
              <a:buNone/>
            </a:pPr>
            <a:r>
              <a:rPr lang="en-US" sz="2000" dirty="0"/>
              <a:t>'bye'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728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Concatenation Using The +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The </a:t>
            </a:r>
            <a:r>
              <a:rPr lang="en-US" sz="2800" b="1" dirty="0" smtClean="0"/>
              <a:t>string1+string2 </a:t>
            </a:r>
            <a:r>
              <a:rPr lang="en-US" sz="2800" dirty="0" smtClean="0"/>
              <a:t>expression produces the concatenation of </a:t>
            </a:r>
            <a:r>
              <a:rPr lang="en-US" sz="2800" b="1" dirty="0" smtClean="0"/>
              <a:t>string1</a:t>
            </a:r>
            <a:r>
              <a:rPr lang="en-US" sz="2800" dirty="0" smtClean="0"/>
              <a:t> and </a:t>
            </a:r>
            <a:r>
              <a:rPr lang="en-US" sz="2800" b="1" dirty="0" smtClean="0"/>
              <a:t>string2</a:t>
            </a:r>
            <a:r>
              <a:rPr lang="en-US" sz="2800" dirty="0" smtClean="0"/>
              <a:t>.</a:t>
            </a:r>
            <a:endParaRPr lang="en-US" sz="2800" dirty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/>
          </a:p>
          <a:p>
            <a:pPr>
              <a:buNone/>
            </a:pPr>
            <a:r>
              <a:rPr lang="en-US" sz="2400" dirty="0" smtClean="0"/>
              <a:t>&gt;&gt;&gt; a = "hello"</a:t>
            </a:r>
          </a:p>
          <a:p>
            <a:pPr>
              <a:buNone/>
            </a:pPr>
            <a:r>
              <a:rPr lang="en-US" sz="2400" dirty="0" smtClean="0"/>
              <a:t>&gt;&gt;&gt; b = a + " " + "world"</a:t>
            </a:r>
          </a:p>
          <a:p>
            <a:pPr>
              <a:buNone/>
            </a:pPr>
            <a:r>
              <a:rPr lang="en-US" sz="2400" dirty="0" smtClean="0"/>
              <a:t>&gt;&gt;&gt; print(b)</a:t>
            </a:r>
          </a:p>
          <a:p>
            <a:pPr>
              <a:buNone/>
            </a:pPr>
            <a:r>
              <a:rPr lang="en-US" sz="2400" dirty="0" smtClean="0"/>
              <a:t>hello world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164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Concatenation Using The +=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The </a:t>
            </a:r>
            <a:r>
              <a:rPr lang="en-US" sz="2800" b="1" dirty="0" smtClean="0"/>
              <a:t>string1 += string2 </a:t>
            </a:r>
            <a:r>
              <a:rPr lang="en-US" sz="2800" dirty="0" smtClean="0"/>
              <a:t>statement assigns to </a:t>
            </a:r>
            <a:r>
              <a:rPr lang="en-US" sz="2800" b="1" dirty="0" smtClean="0"/>
              <a:t>string1 </a:t>
            </a:r>
            <a:r>
              <a:rPr lang="en-US" sz="2800" dirty="0" smtClean="0"/>
              <a:t>the concatenation of </a:t>
            </a:r>
            <a:r>
              <a:rPr lang="en-US" sz="2800" b="1" dirty="0" smtClean="0"/>
              <a:t>string1</a:t>
            </a:r>
            <a:r>
              <a:rPr lang="en-US" sz="2800" dirty="0" smtClean="0"/>
              <a:t> and </a:t>
            </a:r>
            <a:r>
              <a:rPr lang="en-US" sz="2800" b="1" dirty="0" smtClean="0"/>
              <a:t>string2</a:t>
            </a:r>
            <a:r>
              <a:rPr lang="en-US" sz="2800" dirty="0" smtClean="0"/>
              <a:t>.</a:t>
            </a:r>
            <a:endParaRPr lang="en-US" sz="2800" dirty="0"/>
          </a:p>
          <a:p>
            <a:pPr>
              <a:buNone/>
            </a:pPr>
            <a:endParaRPr lang="en-US" sz="1000" dirty="0"/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r>
              <a:rPr lang="en-US" sz="2400" dirty="0"/>
              <a:t>&gt;&gt;&gt; c = "Arlington"</a:t>
            </a:r>
          </a:p>
          <a:p>
            <a:pPr>
              <a:buNone/>
            </a:pPr>
            <a:r>
              <a:rPr lang="en-US" sz="2400" dirty="0"/>
              <a:t>&gt;&gt;&gt; c += ", TX"</a:t>
            </a:r>
          </a:p>
          <a:p>
            <a:pPr>
              <a:buNone/>
            </a:pPr>
            <a:r>
              <a:rPr lang="en-US" sz="2400" dirty="0"/>
              <a:t>&gt;&gt;&gt; print(c)</a:t>
            </a:r>
          </a:p>
          <a:p>
            <a:pPr>
              <a:buNone/>
            </a:pPr>
            <a:r>
              <a:rPr lang="en-US" sz="2400" dirty="0"/>
              <a:t>Arlington, TX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* Operator on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/>
              <a:t>&gt;&gt;&gt; a = "hello"</a:t>
            </a:r>
          </a:p>
          <a:p>
            <a:pPr>
              <a:buNone/>
            </a:pPr>
            <a:r>
              <a:rPr lang="en-US" sz="2800" dirty="0" smtClean="0"/>
              <a:t>&gt;&gt;&gt; a*3</a:t>
            </a:r>
          </a:p>
          <a:p>
            <a:pPr>
              <a:buNone/>
            </a:pPr>
            <a:r>
              <a:rPr lang="en-US" sz="2800" dirty="0" smtClean="0"/>
              <a:t>'</a:t>
            </a:r>
            <a:r>
              <a:rPr lang="en-US" sz="2800" dirty="0" err="1" smtClean="0"/>
              <a:t>hellohellohello</a:t>
            </a:r>
            <a:r>
              <a:rPr lang="en-US" sz="2800" dirty="0" smtClean="0"/>
              <a:t>'</a:t>
            </a:r>
          </a:p>
          <a:p>
            <a:pPr>
              <a:buNone/>
            </a:pPr>
            <a:endParaRPr lang="en-US" sz="1200" dirty="0" smtClean="0"/>
          </a:p>
          <a:p>
            <a:r>
              <a:rPr lang="en-US" dirty="0" smtClean="0"/>
              <a:t>The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string*integer</a:t>
            </a:r>
            <a:r>
              <a:rPr lang="en-US" dirty="0" smtClean="0"/>
              <a:t> expression repeats a string as many times as the integer specifies.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620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</a:t>
            </a:r>
            <a:r>
              <a:rPr lang="en-US" dirty="0" smtClean="0"/>
              <a:t> Loops with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581400" cy="4525963"/>
          </a:xfrm>
        </p:spPr>
        <p:txBody>
          <a:bodyPr/>
          <a:lstStyle/>
          <a:p>
            <a:r>
              <a:rPr lang="en-US" sz="2800" dirty="0" smtClean="0"/>
              <a:t>Print out all letters in a string.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/>
              <a:t>text = "hello world"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for letter in text:</a:t>
            </a:r>
          </a:p>
          <a:p>
            <a:pPr marL="0" indent="0">
              <a:buNone/>
            </a:pPr>
            <a:r>
              <a:rPr lang="en-US" sz="2000" dirty="0"/>
              <a:t>    print('found letter', letter)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410200" y="1600200"/>
            <a:ext cx="28956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000" b="1" u="sng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OUTPUT:</a:t>
            </a:r>
          </a:p>
          <a:p>
            <a:pPr marL="0" indent="0">
              <a:buNone/>
            </a:pPr>
            <a:endParaRPr lang="pt-BR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pt-B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found letter h</a:t>
            </a:r>
          </a:p>
          <a:p>
            <a:pPr marL="0" indent="0">
              <a:buNone/>
            </a:pPr>
            <a:r>
              <a:rPr lang="pt-B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found letter e</a:t>
            </a:r>
          </a:p>
          <a:p>
            <a:pPr marL="0" indent="0">
              <a:buNone/>
            </a:pPr>
            <a:r>
              <a:rPr lang="pt-B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found letter l</a:t>
            </a:r>
          </a:p>
          <a:p>
            <a:pPr marL="0" indent="0">
              <a:buNone/>
            </a:pPr>
            <a:r>
              <a:rPr lang="pt-B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found letter l</a:t>
            </a:r>
          </a:p>
          <a:p>
            <a:pPr marL="0" indent="0">
              <a:buNone/>
            </a:pPr>
            <a:r>
              <a:rPr lang="pt-B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found letter o</a:t>
            </a:r>
          </a:p>
          <a:p>
            <a:pPr marL="0" indent="0">
              <a:buNone/>
            </a:pPr>
            <a:r>
              <a:rPr lang="pt-B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found letter  </a:t>
            </a:r>
          </a:p>
          <a:p>
            <a:pPr marL="0" indent="0">
              <a:buNone/>
            </a:pPr>
            <a:r>
              <a:rPr lang="pt-B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found letter w</a:t>
            </a:r>
          </a:p>
          <a:p>
            <a:pPr marL="0" indent="0">
              <a:buNone/>
            </a:pPr>
            <a:r>
              <a:rPr lang="pt-B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found letter o</a:t>
            </a:r>
          </a:p>
          <a:p>
            <a:pPr marL="0" indent="0">
              <a:buNone/>
            </a:pPr>
            <a:r>
              <a:rPr lang="pt-B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found letter r</a:t>
            </a:r>
          </a:p>
          <a:p>
            <a:pPr marL="0" indent="0">
              <a:buNone/>
            </a:pPr>
            <a:r>
              <a:rPr lang="pt-B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found letter l</a:t>
            </a:r>
          </a:p>
          <a:p>
            <a:pPr marL="0" indent="0">
              <a:buNone/>
            </a:pPr>
            <a:r>
              <a:rPr lang="pt-BR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found letter d</a:t>
            </a:r>
            <a:endParaRPr lang="en-US" sz="20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534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2207</Words>
  <Application>Microsoft Office PowerPoint</Application>
  <PresentationFormat>On-screen Show (4:3)</PresentationFormat>
  <Paragraphs>446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PowerPoint Presentation</vt:lpstr>
      <vt:lpstr>Strings Store Text</vt:lpstr>
      <vt:lpstr>A Simple Program Using Strings</vt:lpstr>
      <vt:lpstr>Accessing the Elements of a String</vt:lpstr>
      <vt:lpstr>Accessing the Elements of a String</vt:lpstr>
      <vt:lpstr>Concatenation Using The + Operator</vt:lpstr>
      <vt:lpstr>Concatenation Using The += Operator</vt:lpstr>
      <vt:lpstr>The * Operator on Strings</vt:lpstr>
      <vt:lpstr>For Loops with Strings</vt:lpstr>
      <vt:lpstr>String Comparisons</vt:lpstr>
      <vt:lpstr>String Comparisons</vt:lpstr>
      <vt:lpstr>String Comparisons</vt:lpstr>
      <vt:lpstr>String Comparisons</vt:lpstr>
      <vt:lpstr>String Comparisons</vt:lpstr>
      <vt:lpstr>String Comparisons</vt:lpstr>
      <vt:lpstr>String Comparisons</vt:lpstr>
      <vt:lpstr>Strings Cannot Change</vt:lpstr>
      <vt:lpstr>If You Must Change a String…</vt:lpstr>
      <vt:lpstr>For More Subtle String Changes…</vt:lpstr>
      <vt:lpstr>For More Subtle String Changes…</vt:lpstr>
      <vt:lpstr>An Example</vt:lpstr>
      <vt:lpstr>An Example</vt:lpstr>
      <vt:lpstr>A Variation</vt:lpstr>
      <vt:lpstr>The in Operator</vt:lpstr>
      <vt:lpstr>upper and lower</vt:lpstr>
      <vt:lpstr>The len Function</vt:lpstr>
      <vt:lpstr>Reversing a String</vt:lpstr>
      <vt:lpstr>The index method</vt:lpstr>
      <vt:lpstr>The find method</vt:lpstr>
      <vt:lpstr>The isspace method</vt:lpstr>
      <vt:lpstr>The strip method</vt:lpstr>
      <vt:lpstr>Converting Other Types to Strings</vt:lpstr>
      <vt:lpstr>Converting Strings Into Ints/Floats</vt:lpstr>
      <vt:lpstr>ASCII Codes</vt:lpstr>
      <vt:lpstr>ASCII Codes</vt:lpstr>
      <vt:lpstr>From ASCII Code to Character</vt:lpstr>
      <vt:lpstr>From ASCII Code to Character</vt:lpstr>
      <vt:lpstr>Converting Strings Into Lists</vt:lpstr>
      <vt:lpstr>Converting a List to a String</vt:lpstr>
      <vt:lpstr>Converting a List to a String</vt:lpstr>
      <vt:lpstr>Example: Strings to Lists and Back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358</cp:revision>
  <dcterms:created xsi:type="dcterms:W3CDTF">2006-08-16T00:00:00Z</dcterms:created>
  <dcterms:modified xsi:type="dcterms:W3CDTF">2013-07-22T15:21:28Z</dcterms:modified>
</cp:coreProperties>
</file>