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430" r:id="rId2"/>
    <p:sldId id="432" r:id="rId3"/>
    <p:sldId id="433" r:id="rId4"/>
    <p:sldId id="434" r:id="rId5"/>
    <p:sldId id="435" r:id="rId6"/>
    <p:sldId id="436" r:id="rId7"/>
    <p:sldId id="438" r:id="rId8"/>
    <p:sldId id="439" r:id="rId9"/>
    <p:sldId id="440" r:id="rId10"/>
    <p:sldId id="441" r:id="rId11"/>
    <p:sldId id="437" r:id="rId12"/>
    <p:sldId id="442" r:id="rId13"/>
    <p:sldId id="443" r:id="rId14"/>
    <p:sldId id="444" r:id="rId15"/>
    <p:sldId id="445" r:id="rId16"/>
    <p:sldId id="450" r:id="rId17"/>
    <p:sldId id="449" r:id="rId18"/>
    <p:sldId id="451" r:id="rId19"/>
    <p:sldId id="447" r:id="rId20"/>
    <p:sldId id="446" r:id="rId21"/>
    <p:sldId id="448" r:id="rId22"/>
    <p:sldId id="452" r:id="rId23"/>
    <p:sldId id="453" r:id="rId2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CD89716-B8FB-4A72-B3C1-A357A67D2303}">
          <p14:sldIdLst>
            <p14:sldId id="430"/>
            <p14:sldId id="432"/>
            <p14:sldId id="433"/>
            <p14:sldId id="434"/>
            <p14:sldId id="435"/>
            <p14:sldId id="436"/>
            <p14:sldId id="438"/>
            <p14:sldId id="439"/>
            <p14:sldId id="440"/>
            <p14:sldId id="441"/>
            <p14:sldId id="437"/>
            <p14:sldId id="442"/>
            <p14:sldId id="443"/>
            <p14:sldId id="444"/>
            <p14:sldId id="445"/>
            <p14:sldId id="450"/>
            <p14:sldId id="449"/>
            <p14:sldId id="451"/>
            <p14:sldId id="447"/>
            <p14:sldId id="446"/>
            <p14:sldId id="448"/>
            <p14:sldId id="452"/>
            <p14:sldId id="45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ED6"/>
    <a:srgbClr val="556A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15" autoAdjust="0"/>
    <p:restoredTop sz="94660"/>
  </p:normalViewPr>
  <p:slideViewPr>
    <p:cSldViewPr>
      <p:cViewPr>
        <p:scale>
          <a:sx n="90" d="100"/>
          <a:sy n="90" d="100"/>
        </p:scale>
        <p:origin x="-120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0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2/11/2014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D9714B-E11A-4793-9D4B-C7DA0B002A2E}" type="datetime1">
              <a:rPr lang="en-US" smtClean="0"/>
              <a:pPr/>
              <a:t>2/11/2014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DFD6908-18CF-4D46-A568-031B411BADDC}" type="datetime1">
              <a:rPr lang="en-US" smtClean="0"/>
              <a:pPr/>
              <a:t>2/11/2014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40A0BF-8AB8-438E-8F5F-3BC988050D5C}" type="datetime1">
              <a:rPr lang="en-US" smtClean="0"/>
              <a:pPr/>
              <a:t>2/11/2014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 txBox="1">
            <a:spLocks/>
          </p:cNvSpPr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Structured Computer Organization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, 6</a:t>
            </a:r>
            <a:r>
              <a:rPr lang="en-US" baseline="30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th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Edition by </a:t>
            </a:r>
            <a:r>
              <a:rPr lang="en-US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Tanenbaum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and Austin, © Pearson Education-Prentice Hall, 2012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CC53C8-EBAD-4C62-BD80-AE3F291521E9}" type="datetimeFigureOut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2/11/2014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F4B55D-9FA9-4432-8DB9-8EC9764CE2D9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44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DD1D551-D1C9-475F-8F97-B5E238F846DE}" type="datetime1">
              <a:rPr lang="en-US" smtClean="0"/>
              <a:pPr/>
              <a:t>2/11/2014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7700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85A71D-2E90-4908-919F-619FDB1089CE}" type="datetime1">
              <a:rPr lang="en-US" smtClean="0"/>
              <a:pPr/>
              <a:t>2/11/2014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74358A-EF12-449E-95F9-53ECB702F323}" type="datetime1">
              <a:rPr lang="en-US" smtClean="0"/>
              <a:pPr/>
              <a:t>2/11/2014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FBF9DE-364F-4108-BF86-9295B2495FBB}" type="datetime1">
              <a:rPr lang="en-US" smtClean="0"/>
              <a:pPr/>
              <a:t>2/11/2014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F3091E9-5B6C-4491-8FE2-FE8BB8D7CBC7}" type="datetime1">
              <a:rPr lang="en-US" smtClean="0"/>
              <a:pPr/>
              <a:t>2/11/2014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7432F4-B520-430E-BC9F-5620D1D82898}" type="datetime1">
              <a:rPr lang="en-US" smtClean="0"/>
              <a:pPr/>
              <a:t>2/11/2014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321798-164E-4412-9238-A87AFC6688E7}" type="datetime1">
              <a:rPr lang="en-US" smtClean="0"/>
              <a:pPr/>
              <a:t>2/11/2014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36B5C6D-AA2A-4233-A83B-6410688265D8}" type="datetime1">
              <a:rPr lang="en-US" smtClean="0"/>
              <a:pPr/>
              <a:t>2/11/2014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7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Arial" charset="0"/>
                <a:cs typeface="Arial" charset="0"/>
              </a:rPr>
              <a:t>Guide to Assignment 3 and </a:t>
            </a:r>
            <a:r>
              <a:rPr lang="en-US" altLang="en-US" smtClean="0">
                <a:latin typeface="Arial" charset="0"/>
                <a:cs typeface="Arial" charset="0"/>
              </a:rPr>
              <a:t>4 Programming Tasks</a:t>
            </a:r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193890" y="4191000"/>
            <a:ext cx="667368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2312</a:t>
            </a:r>
          </a:p>
          <a:p>
            <a:pPr algn="ctr" eaLnBrk="1" hangingPunct="1"/>
            <a:r>
              <a:rPr lang="en-US" dirty="0"/>
              <a:t>C</a:t>
            </a:r>
            <a:r>
              <a:rPr lang="en-US" dirty="0" smtClean="0"/>
              <a:t>omputer </a:t>
            </a:r>
            <a:r>
              <a:rPr lang="en-US" dirty="0"/>
              <a:t>Organization and Assembly Language Programming </a:t>
            </a:r>
          </a:p>
          <a:p>
            <a:pPr algn="ctr" eaLnBrk="1" hangingPunct="1"/>
            <a:r>
              <a:rPr lang="en-US" dirty="0" err="1" smtClean="0"/>
              <a:t>Vassilis</a:t>
            </a:r>
            <a:r>
              <a:rPr lang="en-US" dirty="0" smtClean="0"/>
              <a:t> </a:t>
            </a:r>
            <a:r>
              <a:rPr lang="en-US" dirty="0"/>
              <a:t>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</p:spTree>
    <p:extLst>
      <p:ext uri="{BB962C8B-B14F-4D97-AF65-F5344CB8AC3E}">
        <p14:creationId xmlns:p14="http://schemas.microsoft.com/office/powerpoint/2010/main" val="1485254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2 Encoded File (coded1.txt)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1010100111010001110010100100000111010111110000111101110111001111110000111110010011011110110111100100000111010010111001110100000111000011110111010100000111000011110111011101001011011011110000111101100001000001111010001101000111000011111010000100000111011000110100101110110111001010111001110100000111010010110111010100000110000010111010111110011111101000111001001100001111011000110100101100001101011100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dirty="0" smtClean="0"/>
              <a:t>This binary pattern is the parity-bit encoding for: "The kangaroo is an animal that lives in Australia."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213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2 - Sample Output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Encoding:</a:t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./</a:t>
            </a:r>
            <a:r>
              <a:rPr lang="en-US" sz="2400" b="1" dirty="0" err="1" smtClean="0"/>
              <a:t>a.out</a:t>
            </a:r>
            <a:r>
              <a:rPr lang="en-US" sz="2400" b="1" dirty="0" smtClean="0"/>
              <a:t> 0 </a:t>
            </a:r>
            <a:r>
              <a:rPr lang="en-US" sz="2400" b="1" dirty="0"/>
              <a:t>in1.txt out1.txt 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Start of translation:</a:t>
            </a:r>
          </a:p>
          <a:p>
            <a:pPr marL="0" indent="0">
              <a:buNone/>
            </a:pPr>
            <a:r>
              <a:rPr lang="en-US" sz="2400" b="1" dirty="0"/>
              <a:t>The kangaroo is an animal that lives in Australia.</a:t>
            </a:r>
          </a:p>
          <a:p>
            <a:pPr marL="0" indent="0">
              <a:buNone/>
            </a:pPr>
            <a:r>
              <a:rPr lang="en-US" sz="2400" b="1" dirty="0"/>
              <a:t>End of translation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784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2 - Sample Output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Decoding (no errors found):</a:t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./</a:t>
            </a:r>
            <a:r>
              <a:rPr lang="en-US" sz="2400" b="1" dirty="0" err="1" smtClean="0"/>
              <a:t>a.out</a:t>
            </a:r>
            <a:r>
              <a:rPr lang="en-US" sz="2400" b="1" dirty="0"/>
              <a:t> 1 parity1.txt out2.txt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Start of translation:</a:t>
            </a:r>
          </a:p>
          <a:p>
            <a:pPr marL="0" indent="0">
              <a:buNone/>
            </a:pPr>
            <a:r>
              <a:rPr lang="en-US" sz="2400" b="1" dirty="0"/>
              <a:t>The kangaroo is an animal that lives in Australia.</a:t>
            </a:r>
          </a:p>
          <a:p>
            <a:pPr marL="0" indent="0">
              <a:buNone/>
            </a:pPr>
            <a:r>
              <a:rPr lang="en-US" sz="2400" b="1" dirty="0"/>
              <a:t>End of translation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7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2 - Sample Output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Decoding (errors found):</a:t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r>
              <a:rPr lang="en-US" sz="2200" b="1" dirty="0"/>
              <a:t>1 parity2.txt out2.txt</a:t>
            </a:r>
          </a:p>
          <a:p>
            <a:pPr marL="0" indent="0">
              <a:buNone/>
            </a:pPr>
            <a:r>
              <a:rPr lang="en-US" sz="2200" b="1" dirty="0"/>
              <a:t>error detected at word 0</a:t>
            </a:r>
          </a:p>
          <a:p>
            <a:pPr marL="0" indent="0">
              <a:buNone/>
            </a:pPr>
            <a:r>
              <a:rPr lang="en-US" sz="2200" b="1" dirty="0"/>
              <a:t>error detected at word 8</a:t>
            </a:r>
          </a:p>
          <a:p>
            <a:pPr marL="0" indent="0">
              <a:buNone/>
            </a:pPr>
            <a:r>
              <a:rPr lang="en-US" sz="2200" b="1" dirty="0"/>
              <a:t>error detected at word 16</a:t>
            </a:r>
          </a:p>
          <a:p>
            <a:pPr marL="0" indent="0">
              <a:buNone/>
            </a:pPr>
            <a:r>
              <a:rPr lang="en-US" sz="2200" b="1" dirty="0"/>
              <a:t>error detected at word 24</a:t>
            </a:r>
          </a:p>
          <a:p>
            <a:pPr marL="0" indent="0">
              <a:buNone/>
            </a:pPr>
            <a:r>
              <a:rPr lang="en-US" sz="2200" b="1" dirty="0"/>
              <a:t>error detected at word 32</a:t>
            </a:r>
          </a:p>
          <a:p>
            <a:pPr marL="0" indent="0">
              <a:buNone/>
            </a:pPr>
            <a:r>
              <a:rPr lang="en-US" sz="2200" b="1" dirty="0"/>
              <a:t>error detected at word 48</a:t>
            </a:r>
          </a:p>
          <a:p>
            <a:pPr marL="0" indent="0">
              <a:buNone/>
            </a:pPr>
            <a:endParaRPr lang="en-US" sz="2200" b="1" dirty="0"/>
          </a:p>
          <a:p>
            <a:pPr marL="0" indent="0">
              <a:buNone/>
            </a:pPr>
            <a:r>
              <a:rPr lang="en-US" sz="2200" b="1" dirty="0"/>
              <a:t>Start of translation:</a:t>
            </a:r>
          </a:p>
          <a:p>
            <a:pPr marL="0" indent="0">
              <a:buNone/>
            </a:pPr>
            <a:r>
              <a:rPr lang="en-US" sz="2200" b="1" dirty="0"/>
              <a:t>he </a:t>
            </a:r>
            <a:r>
              <a:rPr lang="en-US" sz="2200" b="1" dirty="0" err="1"/>
              <a:t>kangAroo</a:t>
            </a:r>
            <a:r>
              <a:rPr lang="en-US" sz="2200" b="1" dirty="0"/>
              <a:t> is </a:t>
            </a:r>
            <a:r>
              <a:rPr lang="en-US" sz="2200" b="1" dirty="0" err="1"/>
              <a:t>qn</a:t>
            </a:r>
            <a:r>
              <a:rPr lang="en-US" sz="2200" b="1" dirty="0"/>
              <a:t> </a:t>
            </a:r>
            <a:r>
              <a:rPr lang="en-US" sz="2200" b="1" dirty="0" err="1"/>
              <a:t>animad</a:t>
            </a:r>
            <a:r>
              <a:rPr lang="en-US" sz="2200" b="1" dirty="0"/>
              <a:t> that </a:t>
            </a:r>
            <a:r>
              <a:rPr lang="en-US" sz="2200" b="1" dirty="0" err="1"/>
              <a:t>lmves</a:t>
            </a:r>
            <a:r>
              <a:rPr lang="en-US" sz="2200" b="1" dirty="0"/>
              <a:t> in </a:t>
            </a:r>
            <a:r>
              <a:rPr lang="en-US" sz="2200" b="1" dirty="0" err="1"/>
              <a:t>Australi</a:t>
            </a:r>
            <a:r>
              <a:rPr lang="en-US" sz="2200" b="1" dirty="0"/>
              <a:t>`.</a:t>
            </a:r>
          </a:p>
          <a:p>
            <a:pPr marL="0" indent="0">
              <a:buNone/>
            </a:pPr>
            <a:r>
              <a:rPr lang="en-US" sz="2200" b="1" dirty="0"/>
              <a:t>End of translation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296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Goal: do </a:t>
            </a:r>
            <a:r>
              <a:rPr lang="en-US" sz="2600" dirty="0" smtClean="0"/>
              <a:t>encoding/decoding </a:t>
            </a:r>
            <a:r>
              <a:rPr lang="en-US" sz="2600" dirty="0"/>
              <a:t>of a </a:t>
            </a:r>
            <a:r>
              <a:rPr lang="en-US" sz="2600" dirty="0" smtClean="0"/>
              <a:t>file using an error correction code.</a:t>
            </a:r>
          </a:p>
          <a:p>
            <a:r>
              <a:rPr lang="en-US" sz="2600" dirty="0"/>
              <a:t>It is specified as a text file, that the program reads</a:t>
            </a:r>
            <a:r>
              <a:rPr lang="en-US" sz="2600" dirty="0" smtClean="0"/>
              <a:t>.</a:t>
            </a:r>
          </a:p>
          <a:p>
            <a:r>
              <a:rPr lang="en-US" sz="2600" dirty="0" smtClean="0"/>
              <a:t>Example: code1.txt:</a:t>
            </a:r>
          </a:p>
          <a:p>
            <a:pPr lvl="1"/>
            <a:r>
              <a:rPr lang="en-US" sz="2000" dirty="0"/>
              <a:t>3 is the number of bits in each original word.</a:t>
            </a:r>
          </a:p>
          <a:p>
            <a:pPr lvl="1"/>
            <a:r>
              <a:rPr lang="en-US" sz="2000" dirty="0"/>
              <a:t>6 is the number of bits in each </a:t>
            </a:r>
            <a:r>
              <a:rPr lang="en-US" sz="2000" dirty="0" err="1"/>
              <a:t>codeword</a:t>
            </a:r>
            <a:r>
              <a:rPr lang="en-US" sz="2000" dirty="0"/>
              <a:t>.</a:t>
            </a:r>
          </a:p>
          <a:p>
            <a:pPr lvl="1"/>
            <a:r>
              <a:rPr lang="en-US" sz="2000" dirty="0"/>
              <a:t>000 gets mapped to </a:t>
            </a:r>
            <a:r>
              <a:rPr lang="en-US" sz="2000" dirty="0" smtClean="0"/>
              <a:t>000000.</a:t>
            </a:r>
            <a:endParaRPr lang="en-US" sz="2000" dirty="0"/>
          </a:p>
          <a:p>
            <a:pPr lvl="1"/>
            <a:r>
              <a:rPr lang="en-US" sz="2000" dirty="0"/>
              <a:t>001 gets mapped to </a:t>
            </a:r>
            <a:r>
              <a:rPr lang="en-US" sz="2000" dirty="0" smtClean="0"/>
              <a:t>001011.</a:t>
            </a:r>
            <a:endParaRPr lang="en-US" sz="2000" dirty="0"/>
          </a:p>
          <a:p>
            <a:pPr lvl="1"/>
            <a:r>
              <a:rPr lang="en-US" sz="2000" dirty="0"/>
              <a:t>and so on...</a:t>
            </a:r>
          </a:p>
          <a:p>
            <a:endParaRPr lang="en-US" sz="2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81662" y="2984480"/>
            <a:ext cx="1824138" cy="3416320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3 6</a:t>
            </a:r>
          </a:p>
          <a:p>
            <a:r>
              <a:rPr lang="en-US" sz="2400" dirty="0"/>
              <a:t>000 000000</a:t>
            </a:r>
          </a:p>
          <a:p>
            <a:r>
              <a:rPr lang="en-US" sz="2400" dirty="0"/>
              <a:t>001 001011</a:t>
            </a:r>
          </a:p>
          <a:p>
            <a:r>
              <a:rPr lang="en-US" sz="2400" dirty="0"/>
              <a:t>010 010101</a:t>
            </a:r>
          </a:p>
          <a:p>
            <a:r>
              <a:rPr lang="en-US" sz="2400" dirty="0"/>
              <a:t>011 011110</a:t>
            </a:r>
          </a:p>
          <a:p>
            <a:r>
              <a:rPr lang="en-US" sz="2400" dirty="0"/>
              <a:t>100 100110</a:t>
            </a:r>
          </a:p>
          <a:p>
            <a:r>
              <a:rPr lang="en-US" sz="2400" dirty="0"/>
              <a:t>101 101101</a:t>
            </a:r>
          </a:p>
          <a:p>
            <a:r>
              <a:rPr lang="en-US" sz="2400" dirty="0"/>
              <a:t>110 110011</a:t>
            </a:r>
          </a:p>
          <a:p>
            <a:r>
              <a:rPr lang="en-US" sz="2400" dirty="0"/>
              <a:t>111 </a:t>
            </a:r>
            <a:r>
              <a:rPr lang="en-US" sz="2400" dirty="0" smtClean="0"/>
              <a:t>111000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83855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Program </a:t>
            </a:r>
            <a:r>
              <a:rPr lang="en-US" sz="2600" dirty="0"/>
              <a:t>flow</a:t>
            </a:r>
            <a:r>
              <a:rPr lang="en-US" sz="2600" dirty="0" smtClean="0"/>
              <a:t>:</a:t>
            </a:r>
          </a:p>
          <a:p>
            <a:pPr lvl="1"/>
            <a:r>
              <a:rPr lang="en-US" dirty="0" smtClean="0"/>
              <a:t>Read code.</a:t>
            </a:r>
            <a:endParaRPr lang="en-US" dirty="0"/>
          </a:p>
          <a:p>
            <a:pPr lvl="1"/>
            <a:r>
              <a:rPr lang="en-US" dirty="0"/>
              <a:t>Open input and output files.</a:t>
            </a:r>
          </a:p>
          <a:p>
            <a:pPr lvl="1"/>
            <a:r>
              <a:rPr lang="en-US" dirty="0"/>
              <a:t>While there is input data to be processed:</a:t>
            </a:r>
          </a:p>
          <a:p>
            <a:pPr lvl="2"/>
            <a:r>
              <a:rPr lang="en-US" dirty="0"/>
              <a:t>Read the next word W1 from the input file.</a:t>
            </a:r>
          </a:p>
          <a:p>
            <a:pPr lvl="2"/>
            <a:r>
              <a:rPr lang="en-US" dirty="0"/>
              <a:t>If (number == 0) </a:t>
            </a:r>
            <a:r>
              <a:rPr lang="en-US" dirty="0">
                <a:solidFill>
                  <a:srgbClr val="FF0000"/>
                </a:solidFill>
              </a:rPr>
              <a:t>convert W1 from original word to </a:t>
            </a:r>
            <a:r>
              <a:rPr lang="en-US" dirty="0" err="1">
                <a:solidFill>
                  <a:srgbClr val="FF0000"/>
                </a:solidFill>
              </a:rPr>
              <a:t>codeword</a:t>
            </a:r>
            <a:r>
              <a:rPr lang="en-US" dirty="0">
                <a:solidFill>
                  <a:srgbClr val="FF0000"/>
                </a:solidFill>
              </a:rPr>
              <a:t>  W2.</a:t>
            </a:r>
          </a:p>
          <a:p>
            <a:pPr lvl="2"/>
            <a:r>
              <a:rPr lang="en-US" dirty="0"/>
              <a:t>If (number == 1):</a:t>
            </a:r>
          </a:p>
          <a:p>
            <a:pPr lvl="3"/>
            <a:r>
              <a:rPr lang="en-US" dirty="0">
                <a:solidFill>
                  <a:srgbClr val="FF0000"/>
                </a:solidFill>
              </a:rPr>
              <a:t>convert W1 from </a:t>
            </a:r>
            <a:r>
              <a:rPr lang="en-US" dirty="0" err="1">
                <a:solidFill>
                  <a:srgbClr val="FF0000"/>
                </a:solidFill>
              </a:rPr>
              <a:t>codeword</a:t>
            </a:r>
            <a:r>
              <a:rPr lang="en-US" dirty="0">
                <a:solidFill>
                  <a:srgbClr val="FF0000"/>
                </a:solidFill>
              </a:rPr>
              <a:t> to original word  W2.</a:t>
            </a:r>
          </a:p>
          <a:p>
            <a:pPr lvl="3"/>
            <a:r>
              <a:rPr lang="en-US" dirty="0"/>
              <a:t>print out a message if an error was  </a:t>
            </a:r>
            <a:r>
              <a:rPr lang="en-US" dirty="0" smtClean="0"/>
              <a:t>corrected or detected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Save W2 to the output file.</a:t>
            </a:r>
          </a:p>
          <a:p>
            <a:pPr lvl="1"/>
            <a:r>
              <a:rPr lang="en-US" dirty="0"/>
              <a:t>Close input and output files.</a:t>
            </a:r>
          </a:p>
          <a:p>
            <a:r>
              <a:rPr lang="en-US" sz="2600" dirty="0" smtClean="0"/>
              <a:t>In </a:t>
            </a:r>
            <a:r>
              <a:rPr lang="en-US" sz="2600" dirty="0" err="1" smtClean="0"/>
              <a:t>general_codes.c</a:t>
            </a:r>
            <a:r>
              <a:rPr lang="en-US" sz="2600" dirty="0" smtClean="0"/>
              <a:t>, </a:t>
            </a:r>
            <a:r>
              <a:rPr lang="en-US" sz="2600" dirty="0"/>
              <a:t>you just have to write </a:t>
            </a:r>
            <a:r>
              <a:rPr lang="en-US" sz="2600" dirty="0" smtClean="0"/>
              <a:t>the functions </a:t>
            </a:r>
            <a:r>
              <a:rPr lang="en-US" sz="2600" dirty="0"/>
              <a:t>that convert between original words and </a:t>
            </a:r>
            <a:r>
              <a:rPr lang="en-US" sz="2600" dirty="0" err="1"/>
              <a:t>codewords</a:t>
            </a:r>
            <a:r>
              <a:rPr lang="en-US" sz="2600" dirty="0" smtClean="0"/>
              <a:t>.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108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1: </a:t>
            </a:r>
            <a:r>
              <a:rPr lang="en-US" dirty="0" smtClean="0"/>
              <a:t>Code </a:t>
            </a:r>
            <a:r>
              <a:rPr lang="en-US" dirty="0" err="1" smtClean="0"/>
              <a:t>Struct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the </a:t>
            </a:r>
            <a:r>
              <a:rPr lang="en-US" dirty="0" err="1"/>
              <a:t>datatype</a:t>
            </a:r>
            <a:r>
              <a:rPr lang="en-US" dirty="0"/>
              <a:t> that we use to store a code.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dirty="0" err="1"/>
              <a:t>struct</a:t>
            </a:r>
            <a:r>
              <a:rPr lang="en-US" sz="2400" b="1" dirty="0"/>
              <a:t> </a:t>
            </a:r>
            <a:r>
              <a:rPr lang="en-US" sz="2400" b="1" dirty="0" err="1"/>
              <a:t>code_struct</a:t>
            </a: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{</a:t>
            </a:r>
          </a:p>
          <a:p>
            <a:pPr marL="0" indent="0">
              <a:buNone/>
            </a:pPr>
            <a:r>
              <a:rPr lang="en-US" sz="2400" b="1" dirty="0" smtClean="0"/>
              <a:t>   </a:t>
            </a:r>
            <a:r>
              <a:rPr lang="en-US" sz="2400" b="1" dirty="0" err="1" smtClean="0"/>
              <a:t>int</a:t>
            </a:r>
            <a:r>
              <a:rPr lang="en-US" sz="2400" b="1" dirty="0" smtClean="0"/>
              <a:t> </a:t>
            </a:r>
            <a:r>
              <a:rPr lang="en-US" sz="2400" b="1" dirty="0"/>
              <a:t>m; // number of bits in original word</a:t>
            </a:r>
          </a:p>
          <a:p>
            <a:pPr marL="0" indent="0">
              <a:buNone/>
            </a:pPr>
            <a:r>
              <a:rPr lang="en-US" sz="2400" b="1" dirty="0"/>
              <a:t>   </a:t>
            </a:r>
            <a:r>
              <a:rPr lang="en-US" sz="2400" b="1" dirty="0" err="1"/>
              <a:t>int</a:t>
            </a:r>
            <a:r>
              <a:rPr lang="en-US" sz="2400" b="1" dirty="0"/>
              <a:t> n; // number of bits in </a:t>
            </a:r>
            <a:r>
              <a:rPr lang="en-US" sz="2400" b="1" dirty="0" err="1" smtClean="0"/>
              <a:t>codeword</a:t>
            </a:r>
            <a:r>
              <a:rPr lang="en-US" sz="2400" b="1" dirty="0" smtClean="0"/>
              <a:t> columns</a:t>
            </a:r>
            <a:r>
              <a:rPr lang="en-US" sz="2400" b="1" dirty="0"/>
              <a:t>.</a:t>
            </a:r>
          </a:p>
          <a:p>
            <a:pPr marL="0" indent="0">
              <a:buNone/>
            </a:pPr>
            <a:r>
              <a:rPr lang="en-US" sz="2400" b="1" dirty="0" smtClean="0"/>
              <a:t>   char </a:t>
            </a:r>
            <a:r>
              <a:rPr lang="en-US" sz="2400" b="1" dirty="0"/>
              <a:t>** original</a:t>
            </a:r>
            <a:r>
              <a:rPr lang="en-US" sz="2400" b="1" dirty="0" smtClean="0"/>
              <a:t>;   // original words</a:t>
            </a: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/>
              <a:t>   char </a:t>
            </a:r>
            <a:r>
              <a:rPr lang="en-US" sz="2400" b="1" dirty="0"/>
              <a:t>** codebook; </a:t>
            </a:r>
            <a:r>
              <a:rPr lang="en-US" sz="2400" b="1" dirty="0" smtClean="0"/>
              <a:t>    // legal </a:t>
            </a:r>
            <a:r>
              <a:rPr lang="en-US" sz="2400" b="1" dirty="0" err="1" smtClean="0"/>
              <a:t>codewords</a:t>
            </a: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};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5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</a:t>
            </a:r>
            <a:r>
              <a:rPr lang="en-US" dirty="0" smtClean="0"/>
              <a:t>1: Encoding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W1 be the original word.</a:t>
            </a:r>
          </a:p>
          <a:p>
            <a:r>
              <a:rPr lang="en-US" dirty="0"/>
              <a:t>Find the index K of W1 among the original words in the code book.</a:t>
            </a:r>
          </a:p>
          <a:p>
            <a:r>
              <a:rPr lang="en-US" dirty="0"/>
              <a:t>Return the </a:t>
            </a:r>
            <a:r>
              <a:rPr lang="en-US" dirty="0" err="1"/>
              <a:t>codeword</a:t>
            </a:r>
            <a:r>
              <a:rPr lang="en-US" dirty="0"/>
              <a:t> stored at index K among the </a:t>
            </a:r>
            <a:r>
              <a:rPr lang="en-US" dirty="0" err="1"/>
              <a:t>codewords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321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382000" cy="1143000"/>
          </a:xfrm>
        </p:spPr>
        <p:txBody>
          <a:bodyPr/>
          <a:lstStyle/>
          <a:p>
            <a:r>
              <a:rPr lang="en-US" dirty="0"/>
              <a:t>Practice Question </a:t>
            </a:r>
            <a:r>
              <a:rPr lang="en-US" dirty="0" smtClean="0"/>
              <a:t>1: Decoding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W1 be the </a:t>
            </a:r>
            <a:r>
              <a:rPr lang="en-US" dirty="0" err="1" smtClean="0"/>
              <a:t>codeword</a:t>
            </a:r>
            <a:r>
              <a:rPr lang="en-US" dirty="0"/>
              <a:t>.</a:t>
            </a:r>
          </a:p>
          <a:p>
            <a:r>
              <a:rPr lang="en-US" dirty="0"/>
              <a:t>Find the index K of </a:t>
            </a:r>
            <a:r>
              <a:rPr lang="en-US" dirty="0" smtClean="0"/>
              <a:t>the </a:t>
            </a:r>
            <a:r>
              <a:rPr lang="en-US" b="1" dirty="0" smtClean="0"/>
              <a:t>legal </a:t>
            </a:r>
            <a:r>
              <a:rPr lang="en-US" b="1" dirty="0" err="1" smtClean="0"/>
              <a:t>codeword</a:t>
            </a:r>
            <a:r>
              <a:rPr lang="en-US" b="1" dirty="0" smtClean="0"/>
              <a:t> L most similar to W1</a:t>
            </a:r>
            <a:r>
              <a:rPr lang="en-US" dirty="0" smtClean="0"/>
              <a:t>, among all legal </a:t>
            </a:r>
            <a:r>
              <a:rPr lang="en-US" dirty="0" err="1" smtClean="0"/>
              <a:t>codewords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If L == W1, no errors.</a:t>
            </a:r>
          </a:p>
          <a:p>
            <a:pPr lvl="1"/>
            <a:r>
              <a:rPr lang="en-US" dirty="0" smtClean="0"/>
              <a:t>If L != W1:</a:t>
            </a:r>
          </a:p>
          <a:p>
            <a:pPr lvl="2"/>
            <a:r>
              <a:rPr lang="en-US" dirty="0" smtClean="0"/>
              <a:t>If unique L, error detected and corrected.</a:t>
            </a:r>
          </a:p>
          <a:p>
            <a:pPr lvl="2"/>
            <a:r>
              <a:rPr lang="en-US" dirty="0" smtClean="0"/>
              <a:t>If multiple legal </a:t>
            </a:r>
            <a:r>
              <a:rPr lang="en-US" dirty="0" err="1" smtClean="0"/>
              <a:t>codewords</a:t>
            </a:r>
            <a:r>
              <a:rPr lang="en-US" dirty="0" smtClean="0"/>
              <a:t> were as similar to W1 as L was, </a:t>
            </a:r>
            <a:r>
              <a:rPr lang="en-US" dirty="0"/>
              <a:t>error detected </a:t>
            </a:r>
            <a:r>
              <a:rPr lang="en-US" dirty="0" smtClean="0"/>
              <a:t>but not corrected</a:t>
            </a:r>
            <a:r>
              <a:rPr lang="en-US" dirty="0"/>
              <a:t>.</a:t>
            </a:r>
          </a:p>
          <a:p>
            <a:r>
              <a:rPr lang="en-US" dirty="0"/>
              <a:t>Return the </a:t>
            </a:r>
            <a:r>
              <a:rPr lang="en-US" dirty="0" smtClean="0"/>
              <a:t>original word </a:t>
            </a:r>
            <a:r>
              <a:rPr lang="en-US" dirty="0"/>
              <a:t>stored at index K among the original </a:t>
            </a:r>
            <a:r>
              <a:rPr lang="en-US" dirty="0" smtClean="0"/>
              <a:t>words</a:t>
            </a:r>
            <a:r>
              <a:rPr lang="en-US" dirty="0"/>
              <a:t> </a:t>
            </a:r>
            <a:r>
              <a:rPr lang="en-US" dirty="0" smtClean="0"/>
              <a:t>in the code book.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655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4 Task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Goal: do </a:t>
            </a:r>
            <a:r>
              <a:rPr lang="en-US" sz="2600" dirty="0" smtClean="0"/>
              <a:t>Hamming </a:t>
            </a:r>
            <a:r>
              <a:rPr lang="en-US" sz="2600" dirty="0" smtClean="0"/>
              <a:t>encoding/decoding </a:t>
            </a:r>
            <a:r>
              <a:rPr lang="en-US" sz="2600" dirty="0"/>
              <a:t>of a </a:t>
            </a:r>
            <a:r>
              <a:rPr lang="en-US" sz="2600" dirty="0" smtClean="0"/>
              <a:t>file</a:t>
            </a:r>
          </a:p>
          <a:p>
            <a:r>
              <a:rPr lang="en-US" sz="2600" dirty="0" smtClean="0"/>
              <a:t>Original words: 7-bit ASCII codes.</a:t>
            </a:r>
          </a:p>
          <a:p>
            <a:r>
              <a:rPr lang="en-US" sz="2600" dirty="0" smtClean="0"/>
              <a:t>Hamming </a:t>
            </a:r>
            <a:r>
              <a:rPr lang="en-US" sz="2600" dirty="0" smtClean="0"/>
              <a:t>codes: 11 bits.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045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Goal: convert a data file from one endian format to the other.</a:t>
            </a:r>
          </a:p>
          <a:p>
            <a:r>
              <a:rPr lang="en-US" sz="2600" dirty="0"/>
              <a:t>Program flow:</a:t>
            </a:r>
          </a:p>
          <a:p>
            <a:pPr lvl="1"/>
            <a:r>
              <a:rPr lang="en-US" dirty="0" smtClean="0"/>
              <a:t>Open </a:t>
            </a:r>
            <a:r>
              <a:rPr lang="en-US" dirty="0"/>
              <a:t>input and output files.</a:t>
            </a:r>
          </a:p>
          <a:p>
            <a:pPr lvl="1"/>
            <a:r>
              <a:rPr lang="en-US" dirty="0"/>
              <a:t>While there is input data to be processed:</a:t>
            </a:r>
          </a:p>
          <a:p>
            <a:pPr lvl="2"/>
            <a:r>
              <a:rPr lang="en-US" dirty="0"/>
              <a:t>Read the next record from the input file.</a:t>
            </a:r>
          </a:p>
          <a:p>
            <a:pPr lvl="2"/>
            <a:r>
              <a:rPr lang="en-US" dirty="0"/>
              <a:t>Convert the record to the other endian format.</a:t>
            </a:r>
          </a:p>
          <a:p>
            <a:pPr lvl="2"/>
            <a:r>
              <a:rPr lang="en-US" dirty="0"/>
              <a:t>Save the record to the output file.</a:t>
            </a:r>
          </a:p>
          <a:p>
            <a:pPr lvl="1"/>
            <a:r>
              <a:rPr lang="en-US" dirty="0"/>
              <a:t>Close input and output </a:t>
            </a:r>
            <a:r>
              <a:rPr lang="en-US" dirty="0" smtClean="0"/>
              <a:t>files.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9019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4 Task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Program </a:t>
            </a:r>
            <a:r>
              <a:rPr lang="en-US" sz="2600" dirty="0"/>
              <a:t>flow</a:t>
            </a:r>
            <a:r>
              <a:rPr lang="en-US" sz="2600" dirty="0" smtClean="0"/>
              <a:t>:</a:t>
            </a:r>
          </a:p>
          <a:p>
            <a:pPr lvl="1"/>
            <a:r>
              <a:rPr lang="en-US" dirty="0" smtClean="0"/>
              <a:t>Open </a:t>
            </a:r>
            <a:r>
              <a:rPr lang="en-US" dirty="0"/>
              <a:t>input and output files.</a:t>
            </a:r>
          </a:p>
          <a:p>
            <a:pPr lvl="1"/>
            <a:r>
              <a:rPr lang="en-US" dirty="0"/>
              <a:t>While there is input data to be processed:</a:t>
            </a:r>
          </a:p>
          <a:p>
            <a:pPr lvl="2"/>
            <a:r>
              <a:rPr lang="en-US" dirty="0"/>
              <a:t>Read the next word W1 from the input file.</a:t>
            </a:r>
          </a:p>
          <a:p>
            <a:pPr lvl="2"/>
            <a:r>
              <a:rPr lang="en-US" dirty="0"/>
              <a:t>If (number == 0) </a:t>
            </a:r>
            <a:r>
              <a:rPr lang="en-US" dirty="0">
                <a:solidFill>
                  <a:srgbClr val="FF0000"/>
                </a:solidFill>
              </a:rPr>
              <a:t>convert W1 from original word to </a:t>
            </a:r>
            <a:r>
              <a:rPr lang="en-US" dirty="0" err="1">
                <a:solidFill>
                  <a:srgbClr val="FF0000"/>
                </a:solidFill>
              </a:rPr>
              <a:t>codeword</a:t>
            </a:r>
            <a:r>
              <a:rPr lang="en-US" dirty="0">
                <a:solidFill>
                  <a:srgbClr val="FF0000"/>
                </a:solidFill>
              </a:rPr>
              <a:t>  W2.</a:t>
            </a:r>
          </a:p>
          <a:p>
            <a:pPr lvl="2"/>
            <a:r>
              <a:rPr lang="en-US" dirty="0"/>
              <a:t>If (number == 1):</a:t>
            </a:r>
          </a:p>
          <a:p>
            <a:pPr lvl="3"/>
            <a:r>
              <a:rPr lang="en-US" dirty="0">
                <a:solidFill>
                  <a:srgbClr val="FF0000"/>
                </a:solidFill>
              </a:rPr>
              <a:t>convert W1 from </a:t>
            </a:r>
            <a:r>
              <a:rPr lang="en-US" dirty="0" err="1">
                <a:solidFill>
                  <a:srgbClr val="FF0000"/>
                </a:solidFill>
              </a:rPr>
              <a:t>codeword</a:t>
            </a:r>
            <a:r>
              <a:rPr lang="en-US" dirty="0">
                <a:solidFill>
                  <a:srgbClr val="FF0000"/>
                </a:solidFill>
              </a:rPr>
              <a:t> to original word  W2.</a:t>
            </a:r>
          </a:p>
          <a:p>
            <a:pPr lvl="3"/>
            <a:r>
              <a:rPr lang="en-US" dirty="0"/>
              <a:t>print out a message if an error was </a:t>
            </a:r>
            <a:r>
              <a:rPr lang="en-US" dirty="0" smtClean="0"/>
              <a:t> corrected </a:t>
            </a:r>
            <a:r>
              <a:rPr lang="en-US" dirty="0"/>
              <a:t>or </a:t>
            </a:r>
            <a:r>
              <a:rPr lang="en-US" dirty="0" smtClean="0"/>
              <a:t>detected.</a:t>
            </a:r>
            <a:endParaRPr lang="en-US" dirty="0"/>
          </a:p>
          <a:p>
            <a:pPr lvl="2"/>
            <a:r>
              <a:rPr lang="en-US" dirty="0"/>
              <a:t>Save W2 to the output file.</a:t>
            </a:r>
          </a:p>
          <a:p>
            <a:pPr lvl="1"/>
            <a:r>
              <a:rPr lang="en-US" dirty="0"/>
              <a:t>Close input and output files.</a:t>
            </a:r>
          </a:p>
          <a:p>
            <a:r>
              <a:rPr lang="en-US" sz="2600" dirty="0" smtClean="0"/>
              <a:t>In task1.c, </a:t>
            </a:r>
            <a:r>
              <a:rPr lang="en-US" sz="2600" dirty="0"/>
              <a:t>you just have to write </a:t>
            </a:r>
            <a:r>
              <a:rPr lang="en-US" sz="2600" dirty="0" smtClean="0"/>
              <a:t>the functions </a:t>
            </a:r>
            <a:r>
              <a:rPr lang="en-US" sz="2600" dirty="0"/>
              <a:t>that convert between original words and </a:t>
            </a:r>
            <a:r>
              <a:rPr lang="en-US" sz="2600" dirty="0" err="1"/>
              <a:t>codewords</a:t>
            </a:r>
            <a:r>
              <a:rPr lang="en-US" sz="2600" dirty="0" smtClean="0"/>
              <a:t>.</a:t>
            </a:r>
          </a:p>
          <a:p>
            <a:r>
              <a:rPr lang="en-US" sz="2600" dirty="0" smtClean="0"/>
              <a:t>Harder than other tasks, 80-100 lines of code (or more?)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4455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4 Task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It is harder than Assignment 3 Task 2.</a:t>
            </a:r>
          </a:p>
          <a:p>
            <a:r>
              <a:rPr lang="en-US" sz="2600" dirty="0"/>
              <a:t>C</a:t>
            </a:r>
            <a:r>
              <a:rPr lang="en-US" sz="2600" dirty="0" smtClean="0"/>
              <a:t>omparable to Practice Question 1 on Assignment 3. </a:t>
            </a:r>
          </a:p>
          <a:p>
            <a:r>
              <a:rPr lang="en-US" sz="2600" dirty="0" smtClean="0"/>
              <a:t>My solution is 110 lines of code.</a:t>
            </a:r>
          </a:p>
          <a:p>
            <a:pPr lvl="1"/>
            <a:r>
              <a:rPr lang="en-US" sz="2200" dirty="0" smtClean="0"/>
              <a:t>Many of them empty lines, or lines just including a brace.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3816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4 Task </a:t>
            </a:r>
            <a:r>
              <a:rPr lang="en-US" dirty="0" smtClean="0"/>
              <a:t>1: 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Encoding: (see slides on </a:t>
            </a:r>
            <a:r>
              <a:rPr lang="en-US" dirty="0" smtClean="0"/>
              <a:t>Hamming </a:t>
            </a:r>
            <a:r>
              <a:rPr lang="en-US" dirty="0" smtClean="0"/>
              <a:t>coding)</a:t>
            </a:r>
          </a:p>
          <a:p>
            <a:r>
              <a:rPr lang="en-US" dirty="0" smtClean="0"/>
              <a:t>Create 11-bit word.</a:t>
            </a:r>
          </a:p>
          <a:p>
            <a:r>
              <a:rPr lang="en-US" dirty="0" smtClean="0"/>
              <a:t>Copy the 7 bits of the original word </a:t>
            </a:r>
            <a:r>
              <a:rPr lang="en-US" dirty="0"/>
              <a:t>to the corresponding positions in the 11-bit </a:t>
            </a:r>
            <a:r>
              <a:rPr lang="en-US" dirty="0" smtClean="0"/>
              <a:t>word.</a:t>
            </a:r>
          </a:p>
          <a:p>
            <a:r>
              <a:rPr lang="en-US" dirty="0" smtClean="0"/>
              <a:t>Compute the value for each of the extra four bits.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2344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4 Task </a:t>
            </a:r>
            <a:r>
              <a:rPr lang="en-US" dirty="0" smtClean="0"/>
              <a:t>1: Decoding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Decoding</a:t>
            </a:r>
            <a:r>
              <a:rPr lang="en-US" dirty="0"/>
              <a:t>: </a:t>
            </a:r>
            <a:r>
              <a:rPr lang="en-US" dirty="0" smtClean="0"/>
              <a:t>(again, see </a:t>
            </a:r>
            <a:r>
              <a:rPr lang="en-US" dirty="0"/>
              <a:t>slides on </a:t>
            </a:r>
            <a:r>
              <a:rPr lang="en-US" dirty="0" smtClean="0"/>
              <a:t>Hamming </a:t>
            </a:r>
            <a:r>
              <a:rPr lang="en-US" dirty="0" smtClean="0"/>
              <a:t>coding</a:t>
            </a:r>
            <a:r>
              <a:rPr lang="en-US" dirty="0"/>
              <a:t>)</a:t>
            </a:r>
            <a:endParaRPr lang="en-US" dirty="0" smtClean="0"/>
          </a:p>
          <a:p>
            <a:r>
              <a:rPr lang="en-US" dirty="0" smtClean="0"/>
              <a:t>Input: </a:t>
            </a:r>
            <a:r>
              <a:rPr lang="en-US" smtClean="0"/>
              <a:t>11-bit </a:t>
            </a:r>
            <a:r>
              <a:rPr lang="en-US" smtClean="0"/>
              <a:t>Hamming </a:t>
            </a:r>
            <a:r>
              <a:rPr lang="en-US" dirty="0" err="1" smtClean="0"/>
              <a:t>codeword</a:t>
            </a:r>
            <a:r>
              <a:rPr lang="en-US" dirty="0" smtClean="0"/>
              <a:t>.</a:t>
            </a:r>
          </a:p>
          <a:p>
            <a:r>
              <a:rPr lang="en-US" dirty="0" smtClean="0"/>
              <a:t>You do four parity checks (on four different sets of bits).</a:t>
            </a:r>
          </a:p>
          <a:p>
            <a:r>
              <a:rPr lang="en-US" dirty="0"/>
              <a:t>If all four parity checks are correct, no errors.</a:t>
            </a:r>
          </a:p>
          <a:p>
            <a:r>
              <a:rPr lang="en-US" dirty="0"/>
              <a:t>If one or more parity checks are incorrect:</a:t>
            </a:r>
          </a:p>
          <a:p>
            <a:pPr lvl="1"/>
            <a:r>
              <a:rPr lang="en-US" dirty="0"/>
              <a:t>Compute the position of the error.</a:t>
            </a:r>
          </a:p>
          <a:p>
            <a:pPr lvl="1"/>
            <a:r>
              <a:rPr lang="en-US" dirty="0"/>
              <a:t>Change the bit value at that position</a:t>
            </a:r>
            <a:r>
              <a:rPr lang="en-US" dirty="0" smtClean="0"/>
              <a:t>.</a:t>
            </a:r>
          </a:p>
          <a:p>
            <a:r>
              <a:rPr lang="en-US" dirty="0"/>
              <a:t>Create 7-bit word.</a:t>
            </a:r>
          </a:p>
          <a:p>
            <a:r>
              <a:rPr lang="en-US" dirty="0"/>
              <a:t>Copy to the 7-bit word the appropriate positions from the 11-bit </a:t>
            </a:r>
            <a:r>
              <a:rPr lang="en-US" dirty="0" err="1"/>
              <a:t>codeword</a:t>
            </a:r>
            <a:r>
              <a:rPr lang="en-US" dirty="0"/>
              <a:t>.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330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Goal: convert a data file from one endian format to the other.</a:t>
            </a:r>
          </a:p>
          <a:p>
            <a:r>
              <a:rPr lang="en-US" sz="2600" dirty="0"/>
              <a:t>Program flow:</a:t>
            </a:r>
          </a:p>
          <a:p>
            <a:pPr lvl="1"/>
            <a:r>
              <a:rPr lang="en-US" dirty="0" smtClean="0"/>
              <a:t>Open </a:t>
            </a:r>
            <a:r>
              <a:rPr lang="en-US" dirty="0"/>
              <a:t>input and output files.</a:t>
            </a:r>
          </a:p>
          <a:p>
            <a:pPr lvl="1"/>
            <a:r>
              <a:rPr lang="en-US" dirty="0"/>
              <a:t>While there is input data to be processed:</a:t>
            </a:r>
          </a:p>
          <a:p>
            <a:pPr lvl="2"/>
            <a:r>
              <a:rPr lang="en-US" dirty="0"/>
              <a:t>Read the next record from the input file.</a:t>
            </a:r>
          </a:p>
          <a:p>
            <a:pPr lvl="2"/>
            <a:r>
              <a:rPr lang="en-US" b="1" dirty="0">
                <a:solidFill>
                  <a:srgbClr val="FF0000"/>
                </a:solidFill>
              </a:rPr>
              <a:t>Convert the record to the other endian format.</a:t>
            </a:r>
          </a:p>
          <a:p>
            <a:pPr lvl="2"/>
            <a:r>
              <a:rPr lang="en-US" dirty="0"/>
              <a:t>Save the record to the output file.</a:t>
            </a:r>
          </a:p>
          <a:p>
            <a:pPr lvl="1"/>
            <a:r>
              <a:rPr lang="en-US" dirty="0"/>
              <a:t>Close input and output </a:t>
            </a:r>
            <a:r>
              <a:rPr lang="en-US" dirty="0" smtClean="0"/>
              <a:t>files.</a:t>
            </a:r>
          </a:p>
          <a:p>
            <a:r>
              <a:rPr lang="en-US" sz="2600" dirty="0" smtClean="0"/>
              <a:t>If you use task1.c, </a:t>
            </a:r>
            <a:r>
              <a:rPr lang="en-US" sz="2600" dirty="0"/>
              <a:t>you just have to write the function that converts the record and saves it to the output file.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326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1 Sample Output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r>
              <a:rPr lang="en-US" dirty="0" smtClean="0"/>
              <a:t>Run on an Intel machine (little endian):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sz="2000" b="1" dirty="0" smtClean="0"/>
              <a:t>./</a:t>
            </a:r>
            <a:r>
              <a:rPr lang="en-US" sz="2000" b="1" dirty="0" err="1" smtClean="0"/>
              <a:t>a.out</a:t>
            </a:r>
            <a:r>
              <a:rPr lang="en-US" sz="2000" b="1" dirty="0" smtClean="0"/>
              <a:t>  </a:t>
            </a:r>
            <a:r>
              <a:rPr lang="en-US" sz="2000" b="1" dirty="0"/>
              <a:t>0 test1_little.bin test2_big.bin 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read: Record: age =         56, name =   john smith, department =          6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read: Record: age =         46, name =   </a:t>
            </a:r>
            <a:r>
              <a:rPr lang="en-US" sz="2000" b="1" dirty="0" err="1"/>
              <a:t>mary</a:t>
            </a:r>
            <a:r>
              <a:rPr lang="en-US" sz="2000" b="1" dirty="0"/>
              <a:t> jones, department =         12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read: Record: age =         36, name =    </a:t>
            </a:r>
            <a:r>
              <a:rPr lang="en-US" sz="2000" b="1" dirty="0" err="1"/>
              <a:t>tim</a:t>
            </a:r>
            <a:r>
              <a:rPr lang="en-US" sz="2000" b="1" dirty="0"/>
              <a:t> </a:t>
            </a:r>
            <a:r>
              <a:rPr lang="en-US" sz="2000" b="1" dirty="0" err="1"/>
              <a:t>davis</a:t>
            </a:r>
            <a:r>
              <a:rPr lang="en-US" sz="2000" b="1" dirty="0"/>
              <a:t>, department =          5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read: Record: age =         26, name =    pam </a:t>
            </a:r>
            <a:r>
              <a:rPr lang="en-US" sz="2000" b="1" dirty="0" err="1"/>
              <a:t>clark</a:t>
            </a:r>
            <a:r>
              <a:rPr lang="en-US" sz="2000" b="1" dirty="0"/>
              <a:t>, department =         10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323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1 Sample Output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r>
              <a:rPr lang="en-US" dirty="0" smtClean="0"/>
              <a:t>Run on an Intel machine (little endian):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sz="1800" b="1" dirty="0"/>
              <a:t>.</a:t>
            </a:r>
            <a:r>
              <a:rPr lang="en-US" sz="1800" b="1" dirty="0" smtClean="0"/>
              <a:t>/</a:t>
            </a:r>
            <a:r>
              <a:rPr lang="en-US" sz="1800" b="1" dirty="0" err="1" smtClean="0"/>
              <a:t>a.out</a:t>
            </a:r>
            <a:r>
              <a:rPr lang="en-US" sz="1800" b="1" dirty="0" smtClean="0"/>
              <a:t> 0 </a:t>
            </a:r>
            <a:r>
              <a:rPr lang="en-US" sz="1800" b="1" dirty="0"/>
              <a:t>test2_big.bin out2_little.bin </a:t>
            </a: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1800" b="1" dirty="0"/>
              <a:t>read: Record: age =  939524096, name =   john smith, department =  100663296</a:t>
            </a: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1800" b="1" dirty="0"/>
              <a:t>read: Record: age =  771751936, name =   </a:t>
            </a:r>
            <a:r>
              <a:rPr lang="en-US" sz="1800" b="1" dirty="0" err="1"/>
              <a:t>mary</a:t>
            </a:r>
            <a:r>
              <a:rPr lang="en-US" sz="1800" b="1" dirty="0"/>
              <a:t> jones, department =  201326592</a:t>
            </a: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1800" b="1" dirty="0"/>
              <a:t>read: Record: age =  603979776, name =    </a:t>
            </a:r>
            <a:r>
              <a:rPr lang="en-US" sz="1800" b="1" dirty="0" err="1"/>
              <a:t>tim</a:t>
            </a:r>
            <a:r>
              <a:rPr lang="en-US" sz="1800" b="1" dirty="0"/>
              <a:t> </a:t>
            </a:r>
            <a:r>
              <a:rPr lang="en-US" sz="1800" b="1" dirty="0" err="1"/>
              <a:t>davis</a:t>
            </a:r>
            <a:r>
              <a:rPr lang="en-US" sz="1800" b="1" dirty="0"/>
              <a:t>, department =   83886080</a:t>
            </a: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1800" b="1" dirty="0"/>
              <a:t>read: Record: age =  436207616, name =    pam </a:t>
            </a:r>
            <a:r>
              <a:rPr lang="en-US" sz="1800" b="1" dirty="0" err="1"/>
              <a:t>clark</a:t>
            </a:r>
            <a:r>
              <a:rPr lang="en-US" sz="1800" b="1" dirty="0"/>
              <a:t>, department =  </a:t>
            </a:r>
            <a:r>
              <a:rPr lang="en-US" sz="1800" b="1" dirty="0" smtClean="0"/>
              <a:t>167772160</a:t>
            </a:r>
          </a:p>
          <a:p>
            <a:pPr marL="0" indent="0">
              <a:buNone/>
            </a:pPr>
            <a:endParaRPr lang="en-US" sz="1800" b="1" dirty="0"/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Since the machine is little endian and the input data is big endian, the printout is nonsense.</a:t>
            </a:r>
            <a:endParaRPr lang="en-US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1800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288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Goal: </a:t>
            </a:r>
            <a:r>
              <a:rPr lang="en-US" sz="2600" dirty="0" smtClean="0"/>
              <a:t>do parity-bit encoding</a:t>
            </a:r>
            <a:r>
              <a:rPr lang="en-US" sz="2600" dirty="0"/>
              <a:t>/decoding</a:t>
            </a:r>
            <a:r>
              <a:rPr lang="en-US" sz="2600" dirty="0" smtClean="0"/>
              <a:t> of a file.</a:t>
            </a:r>
            <a:endParaRPr lang="en-US" sz="2600" dirty="0"/>
          </a:p>
          <a:p>
            <a:r>
              <a:rPr lang="en-US" sz="2600" dirty="0"/>
              <a:t>Program flow:</a:t>
            </a:r>
          </a:p>
          <a:p>
            <a:pPr lvl="1"/>
            <a:r>
              <a:rPr lang="en-US" dirty="0" smtClean="0"/>
              <a:t>Open </a:t>
            </a:r>
            <a:r>
              <a:rPr lang="en-US" dirty="0"/>
              <a:t>input and output files.</a:t>
            </a:r>
          </a:p>
          <a:p>
            <a:pPr lvl="1"/>
            <a:r>
              <a:rPr lang="en-US" dirty="0"/>
              <a:t>While there is input data to be processed:</a:t>
            </a:r>
          </a:p>
          <a:p>
            <a:pPr lvl="2"/>
            <a:r>
              <a:rPr lang="en-US" dirty="0"/>
              <a:t>Read the next </a:t>
            </a:r>
            <a:r>
              <a:rPr lang="en-US" dirty="0" smtClean="0"/>
              <a:t>word W1 from </a:t>
            </a:r>
            <a:r>
              <a:rPr lang="en-US" dirty="0"/>
              <a:t>the input file.</a:t>
            </a:r>
          </a:p>
          <a:p>
            <a:pPr lvl="2"/>
            <a:r>
              <a:rPr lang="en-US" dirty="0"/>
              <a:t>If (number == 0) convert W1 from original word to </a:t>
            </a:r>
            <a:r>
              <a:rPr lang="en-US" dirty="0" err="1"/>
              <a:t>codeword</a:t>
            </a:r>
            <a:r>
              <a:rPr lang="en-US" dirty="0"/>
              <a:t>  W2.</a:t>
            </a:r>
          </a:p>
          <a:p>
            <a:pPr lvl="2"/>
            <a:r>
              <a:rPr lang="en-US" dirty="0"/>
              <a:t>If (number == </a:t>
            </a:r>
            <a:r>
              <a:rPr lang="en-US" dirty="0" smtClean="0"/>
              <a:t>1):</a:t>
            </a:r>
          </a:p>
          <a:p>
            <a:pPr lvl="3"/>
            <a:r>
              <a:rPr lang="en-US" dirty="0" smtClean="0"/>
              <a:t>convert </a:t>
            </a:r>
            <a:r>
              <a:rPr lang="en-US" dirty="0"/>
              <a:t>W1 from </a:t>
            </a:r>
            <a:r>
              <a:rPr lang="en-US" dirty="0" err="1" smtClean="0"/>
              <a:t>codeword</a:t>
            </a:r>
            <a:r>
              <a:rPr lang="en-US" dirty="0" smtClean="0"/>
              <a:t> </a:t>
            </a:r>
            <a:r>
              <a:rPr lang="en-US" dirty="0"/>
              <a:t>to original </a:t>
            </a:r>
            <a:r>
              <a:rPr lang="en-US" dirty="0" smtClean="0"/>
              <a:t>word  </a:t>
            </a:r>
            <a:r>
              <a:rPr lang="en-US" dirty="0"/>
              <a:t>W2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print out a message if an error was  detected.</a:t>
            </a:r>
            <a:endParaRPr lang="en-US" dirty="0"/>
          </a:p>
          <a:p>
            <a:pPr lvl="2"/>
            <a:r>
              <a:rPr lang="en-US" dirty="0" smtClean="0"/>
              <a:t>Save W2 to </a:t>
            </a:r>
            <a:r>
              <a:rPr lang="en-US" dirty="0"/>
              <a:t>the output file.</a:t>
            </a:r>
          </a:p>
          <a:p>
            <a:pPr lvl="1"/>
            <a:r>
              <a:rPr lang="en-US" dirty="0"/>
              <a:t>Close input and output </a:t>
            </a:r>
            <a:r>
              <a:rPr lang="en-US" dirty="0" smtClean="0"/>
              <a:t>files.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838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Goal: </a:t>
            </a:r>
            <a:r>
              <a:rPr lang="en-US" sz="2600" dirty="0" smtClean="0"/>
              <a:t>do parity-bit encoding/decoding of a file.</a:t>
            </a:r>
            <a:endParaRPr lang="en-US" sz="2600" dirty="0"/>
          </a:p>
          <a:p>
            <a:r>
              <a:rPr lang="en-US" sz="2600" dirty="0"/>
              <a:t>Program flow:</a:t>
            </a:r>
          </a:p>
          <a:p>
            <a:pPr lvl="1"/>
            <a:r>
              <a:rPr lang="en-US" dirty="0" smtClean="0"/>
              <a:t>Open </a:t>
            </a:r>
            <a:r>
              <a:rPr lang="en-US" dirty="0"/>
              <a:t>input and output files.</a:t>
            </a:r>
          </a:p>
          <a:p>
            <a:pPr lvl="1"/>
            <a:r>
              <a:rPr lang="en-US" dirty="0"/>
              <a:t>While there is input data to be processed:</a:t>
            </a:r>
          </a:p>
          <a:p>
            <a:pPr lvl="2"/>
            <a:r>
              <a:rPr lang="en-US" dirty="0"/>
              <a:t>Read the next </a:t>
            </a:r>
            <a:r>
              <a:rPr lang="en-US" dirty="0" smtClean="0"/>
              <a:t>word W1 from </a:t>
            </a:r>
            <a:r>
              <a:rPr lang="en-US" dirty="0"/>
              <a:t>the input file.</a:t>
            </a:r>
          </a:p>
          <a:p>
            <a:pPr lvl="2"/>
            <a:r>
              <a:rPr lang="en-US" dirty="0"/>
              <a:t>If (number == 0) </a:t>
            </a:r>
            <a:r>
              <a:rPr lang="en-US" dirty="0">
                <a:solidFill>
                  <a:srgbClr val="FF0000"/>
                </a:solidFill>
              </a:rPr>
              <a:t>convert W1 from original word to </a:t>
            </a:r>
            <a:r>
              <a:rPr lang="en-US" dirty="0" err="1">
                <a:solidFill>
                  <a:srgbClr val="FF0000"/>
                </a:solidFill>
              </a:rPr>
              <a:t>codeword</a:t>
            </a:r>
            <a:r>
              <a:rPr lang="en-US" dirty="0">
                <a:solidFill>
                  <a:srgbClr val="FF0000"/>
                </a:solidFill>
              </a:rPr>
              <a:t>  W2.</a:t>
            </a:r>
          </a:p>
          <a:p>
            <a:pPr lvl="2"/>
            <a:r>
              <a:rPr lang="en-US" dirty="0"/>
              <a:t>If (number == </a:t>
            </a:r>
            <a:r>
              <a:rPr lang="en-US" dirty="0" smtClean="0"/>
              <a:t>1):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convert </a:t>
            </a:r>
            <a:r>
              <a:rPr lang="en-US" dirty="0">
                <a:solidFill>
                  <a:srgbClr val="FF0000"/>
                </a:solidFill>
              </a:rPr>
              <a:t>W1 from </a:t>
            </a:r>
            <a:r>
              <a:rPr lang="en-US" dirty="0" err="1" smtClean="0">
                <a:solidFill>
                  <a:srgbClr val="FF0000"/>
                </a:solidFill>
              </a:rPr>
              <a:t>codeword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to original </a:t>
            </a:r>
            <a:r>
              <a:rPr lang="en-US" dirty="0" smtClean="0">
                <a:solidFill>
                  <a:srgbClr val="FF0000"/>
                </a:solidFill>
              </a:rPr>
              <a:t>word  </a:t>
            </a:r>
            <a:r>
              <a:rPr lang="en-US" dirty="0">
                <a:solidFill>
                  <a:srgbClr val="FF0000"/>
                </a:solidFill>
              </a:rPr>
              <a:t>W2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lvl="3"/>
            <a:r>
              <a:rPr lang="en-US" dirty="0" smtClean="0"/>
              <a:t>print out a message if an error was  detected.</a:t>
            </a:r>
            <a:endParaRPr lang="en-US" dirty="0"/>
          </a:p>
          <a:p>
            <a:pPr lvl="2"/>
            <a:r>
              <a:rPr lang="en-US" dirty="0" smtClean="0"/>
              <a:t>Save W2 to </a:t>
            </a:r>
            <a:r>
              <a:rPr lang="en-US" dirty="0"/>
              <a:t>the output file.</a:t>
            </a:r>
          </a:p>
          <a:p>
            <a:pPr lvl="1"/>
            <a:r>
              <a:rPr lang="en-US" dirty="0"/>
              <a:t>Close input and output </a:t>
            </a:r>
            <a:r>
              <a:rPr lang="en-US" dirty="0" smtClean="0"/>
              <a:t>files.</a:t>
            </a:r>
          </a:p>
          <a:p>
            <a:r>
              <a:rPr lang="en-US" sz="2600" dirty="0"/>
              <a:t>If you use </a:t>
            </a:r>
            <a:r>
              <a:rPr lang="en-US" sz="2600" dirty="0" smtClean="0"/>
              <a:t>task2.c</a:t>
            </a:r>
            <a:r>
              <a:rPr lang="en-US" sz="2600" dirty="0"/>
              <a:t>, you just have to write the </a:t>
            </a:r>
            <a:r>
              <a:rPr lang="en-US" sz="2600" dirty="0" smtClean="0"/>
              <a:t>functions that </a:t>
            </a:r>
            <a:r>
              <a:rPr lang="en-US" sz="2600" dirty="0"/>
              <a:t>convert between original words and </a:t>
            </a:r>
            <a:r>
              <a:rPr lang="en-US" sz="2600" dirty="0" err="1"/>
              <a:t>codewords</a:t>
            </a:r>
            <a:r>
              <a:rPr lang="en-US" sz="2600" dirty="0" smtClean="0"/>
              <a:t>.</a:t>
            </a:r>
            <a:endParaRPr lang="en-US" sz="26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38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2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Task 2 works with bit patterns.</a:t>
            </a:r>
          </a:p>
          <a:p>
            <a:r>
              <a:rPr lang="en-US" dirty="0"/>
              <a:t>In principle, the input and output files could be binary.</a:t>
            </a:r>
          </a:p>
          <a:p>
            <a:r>
              <a:rPr lang="en-US" dirty="0"/>
              <a:t>Problem: difficult to view and edit (for debugging).</a:t>
            </a:r>
          </a:p>
          <a:p>
            <a:r>
              <a:rPr lang="en-US" dirty="0"/>
              <a:t>Solution: use text files.</a:t>
            </a:r>
          </a:p>
          <a:p>
            <a:pPr lvl="1"/>
            <a:r>
              <a:rPr lang="en-US" dirty="0"/>
              <a:t>Bit 0 is represented as character '0'.</a:t>
            </a:r>
          </a:p>
          <a:p>
            <a:pPr lvl="1"/>
            <a:r>
              <a:rPr lang="en-US" dirty="0"/>
              <a:t>Bit 1 is represented as character '1'.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679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2 </a:t>
            </a:r>
            <a:r>
              <a:rPr lang="en-US" dirty="0" err="1" smtClean="0"/>
              <a:t>Unencoded</a:t>
            </a:r>
            <a:r>
              <a:rPr lang="en-US" dirty="0" smtClean="0"/>
              <a:t> File (in1.txt)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10101001101000110010101000001101011110000111011101100111110000111100101101111110111101000001101001111001101000001100001110111001000001100001110111011010011101101110000111011000100000111010011010001100001111010001000001101100110100111101101100101111001101000001101001110111001000001000001111010111100111110100111001011000011101100110100111000010101110</a:t>
            </a:r>
          </a:p>
          <a:p>
            <a:endParaRPr lang="en-US" dirty="0" smtClean="0"/>
          </a:p>
          <a:p>
            <a:r>
              <a:rPr lang="en-US" dirty="0" smtClean="0"/>
              <a:t>This binary pattern contains the 7-bit ASCII codes for: </a:t>
            </a:r>
            <a:r>
              <a:rPr lang="en-US" dirty="0"/>
              <a:t>"The kangaroo is an animal that lives in Australia</a:t>
            </a:r>
            <a:r>
              <a:rPr lang="en-US" dirty="0" smtClean="0"/>
              <a:t>."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56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1576</TotalTime>
  <Words>1292</Words>
  <Application>Microsoft Office PowerPoint</Application>
  <PresentationFormat>On-screen Show (4:3)</PresentationFormat>
  <Paragraphs>229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Guide to Assignment 3 and 4 Programming Tasks</vt:lpstr>
      <vt:lpstr>Task 1</vt:lpstr>
      <vt:lpstr>Task 1</vt:lpstr>
      <vt:lpstr>Task 1 Sample Output (1)</vt:lpstr>
      <vt:lpstr>Task 1 Sample Output (2)</vt:lpstr>
      <vt:lpstr>Task 2</vt:lpstr>
      <vt:lpstr>Task 2</vt:lpstr>
      <vt:lpstr>Task 2 Files</vt:lpstr>
      <vt:lpstr>Task 2 Unencoded File (in1.txt)</vt:lpstr>
      <vt:lpstr>Task 2 Encoded File (coded1.txt)</vt:lpstr>
      <vt:lpstr>Task 2 - Sample Output (1)</vt:lpstr>
      <vt:lpstr>Task 2 - Sample Output (2)</vt:lpstr>
      <vt:lpstr>Task 2 - Sample Output (3)</vt:lpstr>
      <vt:lpstr>Practice Question 1</vt:lpstr>
      <vt:lpstr>Practice Question 1</vt:lpstr>
      <vt:lpstr>Practice Question 1: Code Struct</vt:lpstr>
      <vt:lpstr>Practice Question 1: Encoding Logic</vt:lpstr>
      <vt:lpstr>Practice Question 1: Decoding Logic</vt:lpstr>
      <vt:lpstr>Assignment 4 Task 1</vt:lpstr>
      <vt:lpstr>Assignment 4 Task 1</vt:lpstr>
      <vt:lpstr>Assignment 4 Task 1</vt:lpstr>
      <vt:lpstr>Assignment 4 Task 1: Encoding</vt:lpstr>
      <vt:lpstr>Assignment 4 Task 1: Decoding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492</cp:revision>
  <dcterms:created xsi:type="dcterms:W3CDTF">2006-08-16T00:00:00Z</dcterms:created>
  <dcterms:modified xsi:type="dcterms:W3CDTF">2014-02-11T17:20:49Z</dcterms:modified>
</cp:coreProperties>
</file>