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430" r:id="rId2"/>
    <p:sldId id="451" r:id="rId3"/>
    <p:sldId id="476" r:id="rId4"/>
    <p:sldId id="489" r:id="rId5"/>
    <p:sldId id="452" r:id="rId6"/>
    <p:sldId id="453" r:id="rId7"/>
    <p:sldId id="454" r:id="rId8"/>
    <p:sldId id="456" r:id="rId9"/>
    <p:sldId id="455" r:id="rId10"/>
    <p:sldId id="457" r:id="rId11"/>
    <p:sldId id="458" r:id="rId12"/>
    <p:sldId id="460" r:id="rId13"/>
    <p:sldId id="461" r:id="rId14"/>
    <p:sldId id="459" r:id="rId15"/>
    <p:sldId id="462" r:id="rId16"/>
    <p:sldId id="464" r:id="rId17"/>
    <p:sldId id="465" r:id="rId18"/>
    <p:sldId id="466" r:id="rId19"/>
    <p:sldId id="467" r:id="rId20"/>
    <p:sldId id="468" r:id="rId21"/>
    <p:sldId id="469" r:id="rId22"/>
    <p:sldId id="470" r:id="rId23"/>
    <p:sldId id="471" r:id="rId24"/>
    <p:sldId id="477" r:id="rId25"/>
    <p:sldId id="478" r:id="rId26"/>
    <p:sldId id="479" r:id="rId27"/>
    <p:sldId id="480" r:id="rId28"/>
    <p:sldId id="481" r:id="rId29"/>
    <p:sldId id="490" r:id="rId30"/>
    <p:sldId id="482" r:id="rId31"/>
    <p:sldId id="483" r:id="rId32"/>
    <p:sldId id="484" r:id="rId33"/>
    <p:sldId id="485" r:id="rId34"/>
    <p:sldId id="486" r:id="rId35"/>
    <p:sldId id="487" r:id="rId36"/>
    <p:sldId id="488" r:id="rId37"/>
    <p:sldId id="491" r:id="rId38"/>
    <p:sldId id="492" r:id="rId39"/>
    <p:sldId id="493" r:id="rId40"/>
    <p:sldId id="494" r:id="rId41"/>
    <p:sldId id="495" r:id="rId42"/>
    <p:sldId id="496" r:id="rId43"/>
    <p:sldId id="497" r:id="rId4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89716-B8FB-4A72-B3C1-A357A67D2303}">
          <p14:sldIdLst>
            <p14:sldId id="430"/>
            <p14:sldId id="451"/>
            <p14:sldId id="476"/>
            <p14:sldId id="489"/>
            <p14:sldId id="452"/>
            <p14:sldId id="453"/>
            <p14:sldId id="454"/>
            <p14:sldId id="456"/>
            <p14:sldId id="455"/>
            <p14:sldId id="457"/>
            <p14:sldId id="458"/>
            <p14:sldId id="460"/>
            <p14:sldId id="461"/>
            <p14:sldId id="459"/>
            <p14:sldId id="462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7"/>
            <p14:sldId id="478"/>
            <p14:sldId id="479"/>
            <p14:sldId id="480"/>
            <p14:sldId id="481"/>
            <p14:sldId id="490"/>
            <p14:sldId id="482"/>
            <p14:sldId id="483"/>
            <p14:sldId id="484"/>
            <p14:sldId id="485"/>
            <p14:sldId id="486"/>
            <p14:sldId id="487"/>
            <p14:sldId id="488"/>
            <p14:sldId id="491"/>
            <p14:sldId id="492"/>
            <p14:sldId id="493"/>
            <p14:sldId id="494"/>
            <p14:sldId id="495"/>
            <p14:sldId id="496"/>
            <p14:sldId id="49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5" autoAdjust="0"/>
    <p:restoredTop sz="94451" autoAdjust="0"/>
  </p:normalViewPr>
  <p:slideViewPr>
    <p:cSldViewPr>
      <p:cViewPr>
        <p:scale>
          <a:sx n="60" d="100"/>
          <a:sy n="60" d="100"/>
        </p:scale>
        <p:origin x="-148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9714B-E11A-4793-9D4B-C7DA0B002A2E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FD6908-18CF-4D46-A568-031B411BADDC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40A0BF-8AB8-438E-8F5F-3BC988050D5C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Structured Computer Organization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6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Edition by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Tanenbaum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Austin, © Pearson Education-Prentice Hall, 2012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C53C8-EBAD-4C62-BD80-AE3F291521E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7/23/2014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4B55D-9FA9-4432-8DB9-8EC9764CE2D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D1D551-D1C9-475F-8F97-B5E238F846DE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85A71D-2E90-4908-919F-619FDB1089CE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74358A-EF12-449E-95F9-53ECB702F323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FBF9DE-364F-4108-BF86-9295B2495FBB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3091E9-5B6C-4491-8FE2-FE8BB8D7CBC7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7432F4-B520-430E-BC9F-5620D1D82898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21798-164E-4412-9238-A87AFC6688E7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6B5C6D-AA2A-4233-A83B-6410688265D8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ARM-7 Assembly: </a:t>
            </a:r>
            <a:br>
              <a:rPr lang="en-US" altLang="en-US" dirty="0" smtClean="0">
                <a:latin typeface="Arial" charset="0"/>
                <a:cs typeface="Arial" charset="0"/>
              </a:rPr>
            </a:br>
            <a:r>
              <a:rPr lang="en-US" altLang="en-US" dirty="0" smtClean="0">
                <a:latin typeface="Arial" charset="0"/>
                <a:cs typeface="Arial" charset="0"/>
              </a:rPr>
              <a:t>Example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93890" y="4191000"/>
            <a:ext cx="6673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2312</a:t>
            </a:r>
          </a:p>
          <a:p>
            <a:pPr algn="ctr" eaLnBrk="1" hangingPunct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Organization and Assembly Language Programming </a:t>
            </a:r>
          </a:p>
          <a:p>
            <a:pPr algn="ctr" eaLnBrk="1" hangingPunct="1"/>
            <a:r>
              <a:rPr lang="en-US" dirty="0" err="1" smtClean="0"/>
              <a:t>Vassilis</a:t>
            </a:r>
            <a:r>
              <a:rPr lang="en-US" dirty="0" smtClean="0"/>
              <a:t> </a:t>
            </a:r>
            <a:r>
              <a:rPr lang="en-US" dirty="0"/>
              <a:t>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</p:spTree>
    <p:extLst>
      <p:ext uri="{BB962C8B-B14F-4D97-AF65-F5344CB8AC3E}">
        <p14:creationId xmlns:p14="http://schemas.microsoft.com/office/powerpoint/2010/main" val="14852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write these </a:t>
            </a:r>
            <a:r>
              <a:rPr lang="en-US" dirty="0" smtClean="0"/>
              <a:t>hex numbers </a:t>
            </a:r>
            <a:r>
              <a:rPr lang="en-US" dirty="0"/>
              <a:t>in </a:t>
            </a:r>
            <a:r>
              <a:rPr lang="en-US" dirty="0" smtClean="0"/>
              <a:t>decimal?</a:t>
            </a:r>
          </a:p>
          <a:p>
            <a:r>
              <a:rPr lang="en-US" dirty="0" smtClean="0"/>
              <a:t>#0x8 = ???</a:t>
            </a:r>
          </a:p>
          <a:p>
            <a:r>
              <a:rPr lang="en-US" dirty="0" smtClean="0"/>
              <a:t>#0xa </a:t>
            </a:r>
            <a:r>
              <a:rPr lang="en-US" dirty="0"/>
              <a:t>= </a:t>
            </a:r>
            <a:r>
              <a:rPr lang="en-US" dirty="0" smtClean="0"/>
              <a:t>???</a:t>
            </a:r>
            <a:endParaRPr lang="en-US" dirty="0"/>
          </a:p>
          <a:p>
            <a:r>
              <a:rPr lang="en-US" dirty="0" smtClean="0"/>
              <a:t>#0xd </a:t>
            </a:r>
            <a:r>
              <a:rPr lang="en-US" dirty="0"/>
              <a:t>= </a:t>
            </a:r>
            <a:r>
              <a:rPr lang="en-US" dirty="0" smtClean="0"/>
              <a:t>???</a:t>
            </a:r>
            <a:endParaRPr lang="en-US" dirty="0"/>
          </a:p>
          <a:p>
            <a:r>
              <a:rPr lang="en-US" dirty="0" smtClean="0"/>
              <a:t>#0xf </a:t>
            </a:r>
            <a:r>
              <a:rPr lang="en-US" dirty="0"/>
              <a:t>= </a:t>
            </a:r>
            <a:r>
              <a:rPr lang="en-US" dirty="0" smtClean="0"/>
              <a:t>???</a:t>
            </a:r>
            <a:endParaRPr lang="en-US" dirty="0"/>
          </a:p>
          <a:p>
            <a:r>
              <a:rPr lang="en-US" dirty="0" smtClean="0"/>
              <a:t>#0x40 </a:t>
            </a:r>
            <a:r>
              <a:rPr lang="en-US" dirty="0"/>
              <a:t>= </a:t>
            </a:r>
            <a:r>
              <a:rPr lang="en-US" dirty="0" smtClean="0"/>
              <a:t>???</a:t>
            </a:r>
            <a:endParaRPr lang="en-US" dirty="0"/>
          </a:p>
          <a:p>
            <a:r>
              <a:rPr lang="en-US" dirty="0" smtClean="0"/>
              <a:t>#0xa0 </a:t>
            </a:r>
            <a:r>
              <a:rPr lang="en-US" dirty="0"/>
              <a:t>= </a:t>
            </a:r>
            <a:r>
              <a:rPr lang="en-US" dirty="0" smtClean="0"/>
              <a:t>???</a:t>
            </a:r>
            <a:endParaRPr lang="en-US" dirty="0"/>
          </a:p>
          <a:p>
            <a:r>
              <a:rPr lang="en-US" dirty="0" smtClean="0"/>
              <a:t>#0xd3 </a:t>
            </a:r>
            <a:r>
              <a:rPr lang="en-US" dirty="0"/>
              <a:t>= </a:t>
            </a:r>
            <a:r>
              <a:rPr lang="en-US" dirty="0" smtClean="0"/>
              <a:t>???</a:t>
            </a:r>
            <a:endParaRPr lang="en-US" dirty="0"/>
          </a:p>
          <a:p>
            <a:r>
              <a:rPr lang="en-US" dirty="0" smtClean="0"/>
              <a:t>#0xe4a </a:t>
            </a:r>
            <a:r>
              <a:rPr lang="en-US" dirty="0"/>
              <a:t>= 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14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write these </a:t>
            </a:r>
            <a:r>
              <a:rPr lang="en-US" dirty="0" smtClean="0"/>
              <a:t>hex numbers </a:t>
            </a:r>
            <a:r>
              <a:rPr lang="en-US" dirty="0"/>
              <a:t>in </a:t>
            </a:r>
            <a:r>
              <a:rPr lang="en-US" dirty="0" smtClean="0"/>
              <a:t>decimal?</a:t>
            </a:r>
          </a:p>
          <a:p>
            <a:r>
              <a:rPr lang="en-US" dirty="0" smtClean="0"/>
              <a:t>#0x8 = #8</a:t>
            </a:r>
          </a:p>
          <a:p>
            <a:r>
              <a:rPr lang="en-US" dirty="0" smtClean="0"/>
              <a:t>#0xa = #10</a:t>
            </a:r>
            <a:endParaRPr lang="en-US" dirty="0"/>
          </a:p>
          <a:p>
            <a:r>
              <a:rPr lang="en-US" dirty="0" smtClean="0"/>
              <a:t>#0xd = #13</a:t>
            </a:r>
            <a:endParaRPr lang="en-US" dirty="0"/>
          </a:p>
          <a:p>
            <a:r>
              <a:rPr lang="en-US" dirty="0" smtClean="0"/>
              <a:t>#0xf = #15</a:t>
            </a:r>
            <a:endParaRPr lang="en-US" dirty="0"/>
          </a:p>
          <a:p>
            <a:r>
              <a:rPr lang="en-US" dirty="0" smtClean="0"/>
              <a:t>#0x40 = #64		64 = 4*16</a:t>
            </a:r>
            <a:r>
              <a:rPr lang="en-US" baseline="30000" dirty="0" smtClean="0"/>
              <a:t>1</a:t>
            </a:r>
            <a:r>
              <a:rPr lang="en-US" dirty="0" smtClean="0"/>
              <a:t> + 0*16</a:t>
            </a:r>
            <a:r>
              <a:rPr lang="en-US" baseline="30000" dirty="0" smtClean="0"/>
              <a:t>0</a:t>
            </a:r>
            <a:endParaRPr lang="en-US" baseline="30000" dirty="0"/>
          </a:p>
          <a:p>
            <a:r>
              <a:rPr lang="en-US" dirty="0" smtClean="0"/>
              <a:t>#0xa0 = #160		160 = 10*16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+ 0*16</a:t>
            </a:r>
            <a:r>
              <a:rPr lang="en-US" baseline="30000" dirty="0"/>
              <a:t>0</a:t>
            </a:r>
            <a:endParaRPr lang="en-US" dirty="0"/>
          </a:p>
          <a:p>
            <a:r>
              <a:rPr lang="en-US" dirty="0" smtClean="0"/>
              <a:t>#0xd3 = #211		211 = 13*16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3*16</a:t>
            </a:r>
            <a:r>
              <a:rPr lang="en-US" baseline="30000" dirty="0" smtClean="0"/>
              <a:t>0</a:t>
            </a:r>
            <a:endParaRPr lang="en-US" dirty="0"/>
          </a:p>
          <a:p>
            <a:r>
              <a:rPr lang="en-US" dirty="0" smtClean="0"/>
              <a:t>#0xe4a = #3658		</a:t>
            </a:r>
            <a:r>
              <a:rPr lang="en-US" dirty="0"/>
              <a:t> </a:t>
            </a:r>
            <a:r>
              <a:rPr lang="en-US" dirty="0" smtClean="0"/>
              <a:t>14*16</a:t>
            </a:r>
            <a:r>
              <a:rPr lang="en-US" baseline="30000" dirty="0" smtClean="0"/>
              <a:t>2</a:t>
            </a:r>
            <a:r>
              <a:rPr lang="en-US" dirty="0" smtClean="0"/>
              <a:t>  + 4*16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10*16</a:t>
            </a:r>
            <a:r>
              <a:rPr lang="en-US" baseline="30000" dirty="0" smtClean="0"/>
              <a:t>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178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with </a:t>
            </a:r>
            <a:r>
              <a:rPr lang="en-US" dirty="0" smtClean="0"/>
              <a:t>Hexadecimals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0xdeadbeef = 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301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with </a:t>
            </a:r>
            <a:r>
              <a:rPr lang="en-US" dirty="0" smtClean="0"/>
              <a:t>Hexadecimals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0xdeadbeef </a:t>
            </a:r>
            <a:r>
              <a:rPr lang="en-US" dirty="0"/>
              <a:t>= </a:t>
            </a:r>
            <a:r>
              <a:rPr lang="en-US" dirty="0" smtClean="0"/>
              <a:t>3735928559.</a:t>
            </a:r>
          </a:p>
          <a:p>
            <a:r>
              <a:rPr lang="en-US" dirty="0"/>
              <a:t>This </a:t>
            </a:r>
            <a:r>
              <a:rPr lang="en-US" dirty="0" smtClean="0"/>
              <a:t>was (and is) </a:t>
            </a:r>
            <a:r>
              <a:rPr lang="en-US" dirty="0"/>
              <a:t>a popular code for printing out an </a:t>
            </a:r>
            <a:r>
              <a:rPr lang="en-US" dirty="0" smtClean="0"/>
              <a:t>error, </a:t>
            </a:r>
            <a:r>
              <a:rPr lang="en-US" dirty="0"/>
              <a:t>in cheap and small LED-based hexadecimal displays (that perhaps can only print out a characters).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345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Tool: Google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these searches on Google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0xe4a to </a:t>
            </a:r>
            <a:r>
              <a:rPr lang="en-US" dirty="0" smtClean="0"/>
              <a:t>decimal</a:t>
            </a:r>
          </a:p>
          <a:p>
            <a:pPr lvl="1"/>
            <a:r>
              <a:rPr lang="en-US" dirty="0"/>
              <a:t>2014 in hex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5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Some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.</a:t>
            </a:r>
            <a:r>
              <a:rPr lang="en-US" sz="2400" dirty="0" err="1"/>
              <a:t>globl</a:t>
            </a:r>
            <a:r>
              <a:rPr lang="en-US" sz="2400" dirty="0"/>
              <a:t> _start</a:t>
            </a:r>
          </a:p>
          <a:p>
            <a:pPr marL="0" indent="0">
              <a:buNone/>
            </a:pPr>
            <a:r>
              <a:rPr lang="en-US" sz="2400" dirty="0"/>
              <a:t>_start: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r4,=0x101f1000	@ r4 := 0x 101f 1000. </a:t>
            </a:r>
          </a:p>
          <a:p>
            <a:pPr marL="0" indent="0">
              <a:buNone/>
            </a:pPr>
            <a:r>
              <a:rPr lang="en-US" sz="2400" dirty="0"/>
              <a:t>	@ Any ASCII code stored on r4 gets printed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mov</a:t>
            </a:r>
            <a:r>
              <a:rPr lang="en-US" sz="2400" dirty="0"/>
              <a:t> r0, #1</a:t>
            </a:r>
          </a:p>
          <a:p>
            <a:pPr marL="0" indent="0">
              <a:buNone/>
            </a:pPr>
            <a:r>
              <a:rPr lang="en-US" sz="2400" dirty="0"/>
              <a:t>	add r0, r0, </a:t>
            </a:r>
            <a:r>
              <a:rPr lang="en-US" sz="2400" dirty="0" smtClean="0"/>
              <a:t>#48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r0, [r4]</a:t>
            </a:r>
          </a:p>
          <a:p>
            <a:r>
              <a:rPr lang="en-US" dirty="0"/>
              <a:t>What does this program do?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24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Some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.</a:t>
            </a:r>
            <a:r>
              <a:rPr lang="en-US" sz="2400" dirty="0" err="1"/>
              <a:t>globl</a:t>
            </a:r>
            <a:r>
              <a:rPr lang="en-US" sz="2400" dirty="0"/>
              <a:t> _start</a:t>
            </a:r>
          </a:p>
          <a:p>
            <a:pPr marL="0" indent="0">
              <a:buNone/>
            </a:pPr>
            <a:r>
              <a:rPr lang="en-US" sz="2400" dirty="0"/>
              <a:t>_start: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r4,=0x101f1000	@ r4 := 0x 101f 1000. </a:t>
            </a:r>
          </a:p>
          <a:p>
            <a:pPr marL="0" indent="0">
              <a:buNone/>
            </a:pPr>
            <a:r>
              <a:rPr lang="en-US" sz="2400" dirty="0"/>
              <a:t>	@ Any ASCII code stored on r4 gets printed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mov</a:t>
            </a:r>
            <a:r>
              <a:rPr lang="en-US" sz="2400" dirty="0"/>
              <a:t> r0, #1</a:t>
            </a:r>
          </a:p>
          <a:p>
            <a:pPr marL="0" indent="0">
              <a:buNone/>
            </a:pPr>
            <a:r>
              <a:rPr lang="en-US" sz="2400" dirty="0"/>
              <a:t>	add r0, r0, </a:t>
            </a:r>
            <a:r>
              <a:rPr lang="en-US" sz="2400" dirty="0" smtClean="0"/>
              <a:t>#48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r0, [r4]</a:t>
            </a:r>
          </a:p>
          <a:p>
            <a:r>
              <a:rPr lang="en-US" dirty="0"/>
              <a:t>What does this program do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It prints "1".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42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Some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.</a:t>
            </a:r>
            <a:r>
              <a:rPr lang="en-US" sz="2400" dirty="0" err="1"/>
              <a:t>globl</a:t>
            </a:r>
            <a:r>
              <a:rPr lang="en-US" sz="2400" dirty="0"/>
              <a:t> _start</a:t>
            </a:r>
          </a:p>
          <a:p>
            <a:pPr marL="0" indent="0">
              <a:buNone/>
            </a:pPr>
            <a:r>
              <a:rPr lang="en-US" sz="2400" dirty="0"/>
              <a:t>_start: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r4,=0x101f1000	@ r4 := 0x 101f 1000. </a:t>
            </a:r>
          </a:p>
          <a:p>
            <a:pPr marL="0" indent="0">
              <a:buNone/>
            </a:pPr>
            <a:r>
              <a:rPr lang="en-US" sz="2400" dirty="0"/>
              <a:t>	@ Any ASCII code stored on r4 gets printed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mov</a:t>
            </a:r>
            <a:r>
              <a:rPr lang="en-US" sz="2400" dirty="0"/>
              <a:t> r0, #1</a:t>
            </a:r>
          </a:p>
          <a:p>
            <a:pPr marL="0" indent="0">
              <a:buNone/>
            </a:pPr>
            <a:r>
              <a:rPr lang="en-US" sz="2400" dirty="0"/>
              <a:t>	add r0, r0, 48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r0, [r4]</a:t>
            </a:r>
          </a:p>
          <a:p>
            <a:r>
              <a:rPr lang="en-US" dirty="0"/>
              <a:t>What does this program do?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9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Some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.</a:t>
            </a:r>
            <a:r>
              <a:rPr lang="en-US" sz="2400" dirty="0" err="1"/>
              <a:t>globl</a:t>
            </a:r>
            <a:r>
              <a:rPr lang="en-US" sz="2400" dirty="0"/>
              <a:t> _start</a:t>
            </a:r>
          </a:p>
          <a:p>
            <a:pPr marL="0" indent="0">
              <a:buNone/>
            </a:pPr>
            <a:r>
              <a:rPr lang="en-US" sz="2400" dirty="0"/>
              <a:t>_start: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r4,=0x101f1000	@ r4 := 0x 101f 1000. </a:t>
            </a:r>
          </a:p>
          <a:p>
            <a:pPr marL="0" indent="0">
              <a:buNone/>
            </a:pPr>
            <a:r>
              <a:rPr lang="en-US" sz="2400" dirty="0"/>
              <a:t>	@ Any ASCII code stored on r4 gets printed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mov</a:t>
            </a:r>
            <a:r>
              <a:rPr lang="en-US" sz="2400" dirty="0"/>
              <a:t> r0, #1</a:t>
            </a:r>
          </a:p>
          <a:p>
            <a:pPr marL="0" indent="0">
              <a:buNone/>
            </a:pPr>
            <a:r>
              <a:rPr lang="en-US" sz="2400" dirty="0"/>
              <a:t>	add r0, r0, 48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r0, [r4]</a:t>
            </a:r>
          </a:p>
          <a:p>
            <a:r>
              <a:rPr lang="en-US" dirty="0"/>
              <a:t>What does this program do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It does not compile (48 should be #48).</a:t>
            </a:r>
          </a:p>
          <a:p>
            <a:pPr lvl="1"/>
            <a:r>
              <a:rPr lang="en-US" dirty="0"/>
              <a:t>If you type "make", you get:</a:t>
            </a:r>
          </a:p>
          <a:p>
            <a:pPr lvl="1"/>
            <a:r>
              <a:rPr lang="en-US" dirty="0"/>
              <a:t>test1.s:7: Error: shift expression expected -- `add r0,r0,48</a:t>
            </a:r>
            <a:r>
              <a:rPr lang="en-US" dirty="0" smtClean="0"/>
              <a:t>'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161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Some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.</a:t>
            </a:r>
            <a:r>
              <a:rPr lang="en-US" sz="2400" dirty="0" err="1"/>
              <a:t>globl</a:t>
            </a:r>
            <a:r>
              <a:rPr lang="en-US" sz="2400" dirty="0"/>
              <a:t> _start</a:t>
            </a:r>
          </a:p>
          <a:p>
            <a:pPr marL="0" indent="0">
              <a:buNone/>
            </a:pPr>
            <a:r>
              <a:rPr lang="en-US" sz="2400" dirty="0"/>
              <a:t>_start: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r4,=0x101f1000	@ r4 := 0x 101f 1000. </a:t>
            </a:r>
          </a:p>
          <a:p>
            <a:pPr marL="0" indent="0">
              <a:buNone/>
            </a:pPr>
            <a:r>
              <a:rPr lang="en-US" sz="2400" dirty="0"/>
              <a:t>	@ Any ASCII code stored on r4 gets printed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mov</a:t>
            </a:r>
            <a:r>
              <a:rPr lang="en-US" sz="2400" dirty="0"/>
              <a:t> r0, #1</a:t>
            </a:r>
          </a:p>
          <a:p>
            <a:pPr marL="0" indent="0">
              <a:buNone/>
            </a:pPr>
            <a:r>
              <a:rPr lang="en-US" sz="2400" dirty="0"/>
              <a:t>	add r0, r0, </a:t>
            </a:r>
            <a:r>
              <a:rPr lang="en-US" sz="2400" dirty="0" smtClean="0"/>
              <a:t>#48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r0, [r4]</a:t>
            </a:r>
          </a:p>
          <a:p>
            <a:r>
              <a:rPr lang="en-US" dirty="0"/>
              <a:t>How do we modify this program to print "2" instead of "1</a:t>
            </a:r>
            <a:r>
              <a:rPr lang="en-US" dirty="0" smtClean="0"/>
              <a:t>"?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1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We are now ready to look at several types of ARM-7 instructions.</a:t>
            </a:r>
          </a:p>
          <a:p>
            <a:r>
              <a:rPr lang="en-US" sz="2400" dirty="0"/>
              <a:t>The goal is not to cover every single instruction and feature.</a:t>
            </a:r>
          </a:p>
          <a:p>
            <a:r>
              <a:rPr lang="en-US" sz="2400" dirty="0"/>
              <a:t>The goal is to learn enough instructions and see enough examples to be able to write some interesting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15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Some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.</a:t>
            </a:r>
            <a:r>
              <a:rPr lang="en-US" sz="2400" dirty="0" err="1"/>
              <a:t>globl</a:t>
            </a:r>
            <a:r>
              <a:rPr lang="en-US" sz="2400" dirty="0"/>
              <a:t> _start</a:t>
            </a:r>
          </a:p>
          <a:p>
            <a:pPr marL="0" indent="0">
              <a:buNone/>
            </a:pPr>
            <a:r>
              <a:rPr lang="en-US" sz="2400" dirty="0"/>
              <a:t>_start: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r4,=0x101f1000	@ r4 := 0x 101f 1000. </a:t>
            </a:r>
          </a:p>
          <a:p>
            <a:pPr marL="0" indent="0">
              <a:buNone/>
            </a:pPr>
            <a:r>
              <a:rPr lang="en-US" sz="2400" dirty="0"/>
              <a:t>	@ Any ASCII code stored on r4 gets printed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>
                <a:solidFill>
                  <a:srgbClr val="FF0000"/>
                </a:solidFill>
              </a:rPr>
              <a:t>mov</a:t>
            </a:r>
            <a:r>
              <a:rPr lang="en-US" sz="2400" dirty="0">
                <a:solidFill>
                  <a:srgbClr val="FF0000"/>
                </a:solidFill>
              </a:rPr>
              <a:t> r0, </a:t>
            </a:r>
            <a:r>
              <a:rPr lang="en-US" sz="2400" dirty="0" smtClean="0">
                <a:solidFill>
                  <a:srgbClr val="FF0000"/>
                </a:solidFill>
              </a:rPr>
              <a:t>#2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	add r0, r0, </a:t>
            </a:r>
            <a:r>
              <a:rPr lang="en-US" sz="2400" dirty="0" smtClean="0"/>
              <a:t>#48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r0, [r4]</a:t>
            </a:r>
          </a:p>
          <a:p>
            <a:r>
              <a:rPr lang="en-US" dirty="0"/>
              <a:t>How do we modify this program to print </a:t>
            </a:r>
            <a:r>
              <a:rPr lang="en-US" dirty="0" smtClean="0"/>
              <a:t>"2" instead of "1"?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23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Some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.</a:t>
            </a:r>
            <a:r>
              <a:rPr lang="en-US" sz="2400" dirty="0" err="1"/>
              <a:t>globl</a:t>
            </a:r>
            <a:r>
              <a:rPr lang="en-US" sz="2400" dirty="0"/>
              <a:t> _start</a:t>
            </a:r>
          </a:p>
          <a:p>
            <a:pPr marL="0" indent="0">
              <a:buNone/>
            </a:pPr>
            <a:r>
              <a:rPr lang="en-US" sz="2400" dirty="0"/>
              <a:t>_start: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r4,=0x101f1000	@ r4 := 0x 101f 1000. </a:t>
            </a:r>
          </a:p>
          <a:p>
            <a:pPr marL="0" indent="0">
              <a:buNone/>
            </a:pPr>
            <a:r>
              <a:rPr lang="en-US" sz="2400" dirty="0"/>
              <a:t>	@ Any ASCII code stored on r4 gets printed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>
                <a:solidFill>
                  <a:srgbClr val="FF0000"/>
                </a:solidFill>
              </a:rPr>
              <a:t>mov</a:t>
            </a:r>
            <a:r>
              <a:rPr lang="en-US" sz="2400" dirty="0">
                <a:solidFill>
                  <a:srgbClr val="FF0000"/>
                </a:solidFill>
              </a:rPr>
              <a:t> r0, </a:t>
            </a:r>
            <a:r>
              <a:rPr lang="en-US" sz="2400" dirty="0" smtClean="0">
                <a:solidFill>
                  <a:srgbClr val="FF0000"/>
                </a:solidFill>
              </a:rPr>
              <a:t>#2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	add r0, r0, </a:t>
            </a:r>
            <a:r>
              <a:rPr lang="en-US" sz="2400" dirty="0" smtClean="0"/>
              <a:t>#48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r0, [r4]</a:t>
            </a:r>
          </a:p>
          <a:p>
            <a:r>
              <a:rPr lang="en-US" dirty="0"/>
              <a:t>How do we modify this program to print numbers from 2 to 8?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34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4267200" cy="6324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.globl _start</a:t>
            </a:r>
          </a:p>
          <a:p>
            <a:pPr marL="0" indent="0">
              <a:buNone/>
            </a:pPr>
            <a:r>
              <a:rPr lang="pt-BR" sz="2000" dirty="0"/>
              <a:t>_start:</a:t>
            </a:r>
          </a:p>
          <a:p>
            <a:pPr marL="0" indent="0">
              <a:buNone/>
            </a:pPr>
            <a:r>
              <a:rPr lang="pt-BR" sz="2000" dirty="0"/>
              <a:t>	ldr r4,=0x101f1000	</a:t>
            </a:r>
          </a:p>
          <a:p>
            <a:pPr marL="0" indent="0">
              <a:buNone/>
            </a:pPr>
            <a:r>
              <a:rPr lang="pt-BR" sz="2000" dirty="0"/>
              <a:t>	@ </a:t>
            </a:r>
            <a:r>
              <a:rPr lang="pt-BR" sz="2000" dirty="0" smtClean="0"/>
              <a:t>ASCII codes stored </a:t>
            </a:r>
            <a:br>
              <a:rPr lang="pt-BR" sz="2000" dirty="0" smtClean="0"/>
            </a:br>
            <a:r>
              <a:rPr lang="pt-BR" sz="2000" dirty="0" smtClean="0"/>
              <a:t>	@ at [r4] get printed</a:t>
            </a: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r0, #2</a:t>
            </a:r>
          </a:p>
          <a:p>
            <a:pPr marL="0" indent="0">
              <a:buNone/>
            </a:pPr>
            <a:r>
              <a:rPr lang="pt-BR" sz="2000" dirty="0"/>
              <a:t>	add r0, r0, #48</a:t>
            </a:r>
          </a:p>
          <a:p>
            <a:pPr marL="0" indent="0">
              <a:buNone/>
            </a:pPr>
            <a:r>
              <a:rPr lang="pt-BR" sz="2000" dirty="0"/>
              <a:t>	str r0, [r4]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r0, #3</a:t>
            </a:r>
          </a:p>
          <a:p>
            <a:pPr marL="0" indent="0">
              <a:buNone/>
            </a:pPr>
            <a:r>
              <a:rPr lang="pt-BR" sz="2000" dirty="0"/>
              <a:t>	add r0, r0, #48</a:t>
            </a:r>
          </a:p>
          <a:p>
            <a:pPr marL="0" indent="0">
              <a:buNone/>
            </a:pPr>
            <a:r>
              <a:rPr lang="pt-BR" sz="2000" dirty="0"/>
              <a:t>	str r0, [r4]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r0, #4</a:t>
            </a:r>
          </a:p>
          <a:p>
            <a:pPr marL="0" indent="0">
              <a:buNone/>
            </a:pPr>
            <a:r>
              <a:rPr lang="pt-BR" sz="2000" dirty="0"/>
              <a:t>	add r0, r0, #48</a:t>
            </a:r>
          </a:p>
          <a:p>
            <a:pPr marL="0" indent="0">
              <a:buNone/>
            </a:pPr>
            <a:r>
              <a:rPr lang="pt-BR" sz="2000" dirty="0"/>
              <a:t>	str r0, [r4</a:t>
            </a:r>
            <a:r>
              <a:rPr lang="pt-BR" sz="2000" dirty="0" smtClean="0"/>
              <a:t>]</a:t>
            </a: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24400" y="304800"/>
            <a:ext cx="4267200" cy="6477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mov r0, #5</a:t>
            </a:r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add r0, r0, #48</a:t>
            </a:r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str r0, [r4]</a:t>
            </a:r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mov r0, #6</a:t>
            </a:r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add r0, r0, #48</a:t>
            </a:r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str r0, [r4]</a:t>
            </a:r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mov r0, #7</a:t>
            </a:r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add r0, r0, #48</a:t>
            </a:r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str r0, [r4]</a:t>
            </a:r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mov r0, #8</a:t>
            </a:r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add r0, r0, #48</a:t>
            </a:r>
          </a:p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str r0, [r4]</a:t>
            </a:r>
          </a:p>
          <a:p>
            <a:pPr marL="0" indent="0">
              <a:buNone/>
            </a:pPr>
            <a:endParaRPr lang="pt-BR" sz="1100" dirty="0" smtClean="0"/>
          </a:p>
          <a:p>
            <a:pPr marL="0" indent="0">
              <a:buNone/>
            </a:pPr>
            <a:r>
              <a:rPr lang="pt-BR" sz="2000" dirty="0" smtClean="0"/>
              <a:t>my_exit</a:t>
            </a:r>
            <a:r>
              <a:rPr lang="pt-BR" sz="2000" dirty="0"/>
              <a:t>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8074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4495800" cy="1143000"/>
          </a:xfrm>
        </p:spPr>
        <p:txBody>
          <a:bodyPr/>
          <a:lstStyle/>
          <a:p>
            <a:r>
              <a:rPr lang="en-US" dirty="0"/>
              <a:t>Printing </a:t>
            </a:r>
            <a:r>
              <a:rPr lang="en-US" dirty="0" smtClean="0"/>
              <a:t>Numbers</a:t>
            </a:r>
            <a:br>
              <a:rPr lang="en-US" dirty="0" smtClean="0"/>
            </a:br>
            <a:r>
              <a:rPr lang="en-US" dirty="0" smtClean="0"/>
              <a:t>2 to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3505200" cy="44196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print numbers from 2 to 8, it makes sense to use a loop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Notice:</a:t>
            </a:r>
          </a:p>
          <a:p>
            <a:pPr lvl="1"/>
            <a:r>
              <a:rPr lang="en-US" dirty="0" smtClean="0"/>
              <a:t>labels</a:t>
            </a:r>
          </a:p>
          <a:p>
            <a:pPr lvl="1"/>
            <a:r>
              <a:rPr lang="en-US" dirty="0" err="1" smtClean="0"/>
              <a:t>cmp</a:t>
            </a:r>
            <a:endParaRPr lang="en-US" dirty="0" smtClean="0"/>
          </a:p>
          <a:p>
            <a:pPr lvl="1"/>
            <a:r>
              <a:rPr lang="en-US" dirty="0" err="1" smtClean="0"/>
              <a:t>bgt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1143000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.</a:t>
            </a:r>
            <a:r>
              <a:rPr lang="en-US" sz="2000" dirty="0" err="1"/>
              <a:t>globl</a:t>
            </a:r>
            <a:r>
              <a:rPr lang="en-US" sz="2000" dirty="0"/>
              <a:t> _start</a:t>
            </a:r>
          </a:p>
          <a:p>
            <a:r>
              <a:rPr lang="en-US" sz="2000" dirty="0"/>
              <a:t>_start: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r4,=0x101f1000		@ ASCII codes stored </a:t>
            </a:r>
          </a:p>
          <a:p>
            <a:r>
              <a:rPr lang="en-US" sz="2000" dirty="0"/>
              <a:t>	@ at [r4] get printed</a:t>
            </a:r>
          </a:p>
          <a:p>
            <a:endParaRPr lang="en-US" sz="2000" dirty="0"/>
          </a:p>
          <a:p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r0, #2</a:t>
            </a:r>
          </a:p>
          <a:p>
            <a:endParaRPr lang="en-US" sz="2000" dirty="0"/>
          </a:p>
          <a:p>
            <a:r>
              <a:rPr lang="en-US" sz="2000" dirty="0" err="1">
                <a:solidFill>
                  <a:srgbClr val="FF0000"/>
                </a:solidFill>
              </a:rPr>
              <a:t>my_loop</a:t>
            </a:r>
            <a:r>
              <a:rPr lang="en-US" sz="2000" dirty="0">
                <a:solidFill>
                  <a:srgbClr val="FF0000"/>
                </a:solidFill>
              </a:rPr>
              <a:t>:</a:t>
            </a:r>
            <a:r>
              <a:rPr lang="en-US" sz="2000" dirty="0"/>
              <a:t>	</a:t>
            </a:r>
          </a:p>
          <a:p>
            <a:r>
              <a:rPr lang="en-US" sz="2000" dirty="0"/>
              <a:t>	</a:t>
            </a:r>
            <a:r>
              <a:rPr lang="en-US" sz="2000" dirty="0" err="1">
                <a:solidFill>
                  <a:srgbClr val="FF0000"/>
                </a:solidFill>
              </a:rPr>
              <a:t>cmp</a:t>
            </a:r>
            <a:r>
              <a:rPr lang="en-US" sz="2000" dirty="0">
                <a:solidFill>
                  <a:srgbClr val="FF0000"/>
                </a:solidFill>
              </a:rPr>
              <a:t> r0, #8</a:t>
            </a:r>
          </a:p>
          <a:p>
            <a:r>
              <a:rPr lang="en-US" sz="2000" dirty="0"/>
              <a:t>	</a:t>
            </a:r>
            <a:r>
              <a:rPr lang="en-US" sz="2000" dirty="0" err="1">
                <a:solidFill>
                  <a:srgbClr val="FF0000"/>
                </a:solidFill>
              </a:rPr>
              <a:t>bgt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my_exit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	add r1, r0, #48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r1, [r4]</a:t>
            </a:r>
          </a:p>
          <a:p>
            <a:r>
              <a:rPr lang="en-US" sz="2000" dirty="0"/>
              <a:t>	add r0, r0, #1</a:t>
            </a:r>
          </a:p>
          <a:p>
            <a:r>
              <a:rPr lang="en-US" sz="2000" dirty="0"/>
              <a:t>	b </a:t>
            </a:r>
            <a:r>
              <a:rPr lang="en-US" sz="2000" dirty="0" err="1"/>
              <a:t>my_loop</a:t>
            </a:r>
            <a:endParaRPr lang="en-US" sz="2000" dirty="0"/>
          </a:p>
          <a:p>
            <a:r>
              <a:rPr lang="en-US" sz="2000" dirty="0"/>
              <a:t>	</a:t>
            </a:r>
          </a:p>
          <a:p>
            <a:r>
              <a:rPr lang="pt-BR" sz="2000" dirty="0"/>
              <a:t>my_exit:  @do infinite loop at the end</a:t>
            </a:r>
          </a:p>
          <a:p>
            <a:r>
              <a:rPr lang="pt-BR" sz="2000" dirty="0"/>
              <a:t>	b my_exit</a:t>
            </a:r>
          </a:p>
        </p:txBody>
      </p:sp>
    </p:spTree>
    <p:extLst>
      <p:ext uri="{BB962C8B-B14F-4D97-AF65-F5344CB8AC3E}">
        <p14:creationId xmlns:p14="http://schemas.microsoft.com/office/powerpoint/2010/main" val="1479680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4495800" cy="1143000"/>
          </a:xfrm>
        </p:spPr>
        <p:txBody>
          <a:bodyPr/>
          <a:lstStyle/>
          <a:p>
            <a:r>
              <a:rPr lang="en-US" dirty="0"/>
              <a:t>Printing </a:t>
            </a:r>
            <a:r>
              <a:rPr lang="en-US" dirty="0" smtClean="0"/>
              <a:t>Numbers</a:t>
            </a:r>
            <a:br>
              <a:rPr lang="en-US" dirty="0" smtClean="0"/>
            </a:br>
            <a:r>
              <a:rPr lang="en-US" dirty="0" smtClean="0"/>
              <a:t>0 to 15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3505200" cy="4419600"/>
          </a:xfrm>
        </p:spPr>
        <p:txBody>
          <a:bodyPr/>
          <a:lstStyle/>
          <a:p>
            <a:r>
              <a:rPr lang="en-US" dirty="0" smtClean="0"/>
              <a:t>What do we want to print?</a:t>
            </a:r>
          </a:p>
          <a:p>
            <a:pPr marL="0" indent="0">
              <a:buNone/>
            </a:pPr>
            <a:r>
              <a:rPr lang="en-US" dirty="0" smtClean="0"/>
              <a:t>0123456789ABCDEF</a:t>
            </a:r>
          </a:p>
          <a:p>
            <a:r>
              <a:rPr lang="en-US" dirty="0" smtClean="0"/>
              <a:t>The code on the right  prints what we want.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76800" y="152400"/>
            <a:ext cx="4114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.</a:t>
            </a:r>
            <a:r>
              <a:rPr lang="en-US" sz="2000" dirty="0" err="1"/>
              <a:t>globl</a:t>
            </a:r>
            <a:r>
              <a:rPr lang="en-US" sz="2000" dirty="0"/>
              <a:t> _start</a:t>
            </a:r>
          </a:p>
          <a:p>
            <a:r>
              <a:rPr lang="en-US" sz="2000" dirty="0"/>
              <a:t>_start: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r4,=</a:t>
            </a:r>
            <a:r>
              <a:rPr lang="en-US" sz="2000" dirty="0" smtClean="0"/>
              <a:t>0x101f1000</a:t>
            </a:r>
            <a:r>
              <a:rPr lang="en-US" sz="2000" dirty="0"/>
              <a:t>	@ ASCII codes stored </a:t>
            </a:r>
          </a:p>
          <a:p>
            <a:r>
              <a:rPr lang="en-US" sz="2000" dirty="0"/>
              <a:t>	@ at [r4] get printed</a:t>
            </a:r>
          </a:p>
          <a:p>
            <a:endParaRPr lang="en-US" sz="2000" dirty="0"/>
          </a:p>
          <a:p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r0, #0</a:t>
            </a:r>
          </a:p>
          <a:p>
            <a:endParaRPr lang="en-US" sz="2000" dirty="0"/>
          </a:p>
          <a:p>
            <a:r>
              <a:rPr lang="en-US" sz="2000" dirty="0" err="1"/>
              <a:t>my_loop</a:t>
            </a:r>
            <a:r>
              <a:rPr lang="en-US" sz="2000" dirty="0"/>
              <a:t>: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cmp</a:t>
            </a:r>
            <a:r>
              <a:rPr lang="en-US" sz="2000" dirty="0"/>
              <a:t> r0, #0xf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bgt</a:t>
            </a:r>
            <a:r>
              <a:rPr lang="en-US" sz="2000" dirty="0"/>
              <a:t> </a:t>
            </a:r>
            <a:r>
              <a:rPr lang="en-US" sz="2000" dirty="0" err="1"/>
              <a:t>my_exit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	</a:t>
            </a:r>
            <a:r>
              <a:rPr lang="en-US" sz="2000" dirty="0" err="1">
                <a:solidFill>
                  <a:srgbClr val="FF0000"/>
                </a:solidFill>
              </a:rPr>
              <a:t>cmp</a:t>
            </a:r>
            <a:r>
              <a:rPr lang="en-US" sz="2000" dirty="0">
                <a:solidFill>
                  <a:srgbClr val="FF0000"/>
                </a:solidFill>
              </a:rPr>
              <a:t> r0, #10</a:t>
            </a:r>
          </a:p>
          <a:p>
            <a:r>
              <a:rPr lang="en-US" sz="2000" dirty="0">
                <a:solidFill>
                  <a:srgbClr val="FF0000"/>
                </a:solidFill>
              </a:rPr>
              <a:t>	</a:t>
            </a:r>
            <a:r>
              <a:rPr lang="en-US" sz="2000" dirty="0" err="1">
                <a:solidFill>
                  <a:srgbClr val="FF0000"/>
                </a:solidFill>
              </a:rPr>
              <a:t>addlt</a:t>
            </a:r>
            <a:r>
              <a:rPr lang="en-US" sz="2000" dirty="0">
                <a:solidFill>
                  <a:srgbClr val="FF0000"/>
                </a:solidFill>
              </a:rPr>
              <a:t> r1, r0, #48</a:t>
            </a:r>
          </a:p>
          <a:p>
            <a:r>
              <a:rPr lang="en-US" sz="2000" dirty="0">
                <a:solidFill>
                  <a:srgbClr val="FF0000"/>
                </a:solidFill>
              </a:rPr>
              <a:t>	</a:t>
            </a:r>
            <a:r>
              <a:rPr lang="en-US" sz="2000" dirty="0" err="1">
                <a:solidFill>
                  <a:srgbClr val="FF0000"/>
                </a:solidFill>
              </a:rPr>
              <a:t>addge</a:t>
            </a:r>
            <a:r>
              <a:rPr lang="en-US" sz="2000" dirty="0">
                <a:solidFill>
                  <a:srgbClr val="FF0000"/>
                </a:solidFill>
              </a:rPr>
              <a:t> r1, r0, #55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r1, [r4]</a:t>
            </a:r>
          </a:p>
          <a:p>
            <a:r>
              <a:rPr lang="en-US" sz="2000" dirty="0"/>
              <a:t>	add r0, r0, #1</a:t>
            </a:r>
          </a:p>
          <a:p>
            <a:r>
              <a:rPr lang="en-US" sz="2000" dirty="0"/>
              <a:t>	b </a:t>
            </a:r>
            <a:r>
              <a:rPr lang="en-US" sz="2000" dirty="0" err="1"/>
              <a:t>my_loop</a:t>
            </a:r>
            <a:endParaRPr lang="en-US" sz="2000" dirty="0"/>
          </a:p>
          <a:p>
            <a:r>
              <a:rPr lang="en-US" sz="2000" dirty="0"/>
              <a:t>	</a:t>
            </a:r>
          </a:p>
          <a:p>
            <a:r>
              <a:rPr lang="pt-BR" sz="2000" dirty="0"/>
              <a:t>my_exit:  @do infinite loop at the end</a:t>
            </a:r>
          </a:p>
          <a:p>
            <a:r>
              <a:rPr lang="pt-BR" sz="2000" dirty="0"/>
              <a:t>	b my_exit</a:t>
            </a:r>
          </a:p>
        </p:txBody>
      </p:sp>
    </p:spTree>
    <p:extLst>
      <p:ext uri="{BB962C8B-B14F-4D97-AF65-F5344CB8AC3E}">
        <p14:creationId xmlns:p14="http://schemas.microsoft.com/office/powerpoint/2010/main" val="2973293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2-Digit Hex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code in the next slide prints all numbers from 0x98 to 0xA5</a:t>
            </a:r>
          </a:p>
          <a:p>
            <a:r>
              <a:rPr lang="en-US" dirty="0" smtClean="0"/>
              <a:t>One number per 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954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.globl _start</a:t>
            </a:r>
          </a:p>
          <a:p>
            <a:pPr marL="0" indent="0">
              <a:buNone/>
            </a:pPr>
            <a:r>
              <a:rPr lang="pt-BR" sz="2000" dirty="0"/>
              <a:t>_start:</a:t>
            </a:r>
          </a:p>
          <a:p>
            <a:pPr marL="0" indent="0">
              <a:buNone/>
            </a:pPr>
            <a:r>
              <a:rPr lang="pt-BR" sz="2000" dirty="0"/>
              <a:t>	ldr r4,=0x101f1000	</a:t>
            </a:r>
          </a:p>
          <a:p>
            <a:pPr marL="0" indent="0">
              <a:buNone/>
            </a:pPr>
            <a:r>
              <a:rPr lang="pt-BR" sz="2000" dirty="0"/>
              <a:t>	@ ASCII codes stored </a:t>
            </a:r>
          </a:p>
          <a:p>
            <a:pPr marL="0" indent="0">
              <a:buNone/>
            </a:pPr>
            <a:r>
              <a:rPr lang="pt-BR" sz="2000" dirty="0"/>
              <a:t>	@ at [r4] get printed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r0, #0x98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my_loop:	</a:t>
            </a:r>
          </a:p>
          <a:p>
            <a:pPr marL="0" indent="0">
              <a:buNone/>
            </a:pPr>
            <a:r>
              <a:rPr lang="pt-BR" sz="2000" dirty="0"/>
              <a:t>	cmp r0, #0xA5</a:t>
            </a:r>
          </a:p>
          <a:p>
            <a:pPr marL="0" indent="0">
              <a:buNone/>
            </a:pPr>
            <a:r>
              <a:rPr lang="pt-BR" sz="2000" dirty="0"/>
              <a:t>	bgt my_exit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>
                <a:solidFill>
                  <a:srgbClr val="FF0000"/>
                </a:solidFill>
              </a:rPr>
              <a:t>lsr r1, r0, #4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0000"/>
                </a:solidFill>
              </a:rPr>
              <a:t>	and r1, r1, #0x0000000f</a:t>
            </a:r>
          </a:p>
          <a:p>
            <a:pPr marL="0" indent="0">
              <a:buNone/>
            </a:pPr>
            <a:r>
              <a:rPr lang="pt-BR" sz="2000" dirty="0"/>
              <a:t>	cmp r1, #10</a:t>
            </a:r>
          </a:p>
          <a:p>
            <a:pPr marL="0" indent="0">
              <a:buNone/>
            </a:pPr>
            <a:r>
              <a:rPr lang="pt-BR" sz="2000" dirty="0"/>
              <a:t>	addlt r1, r1, #48</a:t>
            </a:r>
          </a:p>
          <a:p>
            <a:pPr marL="0" indent="0">
              <a:buNone/>
            </a:pPr>
            <a:r>
              <a:rPr lang="pt-BR" sz="2000" dirty="0"/>
              <a:t>	addge r1, r1, #55</a:t>
            </a:r>
          </a:p>
          <a:p>
            <a:pPr marL="0" indent="0">
              <a:buNone/>
            </a:pPr>
            <a:r>
              <a:rPr lang="pt-BR" sz="2000" dirty="0"/>
              <a:t>	str r1, [r4]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24400" y="76200"/>
            <a:ext cx="4267200" cy="6324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>
                <a:solidFill>
                  <a:srgbClr val="FF0000"/>
                </a:solidFill>
              </a:rPr>
              <a:t>lsr r1, r0, #0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0000"/>
                </a:solidFill>
              </a:rPr>
              <a:t>	and r1, r1, #0x0000000f</a:t>
            </a:r>
          </a:p>
          <a:p>
            <a:pPr marL="0" indent="0">
              <a:buNone/>
            </a:pPr>
            <a:r>
              <a:rPr lang="pt-BR" sz="2000" dirty="0"/>
              <a:t>	cmp r1, #10</a:t>
            </a:r>
          </a:p>
          <a:p>
            <a:pPr marL="0" indent="0">
              <a:buNone/>
            </a:pPr>
            <a:r>
              <a:rPr lang="pt-BR" sz="2000" dirty="0"/>
              <a:t>	addlt r1, r1, #48</a:t>
            </a:r>
          </a:p>
          <a:p>
            <a:pPr marL="0" indent="0">
              <a:buNone/>
            </a:pPr>
            <a:r>
              <a:rPr lang="pt-BR" sz="2000" dirty="0"/>
              <a:t>	addge r1, r1, #55</a:t>
            </a:r>
          </a:p>
          <a:p>
            <a:pPr marL="0" indent="0">
              <a:buNone/>
            </a:pPr>
            <a:r>
              <a:rPr lang="pt-BR" sz="2000" dirty="0"/>
              <a:t>	str r1, [r4]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>
                <a:solidFill>
                  <a:srgbClr val="FF0000"/>
                </a:solidFill>
              </a:rPr>
              <a:t>	mov r1, #13			str r1, [r4]		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0000"/>
                </a:solidFill>
              </a:rPr>
              <a:t>	mov r1, #10		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0000"/>
                </a:solidFill>
              </a:rPr>
              <a:t>	str r1, [r4]</a:t>
            </a:r>
            <a:r>
              <a:rPr lang="pt-BR" sz="2000" dirty="0"/>
              <a:t>		</a:t>
            </a:r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add r0, r0, #1</a:t>
            </a:r>
          </a:p>
          <a:p>
            <a:pPr marL="0" indent="0">
              <a:buNone/>
            </a:pPr>
            <a:r>
              <a:rPr lang="pt-BR" sz="2000" dirty="0"/>
              <a:t>	b my_loop</a:t>
            </a:r>
          </a:p>
          <a:p>
            <a:pPr marL="0" indent="0">
              <a:buNone/>
            </a:pPr>
            <a:r>
              <a:rPr lang="pt-BR" sz="2000" dirty="0"/>
              <a:t>	</a:t>
            </a:r>
          </a:p>
          <a:p>
            <a:pPr marL="0" indent="0">
              <a:buNone/>
            </a:pPr>
            <a:r>
              <a:rPr lang="pt-BR" sz="2000" dirty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</p:txBody>
      </p:sp>
    </p:spTree>
    <p:extLst>
      <p:ext uri="{BB962C8B-B14F-4D97-AF65-F5344CB8AC3E}">
        <p14:creationId xmlns:p14="http://schemas.microsoft.com/office/powerpoint/2010/main" val="2235093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standard initialization: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globl</a:t>
            </a:r>
            <a:r>
              <a:rPr lang="en-US" dirty="0"/>
              <a:t> _start</a:t>
            </a:r>
          </a:p>
          <a:p>
            <a:pPr marL="0" indent="0">
              <a:buNone/>
            </a:pPr>
            <a:r>
              <a:rPr lang="en-US" dirty="0"/>
              <a:t>_start: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ldr</a:t>
            </a:r>
            <a:r>
              <a:rPr lang="en-US" dirty="0"/>
              <a:t> r4</a:t>
            </a:r>
            <a:r>
              <a:rPr lang="en-US" dirty="0" smtClean="0"/>
              <a:t>, =</a:t>
            </a:r>
            <a:r>
              <a:rPr lang="en-US" dirty="0"/>
              <a:t>0x101f1000	</a:t>
            </a:r>
          </a:p>
          <a:p>
            <a:pPr marL="0" indent="0">
              <a:buNone/>
            </a:pPr>
            <a:r>
              <a:rPr lang="en-US" dirty="0"/>
              <a:t>	@ ASCII codes stored </a:t>
            </a:r>
          </a:p>
          <a:p>
            <a:pPr marL="0" indent="0">
              <a:buNone/>
            </a:pPr>
            <a:r>
              <a:rPr lang="en-US" dirty="0"/>
              <a:t>	@ at [r4] get printed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26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Step 2: store some number to </a:t>
            </a:r>
            <a:r>
              <a:rPr lang="en-US" sz="2400" dirty="0" smtClean="0"/>
              <a:t>r0.</a:t>
            </a:r>
          </a:p>
          <a:p>
            <a:r>
              <a:rPr lang="en-US" sz="2400" dirty="0"/>
              <a:t>Note: </a:t>
            </a:r>
            <a:r>
              <a:rPr lang="en-US" sz="2400" dirty="0" smtClean="0"/>
              <a:t>the </a:t>
            </a:r>
            <a:r>
              <a:rPr lang="en-US" sz="2400" dirty="0" err="1"/>
              <a:t>mov</a:t>
            </a:r>
            <a:r>
              <a:rPr lang="en-US" sz="2400" dirty="0"/>
              <a:t> instruction does not allow us to use arbitrary 32-bit constants, we can only use 8-bit constants. (Why?)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pt-BR" sz="2400" dirty="0"/>
              <a:t>	@ set r0 := 0x12ad730f	</a:t>
            </a:r>
          </a:p>
          <a:p>
            <a:pPr marL="0" indent="0">
              <a:buNone/>
            </a:pPr>
            <a:r>
              <a:rPr lang="pt-BR" sz="2400" dirty="0"/>
              <a:t>	mov r0, #0x12</a:t>
            </a:r>
          </a:p>
          <a:p>
            <a:pPr marL="0" indent="0">
              <a:buNone/>
            </a:pPr>
            <a:r>
              <a:rPr lang="pt-BR" sz="2400" dirty="0"/>
              <a:t>	lsl r0, r0, #8</a:t>
            </a:r>
          </a:p>
          <a:p>
            <a:pPr marL="0" indent="0">
              <a:buNone/>
            </a:pPr>
            <a:r>
              <a:rPr lang="pt-BR" sz="2400" dirty="0"/>
              <a:t>	add r0, r0, #0xad</a:t>
            </a:r>
          </a:p>
          <a:p>
            <a:pPr marL="0" indent="0">
              <a:buNone/>
            </a:pPr>
            <a:r>
              <a:rPr lang="pt-BR" sz="2400" dirty="0"/>
              <a:t>	lsl r0, r0, #8</a:t>
            </a:r>
          </a:p>
          <a:p>
            <a:pPr marL="0" indent="0">
              <a:buNone/>
            </a:pPr>
            <a:r>
              <a:rPr lang="pt-BR" sz="2400" dirty="0"/>
              <a:t>	add r0, r0, #0x73</a:t>
            </a:r>
          </a:p>
          <a:p>
            <a:pPr marL="0" indent="0">
              <a:buNone/>
            </a:pPr>
            <a:r>
              <a:rPr lang="pt-BR" sz="2400" dirty="0"/>
              <a:t>	lsl r0, r0, #8</a:t>
            </a:r>
          </a:p>
          <a:p>
            <a:pPr marL="0" indent="0">
              <a:buNone/>
            </a:pPr>
            <a:r>
              <a:rPr lang="pt-BR" sz="2400" dirty="0"/>
              <a:t>	add r0, r0, #0x0f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164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Step </a:t>
            </a:r>
            <a:r>
              <a:rPr lang="en-US" sz="2400" dirty="0" smtClean="0"/>
              <a:t>2, shorter (but not faster) version: </a:t>
            </a:r>
            <a:r>
              <a:rPr lang="en-US" sz="2400" dirty="0"/>
              <a:t>store some number to </a:t>
            </a:r>
            <a:r>
              <a:rPr lang="en-US" sz="2400" dirty="0" smtClean="0"/>
              <a:t>r0.</a:t>
            </a:r>
          </a:p>
          <a:p>
            <a:r>
              <a:rPr lang="en-US" sz="2400" dirty="0" smtClean="0"/>
              <a:t>Use the </a:t>
            </a:r>
            <a:r>
              <a:rPr lang="en-US" sz="2400" dirty="0" err="1" smtClean="0"/>
              <a:t>ldr</a:t>
            </a:r>
            <a:r>
              <a:rPr lang="en-US" sz="2400" dirty="0" smtClean="0"/>
              <a:t> </a:t>
            </a:r>
            <a:r>
              <a:rPr lang="en-US" sz="2400" dirty="0" err="1" smtClean="0"/>
              <a:t>pseudoinstruction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pt-BR" sz="2400" dirty="0"/>
              <a:t>	@ set r0 := 0x12ad730f	</a:t>
            </a:r>
          </a:p>
          <a:p>
            <a:pPr marL="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ldr </a:t>
            </a:r>
            <a:r>
              <a:rPr lang="pt-BR" sz="2400" dirty="0"/>
              <a:t>r0, </a:t>
            </a:r>
            <a:r>
              <a:rPr lang="pt-BR" sz="2400" dirty="0" smtClean="0"/>
              <a:t>=0x12ad730f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8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6096000" cy="762000"/>
          </a:xfrm>
        </p:spPr>
        <p:txBody>
          <a:bodyPr/>
          <a:lstStyle/>
          <a:p>
            <a:r>
              <a:rPr lang="en-US" dirty="0" smtClean="0"/>
              <a:t>Hello World in Assembly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4114800" cy="56388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.globl _start</a:t>
            </a:r>
          </a:p>
          <a:p>
            <a:pPr marL="0" indent="0">
              <a:buNone/>
            </a:pPr>
            <a:r>
              <a:rPr lang="pt-BR" sz="2000" dirty="0"/>
              <a:t>_start:</a:t>
            </a:r>
          </a:p>
          <a:p>
            <a:pPr marL="0" indent="0">
              <a:buNone/>
            </a:pPr>
            <a:r>
              <a:rPr lang="pt-BR" sz="2000" dirty="0"/>
              <a:t>	ldr r0,=0x101f1000	</a:t>
            </a:r>
          </a:p>
          <a:p>
            <a:pPr marL="0" indent="0">
              <a:buNone/>
            </a:pPr>
            <a:r>
              <a:rPr lang="pt-BR" sz="2000" dirty="0" smtClean="0"/>
              <a:t>	@ </a:t>
            </a:r>
            <a:r>
              <a:rPr lang="pt-BR" sz="2000" dirty="0"/>
              <a:t>ASCII codes stored </a:t>
            </a:r>
          </a:p>
          <a:p>
            <a:pPr marL="0" indent="0">
              <a:buNone/>
            </a:pPr>
            <a:r>
              <a:rPr lang="pt-BR" sz="2000" dirty="0"/>
              <a:t>	@ at [</a:t>
            </a:r>
            <a:r>
              <a:rPr lang="pt-BR" sz="2000" dirty="0" smtClean="0"/>
              <a:t>r0] </a:t>
            </a:r>
            <a:r>
              <a:rPr lang="pt-BR" sz="2000" dirty="0"/>
              <a:t>get printed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104	</a:t>
            </a:r>
            <a:r>
              <a:rPr lang="pt-BR" sz="2000" dirty="0" smtClean="0"/>
              <a:t>@ 'h'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101	</a:t>
            </a:r>
            <a:r>
              <a:rPr lang="pt-BR" sz="2000" dirty="0" smtClean="0"/>
              <a:t>@ </a:t>
            </a:r>
            <a:r>
              <a:rPr lang="pt-BR" sz="2000" dirty="0"/>
              <a:t>'e'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108	</a:t>
            </a:r>
            <a:r>
              <a:rPr lang="pt-BR" sz="2000" dirty="0" smtClean="0"/>
              <a:t>@ </a:t>
            </a:r>
            <a:r>
              <a:rPr lang="pt-BR" sz="2000" dirty="0"/>
              <a:t>'l'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108	</a:t>
            </a:r>
            <a:r>
              <a:rPr lang="pt-BR" sz="2000" dirty="0" smtClean="0"/>
              <a:t>@ </a:t>
            </a:r>
            <a:r>
              <a:rPr lang="pt-BR" sz="2000" dirty="0"/>
              <a:t>'l'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111	</a:t>
            </a:r>
            <a:r>
              <a:rPr lang="pt-BR" sz="2000" dirty="0" smtClean="0"/>
              <a:t>@ </a:t>
            </a:r>
            <a:r>
              <a:rPr lang="pt-BR" sz="2000" dirty="0"/>
              <a:t>'o'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143000"/>
            <a:ext cx="4267200" cy="56388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r1</a:t>
            </a:r>
            <a:r>
              <a:rPr lang="pt-BR" sz="2000" dirty="0" smtClean="0"/>
              <a:t>, #</a:t>
            </a:r>
            <a:r>
              <a:rPr lang="pt-BR" sz="2000" dirty="0"/>
              <a:t>32	</a:t>
            </a:r>
            <a:r>
              <a:rPr lang="pt-BR" sz="2000" dirty="0" smtClean="0"/>
              <a:t>@ </a:t>
            </a:r>
            <a:r>
              <a:rPr lang="pt-BR" sz="2000" dirty="0"/>
              <a:t>' 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119	</a:t>
            </a:r>
            <a:r>
              <a:rPr lang="pt-BR" sz="2000" dirty="0" smtClean="0"/>
              <a:t>@ </a:t>
            </a:r>
            <a:r>
              <a:rPr lang="pt-BR" sz="2000" dirty="0"/>
              <a:t>'w'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111	</a:t>
            </a:r>
            <a:r>
              <a:rPr lang="pt-BR" sz="2000" dirty="0" smtClean="0"/>
              <a:t>@ </a:t>
            </a:r>
            <a:r>
              <a:rPr lang="pt-BR" sz="2000" dirty="0"/>
              <a:t>'o'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114	</a:t>
            </a:r>
            <a:r>
              <a:rPr lang="pt-BR" sz="2000" dirty="0" smtClean="0"/>
              <a:t>@ </a:t>
            </a:r>
            <a:r>
              <a:rPr lang="pt-BR" sz="2000" dirty="0"/>
              <a:t>'r'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108	</a:t>
            </a:r>
            <a:r>
              <a:rPr lang="pt-BR" sz="2000" dirty="0" smtClean="0"/>
              <a:t>@ </a:t>
            </a:r>
            <a:r>
              <a:rPr lang="pt-BR" sz="2000" dirty="0"/>
              <a:t>'l'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</a:t>
            </a:r>
            <a:r>
              <a:rPr lang="pt-BR" sz="2000" dirty="0"/>
              <a:t>100	</a:t>
            </a:r>
            <a:r>
              <a:rPr lang="pt-BR" sz="2000" dirty="0" smtClean="0"/>
              <a:t>@ </a:t>
            </a:r>
            <a:r>
              <a:rPr lang="pt-BR" sz="2000" dirty="0"/>
              <a:t>'d'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b my_exit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76054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038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Step 3: Print </a:t>
            </a:r>
            <a:r>
              <a:rPr lang="en-US" sz="2400" dirty="0"/>
              <a:t>each digit, using a loop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For each </a:t>
            </a:r>
            <a:r>
              <a:rPr lang="en-US" sz="2400" dirty="0"/>
              <a:t>of the 8 digits, </a:t>
            </a:r>
            <a:r>
              <a:rPr lang="en-US" sz="2400" dirty="0" smtClean="0"/>
              <a:t>starting </a:t>
            </a:r>
            <a:r>
              <a:rPr lang="en-US" sz="2400" dirty="0"/>
              <a:t>from the leftmost digit:</a:t>
            </a:r>
          </a:p>
          <a:p>
            <a:pPr lvl="1"/>
            <a:r>
              <a:rPr lang="en-US" sz="2000" dirty="0"/>
              <a:t>Shift bits to the right, so that the digit becomes the rightmost.</a:t>
            </a:r>
          </a:p>
          <a:p>
            <a:pPr lvl="1"/>
            <a:r>
              <a:rPr lang="en-US" sz="2000" dirty="0"/>
              <a:t>Isolate that digit by taking a bitwise AND with 0x0000000f.</a:t>
            </a:r>
          </a:p>
          <a:p>
            <a:pPr lvl="1"/>
            <a:r>
              <a:rPr lang="en-US" sz="2000" dirty="0"/>
              <a:t>Print the digit.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990600"/>
            <a:ext cx="4495800" cy="5638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r2, #</a:t>
            </a:r>
            <a:r>
              <a:rPr lang="pt-BR" sz="2000" dirty="0" smtClean="0"/>
              <a:t>28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my_loop:	</a:t>
            </a:r>
          </a:p>
          <a:p>
            <a:pPr marL="0" indent="0">
              <a:buNone/>
            </a:pPr>
            <a:r>
              <a:rPr lang="pt-BR" sz="2000" dirty="0"/>
              <a:t>	cmp r2, #0</a:t>
            </a:r>
          </a:p>
          <a:p>
            <a:pPr marL="0" indent="0">
              <a:buNone/>
            </a:pPr>
            <a:r>
              <a:rPr lang="pt-BR" sz="2000" dirty="0"/>
              <a:t>	blt my_exit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lsr r1, r0, r2</a:t>
            </a:r>
          </a:p>
          <a:p>
            <a:pPr marL="0" indent="0">
              <a:buNone/>
            </a:pPr>
            <a:r>
              <a:rPr lang="pt-BR" sz="2000" dirty="0"/>
              <a:t>	and r1, r1, #0x0000000f</a:t>
            </a:r>
          </a:p>
          <a:p>
            <a:pPr marL="0" indent="0">
              <a:buNone/>
            </a:pPr>
            <a:r>
              <a:rPr lang="pt-BR" sz="2000" dirty="0"/>
              <a:t>	cmp r1, #10</a:t>
            </a:r>
          </a:p>
          <a:p>
            <a:pPr marL="0" indent="0">
              <a:buNone/>
            </a:pPr>
            <a:r>
              <a:rPr lang="pt-BR" sz="2000" dirty="0"/>
              <a:t>	addlt r1, r1, #48</a:t>
            </a:r>
          </a:p>
          <a:p>
            <a:pPr marL="0" indent="0">
              <a:buNone/>
            </a:pPr>
            <a:r>
              <a:rPr lang="pt-BR" sz="2000" dirty="0"/>
              <a:t>	addge r1, r1, #55</a:t>
            </a:r>
          </a:p>
          <a:p>
            <a:pPr marL="0" indent="0">
              <a:buNone/>
            </a:pPr>
            <a:r>
              <a:rPr lang="pt-BR" sz="2000" dirty="0"/>
              <a:t>	str r1, [r4]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sub r2, r2, #4</a:t>
            </a:r>
          </a:p>
          <a:p>
            <a:pPr marL="0" indent="0">
              <a:buNone/>
            </a:pPr>
            <a:r>
              <a:rPr lang="pt-BR" sz="2000" dirty="0"/>
              <a:t>	b </a:t>
            </a:r>
            <a:r>
              <a:rPr lang="pt-BR" sz="2000" dirty="0" smtClean="0"/>
              <a:t>my_loop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6F15528-21DE-4FAA-801E-634DDDAF4B2B}" type="slidenum">
              <a:rPr lang="en-US" smtClean="0"/>
              <a:pPr algn="r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55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Autofit/>
          </a:bodyPr>
          <a:lstStyle/>
          <a:p>
            <a:r>
              <a:rPr lang="en-US" sz="2000" dirty="0"/>
              <a:t>For example: </a:t>
            </a:r>
            <a:r>
              <a:rPr lang="pt-BR" sz="2000" dirty="0"/>
              <a:t>r0 := 0x12ad730f</a:t>
            </a:r>
          </a:p>
          <a:p>
            <a:r>
              <a:rPr lang="pt-BR" sz="2000" dirty="0" smtClean="0"/>
              <a:t>First (most significant) digit</a:t>
            </a:r>
            <a:r>
              <a:rPr lang="pt-BR" sz="2000" dirty="0"/>
              <a:t>: 1.</a:t>
            </a:r>
          </a:p>
          <a:p>
            <a:r>
              <a:rPr lang="en-US" sz="2000" dirty="0"/>
              <a:t>By how many bits do we need to shift to make this digit rightmost? </a:t>
            </a:r>
            <a:r>
              <a:rPr lang="en-US" sz="2000" dirty="0" smtClean="0"/>
              <a:t>??? </a:t>
            </a:r>
            <a:r>
              <a:rPr lang="en-US" sz="2000" dirty="0"/>
              <a:t>bits.</a:t>
            </a:r>
          </a:p>
          <a:p>
            <a:r>
              <a:rPr lang="en-US" sz="2000" dirty="0"/>
              <a:t>Register r2 holds the number of bits we need to shift.</a:t>
            </a:r>
          </a:p>
          <a:p>
            <a:r>
              <a:rPr lang="en-US" sz="2000" dirty="0"/>
              <a:t>We do the shift. </a:t>
            </a:r>
            <a:endParaRPr lang="en-US" sz="2000" dirty="0" smtClean="0"/>
          </a:p>
          <a:p>
            <a:pPr lvl="1"/>
            <a:r>
              <a:rPr lang="en-US" sz="2000" dirty="0" smtClean="0"/>
              <a:t>Note </a:t>
            </a:r>
            <a:r>
              <a:rPr lang="en-US" sz="2000" dirty="0"/>
              <a:t>that we store the result on another register, not r0.</a:t>
            </a:r>
          </a:p>
          <a:p>
            <a:pPr lvl="1"/>
            <a:r>
              <a:rPr lang="en-US" sz="2000" dirty="0"/>
              <a:t>We still need the rest of the data on r0.</a:t>
            </a:r>
          </a:p>
          <a:p>
            <a:r>
              <a:rPr lang="pt-BR" sz="2000" dirty="0"/>
              <a:t>Result: r1 := </a:t>
            </a:r>
            <a:r>
              <a:rPr lang="pt-BR" sz="2000" dirty="0" smtClean="0"/>
              <a:t>???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6F15528-21DE-4FAA-801E-634DDDAF4B2B}" type="slidenum">
              <a:rPr lang="en-US" smtClean="0"/>
              <a:pPr algn="r"/>
              <a:t>31</a:t>
            </a:fld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990600"/>
            <a:ext cx="4495800" cy="5638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r2, #</a:t>
            </a:r>
            <a:r>
              <a:rPr lang="pt-BR" sz="2000" dirty="0" smtClean="0"/>
              <a:t>28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my_loop:	</a:t>
            </a:r>
          </a:p>
          <a:p>
            <a:pPr marL="0" indent="0">
              <a:buNone/>
            </a:pPr>
            <a:r>
              <a:rPr lang="pt-BR" sz="2000" dirty="0"/>
              <a:t>	cmp r2, #0</a:t>
            </a:r>
          </a:p>
          <a:p>
            <a:pPr marL="0" indent="0">
              <a:buNone/>
            </a:pPr>
            <a:r>
              <a:rPr lang="pt-BR" sz="2000" dirty="0"/>
              <a:t>	blt my_exit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lsr r1, r0, r2</a:t>
            </a:r>
          </a:p>
          <a:p>
            <a:pPr marL="0" indent="0">
              <a:buNone/>
            </a:pPr>
            <a:r>
              <a:rPr lang="pt-BR" sz="2000" dirty="0"/>
              <a:t>	and r1, r1, #0x0000000f</a:t>
            </a:r>
          </a:p>
          <a:p>
            <a:pPr marL="0" indent="0">
              <a:buNone/>
            </a:pPr>
            <a:r>
              <a:rPr lang="pt-BR" sz="2000" dirty="0"/>
              <a:t>	cmp r1, #10</a:t>
            </a:r>
          </a:p>
          <a:p>
            <a:pPr marL="0" indent="0">
              <a:buNone/>
            </a:pPr>
            <a:r>
              <a:rPr lang="pt-BR" sz="2000" dirty="0"/>
              <a:t>	addlt r1, r1, #48</a:t>
            </a:r>
          </a:p>
          <a:p>
            <a:pPr marL="0" indent="0">
              <a:buNone/>
            </a:pPr>
            <a:r>
              <a:rPr lang="pt-BR" sz="2000" dirty="0"/>
              <a:t>	addge r1, r1, #55</a:t>
            </a:r>
          </a:p>
          <a:p>
            <a:pPr marL="0" indent="0">
              <a:buNone/>
            </a:pPr>
            <a:r>
              <a:rPr lang="pt-BR" sz="2000" dirty="0"/>
              <a:t>	str r1, [r4]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sub r2, r2, #4</a:t>
            </a:r>
          </a:p>
          <a:p>
            <a:pPr marL="0" indent="0">
              <a:buNone/>
            </a:pPr>
            <a:r>
              <a:rPr lang="pt-BR" sz="2000" dirty="0"/>
              <a:t>	b </a:t>
            </a:r>
            <a:r>
              <a:rPr lang="pt-BR" sz="2000" dirty="0" smtClean="0"/>
              <a:t>my_loop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18428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Autofit/>
          </a:bodyPr>
          <a:lstStyle/>
          <a:p>
            <a:r>
              <a:rPr lang="en-US" sz="2000" dirty="0"/>
              <a:t>For example: </a:t>
            </a:r>
            <a:r>
              <a:rPr lang="pt-BR" sz="2000" dirty="0"/>
              <a:t>r0 := 0x12ad730f</a:t>
            </a:r>
          </a:p>
          <a:p>
            <a:r>
              <a:rPr lang="pt-BR" sz="2000" dirty="0" smtClean="0"/>
              <a:t>First (most significant) digit</a:t>
            </a:r>
            <a:r>
              <a:rPr lang="pt-BR" sz="2000" dirty="0"/>
              <a:t>: 1.</a:t>
            </a:r>
          </a:p>
          <a:p>
            <a:r>
              <a:rPr lang="en-US" sz="2000" dirty="0"/>
              <a:t>By how many bits do we need to shift to make this digit rightmost? </a:t>
            </a:r>
            <a:r>
              <a:rPr lang="en-US" sz="2000" dirty="0" smtClean="0"/>
              <a:t>28 bits</a:t>
            </a:r>
            <a:r>
              <a:rPr lang="en-US" sz="2000" dirty="0"/>
              <a:t>.</a:t>
            </a:r>
          </a:p>
          <a:p>
            <a:r>
              <a:rPr lang="en-US" sz="2000" dirty="0"/>
              <a:t>Register r2 holds the number of bits we need to shift.</a:t>
            </a:r>
          </a:p>
          <a:p>
            <a:r>
              <a:rPr lang="en-US" sz="2000" dirty="0"/>
              <a:t>We do the shift. </a:t>
            </a:r>
            <a:endParaRPr lang="en-US" sz="2000" dirty="0" smtClean="0"/>
          </a:p>
          <a:p>
            <a:r>
              <a:rPr lang="pt-BR" sz="2000" dirty="0" smtClean="0"/>
              <a:t>Result</a:t>
            </a:r>
            <a:r>
              <a:rPr lang="pt-BR" sz="2000" dirty="0"/>
              <a:t>: r1 := </a:t>
            </a:r>
            <a:r>
              <a:rPr lang="pt-BR" sz="2000" dirty="0" smtClean="0"/>
              <a:t>0x00000001.</a:t>
            </a:r>
            <a:endParaRPr lang="en-US" sz="2000" dirty="0"/>
          </a:p>
          <a:p>
            <a:r>
              <a:rPr lang="en-US" sz="2000" dirty="0"/>
              <a:t>Now, we do bitwise AND between r1 and 0x0000000f.</a:t>
            </a:r>
          </a:p>
          <a:p>
            <a:r>
              <a:rPr lang="en-US" sz="2000" dirty="0"/>
              <a:t>Result: 0x00000002.</a:t>
            </a:r>
          </a:p>
          <a:p>
            <a:r>
              <a:rPr lang="en-US" sz="2000" dirty="0"/>
              <a:t>We have managed to isolate the digit, ready to print it.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6F15528-21DE-4FAA-801E-634DDDAF4B2B}" type="slidenum">
              <a:rPr lang="en-US" smtClean="0"/>
              <a:pPr algn="r"/>
              <a:t>32</a:t>
            </a:fld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990600"/>
            <a:ext cx="4495800" cy="5638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r2, #</a:t>
            </a:r>
            <a:r>
              <a:rPr lang="pt-BR" sz="2000" dirty="0" smtClean="0"/>
              <a:t>28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my_loop:	</a:t>
            </a:r>
          </a:p>
          <a:p>
            <a:pPr marL="0" indent="0">
              <a:buNone/>
            </a:pPr>
            <a:r>
              <a:rPr lang="pt-BR" sz="2000" dirty="0"/>
              <a:t>	cmp r2, #0</a:t>
            </a:r>
          </a:p>
          <a:p>
            <a:pPr marL="0" indent="0">
              <a:buNone/>
            </a:pPr>
            <a:r>
              <a:rPr lang="pt-BR" sz="2000" dirty="0"/>
              <a:t>	blt my_exit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lsr r1, r0, r2</a:t>
            </a:r>
          </a:p>
          <a:p>
            <a:pPr marL="0" indent="0">
              <a:buNone/>
            </a:pPr>
            <a:r>
              <a:rPr lang="pt-BR" sz="2000" dirty="0"/>
              <a:t>	and r1, r1, #0x0000000f</a:t>
            </a:r>
          </a:p>
          <a:p>
            <a:pPr marL="0" indent="0">
              <a:buNone/>
            </a:pPr>
            <a:r>
              <a:rPr lang="pt-BR" sz="2000" dirty="0"/>
              <a:t>	cmp r1, #10</a:t>
            </a:r>
          </a:p>
          <a:p>
            <a:pPr marL="0" indent="0">
              <a:buNone/>
            </a:pPr>
            <a:r>
              <a:rPr lang="pt-BR" sz="2000" dirty="0"/>
              <a:t>	addlt r1, r1, #48</a:t>
            </a:r>
          </a:p>
          <a:p>
            <a:pPr marL="0" indent="0">
              <a:buNone/>
            </a:pPr>
            <a:r>
              <a:rPr lang="pt-BR" sz="2000" dirty="0"/>
              <a:t>	addge r1, r1, #55</a:t>
            </a:r>
          </a:p>
          <a:p>
            <a:pPr marL="0" indent="0">
              <a:buNone/>
            </a:pPr>
            <a:r>
              <a:rPr lang="pt-BR" sz="2000" dirty="0"/>
              <a:t>	str r1, [r4]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sub r2, r2, #4</a:t>
            </a:r>
          </a:p>
          <a:p>
            <a:pPr marL="0" indent="0">
              <a:buNone/>
            </a:pPr>
            <a:r>
              <a:rPr lang="pt-BR" sz="2000" dirty="0"/>
              <a:t>	b </a:t>
            </a:r>
            <a:r>
              <a:rPr lang="pt-BR" sz="2000" dirty="0" smtClean="0"/>
              <a:t>my_loop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46459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example</a:t>
            </a:r>
            <a:r>
              <a:rPr lang="en-US" sz="2000" dirty="0"/>
              <a:t>: </a:t>
            </a:r>
            <a:r>
              <a:rPr lang="pt-BR" sz="2000" dirty="0"/>
              <a:t>r0 := 0x12ad730f</a:t>
            </a:r>
          </a:p>
          <a:p>
            <a:r>
              <a:rPr lang="pt-BR" sz="2000" dirty="0" smtClean="0"/>
              <a:t>Second digit</a:t>
            </a:r>
            <a:r>
              <a:rPr lang="pt-BR" sz="2000" dirty="0"/>
              <a:t>: </a:t>
            </a:r>
            <a:r>
              <a:rPr lang="pt-BR" sz="2000" dirty="0" smtClean="0"/>
              <a:t>2.</a:t>
            </a:r>
            <a:endParaRPr lang="pt-BR" sz="2000" dirty="0"/>
          </a:p>
          <a:p>
            <a:r>
              <a:rPr lang="en-US" sz="2000" dirty="0"/>
              <a:t>By how many bits do we need to shift to make this digit rightmost? </a:t>
            </a:r>
            <a:r>
              <a:rPr lang="en-US" sz="2000" dirty="0" smtClean="0"/>
              <a:t>??? bits</a:t>
            </a:r>
            <a:r>
              <a:rPr lang="en-US" sz="2000" dirty="0"/>
              <a:t>.</a:t>
            </a:r>
          </a:p>
          <a:p>
            <a:r>
              <a:rPr lang="en-US" sz="2000" dirty="0"/>
              <a:t>Register </a:t>
            </a:r>
            <a:r>
              <a:rPr lang="en-US" sz="2000" dirty="0" smtClean="0"/>
              <a:t>r2 := r2 - 4, to hold </a:t>
            </a:r>
            <a:r>
              <a:rPr lang="en-US" sz="2000" dirty="0"/>
              <a:t>the number of bits we need to shift.</a:t>
            </a:r>
          </a:p>
          <a:p>
            <a:r>
              <a:rPr lang="en-US" sz="2000" dirty="0"/>
              <a:t>We do the shift. </a:t>
            </a:r>
            <a:endParaRPr lang="en-US" sz="2000" dirty="0" smtClean="0"/>
          </a:p>
          <a:p>
            <a:r>
              <a:rPr lang="pt-BR" sz="2000" dirty="0" smtClean="0"/>
              <a:t>Result</a:t>
            </a:r>
            <a:r>
              <a:rPr lang="pt-BR" sz="2000" dirty="0"/>
              <a:t>: r1 := </a:t>
            </a:r>
            <a:r>
              <a:rPr lang="pt-BR" sz="2000" dirty="0" smtClean="0"/>
              <a:t>???</a:t>
            </a:r>
          </a:p>
          <a:p>
            <a:r>
              <a:rPr lang="en-US" sz="2000" dirty="0"/>
              <a:t>Now, we do bitwise AND between r1 and 0x0000000f.</a:t>
            </a:r>
          </a:p>
          <a:p>
            <a:r>
              <a:rPr lang="en-US" sz="2000" dirty="0"/>
              <a:t>Result: </a:t>
            </a:r>
            <a:r>
              <a:rPr lang="en-US" sz="2000" dirty="0" smtClean="0"/>
              <a:t>???.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6F15528-21DE-4FAA-801E-634DDDAF4B2B}" type="slidenum">
              <a:rPr lang="en-US" smtClean="0"/>
              <a:pPr algn="r"/>
              <a:t>33</a:t>
            </a:fld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990600"/>
            <a:ext cx="4495800" cy="5638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r2, #</a:t>
            </a:r>
            <a:r>
              <a:rPr lang="pt-BR" sz="2000" dirty="0" smtClean="0"/>
              <a:t>28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my_loop:	</a:t>
            </a:r>
          </a:p>
          <a:p>
            <a:pPr marL="0" indent="0">
              <a:buNone/>
            </a:pPr>
            <a:r>
              <a:rPr lang="pt-BR" sz="2000" dirty="0"/>
              <a:t>	cmp r2, #0</a:t>
            </a:r>
          </a:p>
          <a:p>
            <a:pPr marL="0" indent="0">
              <a:buNone/>
            </a:pPr>
            <a:r>
              <a:rPr lang="pt-BR" sz="2000" dirty="0"/>
              <a:t>	blt my_exit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lsr r1, r0, r2</a:t>
            </a:r>
          </a:p>
          <a:p>
            <a:pPr marL="0" indent="0">
              <a:buNone/>
            </a:pPr>
            <a:r>
              <a:rPr lang="pt-BR" sz="2000" dirty="0"/>
              <a:t>	and r1, r1, #0x0000000f</a:t>
            </a:r>
          </a:p>
          <a:p>
            <a:pPr marL="0" indent="0">
              <a:buNone/>
            </a:pPr>
            <a:r>
              <a:rPr lang="pt-BR" sz="2000" dirty="0"/>
              <a:t>	cmp r1, #10</a:t>
            </a:r>
          </a:p>
          <a:p>
            <a:pPr marL="0" indent="0">
              <a:buNone/>
            </a:pPr>
            <a:r>
              <a:rPr lang="pt-BR" sz="2000" dirty="0"/>
              <a:t>	addlt r1, r1, #48</a:t>
            </a:r>
          </a:p>
          <a:p>
            <a:pPr marL="0" indent="0">
              <a:buNone/>
            </a:pPr>
            <a:r>
              <a:rPr lang="pt-BR" sz="2000" dirty="0"/>
              <a:t>	addge r1, r1, #55</a:t>
            </a:r>
          </a:p>
          <a:p>
            <a:pPr marL="0" indent="0">
              <a:buNone/>
            </a:pPr>
            <a:r>
              <a:rPr lang="pt-BR" sz="2000" dirty="0"/>
              <a:t>	str r1, [r4]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sub r2, r2, #4</a:t>
            </a:r>
          </a:p>
          <a:p>
            <a:pPr marL="0" indent="0">
              <a:buNone/>
            </a:pPr>
            <a:r>
              <a:rPr lang="pt-BR" sz="2000" dirty="0"/>
              <a:t>	b </a:t>
            </a:r>
            <a:r>
              <a:rPr lang="pt-BR" sz="2000" dirty="0" smtClean="0"/>
              <a:t>my_loop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24112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example</a:t>
            </a:r>
            <a:r>
              <a:rPr lang="en-US" sz="2000" dirty="0"/>
              <a:t>: </a:t>
            </a:r>
            <a:r>
              <a:rPr lang="pt-BR" sz="2000" dirty="0"/>
              <a:t>r0 := 0x12ad730f</a:t>
            </a:r>
          </a:p>
          <a:p>
            <a:r>
              <a:rPr lang="pt-BR" sz="2000" dirty="0" smtClean="0"/>
              <a:t>Second digit</a:t>
            </a:r>
            <a:r>
              <a:rPr lang="pt-BR" sz="2000" dirty="0"/>
              <a:t>: </a:t>
            </a:r>
            <a:r>
              <a:rPr lang="pt-BR" sz="2000" dirty="0" smtClean="0"/>
              <a:t>2.</a:t>
            </a:r>
            <a:endParaRPr lang="pt-BR" sz="2000" dirty="0"/>
          </a:p>
          <a:p>
            <a:r>
              <a:rPr lang="en-US" sz="2000" dirty="0"/>
              <a:t>By how many bits do we need to shift to make this digit rightmost? </a:t>
            </a:r>
            <a:r>
              <a:rPr lang="en-US" sz="2000" dirty="0" smtClean="0"/>
              <a:t>24 </a:t>
            </a:r>
            <a:r>
              <a:rPr lang="en-US" sz="2000" dirty="0"/>
              <a:t>bits.</a:t>
            </a:r>
          </a:p>
          <a:p>
            <a:r>
              <a:rPr lang="en-US" sz="2000" dirty="0"/>
              <a:t>Register </a:t>
            </a:r>
            <a:r>
              <a:rPr lang="en-US" sz="2000" dirty="0" smtClean="0"/>
              <a:t>r2 := r2 - 4, to hold </a:t>
            </a:r>
            <a:r>
              <a:rPr lang="en-US" sz="2000" dirty="0"/>
              <a:t>the number of bits we need to shift.</a:t>
            </a:r>
          </a:p>
          <a:p>
            <a:r>
              <a:rPr lang="en-US" sz="2000" dirty="0"/>
              <a:t>We do the shift. </a:t>
            </a:r>
            <a:endParaRPr lang="en-US" sz="2000" dirty="0" smtClean="0"/>
          </a:p>
          <a:p>
            <a:r>
              <a:rPr lang="pt-BR" sz="2000" dirty="0" smtClean="0"/>
              <a:t>Result</a:t>
            </a:r>
            <a:r>
              <a:rPr lang="pt-BR" sz="2000" dirty="0"/>
              <a:t>: r1 := </a:t>
            </a:r>
            <a:r>
              <a:rPr lang="pt-BR" sz="2000" dirty="0" smtClean="0"/>
              <a:t>0x00000012</a:t>
            </a:r>
          </a:p>
          <a:p>
            <a:r>
              <a:rPr lang="en-US" sz="2000" dirty="0"/>
              <a:t>Now, we do bitwise AND between r1 and 0x0000000f.</a:t>
            </a:r>
          </a:p>
          <a:p>
            <a:r>
              <a:rPr lang="en-US" sz="2000" dirty="0"/>
              <a:t>Result: </a:t>
            </a:r>
            <a:r>
              <a:rPr lang="en-US" sz="2000" dirty="0" smtClean="0"/>
              <a:t>0x00000002.</a:t>
            </a:r>
          </a:p>
          <a:p>
            <a:r>
              <a:rPr lang="en-US" sz="2000" dirty="0"/>
              <a:t>We have managed to isolate the digit, ready to print it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6F15528-21DE-4FAA-801E-634DDDAF4B2B}" type="slidenum">
              <a:rPr lang="en-US" smtClean="0"/>
              <a:pPr algn="r"/>
              <a:t>34</a:t>
            </a:fld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990600"/>
            <a:ext cx="4495800" cy="5638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r2, #</a:t>
            </a:r>
            <a:r>
              <a:rPr lang="pt-BR" sz="2000" dirty="0" smtClean="0"/>
              <a:t>28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my_loop:	</a:t>
            </a:r>
          </a:p>
          <a:p>
            <a:pPr marL="0" indent="0">
              <a:buNone/>
            </a:pPr>
            <a:r>
              <a:rPr lang="pt-BR" sz="2000" dirty="0"/>
              <a:t>	cmp r2, #0</a:t>
            </a:r>
          </a:p>
          <a:p>
            <a:pPr marL="0" indent="0">
              <a:buNone/>
            </a:pPr>
            <a:r>
              <a:rPr lang="pt-BR" sz="2000" dirty="0"/>
              <a:t>	blt my_exit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lsr r1, r0, r2</a:t>
            </a:r>
          </a:p>
          <a:p>
            <a:pPr marL="0" indent="0">
              <a:buNone/>
            </a:pPr>
            <a:r>
              <a:rPr lang="pt-BR" sz="2000" dirty="0"/>
              <a:t>	and r1, r1, #0x0000000f</a:t>
            </a:r>
          </a:p>
          <a:p>
            <a:pPr marL="0" indent="0">
              <a:buNone/>
            </a:pPr>
            <a:r>
              <a:rPr lang="pt-BR" sz="2000" dirty="0"/>
              <a:t>	cmp r1, #10</a:t>
            </a:r>
          </a:p>
          <a:p>
            <a:pPr marL="0" indent="0">
              <a:buNone/>
            </a:pPr>
            <a:r>
              <a:rPr lang="pt-BR" sz="2000" dirty="0"/>
              <a:t>	addlt r1, r1, #48</a:t>
            </a:r>
          </a:p>
          <a:p>
            <a:pPr marL="0" indent="0">
              <a:buNone/>
            </a:pPr>
            <a:r>
              <a:rPr lang="pt-BR" sz="2000" dirty="0"/>
              <a:t>	addge r1, r1, #55</a:t>
            </a:r>
          </a:p>
          <a:p>
            <a:pPr marL="0" indent="0">
              <a:buNone/>
            </a:pPr>
            <a:r>
              <a:rPr lang="pt-BR" sz="2000" dirty="0"/>
              <a:t>	str r1, [r4]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sub r2, r2, #4</a:t>
            </a:r>
          </a:p>
          <a:p>
            <a:pPr marL="0" indent="0">
              <a:buNone/>
            </a:pPr>
            <a:r>
              <a:rPr lang="pt-BR" sz="2000" dirty="0"/>
              <a:t>	b </a:t>
            </a:r>
            <a:r>
              <a:rPr lang="pt-BR" sz="2000" dirty="0" smtClean="0"/>
              <a:t>my_loop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5306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example</a:t>
            </a:r>
            <a:r>
              <a:rPr lang="en-US" sz="2000" dirty="0"/>
              <a:t>: </a:t>
            </a:r>
            <a:r>
              <a:rPr lang="pt-BR" sz="2000" dirty="0"/>
              <a:t>r0 := 0x12ad730f</a:t>
            </a:r>
          </a:p>
          <a:p>
            <a:r>
              <a:rPr lang="pt-BR" sz="2000" dirty="0" smtClean="0"/>
              <a:t>Third digit</a:t>
            </a:r>
            <a:r>
              <a:rPr lang="pt-BR" sz="2000" dirty="0"/>
              <a:t>: </a:t>
            </a:r>
            <a:r>
              <a:rPr lang="pt-BR" sz="2000" dirty="0" smtClean="0"/>
              <a:t>a.</a:t>
            </a:r>
            <a:endParaRPr lang="pt-BR" sz="2000" dirty="0"/>
          </a:p>
          <a:p>
            <a:r>
              <a:rPr lang="en-US" sz="2000" dirty="0"/>
              <a:t>By how many bits do we need to shift to make this digit rightmost? </a:t>
            </a:r>
            <a:r>
              <a:rPr lang="en-US" sz="2000" dirty="0" smtClean="0"/>
              <a:t>??? bits</a:t>
            </a:r>
            <a:r>
              <a:rPr lang="en-US" sz="2000" dirty="0"/>
              <a:t>.</a:t>
            </a:r>
          </a:p>
          <a:p>
            <a:r>
              <a:rPr lang="en-US" sz="2000" dirty="0"/>
              <a:t>Register </a:t>
            </a:r>
            <a:r>
              <a:rPr lang="en-US" sz="2000" dirty="0" smtClean="0"/>
              <a:t>r2 := r2 - 4, to hold </a:t>
            </a:r>
            <a:r>
              <a:rPr lang="en-US" sz="2000" dirty="0"/>
              <a:t>the number of bits we need to shift.</a:t>
            </a:r>
          </a:p>
          <a:p>
            <a:r>
              <a:rPr lang="en-US" sz="2000" dirty="0"/>
              <a:t>We do the shift. </a:t>
            </a:r>
            <a:endParaRPr lang="en-US" sz="2000" dirty="0" smtClean="0"/>
          </a:p>
          <a:p>
            <a:r>
              <a:rPr lang="pt-BR" sz="2000" dirty="0" smtClean="0"/>
              <a:t>Result</a:t>
            </a:r>
            <a:r>
              <a:rPr lang="pt-BR" sz="2000" dirty="0"/>
              <a:t>: r1 := </a:t>
            </a:r>
            <a:r>
              <a:rPr lang="pt-BR" sz="2000" dirty="0" smtClean="0"/>
              <a:t>???</a:t>
            </a:r>
          </a:p>
          <a:p>
            <a:r>
              <a:rPr lang="en-US" sz="2000" dirty="0"/>
              <a:t>Now, we do bitwise AND between r1 and 0x0000000f.</a:t>
            </a:r>
          </a:p>
          <a:p>
            <a:r>
              <a:rPr lang="en-US" sz="2000" dirty="0"/>
              <a:t>Result: </a:t>
            </a:r>
            <a:r>
              <a:rPr lang="en-US" sz="2000" dirty="0" smtClean="0"/>
              <a:t>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6F15528-21DE-4FAA-801E-634DDDAF4B2B}" type="slidenum">
              <a:rPr lang="en-US" smtClean="0"/>
              <a:pPr algn="r"/>
              <a:t>35</a:t>
            </a:fld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990600"/>
            <a:ext cx="4495800" cy="5638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r2, #</a:t>
            </a:r>
            <a:r>
              <a:rPr lang="pt-BR" sz="2000" dirty="0" smtClean="0"/>
              <a:t>28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my_loop:	</a:t>
            </a:r>
          </a:p>
          <a:p>
            <a:pPr marL="0" indent="0">
              <a:buNone/>
            </a:pPr>
            <a:r>
              <a:rPr lang="pt-BR" sz="2000" dirty="0"/>
              <a:t>	cmp r2, #0</a:t>
            </a:r>
          </a:p>
          <a:p>
            <a:pPr marL="0" indent="0">
              <a:buNone/>
            </a:pPr>
            <a:r>
              <a:rPr lang="pt-BR" sz="2000" dirty="0"/>
              <a:t>	blt my_exit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lsr r1, r0, r2</a:t>
            </a:r>
          </a:p>
          <a:p>
            <a:pPr marL="0" indent="0">
              <a:buNone/>
            </a:pPr>
            <a:r>
              <a:rPr lang="pt-BR" sz="2000" dirty="0"/>
              <a:t>	and r1, r1, #0x0000000f</a:t>
            </a:r>
          </a:p>
          <a:p>
            <a:pPr marL="0" indent="0">
              <a:buNone/>
            </a:pPr>
            <a:r>
              <a:rPr lang="pt-BR" sz="2000" dirty="0"/>
              <a:t>	cmp r1, #10</a:t>
            </a:r>
          </a:p>
          <a:p>
            <a:pPr marL="0" indent="0">
              <a:buNone/>
            </a:pPr>
            <a:r>
              <a:rPr lang="pt-BR" sz="2000" dirty="0"/>
              <a:t>	addlt r1, r1, #48</a:t>
            </a:r>
          </a:p>
          <a:p>
            <a:pPr marL="0" indent="0">
              <a:buNone/>
            </a:pPr>
            <a:r>
              <a:rPr lang="pt-BR" sz="2000" dirty="0"/>
              <a:t>	addge r1, r1, #55</a:t>
            </a:r>
          </a:p>
          <a:p>
            <a:pPr marL="0" indent="0">
              <a:buNone/>
            </a:pPr>
            <a:r>
              <a:rPr lang="pt-BR" sz="2000" dirty="0"/>
              <a:t>	str r1, [r4]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sub r2, r2, #4</a:t>
            </a:r>
          </a:p>
          <a:p>
            <a:pPr marL="0" indent="0">
              <a:buNone/>
            </a:pPr>
            <a:r>
              <a:rPr lang="pt-BR" sz="2000" dirty="0"/>
              <a:t>	b </a:t>
            </a:r>
            <a:r>
              <a:rPr lang="pt-BR" sz="2000" dirty="0" smtClean="0"/>
              <a:t>my_loop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05260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32-bit Number in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example</a:t>
            </a:r>
            <a:r>
              <a:rPr lang="en-US" sz="2000" dirty="0"/>
              <a:t>: </a:t>
            </a:r>
            <a:r>
              <a:rPr lang="pt-BR" sz="2000" dirty="0"/>
              <a:t>r0 := 0x12ad730f</a:t>
            </a:r>
          </a:p>
          <a:p>
            <a:r>
              <a:rPr lang="pt-BR" sz="2000" dirty="0" smtClean="0"/>
              <a:t>Third digit</a:t>
            </a:r>
            <a:r>
              <a:rPr lang="pt-BR" sz="2000" dirty="0"/>
              <a:t>: </a:t>
            </a:r>
            <a:r>
              <a:rPr lang="pt-BR" sz="2000" dirty="0" smtClean="0"/>
              <a:t>a.</a:t>
            </a:r>
            <a:endParaRPr lang="pt-BR" sz="2000" dirty="0"/>
          </a:p>
          <a:p>
            <a:r>
              <a:rPr lang="en-US" sz="2000" dirty="0"/>
              <a:t>By how many bits do we need to shift to make this digit rightmost? </a:t>
            </a:r>
            <a:r>
              <a:rPr lang="en-US" sz="2000" dirty="0" smtClean="0"/>
              <a:t>20 </a:t>
            </a:r>
            <a:r>
              <a:rPr lang="en-US" sz="2000" dirty="0"/>
              <a:t>bits.</a:t>
            </a:r>
          </a:p>
          <a:p>
            <a:r>
              <a:rPr lang="en-US" sz="2000" dirty="0"/>
              <a:t>Register </a:t>
            </a:r>
            <a:r>
              <a:rPr lang="en-US" sz="2000" dirty="0" smtClean="0"/>
              <a:t>r2 := r2 - 4, to hold </a:t>
            </a:r>
            <a:r>
              <a:rPr lang="en-US" sz="2000" dirty="0"/>
              <a:t>the number of bits we need to shift.</a:t>
            </a:r>
          </a:p>
          <a:p>
            <a:r>
              <a:rPr lang="en-US" sz="2000" dirty="0"/>
              <a:t>We do the shift. </a:t>
            </a:r>
            <a:endParaRPr lang="en-US" sz="2000" dirty="0" smtClean="0"/>
          </a:p>
          <a:p>
            <a:r>
              <a:rPr lang="pt-BR" sz="2000" dirty="0" smtClean="0"/>
              <a:t>Result</a:t>
            </a:r>
            <a:r>
              <a:rPr lang="pt-BR" sz="2000" dirty="0"/>
              <a:t>: r1 := </a:t>
            </a:r>
            <a:r>
              <a:rPr lang="pt-BR" sz="2000" dirty="0" smtClean="0"/>
              <a:t>0x0000012a</a:t>
            </a:r>
          </a:p>
          <a:p>
            <a:r>
              <a:rPr lang="en-US" sz="2000" dirty="0"/>
              <a:t>Now, we do bitwise AND between r1 and 0x0000000f.</a:t>
            </a:r>
          </a:p>
          <a:p>
            <a:r>
              <a:rPr lang="en-US" sz="2000" dirty="0"/>
              <a:t>Result: </a:t>
            </a:r>
            <a:r>
              <a:rPr lang="en-US" sz="2000" dirty="0" smtClean="0"/>
              <a:t>0x0000000a.</a:t>
            </a:r>
          </a:p>
          <a:p>
            <a:r>
              <a:rPr lang="en-US" sz="2000" dirty="0"/>
              <a:t>We have managed to isolate the digit, ready to print it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6F15528-21DE-4FAA-801E-634DDDAF4B2B}" type="slidenum">
              <a:rPr lang="en-US" smtClean="0"/>
              <a:pPr algn="r"/>
              <a:t>36</a:t>
            </a:fld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990600"/>
            <a:ext cx="4495800" cy="5638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r2, #</a:t>
            </a:r>
            <a:r>
              <a:rPr lang="pt-BR" sz="2000" dirty="0" smtClean="0"/>
              <a:t>28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my_loop:	</a:t>
            </a:r>
          </a:p>
          <a:p>
            <a:pPr marL="0" indent="0">
              <a:buNone/>
            </a:pPr>
            <a:r>
              <a:rPr lang="pt-BR" sz="2000" dirty="0"/>
              <a:t>	cmp r2, #0</a:t>
            </a:r>
          </a:p>
          <a:p>
            <a:pPr marL="0" indent="0">
              <a:buNone/>
            </a:pPr>
            <a:r>
              <a:rPr lang="pt-BR" sz="2000" dirty="0"/>
              <a:t>	blt my_exit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lsr r1, r0, r2</a:t>
            </a:r>
          </a:p>
          <a:p>
            <a:pPr marL="0" indent="0">
              <a:buNone/>
            </a:pPr>
            <a:r>
              <a:rPr lang="pt-BR" sz="2000" dirty="0"/>
              <a:t>	and r1, r1, #0x0000000f</a:t>
            </a:r>
          </a:p>
          <a:p>
            <a:pPr marL="0" indent="0">
              <a:buNone/>
            </a:pPr>
            <a:r>
              <a:rPr lang="pt-BR" sz="2000" dirty="0"/>
              <a:t>	cmp r1, #10</a:t>
            </a:r>
          </a:p>
          <a:p>
            <a:pPr marL="0" indent="0">
              <a:buNone/>
            </a:pPr>
            <a:r>
              <a:rPr lang="pt-BR" sz="2000" dirty="0"/>
              <a:t>	addlt r1, r1, #48</a:t>
            </a:r>
          </a:p>
          <a:p>
            <a:pPr marL="0" indent="0">
              <a:buNone/>
            </a:pPr>
            <a:r>
              <a:rPr lang="pt-BR" sz="2000" dirty="0"/>
              <a:t>	addge r1, r1, #55</a:t>
            </a:r>
          </a:p>
          <a:p>
            <a:pPr marL="0" indent="0">
              <a:buNone/>
            </a:pPr>
            <a:r>
              <a:rPr lang="pt-BR" sz="2000" dirty="0"/>
              <a:t>	str r1, [r4]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	sub r2, r2, #4</a:t>
            </a:r>
          </a:p>
          <a:p>
            <a:pPr marL="0" indent="0">
              <a:buNone/>
            </a:pPr>
            <a:r>
              <a:rPr lang="pt-BR" sz="2000" dirty="0"/>
              <a:t>	b </a:t>
            </a:r>
            <a:r>
              <a:rPr lang="pt-BR" sz="2000" dirty="0" smtClean="0"/>
              <a:t>my_loop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dirty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62731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</a:t>
            </a:r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always put an infinite loop at the end?</a:t>
            </a:r>
          </a:p>
          <a:p>
            <a:r>
              <a:rPr lang="en-US" dirty="0" smtClean="0"/>
              <a:t>Otherwise, some programs keep </a:t>
            </a:r>
            <a:r>
              <a:rPr lang="en-US" dirty="0"/>
              <a:t>rerunning from the beginning. </a:t>
            </a:r>
          </a:p>
          <a:p>
            <a:r>
              <a:rPr lang="en-US" dirty="0"/>
              <a:t>I have verified that even correct code can get into this behavior.</a:t>
            </a:r>
          </a:p>
          <a:p>
            <a:r>
              <a:rPr lang="en-US" dirty="0"/>
              <a:t>This phenomenon is somewhat complicated to explain, but it is easy to fix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296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of all, how to fix: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Short </a:t>
            </a:r>
            <a:r>
              <a:rPr lang="en-US" dirty="0"/>
              <a:t>version:</a:t>
            </a:r>
          </a:p>
          <a:p>
            <a:r>
              <a:rPr lang="en-US" dirty="0"/>
              <a:t>At the very end of your program (every program that you write), put these </a:t>
            </a:r>
            <a:r>
              <a:rPr lang="en-US" dirty="0" smtClean="0"/>
              <a:t>lines (or something equivalent):</a:t>
            </a:r>
            <a:endParaRPr lang="en-US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err="1" smtClean="0"/>
              <a:t>the_end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      b </a:t>
            </a:r>
            <a:r>
              <a:rPr lang="en-US" dirty="0" err="1"/>
              <a:t>the_end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/>
              <a:t>These lines make sure that your program, when it reaches the end, stays there forever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 extra output is produced.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313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910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Longer version</a:t>
            </a:r>
            <a:r>
              <a:rPr lang="en-US" sz="2400" dirty="0"/>
              <a:t>:</a:t>
            </a:r>
          </a:p>
          <a:p>
            <a:r>
              <a:rPr lang="en-US" sz="2400" dirty="0"/>
              <a:t>At the very end of your program (every program that you write), put </a:t>
            </a:r>
            <a:r>
              <a:rPr lang="en-US" sz="2400" dirty="0" smtClean="0"/>
              <a:t>the code on the right.</a:t>
            </a:r>
          </a:p>
          <a:p>
            <a:r>
              <a:rPr lang="en-US" sz="2400" dirty="0"/>
              <a:t>This way, when you get to the end of the program, you see the word END </a:t>
            </a:r>
            <a:r>
              <a:rPr lang="en-US" sz="2400" dirty="0" smtClean="0"/>
              <a:t>printed.</a:t>
            </a:r>
          </a:p>
          <a:p>
            <a:pPr lvl="1"/>
            <a:r>
              <a:rPr lang="en-US" sz="2000" dirty="0" smtClean="0"/>
              <a:t>You </a:t>
            </a:r>
            <a:r>
              <a:rPr lang="en-US" sz="2000" dirty="0"/>
              <a:t>know that you reached the end of your program  (as opposed to getting stuck in some infinite loop somewhere </a:t>
            </a:r>
            <a:r>
              <a:rPr lang="en-US" sz="2000" dirty="0" smtClean="0"/>
              <a:t>else, due to a </a:t>
            </a:r>
            <a:r>
              <a:rPr lang="en-US" sz="2000" smtClean="0"/>
              <a:t>bug).</a:t>
            </a:r>
            <a:endParaRPr lang="en-US" sz="20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pt-BR" sz="2400" dirty="0"/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37415" y="1313795"/>
            <a:ext cx="3877985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r4,=0x101f1000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r1, </a:t>
            </a:r>
            <a:r>
              <a:rPr lang="en-US" sz="2000" dirty="0" smtClean="0"/>
              <a:t>#’\r’</a:t>
            </a:r>
            <a:endParaRPr lang="en-US" sz="2000" dirty="0"/>
          </a:p>
          <a:p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r1, [r4]	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r1, </a:t>
            </a:r>
            <a:r>
              <a:rPr lang="en-US" sz="2000" dirty="0" smtClean="0"/>
              <a:t>#’\n’</a:t>
            </a:r>
            <a:r>
              <a:rPr lang="en-US" sz="2000" dirty="0"/>
              <a:t>	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r1, [r4]	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r1, #'E'	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r1, [r4]	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r1, #'N'	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r1, [r4]	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r1, #'D'	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r1, [r4]		</a:t>
            </a:r>
          </a:p>
          <a:p>
            <a:endParaRPr lang="en-US" sz="2000" dirty="0"/>
          </a:p>
          <a:p>
            <a:r>
              <a:rPr lang="en-US" sz="2000" dirty="0" err="1"/>
              <a:t>the_end</a:t>
            </a:r>
            <a:r>
              <a:rPr lang="en-US" sz="2000" dirty="0"/>
              <a:t>:</a:t>
            </a:r>
          </a:p>
          <a:p>
            <a:r>
              <a:rPr lang="en-US" sz="2000" dirty="0"/>
              <a:t>	b </a:t>
            </a:r>
            <a:r>
              <a:rPr lang="en-US" sz="2000" dirty="0" err="1"/>
              <a:t>the_end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282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762000"/>
          </a:xfrm>
        </p:spPr>
        <p:txBody>
          <a:bodyPr/>
          <a:lstStyle/>
          <a:p>
            <a:r>
              <a:rPr lang="en-US" dirty="0" smtClean="0"/>
              <a:t>Hello World in Assembly, Version 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4114800" cy="56388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.globl _start</a:t>
            </a:r>
          </a:p>
          <a:p>
            <a:pPr marL="0" indent="0">
              <a:buNone/>
            </a:pPr>
            <a:r>
              <a:rPr lang="pt-BR" sz="2000" dirty="0"/>
              <a:t>_start:</a:t>
            </a:r>
          </a:p>
          <a:p>
            <a:pPr marL="0" indent="0">
              <a:buNone/>
            </a:pPr>
            <a:r>
              <a:rPr lang="pt-BR" sz="2000" dirty="0"/>
              <a:t>	ldr r0,=0x101f1000	</a:t>
            </a:r>
          </a:p>
          <a:p>
            <a:pPr marL="0" indent="0">
              <a:buNone/>
            </a:pPr>
            <a:r>
              <a:rPr lang="pt-BR" sz="2000" dirty="0" smtClean="0"/>
              <a:t>	@ </a:t>
            </a:r>
            <a:r>
              <a:rPr lang="pt-BR" sz="2000" dirty="0"/>
              <a:t>ASCII codes stored </a:t>
            </a:r>
          </a:p>
          <a:p>
            <a:pPr marL="0" indent="0">
              <a:buNone/>
            </a:pPr>
            <a:r>
              <a:rPr lang="pt-BR" sz="2000" dirty="0"/>
              <a:t>	@ at [</a:t>
            </a:r>
            <a:r>
              <a:rPr lang="pt-BR" sz="2000" dirty="0" smtClean="0"/>
              <a:t>r0] </a:t>
            </a:r>
            <a:r>
              <a:rPr lang="pt-BR" sz="2000" dirty="0"/>
              <a:t>get printed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#'h'</a:t>
            </a:r>
            <a:r>
              <a:rPr lang="pt-BR" sz="2000" dirty="0"/>
              <a:t>	</a:t>
            </a:r>
            <a:r>
              <a:rPr lang="pt-BR" sz="2000" dirty="0" smtClean="0"/>
              <a:t>@ 'h'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#'e'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'e'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#'l'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'l'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#'l'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'l'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#'o'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'o'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143000"/>
            <a:ext cx="4267200" cy="56388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r1</a:t>
            </a:r>
            <a:r>
              <a:rPr lang="pt-BR" sz="2000" dirty="0" smtClean="0"/>
              <a:t>, #' 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 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#'w'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'w'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#'o'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'o'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#'r'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'r'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 #'l'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'l'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r>
              <a:rPr lang="pt-BR" sz="2000" dirty="0"/>
              <a:t>	mov r1</a:t>
            </a:r>
            <a:r>
              <a:rPr lang="pt-BR" sz="2000" dirty="0" smtClean="0"/>
              <a:t>,#'d'</a:t>
            </a: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'd'</a:t>
            </a:r>
          </a:p>
          <a:p>
            <a:pPr marL="0" indent="0">
              <a:buNone/>
            </a:pPr>
            <a:r>
              <a:rPr lang="pt-BR" sz="2000" dirty="0"/>
              <a:t>	str r1,[r0]		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my_exit:  @do infinite loop at the end</a:t>
            </a:r>
          </a:p>
          <a:p>
            <a:pPr marL="0" indent="0">
              <a:buNone/>
            </a:pPr>
            <a:r>
              <a:rPr lang="pt-BR" sz="2000" dirty="0"/>
              <a:t>	b my_exit</a:t>
            </a:r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5097937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assembly programs that we write run in a very primitive environment.</a:t>
            </a:r>
          </a:p>
          <a:p>
            <a:r>
              <a:rPr lang="en-US" dirty="0"/>
              <a:t>How does a program know when to </a:t>
            </a:r>
            <a:r>
              <a:rPr lang="en-US" dirty="0" smtClean="0"/>
              <a:t>stop?</a:t>
            </a:r>
            <a:endParaRPr lang="en-US" dirty="0"/>
          </a:p>
          <a:p>
            <a:r>
              <a:rPr lang="en-US" dirty="0"/>
              <a:t>What does the CPU execute when the program stops?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03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assembly programs that we write run in a very primitive environment.</a:t>
            </a:r>
          </a:p>
          <a:p>
            <a:r>
              <a:rPr lang="en-US" dirty="0"/>
              <a:t>How does a program know when to </a:t>
            </a:r>
            <a:r>
              <a:rPr lang="en-US" dirty="0" smtClean="0"/>
              <a:t>stop?</a:t>
            </a:r>
            <a:endParaRPr lang="en-US" dirty="0"/>
          </a:p>
          <a:p>
            <a:r>
              <a:rPr lang="en-US" dirty="0"/>
              <a:t>What does the CPU execute when the program stops?</a:t>
            </a:r>
          </a:p>
          <a:p>
            <a:r>
              <a:rPr lang="en-US" dirty="0"/>
              <a:t>These are issues that are typically handled by an operating system.</a:t>
            </a:r>
          </a:p>
          <a:p>
            <a:r>
              <a:rPr lang="en-US" dirty="0"/>
              <a:t>In our case, the </a:t>
            </a:r>
            <a:r>
              <a:rPr lang="en-US" dirty="0" err="1"/>
              <a:t>the</a:t>
            </a:r>
            <a:r>
              <a:rPr lang="en-US" dirty="0"/>
              <a:t> program runs on a simulated machine with no operating system.</a:t>
            </a:r>
          </a:p>
          <a:p>
            <a:r>
              <a:rPr lang="en-US" dirty="0"/>
              <a:t>When the program finishes, what is the CPU supposed to do?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80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When </a:t>
            </a:r>
            <a:r>
              <a:rPr lang="en-US" sz="2400" dirty="0"/>
              <a:t>the program finishes, what is the CPU supposed to do?</a:t>
            </a:r>
          </a:p>
          <a:p>
            <a:r>
              <a:rPr lang="en-US" sz="2400" dirty="0"/>
              <a:t>The CPU just fetches the next instruction from memory.</a:t>
            </a:r>
          </a:p>
          <a:p>
            <a:r>
              <a:rPr lang="en-US" sz="2400" dirty="0"/>
              <a:t>What is the next instruction?</a:t>
            </a:r>
          </a:p>
          <a:p>
            <a:r>
              <a:rPr lang="en-US" sz="2400" dirty="0"/>
              <a:t>It is just whatever happened to reside in memory at that time.</a:t>
            </a:r>
          </a:p>
          <a:p>
            <a:r>
              <a:rPr lang="en-US" sz="2400" dirty="0"/>
              <a:t>Thus, while you think that your program has finished executing, the program still executes meaningless instructions.</a:t>
            </a:r>
          </a:p>
          <a:p>
            <a:r>
              <a:rPr lang="en-US" sz="2400" dirty="0"/>
              <a:t>However, at some point, the program may reach memory that you have used on your stack.</a:t>
            </a:r>
          </a:p>
          <a:p>
            <a:r>
              <a:rPr lang="en-US" sz="2400" dirty="0"/>
              <a:t>Some of the data you have stored on the stack, when interpreted as instructions, executes a branch to the beginning of the program.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748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summary: correct code getting into an infinite loop is a problem that you may or may have not run across.</a:t>
            </a:r>
          </a:p>
          <a:p>
            <a:r>
              <a:rPr lang="en-US" sz="2400" dirty="0"/>
              <a:t>If you have not run across </a:t>
            </a:r>
            <a:r>
              <a:rPr lang="en-US" sz="2400" dirty="0" err="1"/>
              <a:t>it,do</a:t>
            </a:r>
            <a:r>
              <a:rPr lang="en-US" sz="2400" dirty="0"/>
              <a:t> not worry about it.</a:t>
            </a:r>
          </a:p>
          <a:p>
            <a:r>
              <a:rPr lang="en-US" sz="2400" dirty="0"/>
              <a:t>If you have, it may take hours trying to find the mistake where there isn't one.</a:t>
            </a:r>
          </a:p>
          <a:p>
            <a:r>
              <a:rPr lang="en-US" sz="2400" dirty="0"/>
              <a:t>Using the suggested fixes (especially the one that prints END at the end) resolves this issue.</a:t>
            </a:r>
          </a:p>
          <a:p>
            <a:r>
              <a:rPr lang="en-US" sz="2400" dirty="0"/>
              <a:t>Plus, using the suggested fixes ensures that if you do observe an infinite loop, the problem is with your code.</a:t>
            </a:r>
          </a:p>
          <a:p>
            <a:r>
              <a:rPr lang="en-US" sz="2400" dirty="0"/>
              <a:t>If you mess up your stack (by adding or subtracting the wrong values, or restoring the value of </a:t>
            </a:r>
            <a:r>
              <a:rPr lang="en-US" sz="2400" dirty="0" err="1"/>
              <a:t>lr</a:t>
            </a:r>
            <a:r>
              <a:rPr lang="en-US" sz="2400"/>
              <a:t> from the wrong place) you may get all sorts of weird execution behavior.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6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Hexadecimal numbers are numbers written using base-16 representation.</a:t>
            </a:r>
          </a:p>
          <a:p>
            <a:r>
              <a:rPr lang="en-US" sz="2400" dirty="0" smtClean="0"/>
              <a:t>Note</a:t>
            </a:r>
            <a:r>
              <a:rPr lang="en-US" sz="2400" dirty="0"/>
              <a:t>: we use the assembler format for </a:t>
            </a:r>
            <a:r>
              <a:rPr lang="en-US" sz="2400" dirty="0" smtClean="0"/>
              <a:t>numbers.</a:t>
            </a:r>
          </a:p>
          <a:p>
            <a:pPr lvl="1"/>
            <a:r>
              <a:rPr lang="en-US" sz="2000" dirty="0" smtClean="0"/>
              <a:t>We put # before a number.</a:t>
            </a:r>
          </a:p>
          <a:p>
            <a:r>
              <a:rPr lang="en-US" sz="2400" dirty="0" smtClean="0"/>
              <a:t>Example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/>
              <a:t>#123 is (123)</a:t>
            </a:r>
            <a:r>
              <a:rPr lang="en-US" sz="2000" baseline="-25000" dirty="0"/>
              <a:t>10</a:t>
            </a:r>
            <a:r>
              <a:rPr lang="en-US" sz="2000" dirty="0"/>
              <a:t>, i.e., 123 in decimal.</a:t>
            </a:r>
          </a:p>
          <a:p>
            <a:pPr lvl="1"/>
            <a:r>
              <a:rPr lang="en-US" sz="2000" dirty="0"/>
              <a:t>#0x7b is (7b)</a:t>
            </a:r>
            <a:r>
              <a:rPr lang="en-US" sz="2000" baseline="-25000" dirty="0"/>
              <a:t>16</a:t>
            </a:r>
            <a:r>
              <a:rPr lang="en-US" sz="2000" dirty="0"/>
              <a:t>, i.e., number 7b in hexadecimal.</a:t>
            </a:r>
          </a:p>
          <a:p>
            <a:pPr lvl="1"/>
            <a:r>
              <a:rPr lang="en-US" sz="2000" dirty="0"/>
              <a:t>#123 = #</a:t>
            </a:r>
            <a:r>
              <a:rPr lang="en-US" sz="2000" dirty="0" smtClean="0"/>
              <a:t>0x7b</a:t>
            </a:r>
          </a:p>
          <a:p>
            <a:r>
              <a:rPr lang="en-US" sz="2400" dirty="0"/>
              <a:t>In the assembler environment we use, a lot of times it is much easier to use hexadecimal values.</a:t>
            </a:r>
          </a:p>
          <a:p>
            <a:pPr lvl="1"/>
            <a:r>
              <a:rPr lang="en-US" sz="2000" dirty="0"/>
              <a:t>You will see plenty of examples today.</a:t>
            </a:r>
          </a:p>
          <a:p>
            <a:r>
              <a:rPr lang="en-US" sz="2400" dirty="0"/>
              <a:t>Thus, it is good to do a bit of a review in advance.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144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How do we write these numbers in hex?</a:t>
            </a:r>
          </a:p>
          <a:p>
            <a:pPr lvl="1"/>
            <a:r>
              <a:rPr lang="en-US" sz="2000" dirty="0"/>
              <a:t>Hex is short for hexadecimal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#5 = </a:t>
            </a:r>
            <a:r>
              <a:rPr lang="en-US" sz="2400" dirty="0" smtClean="0"/>
              <a:t>#0x???</a:t>
            </a:r>
            <a:endParaRPr lang="en-US" sz="2400" dirty="0"/>
          </a:p>
          <a:p>
            <a:r>
              <a:rPr lang="en-US" sz="2400" dirty="0" smtClean="0"/>
              <a:t>#9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  <a:p>
            <a:r>
              <a:rPr lang="en-US" sz="2400" dirty="0" smtClean="0"/>
              <a:t>#10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  <a:p>
            <a:r>
              <a:rPr lang="en-US" sz="2400" dirty="0" smtClean="0"/>
              <a:t>#11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  <a:p>
            <a:r>
              <a:rPr lang="en-US" sz="2400" dirty="0" smtClean="0"/>
              <a:t>#12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  <a:p>
            <a:r>
              <a:rPr lang="en-US" sz="2400" dirty="0" smtClean="0"/>
              <a:t>#13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  <a:p>
            <a:r>
              <a:rPr lang="en-US" sz="2400" dirty="0" smtClean="0"/>
              <a:t>#14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  <a:p>
            <a:r>
              <a:rPr lang="en-US" sz="2400" dirty="0" smtClean="0"/>
              <a:t>#15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  <a:p>
            <a:r>
              <a:rPr lang="en-US" sz="2400" dirty="0" smtClean="0"/>
              <a:t>#16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  <a:p>
            <a:r>
              <a:rPr lang="en-US" sz="2400" dirty="0" smtClean="0"/>
              <a:t>#17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79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How do we write these numbers in hex?</a:t>
            </a:r>
          </a:p>
          <a:p>
            <a:pPr lvl="1"/>
            <a:r>
              <a:rPr lang="en-US" sz="2000" dirty="0"/>
              <a:t>Hex is short for hexadecimal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#5 = </a:t>
            </a:r>
            <a:r>
              <a:rPr lang="en-US" sz="2400" dirty="0" smtClean="0"/>
              <a:t>#0x5</a:t>
            </a:r>
            <a:endParaRPr lang="en-US" sz="2400" dirty="0"/>
          </a:p>
          <a:p>
            <a:r>
              <a:rPr lang="en-US" sz="2400" dirty="0" smtClean="0"/>
              <a:t>#9 </a:t>
            </a:r>
            <a:r>
              <a:rPr lang="en-US" sz="2400" dirty="0"/>
              <a:t>= </a:t>
            </a:r>
            <a:r>
              <a:rPr lang="en-US" sz="2400" dirty="0" smtClean="0"/>
              <a:t>#0x9</a:t>
            </a:r>
            <a:endParaRPr lang="en-US" sz="2400" dirty="0"/>
          </a:p>
          <a:p>
            <a:r>
              <a:rPr lang="en-US" sz="2400" dirty="0" smtClean="0"/>
              <a:t>#10 </a:t>
            </a:r>
            <a:r>
              <a:rPr lang="en-US" sz="2400" dirty="0"/>
              <a:t>= </a:t>
            </a:r>
            <a:r>
              <a:rPr lang="en-US" sz="2400" dirty="0" smtClean="0"/>
              <a:t>#0xa	(or #0xA)</a:t>
            </a:r>
            <a:endParaRPr lang="en-US" sz="2400" dirty="0"/>
          </a:p>
          <a:p>
            <a:r>
              <a:rPr lang="en-US" sz="2400" dirty="0" smtClean="0"/>
              <a:t>#11 </a:t>
            </a:r>
            <a:r>
              <a:rPr lang="en-US" sz="2400" dirty="0"/>
              <a:t>= </a:t>
            </a:r>
            <a:r>
              <a:rPr lang="en-US" sz="2400" dirty="0" smtClean="0"/>
              <a:t>#0xb	(or #0xB)</a:t>
            </a:r>
            <a:endParaRPr lang="en-US" sz="2400" dirty="0"/>
          </a:p>
          <a:p>
            <a:r>
              <a:rPr lang="en-US" sz="2400" dirty="0" smtClean="0"/>
              <a:t>#12 </a:t>
            </a:r>
            <a:r>
              <a:rPr lang="en-US" sz="2400" dirty="0"/>
              <a:t>= </a:t>
            </a:r>
            <a:r>
              <a:rPr lang="en-US" sz="2400" dirty="0" smtClean="0"/>
              <a:t>#0xc	(or #0xC)</a:t>
            </a:r>
            <a:endParaRPr lang="en-US" sz="2400" dirty="0"/>
          </a:p>
          <a:p>
            <a:r>
              <a:rPr lang="en-US" sz="2400" dirty="0" smtClean="0"/>
              <a:t>#13 </a:t>
            </a:r>
            <a:r>
              <a:rPr lang="en-US" sz="2400" dirty="0"/>
              <a:t>= </a:t>
            </a:r>
            <a:r>
              <a:rPr lang="en-US" sz="2400" dirty="0" smtClean="0"/>
              <a:t>#0xd 	(</a:t>
            </a:r>
            <a:r>
              <a:rPr lang="en-US" sz="2400" dirty="0"/>
              <a:t>or </a:t>
            </a:r>
            <a:r>
              <a:rPr lang="en-US" sz="2400" dirty="0" smtClean="0"/>
              <a:t>#0xD)</a:t>
            </a:r>
            <a:endParaRPr lang="en-US" sz="2400" dirty="0"/>
          </a:p>
          <a:p>
            <a:r>
              <a:rPr lang="en-US" sz="2400" dirty="0" smtClean="0"/>
              <a:t>#14 </a:t>
            </a:r>
            <a:r>
              <a:rPr lang="en-US" sz="2400" dirty="0"/>
              <a:t>= </a:t>
            </a:r>
            <a:r>
              <a:rPr lang="en-US" sz="2400" dirty="0" smtClean="0"/>
              <a:t>#0xe 	(</a:t>
            </a:r>
            <a:r>
              <a:rPr lang="en-US" sz="2400" dirty="0"/>
              <a:t>or </a:t>
            </a:r>
            <a:r>
              <a:rPr lang="en-US" sz="2400" dirty="0" smtClean="0"/>
              <a:t>#0xE)</a:t>
            </a:r>
            <a:endParaRPr lang="en-US" sz="2400" dirty="0"/>
          </a:p>
          <a:p>
            <a:r>
              <a:rPr lang="en-US" sz="2400" dirty="0" smtClean="0"/>
              <a:t>#15 </a:t>
            </a:r>
            <a:r>
              <a:rPr lang="en-US" sz="2400" dirty="0"/>
              <a:t>= </a:t>
            </a:r>
            <a:r>
              <a:rPr lang="en-US" sz="2400" dirty="0" smtClean="0"/>
              <a:t>#0xf 	(</a:t>
            </a:r>
            <a:r>
              <a:rPr lang="en-US" sz="2400" dirty="0"/>
              <a:t>or </a:t>
            </a:r>
            <a:r>
              <a:rPr lang="en-US" sz="2400" dirty="0" smtClean="0"/>
              <a:t>#0xF)</a:t>
            </a:r>
            <a:endParaRPr lang="en-US" sz="2400" dirty="0"/>
          </a:p>
          <a:p>
            <a:r>
              <a:rPr lang="en-US" sz="2400" dirty="0" smtClean="0"/>
              <a:t>#16 </a:t>
            </a:r>
            <a:r>
              <a:rPr lang="en-US" sz="2400" dirty="0"/>
              <a:t>= </a:t>
            </a:r>
            <a:r>
              <a:rPr lang="en-US" sz="2400" dirty="0" smtClean="0"/>
              <a:t>#0x10 </a:t>
            </a:r>
            <a:endParaRPr lang="en-US" sz="2400" dirty="0"/>
          </a:p>
          <a:p>
            <a:r>
              <a:rPr lang="en-US" sz="2400" dirty="0" smtClean="0"/>
              <a:t>#17 </a:t>
            </a:r>
            <a:r>
              <a:rPr lang="en-US" sz="2400" dirty="0"/>
              <a:t>= </a:t>
            </a:r>
            <a:r>
              <a:rPr lang="en-US" sz="2400" dirty="0" smtClean="0"/>
              <a:t>#0x11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96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How do we write these numbers in hex?</a:t>
            </a:r>
          </a:p>
          <a:p>
            <a:pPr lvl="1"/>
            <a:r>
              <a:rPr lang="en-US" sz="2000" dirty="0"/>
              <a:t>Hex is short for hexadecimal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#20 = #0x???</a:t>
            </a:r>
          </a:p>
          <a:p>
            <a:r>
              <a:rPr lang="en-US" sz="2400" dirty="0" smtClean="0"/>
              <a:t>#25</a:t>
            </a:r>
            <a:r>
              <a:rPr lang="en-US" sz="2400" dirty="0"/>
              <a:t> = </a:t>
            </a:r>
            <a:r>
              <a:rPr lang="en-US" sz="2400" dirty="0" smtClean="0"/>
              <a:t>#0x???</a:t>
            </a:r>
          </a:p>
          <a:p>
            <a:r>
              <a:rPr lang="en-US" sz="2400" dirty="0" smtClean="0"/>
              <a:t>#26 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</a:p>
          <a:p>
            <a:r>
              <a:rPr lang="en-US" sz="2400" dirty="0" smtClean="0"/>
              <a:t>#31 = #0x???</a:t>
            </a:r>
          </a:p>
          <a:p>
            <a:r>
              <a:rPr lang="en-US" sz="2400" dirty="0" smtClean="0"/>
              <a:t>#32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</a:p>
          <a:p>
            <a:r>
              <a:rPr lang="en-US" sz="2400" dirty="0" smtClean="0"/>
              <a:t>#33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</a:p>
          <a:p>
            <a:r>
              <a:rPr lang="en-US" sz="2400" dirty="0" smtClean="0"/>
              <a:t>#100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</a:p>
          <a:p>
            <a:r>
              <a:rPr lang="en-US" sz="2400" dirty="0" smtClean="0"/>
              <a:t>#1000 </a:t>
            </a:r>
            <a:r>
              <a:rPr lang="en-US" sz="2400" dirty="0"/>
              <a:t>= </a:t>
            </a:r>
            <a:r>
              <a:rPr lang="en-US" sz="2400" dirty="0" smtClean="0"/>
              <a:t>#0x???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84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How do we write these numbers in hex?</a:t>
            </a:r>
          </a:p>
          <a:p>
            <a:pPr lvl="1"/>
            <a:r>
              <a:rPr lang="en-US" sz="2000" dirty="0"/>
              <a:t>Hex is short for hexadecimal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#20 = #0x14	</a:t>
            </a:r>
          </a:p>
          <a:p>
            <a:r>
              <a:rPr lang="en-US" sz="2400" dirty="0" smtClean="0"/>
              <a:t>#25</a:t>
            </a:r>
            <a:r>
              <a:rPr lang="en-US" sz="2400" dirty="0"/>
              <a:t> = </a:t>
            </a:r>
            <a:r>
              <a:rPr lang="en-US" sz="2400" dirty="0" smtClean="0"/>
              <a:t>#0x19</a:t>
            </a:r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 smtClean="0"/>
              <a:t>#26  </a:t>
            </a:r>
            <a:r>
              <a:rPr lang="en-US" sz="2400" dirty="0"/>
              <a:t>= </a:t>
            </a:r>
            <a:r>
              <a:rPr lang="en-US" sz="2400" dirty="0" smtClean="0"/>
              <a:t>#0x1a	(or #0x1A)</a:t>
            </a:r>
          </a:p>
          <a:p>
            <a:r>
              <a:rPr lang="en-US" sz="2400" dirty="0" smtClean="0"/>
              <a:t>#31 = #0x1f		(</a:t>
            </a:r>
            <a:r>
              <a:rPr lang="en-US" sz="2400" dirty="0"/>
              <a:t>or </a:t>
            </a:r>
            <a:r>
              <a:rPr lang="en-US" sz="2400" dirty="0" smtClean="0"/>
              <a:t>#0x1F)</a:t>
            </a:r>
          </a:p>
          <a:p>
            <a:r>
              <a:rPr lang="en-US" sz="2400" dirty="0" smtClean="0"/>
              <a:t>#32 </a:t>
            </a:r>
            <a:r>
              <a:rPr lang="en-US" sz="2400" dirty="0"/>
              <a:t>= </a:t>
            </a:r>
            <a:r>
              <a:rPr lang="en-US" sz="2400" dirty="0" smtClean="0"/>
              <a:t>#0x20</a:t>
            </a:r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 smtClean="0"/>
              <a:t>#33 </a:t>
            </a:r>
            <a:r>
              <a:rPr lang="en-US" sz="2400" dirty="0"/>
              <a:t>= </a:t>
            </a:r>
            <a:r>
              <a:rPr lang="en-US" sz="2400" dirty="0" smtClean="0"/>
              <a:t>#0x21</a:t>
            </a:r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 smtClean="0"/>
              <a:t>#100 </a:t>
            </a:r>
            <a:r>
              <a:rPr lang="en-US" sz="2400" dirty="0"/>
              <a:t>= </a:t>
            </a:r>
            <a:r>
              <a:rPr lang="en-US" sz="2400" dirty="0" smtClean="0"/>
              <a:t>#0x64 	Why? Because 100 = 6*16 + 4.</a:t>
            </a:r>
          </a:p>
          <a:p>
            <a:r>
              <a:rPr lang="en-US" sz="2400" dirty="0" smtClean="0"/>
              <a:t>#1000 </a:t>
            </a:r>
            <a:r>
              <a:rPr lang="en-US" sz="2400" dirty="0"/>
              <a:t>= </a:t>
            </a:r>
            <a:r>
              <a:rPr lang="en-US" sz="2400" dirty="0" smtClean="0"/>
              <a:t>#0x3e8	(or #0x3E8)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Why? Because 1000 = 3*16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+ 14*16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+ 8.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82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3566</TotalTime>
  <Words>1930</Words>
  <Application>Microsoft Office PowerPoint</Application>
  <PresentationFormat>On-screen Show (4:3)</PresentationFormat>
  <Paragraphs>680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ARM-7 Assembly:  Example Programs</vt:lpstr>
      <vt:lpstr>Overview</vt:lpstr>
      <vt:lpstr>Hello World in Assembly</vt:lpstr>
      <vt:lpstr>Hello World in Assembly, Version 2.</vt:lpstr>
      <vt:lpstr>Hexadecimal Numbers</vt:lpstr>
      <vt:lpstr>Hexadecimal Examples</vt:lpstr>
      <vt:lpstr>Hexadecimal Examples</vt:lpstr>
      <vt:lpstr>Hexadecimal Examples</vt:lpstr>
      <vt:lpstr>Hexadecimal Examples</vt:lpstr>
      <vt:lpstr>Hexadecimal Examples</vt:lpstr>
      <vt:lpstr>Hexadecimal Examples</vt:lpstr>
      <vt:lpstr>Fun with Hexadecimals</vt:lpstr>
      <vt:lpstr>Fun with Hexadecimals</vt:lpstr>
      <vt:lpstr>Conversion Tool: Google</vt:lpstr>
      <vt:lpstr>Printing Some Numbers</vt:lpstr>
      <vt:lpstr>Printing Some Numbers</vt:lpstr>
      <vt:lpstr>Printing Some Numbers</vt:lpstr>
      <vt:lpstr>Printing Some Numbers</vt:lpstr>
      <vt:lpstr>Printing Some Numbers</vt:lpstr>
      <vt:lpstr>Printing Some Numbers</vt:lpstr>
      <vt:lpstr>Printing Some Numbers</vt:lpstr>
      <vt:lpstr>PowerPoint Presentation</vt:lpstr>
      <vt:lpstr>Printing Numbers 2 to 8</vt:lpstr>
      <vt:lpstr>Printing Numbers 0 to 15 in Hex</vt:lpstr>
      <vt:lpstr>Printing 2-Digit Hex Numbers</vt:lpstr>
      <vt:lpstr>PowerPoint Presentation</vt:lpstr>
      <vt:lpstr>Printing a 32-bit Number in Hex</vt:lpstr>
      <vt:lpstr>Printing a 32-bit Number in Hex</vt:lpstr>
      <vt:lpstr>Printing a 32-bit Number in Hex</vt:lpstr>
      <vt:lpstr>Printing a 32-bit Number in Hex</vt:lpstr>
      <vt:lpstr>Printing a 32-bit Number in Hex</vt:lpstr>
      <vt:lpstr>Printing a 32-bit Number in Hex</vt:lpstr>
      <vt:lpstr>Printing a 32-bit Number in Hex</vt:lpstr>
      <vt:lpstr>Printing a 32-bit Number in Hex</vt:lpstr>
      <vt:lpstr>Printing a 32-bit Number in Hex</vt:lpstr>
      <vt:lpstr>Printing a 32-bit Number in Hex</vt:lpstr>
      <vt:lpstr>Infinite Loops</vt:lpstr>
      <vt:lpstr>Infinite Loops</vt:lpstr>
      <vt:lpstr>Infinite Loops</vt:lpstr>
      <vt:lpstr>Infinite Loops</vt:lpstr>
      <vt:lpstr>Infinite Loops</vt:lpstr>
      <vt:lpstr>Infinite Loops</vt:lpstr>
      <vt:lpstr>Infinite Loops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760</cp:revision>
  <dcterms:created xsi:type="dcterms:W3CDTF">2006-08-16T00:00:00Z</dcterms:created>
  <dcterms:modified xsi:type="dcterms:W3CDTF">2014-07-23T19:24:48Z</dcterms:modified>
</cp:coreProperties>
</file>