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430" r:id="rId2"/>
    <p:sldId id="476" r:id="rId3"/>
    <p:sldId id="489" r:id="rId4"/>
    <p:sldId id="490" r:id="rId5"/>
    <p:sldId id="492" r:id="rId6"/>
    <p:sldId id="493" r:id="rId7"/>
    <p:sldId id="494" r:id="rId8"/>
    <p:sldId id="495" r:id="rId9"/>
    <p:sldId id="496" r:id="rId10"/>
    <p:sldId id="498" r:id="rId11"/>
    <p:sldId id="502" r:id="rId12"/>
    <p:sldId id="497" r:id="rId13"/>
    <p:sldId id="499" r:id="rId14"/>
    <p:sldId id="500" r:id="rId15"/>
    <p:sldId id="504" r:id="rId16"/>
    <p:sldId id="503" r:id="rId17"/>
    <p:sldId id="505" r:id="rId18"/>
    <p:sldId id="506" r:id="rId19"/>
    <p:sldId id="507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17" r:id="rId30"/>
    <p:sldId id="477" r:id="rId31"/>
    <p:sldId id="478" r:id="rId32"/>
    <p:sldId id="522" r:id="rId33"/>
    <p:sldId id="524" r:id="rId34"/>
    <p:sldId id="523" r:id="rId35"/>
    <p:sldId id="525" r:id="rId36"/>
    <p:sldId id="526" r:id="rId37"/>
    <p:sldId id="527" r:id="rId38"/>
    <p:sldId id="518" r:id="rId39"/>
    <p:sldId id="519" r:id="rId40"/>
    <p:sldId id="520" r:id="rId41"/>
    <p:sldId id="521" r:id="rId42"/>
    <p:sldId id="529" r:id="rId43"/>
    <p:sldId id="528" r:id="rId44"/>
    <p:sldId id="530" r:id="rId45"/>
    <p:sldId id="532" r:id="rId46"/>
    <p:sldId id="533" r:id="rId47"/>
    <p:sldId id="531" r:id="rId48"/>
    <p:sldId id="534" r:id="rId49"/>
    <p:sldId id="535" r:id="rId5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76"/>
            <p14:sldId id="489"/>
            <p14:sldId id="490"/>
            <p14:sldId id="492"/>
            <p14:sldId id="493"/>
            <p14:sldId id="494"/>
            <p14:sldId id="495"/>
            <p14:sldId id="496"/>
            <p14:sldId id="498"/>
            <p14:sldId id="502"/>
            <p14:sldId id="497"/>
            <p14:sldId id="499"/>
            <p14:sldId id="500"/>
            <p14:sldId id="504"/>
            <p14:sldId id="503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477"/>
            <p14:sldId id="478"/>
            <p14:sldId id="522"/>
            <p14:sldId id="524"/>
            <p14:sldId id="523"/>
            <p14:sldId id="525"/>
            <p14:sldId id="526"/>
            <p14:sldId id="527"/>
            <p14:sldId id="518"/>
            <p14:sldId id="519"/>
            <p14:sldId id="520"/>
            <p14:sldId id="521"/>
            <p14:sldId id="529"/>
            <p14:sldId id="528"/>
            <p14:sldId id="530"/>
            <p14:sldId id="532"/>
            <p14:sldId id="533"/>
            <p14:sldId id="531"/>
            <p14:sldId id="534"/>
            <p14:sldId id="53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5" autoAdjust="0"/>
    <p:restoredTop sz="94451" autoAdjust="0"/>
  </p:normalViewPr>
  <p:slideViewPr>
    <p:cSldViewPr>
      <p:cViewPr>
        <p:scale>
          <a:sx n="90" d="100"/>
          <a:sy n="90" d="100"/>
        </p:scale>
        <p:origin x="-16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4/10/2014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ARM-7 Assembly: </a:t>
            </a:r>
            <a:r>
              <a:rPr lang="en-US" altLang="en-US" smtClean="0">
                <a:latin typeface="Arial" charset="0"/>
                <a:cs typeface="Arial" charset="0"/>
              </a:rPr>
              <a:t/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Example </a:t>
            </a:r>
            <a:r>
              <a:rPr lang="en-US" altLang="en-US" dirty="0" smtClean="0">
                <a:latin typeface="Arial" charset="0"/>
                <a:cs typeface="Arial" charset="0"/>
              </a:rPr>
              <a:t>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do we need to save register values in memory at the beginning of the function?</a:t>
            </a:r>
          </a:p>
          <a:p>
            <a:r>
              <a:rPr lang="en-US" sz="2400" dirty="0"/>
              <a:t>Why do we need to restore the original register values from memory at the end of the function?</a:t>
            </a:r>
          </a:p>
          <a:p>
            <a:r>
              <a:rPr lang="en-US" sz="2400" dirty="0"/>
              <a:t>Suppose function A gets calls from functions B, C, D, E, ...</a:t>
            </a:r>
          </a:p>
          <a:p>
            <a:r>
              <a:rPr lang="en-US" sz="2400" dirty="0"/>
              <a:t>Function A has no idea what function it got called from.</a:t>
            </a:r>
          </a:p>
          <a:p>
            <a:r>
              <a:rPr lang="en-US" sz="2400" dirty="0"/>
              <a:t>Therefore, function A has no idea what registers the caller function was using.</a:t>
            </a:r>
          </a:p>
          <a:p>
            <a:r>
              <a:rPr lang="en-US" sz="2400" dirty="0"/>
              <a:t>By saving register values at the beginning, and restoring them at the end, function A makes sure that, when it returns, the caller function finds all registers unchanged.</a:t>
            </a:r>
          </a:p>
          <a:p>
            <a:r>
              <a:rPr lang="en-US" sz="2400" dirty="0"/>
              <a:t>This makes life more simple for the caller function, it doesn't need to worry about whether any registers got 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51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summary: the called function must:</a:t>
            </a:r>
          </a:p>
          <a:p>
            <a:pPr lvl="1"/>
            <a:r>
              <a:rPr lang="en-US" sz="2000" dirty="0"/>
              <a:t>Save register values at the beginning. </a:t>
            </a:r>
          </a:p>
          <a:p>
            <a:pPr lvl="1"/>
            <a:r>
              <a:rPr lang="en-US" sz="2000" dirty="0"/>
              <a:t>Restore register values at the end.</a:t>
            </a:r>
          </a:p>
          <a:p>
            <a:r>
              <a:rPr lang="en-US" sz="2400" dirty="0"/>
              <a:t>In theory, we could have used a different convention (but we will not use it):</a:t>
            </a:r>
          </a:p>
          <a:p>
            <a:pPr lvl="1"/>
            <a:r>
              <a:rPr lang="en-US" sz="2000" dirty="0"/>
              <a:t>The called function does not worry about saving and restoring register values.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smtClean="0"/>
              <a:t>caller:</a:t>
            </a:r>
          </a:p>
          <a:p>
            <a:pPr lvl="2"/>
            <a:r>
              <a:rPr lang="en-US" dirty="0" smtClean="0"/>
              <a:t>Saves </a:t>
            </a:r>
            <a:r>
              <a:rPr lang="en-US" dirty="0"/>
              <a:t>whatever register values it needs before making the function call.</a:t>
            </a:r>
          </a:p>
          <a:p>
            <a:pPr lvl="2"/>
            <a:r>
              <a:rPr lang="en-US" dirty="0"/>
              <a:t>Restores those register values after the function call has returned.</a:t>
            </a:r>
          </a:p>
          <a:p>
            <a:r>
              <a:rPr lang="en-US" sz="2400" dirty="0"/>
              <a:t>Both conventions are okay, we just need to choose one and stick with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27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r0?</a:t>
            </a:r>
          </a:p>
          <a:p>
            <a:r>
              <a:rPr lang="en-US" dirty="0"/>
              <a:t>Why don't we restore the original value of r0 at the end of the function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4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r0?</a:t>
            </a:r>
          </a:p>
          <a:p>
            <a:r>
              <a:rPr lang="en-US" dirty="0"/>
              <a:t>Why don't we restore the original value of r0 at the end of the function?</a:t>
            </a:r>
          </a:p>
          <a:p>
            <a:r>
              <a:rPr lang="en-US" dirty="0"/>
              <a:t>Because r0 is supposed to hold the return value.</a:t>
            </a:r>
          </a:p>
          <a:p>
            <a:r>
              <a:rPr lang="en-US" dirty="0"/>
              <a:t>This is the one register that the caller expects to find changed at the end of the </a:t>
            </a:r>
            <a:r>
              <a:rPr lang="en-US" dirty="0" smtClean="0"/>
              <a:t>function.</a:t>
            </a:r>
          </a:p>
          <a:p>
            <a:r>
              <a:rPr lang="en-US" dirty="0" smtClean="0"/>
              <a:t>We </a:t>
            </a:r>
            <a:r>
              <a:rPr lang="en-US" dirty="0"/>
              <a:t>will follow the convention that, if the function does not return anything (returns void) then we will be restoring the original value of r0 as well.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96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z="2400" dirty="0" smtClean="0"/>
              <a:t>What </a:t>
            </a:r>
            <a:r>
              <a:rPr lang="en-US" sz="2400" dirty="0"/>
              <a:t>about </a:t>
            </a:r>
            <a:r>
              <a:rPr lang="en-US" sz="2400" dirty="0" err="1" smtClean="0"/>
              <a:t>lr</a:t>
            </a:r>
            <a:r>
              <a:rPr lang="en-US" sz="2400" dirty="0" smtClean="0"/>
              <a:t> (</a:t>
            </a:r>
            <a:r>
              <a:rPr lang="en-US" sz="2400" dirty="0"/>
              <a:t>the link register</a:t>
            </a:r>
            <a:r>
              <a:rPr lang="en-US" sz="2400" dirty="0" smtClean="0"/>
              <a:t>)?</a:t>
            </a:r>
          </a:p>
          <a:p>
            <a:r>
              <a:rPr lang="en-US" sz="2400" dirty="0"/>
              <a:t>Why do we need to save it to memory at the beginning, and restore it from memory at the end of the function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5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z="2400" dirty="0" smtClean="0"/>
              <a:t>What </a:t>
            </a:r>
            <a:r>
              <a:rPr lang="en-US" sz="2400" dirty="0"/>
              <a:t>about </a:t>
            </a:r>
            <a:r>
              <a:rPr lang="en-US" sz="2400" dirty="0" err="1" smtClean="0"/>
              <a:t>lr</a:t>
            </a:r>
            <a:r>
              <a:rPr lang="en-US" sz="2400" dirty="0" smtClean="0"/>
              <a:t> (</a:t>
            </a:r>
            <a:r>
              <a:rPr lang="en-US" sz="2400" dirty="0"/>
              <a:t>the link register</a:t>
            </a:r>
            <a:r>
              <a:rPr lang="en-US" sz="2400" dirty="0" smtClean="0"/>
              <a:t>)?</a:t>
            </a:r>
          </a:p>
          <a:p>
            <a:r>
              <a:rPr lang="en-US" sz="2400" dirty="0"/>
              <a:t>Why do we need to save it to memory at the beginning, and restore it from memory at the end of the function?</a:t>
            </a:r>
          </a:p>
          <a:p>
            <a:r>
              <a:rPr lang="en-US" sz="2400" dirty="0"/>
              <a:t>Every time our function calls other functions, </a:t>
            </a:r>
            <a:r>
              <a:rPr lang="en-US" sz="2400" dirty="0" err="1"/>
              <a:t>lr</a:t>
            </a:r>
            <a:r>
              <a:rPr lang="en-US" sz="2400" dirty="0"/>
              <a:t> changes.</a:t>
            </a:r>
          </a:p>
          <a:p>
            <a:r>
              <a:rPr lang="en-US" sz="2400" dirty="0"/>
              <a:t>By restoring it at the end of the function, we make sure we get the right return address.</a:t>
            </a:r>
          </a:p>
          <a:p>
            <a:r>
              <a:rPr lang="en-US" sz="2400" dirty="0"/>
              <a:t>In principle, if our function does not make any other function calls, we do not really need to save </a:t>
            </a:r>
            <a:r>
              <a:rPr lang="en-US" sz="2400" dirty="0" err="1"/>
              <a:t>lr</a:t>
            </a:r>
            <a:r>
              <a:rPr lang="en-US" sz="2400" dirty="0"/>
              <a:t> to memory.</a:t>
            </a:r>
          </a:p>
          <a:p>
            <a:r>
              <a:rPr lang="en-US" sz="2400" dirty="0"/>
              <a:t>In practice, personally I will follow the convention to always save </a:t>
            </a:r>
            <a:r>
              <a:rPr lang="en-US" sz="2400" dirty="0" err="1"/>
              <a:t>lr</a:t>
            </a:r>
            <a:r>
              <a:rPr lang="en-US" sz="2400" dirty="0"/>
              <a:t>, so as to avoid possible bugs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You will probably get a bug at some point, </a:t>
            </a:r>
            <a:r>
              <a:rPr lang="en-US" sz="2400" dirty="0" smtClean="0"/>
              <a:t>where:</a:t>
            </a:r>
          </a:p>
          <a:p>
            <a:pPr lvl="1"/>
            <a:r>
              <a:rPr lang="en-US" sz="2000" dirty="0" smtClean="0"/>
              <a:t>You </a:t>
            </a:r>
            <a:r>
              <a:rPr lang="en-US" sz="2000" dirty="0"/>
              <a:t>forget to restore </a:t>
            </a:r>
            <a:r>
              <a:rPr lang="en-US" sz="2000" dirty="0" err="1" smtClean="0"/>
              <a:t>lr</a:t>
            </a:r>
            <a:r>
              <a:rPr lang="en-US" sz="2000" dirty="0" smtClean="0"/>
              <a:t> at the end of the function.</a:t>
            </a:r>
          </a:p>
          <a:p>
            <a:pPr lvl="1"/>
            <a:r>
              <a:rPr lang="en-US" sz="2000" dirty="0"/>
              <a:t>Y</a:t>
            </a:r>
            <a:r>
              <a:rPr lang="en-US" sz="2000" dirty="0" smtClean="0"/>
              <a:t>our </a:t>
            </a:r>
            <a:r>
              <a:rPr lang="en-US" sz="2000" dirty="0"/>
              <a:t>function branches to a weird place at the end, instead of returning to the caller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94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to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does a function need to save information to memory?</a:t>
            </a:r>
          </a:p>
          <a:p>
            <a:pPr lvl="1"/>
            <a:r>
              <a:rPr lang="en-US" dirty="0"/>
              <a:t>At the beginning, to save the original values of the registers.</a:t>
            </a:r>
          </a:p>
          <a:p>
            <a:pPr lvl="1"/>
            <a:r>
              <a:rPr lang="en-US" dirty="0"/>
              <a:t>At any later time, if there are not enough registers to store useful intermediate values</a:t>
            </a:r>
            <a:r>
              <a:rPr lang="en-US" dirty="0" smtClean="0"/>
              <a:t>.</a:t>
            </a:r>
          </a:p>
          <a:p>
            <a:r>
              <a:rPr lang="en-US" dirty="0"/>
              <a:t>A very important question: </a:t>
            </a:r>
            <a:endParaRPr lang="en-US" dirty="0" smtClean="0"/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does the function know what memory to use?</a:t>
            </a:r>
          </a:p>
          <a:p>
            <a:pPr lvl="1"/>
            <a:r>
              <a:rPr lang="en-US" dirty="0"/>
              <a:t>How can the function avoid messing up memory already used by other functions?</a:t>
            </a:r>
          </a:p>
          <a:p>
            <a:r>
              <a:rPr lang="en-US" dirty="0"/>
              <a:t>Answer: the </a:t>
            </a:r>
            <a:r>
              <a:rPr lang="en-US" dirty="0" smtClean="0"/>
              <a:t>stack, and the stack </a:t>
            </a:r>
            <a:r>
              <a:rPr lang="en-US" dirty="0"/>
              <a:t>pointer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05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The Stack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z="2000" dirty="0"/>
              <a:t>The stack pointer points to the beginning of the memory space used by a specific function.</a:t>
            </a:r>
          </a:p>
          <a:p>
            <a:r>
              <a:rPr lang="en-US" sz="2000" dirty="0"/>
              <a:t>When we write an assembly function, at the end, we look at all the </a:t>
            </a:r>
            <a:r>
              <a:rPr lang="en-US" sz="2000" dirty="0" smtClean="0"/>
              <a:t>memory </a:t>
            </a:r>
            <a:r>
              <a:rPr lang="en-US" sz="2000" dirty="0"/>
              <a:t>that we needed.</a:t>
            </a:r>
          </a:p>
          <a:p>
            <a:r>
              <a:rPr lang="en-US" sz="2000" dirty="0"/>
              <a:t>Suppose that we needed X bytes.</a:t>
            </a:r>
          </a:p>
          <a:p>
            <a:r>
              <a:rPr lang="en-US" sz="2000" dirty="0"/>
              <a:t>Then, at the beginning (first line) of the function, we put this line: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At the end of the function (right before returning), we put this line: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This way, we mark that the function uses memory addresses from [</a:t>
            </a:r>
            <a:r>
              <a:rPr lang="en-US" sz="2000" dirty="0" err="1"/>
              <a:t>sp</a:t>
            </a:r>
            <a:r>
              <a:rPr lang="en-US" sz="2000" dirty="0"/>
              <a:t>] to [sp+X-1].</a:t>
            </a:r>
          </a:p>
          <a:p>
            <a:r>
              <a:rPr lang="en-US" sz="2000" dirty="0"/>
              <a:t>When the function is done, it restores the original value of sp.</a:t>
            </a:r>
          </a:p>
          <a:p>
            <a:r>
              <a:rPr lang="en-US" sz="2000" dirty="0"/>
              <a:t>This way, when execution goes back to the caller, </a:t>
            </a:r>
            <a:r>
              <a:rPr lang="en-US" sz="2000" dirty="0" err="1"/>
              <a:t>sp</a:t>
            </a:r>
            <a:r>
              <a:rPr lang="en-US" sz="2000" dirty="0"/>
              <a:t> has the appropriate value for the caller.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64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/>
              <a:t>Memory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6477000" cy="5029200"/>
          </a:xfrm>
        </p:spPr>
        <p:txBody>
          <a:bodyPr/>
          <a:lstStyle/>
          <a:p>
            <a:r>
              <a:rPr lang="en-US" sz="2000" dirty="0"/>
              <a:t>In the simulated ARM machine we are using, memory addresses from 0 to0xffff are read-only memory.</a:t>
            </a:r>
          </a:p>
          <a:p>
            <a:pPr lvl="1"/>
            <a:r>
              <a:rPr lang="en-US" sz="2000" dirty="0"/>
              <a:t>In decimal, these are addresses from 0 to 65535.</a:t>
            </a:r>
          </a:p>
          <a:p>
            <a:r>
              <a:rPr lang="en-US" sz="2000" dirty="0"/>
              <a:t>Instructions will be saved at addresses 0x10000 and up.</a:t>
            </a:r>
          </a:p>
          <a:p>
            <a:pPr lvl="1"/>
            <a:r>
              <a:rPr lang="en-US" sz="2000" dirty="0"/>
              <a:t>In decimal, this is address 65536.</a:t>
            </a:r>
          </a:p>
          <a:p>
            <a:r>
              <a:rPr lang="en-US" sz="2000" dirty="0"/>
              <a:t>Typically instructions will take no more than </a:t>
            </a:r>
            <a:r>
              <a:rPr lang="en-US" sz="2000" dirty="0" smtClean="0"/>
              <a:t>20K.</a:t>
            </a:r>
            <a:endParaRPr lang="en-US" sz="2000" dirty="0"/>
          </a:p>
          <a:p>
            <a:pPr lvl="1"/>
            <a:r>
              <a:rPr lang="en-US" sz="2000" dirty="0"/>
              <a:t>Therefore, </a:t>
            </a:r>
            <a:r>
              <a:rPr lang="en-US" sz="2000" dirty="0" smtClean="0"/>
              <a:t>instructions go up to address 86000</a:t>
            </a:r>
            <a:r>
              <a:rPr lang="en-US" sz="2000" dirty="0"/>
              <a:t>.</a:t>
            </a:r>
          </a:p>
          <a:p>
            <a:r>
              <a:rPr lang="en-US" sz="2000" dirty="0"/>
              <a:t>At the beginning of the program (NOT the beginning of each function, just the beginning of the entire program) we will hardcode the stack pointer to hexadecimal address 0x100000.</a:t>
            </a:r>
          </a:p>
          <a:p>
            <a:r>
              <a:rPr lang="en-US" sz="2000" dirty="0"/>
              <a:t>In decimal, this address is about 1.05 million.</a:t>
            </a:r>
          </a:p>
          <a:p>
            <a:r>
              <a:rPr lang="en-US" sz="2000" dirty="0"/>
              <a:t>This leaves about (1.05 million - </a:t>
            </a:r>
            <a:r>
              <a:rPr lang="en-US" sz="2000" dirty="0" smtClean="0"/>
              <a:t>86 </a:t>
            </a:r>
            <a:r>
              <a:rPr lang="en-US" sz="2000" dirty="0"/>
              <a:t>thousand) bytes, i.e., roughly about </a:t>
            </a:r>
            <a:r>
              <a:rPr lang="en-US" sz="2000" dirty="0" smtClean="0"/>
              <a:t>920 </a:t>
            </a:r>
            <a:r>
              <a:rPr lang="en-US" sz="2000" dirty="0"/>
              <a:t>thousand bytes, for use by functions.</a:t>
            </a:r>
          </a:p>
          <a:p>
            <a:r>
              <a:rPr lang="en-US" sz="2000" dirty="0"/>
              <a:t>By the term "stack" we simply mean these bytes, that are available for use by functions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30861"/>
              </p:ext>
            </p:extLst>
          </p:nvPr>
        </p:nvGraphicFramePr>
        <p:xfrm>
          <a:off x="7772400" y="381000"/>
          <a:ext cx="12192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Memory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65536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65535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Left Brace 7"/>
          <p:cNvSpPr/>
          <p:nvPr/>
        </p:nvSpPr>
        <p:spPr>
          <a:xfrm>
            <a:off x="7543800" y="54864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7543800" y="42672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7467600" y="914400"/>
            <a:ext cx="198119" cy="3124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5638800"/>
            <a:ext cx="711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ROM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4572000"/>
            <a:ext cx="689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code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715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stack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22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4876800" cy="5029200"/>
          </a:xfrm>
        </p:spPr>
        <p:txBody>
          <a:bodyPr/>
          <a:lstStyle/>
          <a:p>
            <a:r>
              <a:rPr lang="en-US" sz="2000" dirty="0"/>
              <a:t>At the beginning of the program, we do: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err="1"/>
              <a:t>mov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, #0x100000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This points the stack pointer to the top of the stack.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3308"/>
              </p:ext>
            </p:extLst>
          </p:nvPr>
        </p:nvGraphicFramePr>
        <p:xfrm>
          <a:off x="7620000" y="381000"/>
          <a:ext cx="1371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671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functions useful in assembly?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46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4800600" cy="5029200"/>
          </a:xfrm>
        </p:spPr>
        <p:txBody>
          <a:bodyPr/>
          <a:lstStyle/>
          <a:p>
            <a:r>
              <a:rPr lang="en-US" sz="2000" dirty="0"/>
              <a:t>At the beginning of the program, we do: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err="1"/>
              <a:t>mov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, #0x100000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This points the stack pointer to the top of the stack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Then, the initial function (called _start in our examples) immediately subtracts from the </a:t>
            </a:r>
            <a:r>
              <a:rPr lang="en-US" sz="2000" dirty="0" err="1"/>
              <a:t>sp</a:t>
            </a:r>
            <a:r>
              <a:rPr lang="en-US" sz="2000" dirty="0"/>
              <a:t> the space that it needs for its own use. Suppose it needs X1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X1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85241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0" name="Left Brace 9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85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4800600" cy="5029200"/>
          </a:xfrm>
        </p:spPr>
        <p:txBody>
          <a:bodyPr/>
          <a:lstStyle/>
          <a:p>
            <a:r>
              <a:rPr lang="en-US" sz="2000" dirty="0"/>
              <a:t>At the beginning of the program, we do: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err="1"/>
              <a:t>mov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, #0x100000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This points the stack pointer to the top of the stack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Then, the initial function (called _start in our examples) immediately subtracts from the </a:t>
            </a:r>
            <a:r>
              <a:rPr lang="en-US" sz="2000" dirty="0" err="1"/>
              <a:t>sp</a:t>
            </a:r>
            <a:r>
              <a:rPr lang="en-US" sz="2000" dirty="0"/>
              <a:t> the space that it needs for its own use. Suppose it needs X1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X1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Then, suppose _start calls function foo. Function foo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foo needs X2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#X2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63040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9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suppose function foo calls function </a:t>
            </a:r>
            <a:r>
              <a:rPr lang="en-US" sz="2000" dirty="0" err="1"/>
              <a:t>qqq</a:t>
            </a:r>
            <a:r>
              <a:rPr lang="en-US" sz="2000" dirty="0"/>
              <a:t>. Function </a:t>
            </a:r>
            <a:r>
              <a:rPr lang="en-US" sz="2000" dirty="0" err="1"/>
              <a:t>qqq</a:t>
            </a:r>
            <a:r>
              <a:rPr lang="en-US" sz="2000" dirty="0"/>
              <a:t>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</a:t>
            </a:r>
            <a:r>
              <a:rPr lang="en-US" sz="2000" dirty="0" err="1"/>
              <a:t>qqq</a:t>
            </a:r>
            <a:r>
              <a:rPr lang="en-US" sz="2000" dirty="0"/>
              <a:t> needs X3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15095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-</a:t>
                      </a:r>
                      <a:r>
                        <a:rPr lang="en-US" sz="1400" baseline="0" dirty="0" smtClean="0"/>
                        <a:t> X1 - X2 -X3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399" y="4705290"/>
            <a:ext cx="1317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qqq</a:t>
            </a:r>
            <a:r>
              <a:rPr lang="en-US" sz="2000" dirty="0" smtClean="0"/>
              <a:t>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4" name="Left Brace 13"/>
          <p:cNvSpPr/>
          <p:nvPr/>
        </p:nvSpPr>
        <p:spPr>
          <a:xfrm>
            <a:off x="7391400" y="3657600"/>
            <a:ext cx="152400" cy="1295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62600" y="4114800"/>
            <a:ext cx="1904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</a:t>
            </a:r>
            <a:r>
              <a:rPr lang="en-US" sz="2000" dirty="0" err="1" smtClean="0">
                <a:solidFill>
                  <a:srgbClr val="FF0000"/>
                </a:solidFill>
              </a:rPr>
              <a:t>qqq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09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suppose function foo calls function </a:t>
            </a:r>
            <a:r>
              <a:rPr lang="en-US" sz="2000" dirty="0" err="1"/>
              <a:t>qqq</a:t>
            </a:r>
            <a:r>
              <a:rPr lang="en-US" sz="2000" dirty="0"/>
              <a:t>. Function </a:t>
            </a:r>
            <a:r>
              <a:rPr lang="en-US" sz="2000" dirty="0" err="1"/>
              <a:t>qqq</a:t>
            </a:r>
            <a:r>
              <a:rPr lang="en-US" sz="2000" dirty="0"/>
              <a:t>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</a:t>
            </a:r>
            <a:r>
              <a:rPr lang="en-US" sz="2000" dirty="0" err="1"/>
              <a:t>qqq</a:t>
            </a:r>
            <a:r>
              <a:rPr lang="en-US" sz="2000" dirty="0"/>
              <a:t> needs X3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 smtClean="0"/>
              <a:t>Then, function </a:t>
            </a:r>
            <a:r>
              <a:rPr lang="en-US" sz="2000" dirty="0" err="1" smtClean="0"/>
              <a:t>qqq</a:t>
            </a:r>
            <a:r>
              <a:rPr lang="en-US" sz="2000" dirty="0" smtClean="0"/>
              <a:t> is getting ready to return, and restores the </a:t>
            </a:r>
            <a:r>
              <a:rPr lang="en-US" sz="2000" dirty="0" err="1" smtClean="0"/>
              <a:t>sp</a:t>
            </a:r>
            <a:r>
              <a:rPr lang="en-US" sz="2000" dirty="0" smtClean="0"/>
              <a:t> to the value it was set to by the caller function (function foo</a:t>
            </a:r>
            <a:r>
              <a:rPr lang="en-US" sz="2000" dirty="0"/>
              <a:t>).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4715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83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suppose function foo calls function </a:t>
            </a:r>
            <a:r>
              <a:rPr lang="en-US" sz="2000" dirty="0" err="1"/>
              <a:t>qqq</a:t>
            </a:r>
            <a:r>
              <a:rPr lang="en-US" sz="2000" dirty="0"/>
              <a:t>. Function </a:t>
            </a:r>
            <a:r>
              <a:rPr lang="en-US" sz="2000" dirty="0" err="1"/>
              <a:t>qqq</a:t>
            </a:r>
            <a:r>
              <a:rPr lang="en-US" sz="2000" dirty="0"/>
              <a:t>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</a:t>
            </a:r>
            <a:r>
              <a:rPr lang="en-US" sz="2000" dirty="0" err="1"/>
              <a:t>qqq</a:t>
            </a:r>
            <a:r>
              <a:rPr lang="en-US" sz="2000" dirty="0"/>
              <a:t> needs X3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/>
              <a:t>Then, function </a:t>
            </a:r>
            <a:r>
              <a:rPr lang="en-US" sz="2000" dirty="0" err="1"/>
              <a:t>qqq</a:t>
            </a:r>
            <a:r>
              <a:rPr lang="en-US" sz="2000" dirty="0"/>
              <a:t> is 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Then, </a:t>
            </a:r>
            <a:r>
              <a:rPr lang="en-US" sz="2000" dirty="0" smtClean="0"/>
              <a:t>function </a:t>
            </a:r>
            <a:r>
              <a:rPr lang="en-US" sz="2000" dirty="0"/>
              <a:t>foo calls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. Suppose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</a:t>
            </a:r>
            <a:r>
              <a:rPr lang="en-US" sz="2000" dirty="0"/>
              <a:t>needs </a:t>
            </a:r>
            <a:r>
              <a:rPr lang="en-US" sz="2000" dirty="0" smtClean="0"/>
              <a:t>X4 bytes: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33008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Top-X1-X2-X4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599" y="409569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rrr</a:t>
            </a:r>
            <a:r>
              <a:rPr lang="en-US" sz="2000" dirty="0" smtClean="0"/>
              <a:t>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4" name="Left Brace 13"/>
          <p:cNvSpPr/>
          <p:nvPr/>
        </p:nvSpPr>
        <p:spPr>
          <a:xfrm>
            <a:off x="7391400" y="36576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3790890"/>
            <a:ext cx="1904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</a:t>
            </a:r>
            <a:r>
              <a:rPr lang="en-US" sz="2000" dirty="0" err="1" smtClean="0">
                <a:solidFill>
                  <a:srgbClr val="FF0000"/>
                </a:solidFill>
              </a:rPr>
              <a:t>rrr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66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is </a:t>
            </a:r>
            <a:r>
              <a:rPr lang="en-US" sz="2000" dirty="0"/>
              <a:t>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5640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80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is </a:t>
            </a:r>
            <a:r>
              <a:rPr lang="en-US" sz="2000" dirty="0"/>
              <a:t>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Function foo is now also 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said to by the caller function (function _start).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60779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55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is </a:t>
            </a:r>
            <a:r>
              <a:rPr lang="en-US" sz="2000" dirty="0"/>
              <a:t>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Function foo is now also 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said to by the caller function (function _start).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 smtClean="0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X2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/>
              <a:t>Finally, function _start is wrapping up, and restores the </a:t>
            </a:r>
            <a:r>
              <a:rPr lang="en-US" sz="2000" dirty="0" err="1"/>
              <a:t>sp</a:t>
            </a:r>
            <a:r>
              <a:rPr lang="en-US" sz="2000" dirty="0"/>
              <a:t> to point to the top of the stack: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#X1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565953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8756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Summary of Caller and </a:t>
            </a:r>
            <a:r>
              <a:rPr lang="en-US" dirty="0" err="1" smtClean="0"/>
              <a:t>Callee</a:t>
            </a:r>
            <a:r>
              <a:rPr lang="en-US" dirty="0" smtClean="0"/>
              <a:t>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029200"/>
          </a:xfrm>
        </p:spPr>
        <p:txBody>
          <a:bodyPr/>
          <a:lstStyle/>
          <a:p>
            <a:r>
              <a:rPr lang="en-US" sz="2400" dirty="0" smtClean="0"/>
              <a:t>Caller steps:</a:t>
            </a:r>
          </a:p>
          <a:p>
            <a:pPr lvl="1"/>
            <a:r>
              <a:rPr lang="en-US" sz="2000" dirty="0" smtClean="0"/>
              <a:t>Step 1: Put </a:t>
            </a:r>
            <a:r>
              <a:rPr lang="en-US" sz="2000" dirty="0"/>
              <a:t>arguments in the </a:t>
            </a:r>
            <a:r>
              <a:rPr lang="en-US" sz="2000" dirty="0" smtClean="0"/>
              <a:t>registers r0, r1, r2, r3.</a:t>
            </a:r>
            <a:endParaRPr lang="en-US" sz="2000" dirty="0"/>
          </a:p>
          <a:p>
            <a:pPr lvl="1"/>
            <a:r>
              <a:rPr lang="en-US" sz="2000" dirty="0" smtClean="0"/>
              <a:t>Step </a:t>
            </a:r>
            <a:r>
              <a:rPr lang="en-US" sz="2000" dirty="0"/>
              <a:t>2: </a:t>
            </a:r>
            <a:r>
              <a:rPr lang="en-US" sz="2000" dirty="0" smtClean="0"/>
              <a:t>Branch </a:t>
            </a:r>
            <a:r>
              <a:rPr lang="en-US" sz="2000" dirty="0"/>
              <a:t>to </a:t>
            </a:r>
            <a:r>
              <a:rPr lang="en-US" sz="2000" dirty="0" smtClean="0"/>
              <a:t>the function, using the </a:t>
            </a:r>
            <a:r>
              <a:rPr lang="en-US" sz="2000" dirty="0" err="1" smtClean="0"/>
              <a:t>bl</a:t>
            </a:r>
            <a:r>
              <a:rPr lang="en-US" sz="2000" dirty="0" smtClean="0"/>
              <a:t> instruction.</a:t>
            </a:r>
            <a:endParaRPr lang="en-US" sz="2000" dirty="0"/>
          </a:p>
          <a:p>
            <a:pPr lvl="1"/>
            <a:r>
              <a:rPr lang="en-US" sz="2000" dirty="0" smtClean="0"/>
              <a:t>Step </a:t>
            </a:r>
            <a:r>
              <a:rPr lang="en-US" sz="2000" dirty="0"/>
              <a:t>3: </a:t>
            </a:r>
            <a:r>
              <a:rPr lang="en-US" sz="2000" dirty="0" smtClean="0"/>
              <a:t>After </a:t>
            </a:r>
            <a:r>
              <a:rPr lang="en-US" sz="2000" dirty="0"/>
              <a:t>the function has returned, recover the return </a:t>
            </a:r>
            <a:r>
              <a:rPr lang="en-US" sz="2000" dirty="0" smtClean="0"/>
              <a:t>value (if any), </a:t>
            </a:r>
            <a:r>
              <a:rPr lang="en-US" sz="2000" dirty="0"/>
              <a:t>and use it</a:t>
            </a:r>
            <a:r>
              <a:rPr lang="en-US" sz="2000" dirty="0" smtClean="0"/>
              <a:t>.</a:t>
            </a:r>
          </a:p>
          <a:p>
            <a:r>
              <a:rPr lang="en-US" sz="2400" dirty="0" err="1" smtClean="0"/>
              <a:t>Callee</a:t>
            </a:r>
            <a:r>
              <a:rPr lang="en-US" sz="2400" dirty="0" smtClean="0"/>
              <a:t> (called function) steps:</a:t>
            </a:r>
          </a:p>
          <a:p>
            <a:pPr lvl="1"/>
            <a:r>
              <a:rPr lang="en-US" sz="2000" dirty="0"/>
              <a:t>Step </a:t>
            </a:r>
            <a:r>
              <a:rPr lang="en-US" sz="2000" dirty="0" smtClean="0"/>
              <a:t>1 (preamble): Allocate </a:t>
            </a:r>
            <a:r>
              <a:rPr lang="en-US" sz="2000" dirty="0"/>
              <a:t>memory on the </a:t>
            </a:r>
            <a:r>
              <a:rPr lang="en-US" sz="2000" dirty="0" smtClean="0"/>
              <a:t>stack, and save register </a:t>
            </a:r>
            <a:r>
              <a:rPr lang="en-US" sz="2000" dirty="0" err="1" smtClean="0"/>
              <a:t>rl</a:t>
            </a:r>
            <a:r>
              <a:rPr lang="en-US" sz="2000" dirty="0" smtClean="0"/>
              <a:t>, and other registers that </a:t>
            </a:r>
            <a:r>
              <a:rPr lang="en-US" sz="2000" dirty="0"/>
              <a:t>the function </a:t>
            </a:r>
            <a:r>
              <a:rPr lang="en-US" sz="2000" dirty="0" smtClean="0"/>
              <a:t>modifies, to the stack.</a:t>
            </a:r>
            <a:endParaRPr lang="en-US" sz="2000" dirty="0"/>
          </a:p>
          <a:p>
            <a:pPr lvl="1"/>
            <a:r>
              <a:rPr lang="en-US" sz="2000" dirty="0"/>
              <a:t>Step 2: Do the main body of the function.</a:t>
            </a:r>
          </a:p>
          <a:p>
            <a:pPr lvl="1"/>
            <a:r>
              <a:rPr lang="en-US" sz="2000" dirty="0" smtClean="0"/>
              <a:t>Step 3 (wrap-up):</a:t>
            </a:r>
            <a:endParaRPr lang="en-US" sz="2000" dirty="0"/>
          </a:p>
          <a:p>
            <a:pPr lvl="2"/>
            <a:r>
              <a:rPr lang="en-US" dirty="0"/>
              <a:t>Store the return value (if any) on r0.</a:t>
            </a:r>
          </a:p>
          <a:p>
            <a:pPr lvl="2"/>
            <a:r>
              <a:rPr lang="en-US" dirty="0" smtClean="0"/>
              <a:t>Restore, from the stack, 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original values of all registers that the function </a:t>
            </a:r>
            <a:r>
              <a:rPr lang="en-US" dirty="0" smtClean="0"/>
              <a:t>modified, as well as the value of register </a:t>
            </a:r>
            <a:r>
              <a:rPr lang="en-US" dirty="0" err="1" smtClean="0"/>
              <a:t>lr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 err="1"/>
              <a:t>Deallocate</a:t>
            </a:r>
            <a:r>
              <a:rPr lang="en-US" dirty="0"/>
              <a:t> memory on the </a:t>
            </a:r>
            <a:r>
              <a:rPr lang="en-US" dirty="0" smtClean="0"/>
              <a:t>stack (increment </a:t>
            </a:r>
            <a:r>
              <a:rPr lang="en-US" dirty="0" err="1" smtClean="0"/>
              <a:t>sp</a:t>
            </a:r>
            <a:r>
              <a:rPr lang="en-US" dirty="0" smtClean="0"/>
              <a:t>).</a:t>
            </a:r>
            <a:endParaRPr lang="en-US" dirty="0"/>
          </a:p>
          <a:p>
            <a:pPr lvl="2"/>
            <a:r>
              <a:rPr lang="en-US" dirty="0"/>
              <a:t>Branch to the return </a:t>
            </a:r>
            <a:r>
              <a:rPr lang="en-US" dirty="0" smtClean="0"/>
              <a:t>address using instruction bx.</a:t>
            </a: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13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Function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program, we define and use a function </a:t>
            </a:r>
            <a:r>
              <a:rPr lang="en-US" dirty="0" err="1"/>
              <a:t>print_digit</a:t>
            </a:r>
            <a:r>
              <a:rPr lang="en-US" dirty="0"/>
              <a:t>.</a:t>
            </a:r>
          </a:p>
          <a:p>
            <a:r>
              <a:rPr lang="en-US" dirty="0"/>
              <a:t>This function:</a:t>
            </a:r>
          </a:p>
          <a:p>
            <a:pPr lvl="1"/>
            <a:r>
              <a:rPr lang="en-US" dirty="0"/>
              <a:t>Takes a single argument.</a:t>
            </a:r>
          </a:p>
          <a:p>
            <a:pPr lvl="1"/>
            <a:r>
              <a:rPr lang="en-US" dirty="0"/>
              <a:t>Assumes that the argument is a number between 0 and 15.</a:t>
            </a:r>
          </a:p>
          <a:p>
            <a:pPr lvl="1"/>
            <a:r>
              <a:rPr lang="en-US" dirty="0"/>
              <a:t>Prints that number in hexadecimal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program prints numbers 0 to 15 in hex.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7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functions useful in assembly?</a:t>
            </a:r>
          </a:p>
          <a:p>
            <a:r>
              <a:rPr lang="en-US" dirty="0"/>
              <a:t>For the same reasons they are useful in any programming language:</a:t>
            </a:r>
          </a:p>
          <a:p>
            <a:pPr lvl="1"/>
            <a:r>
              <a:rPr lang="en-US" dirty="0"/>
              <a:t>Modularity, making code easy to design, write, read, debug.</a:t>
            </a:r>
          </a:p>
          <a:p>
            <a:pPr lvl="1"/>
            <a:r>
              <a:rPr lang="en-US" dirty="0"/>
              <a:t>Reusability.</a:t>
            </a:r>
          </a:p>
          <a:p>
            <a:r>
              <a:rPr lang="en-US" dirty="0"/>
              <a:t>What functionality from the previous programs would be a good candidate to make a function of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10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mov sp, #0x100000		@initialize sp at start of program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program preamble</a:t>
            </a:r>
          </a:p>
          <a:p>
            <a:pPr marL="0" indent="0">
              <a:buNone/>
            </a:pPr>
            <a:r>
              <a:rPr lang="pt-BR" sz="2000" dirty="0"/>
              <a:t>	sub sp, sp, </a:t>
            </a:r>
            <a:r>
              <a:rPr lang="pt-BR" sz="2000" dirty="0" smtClean="0"/>
              <a:t>#</a:t>
            </a:r>
            <a:r>
              <a:rPr lang="pt-BR" sz="2000" dirty="0"/>
              <a:t>8</a:t>
            </a:r>
          </a:p>
          <a:p>
            <a:pPr marL="0" indent="0">
              <a:buNone/>
            </a:pPr>
            <a:r>
              <a:rPr lang="pt-BR" sz="2000" dirty="0"/>
              <a:t>	str r0, [sp, #0]</a:t>
            </a:r>
          </a:p>
          <a:p>
            <a:pPr marL="0" indent="0">
              <a:buNone/>
            </a:pPr>
            <a:r>
              <a:rPr lang="pt-BR" sz="2000" dirty="0"/>
              <a:t>	str r5, [sp, </a:t>
            </a:r>
            <a:r>
              <a:rPr lang="pt-BR" sz="2000" dirty="0" smtClean="0"/>
              <a:t>#4]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		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@ </a:t>
            </a:r>
            <a:r>
              <a:rPr lang="en-US" sz="2000" dirty="0"/>
              <a:t>program main body </a:t>
            </a:r>
          </a:p>
          <a:p>
            <a:pPr marL="0" indent="0">
              <a:buNone/>
            </a:pPr>
            <a:r>
              <a:rPr lang="pt-BR" sz="2000" dirty="0" smtClean="0"/>
              <a:t>	mov </a:t>
            </a:r>
            <a:r>
              <a:rPr lang="pt-BR" sz="2000" dirty="0"/>
              <a:t>r5, #0x0</a:t>
            </a:r>
          </a:p>
          <a:p>
            <a:pPr marL="0" indent="0">
              <a:buNone/>
            </a:pPr>
            <a:r>
              <a:rPr lang="pt-BR" sz="2000" dirty="0"/>
              <a:t>my_loop:</a:t>
            </a:r>
          </a:p>
          <a:p>
            <a:pPr marL="0" indent="0">
              <a:buNone/>
            </a:pPr>
            <a:r>
              <a:rPr lang="pt-BR" sz="2000" dirty="0"/>
              <a:t>	cmp r5, #0xf</a:t>
            </a:r>
          </a:p>
          <a:p>
            <a:pPr marL="0" indent="0">
              <a:buNone/>
            </a:pPr>
            <a:r>
              <a:rPr lang="pt-BR" sz="2000" dirty="0"/>
              <a:t>	bgt </a:t>
            </a:r>
            <a:r>
              <a:rPr lang="pt-BR" sz="2000" dirty="0" smtClean="0"/>
              <a:t>program_exit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r5</a:t>
            </a:r>
          </a:p>
          <a:p>
            <a:pPr marL="0" indent="0">
              <a:buNone/>
            </a:pPr>
            <a:r>
              <a:rPr lang="pt-BR" sz="2000" dirty="0"/>
              <a:t>	bl print_digit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b my_loop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60435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print_digit:	</a:t>
            </a:r>
          </a:p>
          <a:p>
            <a:pPr marL="0" indent="0">
              <a:buNone/>
            </a:pPr>
            <a:r>
              <a:rPr lang="pt-BR" sz="2000" dirty="0"/>
              <a:t>	@ print_digit preamble</a:t>
            </a:r>
          </a:p>
          <a:p>
            <a:pPr marL="0" indent="0">
              <a:buNone/>
            </a:pPr>
            <a:r>
              <a:rPr lang="pt-BR" sz="2000" dirty="0"/>
              <a:t>	sub sp, sp, #16</a:t>
            </a:r>
          </a:p>
          <a:p>
            <a:pPr marL="0" indent="0">
              <a:buNone/>
            </a:pPr>
            <a:r>
              <a:rPr lang="pt-BR" sz="2000" dirty="0"/>
              <a:t>	str lr, [sp, #0]</a:t>
            </a:r>
          </a:p>
          <a:p>
            <a:pPr marL="0" indent="0">
              <a:buNone/>
            </a:pPr>
            <a:r>
              <a:rPr lang="pt-BR" sz="2000" dirty="0"/>
              <a:t>	str r0, [sp, #4]</a:t>
            </a:r>
          </a:p>
          <a:p>
            <a:pPr marL="0" indent="0">
              <a:buNone/>
            </a:pPr>
            <a:r>
              <a:rPr lang="pt-BR" sz="2000" dirty="0"/>
              <a:t>	str r4, [sp, #8]</a:t>
            </a:r>
          </a:p>
          <a:p>
            <a:pPr marL="0" indent="0">
              <a:buNone/>
            </a:pPr>
            <a:r>
              <a:rPr lang="pt-BR" sz="2000" dirty="0"/>
              <a:t>	str r5, [sp, #12]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print_digit main body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@ ASCII codes stored </a:t>
            </a:r>
          </a:p>
          <a:p>
            <a:pPr marL="0" indent="0">
              <a:buNone/>
            </a:pPr>
            <a:r>
              <a:rPr lang="pt-BR" sz="2000" dirty="0"/>
              <a:t>	@ at [r4] get printed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  <a:p>
            <a:pPr marL="0" indent="0">
              <a:buNone/>
            </a:pPr>
            <a:r>
              <a:rPr lang="pt-BR" sz="2000" dirty="0"/>
              <a:t>	cmp r0, #10</a:t>
            </a:r>
          </a:p>
          <a:p>
            <a:pPr marL="0" indent="0">
              <a:buNone/>
            </a:pPr>
            <a:r>
              <a:rPr lang="pt-BR" sz="2000" dirty="0"/>
              <a:t>	addlt r5, r0, #48</a:t>
            </a:r>
          </a:p>
          <a:p>
            <a:pPr marL="0" indent="0">
              <a:buNone/>
            </a:pPr>
            <a:r>
              <a:rPr lang="pt-BR" sz="2000" dirty="0"/>
              <a:t>	addge r5, r0, #55</a:t>
            </a:r>
          </a:p>
          <a:p>
            <a:pPr marL="0" indent="0">
              <a:buNone/>
            </a:pPr>
            <a:r>
              <a:rPr lang="pt-BR" sz="2000" dirty="0"/>
              <a:t>	str r5, [r4]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/>
              <a:t>	@ print_digit wrap-up</a:t>
            </a:r>
          </a:p>
          <a:p>
            <a:pPr marL="0" indent="0">
              <a:buNone/>
            </a:pPr>
            <a:r>
              <a:rPr lang="pt-BR" sz="2000" dirty="0"/>
              <a:t>	ldr lr, [sp, #0]</a:t>
            </a:r>
          </a:p>
          <a:p>
            <a:pPr marL="0" indent="0">
              <a:buNone/>
            </a:pPr>
            <a:r>
              <a:rPr lang="pt-BR" sz="2000" dirty="0"/>
              <a:t>	ldr r0, [sp, #4]</a:t>
            </a:r>
          </a:p>
          <a:p>
            <a:pPr marL="0" indent="0">
              <a:buNone/>
            </a:pPr>
            <a:r>
              <a:rPr lang="pt-BR" sz="2000" dirty="0"/>
              <a:t>	ldr r4, [sp, #8]</a:t>
            </a:r>
          </a:p>
          <a:p>
            <a:pPr marL="0" indent="0">
              <a:buNone/>
            </a:pPr>
            <a:r>
              <a:rPr lang="pt-BR" sz="2000" dirty="0"/>
              <a:t>	ldr r5, [sp, #12]</a:t>
            </a:r>
          </a:p>
          <a:p>
            <a:pPr marL="0" indent="0">
              <a:buNone/>
            </a:pPr>
            <a:r>
              <a:rPr lang="pt-BR" sz="2000" dirty="0"/>
              <a:t>	add sp, sp, #16</a:t>
            </a:r>
          </a:p>
          <a:p>
            <a:pPr marL="0" indent="0">
              <a:buNone/>
            </a:pPr>
            <a:r>
              <a:rPr lang="pt-BR" sz="2000" dirty="0"/>
              <a:t>	bx </a:t>
            </a:r>
            <a:r>
              <a:rPr lang="pt-BR" sz="2000" dirty="0" smtClean="0"/>
              <a:t>lr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program_exit:</a:t>
            </a:r>
          </a:p>
          <a:p>
            <a:pPr marL="0" indent="0">
              <a:buNone/>
            </a:pPr>
            <a:r>
              <a:rPr lang="pt-BR" sz="2000" dirty="0"/>
              <a:t>	@ program wrap-up</a:t>
            </a:r>
          </a:p>
          <a:p>
            <a:pPr marL="0" indent="0">
              <a:buNone/>
            </a:pPr>
            <a:r>
              <a:rPr lang="pt-BR" sz="2000" dirty="0"/>
              <a:t>	ldr r0, [sp, #0]</a:t>
            </a:r>
          </a:p>
          <a:p>
            <a:pPr marL="0" indent="0">
              <a:buNone/>
            </a:pPr>
            <a:r>
              <a:rPr lang="pt-BR" sz="2000" dirty="0"/>
              <a:t>	ldr r5, [sp, </a:t>
            </a:r>
            <a:r>
              <a:rPr lang="pt-BR" sz="2000" dirty="0" smtClean="0"/>
              <a:t>#4]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add sp, sp, </a:t>
            </a:r>
            <a:r>
              <a:rPr lang="pt-BR" sz="2000" dirty="0" smtClean="0"/>
              <a:t>#</a:t>
            </a:r>
            <a:r>
              <a:rPr lang="pt-BR" sz="2000" dirty="0"/>
              <a:t>8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23782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Structure of the source code file:</a:t>
            </a:r>
          </a:p>
          <a:p>
            <a:pPr lvl="1"/>
            <a:r>
              <a:rPr lang="en-US" sz="2000" dirty="0"/>
              <a:t>Part 1: definition of main.</a:t>
            </a:r>
          </a:p>
          <a:p>
            <a:pPr lvl="1"/>
            <a:r>
              <a:rPr lang="en-US" sz="2000" dirty="0"/>
              <a:t>Part 2: definition of all functions (the order doesn't matter).</a:t>
            </a:r>
          </a:p>
          <a:p>
            <a:pPr lvl="1"/>
            <a:r>
              <a:rPr lang="en-US" sz="2000" dirty="0"/>
              <a:t>Part 3: program exit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treat the main program itself as a function.</a:t>
            </a:r>
          </a:p>
          <a:p>
            <a:pPr lvl="1"/>
            <a:r>
              <a:rPr lang="en-US" sz="2000" dirty="0"/>
              <a:t>We save the registers it uses, at the beginning of the program.</a:t>
            </a:r>
          </a:p>
          <a:p>
            <a:pPr lvl="1"/>
            <a:r>
              <a:rPr lang="en-US" sz="2000" dirty="0"/>
              <a:t>We restore the values of those registers at the end.</a:t>
            </a:r>
          </a:p>
          <a:p>
            <a:r>
              <a:rPr lang="en-US" sz="2400" dirty="0"/>
              <a:t>Strictly speaking, these programs will run even if we don't do that.</a:t>
            </a:r>
          </a:p>
          <a:p>
            <a:pPr lvl="1"/>
            <a:r>
              <a:rPr lang="en-US" sz="2000" dirty="0"/>
              <a:t>It is just good habit to make sure that any program module leaves registers as it found them.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89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program uses r5 as the loop variable.</a:t>
            </a:r>
          </a:p>
          <a:p>
            <a:pPr lvl="1"/>
            <a:r>
              <a:rPr lang="en-US" dirty="0"/>
              <a:t>The values of r5 range from 0 to 15.</a:t>
            </a:r>
          </a:p>
          <a:p>
            <a:pPr lvl="1"/>
            <a:r>
              <a:rPr lang="en-US" dirty="0"/>
              <a:t>For each of those values, </a:t>
            </a:r>
            <a:r>
              <a:rPr lang="en-US" dirty="0" err="1"/>
              <a:t>print_digit</a:t>
            </a:r>
            <a:r>
              <a:rPr lang="en-US" dirty="0"/>
              <a:t> is called.</a:t>
            </a:r>
          </a:p>
          <a:p>
            <a:r>
              <a:rPr lang="en-US" dirty="0"/>
              <a:t>Function </a:t>
            </a:r>
            <a:r>
              <a:rPr lang="en-US" dirty="0" err="1"/>
              <a:t>print_digit</a:t>
            </a:r>
            <a:r>
              <a:rPr lang="en-US" dirty="0"/>
              <a:t> also uses r5.</a:t>
            </a:r>
          </a:p>
          <a:p>
            <a:r>
              <a:rPr lang="en-US" dirty="0"/>
              <a:t>Why does that not mess up the value of r5 in the main program?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93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program uses r5 as the loop variable.</a:t>
            </a:r>
          </a:p>
          <a:p>
            <a:pPr lvl="1"/>
            <a:r>
              <a:rPr lang="en-US" dirty="0"/>
              <a:t>The values of r5 range from 0 to 15.</a:t>
            </a:r>
          </a:p>
          <a:p>
            <a:pPr lvl="1"/>
            <a:r>
              <a:rPr lang="en-US" dirty="0"/>
              <a:t>For each of those values, </a:t>
            </a:r>
            <a:r>
              <a:rPr lang="en-US" dirty="0" err="1"/>
              <a:t>print_digit</a:t>
            </a:r>
            <a:r>
              <a:rPr lang="en-US" dirty="0"/>
              <a:t> is called.</a:t>
            </a:r>
          </a:p>
          <a:p>
            <a:r>
              <a:rPr lang="en-US" dirty="0"/>
              <a:t>Function </a:t>
            </a:r>
            <a:r>
              <a:rPr lang="en-US" dirty="0" err="1"/>
              <a:t>print_digit</a:t>
            </a:r>
            <a:r>
              <a:rPr lang="en-US" dirty="0"/>
              <a:t> also uses r5.</a:t>
            </a:r>
          </a:p>
          <a:p>
            <a:r>
              <a:rPr lang="en-US" dirty="0"/>
              <a:t>Why does that not mess up the value of r5 in the main program?</a:t>
            </a:r>
          </a:p>
          <a:p>
            <a:pPr lvl="1"/>
            <a:r>
              <a:rPr lang="en-US" dirty="0"/>
              <a:t>Because </a:t>
            </a:r>
            <a:r>
              <a:rPr lang="en-US" b="1" u="sng" dirty="0" err="1"/>
              <a:t>print_digit</a:t>
            </a:r>
            <a:r>
              <a:rPr lang="en-US" b="1" u="sng" dirty="0"/>
              <a:t> leaves the values of all registers as it found them</a:t>
            </a:r>
            <a:r>
              <a:rPr lang="en-US" dirty="0"/>
              <a:t>.</a:t>
            </a:r>
          </a:p>
          <a:p>
            <a:pPr lvl="1"/>
            <a:r>
              <a:rPr lang="en-US" b="1" u="sng" dirty="0"/>
              <a:t>Every function should do that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is the job of the function preamble and the function wrap-up to do that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42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registers we save and restore is </a:t>
            </a:r>
            <a:r>
              <a:rPr lang="en-US" dirty="0" err="1"/>
              <a:t>lr</a:t>
            </a:r>
            <a:r>
              <a:rPr lang="en-US" dirty="0"/>
              <a:t>.</a:t>
            </a:r>
          </a:p>
          <a:p>
            <a:r>
              <a:rPr lang="en-US" dirty="0"/>
              <a:t>Strictly speaking, it is not necessary.</a:t>
            </a:r>
          </a:p>
          <a:p>
            <a:pPr lvl="1"/>
            <a:r>
              <a:rPr lang="en-US" dirty="0"/>
              <a:t>Function </a:t>
            </a:r>
            <a:r>
              <a:rPr lang="en-US" dirty="0" err="1"/>
              <a:t>print_digit</a:t>
            </a:r>
            <a:r>
              <a:rPr lang="en-US" dirty="0"/>
              <a:t> does not modify </a:t>
            </a:r>
            <a:r>
              <a:rPr lang="en-US" dirty="0" err="1"/>
              <a:t>lr</a:t>
            </a:r>
            <a:r>
              <a:rPr lang="en-US" dirty="0"/>
              <a:t> at any point.</a:t>
            </a:r>
          </a:p>
          <a:p>
            <a:r>
              <a:rPr lang="en-US" dirty="0"/>
              <a:t>If we wanted to make performance as fast as possible, we would not save and restore </a:t>
            </a:r>
            <a:r>
              <a:rPr lang="en-US" dirty="0" err="1"/>
              <a:t>lr</a:t>
            </a:r>
            <a:r>
              <a:rPr lang="en-US" dirty="0"/>
              <a:t>.</a:t>
            </a:r>
          </a:p>
          <a:p>
            <a:r>
              <a:rPr lang="en-US" dirty="0"/>
              <a:t>In practice, it is a good habit, so as to avoid bugs.</a:t>
            </a:r>
          </a:p>
          <a:p>
            <a:r>
              <a:rPr lang="en-US" dirty="0"/>
              <a:t>It is recommended that you guys always save and restore </a:t>
            </a:r>
            <a:r>
              <a:rPr lang="en-US" dirty="0" err="1"/>
              <a:t>lr</a:t>
            </a:r>
            <a:r>
              <a:rPr lang="en-US" dirty="0"/>
              <a:t> in any function you write.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549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follow two approaches.</a:t>
            </a:r>
          </a:p>
          <a:p>
            <a:r>
              <a:rPr lang="en-US" dirty="0"/>
              <a:t>Approach 1:</a:t>
            </a:r>
          </a:p>
          <a:p>
            <a:pPr lvl="1"/>
            <a:r>
              <a:rPr lang="en-US" dirty="0"/>
              <a:t>First, write a preamble and </a:t>
            </a:r>
            <a:r>
              <a:rPr lang="en-US" dirty="0" err="1"/>
              <a:t>wrapup</a:t>
            </a:r>
            <a:r>
              <a:rPr lang="en-US" dirty="0"/>
              <a:t> that save and restore all registers you may possibly need.</a:t>
            </a:r>
          </a:p>
          <a:p>
            <a:pPr lvl="1"/>
            <a:r>
              <a:rPr lang="en-US" dirty="0"/>
              <a:t>Second, write the main body, test, and debug the function.</a:t>
            </a:r>
          </a:p>
          <a:p>
            <a:pPr lvl="1"/>
            <a:r>
              <a:rPr lang="en-US" dirty="0"/>
              <a:t>Third, rewrite the preamble and </a:t>
            </a:r>
            <a:r>
              <a:rPr lang="en-US" dirty="0" err="1"/>
              <a:t>wrapup</a:t>
            </a:r>
            <a:r>
              <a:rPr lang="en-US" dirty="0"/>
              <a:t>, to avoid saving and restoring registers that you did not end up using.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63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r>
              <a:rPr lang="en-US" dirty="0"/>
              <a:t>2:</a:t>
            </a:r>
          </a:p>
          <a:p>
            <a:pPr lvl="1"/>
            <a:r>
              <a:rPr lang="en-US" dirty="0"/>
              <a:t>First, write the function main body.</a:t>
            </a:r>
          </a:p>
          <a:p>
            <a:pPr lvl="1"/>
            <a:r>
              <a:rPr lang="en-US" dirty="0"/>
              <a:t>Second, see what registers you are using in the function main body.</a:t>
            </a:r>
          </a:p>
          <a:p>
            <a:pPr lvl="1"/>
            <a:r>
              <a:rPr lang="en-US" dirty="0"/>
              <a:t>Third, write the preamble and </a:t>
            </a:r>
            <a:r>
              <a:rPr lang="en-US" dirty="0" err="1" smtClean="0"/>
              <a:t>wrapup</a:t>
            </a:r>
            <a:r>
              <a:rPr lang="en-US" dirty="0" smtClean="0"/>
              <a:t>, to save </a:t>
            </a:r>
            <a:r>
              <a:rPr lang="en-US" dirty="0"/>
              <a:t>and restore all </a:t>
            </a:r>
            <a:r>
              <a:rPr lang="en-US" dirty="0" smtClean="0"/>
              <a:t>registers you use. </a:t>
            </a:r>
          </a:p>
          <a:p>
            <a:r>
              <a:rPr lang="en-US" dirty="0"/>
              <a:t>Disadvantage of second approach: </a:t>
            </a:r>
          </a:p>
          <a:p>
            <a:pPr lvl="1"/>
            <a:r>
              <a:rPr lang="en-US" dirty="0"/>
              <a:t>As you debug and make changes, you may use more or fewer registers.</a:t>
            </a:r>
          </a:p>
          <a:p>
            <a:pPr lvl="1"/>
            <a:r>
              <a:rPr lang="en-US" dirty="0"/>
              <a:t>You have to keep modifying the preamble and </a:t>
            </a:r>
            <a:r>
              <a:rPr lang="en-US" dirty="0" err="1"/>
              <a:t>wrapup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Value to subtract from sp.</a:t>
            </a:r>
          </a:p>
          <a:p>
            <a:pPr lvl="2"/>
            <a:r>
              <a:rPr lang="en-US" dirty="0"/>
              <a:t>Memory locations used for the registers.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84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Function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program, we define and use a function </a:t>
            </a:r>
            <a:r>
              <a:rPr lang="en-US" dirty="0" err="1" smtClean="0"/>
              <a:t>print_number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This function:</a:t>
            </a:r>
          </a:p>
          <a:p>
            <a:pPr lvl="1"/>
            <a:r>
              <a:rPr lang="en-US" dirty="0"/>
              <a:t>Takes a single </a:t>
            </a:r>
            <a:r>
              <a:rPr lang="en-US" dirty="0" smtClean="0"/>
              <a:t>argument, that is a 32-bit number.</a:t>
            </a:r>
            <a:endParaRPr lang="en-US" dirty="0"/>
          </a:p>
          <a:p>
            <a:pPr lvl="1"/>
            <a:r>
              <a:rPr lang="en-US" dirty="0" smtClean="0"/>
              <a:t>Prints </a:t>
            </a:r>
            <a:r>
              <a:rPr lang="en-US" dirty="0"/>
              <a:t>that </a:t>
            </a:r>
            <a:r>
              <a:rPr lang="en-US" dirty="0" smtClean="0"/>
              <a:t>number in hexadecimal.</a:t>
            </a:r>
          </a:p>
          <a:p>
            <a:r>
              <a:rPr lang="en-US" dirty="0"/>
              <a:t>The program prints numbers </a:t>
            </a:r>
            <a:r>
              <a:rPr lang="en-US" dirty="0" smtClean="0"/>
              <a:t>0xffffffd to 0x1000010 in hex.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09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mov sp, #0x100000		@initialize sp at start of program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program preamble</a:t>
            </a:r>
          </a:p>
          <a:p>
            <a:pPr marL="0" indent="0">
              <a:buNone/>
            </a:pPr>
            <a:r>
              <a:rPr lang="pt-BR" sz="2000" dirty="0"/>
              <a:t>	sub sp, sp, #16</a:t>
            </a:r>
          </a:p>
          <a:p>
            <a:pPr marL="0" indent="0">
              <a:buNone/>
            </a:pPr>
            <a:r>
              <a:rPr lang="pt-BR" sz="2000" dirty="0"/>
              <a:t>	str r0, [sp, #0]</a:t>
            </a:r>
          </a:p>
          <a:p>
            <a:pPr marL="0" indent="0">
              <a:buNone/>
            </a:pPr>
            <a:r>
              <a:rPr lang="pt-BR" sz="2000" dirty="0"/>
              <a:t>	str r4, [sp, #4]</a:t>
            </a:r>
          </a:p>
          <a:p>
            <a:pPr marL="0" indent="0">
              <a:buNone/>
            </a:pPr>
            <a:r>
              <a:rPr lang="pt-BR" sz="2000" dirty="0"/>
              <a:t>	str r5, [sp, #8]</a:t>
            </a:r>
          </a:p>
          <a:p>
            <a:pPr marL="0" indent="0">
              <a:buNone/>
            </a:pPr>
            <a:r>
              <a:rPr lang="pt-BR" sz="2000" dirty="0"/>
              <a:t>	str r6, [sp, #12]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program main body 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@ ASCII codes stored </a:t>
            </a:r>
          </a:p>
          <a:p>
            <a:pPr marL="0" indent="0">
              <a:buNone/>
            </a:pPr>
            <a:r>
              <a:rPr lang="pt-BR" sz="2000" dirty="0"/>
              <a:t>	@ at [r4] get printed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/>
              <a:t>	mov r5, #0x0f</a:t>
            </a:r>
          </a:p>
          <a:p>
            <a:pPr marL="0" indent="0">
              <a:buNone/>
            </a:pPr>
            <a:r>
              <a:rPr lang="pt-BR" sz="2000" dirty="0"/>
              <a:t>	lsl r5, r5, #8</a:t>
            </a:r>
          </a:p>
          <a:p>
            <a:pPr marL="0" indent="0">
              <a:buNone/>
            </a:pPr>
            <a:r>
              <a:rPr lang="pt-BR" sz="2000" dirty="0"/>
              <a:t>	add r5, r5, #0xff</a:t>
            </a:r>
          </a:p>
          <a:p>
            <a:pPr marL="0" indent="0">
              <a:buNone/>
            </a:pPr>
            <a:r>
              <a:rPr lang="pt-BR" sz="2000" dirty="0"/>
              <a:t>	lsl r5, r5, #8</a:t>
            </a:r>
          </a:p>
          <a:p>
            <a:pPr marL="0" indent="0">
              <a:buNone/>
            </a:pPr>
            <a:r>
              <a:rPr lang="pt-BR" sz="2000" dirty="0"/>
              <a:t>	add r5, r5, #0xff</a:t>
            </a:r>
          </a:p>
          <a:p>
            <a:pPr marL="0" indent="0">
              <a:buNone/>
            </a:pPr>
            <a:r>
              <a:rPr lang="pt-BR" sz="2000" dirty="0"/>
              <a:t>	lsl r5, r5, #8</a:t>
            </a:r>
          </a:p>
          <a:p>
            <a:pPr marL="0" indent="0">
              <a:buNone/>
            </a:pPr>
            <a:r>
              <a:rPr lang="pt-BR" sz="2000" dirty="0"/>
              <a:t>	add r5, r5, #0xfd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r6, #19</a:t>
            </a:r>
          </a:p>
          <a:p>
            <a:pPr marL="0" indent="0">
              <a:buNone/>
            </a:pPr>
            <a:r>
              <a:rPr lang="pt-BR" sz="2000" dirty="0"/>
              <a:t>my_loop:</a:t>
            </a:r>
          </a:p>
          <a:p>
            <a:pPr marL="0" indent="0">
              <a:buNone/>
            </a:pPr>
            <a:r>
              <a:rPr lang="pt-BR" sz="2000" dirty="0"/>
              <a:t>	cmp r6,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r5</a:t>
            </a:r>
          </a:p>
          <a:p>
            <a:pPr marL="0" indent="0">
              <a:buNone/>
            </a:pPr>
            <a:r>
              <a:rPr lang="pt-BR" sz="2000" dirty="0"/>
              <a:t>	bl print_number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sub r6, r6, #1</a:t>
            </a:r>
          </a:p>
          <a:p>
            <a:pPr marL="0" indent="0">
              <a:buNone/>
            </a:pPr>
            <a:r>
              <a:rPr lang="pt-BR" sz="2000" dirty="0"/>
              <a:t>	b my_loop</a:t>
            </a:r>
          </a:p>
        </p:txBody>
      </p:sp>
    </p:spTree>
    <p:extLst>
      <p:ext uri="{BB962C8B-B14F-4D97-AF65-F5344CB8AC3E}">
        <p14:creationId xmlns:p14="http://schemas.microsoft.com/office/powerpoint/2010/main" val="309415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functions useful in assembly?</a:t>
            </a:r>
          </a:p>
          <a:p>
            <a:r>
              <a:rPr lang="en-US" dirty="0"/>
              <a:t>For the same reasons they are useful in any programming language:</a:t>
            </a:r>
          </a:p>
          <a:p>
            <a:pPr lvl="1"/>
            <a:r>
              <a:rPr lang="en-US" dirty="0"/>
              <a:t>Modularity, making code easy to design, write, read, debug.</a:t>
            </a:r>
          </a:p>
          <a:p>
            <a:pPr lvl="1"/>
            <a:r>
              <a:rPr lang="en-US" dirty="0"/>
              <a:t>Reusability.</a:t>
            </a:r>
          </a:p>
          <a:p>
            <a:r>
              <a:rPr lang="en-US" dirty="0"/>
              <a:t>What functionality from the previous programs would be a good candidate to make a function of?</a:t>
            </a:r>
          </a:p>
          <a:p>
            <a:pPr lvl="1"/>
            <a:r>
              <a:rPr lang="en-US" dirty="0"/>
              <a:t>Printing a single hexadecimal digit.</a:t>
            </a:r>
          </a:p>
          <a:p>
            <a:pPr lvl="1"/>
            <a:r>
              <a:rPr lang="en-US" dirty="0"/>
              <a:t>Printing an entire 32-bit number in hexadecimal.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225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print_number:	</a:t>
            </a:r>
          </a:p>
          <a:p>
            <a:pPr marL="0" indent="0">
              <a:buNone/>
            </a:pPr>
            <a:r>
              <a:rPr lang="pt-BR" sz="2000" dirty="0"/>
              <a:t>	@ print_number preamble</a:t>
            </a:r>
          </a:p>
          <a:p>
            <a:pPr marL="0" indent="0">
              <a:buNone/>
            </a:pPr>
            <a:r>
              <a:rPr lang="pt-BR" sz="2000" dirty="0"/>
              <a:t>	sub sp, sp, #24</a:t>
            </a:r>
          </a:p>
          <a:p>
            <a:pPr marL="0" indent="0">
              <a:buNone/>
            </a:pPr>
            <a:r>
              <a:rPr lang="pt-BR" sz="2000" dirty="0"/>
              <a:t>	str lr, [sp, #0]</a:t>
            </a:r>
          </a:p>
          <a:p>
            <a:pPr marL="0" indent="0">
              <a:buNone/>
            </a:pPr>
            <a:r>
              <a:rPr lang="pt-BR" sz="2000" dirty="0"/>
              <a:t>	str r0, [sp, #4]</a:t>
            </a:r>
          </a:p>
          <a:p>
            <a:pPr marL="0" indent="0">
              <a:buNone/>
            </a:pPr>
            <a:r>
              <a:rPr lang="pt-BR" sz="2000" dirty="0"/>
              <a:t>	str r4, [sp, #8]</a:t>
            </a:r>
          </a:p>
          <a:p>
            <a:pPr marL="0" indent="0">
              <a:buNone/>
            </a:pPr>
            <a:r>
              <a:rPr lang="pt-BR" sz="2000" dirty="0"/>
              <a:t>	str r5, [sp, #12]</a:t>
            </a:r>
          </a:p>
          <a:p>
            <a:pPr marL="0" indent="0">
              <a:buNone/>
            </a:pPr>
            <a:r>
              <a:rPr lang="pt-BR" sz="2000" dirty="0"/>
              <a:t>	str r6, [sp, #16]</a:t>
            </a:r>
          </a:p>
          <a:p>
            <a:pPr marL="0" indent="0">
              <a:buNone/>
            </a:pPr>
            <a:r>
              <a:rPr lang="pt-BR" sz="2000" dirty="0"/>
              <a:t>	str r7, [sp, #20]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en-US" sz="2000" dirty="0"/>
              <a:t>	@ </a:t>
            </a:r>
            <a:r>
              <a:rPr lang="en-US" sz="2000" dirty="0" err="1"/>
              <a:t>print_number</a:t>
            </a:r>
            <a:r>
              <a:rPr lang="en-US" sz="2000" dirty="0"/>
              <a:t> main body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r4,=0x101f1000	</a:t>
            </a:r>
          </a:p>
          <a:p>
            <a:pPr marL="0" indent="0">
              <a:buNone/>
            </a:pPr>
            <a:r>
              <a:rPr lang="en-US" sz="2000" dirty="0"/>
              <a:t>	@ ASCII codes stored </a:t>
            </a:r>
          </a:p>
          <a:p>
            <a:pPr marL="0" indent="0">
              <a:buNone/>
            </a:pPr>
            <a:r>
              <a:rPr lang="en-US" sz="2000" dirty="0"/>
              <a:t>	@ at [r4] get printed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r5, #28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r6, r0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dirty="0" err="1"/>
              <a:t>print_number_loop</a:t>
            </a:r>
            <a:r>
              <a:rPr lang="en-US" sz="2000" dirty="0"/>
              <a:t>: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cmp</a:t>
            </a:r>
            <a:r>
              <a:rPr lang="en-US" sz="2000" dirty="0"/>
              <a:t> r5, #0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blt</a:t>
            </a:r>
            <a:r>
              <a:rPr lang="en-US" sz="2000" dirty="0"/>
              <a:t> </a:t>
            </a:r>
            <a:r>
              <a:rPr lang="en-US" sz="2000" dirty="0" err="1"/>
              <a:t>print_number_exit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lsr</a:t>
            </a:r>
            <a:r>
              <a:rPr lang="en-US" sz="2000" dirty="0"/>
              <a:t> r7, r6, r5</a:t>
            </a:r>
          </a:p>
          <a:p>
            <a:pPr marL="0" indent="0">
              <a:buNone/>
            </a:pPr>
            <a:r>
              <a:rPr lang="en-US" sz="2000" dirty="0"/>
              <a:t>	and r7, r7, #</a:t>
            </a:r>
            <a:r>
              <a:rPr lang="en-US" sz="2000" dirty="0" smtClean="0"/>
              <a:t>0x0000000f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r0, r7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</a:t>
            </a:r>
            <a:r>
              <a:rPr lang="en-US" sz="2000" dirty="0"/>
              <a:t> </a:t>
            </a:r>
            <a:r>
              <a:rPr lang="en-US" sz="2000" dirty="0" err="1"/>
              <a:t>print_digit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sub r5, r5, #4</a:t>
            </a:r>
          </a:p>
          <a:p>
            <a:pPr marL="0" indent="0">
              <a:buNone/>
            </a:pPr>
            <a:r>
              <a:rPr lang="en-US" sz="2000" dirty="0"/>
              <a:t>	b </a:t>
            </a:r>
            <a:r>
              <a:rPr lang="en-US" sz="2000" dirty="0" err="1"/>
              <a:t>print_number_loop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4316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print_number_exit:</a:t>
            </a:r>
          </a:p>
          <a:p>
            <a:pPr marL="0" indent="0">
              <a:buNone/>
            </a:pPr>
            <a:r>
              <a:rPr lang="pt-BR" sz="2000" dirty="0"/>
              <a:t>	@ print newline</a:t>
            </a:r>
          </a:p>
          <a:p>
            <a:pPr marL="0" indent="0">
              <a:buNone/>
            </a:pPr>
            <a:r>
              <a:rPr lang="pt-BR" sz="2000" dirty="0"/>
              <a:t>	mov r5, #13</a:t>
            </a:r>
          </a:p>
          <a:p>
            <a:pPr marL="0" indent="0">
              <a:buNone/>
            </a:pPr>
            <a:r>
              <a:rPr lang="pt-BR" sz="2000" dirty="0"/>
              <a:t>	str r5, [r4]		</a:t>
            </a:r>
          </a:p>
          <a:p>
            <a:pPr marL="0" indent="0">
              <a:buNone/>
            </a:pPr>
            <a:r>
              <a:rPr lang="pt-BR" sz="2000" dirty="0"/>
              <a:t>	mov r5, #10		</a:t>
            </a:r>
          </a:p>
          <a:p>
            <a:pPr marL="0" indent="0">
              <a:buNone/>
            </a:pPr>
            <a:r>
              <a:rPr lang="pt-BR" sz="2000" dirty="0"/>
              <a:t>	str r5, [r4]		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print_number wrap-up</a:t>
            </a:r>
          </a:p>
          <a:p>
            <a:pPr marL="0" indent="0">
              <a:buNone/>
            </a:pPr>
            <a:r>
              <a:rPr lang="pt-BR" sz="2000" dirty="0"/>
              <a:t>	ldr lr, [sp, #0]</a:t>
            </a:r>
          </a:p>
          <a:p>
            <a:pPr marL="0" indent="0">
              <a:buNone/>
            </a:pPr>
            <a:r>
              <a:rPr lang="pt-BR" sz="2000" dirty="0"/>
              <a:t>	ldr r0, [sp, #4]</a:t>
            </a:r>
          </a:p>
          <a:p>
            <a:pPr marL="0" indent="0">
              <a:buNone/>
            </a:pPr>
            <a:r>
              <a:rPr lang="pt-BR" sz="2000" dirty="0"/>
              <a:t>	ldr r4, [sp, #8]</a:t>
            </a:r>
          </a:p>
          <a:p>
            <a:pPr marL="0" indent="0">
              <a:buNone/>
            </a:pPr>
            <a:r>
              <a:rPr lang="pt-BR" sz="2000" dirty="0"/>
              <a:t>	ldr r5, [sp, #12]</a:t>
            </a:r>
          </a:p>
          <a:p>
            <a:pPr marL="0" indent="0">
              <a:buNone/>
            </a:pPr>
            <a:r>
              <a:rPr lang="pt-BR" sz="2000" dirty="0"/>
              <a:t>	ldr r6, [sp, #16]</a:t>
            </a:r>
          </a:p>
          <a:p>
            <a:pPr marL="0" indent="0">
              <a:buNone/>
            </a:pPr>
            <a:r>
              <a:rPr lang="pt-BR" sz="2000" dirty="0"/>
              <a:t>	ldr r7, [sp, #20]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sub sp, sp, #24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my_exit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@ program wrap-up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r0, [</a:t>
            </a:r>
            <a:r>
              <a:rPr lang="en-US" sz="2000" dirty="0" err="1"/>
              <a:t>sp</a:t>
            </a:r>
            <a:r>
              <a:rPr lang="en-US" sz="2000" dirty="0"/>
              <a:t>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 [</a:t>
            </a:r>
            <a:r>
              <a:rPr lang="en-US" sz="2000" dirty="0" err="1"/>
              <a:t>sp</a:t>
            </a:r>
            <a:r>
              <a:rPr lang="en-US" sz="2000" dirty="0"/>
              <a:t>, #4]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r5, [</a:t>
            </a:r>
            <a:r>
              <a:rPr lang="en-US" sz="2000" dirty="0" err="1"/>
              <a:t>sp</a:t>
            </a:r>
            <a:r>
              <a:rPr lang="en-US" sz="2000" dirty="0"/>
              <a:t>, 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#8]</a:t>
            </a:r>
          </a:p>
          <a:p>
            <a:pPr marL="0" indent="0">
              <a:buNone/>
            </a:pPr>
            <a:r>
              <a:rPr lang="en-US" sz="2000" dirty="0"/>
              <a:t>	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#16</a:t>
            </a:r>
          </a:p>
        </p:txBody>
      </p:sp>
    </p:spTree>
    <p:extLst>
      <p:ext uri="{BB962C8B-B14F-4D97-AF65-F5344CB8AC3E}">
        <p14:creationId xmlns:p14="http://schemas.microsoft.com/office/powerpoint/2010/main" val="20672691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 smtClean="0"/>
              <a:t>print_number</a:t>
            </a:r>
            <a:r>
              <a:rPr lang="en-US" dirty="0" smtClean="0"/>
              <a:t> uses r5.</a:t>
            </a:r>
            <a:endParaRPr lang="en-US" dirty="0"/>
          </a:p>
          <a:p>
            <a:r>
              <a:rPr lang="en-US" dirty="0" smtClean="0"/>
              <a:t>Function </a:t>
            </a:r>
            <a:r>
              <a:rPr lang="en-US" dirty="0" err="1"/>
              <a:t>print_digit</a:t>
            </a:r>
            <a:r>
              <a:rPr lang="en-US" dirty="0"/>
              <a:t> also uses r5</a:t>
            </a:r>
            <a:r>
              <a:rPr lang="en-US" dirty="0" smtClean="0"/>
              <a:t>.</a:t>
            </a:r>
          </a:p>
          <a:p>
            <a:r>
              <a:rPr lang="en-US" dirty="0"/>
              <a:t>Again, this is no problem because each function leaves the values of the registers as it found them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650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would happen if </a:t>
            </a:r>
            <a:r>
              <a:rPr lang="en-US" dirty="0" err="1"/>
              <a:t>print_number</a:t>
            </a:r>
            <a:r>
              <a:rPr lang="en-US" dirty="0"/>
              <a:t> did not save and restore the value of </a:t>
            </a:r>
            <a:r>
              <a:rPr lang="en-US" dirty="0" err="1"/>
              <a:t>lr</a:t>
            </a:r>
            <a:r>
              <a:rPr lang="en-US" dirty="0"/>
              <a:t> in its preamble and </a:t>
            </a:r>
            <a:r>
              <a:rPr lang="en-US" dirty="0" err="1"/>
              <a:t>wrapup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567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would happen if </a:t>
            </a:r>
            <a:r>
              <a:rPr lang="en-US" dirty="0" err="1"/>
              <a:t>print_number</a:t>
            </a:r>
            <a:r>
              <a:rPr lang="en-US" dirty="0"/>
              <a:t> did not save and restore the value of </a:t>
            </a:r>
            <a:r>
              <a:rPr lang="en-US" dirty="0" err="1"/>
              <a:t>lr</a:t>
            </a:r>
            <a:r>
              <a:rPr lang="en-US" dirty="0"/>
              <a:t> in its preamble and </a:t>
            </a:r>
            <a:r>
              <a:rPr lang="en-US" dirty="0" err="1"/>
              <a:t>wrapup</a:t>
            </a:r>
            <a:r>
              <a:rPr lang="en-US" dirty="0" smtClean="0"/>
              <a:t>?</a:t>
            </a:r>
          </a:p>
          <a:p>
            <a:r>
              <a:rPr lang="en-US" dirty="0"/>
              <a:t>Register </a:t>
            </a:r>
            <a:r>
              <a:rPr lang="en-US" dirty="0" err="1"/>
              <a:t>lr</a:t>
            </a:r>
            <a:r>
              <a:rPr lang="en-US" dirty="0"/>
              <a:t> gets modified when, from </a:t>
            </a:r>
            <a:r>
              <a:rPr lang="en-US" dirty="0" err="1"/>
              <a:t>print_number</a:t>
            </a:r>
            <a:r>
              <a:rPr lang="en-US" dirty="0"/>
              <a:t>, we call </a:t>
            </a:r>
            <a:r>
              <a:rPr lang="en-US" dirty="0" err="1"/>
              <a:t>print_digit</a:t>
            </a:r>
            <a:r>
              <a:rPr lang="en-US" dirty="0"/>
              <a:t>.</a:t>
            </a:r>
          </a:p>
          <a:p>
            <a:r>
              <a:rPr lang="en-US" dirty="0"/>
              <a:t>At that time, </a:t>
            </a:r>
            <a:r>
              <a:rPr lang="en-US" dirty="0" err="1"/>
              <a:t>lr</a:t>
            </a:r>
            <a:r>
              <a:rPr lang="en-US" dirty="0"/>
              <a:t> is set to point to what instruction?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instruction "sub </a:t>
            </a:r>
            <a:r>
              <a:rPr lang="en-US" dirty="0"/>
              <a:t>r5, r5, #4" that is in the </a:t>
            </a:r>
            <a:r>
              <a:rPr lang="en-US" dirty="0" err="1"/>
              <a:t>print_number</a:t>
            </a:r>
            <a:r>
              <a:rPr lang="en-US" dirty="0"/>
              <a:t> function, right after the call to </a:t>
            </a:r>
            <a:r>
              <a:rPr lang="en-US" dirty="0" err="1"/>
              <a:t>print_digit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/>
              <a:t>If, at the end of </a:t>
            </a:r>
            <a:r>
              <a:rPr lang="en-US" dirty="0" err="1"/>
              <a:t>print_number</a:t>
            </a:r>
            <a:r>
              <a:rPr lang="en-US" dirty="0"/>
              <a:t> we do not restore </a:t>
            </a:r>
            <a:r>
              <a:rPr lang="en-US" dirty="0" err="1"/>
              <a:t>lr</a:t>
            </a:r>
            <a:r>
              <a:rPr lang="en-US" dirty="0"/>
              <a:t>, then instruction "</a:t>
            </a:r>
            <a:r>
              <a:rPr lang="en-US" dirty="0" err="1"/>
              <a:t>bx</a:t>
            </a:r>
            <a:r>
              <a:rPr lang="en-US" dirty="0"/>
              <a:t> </a:t>
            </a:r>
            <a:r>
              <a:rPr lang="en-US" dirty="0" err="1"/>
              <a:t>lr</a:t>
            </a:r>
            <a:r>
              <a:rPr lang="en-US" dirty="0"/>
              <a:t>" will go right back to the "sub r5, r5, #4" instruction, and the program gets into an infinite loop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28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</p:spPr>
        <p:txBody>
          <a:bodyPr/>
          <a:lstStyle/>
          <a:p>
            <a:r>
              <a:rPr lang="en-US" sz="2400" dirty="0"/>
              <a:t>How do we write function factorial in C, as a recursive function</a:t>
            </a:r>
            <a:r>
              <a:rPr lang="en-US" sz="24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219200"/>
            <a:ext cx="3962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How do we write function factorial in assembly?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pt-BR" dirty="0"/>
              <a:t>	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02731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</p:spPr>
        <p:txBody>
          <a:bodyPr/>
          <a:lstStyle/>
          <a:p>
            <a:r>
              <a:rPr lang="en-US" sz="2400" dirty="0"/>
              <a:t>How do we write function factorial in C, as a recursive function</a:t>
            </a:r>
            <a:r>
              <a:rPr lang="en-US" sz="24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400050" lvl="1" indent="0">
              <a:buNone/>
            </a:pPr>
            <a:r>
              <a:rPr lang="en-US" dirty="0" err="1"/>
              <a:t>int</a:t>
            </a:r>
            <a:r>
              <a:rPr lang="en-US" dirty="0"/>
              <a:t> factorial(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  if </a:t>
            </a:r>
            <a:r>
              <a:rPr lang="en-US" dirty="0" smtClean="0"/>
              <a:t>(N== </a:t>
            </a:r>
            <a:r>
              <a:rPr lang="en-US" dirty="0"/>
              <a:t>0) return 0;</a:t>
            </a:r>
          </a:p>
          <a:p>
            <a:pPr marL="400050" lvl="1" indent="0">
              <a:buNone/>
            </a:pPr>
            <a:r>
              <a:rPr lang="en-US" dirty="0"/>
              <a:t>  return </a:t>
            </a:r>
            <a:r>
              <a:rPr lang="en-US" dirty="0" smtClean="0"/>
              <a:t>N* factorial(N </a:t>
            </a:r>
            <a:r>
              <a:rPr lang="en-US" dirty="0"/>
              <a:t>-1);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219200"/>
            <a:ext cx="3962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How do we write function factorial in assembly?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pt-BR" dirty="0"/>
              <a:t>	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02731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</p:spPr>
        <p:txBody>
          <a:bodyPr/>
          <a:lstStyle/>
          <a:p>
            <a:r>
              <a:rPr lang="en-US" sz="2400" dirty="0"/>
              <a:t>How do we write function factorial in C, as a recursive function</a:t>
            </a:r>
            <a:r>
              <a:rPr lang="en-US" sz="24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400050" lvl="1" indent="0">
              <a:buNone/>
            </a:pPr>
            <a:r>
              <a:rPr lang="en-US" dirty="0" err="1"/>
              <a:t>int</a:t>
            </a:r>
            <a:r>
              <a:rPr lang="en-US" dirty="0"/>
              <a:t> factorial(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  if </a:t>
            </a:r>
            <a:r>
              <a:rPr lang="en-US" dirty="0" smtClean="0"/>
              <a:t>(N== </a:t>
            </a:r>
            <a:r>
              <a:rPr lang="en-US" dirty="0"/>
              <a:t>0) return 0;</a:t>
            </a:r>
          </a:p>
          <a:p>
            <a:pPr marL="400050" lvl="1" indent="0">
              <a:buNone/>
            </a:pPr>
            <a:r>
              <a:rPr lang="en-US" dirty="0"/>
              <a:t>  return </a:t>
            </a:r>
            <a:r>
              <a:rPr lang="en-US" dirty="0" smtClean="0"/>
              <a:t>N* factorial(N </a:t>
            </a:r>
            <a:r>
              <a:rPr lang="en-US" dirty="0"/>
              <a:t>-1);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219200"/>
            <a:ext cx="3962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How do we write function factorial in assembly?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sz="2400" dirty="0"/>
              <a:t>@ factorial main body</a:t>
            </a:r>
          </a:p>
          <a:p>
            <a:pPr marL="0" indent="0">
              <a:buNone/>
            </a:pPr>
            <a:r>
              <a:rPr lang="pt-BR" sz="2400" dirty="0"/>
              <a:t>	mov r4, r0</a:t>
            </a:r>
          </a:p>
          <a:p>
            <a:pPr marL="0" indent="0">
              <a:buNone/>
            </a:pPr>
            <a:r>
              <a:rPr lang="pt-BR" sz="2400" dirty="0"/>
              <a:t>	cmp r4, #0</a:t>
            </a:r>
          </a:p>
          <a:p>
            <a:pPr marL="0" indent="0">
              <a:buNone/>
            </a:pPr>
            <a:r>
              <a:rPr lang="pt-BR" sz="2400" dirty="0"/>
              <a:t>	moveq r0, #1</a:t>
            </a:r>
          </a:p>
          <a:p>
            <a:pPr marL="0" indent="0">
              <a:buNone/>
            </a:pPr>
            <a:r>
              <a:rPr lang="pt-BR" sz="2400" dirty="0"/>
              <a:t>	beq factorial_exit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	sub r0, r4, #1</a:t>
            </a:r>
          </a:p>
          <a:p>
            <a:pPr marL="0" indent="0">
              <a:buNone/>
            </a:pPr>
            <a:r>
              <a:rPr lang="pt-BR" sz="2400" dirty="0"/>
              <a:t>	bl factorial</a:t>
            </a:r>
          </a:p>
          <a:p>
            <a:pPr marL="0" indent="0">
              <a:buNone/>
            </a:pPr>
            <a:r>
              <a:rPr lang="pt-BR" sz="2400" dirty="0"/>
              <a:t>	mov r5, r0</a:t>
            </a:r>
          </a:p>
          <a:p>
            <a:pPr marL="0" indent="0">
              <a:buNone/>
            </a:pPr>
            <a:r>
              <a:rPr lang="pt-BR" sz="2400" dirty="0"/>
              <a:t>	mul r0, r5, </a:t>
            </a:r>
            <a:r>
              <a:rPr lang="pt-BR" sz="2400" dirty="0" smtClean="0"/>
              <a:t>r4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13005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	</a:t>
            </a:r>
            <a:r>
              <a:rPr lang="en-US" sz="2000" dirty="0" smtClean="0"/>
              <a:t>@ </a:t>
            </a:r>
            <a:r>
              <a:rPr lang="en-US" sz="2000" dirty="0"/>
              <a:t>factorial </a:t>
            </a:r>
            <a:r>
              <a:rPr lang="en-US" sz="2000" dirty="0" smtClean="0"/>
              <a:t>preamble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???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factorial main body</a:t>
            </a:r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cmp r4, #0</a:t>
            </a:r>
          </a:p>
          <a:p>
            <a:pPr marL="0" indent="0">
              <a:buNone/>
            </a:pPr>
            <a:r>
              <a:rPr lang="pt-BR" sz="2000" dirty="0"/>
              <a:t>	moveq r0, #1</a:t>
            </a:r>
          </a:p>
          <a:p>
            <a:pPr marL="0" indent="0">
              <a:buNone/>
            </a:pPr>
            <a:r>
              <a:rPr lang="pt-BR" sz="2000" dirty="0"/>
              <a:t>	beq </a:t>
            </a:r>
            <a:r>
              <a:rPr lang="pt-BR" sz="2000" dirty="0" smtClean="0"/>
              <a:t>factorial_exit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sub r0, r4, #1</a:t>
            </a:r>
          </a:p>
          <a:p>
            <a:pPr marL="0" indent="0">
              <a:buNone/>
            </a:pPr>
            <a:r>
              <a:rPr lang="pt-BR" sz="2000" dirty="0"/>
              <a:t>	bl factorial</a:t>
            </a:r>
          </a:p>
          <a:p>
            <a:pPr marL="0" indent="0">
              <a:buNone/>
            </a:pPr>
            <a:r>
              <a:rPr lang="pt-BR" sz="2000" dirty="0"/>
              <a:t>	mov r5, r0</a:t>
            </a:r>
          </a:p>
          <a:p>
            <a:pPr marL="0" indent="0">
              <a:buNone/>
            </a:pPr>
            <a:r>
              <a:rPr lang="pt-BR" sz="2000" dirty="0"/>
              <a:t>	mul r0, r5, r4</a:t>
            </a:r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1219200"/>
            <a:ext cx="3962400" cy="502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</a:t>
            </a:r>
            <a:r>
              <a:rPr lang="en-US" sz="2000" dirty="0" smtClean="0"/>
              <a:t>@ factorial wrap-up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             ???</a:t>
            </a: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2368030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	</a:t>
            </a:r>
            <a:r>
              <a:rPr lang="en-US" sz="2000" dirty="0" smtClean="0"/>
              <a:t>@ </a:t>
            </a:r>
            <a:r>
              <a:rPr lang="en-US" sz="2000" dirty="0"/>
              <a:t>factorial </a:t>
            </a:r>
            <a:r>
              <a:rPr lang="en-US" sz="2000" dirty="0" smtClean="0"/>
              <a:t>preamble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smtClean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</a:t>
            </a:r>
            <a:r>
              <a:rPr lang="en-US" sz="2000" dirty="0" err="1"/>
              <a:t>lr</a:t>
            </a:r>
            <a:r>
              <a:rPr lang="en-US" sz="2000" dirty="0"/>
              <a:t>, [</a:t>
            </a:r>
            <a:r>
              <a:rPr lang="en-US" sz="2000" dirty="0" err="1"/>
              <a:t>sp</a:t>
            </a:r>
            <a:r>
              <a:rPr lang="en-US" sz="2000" dirty="0"/>
              <a:t>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r4, [</a:t>
            </a:r>
            <a:r>
              <a:rPr lang="en-US" sz="2000" dirty="0" err="1"/>
              <a:t>sp</a:t>
            </a:r>
            <a:r>
              <a:rPr lang="en-US" sz="2000" dirty="0"/>
              <a:t>, #4]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r5, [</a:t>
            </a:r>
            <a:r>
              <a:rPr lang="en-US" sz="2000" dirty="0" err="1"/>
              <a:t>sp</a:t>
            </a:r>
            <a:r>
              <a:rPr lang="en-US" sz="2000" dirty="0"/>
              <a:t>, #8]</a:t>
            </a:r>
            <a:endParaRPr lang="pt-BR" sz="2000" dirty="0" smtClean="0"/>
          </a:p>
          <a:p>
            <a:pPr marL="0" indent="0">
              <a:buNone/>
            </a:pPr>
            <a:r>
              <a:rPr lang="pt-BR" sz="1000" dirty="0"/>
              <a:t>	</a:t>
            </a:r>
            <a:endParaRPr lang="pt-BR" sz="1000" dirty="0" smtClean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factorial main body</a:t>
            </a:r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cmp r4, #0</a:t>
            </a:r>
          </a:p>
          <a:p>
            <a:pPr marL="0" indent="0">
              <a:buNone/>
            </a:pPr>
            <a:r>
              <a:rPr lang="pt-BR" sz="2000" dirty="0"/>
              <a:t>	moveq r0, #1</a:t>
            </a:r>
          </a:p>
          <a:p>
            <a:pPr marL="0" indent="0">
              <a:buNone/>
            </a:pPr>
            <a:r>
              <a:rPr lang="pt-BR" sz="2000" dirty="0"/>
              <a:t>	beq </a:t>
            </a:r>
            <a:r>
              <a:rPr lang="pt-BR" sz="2000" dirty="0" smtClean="0"/>
              <a:t>factorial_exit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000" dirty="0"/>
              <a:t>	sub r0, r4, #1</a:t>
            </a:r>
          </a:p>
          <a:p>
            <a:pPr marL="0" indent="0">
              <a:buNone/>
            </a:pPr>
            <a:r>
              <a:rPr lang="pt-BR" sz="2000" dirty="0"/>
              <a:t>	bl factorial</a:t>
            </a:r>
          </a:p>
          <a:p>
            <a:pPr marL="0" indent="0">
              <a:buNone/>
            </a:pPr>
            <a:r>
              <a:rPr lang="pt-BR" sz="2000" dirty="0"/>
              <a:t>	mov r5, r0</a:t>
            </a:r>
          </a:p>
          <a:p>
            <a:pPr marL="0" indent="0">
              <a:buNone/>
            </a:pPr>
            <a:r>
              <a:rPr lang="pt-BR" sz="2000" dirty="0"/>
              <a:t>	mul r0, r5, r4</a:t>
            </a:r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1219200"/>
            <a:ext cx="3962400" cy="502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</a:t>
            </a:r>
            <a:r>
              <a:rPr lang="en-US" sz="2000" dirty="0" smtClean="0"/>
              <a:t>@ factorial wrap-up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 smtClean="0"/>
              <a:t>ldr</a:t>
            </a:r>
            <a:r>
              <a:rPr lang="en-US" sz="2000" dirty="0" smtClean="0"/>
              <a:t> </a:t>
            </a:r>
            <a:r>
              <a:rPr lang="en-US" sz="2000" dirty="0" err="1"/>
              <a:t>lr</a:t>
            </a:r>
            <a:r>
              <a:rPr lang="en-US" sz="2000" dirty="0"/>
              <a:t>, [</a:t>
            </a:r>
            <a:r>
              <a:rPr lang="en-US" sz="2000" dirty="0" err="1"/>
              <a:t>sp</a:t>
            </a:r>
            <a:r>
              <a:rPr lang="en-US" sz="2000" dirty="0"/>
              <a:t>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 [</a:t>
            </a:r>
            <a:r>
              <a:rPr lang="en-US" sz="2000" dirty="0" err="1"/>
              <a:t>sp</a:t>
            </a:r>
            <a:r>
              <a:rPr lang="en-US" sz="2000" dirty="0"/>
              <a:t>, #4]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r5, [</a:t>
            </a:r>
            <a:r>
              <a:rPr lang="en-US" sz="2000" dirty="0" err="1"/>
              <a:t>sp</a:t>
            </a:r>
            <a:r>
              <a:rPr lang="en-US" sz="2000" dirty="0"/>
              <a:t>, #8]</a:t>
            </a:r>
          </a:p>
          <a:p>
            <a:pPr marL="0" indent="0">
              <a:buNone/>
            </a:pPr>
            <a:r>
              <a:rPr lang="en-US" sz="2000" dirty="0"/>
              <a:t>	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bx</a:t>
            </a:r>
            <a:r>
              <a:rPr lang="en-US" sz="2000" dirty="0"/>
              <a:t> </a:t>
            </a:r>
            <a:r>
              <a:rPr lang="en-US" sz="2000" dirty="0" err="1"/>
              <a:t>lr</a:t>
            </a: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44193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are easy to define and call in languages like C and Java.</a:t>
            </a:r>
          </a:p>
          <a:p>
            <a:r>
              <a:rPr lang="en-US" dirty="0"/>
              <a:t>In assembly, calling a function requires several steps.</a:t>
            </a:r>
          </a:p>
          <a:p>
            <a:r>
              <a:rPr lang="en-US" dirty="0"/>
              <a:t>This reflects that the CPU can do only a limited amount of work in a single step.</a:t>
            </a:r>
          </a:p>
          <a:p>
            <a:r>
              <a:rPr lang="en-US" dirty="0"/>
              <a:t>Note that, to correctly do a function call, both the caller and the called function must do the right steps.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Caller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/>
          <a:lstStyle/>
          <a:p>
            <a:r>
              <a:rPr lang="en-US" sz="2400" b="1" u="sng" dirty="0" smtClean="0"/>
              <a:t>Step 1: Put </a:t>
            </a:r>
            <a:r>
              <a:rPr lang="en-US" sz="2400" b="1" u="sng" dirty="0"/>
              <a:t>arguments in the right place.</a:t>
            </a:r>
          </a:p>
          <a:p>
            <a:r>
              <a:rPr lang="en-US" sz="2400" dirty="0"/>
              <a:t>Specific machines use specific conventions.</a:t>
            </a:r>
          </a:p>
          <a:p>
            <a:r>
              <a:rPr lang="en-US" sz="2400" dirty="0"/>
              <a:t>Figure 5-4, on textbook page 355, specifies </a:t>
            </a:r>
            <a:r>
              <a:rPr lang="en-US" sz="2400" dirty="0" smtClean="0"/>
              <a:t>ARM-7 conventions:</a:t>
            </a:r>
            <a:endParaRPr lang="en-US" sz="2400" dirty="0"/>
          </a:p>
          <a:p>
            <a:pPr lvl="1"/>
            <a:r>
              <a:rPr lang="en-US" sz="2000" dirty="0"/>
              <a:t>"R0-R3 hold parameters to the procedure being called".</a:t>
            </a:r>
          </a:p>
          <a:p>
            <a:r>
              <a:rPr lang="en-US" sz="2400" dirty="0"/>
              <a:t>So:</a:t>
            </a:r>
          </a:p>
          <a:p>
            <a:pPr lvl="1"/>
            <a:r>
              <a:rPr lang="en-US" sz="2000" dirty="0"/>
              <a:t>Argument 1 (if any) goes to r0.</a:t>
            </a:r>
          </a:p>
          <a:p>
            <a:pPr lvl="1"/>
            <a:r>
              <a:rPr lang="en-US" sz="2000" dirty="0"/>
              <a:t>Argument 2 (if any) goes to </a:t>
            </a:r>
            <a:r>
              <a:rPr lang="en-US" sz="2000" dirty="0" smtClean="0"/>
              <a:t>r1.</a:t>
            </a:r>
            <a:endParaRPr lang="en-US" sz="2000" dirty="0"/>
          </a:p>
          <a:p>
            <a:pPr lvl="1"/>
            <a:r>
              <a:rPr lang="en-US" sz="2000" dirty="0"/>
              <a:t>Argument 3 (if any) goes to </a:t>
            </a:r>
            <a:r>
              <a:rPr lang="en-US" sz="2000" dirty="0" smtClean="0"/>
              <a:t>r2.</a:t>
            </a:r>
            <a:endParaRPr lang="en-US" sz="2000" dirty="0"/>
          </a:p>
          <a:p>
            <a:pPr lvl="1"/>
            <a:r>
              <a:rPr lang="en-US" sz="2000" dirty="0"/>
              <a:t>Argument 4 (if any) goes </a:t>
            </a:r>
            <a:r>
              <a:rPr lang="en-US" sz="2000"/>
              <a:t>to </a:t>
            </a:r>
            <a:r>
              <a:rPr lang="en-US" sz="2000" smtClean="0"/>
              <a:t>r3.</a:t>
            </a:r>
            <a:endParaRPr lang="en-US" sz="2000" dirty="0"/>
          </a:p>
          <a:p>
            <a:r>
              <a:rPr lang="en-US" sz="2400" dirty="0"/>
              <a:t>If there are more arguments, they have to be placed in memory. We will worry about this case only if we encounter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5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Caller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/>
          <a:lstStyle/>
          <a:p>
            <a:r>
              <a:rPr lang="en-US" sz="2400" b="1" u="sng" dirty="0"/>
              <a:t>Step 2: branch to the first instruction of the function.</a:t>
            </a:r>
          </a:p>
          <a:p>
            <a:pPr lvl="1"/>
            <a:r>
              <a:rPr lang="en-US" sz="2000" dirty="0"/>
              <a:t>Here, we typically use the </a:t>
            </a:r>
            <a:r>
              <a:rPr lang="en-US" sz="2000" dirty="0" err="1"/>
              <a:t>bl</a:t>
            </a:r>
            <a:r>
              <a:rPr lang="en-US" sz="2000" dirty="0"/>
              <a:t> instruction, not the b instruction.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err="1"/>
              <a:t>bl</a:t>
            </a:r>
            <a:r>
              <a:rPr lang="en-US" sz="2000" dirty="0"/>
              <a:t> instruction, before branching, saves to register </a:t>
            </a:r>
            <a:r>
              <a:rPr lang="en-US" sz="2000" dirty="0" err="1"/>
              <a:t>lr</a:t>
            </a:r>
            <a:r>
              <a:rPr lang="en-US" sz="2000" dirty="0"/>
              <a:t> (the link register, aka r14) the return </a:t>
            </a:r>
            <a:r>
              <a:rPr lang="en-US" sz="2000" dirty="0" smtClean="0"/>
              <a:t>address.</a:t>
            </a:r>
            <a:endParaRPr lang="en-US" sz="2000" dirty="0"/>
          </a:p>
          <a:p>
            <a:pPr lvl="1"/>
            <a:r>
              <a:rPr lang="en-US" sz="2000" dirty="0"/>
              <a:t>The </a:t>
            </a:r>
            <a:r>
              <a:rPr lang="en-US" sz="2000" b="1" u="sng" dirty="0"/>
              <a:t>return address</a:t>
            </a:r>
            <a:r>
              <a:rPr lang="en-US" sz="2000" dirty="0"/>
              <a:t> is the address of the instruction that should be executed when the function is done.</a:t>
            </a:r>
          </a:p>
          <a:p>
            <a:r>
              <a:rPr lang="en-US" sz="2400" b="1" u="sng" dirty="0"/>
              <a:t>Step 3: after the function has returned, recover the return value, and use it.</a:t>
            </a:r>
          </a:p>
          <a:p>
            <a:pPr lvl="1"/>
            <a:r>
              <a:rPr lang="en-US" sz="2000" dirty="0"/>
              <a:t>We will follow the convention that the return value goes </a:t>
            </a:r>
            <a:r>
              <a:rPr lang="en-US" sz="2000" dirty="0" smtClean="0"/>
              <a:t>to r0.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9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/>
              <a:t>Called Function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r>
              <a:rPr lang="en-US" sz="2400" b="1" u="sng" dirty="0"/>
              <a:t>Step 1: Do the preamble: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Allocate memory on the stack (more details in a bit).</a:t>
            </a:r>
          </a:p>
          <a:p>
            <a:pPr lvl="1"/>
            <a:r>
              <a:rPr lang="en-US" sz="2000" dirty="0"/>
              <a:t>Save to memory the return address. Why?</a:t>
            </a:r>
          </a:p>
          <a:p>
            <a:pPr lvl="1"/>
            <a:r>
              <a:rPr lang="en-US" sz="2000" dirty="0"/>
              <a:t>Save to memory all registers (</a:t>
            </a:r>
            <a:r>
              <a:rPr lang="en-US" sz="2000" dirty="0" smtClean="0"/>
              <a:t>except possibly for r0</a:t>
            </a:r>
            <a:r>
              <a:rPr lang="en-US" sz="2000" dirty="0"/>
              <a:t>) that the function modifies</a:t>
            </a:r>
            <a:r>
              <a:rPr lang="en-US" sz="2000" dirty="0" smtClean="0"/>
              <a:t>. Why?</a:t>
            </a:r>
            <a:endParaRPr lang="en-US" sz="2400" dirty="0"/>
          </a:p>
          <a:p>
            <a:r>
              <a:rPr lang="en-US" sz="2400" b="1" u="sng" dirty="0"/>
              <a:t>Step 2: Do the main body of the function.</a:t>
            </a:r>
          </a:p>
          <a:p>
            <a:pPr lvl="1"/>
            <a:r>
              <a:rPr lang="en-US" sz="2000" dirty="0" smtClean="0"/>
              <a:t>Assume arguments are in r0, r1, r2, r3.</a:t>
            </a:r>
          </a:p>
          <a:p>
            <a:pPr lvl="1"/>
            <a:r>
              <a:rPr lang="en-US" sz="2000" dirty="0" smtClean="0"/>
              <a:t>This </a:t>
            </a:r>
            <a:r>
              <a:rPr lang="en-US" sz="2000" dirty="0"/>
              <a:t>is where the actual work is done.</a:t>
            </a:r>
          </a:p>
          <a:p>
            <a:r>
              <a:rPr lang="en-US" sz="2400" b="1" u="sng" dirty="0"/>
              <a:t>Step 3: Do the wrap-up:</a:t>
            </a:r>
          </a:p>
          <a:p>
            <a:pPr lvl="1"/>
            <a:r>
              <a:rPr lang="en-US" sz="2000" dirty="0"/>
              <a:t>Store the return value (if any) on r0.</a:t>
            </a:r>
          </a:p>
          <a:p>
            <a:pPr lvl="1"/>
            <a:r>
              <a:rPr lang="en-US" sz="2000" dirty="0"/>
              <a:t>Retrieve from memory the return address. Why?</a:t>
            </a:r>
          </a:p>
          <a:p>
            <a:pPr lvl="1"/>
            <a:r>
              <a:rPr lang="en-US" sz="2000" dirty="0"/>
              <a:t>Retrieve from </a:t>
            </a:r>
            <a:r>
              <a:rPr lang="en-US" sz="2000" dirty="0" smtClean="0"/>
              <a:t>memory, and restore to registers, the </a:t>
            </a:r>
            <a:r>
              <a:rPr lang="en-US" sz="2000" dirty="0"/>
              <a:t>original values of all registers that the function modified (except </a:t>
            </a:r>
            <a:r>
              <a:rPr lang="en-US" sz="2000" dirty="0" smtClean="0"/>
              <a:t>possibly for </a:t>
            </a:r>
            <a:r>
              <a:rPr lang="en-US" sz="2000" dirty="0"/>
              <a:t>r0). Why?</a:t>
            </a:r>
          </a:p>
          <a:p>
            <a:pPr lvl="1"/>
            <a:r>
              <a:rPr lang="en-US" sz="2000" dirty="0" err="1"/>
              <a:t>Deallocate</a:t>
            </a:r>
            <a:r>
              <a:rPr lang="en-US" sz="2000" dirty="0"/>
              <a:t> memory on the stack.</a:t>
            </a:r>
          </a:p>
          <a:p>
            <a:pPr lvl="1"/>
            <a:r>
              <a:rPr lang="en-US" sz="2000" dirty="0"/>
              <a:t>Branch to the return address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7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do we need to save register values in memory at the beginning of the function?</a:t>
            </a:r>
          </a:p>
          <a:p>
            <a:r>
              <a:rPr lang="en-US" sz="2400" dirty="0"/>
              <a:t>Why do we need to restore the original register values from memory at the end of the function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1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3564</Words>
  <Application>Microsoft Office PowerPoint</Application>
  <PresentationFormat>On-screen Show (4:3)</PresentationFormat>
  <Paragraphs>639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ARM-7 Assembly:  Example Programs</vt:lpstr>
      <vt:lpstr>Making a Function</vt:lpstr>
      <vt:lpstr>Making a Function</vt:lpstr>
      <vt:lpstr>Making a Function</vt:lpstr>
      <vt:lpstr>Making a Function</vt:lpstr>
      <vt:lpstr>Caller Steps </vt:lpstr>
      <vt:lpstr>Caller Steps </vt:lpstr>
      <vt:lpstr>Called Function Steps</vt:lpstr>
      <vt:lpstr>Placing Register Values in Memory</vt:lpstr>
      <vt:lpstr>Placing Register Values in Memory</vt:lpstr>
      <vt:lpstr>Placing Register Values in Memory</vt:lpstr>
      <vt:lpstr>Placing Register Values in Memory</vt:lpstr>
      <vt:lpstr>Placing Register Values in Memory</vt:lpstr>
      <vt:lpstr>Placing Register Values in Memory</vt:lpstr>
      <vt:lpstr>Placing Register Values in Memory</vt:lpstr>
      <vt:lpstr>Saving to Memory</vt:lpstr>
      <vt:lpstr>The Stack Pointer</vt:lpstr>
      <vt:lpstr>Memory Organization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Summary of Caller and Callee Steps</vt:lpstr>
      <vt:lpstr>A First Function Example </vt:lpstr>
      <vt:lpstr>PowerPoint Presentation</vt:lpstr>
      <vt:lpstr>PowerPoint Presentation</vt:lpstr>
      <vt:lpstr>Things to Note</vt:lpstr>
      <vt:lpstr>Things to Note</vt:lpstr>
      <vt:lpstr>Things to Note</vt:lpstr>
      <vt:lpstr>Things to Note</vt:lpstr>
      <vt:lpstr>How to Write a Function</vt:lpstr>
      <vt:lpstr>How to Write a Function</vt:lpstr>
      <vt:lpstr>A Second Function Example </vt:lpstr>
      <vt:lpstr>PowerPoint Presentation</vt:lpstr>
      <vt:lpstr>PowerPoint Presentation</vt:lpstr>
      <vt:lpstr>PowerPoint Presentation</vt:lpstr>
      <vt:lpstr>Things to Note</vt:lpstr>
      <vt:lpstr>Things to Note</vt:lpstr>
      <vt:lpstr>Things to Note</vt:lpstr>
      <vt:lpstr>Recursive Function Example: Factorial</vt:lpstr>
      <vt:lpstr>Recursive Function Example: Factorial</vt:lpstr>
      <vt:lpstr>Recursive Function Example: Factorial</vt:lpstr>
      <vt:lpstr>Recursive Function Example: Factorial</vt:lpstr>
      <vt:lpstr>Recursive Function Example: Factorial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798</cp:revision>
  <dcterms:created xsi:type="dcterms:W3CDTF">2006-08-16T00:00:00Z</dcterms:created>
  <dcterms:modified xsi:type="dcterms:W3CDTF">2014-04-10T13:54:36Z</dcterms:modified>
</cp:coreProperties>
</file>