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430" r:id="rId2"/>
    <p:sldId id="431" r:id="rId3"/>
    <p:sldId id="432" r:id="rId4"/>
    <p:sldId id="433" r:id="rId5"/>
    <p:sldId id="434" r:id="rId6"/>
    <p:sldId id="435" r:id="rId7"/>
    <p:sldId id="436" r:id="rId8"/>
    <p:sldId id="437" r:id="rId9"/>
    <p:sldId id="439" r:id="rId10"/>
    <p:sldId id="440" r:id="rId11"/>
    <p:sldId id="441" r:id="rId12"/>
    <p:sldId id="438" r:id="rId13"/>
    <p:sldId id="442" r:id="rId14"/>
    <p:sldId id="443" r:id="rId15"/>
    <p:sldId id="444" r:id="rId1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CD89716-B8FB-4A72-B3C1-A357A67D2303}">
          <p14:sldIdLst>
            <p14:sldId id="430"/>
            <p14:sldId id="431"/>
            <p14:sldId id="432"/>
            <p14:sldId id="433"/>
            <p14:sldId id="434"/>
            <p14:sldId id="435"/>
            <p14:sldId id="436"/>
            <p14:sldId id="437"/>
            <p14:sldId id="439"/>
            <p14:sldId id="440"/>
            <p14:sldId id="441"/>
            <p14:sldId id="438"/>
            <p14:sldId id="442"/>
            <p14:sldId id="443"/>
            <p14:sldId id="44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15" autoAdjust="0"/>
    <p:restoredTop sz="94451" autoAdjust="0"/>
  </p:normalViewPr>
  <p:slideViewPr>
    <p:cSldViewPr>
      <p:cViewPr>
        <p:scale>
          <a:sx n="90" d="100"/>
          <a:sy n="90" d="100"/>
        </p:scale>
        <p:origin x="-162" y="-27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736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C6BBB22C-122D-4EE2-9812-B1AA4CFA3383}" type="datetimeFigureOut">
              <a:rPr lang="en-US" smtClean="0"/>
              <a:pPr/>
              <a:t>4/15/2014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25095B3F-8216-487B-AC35-BDA8990236ED}" type="slidenum">
              <a:rPr lang="en-US" smtClean="0"/>
              <a:pPr/>
              <a:t>‹#›</a:t>
            </a:fld>
            <a:endParaRPr lang="en-US"/>
          </a:p>
        </p:txBody>
      </p:sp>
    </p:spTree>
    <p:extLst>
      <p:ext uri="{BB962C8B-B14F-4D97-AF65-F5344CB8AC3E}">
        <p14:creationId xmlns:p14="http://schemas.microsoft.com/office/powerpoint/2010/main" val="1796385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9D9714B-E11A-4793-9D4B-C7DA0B002A2E}" type="datetime1">
              <a:rPr lang="en-US" smtClean="0"/>
              <a:pPr/>
              <a:t>4/15/2014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r">
              <a:defRPr/>
            </a:lvl1p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DFD6908-18CF-4D46-A568-031B411BADDC}" type="datetime1">
              <a:rPr lang="en-US" smtClean="0"/>
              <a:pPr/>
              <a:t>4/15/2014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540A0BF-8AB8-438E-8F5F-3BC988050D5C}" type="datetime1">
              <a:rPr lang="en-US" smtClean="0"/>
              <a:pPr/>
              <a:t>4/15/2014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4"/>
          <p:cNvSpPr txBox="1">
            <a:spLocks/>
          </p:cNvSpPr>
          <p:nvPr userDrawn="1"/>
        </p:nvSpPr>
        <p:spPr>
          <a:xfrm>
            <a:off x="0" y="6629400"/>
            <a:ext cx="9144000" cy="228600"/>
          </a:xfrm>
          <a:prstGeom prst="rect">
            <a:avLst/>
          </a:prstGeom>
        </p:spPr>
        <p:txBody>
          <a:bodyPr/>
          <a:lstStyle>
            <a:lvl1pPr>
              <a:defRPr sz="1200">
                <a:solidFill>
                  <a:schemeClr val="tx1"/>
                </a:solidFill>
              </a:defRPr>
            </a:lvl1pPr>
          </a:lstStyle>
          <a:p>
            <a:pPr algn="ctr" fontAlgn="base">
              <a:spcBef>
                <a:spcPct val="0"/>
              </a:spcBef>
              <a:spcAft>
                <a:spcPct val="0"/>
              </a:spcAft>
              <a:defRPr/>
            </a:pPr>
            <a:r>
              <a:rPr lang="en-US" i="1" dirty="0" smtClean="0">
                <a:solidFill>
                  <a:srgbClr val="000000"/>
                </a:solidFill>
                <a:latin typeface="Arial" charset="0"/>
                <a:cs typeface="Arial" charset="0"/>
              </a:rPr>
              <a:t>Structured Computer Organization</a:t>
            </a:r>
            <a:r>
              <a:rPr lang="en-US" dirty="0" smtClean="0">
                <a:solidFill>
                  <a:srgbClr val="000000"/>
                </a:solidFill>
                <a:latin typeface="Arial" charset="0"/>
                <a:cs typeface="Arial" charset="0"/>
              </a:rPr>
              <a:t>, 6</a:t>
            </a:r>
            <a:r>
              <a:rPr lang="en-US" baseline="30000" dirty="0" smtClean="0">
                <a:solidFill>
                  <a:srgbClr val="000000"/>
                </a:solidFill>
                <a:latin typeface="Arial" charset="0"/>
                <a:cs typeface="Arial" charset="0"/>
              </a:rPr>
              <a:t>th</a:t>
            </a:r>
            <a:r>
              <a:rPr lang="en-US" dirty="0" smtClean="0">
                <a:solidFill>
                  <a:srgbClr val="000000"/>
                </a:solidFill>
                <a:latin typeface="Arial" charset="0"/>
                <a:cs typeface="Arial" charset="0"/>
              </a:rPr>
              <a:t> Edition by </a:t>
            </a:r>
            <a:r>
              <a:rPr lang="en-US" dirty="0" err="1" smtClean="0">
                <a:solidFill>
                  <a:srgbClr val="000000"/>
                </a:solidFill>
                <a:latin typeface="Arial" charset="0"/>
                <a:cs typeface="Arial" charset="0"/>
              </a:rPr>
              <a:t>Tanenbaum</a:t>
            </a:r>
            <a:r>
              <a:rPr lang="en-US" dirty="0" smtClean="0">
                <a:solidFill>
                  <a:srgbClr val="000000"/>
                </a:solidFill>
                <a:latin typeface="Arial" charset="0"/>
                <a:cs typeface="Arial" charset="0"/>
              </a:rPr>
              <a:t> and Austin, © Pearson Education-Prentice Hall, 2012</a:t>
            </a:r>
          </a:p>
          <a:p>
            <a:pPr fontAlgn="base">
              <a:spcBef>
                <a:spcPct val="0"/>
              </a:spcBef>
              <a:spcAft>
                <a:spcPct val="0"/>
              </a:spcAft>
              <a:defRPr/>
            </a:pPr>
            <a:endParaRPr lang="en-US" dirty="0">
              <a:solidFill>
                <a:srgbClr val="000000"/>
              </a:solidFill>
              <a:latin typeface="Arial" charset="0"/>
              <a:cs typeface="Arial" charset="0"/>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noChangeArrowheads="1"/>
          </p:cNvSpPr>
          <p:nvPr>
            <p:ph type="dt" sz="half" idx="10"/>
          </p:nvPr>
        </p:nvSpPr>
        <p:spPr>
          <a:xfrm>
            <a:off x="685800" y="6248400"/>
            <a:ext cx="1905000" cy="457200"/>
          </a:xfrm>
          <a:prstGeom prst="rect">
            <a:avLst/>
          </a:prstGeom>
        </p:spPr>
        <p:txBody>
          <a:bodyPr/>
          <a:lstStyle>
            <a:lvl1pPr>
              <a:defRPr/>
            </a:lvl1pPr>
          </a:lstStyle>
          <a:p>
            <a:pPr fontAlgn="base">
              <a:spcBef>
                <a:spcPct val="0"/>
              </a:spcBef>
              <a:spcAft>
                <a:spcPct val="0"/>
              </a:spcAft>
              <a:defRPr/>
            </a:pPr>
            <a:fld id="{EBCC53C8-EBAD-4C62-BD80-AE3F291521E9}" type="datetimeFigureOut">
              <a:rPr lang="en-US">
                <a:solidFill>
                  <a:srgbClr val="000000"/>
                </a:solidFill>
                <a:latin typeface="Arial" charset="0"/>
                <a:cs typeface="Arial" charset="0"/>
              </a:rPr>
              <a:pPr fontAlgn="base">
                <a:spcBef>
                  <a:spcPct val="0"/>
                </a:spcBef>
                <a:spcAft>
                  <a:spcPct val="0"/>
                </a:spcAft>
                <a:defRPr/>
              </a:pPr>
              <a:t>4/15/2014</a:t>
            </a:fld>
            <a:endParaRPr lang="en-US">
              <a:solidFill>
                <a:srgbClr val="000000"/>
              </a:solidFill>
              <a:latin typeface="Arial" charset="0"/>
              <a:cs typeface="Arial" charset="0"/>
            </a:endParaRPr>
          </a:p>
        </p:txBody>
      </p:sp>
      <p:sp>
        <p:nvSpPr>
          <p:cNvPr id="5" name="Footer Placeholder 4"/>
          <p:cNvSpPr>
            <a:spLocks noGrp="1" noChangeArrowheads="1"/>
          </p:cNvSpPr>
          <p:nvPr>
            <p:ph type="ftr" sz="quarter" idx="11"/>
          </p:nvPr>
        </p:nvSpPr>
        <p:spPr>
          <a:xfrm>
            <a:off x="3124200" y="6248400"/>
            <a:ext cx="2895600" cy="457200"/>
          </a:xfrm>
          <a:prstGeom prst="rect">
            <a:avLst/>
          </a:prstGeom>
        </p:spPr>
        <p:txBody>
          <a:bodyPr/>
          <a:lstStyle>
            <a:lvl1pPr>
              <a:defRPr/>
            </a:lvl1pPr>
          </a:lstStyle>
          <a:p>
            <a:pPr fontAlgn="base">
              <a:spcBef>
                <a:spcPct val="0"/>
              </a:spcBef>
              <a:spcAft>
                <a:spcPct val="0"/>
              </a:spcAft>
              <a:defRPr/>
            </a:pPr>
            <a:endParaRPr lang="en-US">
              <a:solidFill>
                <a:srgbClr val="000000"/>
              </a:solidFill>
              <a:latin typeface="Arial" charset="0"/>
              <a:cs typeface="Arial" charset="0"/>
            </a:endParaRPr>
          </a:p>
        </p:txBody>
      </p:sp>
      <p:sp>
        <p:nvSpPr>
          <p:cNvPr id="6" name="Rectangle 6"/>
          <p:cNvSpPr>
            <a:spLocks noGrp="1" noChangeArrowheads="1"/>
          </p:cNvSpPr>
          <p:nvPr>
            <p:ph type="sldNum" sz="quarter" idx="12"/>
          </p:nvPr>
        </p:nvSpPr>
        <p:spPr>
          <a:xfrm>
            <a:off x="6553200" y="6248400"/>
            <a:ext cx="1905000" cy="457200"/>
          </a:xfrm>
          <a:prstGeom prst="rect">
            <a:avLst/>
          </a:prstGeom>
        </p:spPr>
        <p:txBody>
          <a:bodyPr/>
          <a:lstStyle>
            <a:lvl1pPr>
              <a:defRPr/>
            </a:lvl1pPr>
          </a:lstStyle>
          <a:p>
            <a:pPr fontAlgn="base">
              <a:spcBef>
                <a:spcPct val="0"/>
              </a:spcBef>
              <a:spcAft>
                <a:spcPct val="0"/>
              </a:spcAft>
              <a:defRPr/>
            </a:pPr>
            <a:fld id="{6BF4B55D-9FA9-4432-8DB9-8EC9764CE2D9}" type="slidenum">
              <a:rPr lang="en-US">
                <a:solidFill>
                  <a:srgbClr val="000000"/>
                </a:solidFill>
                <a:latin typeface="Arial" charset="0"/>
                <a:cs typeface="Arial" charset="0"/>
              </a:rPr>
              <a:pPr fontAlgn="base">
                <a:spcBef>
                  <a:spcPct val="0"/>
                </a:spcBef>
                <a:spcAft>
                  <a:spcPct val="0"/>
                </a:spcAft>
                <a:defRPr/>
              </a:pPr>
              <a:t>‹#›</a:t>
            </a:fld>
            <a:endParaRPr lang="en-US">
              <a:solidFill>
                <a:srgbClr val="000000"/>
              </a:solidFill>
              <a:latin typeface="Arial" charset="0"/>
              <a:cs typeface="Arial" charset="0"/>
            </a:endParaRPr>
          </a:p>
        </p:txBody>
      </p:sp>
    </p:spTree>
    <p:extLst>
      <p:ext uri="{BB962C8B-B14F-4D97-AF65-F5344CB8AC3E}">
        <p14:creationId xmlns:p14="http://schemas.microsoft.com/office/powerpoint/2010/main" val="1408445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r>
              <a:rPr lang="en-US" dirty="0" smtClean="0"/>
              <a:t>Click to edit Master title style</a:t>
            </a:r>
            <a:endParaRPr lang="en-US" dirty="0"/>
          </a:p>
        </p:txBody>
      </p:sp>
      <p:sp>
        <p:nvSpPr>
          <p:cNvPr id="3" name="Content Placeholder 2"/>
          <p:cNvSpPr>
            <a:spLocks noGrp="1"/>
          </p:cNvSpPr>
          <p:nvPr>
            <p:ph idx="1"/>
          </p:nvPr>
        </p:nvSpPr>
        <p:spPr/>
        <p:txBody>
          <a:bodyPr>
            <a:noAutofit/>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DD1D551-D1C9-475F-8F97-B5E238F846DE}" type="datetime1">
              <a:rPr lang="en-US" smtClean="0"/>
              <a:pPr/>
              <a:t>4/15/2014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934200" y="6477000"/>
            <a:ext cx="2133600" cy="365125"/>
          </a:xfrm>
          <a:prstGeom prst="rect">
            <a:avLst/>
          </a:prstGeom>
        </p:spPr>
        <p:txBody>
          <a:bodyPr/>
          <a:lstStyle>
            <a:lvl1pPr algn="r">
              <a:defRPr/>
            </a:lvl1p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885A71D-2E90-4908-919F-619FDB1089CE}" type="datetime1">
              <a:rPr lang="en-US" smtClean="0"/>
              <a:pPr/>
              <a:t>4/15/2014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B74358A-EF12-449E-95F9-53ECB702F323}" type="datetime1">
              <a:rPr lang="en-US" smtClean="0"/>
              <a:pPr/>
              <a:t>4/15/2014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D5FBF9DE-364F-4108-BF86-9295B2495FBB}" type="datetime1">
              <a:rPr lang="en-US" smtClean="0"/>
              <a:pPr/>
              <a:t>4/15/2014</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AF3091E9-5B6C-4491-8FE2-FE8BB8D7CBC7}" type="datetime1">
              <a:rPr lang="en-US" smtClean="0"/>
              <a:pPr/>
              <a:t>4/15/2014</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7B7432F4-B520-430E-BC9F-5620D1D82898}" type="datetime1">
              <a:rPr lang="en-US" smtClean="0"/>
              <a:pPr/>
              <a:t>4/15/2014</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D321798-164E-4412-9238-A87AFC6688E7}" type="datetime1">
              <a:rPr lang="en-US" smtClean="0"/>
              <a:pPr/>
              <a:t>4/15/2014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36B5C6D-AA2A-4233-A83B-6410688265D8}" type="datetime1">
              <a:rPr lang="en-US" smtClean="0"/>
              <a:pPr/>
              <a:t>4/15/2014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76200"/>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371600"/>
            <a:ext cx="8229600" cy="5029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7"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p:txBody>
          <a:bodyPr>
            <a:noAutofit/>
          </a:bodyPr>
          <a:lstStyle/>
          <a:p>
            <a:pPr eaLnBrk="1" hangingPunct="1"/>
            <a:r>
              <a:rPr lang="en-US" altLang="en-US" dirty="0" smtClean="0">
                <a:latin typeface="Arial" charset="0"/>
                <a:cs typeface="Arial" charset="0"/>
              </a:rPr>
              <a:t>Discussion of Assignment 9</a:t>
            </a:r>
            <a:endParaRPr lang="en-US" altLang="en-US" dirty="0" smtClean="0">
              <a:latin typeface="Arial" charset="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fld id="{B6F15528-21DE-4FAA-801E-634DDDAF4B2B}" type="slidenum">
              <a:rPr lang="en-US" smtClean="0"/>
              <a:pPr/>
              <a:t>1</a:t>
            </a:fld>
            <a:endParaRPr lang="en-US" dirty="0"/>
          </a:p>
        </p:txBody>
      </p:sp>
      <p:sp>
        <p:nvSpPr>
          <p:cNvPr id="9" name="Text Box 4"/>
          <p:cNvSpPr txBox="1">
            <a:spLocks noChangeArrowheads="1"/>
          </p:cNvSpPr>
          <p:nvPr/>
        </p:nvSpPr>
        <p:spPr bwMode="auto">
          <a:xfrm>
            <a:off x="1193890" y="4191000"/>
            <a:ext cx="667368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dirty="0"/>
              <a:t>CSE </a:t>
            </a:r>
            <a:r>
              <a:rPr lang="en-US" dirty="0" smtClean="0"/>
              <a:t>2312</a:t>
            </a:r>
          </a:p>
          <a:p>
            <a:pPr algn="ctr" eaLnBrk="1" hangingPunct="1"/>
            <a:r>
              <a:rPr lang="en-US" dirty="0"/>
              <a:t>C</a:t>
            </a:r>
            <a:r>
              <a:rPr lang="en-US" dirty="0" smtClean="0"/>
              <a:t>omputer </a:t>
            </a:r>
            <a:r>
              <a:rPr lang="en-US" dirty="0"/>
              <a:t>Organization and Assembly Language Programming </a:t>
            </a:r>
          </a:p>
          <a:p>
            <a:pPr algn="ctr" eaLnBrk="1" hangingPunct="1"/>
            <a:r>
              <a:rPr lang="en-US" dirty="0" err="1" smtClean="0"/>
              <a:t>Vassilis</a:t>
            </a:r>
            <a:r>
              <a:rPr lang="en-US" dirty="0" smtClean="0"/>
              <a:t> </a:t>
            </a:r>
            <a:r>
              <a:rPr lang="en-US" dirty="0"/>
              <a:t>Athitsos</a:t>
            </a:r>
          </a:p>
          <a:p>
            <a:pPr algn="ctr" eaLnBrk="1" hangingPunct="1"/>
            <a:r>
              <a:rPr lang="en-US" dirty="0"/>
              <a:t>University of Texas at </a:t>
            </a:r>
            <a:r>
              <a:rPr lang="en-US" dirty="0" smtClean="0"/>
              <a:t>Arlington</a:t>
            </a:r>
          </a:p>
        </p:txBody>
      </p:sp>
    </p:spTree>
    <p:extLst>
      <p:ext uri="{BB962C8B-B14F-4D97-AF65-F5344CB8AC3E}">
        <p14:creationId xmlns:p14="http://schemas.microsoft.com/office/powerpoint/2010/main" val="1485254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Infinite Loops</a:t>
            </a:r>
          </a:p>
        </p:txBody>
      </p:sp>
      <p:sp>
        <p:nvSpPr>
          <p:cNvPr id="3" name="Content Placeholder 2"/>
          <p:cNvSpPr>
            <a:spLocks noGrp="1"/>
          </p:cNvSpPr>
          <p:nvPr>
            <p:ph idx="1"/>
          </p:nvPr>
        </p:nvSpPr>
        <p:spPr/>
        <p:txBody>
          <a:bodyPr/>
          <a:lstStyle/>
          <a:p>
            <a:r>
              <a:rPr lang="en-US" dirty="0"/>
              <a:t>First of all, how to fix:</a:t>
            </a:r>
          </a:p>
          <a:p>
            <a:pPr marL="0" indent="0">
              <a:buNone/>
            </a:pPr>
            <a:endParaRPr lang="en-US" sz="1200" dirty="0" smtClean="0"/>
          </a:p>
          <a:p>
            <a:pPr marL="0" indent="0">
              <a:buNone/>
            </a:pPr>
            <a:r>
              <a:rPr lang="en-US" dirty="0" smtClean="0"/>
              <a:t>Short </a:t>
            </a:r>
            <a:r>
              <a:rPr lang="en-US" dirty="0"/>
              <a:t>version:</a:t>
            </a:r>
          </a:p>
          <a:p>
            <a:r>
              <a:rPr lang="en-US" dirty="0"/>
              <a:t>At the very end of your program (every program that you write), put these lines:</a:t>
            </a:r>
          </a:p>
          <a:p>
            <a:pPr marL="0" indent="0">
              <a:buNone/>
            </a:pPr>
            <a:endParaRPr lang="en-US" sz="1200" dirty="0" smtClean="0"/>
          </a:p>
          <a:p>
            <a:pPr marL="0" indent="0">
              <a:buNone/>
            </a:pPr>
            <a:r>
              <a:rPr lang="en-US" dirty="0" err="1" smtClean="0"/>
              <a:t>the_end</a:t>
            </a:r>
            <a:r>
              <a:rPr lang="en-US" dirty="0"/>
              <a:t>:</a:t>
            </a:r>
          </a:p>
          <a:p>
            <a:pPr marL="0" indent="0">
              <a:buNone/>
            </a:pPr>
            <a:r>
              <a:rPr lang="en-US" dirty="0" smtClean="0"/>
              <a:t>      b </a:t>
            </a:r>
            <a:r>
              <a:rPr lang="en-US" dirty="0" err="1"/>
              <a:t>the_end</a:t>
            </a:r>
            <a:r>
              <a:rPr lang="en-US" dirty="0"/>
              <a:t> </a:t>
            </a:r>
            <a:endParaRPr lang="en-US" dirty="0" smtClean="0"/>
          </a:p>
          <a:p>
            <a:pPr marL="0" indent="0">
              <a:buNone/>
            </a:pPr>
            <a:endParaRPr lang="en-US" sz="1200" dirty="0" smtClean="0"/>
          </a:p>
          <a:p>
            <a:r>
              <a:rPr lang="en-US" dirty="0"/>
              <a:t>These lines make sure that your program, when it reaches the end, stays there forever.</a:t>
            </a:r>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spTree>
    <p:extLst>
      <p:ext uri="{BB962C8B-B14F-4D97-AF65-F5344CB8AC3E}">
        <p14:creationId xmlns:p14="http://schemas.microsoft.com/office/powerpoint/2010/main" val="1125838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Infinite Loops</a:t>
            </a:r>
          </a:p>
        </p:txBody>
      </p:sp>
      <p:sp>
        <p:nvSpPr>
          <p:cNvPr id="3" name="Content Placeholder 2"/>
          <p:cNvSpPr>
            <a:spLocks noGrp="1"/>
          </p:cNvSpPr>
          <p:nvPr>
            <p:ph idx="1"/>
          </p:nvPr>
        </p:nvSpPr>
        <p:spPr>
          <a:xfrm>
            <a:off x="457200" y="1371600"/>
            <a:ext cx="4191000" cy="5029200"/>
          </a:xfrm>
        </p:spPr>
        <p:txBody>
          <a:bodyPr/>
          <a:lstStyle/>
          <a:p>
            <a:pPr marL="0" indent="0">
              <a:buNone/>
            </a:pPr>
            <a:r>
              <a:rPr lang="en-US" sz="2400" dirty="0" smtClean="0"/>
              <a:t>Longer version</a:t>
            </a:r>
            <a:r>
              <a:rPr lang="en-US" sz="2400" dirty="0"/>
              <a:t>:</a:t>
            </a:r>
          </a:p>
          <a:p>
            <a:r>
              <a:rPr lang="en-US" sz="2400" dirty="0"/>
              <a:t>At the very end of your program (every program that you write), put </a:t>
            </a:r>
            <a:r>
              <a:rPr lang="en-US" sz="2400" dirty="0" smtClean="0"/>
              <a:t>the code on the right.</a:t>
            </a:r>
          </a:p>
          <a:p>
            <a:r>
              <a:rPr lang="en-US" sz="2400" dirty="0"/>
              <a:t>This way, when you get to the end of the program, you see the word END printed, so you know that you reached the end of your program  (as opposed to getting stuck in some infinite loop somewhere else).</a:t>
            </a:r>
          </a:p>
          <a:p>
            <a:endParaRPr lang="en-US" sz="2400" dirty="0"/>
          </a:p>
          <a:p>
            <a:endParaRPr lang="en-US" sz="2400" dirty="0" smtClean="0"/>
          </a:p>
          <a:p>
            <a:endParaRPr lang="en-US" sz="2400" dirty="0"/>
          </a:p>
          <a:p>
            <a:pPr marL="0" indent="0">
              <a:buNone/>
            </a:pPr>
            <a:r>
              <a:rPr lang="pt-BR" sz="2400" dirty="0"/>
              <a:t>	</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sp>
        <p:nvSpPr>
          <p:cNvPr id="5" name="TextBox 4"/>
          <p:cNvSpPr txBox="1"/>
          <p:nvPr/>
        </p:nvSpPr>
        <p:spPr>
          <a:xfrm>
            <a:off x="5037415" y="1313795"/>
            <a:ext cx="3877985" cy="4401205"/>
          </a:xfrm>
          <a:prstGeom prst="rect">
            <a:avLst/>
          </a:prstGeom>
          <a:noFill/>
          <a:ln>
            <a:solidFill>
              <a:schemeClr val="accent1"/>
            </a:solidFill>
          </a:ln>
        </p:spPr>
        <p:txBody>
          <a:bodyPr wrap="none" rtlCol="0">
            <a:spAutoFit/>
          </a:bodyPr>
          <a:lstStyle/>
          <a:p>
            <a:r>
              <a:rPr lang="en-US" sz="2000" dirty="0"/>
              <a:t>	</a:t>
            </a:r>
            <a:r>
              <a:rPr lang="en-US" sz="2000" dirty="0" err="1"/>
              <a:t>ldr</a:t>
            </a:r>
            <a:r>
              <a:rPr lang="en-US" sz="2000" dirty="0"/>
              <a:t> r4,=0x101f1000	</a:t>
            </a:r>
          </a:p>
          <a:p>
            <a:r>
              <a:rPr lang="en-US" sz="2000" dirty="0"/>
              <a:t>	</a:t>
            </a:r>
            <a:r>
              <a:rPr lang="en-US" sz="2000" dirty="0" err="1"/>
              <a:t>mov</a:t>
            </a:r>
            <a:r>
              <a:rPr lang="en-US" sz="2000" dirty="0"/>
              <a:t> r1, #13</a:t>
            </a:r>
          </a:p>
          <a:p>
            <a:r>
              <a:rPr lang="en-US" sz="2000" dirty="0"/>
              <a:t>	</a:t>
            </a:r>
            <a:r>
              <a:rPr lang="en-US" sz="2000" dirty="0" err="1"/>
              <a:t>str</a:t>
            </a:r>
            <a:r>
              <a:rPr lang="en-US" sz="2000" dirty="0"/>
              <a:t> r1, [r4]		</a:t>
            </a:r>
          </a:p>
          <a:p>
            <a:r>
              <a:rPr lang="en-US" sz="2000" dirty="0"/>
              <a:t>	</a:t>
            </a:r>
            <a:r>
              <a:rPr lang="en-US" sz="2000" dirty="0" err="1"/>
              <a:t>mov</a:t>
            </a:r>
            <a:r>
              <a:rPr lang="en-US" sz="2000" dirty="0"/>
              <a:t> r1, #10		</a:t>
            </a:r>
          </a:p>
          <a:p>
            <a:r>
              <a:rPr lang="en-US" sz="2000" dirty="0"/>
              <a:t>	</a:t>
            </a:r>
            <a:r>
              <a:rPr lang="en-US" sz="2000" dirty="0" err="1"/>
              <a:t>str</a:t>
            </a:r>
            <a:r>
              <a:rPr lang="en-US" sz="2000" dirty="0"/>
              <a:t> r1, [r4]		</a:t>
            </a:r>
          </a:p>
          <a:p>
            <a:r>
              <a:rPr lang="en-US" sz="2000" dirty="0"/>
              <a:t>	</a:t>
            </a:r>
            <a:r>
              <a:rPr lang="en-US" sz="2000" dirty="0" err="1"/>
              <a:t>mov</a:t>
            </a:r>
            <a:r>
              <a:rPr lang="en-US" sz="2000" dirty="0"/>
              <a:t> r1, #'E'		</a:t>
            </a:r>
          </a:p>
          <a:p>
            <a:r>
              <a:rPr lang="en-US" sz="2000" dirty="0"/>
              <a:t>	</a:t>
            </a:r>
            <a:r>
              <a:rPr lang="en-US" sz="2000" dirty="0" err="1"/>
              <a:t>str</a:t>
            </a:r>
            <a:r>
              <a:rPr lang="en-US" sz="2000" dirty="0"/>
              <a:t> r1, [r4]		</a:t>
            </a:r>
          </a:p>
          <a:p>
            <a:r>
              <a:rPr lang="en-US" sz="2000" dirty="0"/>
              <a:t>	</a:t>
            </a:r>
            <a:r>
              <a:rPr lang="en-US" sz="2000" dirty="0" err="1"/>
              <a:t>mov</a:t>
            </a:r>
            <a:r>
              <a:rPr lang="en-US" sz="2000" dirty="0"/>
              <a:t> r1, #'N'		</a:t>
            </a:r>
          </a:p>
          <a:p>
            <a:r>
              <a:rPr lang="en-US" sz="2000" dirty="0"/>
              <a:t>	</a:t>
            </a:r>
            <a:r>
              <a:rPr lang="en-US" sz="2000" dirty="0" err="1"/>
              <a:t>str</a:t>
            </a:r>
            <a:r>
              <a:rPr lang="en-US" sz="2000" dirty="0"/>
              <a:t> r1, [r4]		</a:t>
            </a:r>
          </a:p>
          <a:p>
            <a:r>
              <a:rPr lang="en-US" sz="2000" dirty="0"/>
              <a:t>	</a:t>
            </a:r>
            <a:r>
              <a:rPr lang="en-US" sz="2000" dirty="0" err="1"/>
              <a:t>mov</a:t>
            </a:r>
            <a:r>
              <a:rPr lang="en-US" sz="2000" dirty="0"/>
              <a:t> r1, #'D'		</a:t>
            </a:r>
          </a:p>
          <a:p>
            <a:r>
              <a:rPr lang="en-US" sz="2000" dirty="0"/>
              <a:t>	</a:t>
            </a:r>
            <a:r>
              <a:rPr lang="en-US" sz="2000" dirty="0" err="1"/>
              <a:t>str</a:t>
            </a:r>
            <a:r>
              <a:rPr lang="en-US" sz="2000" dirty="0"/>
              <a:t> r1, [r4]		</a:t>
            </a:r>
          </a:p>
          <a:p>
            <a:endParaRPr lang="en-US" sz="2000" dirty="0"/>
          </a:p>
          <a:p>
            <a:r>
              <a:rPr lang="en-US" sz="2000" dirty="0" err="1"/>
              <a:t>the_end</a:t>
            </a:r>
            <a:r>
              <a:rPr lang="en-US" sz="2000" dirty="0"/>
              <a:t>:</a:t>
            </a:r>
          </a:p>
          <a:p>
            <a:r>
              <a:rPr lang="en-US" sz="2000" dirty="0"/>
              <a:t>	b </a:t>
            </a:r>
            <a:r>
              <a:rPr lang="en-US" sz="2000" dirty="0" err="1"/>
              <a:t>the_end</a:t>
            </a:r>
            <a:endParaRPr lang="en-US" sz="2000" dirty="0"/>
          </a:p>
        </p:txBody>
      </p:sp>
    </p:spTree>
    <p:extLst>
      <p:ext uri="{BB962C8B-B14F-4D97-AF65-F5344CB8AC3E}">
        <p14:creationId xmlns:p14="http://schemas.microsoft.com/office/powerpoint/2010/main" val="1176797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Infinite Loops</a:t>
            </a:r>
          </a:p>
        </p:txBody>
      </p:sp>
      <p:sp>
        <p:nvSpPr>
          <p:cNvPr id="3" name="Content Placeholder 2"/>
          <p:cNvSpPr>
            <a:spLocks noGrp="1"/>
          </p:cNvSpPr>
          <p:nvPr>
            <p:ph idx="1"/>
          </p:nvPr>
        </p:nvSpPr>
        <p:spPr/>
        <p:txBody>
          <a:bodyPr/>
          <a:lstStyle/>
          <a:p>
            <a:r>
              <a:rPr lang="en-US" dirty="0"/>
              <a:t>The assembly programs that we write run in a very primitive environment.</a:t>
            </a:r>
          </a:p>
          <a:p>
            <a:r>
              <a:rPr lang="en-US" dirty="0"/>
              <a:t>How does a program know when to </a:t>
            </a:r>
            <a:r>
              <a:rPr lang="en-US" dirty="0" smtClean="0"/>
              <a:t>stop?</a:t>
            </a:r>
            <a:endParaRPr lang="en-US" dirty="0"/>
          </a:p>
          <a:p>
            <a:r>
              <a:rPr lang="en-US" dirty="0"/>
              <a:t>What does the CPU execute when the program stops?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dirty="0"/>
          </a:p>
        </p:txBody>
      </p:sp>
    </p:spTree>
    <p:extLst>
      <p:ext uri="{BB962C8B-B14F-4D97-AF65-F5344CB8AC3E}">
        <p14:creationId xmlns:p14="http://schemas.microsoft.com/office/powerpoint/2010/main" val="475184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Infinite Loops</a:t>
            </a:r>
          </a:p>
        </p:txBody>
      </p:sp>
      <p:sp>
        <p:nvSpPr>
          <p:cNvPr id="3" name="Content Placeholder 2"/>
          <p:cNvSpPr>
            <a:spLocks noGrp="1"/>
          </p:cNvSpPr>
          <p:nvPr>
            <p:ph idx="1"/>
          </p:nvPr>
        </p:nvSpPr>
        <p:spPr/>
        <p:txBody>
          <a:bodyPr/>
          <a:lstStyle/>
          <a:p>
            <a:r>
              <a:rPr lang="en-US" dirty="0"/>
              <a:t>The assembly programs that we write run in a very primitive environment.</a:t>
            </a:r>
          </a:p>
          <a:p>
            <a:r>
              <a:rPr lang="en-US" dirty="0"/>
              <a:t>How does a program know when to </a:t>
            </a:r>
            <a:r>
              <a:rPr lang="en-US" dirty="0" smtClean="0"/>
              <a:t>stop?</a:t>
            </a:r>
            <a:endParaRPr lang="en-US" dirty="0"/>
          </a:p>
          <a:p>
            <a:r>
              <a:rPr lang="en-US" dirty="0"/>
              <a:t>What does the CPU execute when the program stops?</a:t>
            </a:r>
          </a:p>
          <a:p>
            <a:r>
              <a:rPr lang="en-US" dirty="0"/>
              <a:t>These are issues that are typically handled by an operating system.</a:t>
            </a:r>
          </a:p>
          <a:p>
            <a:r>
              <a:rPr lang="en-US" dirty="0"/>
              <a:t>In our case, the </a:t>
            </a:r>
            <a:r>
              <a:rPr lang="en-US" dirty="0" err="1"/>
              <a:t>the</a:t>
            </a:r>
            <a:r>
              <a:rPr lang="en-US" dirty="0"/>
              <a:t> program runs on a simulated machine with no operating system.</a:t>
            </a:r>
          </a:p>
          <a:p>
            <a:r>
              <a:rPr lang="en-US" dirty="0"/>
              <a:t>When the program finishes, what is the CPU supposed to do?</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dirty="0"/>
          </a:p>
        </p:txBody>
      </p:sp>
    </p:spTree>
    <p:extLst>
      <p:ext uri="{BB962C8B-B14F-4D97-AF65-F5344CB8AC3E}">
        <p14:creationId xmlns:p14="http://schemas.microsoft.com/office/powerpoint/2010/main" val="2346442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Infinite Loops</a:t>
            </a:r>
          </a:p>
        </p:txBody>
      </p:sp>
      <p:sp>
        <p:nvSpPr>
          <p:cNvPr id="3" name="Content Placeholder 2"/>
          <p:cNvSpPr>
            <a:spLocks noGrp="1"/>
          </p:cNvSpPr>
          <p:nvPr>
            <p:ph idx="1"/>
          </p:nvPr>
        </p:nvSpPr>
        <p:spPr/>
        <p:txBody>
          <a:bodyPr/>
          <a:lstStyle/>
          <a:p>
            <a:r>
              <a:rPr lang="en-US" sz="2400" dirty="0" smtClean="0"/>
              <a:t>When </a:t>
            </a:r>
            <a:r>
              <a:rPr lang="en-US" sz="2400" dirty="0"/>
              <a:t>the program finishes, what is the CPU supposed to do?</a:t>
            </a:r>
          </a:p>
          <a:p>
            <a:r>
              <a:rPr lang="en-US" sz="2400" dirty="0"/>
              <a:t>The CPU just fetches the next instruction from memory.</a:t>
            </a:r>
          </a:p>
          <a:p>
            <a:r>
              <a:rPr lang="en-US" sz="2400" dirty="0"/>
              <a:t>What is the next instruction?</a:t>
            </a:r>
          </a:p>
          <a:p>
            <a:r>
              <a:rPr lang="en-US" sz="2400" dirty="0"/>
              <a:t>It is just whatever happened to reside in memory at that time.</a:t>
            </a:r>
          </a:p>
          <a:p>
            <a:r>
              <a:rPr lang="en-US" sz="2400" dirty="0"/>
              <a:t>Thus, while you think that your program has finished executing, the program still executes meaningless instructions.</a:t>
            </a:r>
          </a:p>
          <a:p>
            <a:r>
              <a:rPr lang="en-US" sz="2400" dirty="0"/>
              <a:t>However, at some point, the program may reach memory that you have used on your stack.</a:t>
            </a:r>
          </a:p>
          <a:p>
            <a:r>
              <a:rPr lang="en-US" sz="2400" dirty="0"/>
              <a:t>Some of the data you have stored on the stack, when interpreted as instructions, executes a branch to the beginning of the program.</a:t>
            </a:r>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dirty="0"/>
          </a:p>
        </p:txBody>
      </p:sp>
    </p:spTree>
    <p:extLst>
      <p:ext uri="{BB962C8B-B14F-4D97-AF65-F5344CB8AC3E}">
        <p14:creationId xmlns:p14="http://schemas.microsoft.com/office/powerpoint/2010/main" val="14249958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Infinite Loops</a:t>
            </a:r>
          </a:p>
        </p:txBody>
      </p:sp>
      <p:sp>
        <p:nvSpPr>
          <p:cNvPr id="3" name="Content Placeholder 2"/>
          <p:cNvSpPr>
            <a:spLocks noGrp="1"/>
          </p:cNvSpPr>
          <p:nvPr>
            <p:ph idx="1"/>
          </p:nvPr>
        </p:nvSpPr>
        <p:spPr/>
        <p:txBody>
          <a:bodyPr/>
          <a:lstStyle/>
          <a:p>
            <a:r>
              <a:rPr lang="en-US" sz="2400" dirty="0"/>
              <a:t>In summary: correct code getting into an infinite loop is a problem that you may or may have not run across.</a:t>
            </a:r>
          </a:p>
          <a:p>
            <a:r>
              <a:rPr lang="en-US" sz="2400" dirty="0"/>
              <a:t>If you have not run across </a:t>
            </a:r>
            <a:r>
              <a:rPr lang="en-US" sz="2400" dirty="0" err="1"/>
              <a:t>it,do</a:t>
            </a:r>
            <a:r>
              <a:rPr lang="en-US" sz="2400" dirty="0"/>
              <a:t> not worry about it.</a:t>
            </a:r>
          </a:p>
          <a:p>
            <a:r>
              <a:rPr lang="en-US" sz="2400" dirty="0"/>
              <a:t>If you have, it may take hours trying to find the mistake where there isn't one.</a:t>
            </a:r>
          </a:p>
          <a:p>
            <a:r>
              <a:rPr lang="en-US" sz="2400" dirty="0"/>
              <a:t>Using the suggested fixes (especially the one that prints END at the end) resolves this issue.</a:t>
            </a:r>
          </a:p>
          <a:p>
            <a:r>
              <a:rPr lang="en-US" sz="2400" dirty="0"/>
              <a:t>Plus, using the suggested fixes ensures that if you do observe an infinite loop, the problem is with your code.</a:t>
            </a:r>
          </a:p>
          <a:p>
            <a:r>
              <a:rPr lang="en-US" sz="2400" dirty="0"/>
              <a:t>If you mess up your stack (by adding or subtracting the wrong values, or restoring the value of </a:t>
            </a:r>
            <a:r>
              <a:rPr lang="en-US" sz="2400" dirty="0" err="1"/>
              <a:t>lr</a:t>
            </a:r>
            <a:r>
              <a:rPr lang="en-US" sz="2400"/>
              <a:t> from the wrong place) you may get all sorts of weird execution behavior</a:t>
            </a:r>
            <a:r>
              <a:rPr lang="en-US" sz="2400"/>
              <a:t>. </a:t>
            </a:r>
            <a:endParaRPr lang="en-US" sz="240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dirty="0"/>
          </a:p>
        </p:txBody>
      </p:sp>
    </p:spTree>
    <p:extLst>
      <p:ext uri="{BB962C8B-B14F-4D97-AF65-F5344CB8AC3E}">
        <p14:creationId xmlns:p14="http://schemas.microsoft.com/office/powerpoint/2010/main" val="3950197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Returning Versus </a:t>
            </a:r>
            <a:r>
              <a:rPr lang="en-US" dirty="0" smtClean="0"/>
              <a:t>Printing</a:t>
            </a:r>
            <a:endParaRPr lang="en-US" dirty="0"/>
          </a:p>
        </p:txBody>
      </p:sp>
      <p:sp>
        <p:nvSpPr>
          <p:cNvPr id="3" name="Content Placeholder 2"/>
          <p:cNvSpPr>
            <a:spLocks noGrp="1"/>
          </p:cNvSpPr>
          <p:nvPr>
            <p:ph idx="1"/>
          </p:nvPr>
        </p:nvSpPr>
        <p:spPr/>
        <p:txBody>
          <a:bodyPr/>
          <a:lstStyle/>
          <a:p>
            <a:r>
              <a:rPr lang="en-US" sz="2400" dirty="0"/>
              <a:t>Regarding the programming tasks in assignment 9, many students have asked: "do we print/return decimal, ASCII, or hexadecimal numbers</a:t>
            </a:r>
            <a:r>
              <a:rPr lang="en-US" sz="2400" dirty="0" smtClean="0"/>
              <a:t>"?</a:t>
            </a:r>
            <a:endParaRPr lang="en-US" sz="2400" dirty="0"/>
          </a:p>
          <a:p>
            <a:r>
              <a:rPr lang="en-US" sz="2400" dirty="0"/>
              <a:t>If you have this question, it means that you are making a </a:t>
            </a:r>
            <a:r>
              <a:rPr lang="en-US" sz="2400" b="1" u="sng" dirty="0"/>
              <a:t>fundamental</a:t>
            </a:r>
            <a:r>
              <a:rPr lang="en-US" sz="2400" dirty="0"/>
              <a:t> mistake: you are confusing "returning a value" with "printing a value".</a:t>
            </a:r>
          </a:p>
          <a:p>
            <a:r>
              <a:rPr lang="en-US" sz="2400" dirty="0"/>
              <a:t>There are multiple ways to answer/clarify this question.</a:t>
            </a:r>
          </a:p>
          <a:p>
            <a:r>
              <a:rPr lang="en-US" sz="2400" dirty="0"/>
              <a:t>The simplest one, is to answer with another question: what do the given C  functions do?</a:t>
            </a:r>
          </a:p>
          <a:p>
            <a:pPr lvl="1"/>
            <a:r>
              <a:rPr lang="en-US" sz="2000" dirty="0"/>
              <a:t>You are asked to implement specific C functions, so you have questions about what your code should be doing, just try to do exactly what the C functions do.</a:t>
            </a:r>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4019268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Returning Versus </a:t>
            </a:r>
            <a:r>
              <a:rPr lang="en-US" dirty="0" smtClean="0"/>
              <a:t>Printing</a:t>
            </a:r>
            <a:endParaRPr lang="en-US" dirty="0"/>
          </a:p>
        </p:txBody>
      </p:sp>
      <p:sp>
        <p:nvSpPr>
          <p:cNvPr id="3" name="Content Placeholder 2"/>
          <p:cNvSpPr>
            <a:spLocks noGrp="1"/>
          </p:cNvSpPr>
          <p:nvPr>
            <p:ph idx="1"/>
          </p:nvPr>
        </p:nvSpPr>
        <p:spPr/>
        <p:txBody>
          <a:bodyPr/>
          <a:lstStyle/>
          <a:p>
            <a:r>
              <a:rPr lang="en-US" sz="2400" dirty="0"/>
              <a:t>Regarding the programming tasks in assignment 9, many students have asked: "do we print/return decimal, ASCII, or hexadecimal numbers</a:t>
            </a:r>
            <a:r>
              <a:rPr lang="en-US" sz="2400" dirty="0" smtClean="0"/>
              <a:t>"?</a:t>
            </a:r>
            <a:endParaRPr lang="en-US" sz="2400" dirty="0"/>
          </a:p>
          <a:p>
            <a:r>
              <a:rPr lang="en-US" sz="2400" dirty="0" smtClean="0"/>
              <a:t>What do </a:t>
            </a:r>
            <a:r>
              <a:rPr lang="en-US" sz="2400" dirty="0"/>
              <a:t>the given C  functions do?</a:t>
            </a:r>
          </a:p>
          <a:p>
            <a:pPr lvl="1"/>
            <a:r>
              <a:rPr lang="en-US" sz="2000" dirty="0" smtClean="0"/>
              <a:t>The </a:t>
            </a:r>
            <a:r>
              <a:rPr lang="en-US" sz="2000" dirty="0"/>
              <a:t>given C functions do not do any printing.</a:t>
            </a:r>
          </a:p>
          <a:p>
            <a:pPr lvl="1"/>
            <a:r>
              <a:rPr lang="en-US" sz="2000" dirty="0"/>
              <a:t>Thus, your functions should not do any printing.</a:t>
            </a:r>
          </a:p>
          <a:p>
            <a:r>
              <a:rPr lang="en-US" sz="2400" dirty="0"/>
              <a:t>It is understandable (even recommended) that you may put some code to print stuff for debugging purposes.</a:t>
            </a:r>
          </a:p>
          <a:p>
            <a:pPr lvl="1"/>
            <a:r>
              <a:rPr lang="en-US" sz="2000" dirty="0"/>
              <a:t>I would actually recommend that you copy and paste the </a:t>
            </a:r>
            <a:r>
              <a:rPr lang="en-US" sz="2000" dirty="0" err="1"/>
              <a:t>print_digit</a:t>
            </a:r>
            <a:r>
              <a:rPr lang="en-US" sz="2000" dirty="0"/>
              <a:t> and </a:t>
            </a:r>
            <a:r>
              <a:rPr lang="en-US" sz="2000" dirty="0" err="1"/>
              <a:t>print_number</a:t>
            </a:r>
            <a:r>
              <a:rPr lang="en-US" sz="2000" dirty="0"/>
              <a:t> functions to each of your programs, so that you can call </a:t>
            </a:r>
            <a:r>
              <a:rPr lang="en-US" sz="2000" dirty="0" err="1"/>
              <a:t>print_number</a:t>
            </a:r>
            <a:r>
              <a:rPr lang="en-US" sz="2000" dirty="0"/>
              <a:t> for debugging.</a:t>
            </a:r>
          </a:p>
          <a:p>
            <a:r>
              <a:rPr lang="en-US" sz="2400" dirty="0"/>
              <a:t>However, once your code is done, you should clean it up and remove, before you submit, any code that does printing</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1422905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Returning Versus </a:t>
            </a:r>
            <a:r>
              <a:rPr lang="en-US" dirty="0" smtClean="0"/>
              <a:t>Printing</a:t>
            </a:r>
            <a:endParaRPr lang="en-US" dirty="0"/>
          </a:p>
        </p:txBody>
      </p:sp>
      <p:sp>
        <p:nvSpPr>
          <p:cNvPr id="3" name="Content Placeholder 2"/>
          <p:cNvSpPr>
            <a:spLocks noGrp="1"/>
          </p:cNvSpPr>
          <p:nvPr>
            <p:ph idx="1"/>
          </p:nvPr>
        </p:nvSpPr>
        <p:spPr/>
        <p:txBody>
          <a:bodyPr/>
          <a:lstStyle/>
          <a:p>
            <a:r>
              <a:rPr lang="en-US" sz="2400" dirty="0"/>
              <a:t>In general, you are asked to implement functions that compute and return something.</a:t>
            </a:r>
          </a:p>
          <a:p>
            <a:r>
              <a:rPr lang="en-US" sz="2400" dirty="0"/>
              <a:t>Once you have computed this something, you should store it on register r0.</a:t>
            </a:r>
          </a:p>
          <a:p>
            <a:pPr lvl="1"/>
            <a:r>
              <a:rPr lang="en-US" sz="2000" dirty="0"/>
              <a:t>This is the convention we follow for "returning a value</a:t>
            </a:r>
            <a:r>
              <a:rPr lang="en-US" sz="2000" dirty="0" smtClean="0"/>
              <a:t>".</a:t>
            </a:r>
          </a:p>
          <a:p>
            <a:r>
              <a:rPr lang="en-US" sz="2400" dirty="0" smtClean="0"/>
              <a:t>ASCII codes are only used for printing.</a:t>
            </a:r>
          </a:p>
          <a:p>
            <a:r>
              <a:rPr lang="en-US" sz="2400" dirty="0" smtClean="0"/>
              <a:t>When you return a number, the ASCII code of that number is irrelevant.</a:t>
            </a:r>
            <a:endParaRPr lang="en-US" sz="2400" dirty="0"/>
          </a:p>
          <a:p>
            <a:r>
              <a:rPr lang="en-US" sz="2400" dirty="0"/>
              <a:t>It is worth repeating, returning a value has nothing to do with printing a value.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1420575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 Assembly </a:t>
            </a:r>
            <a:r>
              <a:rPr lang="en-US" dirty="0" smtClean="0"/>
              <a:t>Code</a:t>
            </a:r>
            <a:endParaRPr lang="en-US" dirty="0"/>
          </a:p>
        </p:txBody>
      </p:sp>
      <p:sp>
        <p:nvSpPr>
          <p:cNvPr id="3" name="Content Placeholder 2"/>
          <p:cNvSpPr>
            <a:spLocks noGrp="1"/>
          </p:cNvSpPr>
          <p:nvPr>
            <p:ph idx="1"/>
          </p:nvPr>
        </p:nvSpPr>
        <p:spPr/>
        <p:txBody>
          <a:bodyPr/>
          <a:lstStyle/>
          <a:p>
            <a:r>
              <a:rPr lang="en-US" dirty="0"/>
              <a:t>Assembly code is painful to read and understand.</a:t>
            </a:r>
          </a:p>
          <a:p>
            <a:r>
              <a:rPr lang="en-US" dirty="0"/>
              <a:t>However, you are expected to read any assembly code that you are given.</a:t>
            </a:r>
          </a:p>
          <a:p>
            <a:r>
              <a:rPr lang="en-US" dirty="0"/>
              <a:t>How to read assembly code?</a:t>
            </a:r>
          </a:p>
          <a:p>
            <a:pPr lvl="1"/>
            <a:r>
              <a:rPr lang="en-US" dirty="0"/>
              <a:t>Start at the beginning.</a:t>
            </a:r>
          </a:p>
          <a:p>
            <a:pPr lvl="1"/>
            <a:r>
              <a:rPr lang="en-US" dirty="0"/>
              <a:t>Start mentally executing instructions, one by one.</a:t>
            </a:r>
          </a:p>
          <a:p>
            <a:pPr lvl="1"/>
            <a:r>
              <a:rPr lang="en-US" dirty="0"/>
              <a:t>On a piece of paper, write the values of registers and memory addresses that you're using. </a:t>
            </a:r>
          </a:p>
          <a:p>
            <a:pPr lvl="1"/>
            <a:r>
              <a:rPr lang="en-US" dirty="0"/>
              <a:t>For each instruction that you </a:t>
            </a:r>
            <a:r>
              <a:rPr lang="en-US" dirty="0" smtClean="0"/>
              <a:t>"execute" in your mind,  </a:t>
            </a:r>
            <a:r>
              <a:rPr lang="en-US" dirty="0"/>
              <a:t>update those values on your piece of paper.</a:t>
            </a:r>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754354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 Assembly Code</a:t>
            </a:r>
          </a:p>
        </p:txBody>
      </p:sp>
      <p:sp>
        <p:nvSpPr>
          <p:cNvPr id="3" name="Content Placeholder 2"/>
          <p:cNvSpPr>
            <a:spLocks noGrp="1"/>
          </p:cNvSpPr>
          <p:nvPr>
            <p:ph idx="1"/>
          </p:nvPr>
        </p:nvSpPr>
        <p:spPr/>
        <p:txBody>
          <a:bodyPr/>
          <a:lstStyle/>
          <a:p>
            <a:r>
              <a:rPr lang="en-US" sz="2400" dirty="0"/>
              <a:t>If you ask me a question of the sort "I do not understand how this piece of code works", I will always ask you to show me how you manually execute this code line by line.</a:t>
            </a:r>
          </a:p>
          <a:p>
            <a:r>
              <a:rPr lang="en-US" sz="2400" dirty="0"/>
              <a:t>Not understanding the code means that there is one specific line such that:</a:t>
            </a:r>
          </a:p>
          <a:p>
            <a:pPr lvl="1"/>
            <a:r>
              <a:rPr lang="en-US" sz="2000" dirty="0"/>
              <a:t>You do not understand that line.</a:t>
            </a:r>
          </a:p>
          <a:p>
            <a:pPr lvl="1"/>
            <a:r>
              <a:rPr lang="en-US" sz="2000" dirty="0"/>
              <a:t>You understand everything before that.</a:t>
            </a:r>
          </a:p>
          <a:p>
            <a:r>
              <a:rPr lang="en-US" sz="2400" dirty="0"/>
              <a:t>If you ask me questions where you identify that line, I will be happy to tell you what that line does.</a:t>
            </a:r>
          </a:p>
          <a:p>
            <a:r>
              <a:rPr lang="en-US" sz="2400" dirty="0"/>
              <a:t>If you ask me questions of the sort "what does this code do?" I will simply ask you to </a:t>
            </a:r>
            <a:r>
              <a:rPr lang="en-US" sz="2400" dirty="0" smtClean="0"/>
              <a:t>show me how you manually execute the code.</a:t>
            </a:r>
          </a:p>
          <a:p>
            <a:pPr lvl="1"/>
            <a:r>
              <a:rPr lang="en-US" sz="2000" dirty="0" smtClean="0"/>
              <a:t>Most of the times, by the time you are done with this exercise, you have answered your own questions.</a:t>
            </a:r>
            <a:endParaRPr lang="en-US" sz="2000" dirty="0"/>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1555584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Existing Assembly Examples</a:t>
            </a:r>
          </a:p>
        </p:txBody>
      </p:sp>
      <p:sp>
        <p:nvSpPr>
          <p:cNvPr id="3" name="Content Placeholder 2"/>
          <p:cNvSpPr>
            <a:spLocks noGrp="1"/>
          </p:cNvSpPr>
          <p:nvPr>
            <p:ph idx="1"/>
          </p:nvPr>
        </p:nvSpPr>
        <p:spPr/>
        <p:txBody>
          <a:bodyPr/>
          <a:lstStyle/>
          <a:p>
            <a:r>
              <a:rPr lang="en-US" dirty="0"/>
              <a:t>Look at assembly examples that are available on the slides and the course website</a:t>
            </a:r>
            <a:r>
              <a:rPr lang="en-US" dirty="0" smtClean="0"/>
              <a:t>.</a:t>
            </a:r>
          </a:p>
          <a:p>
            <a:r>
              <a:rPr lang="en-US" dirty="0"/>
              <a:t>A lot of questions can be answered by just looking at those examples.</a:t>
            </a:r>
          </a:p>
          <a:p>
            <a:r>
              <a:rPr lang="en-US" dirty="0"/>
              <a:t>For example, consider the factorial function.</a:t>
            </a:r>
          </a:p>
          <a:p>
            <a:pPr lvl="1"/>
            <a:r>
              <a:rPr lang="en-US" dirty="0"/>
              <a:t>How does it handle "returning" a value? </a:t>
            </a:r>
          </a:p>
          <a:p>
            <a:pPr lvl="1"/>
            <a:r>
              <a:rPr lang="en-US" dirty="0"/>
              <a:t>How does it handle recursive calls?</a:t>
            </a:r>
          </a:p>
          <a:p>
            <a:r>
              <a:rPr lang="en-US" dirty="0"/>
              <a:t>Identifying available code that does things similar to what you need to do can save you a lot of time.</a:t>
            </a:r>
          </a:p>
          <a:p>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55748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GDB Debugger</a:t>
            </a:r>
            <a:endParaRPr lang="en-US" dirty="0"/>
          </a:p>
        </p:txBody>
      </p:sp>
      <p:sp>
        <p:nvSpPr>
          <p:cNvPr id="3" name="Content Placeholder 2"/>
          <p:cNvSpPr>
            <a:spLocks noGrp="1"/>
          </p:cNvSpPr>
          <p:nvPr>
            <p:ph idx="1"/>
          </p:nvPr>
        </p:nvSpPr>
        <p:spPr/>
        <p:txBody>
          <a:bodyPr/>
          <a:lstStyle/>
          <a:p>
            <a:r>
              <a:rPr lang="en-US" dirty="0"/>
              <a:t>Using the debugger is also a great tool for:</a:t>
            </a:r>
          </a:p>
          <a:p>
            <a:r>
              <a:rPr lang="en-US" dirty="0"/>
              <a:t>Understanding code.</a:t>
            </a:r>
          </a:p>
          <a:p>
            <a:r>
              <a:rPr lang="en-US" dirty="0"/>
              <a:t>Debugging your own code.</a:t>
            </a:r>
          </a:p>
          <a:p>
            <a:r>
              <a:rPr lang="en-US" dirty="0"/>
              <a:t>There are instructions on the course website on how to use the debugger.</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p14="http://schemas.microsoft.com/office/powerpoint/2010/main" val="1796998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Infinite </a:t>
            </a:r>
            <a:r>
              <a:rPr lang="en-US" dirty="0" smtClean="0"/>
              <a:t>Loops</a:t>
            </a:r>
            <a:endParaRPr lang="en-US" dirty="0"/>
          </a:p>
        </p:txBody>
      </p:sp>
      <p:sp>
        <p:nvSpPr>
          <p:cNvPr id="3" name="Content Placeholder 2"/>
          <p:cNvSpPr>
            <a:spLocks noGrp="1"/>
          </p:cNvSpPr>
          <p:nvPr>
            <p:ph idx="1"/>
          </p:nvPr>
        </p:nvSpPr>
        <p:spPr/>
        <p:txBody>
          <a:bodyPr/>
          <a:lstStyle/>
          <a:p>
            <a:r>
              <a:rPr lang="en-US" dirty="0"/>
              <a:t>Some people have reported that their program gets into an infinite loop where it keeps rerunning from the beginning. </a:t>
            </a:r>
          </a:p>
          <a:p>
            <a:r>
              <a:rPr lang="en-US" dirty="0"/>
              <a:t>I have verified that even correct code can get into this behavior.</a:t>
            </a:r>
          </a:p>
          <a:p>
            <a:r>
              <a:rPr lang="en-US" dirty="0"/>
              <a:t>This phenomenon is somewhat complicated to explain, but it is easy to fix</a:t>
            </a:r>
            <a:r>
              <a:rPr lang="en-US" dirty="0" smtClean="0"/>
              <a: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spTree>
    <p:extLst>
      <p:ext uri="{BB962C8B-B14F-4D97-AF65-F5344CB8AC3E}">
        <p14:creationId xmlns:p14="http://schemas.microsoft.com/office/powerpoint/2010/main" val="35727679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4109</TotalTime>
  <Words>1236</Words>
  <Application>Microsoft Office PowerPoint</Application>
  <PresentationFormat>On-screen Show (4:3)</PresentationFormat>
  <Paragraphs>131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Discussion of Assignment 9</vt:lpstr>
      <vt:lpstr>Returning Versus Printing</vt:lpstr>
      <vt:lpstr>Returning Versus Printing</vt:lpstr>
      <vt:lpstr>Returning Versus Printing</vt:lpstr>
      <vt:lpstr>Reading Assembly Code</vt:lpstr>
      <vt:lpstr>Reading Assembly Code</vt:lpstr>
      <vt:lpstr>Existing Assembly Examples</vt:lpstr>
      <vt:lpstr>The GDB Debugger</vt:lpstr>
      <vt:lpstr>Infinite Loops</vt:lpstr>
      <vt:lpstr>Infinite Loops</vt:lpstr>
      <vt:lpstr>Infinite Loops</vt:lpstr>
      <vt:lpstr>Infinite Loops</vt:lpstr>
      <vt:lpstr>Infinite Loops</vt:lpstr>
      <vt:lpstr>Infinite Loops</vt:lpstr>
      <vt:lpstr>Infinite Loops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athitsos</dc:creator>
  <cp:lastModifiedBy>athitsos</cp:lastModifiedBy>
  <cp:revision>812</cp:revision>
  <dcterms:created xsi:type="dcterms:W3CDTF">2006-08-16T00:00:00Z</dcterms:created>
  <dcterms:modified xsi:type="dcterms:W3CDTF">2014-04-15T14:19:01Z</dcterms:modified>
</cp:coreProperties>
</file>