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30" r:id="rId2"/>
    <p:sldId id="431" r:id="rId3"/>
    <p:sldId id="432" r:id="rId4"/>
    <p:sldId id="433" r:id="rId5"/>
    <p:sldId id="434" r:id="rId6"/>
    <p:sldId id="435" r:id="rId7"/>
    <p:sldId id="436" r:id="rId8"/>
    <p:sldId id="437" r:id="rId9"/>
    <p:sldId id="438" r:id="rId10"/>
    <p:sldId id="439" r:id="rId11"/>
    <p:sldId id="440" r:id="rId12"/>
    <p:sldId id="441" r:id="rId13"/>
    <p:sldId id="442" r:id="rId14"/>
    <p:sldId id="443" r:id="rId15"/>
    <p:sldId id="444" r:id="rId16"/>
    <p:sldId id="445" r:id="rId17"/>
    <p:sldId id="446" r:id="rId18"/>
    <p:sldId id="447" r:id="rId19"/>
    <p:sldId id="448" r:id="rId20"/>
    <p:sldId id="449" r:id="rId21"/>
    <p:sldId id="450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CD89716-B8FB-4A72-B3C1-A357A67D2303}">
          <p14:sldIdLst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15" autoAdjust="0"/>
    <p:restoredTop sz="94451" autoAdjust="0"/>
  </p:normalViewPr>
  <p:slideViewPr>
    <p:cSldViewPr>
      <p:cViewPr>
        <p:scale>
          <a:sx n="80" d="100"/>
          <a:sy n="80" d="100"/>
        </p:scale>
        <p:origin x="-78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3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4/17/2014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9714B-E11A-4793-9D4B-C7DA0B002A2E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FD6908-18CF-4D46-A568-031B411BADDC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40A0BF-8AB8-438E-8F5F-3BC988050D5C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 txBox="1">
            <a:spLocks/>
          </p:cNvSpPr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Structured Computer Organization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, 6</a:t>
            </a:r>
            <a:r>
              <a:rPr lang="en-US" baseline="30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Edition by </a:t>
            </a:r>
            <a:r>
              <a:rPr lang="en-US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Tanenbaum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and Austin, © Pearson Education-Prentice Hall, 2012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CC53C8-EBAD-4C62-BD80-AE3F291521E9}" type="datetimeFigureOut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4/17/2014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F4B55D-9FA9-4432-8DB9-8EC9764CE2D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44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DD1D551-D1C9-475F-8F97-B5E238F846DE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85A71D-2E90-4908-919F-619FDB1089CE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74358A-EF12-449E-95F9-53ECB702F323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FBF9DE-364F-4108-BF86-9295B2495FBB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3091E9-5B6C-4491-8FE2-FE8BB8D7CBC7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7432F4-B520-430E-BC9F-5620D1D82898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321798-164E-4412-9238-A87AFC6688E7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36B5C6D-AA2A-4233-A83B-6410688265D8}" type="datetime1">
              <a:rPr lang="en-US" smtClean="0"/>
              <a:pPr/>
              <a:t>4/17/2014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/>
              <a:t>More </a:t>
            </a:r>
            <a:r>
              <a:rPr lang="en-US" dirty="0" smtClean="0"/>
              <a:t>on </a:t>
            </a:r>
            <a:r>
              <a:rPr lang="en-US" dirty="0"/>
              <a:t>Assembly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193890" y="4191000"/>
            <a:ext cx="667368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2312</a:t>
            </a:r>
          </a:p>
          <a:p>
            <a:pPr algn="ctr" eaLnBrk="1" hangingPunct="1"/>
            <a:r>
              <a:rPr lang="en-US" dirty="0"/>
              <a:t>C</a:t>
            </a:r>
            <a:r>
              <a:rPr lang="en-US" dirty="0" smtClean="0"/>
              <a:t>omputer </a:t>
            </a:r>
            <a:r>
              <a:rPr lang="en-US" dirty="0"/>
              <a:t>Organization and Assembly Language Programming </a:t>
            </a:r>
          </a:p>
          <a:p>
            <a:pPr algn="ctr" eaLnBrk="1" hangingPunct="1"/>
            <a:r>
              <a:rPr lang="en-US" dirty="0" err="1" smtClean="0"/>
              <a:t>Vassilis</a:t>
            </a:r>
            <a:r>
              <a:rPr lang="en-US" dirty="0" smtClean="0"/>
              <a:t> </a:t>
            </a:r>
            <a:r>
              <a:rPr lang="en-US" dirty="0"/>
              <a:t>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</p:spTree>
    <p:extLst>
      <p:ext uri="{BB962C8B-B14F-4D97-AF65-F5344CB8AC3E}">
        <p14:creationId xmlns:p14="http://schemas.microsoft.com/office/powerpoint/2010/main" val="1485254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Directives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directive is a line that does not specify an instruction, but provides other pieces of information.</a:t>
            </a:r>
          </a:p>
          <a:p>
            <a:r>
              <a:rPr lang="en-US" dirty="0"/>
              <a:t>For the time being, we will cover these directives:</a:t>
            </a:r>
          </a:p>
          <a:p>
            <a:pPr lvl="1"/>
            <a:r>
              <a:rPr lang="en-US" dirty="0" err="1"/>
              <a:t>equ</a:t>
            </a:r>
            <a:endParaRPr lang="en-US" dirty="0"/>
          </a:p>
          <a:p>
            <a:pPr lvl="1"/>
            <a:r>
              <a:rPr lang="en-US" dirty="0" err="1"/>
              <a:t>ascii</a:t>
            </a:r>
            <a:endParaRPr lang="en-US" dirty="0"/>
          </a:p>
          <a:p>
            <a:pPr lvl="1"/>
            <a:r>
              <a:rPr lang="en-US" dirty="0" err="1"/>
              <a:t>asciz</a:t>
            </a:r>
            <a:endParaRPr lang="en-US" dirty="0"/>
          </a:p>
          <a:p>
            <a:pPr lvl="1"/>
            <a:r>
              <a:rPr lang="en-US" dirty="0"/>
              <a:t>byte</a:t>
            </a:r>
          </a:p>
          <a:p>
            <a:pPr lvl="1"/>
            <a:r>
              <a:rPr lang="en-US" dirty="0"/>
              <a:t>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188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EQU directive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	.</a:t>
            </a:r>
            <a:r>
              <a:rPr lang="en-US" sz="2400" dirty="0" err="1"/>
              <a:t>equ</a:t>
            </a:r>
            <a:r>
              <a:rPr lang="en-US" sz="2400" dirty="0"/>
              <a:t> </a:t>
            </a:r>
            <a:r>
              <a:rPr lang="en-US" sz="2400" dirty="0" smtClean="0"/>
              <a:t>IO_ADDRESS, </a:t>
            </a:r>
            <a:r>
              <a:rPr lang="en-US" sz="2400" dirty="0"/>
              <a:t>0x101f1000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... </a:t>
            </a:r>
            <a:r>
              <a:rPr lang="en-US" sz="2400" dirty="0"/>
              <a:t>(possible other code in between)</a:t>
            </a:r>
          </a:p>
          <a:p>
            <a:pPr marL="0" indent="0">
              <a:buNone/>
            </a:pPr>
            <a:r>
              <a:rPr lang="pt-BR" sz="2400" dirty="0"/>
              <a:t>	ldr r4</a:t>
            </a:r>
            <a:r>
              <a:rPr lang="pt-BR" sz="2400" dirty="0" smtClean="0"/>
              <a:t>, =</a:t>
            </a:r>
            <a:r>
              <a:rPr lang="en-US" sz="2400" dirty="0" smtClean="0"/>
              <a:t>IO_ADDRESS </a:t>
            </a:r>
            <a:r>
              <a:rPr lang="pt-BR" sz="2400" dirty="0"/>
              <a:t>		</a:t>
            </a:r>
            <a:endParaRPr lang="pt-BR" sz="2400" dirty="0" smtClean="0"/>
          </a:p>
          <a:p>
            <a:pPr marL="0" indent="0">
              <a:buNone/>
            </a:pPr>
            <a:endParaRPr lang="pt-BR" sz="2400" dirty="0" smtClean="0"/>
          </a:p>
          <a:p>
            <a:r>
              <a:rPr lang="pt-BR" sz="2400" dirty="0" smtClean="0"/>
              <a:t>The equ </a:t>
            </a:r>
            <a:r>
              <a:rPr lang="en-US" sz="2400" dirty="0"/>
              <a:t>directive allows us to give names to constants.</a:t>
            </a:r>
          </a:p>
          <a:p>
            <a:r>
              <a:rPr lang="en-US" sz="2400" dirty="0"/>
              <a:t>This helps make the code more readable.</a:t>
            </a:r>
          </a:p>
          <a:p>
            <a:r>
              <a:rPr lang="en-US" sz="2400" dirty="0"/>
              <a:t>It also helps with editing the code faster.</a:t>
            </a:r>
          </a:p>
          <a:p>
            <a:pPr lvl="1"/>
            <a:r>
              <a:rPr lang="en-US" sz="2000" dirty="0"/>
              <a:t>To change the value of the constant, we just need to change the .</a:t>
            </a:r>
            <a:r>
              <a:rPr lang="en-US" sz="2000" dirty="0" err="1"/>
              <a:t>equ</a:t>
            </a:r>
            <a:r>
              <a:rPr lang="en-US" sz="2000" dirty="0"/>
              <a:t> line that assigns a name to the constant.</a:t>
            </a:r>
          </a:p>
          <a:p>
            <a:pPr lvl="1"/>
            <a:r>
              <a:rPr lang="en-US" sz="2000" dirty="0"/>
              <a:t>Otherwise, we need to change the value of the constant in every single line that uses the constant.</a:t>
            </a:r>
          </a:p>
          <a:p>
            <a:pPr marL="0" indent="0">
              <a:buNone/>
            </a:pPr>
            <a:endParaRPr lang="pt-BR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346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ASCII and BYTE Directive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string_hello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.</a:t>
            </a:r>
            <a:r>
              <a:rPr lang="en-US" dirty="0" err="1"/>
              <a:t>ascii</a:t>
            </a:r>
            <a:r>
              <a:rPr lang="en-US" dirty="0"/>
              <a:t> "hello world"</a:t>
            </a:r>
          </a:p>
          <a:p>
            <a:pPr marL="0" indent="0">
              <a:buNone/>
            </a:pPr>
            <a:r>
              <a:rPr lang="en-US" dirty="0"/>
              <a:t>	.byte 0x00</a:t>
            </a:r>
          </a:p>
          <a:p>
            <a:endParaRPr lang="en-US" dirty="0"/>
          </a:p>
          <a:p>
            <a:r>
              <a:rPr lang="en-US" dirty="0"/>
              <a:t>The above lines of code define a memory location </a:t>
            </a:r>
            <a:r>
              <a:rPr lang="en-US" dirty="0" smtClean="0"/>
              <a:t>that can </a:t>
            </a:r>
            <a:r>
              <a:rPr lang="en-US" dirty="0"/>
              <a:t>be referred by the rest of the code as </a:t>
            </a:r>
            <a:r>
              <a:rPr lang="en-US" dirty="0" err="1"/>
              <a:t>string_hello</a:t>
            </a:r>
            <a:r>
              <a:rPr lang="en-US" dirty="0"/>
              <a:t>.</a:t>
            </a:r>
          </a:p>
          <a:p>
            <a:r>
              <a:rPr lang="en-US" dirty="0" smtClean="0"/>
              <a:t>This memory location has the </a:t>
            </a:r>
            <a:r>
              <a:rPr lang="en-US" dirty="0"/>
              <a:t>following contents:</a:t>
            </a:r>
          </a:p>
          <a:p>
            <a:pPr lvl="1"/>
            <a:r>
              <a:rPr lang="en-US" dirty="0"/>
              <a:t>The ASCII codes for the characters in "hello world", followed by:</a:t>
            </a:r>
          </a:p>
          <a:p>
            <a:pPr lvl="1"/>
            <a:r>
              <a:rPr lang="en-US" dirty="0"/>
              <a:t>A byte with content 0x00.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04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r4, </a:t>
            </a:r>
            <a:r>
              <a:rPr lang="en-US" sz="2400" dirty="0" smtClean="0"/>
              <a:t> =</a:t>
            </a:r>
            <a:r>
              <a:rPr lang="en-US" sz="2400" dirty="0"/>
              <a:t>IO_ADDRESS		@ r0 := 0x 101f </a:t>
            </a:r>
            <a:r>
              <a:rPr lang="en-US" sz="2400" dirty="0" smtClean="0"/>
              <a:t>1000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lrd</a:t>
            </a:r>
            <a:r>
              <a:rPr lang="en-US" sz="2400" dirty="0" smtClean="0"/>
              <a:t> r5, =</a:t>
            </a:r>
            <a:r>
              <a:rPr lang="en-US" sz="2400" dirty="0" err="1" smtClean="0"/>
              <a:t>string_hello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print_str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ldrb</a:t>
            </a:r>
            <a:r>
              <a:rPr lang="en-US" sz="2400" dirty="0"/>
              <a:t> </a:t>
            </a:r>
            <a:r>
              <a:rPr lang="en-US" sz="2400" dirty="0" smtClean="0"/>
              <a:t>r6,[r5]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cmp</a:t>
            </a:r>
            <a:r>
              <a:rPr lang="en-US" sz="2400" dirty="0"/>
              <a:t> </a:t>
            </a:r>
            <a:r>
              <a:rPr lang="en-US" sz="2400" dirty="0" smtClean="0"/>
              <a:t>r6,#</a:t>
            </a:r>
            <a:r>
              <a:rPr lang="en-US" sz="2400" dirty="0"/>
              <a:t>0x00		@ '\0' = 0x00: null character?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beq</a:t>
            </a:r>
            <a:r>
              <a:rPr lang="en-US" sz="2400" dirty="0"/>
              <a:t> </a:t>
            </a:r>
            <a:r>
              <a:rPr lang="en-US" sz="2400" dirty="0" err="1"/>
              <a:t>print_done</a:t>
            </a:r>
            <a:r>
              <a:rPr lang="en-US" sz="2400" dirty="0"/>
              <a:t>	</a:t>
            </a:r>
            <a:r>
              <a:rPr lang="en-US" sz="2400" dirty="0" smtClean="0"/>
              <a:t>@ </a:t>
            </a:r>
            <a:r>
              <a:rPr lang="en-US" sz="2400" dirty="0"/>
              <a:t>if yes, quit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str</a:t>
            </a:r>
            <a:r>
              <a:rPr lang="en-US" sz="2400" dirty="0"/>
              <a:t> </a:t>
            </a:r>
            <a:r>
              <a:rPr lang="en-US" sz="2400" dirty="0" smtClean="0"/>
              <a:t>r6,[</a:t>
            </a:r>
            <a:r>
              <a:rPr lang="en-US" sz="2400" dirty="0"/>
              <a:t>r4]		@ otherwise, write character</a:t>
            </a:r>
          </a:p>
          <a:p>
            <a:pPr marL="0" indent="0">
              <a:buNone/>
            </a:pPr>
            <a:r>
              <a:rPr lang="en-US" sz="2400" dirty="0"/>
              <a:t>	add </a:t>
            </a:r>
            <a:r>
              <a:rPr lang="en-US" sz="2400" dirty="0" smtClean="0"/>
              <a:t>r5,r5,#</a:t>
            </a:r>
            <a:r>
              <a:rPr lang="en-US" sz="2400" dirty="0"/>
              <a:t>1		@ go to next character</a:t>
            </a:r>
          </a:p>
          <a:p>
            <a:pPr marL="0" indent="0">
              <a:buNone/>
            </a:pPr>
            <a:r>
              <a:rPr lang="en-US" sz="2400" dirty="0"/>
              <a:t>	b </a:t>
            </a:r>
            <a:r>
              <a:rPr lang="en-US" sz="2400" dirty="0" err="1"/>
              <a:t>print_str</a:t>
            </a:r>
            <a:r>
              <a:rPr lang="en-US" sz="2400" dirty="0"/>
              <a:t>		@ repeat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print_done</a:t>
            </a:r>
            <a:r>
              <a:rPr lang="en-US" sz="2400" dirty="0"/>
              <a:t>: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13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ASCIZ Directive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sz="2400" dirty="0" smtClean="0"/>
              <a:t>Strings typically have a '\0' character (ASCII code 0) at their end.</a:t>
            </a:r>
          </a:p>
          <a:p>
            <a:r>
              <a:rPr lang="en-US" sz="2400" dirty="0"/>
              <a:t>Instead of having to specify manually the null character at the end of the string, we can use the .</a:t>
            </a:r>
            <a:r>
              <a:rPr lang="en-US" sz="2400" dirty="0" err="1"/>
              <a:t>asciz</a:t>
            </a:r>
            <a:r>
              <a:rPr lang="en-US" sz="2400" dirty="0"/>
              <a:t> directive.</a:t>
            </a:r>
          </a:p>
          <a:p>
            <a:r>
              <a:rPr lang="en-US" sz="2400" dirty="0"/>
              <a:t>For example, instead of writing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400" dirty="0" err="1" smtClean="0"/>
              <a:t>string_hello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.</a:t>
            </a:r>
            <a:r>
              <a:rPr lang="en-US" sz="2400" dirty="0" err="1"/>
              <a:t>ascii</a:t>
            </a:r>
            <a:r>
              <a:rPr lang="en-US" sz="2400" dirty="0"/>
              <a:t> "hello world"</a:t>
            </a:r>
          </a:p>
          <a:p>
            <a:pPr marL="0" indent="0">
              <a:buNone/>
            </a:pPr>
            <a:r>
              <a:rPr lang="en-US" sz="2400" dirty="0"/>
              <a:t>	.byte 0x00</a:t>
            </a:r>
          </a:p>
          <a:p>
            <a:endParaRPr lang="en-US" sz="1200" dirty="0"/>
          </a:p>
          <a:p>
            <a:r>
              <a:rPr lang="en-US" sz="2400" dirty="0"/>
              <a:t>We can just </a:t>
            </a:r>
            <a:r>
              <a:rPr lang="en-US" sz="2400" dirty="0" smtClean="0"/>
              <a:t>write: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400" dirty="0" err="1" smtClean="0"/>
              <a:t>string_hello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.</a:t>
            </a:r>
            <a:r>
              <a:rPr lang="en-US" sz="2400" dirty="0" err="1" smtClean="0"/>
              <a:t>asciz</a:t>
            </a:r>
            <a:r>
              <a:rPr lang="en-US" sz="2400" dirty="0" smtClean="0"/>
              <a:t> </a:t>
            </a:r>
            <a:r>
              <a:rPr lang="en-US" sz="2400" dirty="0"/>
              <a:t>"hello world</a:t>
            </a:r>
            <a:r>
              <a:rPr lang="en-US" sz="2400" dirty="0" smtClean="0"/>
              <a:t>"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67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WORD Directive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sz="2400" dirty="0"/>
              <a:t>The byte directive specifies a byte of memory.</a:t>
            </a:r>
          </a:p>
          <a:p>
            <a:r>
              <a:rPr lang="en-US" sz="2400" dirty="0"/>
              <a:t>The word directive specifies a word of memory.</a:t>
            </a:r>
          </a:p>
          <a:p>
            <a:r>
              <a:rPr lang="en-US" sz="2400" dirty="0"/>
              <a:t>A word is 4 bytes in the ARM-7 architecture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For example, consider this line of code in C: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2400" dirty="0" err="1"/>
              <a:t>int</a:t>
            </a:r>
            <a:r>
              <a:rPr lang="en-US" sz="2400" dirty="0"/>
              <a:t> * </a:t>
            </a:r>
            <a:r>
              <a:rPr lang="en-US" sz="2400" dirty="0" smtClean="0"/>
              <a:t>array1 </a:t>
            </a:r>
            <a:r>
              <a:rPr lang="en-US" sz="2400" dirty="0"/>
              <a:t>= {2014, 1914, 1814, 1714};</a:t>
            </a:r>
          </a:p>
          <a:p>
            <a:endParaRPr lang="en-US" sz="1200" dirty="0" smtClean="0"/>
          </a:p>
          <a:p>
            <a:r>
              <a:rPr lang="en-US" sz="2400" dirty="0"/>
              <a:t>In assembly, you can write: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2400" dirty="0"/>
              <a:t>array1:</a:t>
            </a:r>
          </a:p>
          <a:p>
            <a:pPr marL="0" indent="0">
              <a:buNone/>
            </a:pPr>
            <a:r>
              <a:rPr lang="en-US" sz="2400" dirty="0"/>
              <a:t>	.word 2014</a:t>
            </a:r>
          </a:p>
          <a:p>
            <a:pPr marL="0" indent="0">
              <a:buNone/>
            </a:pPr>
            <a:r>
              <a:rPr lang="en-US" sz="2400" dirty="0"/>
              <a:t>	.word 1914</a:t>
            </a:r>
          </a:p>
          <a:p>
            <a:pPr marL="0" indent="0">
              <a:buNone/>
            </a:pPr>
            <a:r>
              <a:rPr lang="en-US" sz="2400" dirty="0"/>
              <a:t>	.word 1814</a:t>
            </a:r>
          </a:p>
          <a:p>
            <a:pPr marL="0" indent="0">
              <a:buNone/>
            </a:pPr>
            <a:r>
              <a:rPr lang="en-US" sz="2400" dirty="0"/>
              <a:t>	.word 1714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algn="r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677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most modern architectures, negative numbers are represented using what is called "two's complement".</a:t>
            </a:r>
          </a:p>
          <a:p>
            <a:r>
              <a:rPr lang="en-US" dirty="0"/>
              <a:t>Suppose that your registers hold N bits.</a:t>
            </a:r>
          </a:p>
          <a:p>
            <a:r>
              <a:rPr lang="en-US" dirty="0"/>
              <a:t>The two's complement representation of number -X is: </a:t>
            </a:r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  <a:r>
              <a:rPr lang="en-US" dirty="0"/>
              <a:t>- X.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58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</a:t>
            </a:r>
            <a:r>
              <a:rPr lang="en-US" dirty="0" smtClean="0"/>
              <a:t>Numbers: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two's complement representation of number -X is: </a:t>
            </a:r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  <a:r>
              <a:rPr lang="en-US" dirty="0"/>
              <a:t>- X</a:t>
            </a:r>
            <a:r>
              <a:rPr lang="en-US" dirty="0" smtClean="0"/>
              <a:t>.</a:t>
            </a:r>
          </a:p>
          <a:p>
            <a:r>
              <a:rPr lang="en-US" dirty="0"/>
              <a:t>In ARM-7, </a:t>
            </a:r>
            <a:r>
              <a:rPr lang="en-US" dirty="0" smtClean="0"/>
              <a:t>N = 32.</a:t>
            </a:r>
          </a:p>
          <a:p>
            <a:r>
              <a:rPr lang="en-US" dirty="0" smtClean="0"/>
              <a:t>How </a:t>
            </a:r>
            <a:r>
              <a:rPr lang="en-US" dirty="0"/>
              <a:t>is number -1 represented:</a:t>
            </a:r>
          </a:p>
          <a:p>
            <a:pPr lvl="1"/>
            <a:r>
              <a:rPr lang="en-US" dirty="0"/>
              <a:t>In binary?</a:t>
            </a:r>
          </a:p>
          <a:p>
            <a:pPr lvl="1"/>
            <a:r>
              <a:rPr lang="en-US" dirty="0"/>
              <a:t>In hexadecimal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892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</a:t>
            </a:r>
            <a:r>
              <a:rPr lang="en-US" dirty="0" smtClean="0"/>
              <a:t>Numbers: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two's complement representation of number -X is: </a:t>
            </a:r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  <a:r>
              <a:rPr lang="en-US" dirty="0"/>
              <a:t>- X</a:t>
            </a:r>
            <a:r>
              <a:rPr lang="en-US" dirty="0" smtClean="0"/>
              <a:t>.</a:t>
            </a:r>
          </a:p>
          <a:p>
            <a:r>
              <a:rPr lang="en-US" dirty="0"/>
              <a:t>In ARM-7, N = 32.</a:t>
            </a:r>
          </a:p>
          <a:p>
            <a:r>
              <a:rPr lang="en-US" dirty="0"/>
              <a:t>How is number -1 represented:</a:t>
            </a:r>
          </a:p>
          <a:p>
            <a:r>
              <a:rPr lang="en-US" dirty="0" smtClean="0"/>
              <a:t>In </a:t>
            </a:r>
            <a:r>
              <a:rPr lang="en-US" dirty="0"/>
              <a:t>binary: </a:t>
            </a:r>
            <a:endParaRPr lang="en-US" dirty="0" smtClean="0"/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32</a:t>
            </a:r>
            <a:r>
              <a:rPr lang="en-US" dirty="0" smtClean="0"/>
              <a:t>-1 </a:t>
            </a:r>
            <a:r>
              <a:rPr lang="en-US" dirty="0"/>
              <a:t>= </a:t>
            </a:r>
            <a:r>
              <a:rPr lang="en-US" dirty="0" smtClean="0"/>
              <a:t>1 0000 0000 0000 0000 0000 0000 0000 0000 - 1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= 1111 1111 1111 1111 1111 1111 1111 1111</a:t>
            </a:r>
          </a:p>
          <a:p>
            <a:r>
              <a:rPr lang="en-US" dirty="0"/>
              <a:t>In </a:t>
            </a:r>
            <a:r>
              <a:rPr lang="en-US" dirty="0" smtClean="0"/>
              <a:t>hexadecimal: </a:t>
            </a:r>
            <a:endParaRPr lang="en-US" dirty="0"/>
          </a:p>
          <a:p>
            <a:pPr lvl="1"/>
            <a:r>
              <a:rPr lang="en-US" dirty="0"/>
              <a:t>2</a:t>
            </a:r>
            <a:r>
              <a:rPr lang="en-US" baseline="30000" dirty="0"/>
              <a:t>32</a:t>
            </a:r>
            <a:r>
              <a:rPr lang="en-US" dirty="0"/>
              <a:t>-1 = 1 0000 0000 </a:t>
            </a:r>
            <a:r>
              <a:rPr lang="en-US" dirty="0" smtClean="0"/>
              <a:t>- </a:t>
            </a:r>
            <a:r>
              <a:rPr lang="en-US" dirty="0"/>
              <a:t>1</a:t>
            </a:r>
          </a:p>
          <a:p>
            <a:pPr marL="457200" lvl="1" indent="0">
              <a:buNone/>
            </a:pPr>
            <a:r>
              <a:rPr lang="en-US" dirty="0"/>
              <a:t>              = </a:t>
            </a:r>
            <a:r>
              <a:rPr lang="en-US" dirty="0" smtClean="0"/>
              <a:t>0x </a:t>
            </a:r>
            <a:r>
              <a:rPr lang="en-US" dirty="0" err="1" smtClean="0"/>
              <a:t>ffff</a:t>
            </a:r>
            <a:r>
              <a:rPr lang="en-US" dirty="0" smtClean="0"/>
              <a:t> </a:t>
            </a:r>
            <a:r>
              <a:rPr lang="en-US" dirty="0" err="1" smtClean="0"/>
              <a:t>ffff</a:t>
            </a:r>
            <a:endParaRPr lang="en-US" dirty="0"/>
          </a:p>
          <a:p>
            <a:r>
              <a:rPr lang="en-US" dirty="0" smtClean="0"/>
              <a:t>If you call </a:t>
            </a:r>
            <a:r>
              <a:rPr lang="en-US" dirty="0" err="1" smtClean="0"/>
              <a:t>print_number</a:t>
            </a:r>
            <a:r>
              <a:rPr lang="en-US" dirty="0" smtClean="0"/>
              <a:t> with -1, you see 0xffffffff.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515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029200"/>
          </a:xfrm>
        </p:spPr>
        <p:txBody>
          <a:bodyPr/>
          <a:lstStyle/>
          <a:p>
            <a:r>
              <a:rPr lang="en-US" sz="2400" dirty="0"/>
              <a:t>We have already seen how to print:</a:t>
            </a:r>
          </a:p>
          <a:p>
            <a:pPr lvl="1"/>
            <a:r>
              <a:rPr lang="en-US" sz="2000" dirty="0"/>
              <a:t>What we have to do is store each ASCII code that we want to print into a specific memory address: 0x101f1000</a:t>
            </a:r>
          </a:p>
          <a:p>
            <a:r>
              <a:rPr lang="en-US" sz="2400" dirty="0"/>
              <a:t>To get text input from the user, we do something similar:</a:t>
            </a:r>
          </a:p>
          <a:p>
            <a:pPr lvl="1"/>
            <a:r>
              <a:rPr lang="en-US" sz="2000" dirty="0"/>
              <a:t>We load an ASCII code from the same memory address: 0x101f1000</a:t>
            </a:r>
          </a:p>
          <a:p>
            <a:r>
              <a:rPr lang="en-US" sz="2400" dirty="0"/>
              <a:t>However, input is a little bit more complicated than output.</a:t>
            </a:r>
          </a:p>
          <a:p>
            <a:r>
              <a:rPr lang="en-US" sz="2400" dirty="0"/>
              <a:t>How does the program know that we have something to print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/>
              <a:t>Easy: when the program hits an instruction that stores something to the designated address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400" dirty="0"/>
              <a:t>How does the program know that the user has entered </a:t>
            </a:r>
            <a:r>
              <a:rPr lang="en-US" sz="2400" dirty="0" smtClean="0"/>
              <a:t>text?</a:t>
            </a:r>
            <a:endParaRPr lang="en-US" sz="2400" dirty="0"/>
          </a:p>
          <a:p>
            <a:pPr lvl="1"/>
            <a:r>
              <a:rPr lang="en-US" sz="2000" dirty="0"/>
              <a:t>Not so easy: the program hits an instruction that loads something from the designated address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However, is there something at that address? Has the user typed something yet?</a:t>
            </a:r>
            <a:endParaRPr lang="en-US" sz="20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85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Pseudo-Instructions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029200"/>
          </a:xfrm>
        </p:spPr>
        <p:txBody>
          <a:bodyPr/>
          <a:lstStyle/>
          <a:p>
            <a:r>
              <a:rPr lang="en-US" dirty="0"/>
              <a:t>A pseudo-instruction is something that:</a:t>
            </a:r>
          </a:p>
          <a:p>
            <a:pPr lvl="1"/>
            <a:r>
              <a:rPr lang="en-US" dirty="0"/>
              <a:t>When you read assembly code, it looks like a regular instruction.</a:t>
            </a:r>
          </a:p>
          <a:p>
            <a:pPr lvl="1"/>
            <a:r>
              <a:rPr lang="en-US" dirty="0"/>
              <a:t>When it is translated to binary code, it is translated to multiple actual CPU instructions.</a:t>
            </a:r>
          </a:p>
          <a:p>
            <a:r>
              <a:rPr lang="en-US" dirty="0"/>
              <a:t>Pseudo-instructions are handy.</a:t>
            </a:r>
          </a:p>
          <a:p>
            <a:pPr lvl="1"/>
            <a:r>
              <a:rPr lang="en-US" dirty="0"/>
              <a:t>We can write code that is shorter, easier to read, easier to test.</a:t>
            </a:r>
          </a:p>
          <a:p>
            <a:r>
              <a:rPr lang="en-US" dirty="0"/>
              <a:t>However, if we care about </a:t>
            </a:r>
            <a:r>
              <a:rPr lang="en-US" dirty="0" smtClean="0"/>
              <a:t>performance: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must always be aware of the difference between an actual instruction and a pseudo-instruction.</a:t>
            </a:r>
          </a:p>
          <a:p>
            <a:pPr lvl="1"/>
            <a:r>
              <a:rPr lang="en-US" dirty="0" smtClean="0"/>
              <a:t>We should know </a:t>
            </a:r>
            <a:r>
              <a:rPr lang="en-US" dirty="0"/>
              <a:t>how the pseudo-instruction is translated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56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029200"/>
          </a:xfrm>
        </p:spPr>
        <p:txBody>
          <a:bodyPr/>
          <a:lstStyle/>
          <a:p>
            <a:r>
              <a:rPr lang="en-US" sz="2400" dirty="0" smtClean="0"/>
              <a:t>To read a character </a:t>
            </a:r>
            <a:r>
              <a:rPr lang="en-US" sz="2400" dirty="0"/>
              <a:t>of text, we will follow a simple approach (more sophisticated/efficient approaches are available):</a:t>
            </a:r>
          </a:p>
          <a:p>
            <a:pPr lvl="1"/>
            <a:r>
              <a:rPr lang="en-US" sz="2000" dirty="0"/>
              <a:t>Wait until the user has entered a character.</a:t>
            </a:r>
          </a:p>
          <a:p>
            <a:pPr lvl="1"/>
            <a:r>
              <a:rPr lang="en-US" sz="2000" dirty="0"/>
              <a:t>When the user has entered the character, read the character</a:t>
            </a:r>
            <a:r>
              <a:rPr lang="en-US" sz="2000" dirty="0" smtClean="0"/>
              <a:t>.</a:t>
            </a:r>
            <a:endParaRPr lang="en-US" dirty="0" smtClean="0"/>
          </a:p>
          <a:p>
            <a:r>
              <a:rPr lang="en-US" sz="2400" dirty="0"/>
              <a:t>How can we know that the user has entered a character?</a:t>
            </a:r>
          </a:p>
          <a:p>
            <a:r>
              <a:rPr lang="en-US" sz="2400" dirty="0"/>
              <a:t>There is a specific memory address, that holds a specific bit, that:</a:t>
            </a:r>
          </a:p>
          <a:p>
            <a:pPr lvl="1"/>
            <a:r>
              <a:rPr lang="en-US" sz="2000" dirty="0"/>
              <a:t>Is automatically set to 1 when the user enters some text.</a:t>
            </a:r>
          </a:p>
          <a:p>
            <a:pPr lvl="1"/>
            <a:r>
              <a:rPr lang="en-US" sz="2000" dirty="0"/>
              <a:t>Is automatically set to 0 when we read that text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This specific memory address is: 101f1018</a:t>
            </a:r>
          </a:p>
          <a:p>
            <a:r>
              <a:rPr lang="en-US" sz="2400" dirty="0"/>
              <a:t>The bit at position 4 in that address is set to 1 when the user has entered data.</a:t>
            </a:r>
          </a:p>
          <a:p>
            <a:pPr lvl="1"/>
            <a:r>
              <a:rPr lang="en-US" sz="2000" dirty="0"/>
              <a:t>(Bit 0 is the least significant bit</a:t>
            </a:r>
            <a:r>
              <a:rPr lang="en-US" sz="2000" dirty="0" smtClean="0"/>
              <a:t>).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87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029200"/>
          </a:xfrm>
        </p:spPr>
        <p:txBody>
          <a:bodyPr/>
          <a:lstStyle/>
          <a:p>
            <a:r>
              <a:rPr lang="en-US" sz="2400" dirty="0" smtClean="0"/>
              <a:t>To read a character </a:t>
            </a:r>
            <a:r>
              <a:rPr lang="en-US" sz="2400" dirty="0"/>
              <a:t>of text, we will follow a simple approach (more sophisticated/efficient approaches are available):</a:t>
            </a:r>
          </a:p>
          <a:p>
            <a:pPr lvl="1"/>
            <a:r>
              <a:rPr lang="en-US" sz="2000" dirty="0"/>
              <a:t>Wait until the user has entered a character.</a:t>
            </a:r>
          </a:p>
          <a:p>
            <a:pPr lvl="1"/>
            <a:r>
              <a:rPr lang="en-US" sz="2000" dirty="0"/>
              <a:t>When the user has entered the character, read the character</a:t>
            </a:r>
            <a:r>
              <a:rPr lang="en-US" sz="2000" dirty="0" smtClean="0"/>
              <a:t>.</a:t>
            </a:r>
            <a:endParaRPr lang="en-US" dirty="0" smtClean="0"/>
          </a:p>
          <a:p>
            <a:r>
              <a:rPr lang="en-US" sz="2400" dirty="0"/>
              <a:t>How can we know that the user has entered a character?</a:t>
            </a:r>
          </a:p>
          <a:p>
            <a:r>
              <a:rPr lang="en-US" sz="2400" dirty="0"/>
              <a:t>There is a specific memory address, that holds a specific bit, that:</a:t>
            </a:r>
          </a:p>
          <a:p>
            <a:pPr lvl="1"/>
            <a:r>
              <a:rPr lang="en-US" sz="2000" dirty="0"/>
              <a:t>Is automatically set to 1 when the user enters some text.</a:t>
            </a:r>
          </a:p>
          <a:p>
            <a:pPr lvl="1"/>
            <a:r>
              <a:rPr lang="en-US" sz="2000" dirty="0"/>
              <a:t>Is automatically set to 0 when we read that text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This specific memory address is: 101f1018</a:t>
            </a:r>
          </a:p>
          <a:p>
            <a:r>
              <a:rPr lang="en-US" sz="2400" dirty="0"/>
              <a:t>The bit at position 4 in that address is set to 1 when the user has entered data.</a:t>
            </a:r>
          </a:p>
          <a:p>
            <a:pPr lvl="1"/>
            <a:r>
              <a:rPr lang="en-US" sz="2000" dirty="0"/>
              <a:t>(Bit 0 is the least significant bit</a:t>
            </a:r>
            <a:r>
              <a:rPr lang="en-US" sz="2000" dirty="0" smtClean="0"/>
              <a:t>).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271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LDR Pseudo-instruction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ldr</a:t>
            </a:r>
            <a:r>
              <a:rPr lang="en-US" dirty="0"/>
              <a:t> </a:t>
            </a:r>
            <a:r>
              <a:rPr lang="en-US" dirty="0" err="1"/>
              <a:t>rd</a:t>
            </a:r>
            <a:r>
              <a:rPr lang="en-US" dirty="0"/>
              <a:t>, [</a:t>
            </a:r>
            <a:r>
              <a:rPr lang="en-US" dirty="0" err="1"/>
              <a:t>rn</a:t>
            </a:r>
            <a:r>
              <a:rPr lang="en-US" dirty="0" smtClean="0"/>
              <a:t>]:</a:t>
            </a:r>
          </a:p>
          <a:p>
            <a:r>
              <a:rPr lang="en-US" dirty="0" err="1" smtClean="0"/>
              <a:t>ldr</a:t>
            </a:r>
            <a:r>
              <a:rPr lang="en-US" dirty="0" smtClean="0"/>
              <a:t> </a:t>
            </a:r>
            <a:r>
              <a:rPr lang="en-US" dirty="0" err="1" smtClean="0"/>
              <a:t>rd</a:t>
            </a:r>
            <a:r>
              <a:rPr lang="en-US" dirty="0" smtClean="0"/>
              <a:t>, [</a:t>
            </a:r>
            <a:r>
              <a:rPr lang="en-US" dirty="0" err="1" smtClean="0"/>
              <a:t>rn</a:t>
            </a:r>
            <a:r>
              <a:rPr lang="en-US" dirty="0" smtClean="0"/>
              <a:t>, #constant]</a:t>
            </a:r>
            <a:endParaRPr lang="en-US" dirty="0"/>
          </a:p>
          <a:p>
            <a:pPr lvl="1"/>
            <a:r>
              <a:rPr lang="en-US" b="1" dirty="0" err="1" smtClean="0"/>
              <a:t>ldr</a:t>
            </a:r>
            <a:r>
              <a:rPr lang="en-US" b="1" dirty="0" smtClean="0"/>
              <a:t>  </a:t>
            </a:r>
            <a:r>
              <a:rPr lang="en-US" dirty="0" smtClean="0"/>
              <a:t>is </a:t>
            </a:r>
            <a:r>
              <a:rPr lang="en-US" dirty="0"/>
              <a:t>a regular instruction, that we have been using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/>
              <a:t>However, </a:t>
            </a:r>
            <a:r>
              <a:rPr lang="en-US" dirty="0" err="1"/>
              <a:t>ldr</a:t>
            </a:r>
            <a:r>
              <a:rPr lang="en-US" dirty="0"/>
              <a:t> can also be used as a pseudo-instruction:</a:t>
            </a:r>
          </a:p>
          <a:p>
            <a:r>
              <a:rPr lang="en-US" dirty="0" err="1" smtClean="0"/>
              <a:t>ldr</a:t>
            </a:r>
            <a:r>
              <a:rPr lang="en-US" dirty="0" smtClean="0"/>
              <a:t> </a:t>
            </a:r>
            <a:r>
              <a:rPr lang="en-US" dirty="0" err="1" smtClean="0"/>
              <a:t>rd</a:t>
            </a:r>
            <a:r>
              <a:rPr lang="en-US" dirty="0" smtClean="0"/>
              <a:t>, =constant.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this usage, constant is a 32-bit number, written in decimal or hexadecimal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   </a:t>
            </a:r>
            <a:r>
              <a:rPr lang="en-US" dirty="0" err="1" smtClean="0"/>
              <a:t>ldr</a:t>
            </a:r>
            <a:r>
              <a:rPr lang="en-US" dirty="0" smtClean="0"/>
              <a:t>  r5, =2014.</a:t>
            </a:r>
          </a:p>
          <a:p>
            <a:pPr lvl="1"/>
            <a:r>
              <a:rPr lang="en-US" dirty="0" smtClean="0"/>
              <a:t>Sets r5 = 2014.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90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LDR Pseudo-instruction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  </a:t>
            </a:r>
            <a:r>
              <a:rPr lang="en-US" dirty="0" err="1" smtClean="0"/>
              <a:t>ldr</a:t>
            </a:r>
            <a:r>
              <a:rPr lang="en-US" dirty="0" smtClean="0"/>
              <a:t>  r5, =2014.</a:t>
            </a:r>
          </a:p>
          <a:p>
            <a:pPr lvl="1"/>
            <a:r>
              <a:rPr lang="en-US" dirty="0" smtClean="0"/>
              <a:t>Sets r5 = 2014.</a:t>
            </a:r>
            <a:endParaRPr lang="en-US" dirty="0"/>
          </a:p>
          <a:p>
            <a:endParaRPr lang="en-US" dirty="0"/>
          </a:p>
          <a:p>
            <a:r>
              <a:rPr lang="en-US" dirty="0"/>
              <a:t>Why do we need this pseudo-instruction?</a:t>
            </a:r>
          </a:p>
          <a:p>
            <a:r>
              <a:rPr lang="en-US" dirty="0"/>
              <a:t>Why can't we just write:    </a:t>
            </a:r>
            <a:r>
              <a:rPr lang="en-US" dirty="0" err="1"/>
              <a:t>mov</a:t>
            </a:r>
            <a:r>
              <a:rPr lang="en-US" dirty="0"/>
              <a:t> r5, #2014</a:t>
            </a:r>
          </a:p>
          <a:p>
            <a:endParaRPr lang="en-US" dirty="0" smtClean="0"/>
          </a:p>
          <a:p>
            <a:r>
              <a:rPr lang="en-US" dirty="0" err="1"/>
              <a:t>mov</a:t>
            </a:r>
            <a:r>
              <a:rPr lang="en-US" dirty="0"/>
              <a:t> r5, constant   is a real instruction, that gets translated to a single CPU instruction.</a:t>
            </a:r>
          </a:p>
          <a:p>
            <a:r>
              <a:rPr lang="en-US" dirty="0"/>
              <a:t>For that to be possible, constant must obey certain rules (must be 8 bits, possibly shifted to the left).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940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LDR Pseudo-instruction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029200"/>
          </a:xfrm>
        </p:spPr>
        <p:txBody>
          <a:bodyPr/>
          <a:lstStyle/>
          <a:p>
            <a:r>
              <a:rPr lang="en-US" sz="2400" dirty="0"/>
              <a:t>The </a:t>
            </a:r>
            <a:r>
              <a:rPr lang="en-US" sz="2400" dirty="0" err="1"/>
              <a:t>ldr</a:t>
            </a:r>
            <a:r>
              <a:rPr lang="en-US" sz="2400" dirty="0"/>
              <a:t> pseudo-instruction allows us to replace bulky code like: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mov</a:t>
            </a:r>
            <a:r>
              <a:rPr lang="en-US" sz="2400" dirty="0"/>
              <a:t> r5, #0x7f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lsl</a:t>
            </a:r>
            <a:r>
              <a:rPr lang="en-US" sz="2400" dirty="0"/>
              <a:t> r5, r5, #8</a:t>
            </a:r>
          </a:p>
          <a:p>
            <a:pPr marL="0" indent="0">
              <a:buNone/>
            </a:pPr>
            <a:r>
              <a:rPr lang="en-US" sz="2400" dirty="0"/>
              <a:t>	add r5, r5, #0xff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lsl</a:t>
            </a:r>
            <a:r>
              <a:rPr lang="en-US" sz="2400" dirty="0"/>
              <a:t> r5, r5, #8</a:t>
            </a:r>
          </a:p>
          <a:p>
            <a:pPr marL="0" indent="0">
              <a:buNone/>
            </a:pPr>
            <a:r>
              <a:rPr lang="en-US" sz="2400" dirty="0"/>
              <a:t>	add r5, r5, #0xff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lsl</a:t>
            </a:r>
            <a:r>
              <a:rPr lang="en-US" sz="2400" dirty="0"/>
              <a:t> r5, r5, #8</a:t>
            </a:r>
          </a:p>
          <a:p>
            <a:pPr marL="0" indent="0">
              <a:buNone/>
            </a:pPr>
            <a:r>
              <a:rPr lang="en-US" sz="2400" dirty="0"/>
              <a:t>	add r5, r5, #0xf0</a:t>
            </a:r>
          </a:p>
          <a:p>
            <a:endParaRPr lang="en-US" sz="1200" dirty="0"/>
          </a:p>
          <a:p>
            <a:r>
              <a:rPr lang="en-US" sz="2400" dirty="0"/>
              <a:t>with a single line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endParaRPr lang="en-US" sz="12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r5, =7ffffff0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190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PUSH/POP Pseudo-instructions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typical function preamble looks like this: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	sub </a:t>
            </a:r>
            <a:r>
              <a:rPr lang="en-US" sz="2400" dirty="0" err="1"/>
              <a:t>sp</a:t>
            </a:r>
            <a:r>
              <a:rPr lang="en-US" sz="2400" dirty="0"/>
              <a:t>, </a:t>
            </a:r>
            <a:r>
              <a:rPr lang="en-US" sz="2400" dirty="0" err="1"/>
              <a:t>sp</a:t>
            </a:r>
            <a:r>
              <a:rPr lang="en-US" sz="2400" dirty="0"/>
              <a:t>, #20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str</a:t>
            </a:r>
            <a:r>
              <a:rPr lang="en-US" sz="2400" dirty="0"/>
              <a:t> </a:t>
            </a:r>
            <a:r>
              <a:rPr lang="en-US" sz="2400" dirty="0" err="1"/>
              <a:t>lr</a:t>
            </a:r>
            <a:r>
              <a:rPr lang="en-US" sz="2400" dirty="0"/>
              <a:t>, [</a:t>
            </a:r>
            <a:r>
              <a:rPr lang="en-US" sz="2400" dirty="0" err="1"/>
              <a:t>sp</a:t>
            </a:r>
            <a:r>
              <a:rPr lang="en-US" sz="2400" dirty="0"/>
              <a:t>, #0]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str</a:t>
            </a:r>
            <a:r>
              <a:rPr lang="en-US" sz="2400" dirty="0"/>
              <a:t> r0, [</a:t>
            </a:r>
            <a:r>
              <a:rPr lang="en-US" sz="2400" dirty="0" err="1"/>
              <a:t>sp</a:t>
            </a:r>
            <a:r>
              <a:rPr lang="en-US" sz="2400" dirty="0"/>
              <a:t>, #4]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str</a:t>
            </a:r>
            <a:r>
              <a:rPr lang="en-US" sz="2400" dirty="0"/>
              <a:t> r4, [</a:t>
            </a:r>
            <a:r>
              <a:rPr lang="en-US" sz="2400" dirty="0" err="1"/>
              <a:t>sp</a:t>
            </a:r>
            <a:r>
              <a:rPr lang="en-US" sz="2400" dirty="0"/>
              <a:t>, #8]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str</a:t>
            </a:r>
            <a:r>
              <a:rPr lang="en-US" sz="2400" dirty="0"/>
              <a:t> r5, [</a:t>
            </a:r>
            <a:r>
              <a:rPr lang="en-US" sz="2400" dirty="0" err="1"/>
              <a:t>sp</a:t>
            </a:r>
            <a:r>
              <a:rPr lang="en-US" sz="2400" dirty="0"/>
              <a:t>, #12]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str</a:t>
            </a:r>
            <a:r>
              <a:rPr lang="en-US" sz="2400" dirty="0"/>
              <a:t> r6, [</a:t>
            </a:r>
            <a:r>
              <a:rPr lang="en-US" sz="2400" dirty="0" err="1"/>
              <a:t>sp</a:t>
            </a:r>
            <a:r>
              <a:rPr lang="en-US" sz="2400" dirty="0"/>
              <a:t>, #16]</a:t>
            </a:r>
          </a:p>
          <a:p>
            <a:endParaRPr lang="en-US" sz="2400" dirty="0"/>
          </a:p>
          <a:p>
            <a:r>
              <a:rPr lang="en-US" sz="2400" dirty="0"/>
              <a:t>This can all be replaced with this pseudo-instruction: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2400" dirty="0" smtClean="0"/>
              <a:t>	push {r0, r4, r5, r6, </a:t>
            </a:r>
            <a:r>
              <a:rPr lang="en-US" sz="2400" dirty="0" err="1" smtClean="0"/>
              <a:t>lr</a:t>
            </a:r>
            <a:r>
              <a:rPr lang="en-US" sz="2400" dirty="0" smtClean="0"/>
              <a:t>}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93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PUSH/POP Pseudo-instructions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push {r0, r4, r5, r6, </a:t>
            </a:r>
            <a:r>
              <a:rPr lang="en-US" dirty="0" err="1" smtClean="0"/>
              <a:t>lr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push pseudo-instruction is translated as follows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/>
              <a:t>Decrement the stack pointer as much as is needed to make room for the list of registers that is provided.</a:t>
            </a:r>
          </a:p>
          <a:p>
            <a:pPr lvl="1"/>
            <a:r>
              <a:rPr lang="en-US" dirty="0"/>
              <a:t>Save the provided list of registers into the stack.</a:t>
            </a: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686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PUSH/POP Pseudo-instructions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Similarly, a typical function </a:t>
            </a:r>
            <a:r>
              <a:rPr lang="en-US" sz="2400" dirty="0" err="1"/>
              <a:t>wrapup</a:t>
            </a:r>
            <a:r>
              <a:rPr lang="en-US" sz="2400" dirty="0"/>
              <a:t> looks like this: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</a:t>
            </a:r>
            <a:r>
              <a:rPr lang="en-US" sz="2400" dirty="0" err="1"/>
              <a:t>lr</a:t>
            </a:r>
            <a:r>
              <a:rPr lang="en-US" sz="2400" dirty="0"/>
              <a:t>, [</a:t>
            </a:r>
            <a:r>
              <a:rPr lang="en-US" sz="2400" dirty="0" err="1"/>
              <a:t>sp</a:t>
            </a:r>
            <a:r>
              <a:rPr lang="en-US" sz="2400" dirty="0"/>
              <a:t>, #0]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r0, [</a:t>
            </a:r>
            <a:r>
              <a:rPr lang="en-US" sz="2400" dirty="0" err="1"/>
              <a:t>sp</a:t>
            </a:r>
            <a:r>
              <a:rPr lang="en-US" sz="2400" dirty="0"/>
              <a:t>, #4]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r4, [</a:t>
            </a:r>
            <a:r>
              <a:rPr lang="en-US" sz="2400" dirty="0" err="1"/>
              <a:t>sp</a:t>
            </a:r>
            <a:r>
              <a:rPr lang="en-US" sz="2400" dirty="0"/>
              <a:t>, #8]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r5, [</a:t>
            </a:r>
            <a:r>
              <a:rPr lang="en-US" sz="2400" dirty="0" err="1"/>
              <a:t>sp</a:t>
            </a:r>
            <a:r>
              <a:rPr lang="en-US" sz="2400" dirty="0"/>
              <a:t>, #12]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ldr</a:t>
            </a:r>
            <a:r>
              <a:rPr lang="en-US" sz="2400" dirty="0"/>
              <a:t> r6, [</a:t>
            </a:r>
            <a:r>
              <a:rPr lang="en-US" sz="2400" dirty="0" err="1"/>
              <a:t>sp</a:t>
            </a:r>
            <a:r>
              <a:rPr lang="en-US" sz="2400" dirty="0"/>
              <a:t>, #16]</a:t>
            </a:r>
          </a:p>
          <a:p>
            <a:pPr marL="0" indent="0">
              <a:buNone/>
            </a:pPr>
            <a:r>
              <a:rPr lang="en-US" sz="2400" dirty="0"/>
              <a:t>	add </a:t>
            </a:r>
            <a:r>
              <a:rPr lang="en-US" sz="2400" dirty="0" err="1"/>
              <a:t>sp</a:t>
            </a:r>
            <a:r>
              <a:rPr lang="en-US" sz="2400" dirty="0"/>
              <a:t>, </a:t>
            </a:r>
            <a:r>
              <a:rPr lang="en-US" sz="2400" dirty="0" err="1"/>
              <a:t>sp</a:t>
            </a:r>
            <a:r>
              <a:rPr lang="en-US" sz="2400" dirty="0"/>
              <a:t>, #20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bx</a:t>
            </a:r>
            <a:r>
              <a:rPr lang="en-US" sz="2400" dirty="0"/>
              <a:t> </a:t>
            </a:r>
            <a:r>
              <a:rPr lang="en-US" sz="2400" dirty="0" err="1"/>
              <a:t>lr</a:t>
            </a:r>
            <a:endParaRPr lang="en-US" sz="2400" dirty="0"/>
          </a:p>
          <a:p>
            <a:endParaRPr lang="en-US" sz="1200" dirty="0"/>
          </a:p>
          <a:p>
            <a:r>
              <a:rPr lang="en-US" sz="2400" dirty="0"/>
              <a:t>This can all be replaced with this pseudo-instruction:</a:t>
            </a:r>
          </a:p>
          <a:p>
            <a:endParaRPr lang="en-US" sz="12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pop {r0, r4, r5, r6}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538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PUSH/POP Pseudo-instructions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This line will produce a compiler warning: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pt-BR" sz="2400" dirty="0"/>
              <a:t>	push {lr, r0, r4, r5, r6}</a:t>
            </a:r>
          </a:p>
          <a:p>
            <a:endParaRPr lang="en-US" sz="1200" dirty="0"/>
          </a:p>
          <a:p>
            <a:r>
              <a:rPr lang="en-US" sz="2400" dirty="0"/>
              <a:t>The warning says: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2400" dirty="0"/>
              <a:t>test1.s:20: Warning: register range not in ascending order</a:t>
            </a:r>
          </a:p>
          <a:p>
            <a:endParaRPr lang="en-US" sz="1200" dirty="0"/>
          </a:p>
          <a:p>
            <a:r>
              <a:rPr lang="en-US" sz="2400" dirty="0"/>
              <a:t>The compiler wants you to order the list of registers in ascending order.</a:t>
            </a:r>
          </a:p>
          <a:p>
            <a:r>
              <a:rPr lang="en-US" sz="2400" dirty="0"/>
              <a:t>Register </a:t>
            </a:r>
            <a:r>
              <a:rPr lang="en-US" sz="2400" dirty="0" err="1"/>
              <a:t>lr</a:t>
            </a:r>
            <a:r>
              <a:rPr lang="en-US" sz="2400" dirty="0"/>
              <a:t> is really register r14, so should come after the other registers in the </a:t>
            </a:r>
            <a:r>
              <a:rPr lang="en-US" sz="2400" dirty="0" smtClean="0"/>
              <a:t>list: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pt-BR" sz="2400" dirty="0"/>
              <a:t>push </a:t>
            </a:r>
            <a:r>
              <a:rPr lang="pt-BR" sz="2400" dirty="0" smtClean="0"/>
              <a:t>{r0</a:t>
            </a:r>
            <a:r>
              <a:rPr lang="pt-BR" sz="2400" dirty="0"/>
              <a:t>, r4, r5, </a:t>
            </a:r>
            <a:r>
              <a:rPr lang="pt-BR" sz="2400" dirty="0" smtClean="0"/>
              <a:t>r6, lr}</a:t>
            </a:r>
            <a:endParaRPr lang="pt-BR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017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4195</TotalTime>
  <Words>1057</Words>
  <Application>Microsoft Office PowerPoint</Application>
  <PresentationFormat>On-screen Show (4:3)</PresentationFormat>
  <Paragraphs>241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More on Assembly</vt:lpstr>
      <vt:lpstr>Pseudo-Instructions </vt:lpstr>
      <vt:lpstr>The LDR Pseudo-instruction</vt:lpstr>
      <vt:lpstr>The LDR Pseudo-instruction</vt:lpstr>
      <vt:lpstr>The LDR Pseudo-instruction</vt:lpstr>
      <vt:lpstr>The PUSH/POP Pseudo-instructions</vt:lpstr>
      <vt:lpstr>The PUSH/POP Pseudo-instructions</vt:lpstr>
      <vt:lpstr>The PUSH/POP Pseudo-instructions</vt:lpstr>
      <vt:lpstr>The PUSH/POP Pseudo-instructions</vt:lpstr>
      <vt:lpstr>Assembly Directives</vt:lpstr>
      <vt:lpstr>The EQU directive</vt:lpstr>
      <vt:lpstr>The ASCII and BYTE Directive</vt:lpstr>
      <vt:lpstr>Example of Usage</vt:lpstr>
      <vt:lpstr>The ASCIZ Directive</vt:lpstr>
      <vt:lpstr>The WORD Directive</vt:lpstr>
      <vt:lpstr>Negative Numbers</vt:lpstr>
      <vt:lpstr>Negative Numbers: Examples</vt:lpstr>
      <vt:lpstr>Negative Numbers: Example</vt:lpstr>
      <vt:lpstr>Input</vt:lpstr>
      <vt:lpstr>Input</vt:lpstr>
      <vt:lpstr>Input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841</cp:revision>
  <dcterms:created xsi:type="dcterms:W3CDTF">2006-08-16T00:00:00Z</dcterms:created>
  <dcterms:modified xsi:type="dcterms:W3CDTF">2014-04-17T14:16:43Z</dcterms:modified>
</cp:coreProperties>
</file>