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430" r:id="rId2"/>
    <p:sldId id="460" r:id="rId3"/>
    <p:sldId id="485" r:id="rId4"/>
    <p:sldId id="494" r:id="rId5"/>
    <p:sldId id="493" r:id="rId6"/>
    <p:sldId id="495" r:id="rId7"/>
    <p:sldId id="496" r:id="rId8"/>
    <p:sldId id="497" r:id="rId9"/>
    <p:sldId id="498" r:id="rId10"/>
    <p:sldId id="499" r:id="rId11"/>
    <p:sldId id="500" r:id="rId12"/>
    <p:sldId id="501" r:id="rId13"/>
    <p:sldId id="502" r:id="rId14"/>
    <p:sldId id="503" r:id="rId15"/>
    <p:sldId id="504" r:id="rId16"/>
    <p:sldId id="507" r:id="rId17"/>
    <p:sldId id="505" r:id="rId18"/>
    <p:sldId id="506" r:id="rId19"/>
    <p:sldId id="523" r:id="rId20"/>
    <p:sldId id="524" r:id="rId21"/>
    <p:sldId id="522" r:id="rId22"/>
    <p:sldId id="532" r:id="rId23"/>
    <p:sldId id="529" r:id="rId24"/>
    <p:sldId id="530" r:id="rId25"/>
    <p:sldId id="531" r:id="rId26"/>
    <p:sldId id="533" r:id="rId27"/>
    <p:sldId id="534" r:id="rId28"/>
    <p:sldId id="535" r:id="rId29"/>
    <p:sldId id="536" r:id="rId30"/>
    <p:sldId id="537" r:id="rId31"/>
    <p:sldId id="510" r:id="rId32"/>
    <p:sldId id="511" r:id="rId33"/>
    <p:sldId id="512" r:id="rId34"/>
    <p:sldId id="513" r:id="rId35"/>
    <p:sldId id="526" r:id="rId36"/>
    <p:sldId id="527" r:id="rId37"/>
    <p:sldId id="528" r:id="rId38"/>
    <p:sldId id="525" r:id="rId39"/>
    <p:sldId id="515" r:id="rId40"/>
    <p:sldId id="516" r:id="rId41"/>
    <p:sldId id="517" r:id="rId42"/>
    <p:sldId id="518" r:id="rId43"/>
    <p:sldId id="514" r:id="rId44"/>
    <p:sldId id="519" r:id="rId45"/>
    <p:sldId id="520" r:id="rId46"/>
    <p:sldId id="521" r:id="rId4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CD89716-B8FB-4A72-B3C1-A357A67D2303}">
          <p14:sldIdLst>
            <p14:sldId id="430"/>
            <p14:sldId id="460"/>
            <p14:sldId id="485"/>
            <p14:sldId id="494"/>
            <p14:sldId id="493"/>
            <p14:sldId id="495"/>
            <p14:sldId id="496"/>
            <p14:sldId id="497"/>
            <p14:sldId id="498"/>
            <p14:sldId id="499"/>
            <p14:sldId id="500"/>
            <p14:sldId id="501"/>
            <p14:sldId id="502"/>
            <p14:sldId id="503"/>
            <p14:sldId id="504"/>
            <p14:sldId id="507"/>
            <p14:sldId id="505"/>
            <p14:sldId id="506"/>
            <p14:sldId id="523"/>
            <p14:sldId id="524"/>
            <p14:sldId id="522"/>
            <p14:sldId id="532"/>
            <p14:sldId id="529"/>
            <p14:sldId id="530"/>
            <p14:sldId id="531"/>
            <p14:sldId id="533"/>
            <p14:sldId id="534"/>
            <p14:sldId id="535"/>
            <p14:sldId id="536"/>
            <p14:sldId id="537"/>
            <p14:sldId id="510"/>
            <p14:sldId id="511"/>
            <p14:sldId id="512"/>
            <p14:sldId id="513"/>
            <p14:sldId id="526"/>
            <p14:sldId id="527"/>
            <p14:sldId id="528"/>
            <p14:sldId id="525"/>
            <p14:sldId id="515"/>
            <p14:sldId id="516"/>
            <p14:sldId id="517"/>
            <p14:sldId id="518"/>
            <p14:sldId id="514"/>
            <p14:sldId id="519"/>
            <p14:sldId id="520"/>
            <p14:sldId id="52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15" autoAdjust="0"/>
    <p:restoredTop sz="94660"/>
  </p:normalViewPr>
  <p:slideViewPr>
    <p:cSldViewPr>
      <p:cViewPr>
        <p:scale>
          <a:sx n="90" d="100"/>
          <a:sy n="90" d="100"/>
        </p:scale>
        <p:origin x="-84" y="-4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36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C6BBB22C-122D-4EE2-9812-B1AA4CFA3383}" type="datetimeFigureOut">
              <a:rPr lang="en-US" smtClean="0"/>
              <a:pPr/>
              <a:t>7/10/2014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25095B3F-8216-487B-AC35-BDA8990236ED}" type="slidenum">
              <a:rPr lang="en-US" smtClean="0"/>
              <a:pPr/>
              <a:t>‹#›</a:t>
            </a:fld>
            <a:endParaRPr lang="en-US"/>
          </a:p>
        </p:txBody>
      </p:sp>
    </p:spTree>
    <p:extLst>
      <p:ext uri="{BB962C8B-B14F-4D97-AF65-F5344CB8AC3E}">
        <p14:creationId xmlns:p14="http://schemas.microsoft.com/office/powerpoint/2010/main" val="1796385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9D9714B-E11A-4793-9D4B-C7DA0B002A2E}" type="datetime1">
              <a:rPr lang="en-US" smtClean="0"/>
              <a:pPr/>
              <a:t>7/10/2014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a:lvl1p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DFD6908-18CF-4D46-A568-031B411BADDC}" type="datetime1">
              <a:rPr lang="en-US" smtClean="0"/>
              <a:pPr/>
              <a:t>7/10/2014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540A0BF-8AB8-438E-8F5F-3BC988050D5C}" type="datetime1">
              <a:rPr lang="en-US" smtClean="0"/>
              <a:pPr/>
              <a:t>7/10/2014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4"/>
          <p:cNvSpPr txBox="1">
            <a:spLocks/>
          </p:cNvSpPr>
          <p:nvPr userDrawn="1"/>
        </p:nvSpPr>
        <p:spPr>
          <a:xfrm>
            <a:off x="0" y="6629400"/>
            <a:ext cx="9144000" cy="228600"/>
          </a:xfrm>
          <a:prstGeom prst="rect">
            <a:avLst/>
          </a:prstGeom>
        </p:spPr>
        <p:txBody>
          <a:bodyPr/>
          <a:lstStyle>
            <a:lvl1pPr>
              <a:defRPr sz="1200">
                <a:solidFill>
                  <a:schemeClr val="tx1"/>
                </a:solidFill>
              </a:defRPr>
            </a:lvl1pPr>
          </a:lstStyle>
          <a:p>
            <a:pPr algn="ctr" fontAlgn="base">
              <a:spcBef>
                <a:spcPct val="0"/>
              </a:spcBef>
              <a:spcAft>
                <a:spcPct val="0"/>
              </a:spcAft>
              <a:defRPr/>
            </a:pPr>
            <a:r>
              <a:rPr lang="en-US" i="1" dirty="0" smtClean="0">
                <a:solidFill>
                  <a:srgbClr val="000000"/>
                </a:solidFill>
                <a:latin typeface="Arial" charset="0"/>
                <a:cs typeface="Arial" charset="0"/>
              </a:rPr>
              <a:t>Structured Computer Organization</a:t>
            </a:r>
            <a:r>
              <a:rPr lang="en-US" dirty="0" smtClean="0">
                <a:solidFill>
                  <a:srgbClr val="000000"/>
                </a:solidFill>
                <a:latin typeface="Arial" charset="0"/>
                <a:cs typeface="Arial" charset="0"/>
              </a:rPr>
              <a:t>, 6</a:t>
            </a:r>
            <a:r>
              <a:rPr lang="en-US" baseline="30000" dirty="0" smtClean="0">
                <a:solidFill>
                  <a:srgbClr val="000000"/>
                </a:solidFill>
                <a:latin typeface="Arial" charset="0"/>
                <a:cs typeface="Arial" charset="0"/>
              </a:rPr>
              <a:t>th</a:t>
            </a:r>
            <a:r>
              <a:rPr lang="en-US" dirty="0" smtClean="0">
                <a:solidFill>
                  <a:srgbClr val="000000"/>
                </a:solidFill>
                <a:latin typeface="Arial" charset="0"/>
                <a:cs typeface="Arial" charset="0"/>
              </a:rPr>
              <a:t> Edition by </a:t>
            </a:r>
            <a:r>
              <a:rPr lang="en-US" dirty="0" err="1" smtClean="0">
                <a:solidFill>
                  <a:srgbClr val="000000"/>
                </a:solidFill>
                <a:latin typeface="Arial" charset="0"/>
                <a:cs typeface="Arial" charset="0"/>
              </a:rPr>
              <a:t>Tanenbaum</a:t>
            </a:r>
            <a:r>
              <a:rPr lang="en-US" dirty="0" smtClean="0">
                <a:solidFill>
                  <a:srgbClr val="000000"/>
                </a:solidFill>
                <a:latin typeface="Arial" charset="0"/>
                <a:cs typeface="Arial" charset="0"/>
              </a:rPr>
              <a:t> and Austin, © Pearson Education-Prentice Hall, 2012</a:t>
            </a:r>
          </a:p>
          <a:p>
            <a:pPr fontAlgn="base">
              <a:spcBef>
                <a:spcPct val="0"/>
              </a:spcBef>
              <a:spcAft>
                <a:spcPct val="0"/>
              </a:spcAft>
              <a:defRPr/>
            </a:pPr>
            <a:endParaRPr lang="en-US" dirty="0">
              <a:solidFill>
                <a:srgbClr val="000000"/>
              </a:solidFill>
              <a:latin typeface="Arial" charset="0"/>
              <a:cs typeface="Arial"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noChangeArrowheads="1"/>
          </p:cNvSpPr>
          <p:nvPr>
            <p:ph type="dt" sz="half" idx="10"/>
          </p:nvPr>
        </p:nvSpPr>
        <p:spPr>
          <a:xfrm>
            <a:off x="685800" y="6248400"/>
            <a:ext cx="1905000" cy="457200"/>
          </a:xfrm>
          <a:prstGeom prst="rect">
            <a:avLst/>
          </a:prstGeom>
        </p:spPr>
        <p:txBody>
          <a:bodyPr/>
          <a:lstStyle>
            <a:lvl1pPr>
              <a:defRPr/>
            </a:lvl1pPr>
          </a:lstStyle>
          <a:p>
            <a:pPr fontAlgn="base">
              <a:spcBef>
                <a:spcPct val="0"/>
              </a:spcBef>
              <a:spcAft>
                <a:spcPct val="0"/>
              </a:spcAft>
              <a:defRPr/>
            </a:pPr>
            <a:fld id="{EBCC53C8-EBAD-4C62-BD80-AE3F291521E9}" type="datetimeFigureOut">
              <a:rPr lang="en-US">
                <a:solidFill>
                  <a:srgbClr val="000000"/>
                </a:solidFill>
                <a:latin typeface="Arial" charset="0"/>
                <a:cs typeface="Arial" charset="0"/>
              </a:rPr>
              <a:pPr fontAlgn="base">
                <a:spcBef>
                  <a:spcPct val="0"/>
                </a:spcBef>
                <a:spcAft>
                  <a:spcPct val="0"/>
                </a:spcAft>
                <a:defRPr/>
              </a:pPr>
              <a:t>7/10/2014</a:t>
            </a:fld>
            <a:endParaRPr lang="en-US">
              <a:solidFill>
                <a:srgbClr val="000000"/>
              </a:solidFill>
              <a:latin typeface="Arial" charset="0"/>
              <a:cs typeface="Arial" charset="0"/>
            </a:endParaRPr>
          </a:p>
        </p:txBody>
      </p:sp>
      <p:sp>
        <p:nvSpPr>
          <p:cNvPr id="5" name="Footer Placeholder 4"/>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fontAlgn="base">
              <a:spcBef>
                <a:spcPct val="0"/>
              </a:spcBef>
              <a:spcAft>
                <a:spcPct val="0"/>
              </a:spcAft>
              <a:defRPr/>
            </a:pPr>
            <a:endParaRPr lang="en-US">
              <a:solidFill>
                <a:srgbClr val="000000"/>
              </a:solidFill>
              <a:latin typeface="Arial" charset="0"/>
              <a:cs typeface="Arial" charset="0"/>
            </a:endParaRPr>
          </a:p>
        </p:txBody>
      </p:sp>
      <p:sp>
        <p:nvSpPr>
          <p:cNvPr id="6" name="Rectangle 6"/>
          <p:cNvSpPr>
            <a:spLocks noGrp="1" noChangeArrowheads="1"/>
          </p:cNvSpPr>
          <p:nvPr>
            <p:ph type="sldNum" sz="quarter" idx="12"/>
          </p:nvPr>
        </p:nvSpPr>
        <p:spPr>
          <a:xfrm>
            <a:off x="6553200" y="6248400"/>
            <a:ext cx="1905000" cy="457200"/>
          </a:xfrm>
          <a:prstGeom prst="rect">
            <a:avLst/>
          </a:prstGeom>
        </p:spPr>
        <p:txBody>
          <a:bodyPr/>
          <a:lstStyle>
            <a:lvl1pPr>
              <a:defRPr/>
            </a:lvl1pPr>
          </a:lstStyle>
          <a:p>
            <a:pPr fontAlgn="base">
              <a:spcBef>
                <a:spcPct val="0"/>
              </a:spcBef>
              <a:spcAft>
                <a:spcPct val="0"/>
              </a:spcAft>
              <a:defRPr/>
            </a:pPr>
            <a:fld id="{6BF4B55D-9FA9-4432-8DB9-8EC9764CE2D9}" type="slidenum">
              <a:rPr lang="en-US">
                <a:solidFill>
                  <a:srgbClr val="000000"/>
                </a:solidFill>
                <a:latin typeface="Arial" charset="0"/>
                <a:cs typeface="Arial" charset="0"/>
              </a:rPr>
              <a:pPr fontAlgn="base">
                <a:spcBef>
                  <a:spcPct val="0"/>
                </a:spcBef>
                <a:spcAft>
                  <a:spcPct val="0"/>
                </a:spcAft>
                <a:defRPr/>
              </a:pPr>
              <a:t>‹#›</a:t>
            </a:fld>
            <a:endParaRPr lang="en-US">
              <a:solidFill>
                <a:srgbClr val="000000"/>
              </a:solidFill>
              <a:latin typeface="Arial" charset="0"/>
              <a:cs typeface="Arial" charset="0"/>
            </a:endParaRPr>
          </a:p>
        </p:txBody>
      </p:sp>
    </p:spTree>
    <p:extLst>
      <p:ext uri="{BB962C8B-B14F-4D97-AF65-F5344CB8AC3E}">
        <p14:creationId xmlns:p14="http://schemas.microsoft.com/office/powerpoint/2010/main" val="1408445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DD1D551-D1C9-475F-8F97-B5E238F846DE}" type="datetime1">
              <a:rPr lang="en-US" smtClean="0"/>
              <a:pPr/>
              <a:t>7/10/2014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a:lvl1p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885A71D-2E90-4908-919F-619FDB1089CE}" type="datetime1">
              <a:rPr lang="en-US" smtClean="0"/>
              <a:pPr/>
              <a:t>7/10/2014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B74358A-EF12-449E-95F9-53ECB702F323}" type="datetime1">
              <a:rPr lang="en-US" smtClean="0"/>
              <a:pPr/>
              <a:t>7/10/2014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D5FBF9DE-364F-4108-BF86-9295B2495FBB}" type="datetime1">
              <a:rPr lang="en-US" smtClean="0"/>
              <a:pPr/>
              <a:t>7/10/2014</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AF3091E9-5B6C-4491-8FE2-FE8BB8D7CBC7}" type="datetime1">
              <a:rPr lang="en-US" smtClean="0"/>
              <a:pPr/>
              <a:t>7/10/2014</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7B7432F4-B520-430E-BC9F-5620D1D82898}" type="datetime1">
              <a:rPr lang="en-US" smtClean="0"/>
              <a:pPr/>
              <a:t>7/10/2014</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D321798-164E-4412-9238-A87AFC6688E7}" type="datetime1">
              <a:rPr lang="en-US" smtClean="0"/>
              <a:pPr/>
              <a:t>7/10/2014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36B5C6D-AA2A-4233-A83B-6410688265D8}" type="datetime1">
              <a:rPr lang="en-US" smtClean="0"/>
              <a:pPr/>
              <a:t>7/10/2014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6200"/>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371600"/>
            <a:ext cx="8229600" cy="5029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7"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p:txBody>
          <a:bodyPr/>
          <a:lstStyle/>
          <a:p>
            <a:pPr eaLnBrk="1" hangingPunct="1"/>
            <a:r>
              <a:rPr lang="en-US" altLang="en-US" dirty="0" smtClean="0">
                <a:latin typeface="Arial" charset="0"/>
                <a:cs typeface="Arial" charset="0"/>
              </a:rPr>
              <a:t>More on Pipelining</a:t>
            </a:r>
          </a:p>
        </p:txBody>
      </p:sp>
      <p:sp>
        <p:nvSpPr>
          <p:cNvPr id="4" name="Slide Number Placeholder 3"/>
          <p:cNvSpPr>
            <a:spLocks noGrp="1"/>
          </p:cNvSpPr>
          <p:nvPr>
            <p:ph type="sldNum" sz="quarter" idx="12"/>
          </p:nvPr>
        </p:nvSpPr>
        <p:spPr>
          <a:xfrm>
            <a:off x="6553200" y="6356350"/>
            <a:ext cx="2133600" cy="365125"/>
          </a:xfrm>
        </p:spPr>
        <p:txBody>
          <a:bodyPr/>
          <a:lstStyle/>
          <a:p>
            <a:fld id="{B6F15528-21DE-4FAA-801E-634DDDAF4B2B}" type="slidenum">
              <a:rPr lang="en-US" smtClean="0"/>
              <a:pPr/>
              <a:t>1</a:t>
            </a:fld>
            <a:endParaRPr lang="en-US" dirty="0"/>
          </a:p>
        </p:txBody>
      </p:sp>
      <p:sp>
        <p:nvSpPr>
          <p:cNvPr id="9" name="Text Box 4"/>
          <p:cNvSpPr txBox="1">
            <a:spLocks noChangeArrowheads="1"/>
          </p:cNvSpPr>
          <p:nvPr/>
        </p:nvSpPr>
        <p:spPr bwMode="auto">
          <a:xfrm>
            <a:off x="1193890" y="4191000"/>
            <a:ext cx="667368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dirty="0"/>
              <a:t>CSE </a:t>
            </a:r>
            <a:r>
              <a:rPr lang="en-US" dirty="0" smtClean="0"/>
              <a:t>2312</a:t>
            </a:r>
          </a:p>
          <a:p>
            <a:pPr algn="ctr" eaLnBrk="1" hangingPunct="1"/>
            <a:r>
              <a:rPr lang="en-US" dirty="0"/>
              <a:t>C</a:t>
            </a:r>
            <a:r>
              <a:rPr lang="en-US" dirty="0" smtClean="0"/>
              <a:t>omputer </a:t>
            </a:r>
            <a:r>
              <a:rPr lang="en-US" dirty="0"/>
              <a:t>Organization and Assembly Language Programming </a:t>
            </a:r>
          </a:p>
          <a:p>
            <a:pPr algn="ctr" eaLnBrk="1" hangingPunct="1"/>
            <a:r>
              <a:rPr lang="en-US" dirty="0" err="1" smtClean="0"/>
              <a:t>Vassilis</a:t>
            </a:r>
            <a:r>
              <a:rPr lang="en-US" dirty="0" smtClean="0"/>
              <a:t> </a:t>
            </a:r>
            <a:r>
              <a:rPr lang="en-US" dirty="0"/>
              <a:t>Athitsos</a:t>
            </a:r>
          </a:p>
          <a:p>
            <a:pPr algn="ctr" eaLnBrk="1" hangingPunct="1"/>
            <a:r>
              <a:rPr lang="en-US" dirty="0"/>
              <a:t>University of Texas at </a:t>
            </a:r>
            <a:r>
              <a:rPr lang="en-US" dirty="0" smtClean="0"/>
              <a:t>Arlington</a:t>
            </a:r>
          </a:p>
        </p:txBody>
      </p:sp>
    </p:spTree>
    <p:extLst>
      <p:ext uri="{BB962C8B-B14F-4D97-AF65-F5344CB8AC3E}">
        <p14:creationId xmlns:p14="http://schemas.microsoft.com/office/powerpoint/2010/main" val="1485254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Pipeline Steps for: </a:t>
            </a:r>
            <a:r>
              <a:rPr lang="en-US" b="1" dirty="0"/>
              <a:t>load </a:t>
            </a:r>
            <a:r>
              <a:rPr lang="en-US" b="1" dirty="0" smtClean="0"/>
              <a:t>A address</a:t>
            </a:r>
            <a:endParaRPr lang="en-US" dirty="0"/>
          </a:p>
        </p:txBody>
      </p:sp>
      <p:sp>
        <p:nvSpPr>
          <p:cNvPr id="3" name="Content Placeholder 2"/>
          <p:cNvSpPr>
            <a:spLocks noGrp="1"/>
          </p:cNvSpPr>
          <p:nvPr>
            <p:ph idx="1"/>
          </p:nvPr>
        </p:nvSpPr>
        <p:spPr>
          <a:xfrm>
            <a:off x="457200" y="1295400"/>
            <a:ext cx="8229600" cy="5029200"/>
          </a:xfrm>
        </p:spPr>
        <p:txBody>
          <a:bodyPr>
            <a:noAutofit/>
          </a:bodyPr>
          <a:lstStyle/>
          <a:p>
            <a:r>
              <a:rPr lang="en-US" sz="2400" b="1" dirty="0" smtClean="0"/>
              <a:t>Fetch Step: </a:t>
            </a:r>
            <a:r>
              <a:rPr lang="en-US" sz="2400" dirty="0"/>
              <a:t>Fetch instruction from memory location specified by </a:t>
            </a:r>
            <a:r>
              <a:rPr lang="en-US" sz="2400" dirty="0" smtClean="0"/>
              <a:t>PC</a:t>
            </a:r>
            <a:r>
              <a:rPr lang="en-US" sz="2400" dirty="0"/>
              <a:t>. Increment </a:t>
            </a:r>
            <a:r>
              <a:rPr lang="en-US" sz="2400" dirty="0" smtClean="0"/>
              <a:t>PC </a:t>
            </a:r>
            <a:r>
              <a:rPr lang="en-US" sz="2400" dirty="0"/>
              <a:t>to point to the next instruction.</a:t>
            </a:r>
            <a:endParaRPr lang="en-US" sz="2400" dirty="0" smtClean="0"/>
          </a:p>
          <a:p>
            <a:r>
              <a:rPr lang="en-US" sz="2400" b="1" dirty="0" smtClean="0"/>
              <a:t>Decode Step: </a:t>
            </a:r>
            <a:r>
              <a:rPr lang="en-US" sz="2400" dirty="0" smtClean="0"/>
              <a:t>Determine that this statement accesses memory, takes input from </a:t>
            </a:r>
            <a:r>
              <a:rPr lang="en-US" sz="2400" b="1" dirty="0" smtClean="0"/>
              <a:t>address</a:t>
            </a:r>
            <a:r>
              <a:rPr lang="en-US" sz="2400" dirty="0" smtClean="0"/>
              <a:t>, and modifies register A.</a:t>
            </a:r>
          </a:p>
          <a:p>
            <a:r>
              <a:rPr lang="en-US" sz="2400" b="1" dirty="0" smtClean="0"/>
              <a:t>Operand Fetch Step: </a:t>
            </a:r>
            <a:r>
              <a:rPr lang="en-US" sz="2400" dirty="0" smtClean="0"/>
              <a:t>Not applicable for this instruction.</a:t>
            </a:r>
          </a:p>
          <a:p>
            <a:r>
              <a:rPr lang="en-US" sz="2400" b="1" dirty="0" smtClean="0"/>
              <a:t>Execution Step: </a:t>
            </a:r>
            <a:r>
              <a:rPr lang="en-US" sz="2400" dirty="0" smtClean="0"/>
              <a:t>The bus brings to the CPU the contents of </a:t>
            </a:r>
            <a:r>
              <a:rPr lang="en-US" sz="2400" b="1" dirty="0" smtClean="0"/>
              <a:t>address</a:t>
            </a:r>
            <a:r>
              <a:rPr lang="en-US" sz="2400" dirty="0" smtClean="0"/>
              <a:t>.</a:t>
            </a:r>
          </a:p>
          <a:p>
            <a:r>
              <a:rPr lang="en-US" sz="2400" b="1" dirty="0" smtClean="0"/>
              <a:t>Output Save Step: </a:t>
            </a:r>
            <a:r>
              <a:rPr lang="en-US" sz="2400" dirty="0" smtClean="0"/>
              <a:t>The data brought by the bus is copied to register A.</a:t>
            </a:r>
          </a:p>
          <a:p>
            <a:pPr marL="0" indent="0">
              <a:buNone/>
            </a:pPr>
            <a:endParaRPr lang="en-US" sz="1400" dirty="0"/>
          </a:p>
          <a:p>
            <a:r>
              <a:rPr lang="en-US" sz="2400" b="1" dirty="0" smtClean="0"/>
              <a:t>NOTES: </a:t>
            </a:r>
            <a:r>
              <a:rPr lang="en-US" sz="2400" dirty="0" smtClean="0"/>
              <a:t>This instruction must wait at the decode step until all previous instructions have finished modifying the contents of </a:t>
            </a:r>
            <a:r>
              <a:rPr lang="en-US" sz="2400" b="1" dirty="0" smtClean="0"/>
              <a:t>address</a:t>
            </a:r>
            <a:r>
              <a:rPr lang="en-US" sz="2400" dirty="0" smtClean="0"/>
              <a:t>. </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1130814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Steps for: </a:t>
            </a:r>
            <a:r>
              <a:rPr lang="en-US" b="1" dirty="0" smtClean="0"/>
              <a:t>store A </a:t>
            </a:r>
            <a:r>
              <a:rPr lang="en-US" b="1" dirty="0"/>
              <a:t>address </a:t>
            </a:r>
            <a:endParaRPr lang="en-US" dirty="0"/>
          </a:p>
        </p:txBody>
      </p:sp>
      <p:sp>
        <p:nvSpPr>
          <p:cNvPr id="3" name="Content Placeholder 2"/>
          <p:cNvSpPr>
            <a:spLocks noGrp="1"/>
          </p:cNvSpPr>
          <p:nvPr>
            <p:ph idx="1"/>
          </p:nvPr>
        </p:nvSpPr>
        <p:spPr/>
        <p:txBody>
          <a:bodyPr>
            <a:noAutofit/>
          </a:bodyPr>
          <a:lstStyle/>
          <a:p>
            <a:r>
              <a:rPr lang="en-US" sz="2800" b="1" dirty="0" smtClean="0"/>
              <a:t>Fetch Step:</a:t>
            </a:r>
            <a:endParaRPr lang="en-US" sz="2400" dirty="0" smtClean="0"/>
          </a:p>
          <a:p>
            <a:r>
              <a:rPr lang="en-US" sz="2800" b="1" dirty="0" smtClean="0"/>
              <a:t>Decode Step:</a:t>
            </a:r>
          </a:p>
          <a:p>
            <a:r>
              <a:rPr lang="en-US" sz="2800" b="1" dirty="0" smtClean="0"/>
              <a:t>Operand Fetch Step:</a:t>
            </a:r>
          </a:p>
          <a:p>
            <a:r>
              <a:rPr lang="en-US" sz="2800" b="1" dirty="0" smtClean="0"/>
              <a:t>Execution Step:</a:t>
            </a:r>
            <a:endParaRPr lang="en-US" sz="2400" dirty="0" smtClean="0"/>
          </a:p>
          <a:p>
            <a:r>
              <a:rPr lang="en-US" sz="2800" b="1" dirty="0" smtClean="0"/>
              <a:t>Output Save Step:</a:t>
            </a:r>
          </a:p>
          <a:p>
            <a:pPr marL="0" indent="0">
              <a:buNone/>
            </a:pPr>
            <a:endParaRPr lang="en-US" sz="2400" dirty="0" smtClean="0"/>
          </a:p>
          <a:p>
            <a:pPr marL="0" indent="0">
              <a:buNone/>
            </a:pPr>
            <a:endParaRPr lang="en-US" sz="1000" dirty="0"/>
          </a:p>
          <a:p>
            <a:r>
              <a:rPr lang="en-US" sz="2800" b="1" dirty="0" smtClean="0"/>
              <a:t>NOTES:</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2879494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Pipeline Steps for: </a:t>
            </a:r>
            <a:r>
              <a:rPr lang="en-US" b="1" dirty="0"/>
              <a:t>store A address </a:t>
            </a:r>
            <a:endParaRPr lang="en-US" dirty="0"/>
          </a:p>
        </p:txBody>
      </p:sp>
      <p:sp>
        <p:nvSpPr>
          <p:cNvPr id="3" name="Content Placeholder 2"/>
          <p:cNvSpPr>
            <a:spLocks noGrp="1"/>
          </p:cNvSpPr>
          <p:nvPr>
            <p:ph idx="1"/>
          </p:nvPr>
        </p:nvSpPr>
        <p:spPr>
          <a:xfrm>
            <a:off x="457200" y="1295400"/>
            <a:ext cx="8229600" cy="5029200"/>
          </a:xfrm>
        </p:spPr>
        <p:txBody>
          <a:bodyPr>
            <a:noAutofit/>
          </a:bodyPr>
          <a:lstStyle/>
          <a:p>
            <a:r>
              <a:rPr lang="en-US" sz="2400" b="1" dirty="0" smtClean="0"/>
              <a:t>Fetch Step: </a:t>
            </a:r>
            <a:r>
              <a:rPr lang="en-US" sz="2400" dirty="0"/>
              <a:t>Fetch instruction from memory location specified by </a:t>
            </a:r>
            <a:r>
              <a:rPr lang="en-US" sz="2400" dirty="0" smtClean="0"/>
              <a:t>PC</a:t>
            </a:r>
            <a:r>
              <a:rPr lang="en-US" sz="2400" dirty="0"/>
              <a:t>. Increment </a:t>
            </a:r>
            <a:r>
              <a:rPr lang="en-US" sz="2400" dirty="0" smtClean="0"/>
              <a:t>PC </a:t>
            </a:r>
            <a:r>
              <a:rPr lang="en-US" sz="2400" dirty="0"/>
              <a:t>to point to the next instruction.</a:t>
            </a:r>
            <a:endParaRPr lang="en-US" sz="2400" dirty="0" smtClean="0"/>
          </a:p>
          <a:p>
            <a:r>
              <a:rPr lang="en-US" sz="2400" b="1" dirty="0" smtClean="0"/>
              <a:t>Decode Step: </a:t>
            </a:r>
            <a:r>
              <a:rPr lang="en-US" sz="2400" dirty="0" smtClean="0"/>
              <a:t>Determine that this statement accesses memory, takes input from register A, and modifies </a:t>
            </a:r>
            <a:r>
              <a:rPr lang="en-US" sz="2400" b="1" dirty="0" smtClean="0"/>
              <a:t>address</a:t>
            </a:r>
            <a:r>
              <a:rPr lang="en-US" sz="2400" dirty="0" smtClean="0"/>
              <a:t>.</a:t>
            </a:r>
          </a:p>
          <a:p>
            <a:r>
              <a:rPr lang="en-US" sz="2400" b="1" dirty="0" smtClean="0"/>
              <a:t>Operand Fetch Step: </a:t>
            </a:r>
            <a:r>
              <a:rPr lang="en-US" sz="2400" dirty="0"/>
              <a:t>Not applicable for this instruction</a:t>
            </a:r>
            <a:r>
              <a:rPr lang="en-US" sz="2400" dirty="0" smtClean="0"/>
              <a:t>.</a:t>
            </a:r>
          </a:p>
          <a:p>
            <a:r>
              <a:rPr lang="en-US" sz="2400" b="1" dirty="0" smtClean="0"/>
              <a:t>Execution Step: </a:t>
            </a:r>
            <a:r>
              <a:rPr lang="en-US" sz="2400" dirty="0" smtClean="0"/>
              <a:t>The bus receives the contents of register A from the CPU.</a:t>
            </a:r>
          </a:p>
          <a:p>
            <a:r>
              <a:rPr lang="en-US" sz="2400" b="1" dirty="0" smtClean="0"/>
              <a:t>Output Save Step: </a:t>
            </a:r>
            <a:r>
              <a:rPr lang="en-US" sz="2400" dirty="0" smtClean="0"/>
              <a:t>The bus saves the data at </a:t>
            </a:r>
            <a:r>
              <a:rPr lang="en-US" sz="2400" b="1" dirty="0" smtClean="0"/>
              <a:t>address</a:t>
            </a:r>
            <a:r>
              <a:rPr lang="en-US" sz="2400" dirty="0" smtClean="0"/>
              <a:t>.</a:t>
            </a:r>
          </a:p>
          <a:p>
            <a:pPr marL="0" indent="0">
              <a:buNone/>
            </a:pPr>
            <a:endParaRPr lang="en-US" sz="1400" dirty="0"/>
          </a:p>
          <a:p>
            <a:r>
              <a:rPr lang="en-US" sz="2400" b="1" dirty="0" smtClean="0"/>
              <a:t>NOTES: </a:t>
            </a:r>
            <a:r>
              <a:rPr lang="en-US" sz="2400" dirty="0" smtClean="0"/>
              <a:t>This instruction must wait at the decode step until all previous instructions have finished modifying the contents of register A. </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4008053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Steps for: </a:t>
            </a:r>
            <a:r>
              <a:rPr lang="en-US" b="1" dirty="0" err="1" smtClean="0"/>
              <a:t>goto</a:t>
            </a:r>
            <a:r>
              <a:rPr lang="en-US" b="1" dirty="0" smtClean="0"/>
              <a:t> line </a:t>
            </a:r>
            <a:endParaRPr lang="en-US" dirty="0"/>
          </a:p>
        </p:txBody>
      </p:sp>
      <p:sp>
        <p:nvSpPr>
          <p:cNvPr id="3" name="Content Placeholder 2"/>
          <p:cNvSpPr>
            <a:spLocks noGrp="1"/>
          </p:cNvSpPr>
          <p:nvPr>
            <p:ph idx="1"/>
          </p:nvPr>
        </p:nvSpPr>
        <p:spPr/>
        <p:txBody>
          <a:bodyPr>
            <a:noAutofit/>
          </a:bodyPr>
          <a:lstStyle/>
          <a:p>
            <a:r>
              <a:rPr lang="en-US" sz="2800" b="1" dirty="0" smtClean="0"/>
              <a:t>Fetch Step:</a:t>
            </a:r>
            <a:endParaRPr lang="en-US" sz="2400" dirty="0" smtClean="0"/>
          </a:p>
          <a:p>
            <a:r>
              <a:rPr lang="en-US" sz="2800" b="1" dirty="0" smtClean="0"/>
              <a:t>Decode Step:</a:t>
            </a:r>
          </a:p>
          <a:p>
            <a:r>
              <a:rPr lang="en-US" sz="2800" b="1" dirty="0" smtClean="0"/>
              <a:t>Operand Fetch Step:</a:t>
            </a:r>
          </a:p>
          <a:p>
            <a:r>
              <a:rPr lang="en-US" sz="2800" b="1" dirty="0" smtClean="0"/>
              <a:t>Execution Step:</a:t>
            </a:r>
            <a:endParaRPr lang="en-US" sz="2400" dirty="0" smtClean="0"/>
          </a:p>
          <a:p>
            <a:r>
              <a:rPr lang="en-US" sz="2800" b="1" dirty="0" smtClean="0"/>
              <a:t>Output Save Step:</a:t>
            </a:r>
          </a:p>
          <a:p>
            <a:pPr marL="0" indent="0">
              <a:buNone/>
            </a:pPr>
            <a:endParaRPr lang="en-US" sz="2400" dirty="0" smtClean="0"/>
          </a:p>
          <a:p>
            <a:pPr marL="0" indent="0">
              <a:buNone/>
            </a:pPr>
            <a:endParaRPr lang="en-US" sz="1000" dirty="0"/>
          </a:p>
          <a:p>
            <a:r>
              <a:rPr lang="en-US" sz="2800" b="1" dirty="0" smtClean="0"/>
              <a:t>NOTES:</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3656531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Pipeline Steps for: </a:t>
            </a:r>
            <a:r>
              <a:rPr lang="en-US" b="1" dirty="0" err="1"/>
              <a:t>goto</a:t>
            </a:r>
            <a:r>
              <a:rPr lang="en-US" b="1" dirty="0"/>
              <a:t> line </a:t>
            </a:r>
            <a:endParaRPr lang="en-US" dirty="0"/>
          </a:p>
        </p:txBody>
      </p:sp>
      <p:sp>
        <p:nvSpPr>
          <p:cNvPr id="3" name="Content Placeholder 2"/>
          <p:cNvSpPr>
            <a:spLocks noGrp="1"/>
          </p:cNvSpPr>
          <p:nvPr>
            <p:ph idx="1"/>
          </p:nvPr>
        </p:nvSpPr>
        <p:spPr>
          <a:xfrm>
            <a:off x="457200" y="1295400"/>
            <a:ext cx="8229600" cy="5029200"/>
          </a:xfrm>
        </p:spPr>
        <p:txBody>
          <a:bodyPr>
            <a:noAutofit/>
          </a:bodyPr>
          <a:lstStyle/>
          <a:p>
            <a:r>
              <a:rPr lang="en-US" sz="2400" b="1" dirty="0" smtClean="0"/>
              <a:t>Fetch Step: </a:t>
            </a:r>
            <a:r>
              <a:rPr lang="en-US" sz="2400" dirty="0"/>
              <a:t>Fetch instruction from memory location specified by </a:t>
            </a:r>
            <a:r>
              <a:rPr lang="en-US" sz="2400" dirty="0" smtClean="0"/>
              <a:t>PC</a:t>
            </a:r>
            <a:r>
              <a:rPr lang="en-US" sz="2400" dirty="0"/>
              <a:t>. Increment </a:t>
            </a:r>
            <a:r>
              <a:rPr lang="en-US" sz="2400" dirty="0" smtClean="0"/>
              <a:t>PC </a:t>
            </a:r>
            <a:r>
              <a:rPr lang="en-US" sz="2400" dirty="0"/>
              <a:t>to point to the next instruction.</a:t>
            </a:r>
            <a:endParaRPr lang="en-US" sz="2400" dirty="0" smtClean="0"/>
          </a:p>
          <a:p>
            <a:r>
              <a:rPr lang="en-US" sz="2400" b="1" dirty="0" smtClean="0"/>
              <a:t>Decode Step: </a:t>
            </a:r>
            <a:r>
              <a:rPr lang="en-US" sz="2400" dirty="0" smtClean="0"/>
              <a:t>Determine that this statement is a </a:t>
            </a:r>
            <a:r>
              <a:rPr lang="en-US" sz="2400" b="1" dirty="0" err="1" smtClean="0"/>
              <a:t>goto</a:t>
            </a:r>
            <a:r>
              <a:rPr lang="en-US" sz="2400" dirty="0" smtClean="0"/>
              <a:t>.</a:t>
            </a:r>
            <a:r>
              <a:rPr lang="en-US" sz="2400" b="1" dirty="0" smtClean="0"/>
              <a:t> </a:t>
            </a:r>
            <a:r>
              <a:rPr lang="en-US" sz="2400" dirty="0" smtClean="0"/>
              <a:t>Flush (erase) what is stored at the fetch step in the pipeline.</a:t>
            </a:r>
          </a:p>
          <a:p>
            <a:r>
              <a:rPr lang="en-US" sz="2400" b="1" dirty="0" smtClean="0"/>
              <a:t>Operand Fetch Step: </a:t>
            </a:r>
            <a:r>
              <a:rPr lang="en-US" sz="2400" dirty="0"/>
              <a:t>Not applicable for this instruction</a:t>
            </a:r>
            <a:r>
              <a:rPr lang="en-US" sz="2400" dirty="0" smtClean="0"/>
              <a:t>.</a:t>
            </a:r>
          </a:p>
          <a:p>
            <a:r>
              <a:rPr lang="en-US" sz="2400" b="1" dirty="0" smtClean="0"/>
              <a:t>Execution Step: </a:t>
            </a:r>
            <a:r>
              <a:rPr lang="en-US" sz="2400" dirty="0" smtClean="0"/>
              <a:t>Not applicable for this instruction.</a:t>
            </a:r>
          </a:p>
          <a:p>
            <a:r>
              <a:rPr lang="en-US" sz="2400" b="1" dirty="0" smtClean="0"/>
              <a:t>Output Save Step: </a:t>
            </a:r>
            <a:r>
              <a:rPr lang="en-US" sz="2400" dirty="0" smtClean="0"/>
              <a:t>The program counter (PC) is set to the specified </a:t>
            </a:r>
            <a:r>
              <a:rPr lang="en-US" sz="2400" b="1" dirty="0" smtClean="0"/>
              <a:t>line</a:t>
            </a:r>
            <a:r>
              <a:rPr lang="en-US" sz="2400" dirty="0" smtClean="0"/>
              <a:t>.</a:t>
            </a:r>
          </a:p>
          <a:p>
            <a:pPr marL="0" indent="0">
              <a:buNone/>
            </a:pPr>
            <a:endParaRPr lang="en-US" sz="1400" dirty="0"/>
          </a:p>
          <a:p>
            <a:r>
              <a:rPr lang="en-US" sz="2400" b="1" dirty="0" smtClean="0"/>
              <a:t>NOTES: </a:t>
            </a:r>
            <a:r>
              <a:rPr lang="en-US" sz="2400" dirty="0" smtClean="0"/>
              <a:t>See next slide.</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2743850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Pipeline Steps for: </a:t>
            </a:r>
            <a:r>
              <a:rPr lang="en-US" b="1" dirty="0" err="1"/>
              <a:t>goto</a:t>
            </a:r>
            <a:r>
              <a:rPr lang="en-US" b="1" dirty="0"/>
              <a:t> line </a:t>
            </a:r>
            <a:endParaRPr lang="en-US" dirty="0"/>
          </a:p>
        </p:txBody>
      </p:sp>
      <p:sp>
        <p:nvSpPr>
          <p:cNvPr id="3" name="Content Placeholder 2"/>
          <p:cNvSpPr>
            <a:spLocks noGrp="1"/>
          </p:cNvSpPr>
          <p:nvPr>
            <p:ph idx="1"/>
          </p:nvPr>
        </p:nvSpPr>
        <p:spPr/>
        <p:txBody>
          <a:bodyPr>
            <a:normAutofit/>
          </a:bodyPr>
          <a:lstStyle/>
          <a:p>
            <a:r>
              <a:rPr lang="en-US" sz="2400" b="1" dirty="0"/>
              <a:t>NOTES: </a:t>
            </a:r>
            <a:r>
              <a:rPr lang="en-US" sz="2400" dirty="0"/>
              <a:t>When a </a:t>
            </a:r>
            <a:r>
              <a:rPr lang="en-US" sz="2400" b="1" dirty="0" err="1"/>
              <a:t>goto</a:t>
            </a:r>
            <a:r>
              <a:rPr lang="en-US" sz="2400" dirty="0"/>
              <a:t> instruction completes the decode </a:t>
            </a:r>
            <a:r>
              <a:rPr lang="en-US" sz="2400" dirty="0" smtClean="0"/>
              <a:t>step:</a:t>
            </a:r>
          </a:p>
          <a:p>
            <a:pPr lvl="1"/>
            <a:r>
              <a:rPr lang="en-US" sz="2000" dirty="0" smtClean="0"/>
              <a:t>The </a:t>
            </a:r>
            <a:r>
              <a:rPr lang="en-US" sz="2000" dirty="0"/>
              <a:t>pipeline </a:t>
            </a:r>
            <a:r>
              <a:rPr lang="en-US" sz="2000" b="1" dirty="0"/>
              <a:t>stops receiving</a:t>
            </a:r>
            <a:r>
              <a:rPr lang="en-US" sz="2000" dirty="0"/>
              <a:t> any new </a:t>
            </a:r>
            <a:r>
              <a:rPr lang="en-US" sz="2000" dirty="0" smtClean="0"/>
              <a:t>instructions. However, instructions that entered the pipeline </a:t>
            </a:r>
            <a:r>
              <a:rPr lang="en-US" sz="2000" b="1" dirty="0" smtClean="0"/>
              <a:t>before</a:t>
            </a:r>
            <a:r>
              <a:rPr lang="en-US" sz="2000" dirty="0" smtClean="0"/>
              <a:t> the </a:t>
            </a:r>
            <a:r>
              <a:rPr lang="en-US" sz="2000" b="1" dirty="0" err="1" smtClean="0"/>
              <a:t>goto</a:t>
            </a:r>
            <a:r>
              <a:rPr lang="en-US" sz="2000" dirty="0" smtClean="0"/>
              <a:t> instruction continue normal execution.</a:t>
            </a:r>
          </a:p>
          <a:p>
            <a:pPr lvl="1"/>
            <a:r>
              <a:rPr lang="en-US" sz="2000" dirty="0" smtClean="0"/>
              <a:t>The pipeline ignores and does not process any further the </a:t>
            </a:r>
            <a:r>
              <a:rPr lang="en-US" sz="2000" dirty="0"/>
              <a:t>instruction that was fetched while the </a:t>
            </a:r>
            <a:r>
              <a:rPr lang="en-US" sz="2000" b="1" dirty="0" err="1"/>
              <a:t>goto</a:t>
            </a:r>
            <a:r>
              <a:rPr lang="en-US" sz="2000" dirty="0"/>
              <a:t> instruction was decoded. </a:t>
            </a:r>
            <a:endParaRPr lang="en-US" sz="2000" dirty="0" smtClean="0"/>
          </a:p>
          <a:p>
            <a:r>
              <a:rPr lang="en-US" sz="2400" dirty="0" smtClean="0"/>
              <a:t>Fetching </a:t>
            </a:r>
            <a:r>
              <a:rPr lang="en-US" sz="2400" dirty="0"/>
              <a:t>statements resumes as soon as the </a:t>
            </a:r>
            <a:r>
              <a:rPr lang="en-US" sz="2400" b="1" dirty="0" err="1"/>
              <a:t>goto</a:t>
            </a:r>
            <a:r>
              <a:rPr lang="en-US" sz="2400" dirty="0"/>
              <a:t> instruction has finished </a:t>
            </a:r>
            <a:r>
              <a:rPr lang="en-US" sz="2400" dirty="0" smtClean="0"/>
              <a:t>executing, i.e., when the </a:t>
            </a:r>
            <a:r>
              <a:rPr lang="en-US" sz="2400" b="1" dirty="0" err="1" smtClean="0"/>
              <a:t>goto</a:t>
            </a:r>
            <a:r>
              <a:rPr lang="en-US" sz="2400" b="1" dirty="0" smtClean="0"/>
              <a:t> </a:t>
            </a:r>
            <a:r>
              <a:rPr lang="en-US" sz="2400" dirty="0" smtClean="0"/>
              <a:t>instruction </a:t>
            </a:r>
            <a:r>
              <a:rPr lang="en-US" sz="2400" b="1" dirty="0" smtClean="0"/>
              <a:t>has </a:t>
            </a:r>
            <a:r>
              <a:rPr lang="en-US" sz="2400" b="1" dirty="0"/>
              <a:t>completed </a:t>
            </a:r>
            <a:r>
              <a:rPr lang="en-US" sz="2400" dirty="0"/>
              <a:t>the output save </a:t>
            </a:r>
            <a:r>
              <a:rPr lang="en-US" sz="2400" dirty="0" smtClean="0"/>
              <a:t>step.</a:t>
            </a:r>
            <a:endParaRPr lang="en-US" sz="2400" dirty="0"/>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Tree>
    <p:extLst>
      <p:ext uri="{BB962C8B-B14F-4D97-AF65-F5344CB8AC3E}">
        <p14:creationId xmlns:p14="http://schemas.microsoft.com/office/powerpoint/2010/main" val="3288220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Steps for: </a:t>
            </a:r>
            <a:r>
              <a:rPr lang="en-US" b="1" dirty="0" smtClean="0"/>
              <a:t>if A line </a:t>
            </a:r>
            <a:endParaRPr lang="en-US" dirty="0"/>
          </a:p>
        </p:txBody>
      </p:sp>
      <p:sp>
        <p:nvSpPr>
          <p:cNvPr id="3" name="Content Placeholder 2"/>
          <p:cNvSpPr>
            <a:spLocks noGrp="1"/>
          </p:cNvSpPr>
          <p:nvPr>
            <p:ph idx="1"/>
          </p:nvPr>
        </p:nvSpPr>
        <p:spPr/>
        <p:txBody>
          <a:bodyPr>
            <a:noAutofit/>
          </a:bodyPr>
          <a:lstStyle/>
          <a:p>
            <a:r>
              <a:rPr lang="en-US" sz="2800" b="1" dirty="0" smtClean="0"/>
              <a:t>Fetch Step:</a:t>
            </a:r>
            <a:endParaRPr lang="en-US" sz="2400" dirty="0" smtClean="0"/>
          </a:p>
          <a:p>
            <a:r>
              <a:rPr lang="en-US" sz="2800" b="1" dirty="0" smtClean="0"/>
              <a:t>Decode Step:</a:t>
            </a:r>
          </a:p>
          <a:p>
            <a:r>
              <a:rPr lang="en-US" sz="2800" b="1" dirty="0" smtClean="0"/>
              <a:t>Operand Fetch Step:</a:t>
            </a:r>
          </a:p>
          <a:p>
            <a:r>
              <a:rPr lang="en-US" sz="2800" b="1" dirty="0" smtClean="0"/>
              <a:t>Execution Step:</a:t>
            </a:r>
            <a:endParaRPr lang="en-US" sz="2400" dirty="0" smtClean="0"/>
          </a:p>
          <a:p>
            <a:r>
              <a:rPr lang="en-US" sz="2800" b="1" dirty="0" smtClean="0"/>
              <a:t>Output Save Step:</a:t>
            </a:r>
          </a:p>
          <a:p>
            <a:pPr marL="0" indent="0">
              <a:buNone/>
            </a:pPr>
            <a:endParaRPr lang="en-US" sz="2400" dirty="0" smtClean="0"/>
          </a:p>
          <a:p>
            <a:pPr marL="0" indent="0">
              <a:buNone/>
            </a:pPr>
            <a:endParaRPr lang="en-US" sz="1000" dirty="0"/>
          </a:p>
          <a:p>
            <a:r>
              <a:rPr lang="en-US" sz="2800" b="1" dirty="0" smtClean="0"/>
              <a:t>NOTES:</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spTree>
    <p:extLst>
      <p:ext uri="{BB962C8B-B14F-4D97-AF65-F5344CB8AC3E}">
        <p14:creationId xmlns:p14="http://schemas.microsoft.com/office/powerpoint/2010/main" val="36841386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Pipeline Steps for: </a:t>
            </a:r>
            <a:r>
              <a:rPr lang="en-US" b="1" dirty="0"/>
              <a:t>if A line </a:t>
            </a:r>
            <a:endParaRPr lang="en-US" dirty="0"/>
          </a:p>
        </p:txBody>
      </p:sp>
      <p:sp>
        <p:nvSpPr>
          <p:cNvPr id="3" name="Content Placeholder 2"/>
          <p:cNvSpPr>
            <a:spLocks noGrp="1"/>
          </p:cNvSpPr>
          <p:nvPr>
            <p:ph idx="1"/>
          </p:nvPr>
        </p:nvSpPr>
        <p:spPr>
          <a:xfrm>
            <a:off x="457200" y="1295400"/>
            <a:ext cx="8382000" cy="5029200"/>
          </a:xfrm>
        </p:spPr>
        <p:txBody>
          <a:bodyPr>
            <a:noAutofit/>
          </a:bodyPr>
          <a:lstStyle/>
          <a:p>
            <a:r>
              <a:rPr lang="en-US" sz="2400" b="1" dirty="0" smtClean="0"/>
              <a:t>Fetch Step: </a:t>
            </a:r>
            <a:r>
              <a:rPr lang="en-US" sz="2400" dirty="0"/>
              <a:t>Fetch instruction from memory location specified by </a:t>
            </a:r>
            <a:r>
              <a:rPr lang="en-US" sz="2400" dirty="0" smtClean="0"/>
              <a:t>PC</a:t>
            </a:r>
            <a:r>
              <a:rPr lang="en-US" sz="2400" dirty="0"/>
              <a:t>. Increment </a:t>
            </a:r>
            <a:r>
              <a:rPr lang="en-US" sz="2400" dirty="0" smtClean="0"/>
              <a:t>PC </a:t>
            </a:r>
            <a:r>
              <a:rPr lang="en-US" sz="2400" dirty="0"/>
              <a:t>to point to the next instruction.</a:t>
            </a:r>
            <a:endParaRPr lang="en-US" sz="2400" dirty="0" smtClean="0"/>
          </a:p>
          <a:p>
            <a:r>
              <a:rPr lang="en-US" sz="2400" b="1" dirty="0" smtClean="0"/>
              <a:t>Decode Step: </a:t>
            </a:r>
            <a:r>
              <a:rPr lang="en-US" sz="2400" dirty="0" smtClean="0"/>
              <a:t>Determine that this statement is an </a:t>
            </a:r>
            <a:r>
              <a:rPr lang="en-US" sz="2400" b="1" dirty="0" smtClean="0"/>
              <a:t>if</a:t>
            </a:r>
            <a:r>
              <a:rPr lang="en-US" sz="2400" dirty="0"/>
              <a:t> </a:t>
            </a:r>
            <a:r>
              <a:rPr lang="en-US" sz="2400" dirty="0" smtClean="0"/>
              <a:t>and that it accesses register </a:t>
            </a:r>
            <a:r>
              <a:rPr lang="en-US" sz="2400" b="1" dirty="0" smtClean="0"/>
              <a:t>A</a:t>
            </a:r>
            <a:r>
              <a:rPr lang="en-US" sz="2400" dirty="0" smtClean="0"/>
              <a:t>. Flush (erase) what is stored at the fetch step in the pipeline.</a:t>
            </a:r>
          </a:p>
          <a:p>
            <a:r>
              <a:rPr lang="en-US" sz="2400" b="1" dirty="0" smtClean="0"/>
              <a:t>Operand Fetch Step: </a:t>
            </a:r>
            <a:r>
              <a:rPr lang="en-US" sz="2400" dirty="0" smtClean="0"/>
              <a:t>Copy contents of register A to first ALU input register.</a:t>
            </a:r>
          </a:p>
          <a:p>
            <a:r>
              <a:rPr lang="en-US" sz="2400" b="1" dirty="0" smtClean="0"/>
              <a:t>Execution Step: </a:t>
            </a:r>
            <a:r>
              <a:rPr lang="en-US" sz="2400" dirty="0" smtClean="0"/>
              <a:t>The ALU compares the first input register with 0, and outputs 0 if the input register equals 0, outputs 1 otherwise.</a:t>
            </a:r>
          </a:p>
          <a:p>
            <a:r>
              <a:rPr lang="en-US" sz="2400" b="1" dirty="0" smtClean="0"/>
              <a:t>Output Save Step: </a:t>
            </a:r>
            <a:r>
              <a:rPr lang="en-US" sz="2400" dirty="0" smtClean="0"/>
              <a:t>If the ALU output is 1, the program counter (PC) is set to the specified </a:t>
            </a:r>
            <a:r>
              <a:rPr lang="en-US" sz="2400" b="1" dirty="0" smtClean="0"/>
              <a:t>line</a:t>
            </a:r>
            <a:r>
              <a:rPr lang="en-US" sz="2400" dirty="0" smtClean="0"/>
              <a:t>. Nothing done otherwise.</a:t>
            </a:r>
          </a:p>
          <a:p>
            <a:pPr marL="0" indent="0">
              <a:buNone/>
            </a:pPr>
            <a:endParaRPr lang="en-US" sz="1400" dirty="0"/>
          </a:p>
          <a:p>
            <a:r>
              <a:rPr lang="en-US" sz="2400" b="1" dirty="0" smtClean="0"/>
              <a:t>NOTES: </a:t>
            </a:r>
            <a:r>
              <a:rPr lang="en-US" sz="2400" dirty="0" smtClean="0"/>
              <a:t>See next slide.</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dirty="0"/>
          </a:p>
        </p:txBody>
      </p:sp>
    </p:spTree>
    <p:extLst>
      <p:ext uri="{BB962C8B-B14F-4D97-AF65-F5344CB8AC3E}">
        <p14:creationId xmlns:p14="http://schemas.microsoft.com/office/powerpoint/2010/main" val="24135947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Pipeline Steps for: </a:t>
            </a:r>
            <a:r>
              <a:rPr lang="en-US" b="1" dirty="0"/>
              <a:t>if A line </a:t>
            </a:r>
            <a:endParaRPr lang="en-US" dirty="0"/>
          </a:p>
        </p:txBody>
      </p:sp>
      <p:sp>
        <p:nvSpPr>
          <p:cNvPr id="3" name="Content Placeholder 2"/>
          <p:cNvSpPr>
            <a:spLocks noGrp="1"/>
          </p:cNvSpPr>
          <p:nvPr>
            <p:ph idx="1"/>
          </p:nvPr>
        </p:nvSpPr>
        <p:spPr/>
        <p:txBody>
          <a:bodyPr>
            <a:normAutofit/>
          </a:bodyPr>
          <a:lstStyle/>
          <a:p>
            <a:r>
              <a:rPr lang="en-US" sz="2400" b="1" dirty="0" smtClean="0"/>
              <a:t>NOTE 1:</a:t>
            </a:r>
            <a:r>
              <a:rPr lang="en-US" sz="2400" dirty="0" smtClean="0"/>
              <a:t>  an </a:t>
            </a:r>
            <a:r>
              <a:rPr lang="en-US" sz="2400" b="1" dirty="0" smtClean="0"/>
              <a:t>if</a:t>
            </a:r>
            <a:r>
              <a:rPr lang="en-US" sz="2400" dirty="0" smtClean="0"/>
              <a:t> instruction must wait at the decode step until all previous instructions have finished modifying register A.</a:t>
            </a:r>
          </a:p>
          <a:p>
            <a:r>
              <a:rPr lang="en-US" sz="2400" dirty="0" smtClean="0"/>
              <a:t>When an </a:t>
            </a:r>
            <a:r>
              <a:rPr lang="en-US" sz="2400" b="1" dirty="0" smtClean="0"/>
              <a:t>if </a:t>
            </a:r>
            <a:r>
              <a:rPr lang="en-US" sz="2400" dirty="0" smtClean="0"/>
              <a:t>instruction </a:t>
            </a:r>
            <a:r>
              <a:rPr lang="en-US" sz="2400" dirty="0"/>
              <a:t>completes the decode </a:t>
            </a:r>
            <a:r>
              <a:rPr lang="en-US" sz="2400" dirty="0" smtClean="0"/>
              <a:t>step:</a:t>
            </a:r>
          </a:p>
          <a:p>
            <a:pPr lvl="1"/>
            <a:r>
              <a:rPr lang="en-US" sz="2000" dirty="0" smtClean="0"/>
              <a:t>The </a:t>
            </a:r>
            <a:r>
              <a:rPr lang="en-US" sz="2000" dirty="0"/>
              <a:t>pipeline </a:t>
            </a:r>
            <a:r>
              <a:rPr lang="en-US" sz="2000" b="1" dirty="0"/>
              <a:t>stops receiving</a:t>
            </a:r>
            <a:r>
              <a:rPr lang="en-US" sz="2000" dirty="0"/>
              <a:t> any new </a:t>
            </a:r>
            <a:r>
              <a:rPr lang="en-US" sz="2000" dirty="0" smtClean="0"/>
              <a:t>instructions. However, instructions that entered the pipeline </a:t>
            </a:r>
            <a:r>
              <a:rPr lang="en-US" sz="2000" b="1" dirty="0" smtClean="0"/>
              <a:t>before</a:t>
            </a:r>
            <a:r>
              <a:rPr lang="en-US" sz="2000" dirty="0" smtClean="0"/>
              <a:t> the </a:t>
            </a:r>
            <a:r>
              <a:rPr lang="en-US" sz="2000" b="1" dirty="0" smtClean="0"/>
              <a:t>if</a:t>
            </a:r>
            <a:r>
              <a:rPr lang="en-US" sz="2000" dirty="0" smtClean="0"/>
              <a:t> instruction continue normal execution.</a:t>
            </a:r>
          </a:p>
          <a:p>
            <a:pPr lvl="1"/>
            <a:r>
              <a:rPr lang="en-US" sz="2000" dirty="0" smtClean="0"/>
              <a:t>The pipeline erases and does not process any further the </a:t>
            </a:r>
            <a:r>
              <a:rPr lang="en-US" sz="2000" dirty="0"/>
              <a:t>instruction that was fetched while the </a:t>
            </a:r>
            <a:r>
              <a:rPr lang="en-US" sz="2000" b="1" dirty="0" smtClean="0"/>
              <a:t>if </a:t>
            </a:r>
            <a:r>
              <a:rPr lang="en-US" sz="2000" dirty="0" smtClean="0"/>
              <a:t>instruction </a:t>
            </a:r>
            <a:r>
              <a:rPr lang="en-US" sz="2000" dirty="0"/>
              <a:t>was decoded. </a:t>
            </a:r>
            <a:endParaRPr lang="en-US" sz="2000" dirty="0" smtClean="0"/>
          </a:p>
          <a:p>
            <a:r>
              <a:rPr lang="en-US" sz="2400" dirty="0" smtClean="0"/>
              <a:t>Fetching </a:t>
            </a:r>
            <a:r>
              <a:rPr lang="en-US" sz="2400" dirty="0"/>
              <a:t>statements resumes as soon as the </a:t>
            </a:r>
            <a:r>
              <a:rPr lang="en-US" sz="2400" b="1" dirty="0" smtClean="0"/>
              <a:t>if </a:t>
            </a:r>
            <a:r>
              <a:rPr lang="en-US" sz="2400" dirty="0" smtClean="0"/>
              <a:t>instruction </a:t>
            </a:r>
            <a:r>
              <a:rPr lang="en-US" sz="2400" dirty="0"/>
              <a:t>has finished </a:t>
            </a:r>
            <a:r>
              <a:rPr lang="en-US" sz="2400" dirty="0" smtClean="0"/>
              <a:t>executing, i.e., when the </a:t>
            </a:r>
            <a:r>
              <a:rPr lang="en-US" sz="2400" b="1" dirty="0" smtClean="0"/>
              <a:t>if </a:t>
            </a:r>
            <a:r>
              <a:rPr lang="en-US" sz="2400" dirty="0" smtClean="0"/>
              <a:t>instruction </a:t>
            </a:r>
            <a:r>
              <a:rPr lang="en-US" sz="2400" b="1" dirty="0" smtClean="0"/>
              <a:t>has </a:t>
            </a:r>
            <a:r>
              <a:rPr lang="en-US" sz="2400" b="1" dirty="0"/>
              <a:t>completed </a:t>
            </a:r>
            <a:r>
              <a:rPr lang="en-US" sz="2400" dirty="0"/>
              <a:t>the output save </a:t>
            </a:r>
            <a:r>
              <a:rPr lang="en-US" sz="2400" dirty="0" smtClean="0"/>
              <a:t>step.</a:t>
            </a:r>
            <a:endParaRPr lang="en-US" sz="2400" dirty="0"/>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23862892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Pipeline Execution: An Example</a:t>
            </a:r>
            <a:endParaRPr lang="en-US" dirty="0"/>
          </a:p>
        </p:txBody>
      </p:sp>
      <p:sp>
        <p:nvSpPr>
          <p:cNvPr id="10" name="Content Placeholder 2"/>
          <p:cNvSpPr>
            <a:spLocks noGrp="1"/>
          </p:cNvSpPr>
          <p:nvPr>
            <p:ph idx="1"/>
          </p:nvPr>
        </p:nvSpPr>
        <p:spPr>
          <a:xfrm>
            <a:off x="5486400" y="1371600"/>
            <a:ext cx="3200400" cy="50292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a:t>addi</a:t>
            </a:r>
            <a:r>
              <a:rPr lang="en-US" sz="2000" b="1" dirty="0"/>
              <a:t> </a:t>
            </a:r>
            <a:r>
              <a:rPr lang="en-US" sz="2000" b="1" dirty="0" smtClean="0"/>
              <a:t>R3 R1 10</a:t>
            </a:r>
            <a:endParaRPr lang="en-US" sz="2000" b="1" dirty="0"/>
          </a:p>
          <a:p>
            <a:pPr marL="0" indent="0">
              <a:buNone/>
            </a:pPr>
            <a:r>
              <a:rPr lang="en-US" sz="2000" dirty="0"/>
              <a:t>line 7:</a:t>
            </a:r>
            <a:r>
              <a:rPr lang="en-US" sz="2000" b="1" dirty="0"/>
              <a:t> </a:t>
            </a:r>
            <a:r>
              <a:rPr lang="en-US" sz="2000" b="1" dirty="0" err="1"/>
              <a:t>addi</a:t>
            </a:r>
            <a:r>
              <a:rPr lang="en-US" sz="2000" b="1" dirty="0"/>
              <a:t> </a:t>
            </a:r>
            <a:r>
              <a:rPr lang="en-US" sz="2000" b="1" dirty="0" smtClean="0"/>
              <a:t>R4 </a:t>
            </a:r>
            <a:r>
              <a:rPr lang="en-US" sz="2000" b="1" dirty="0"/>
              <a:t>R2 5</a:t>
            </a:r>
          </a:p>
          <a:p>
            <a:pPr marL="0" indent="0">
              <a:buNone/>
            </a:pPr>
            <a:r>
              <a:rPr lang="en-US" sz="2000" dirty="0"/>
              <a:t>line 8: </a:t>
            </a:r>
            <a:r>
              <a:rPr lang="en-US" sz="2000" b="1" dirty="0"/>
              <a:t>store R4 address10</a:t>
            </a:r>
          </a:p>
          <a:p>
            <a:pPr marL="0" indent="0">
              <a:buNone/>
            </a:pPr>
            <a:r>
              <a:rPr lang="en-US" sz="2000" dirty="0"/>
              <a:t>line 9: </a:t>
            </a:r>
            <a:r>
              <a:rPr lang="en-US" sz="2000" b="1" dirty="0" err="1"/>
              <a:t>addi</a:t>
            </a:r>
            <a:r>
              <a:rPr lang="en-US" sz="2000" b="1" dirty="0"/>
              <a:t> </a:t>
            </a:r>
            <a:r>
              <a:rPr lang="en-US" sz="2000" b="1" dirty="0" smtClean="0"/>
              <a:t>R5 </a:t>
            </a:r>
            <a:r>
              <a:rPr lang="en-US" sz="2000" b="1" dirty="0"/>
              <a:t>R2 </a:t>
            </a:r>
            <a:r>
              <a:rPr lang="en-US" sz="2000" b="1" dirty="0" smtClean="0"/>
              <a:t>30</a:t>
            </a:r>
            <a:endParaRPr lang="en-US" sz="2000" b="1" dirty="0"/>
          </a:p>
          <a:p>
            <a:pPr marL="0" indent="0">
              <a:buNone/>
            </a:pPr>
            <a:r>
              <a:rPr lang="en-US" sz="2000" dirty="0"/>
              <a:t>line 10: </a:t>
            </a:r>
            <a:r>
              <a:rPr lang="en-US" sz="2000" b="1" dirty="0"/>
              <a:t>store R5 address11</a:t>
            </a:r>
          </a:p>
          <a:p>
            <a:pPr marL="0" indent="0">
              <a:buNone/>
            </a:pPr>
            <a:r>
              <a:rPr lang="en-US" sz="2000" dirty="0"/>
              <a:t>line 11: </a:t>
            </a:r>
            <a:r>
              <a:rPr lang="en-US" sz="2000" b="1" dirty="0"/>
              <a:t>add </a:t>
            </a:r>
            <a:r>
              <a:rPr lang="en-US" sz="2000" b="1" dirty="0" smtClean="0"/>
              <a:t>R8 </a:t>
            </a:r>
            <a:r>
              <a:rPr lang="en-US" sz="2000" b="1" dirty="0"/>
              <a:t>R2 </a:t>
            </a:r>
            <a:r>
              <a:rPr lang="en-US" sz="2000" b="1" dirty="0" smtClean="0"/>
              <a:t>R3</a:t>
            </a:r>
            <a:endParaRPr lang="en-US" sz="2000" dirty="0"/>
          </a:p>
          <a:p>
            <a:pPr marL="0" indent="0">
              <a:buNone/>
            </a:pPr>
            <a:r>
              <a:rPr lang="en-US" sz="2000" dirty="0"/>
              <a:t>line 12: </a:t>
            </a:r>
            <a:r>
              <a:rPr lang="en-US" sz="2000" b="1" dirty="0"/>
              <a:t>store R8 address12</a:t>
            </a:r>
          </a:p>
          <a:p>
            <a:pPr marL="0" indent="0">
              <a:buNone/>
            </a:pPr>
            <a:endParaRPr lang="en-US" sz="2000" b="1"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dirty="0"/>
          </a:p>
        </p:txBody>
      </p:sp>
      <p:sp>
        <p:nvSpPr>
          <p:cNvPr id="9" name="Content Placeholder 2"/>
          <p:cNvSpPr txBox="1">
            <a:spLocks/>
          </p:cNvSpPr>
          <p:nvPr/>
        </p:nvSpPr>
        <p:spPr>
          <a:xfrm>
            <a:off x="228600" y="1371600"/>
            <a:ext cx="4953000" cy="5029200"/>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Consider the program on the right.</a:t>
            </a:r>
          </a:p>
          <a:p>
            <a:r>
              <a:rPr lang="en-US" sz="2400" dirty="0" smtClean="0"/>
              <a:t>The previous specifications define how this program is executed step-by-step through the pipeline.</a:t>
            </a:r>
          </a:p>
          <a:p>
            <a:r>
              <a:rPr lang="en-US" sz="2400" dirty="0" smtClean="0"/>
              <a:t>To trace the execution, we need to specify the inputs to the program.</a:t>
            </a:r>
          </a:p>
          <a:p>
            <a:r>
              <a:rPr lang="en-US" sz="2400" dirty="0" smtClean="0"/>
              <a:t>Program inputs:</a:t>
            </a:r>
          </a:p>
          <a:p>
            <a:pPr marL="457200" lvl="1" indent="0">
              <a:buNone/>
            </a:pPr>
            <a:endParaRPr lang="en-US" sz="2000" dirty="0" smtClean="0"/>
          </a:p>
          <a:p>
            <a:pPr marL="457200" lvl="1" indent="0">
              <a:buNone/>
            </a:pPr>
            <a:endParaRPr lang="en-US" sz="2000" dirty="0" smtClean="0"/>
          </a:p>
          <a:p>
            <a:r>
              <a:rPr lang="en-US" sz="2400" dirty="0" smtClean="0"/>
              <a:t>Program outputs:</a:t>
            </a:r>
          </a:p>
        </p:txBody>
      </p:sp>
    </p:spTree>
    <p:extLst>
      <p:ext uri="{BB962C8B-B14F-4D97-AF65-F5344CB8AC3E}">
        <p14:creationId xmlns:p14="http://schemas.microsoft.com/office/powerpoint/2010/main" val="2861809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143000"/>
          </a:xfrm>
        </p:spPr>
        <p:txBody>
          <a:bodyPr>
            <a:noAutofit/>
          </a:bodyPr>
          <a:lstStyle/>
          <a:p>
            <a:r>
              <a:rPr lang="en-US" altLang="en-US" dirty="0">
                <a:cs typeface="Arial" charset="0"/>
              </a:rPr>
              <a:t>Fetch-Decode-Execute Cycle in Detail</a:t>
            </a:r>
            <a:endParaRPr lang="en-US" dirty="0"/>
          </a:p>
        </p:txBody>
      </p:sp>
      <p:sp>
        <p:nvSpPr>
          <p:cNvPr id="3" name="Content Placeholder 2"/>
          <p:cNvSpPr>
            <a:spLocks noGrp="1"/>
          </p:cNvSpPr>
          <p:nvPr>
            <p:ph idx="1"/>
          </p:nvPr>
        </p:nvSpPr>
        <p:spPr>
          <a:xfrm>
            <a:off x="457200" y="1447800"/>
            <a:ext cx="8229600" cy="5029200"/>
          </a:xfrm>
        </p:spPr>
        <p:txBody>
          <a:bodyPr>
            <a:noAutofit/>
          </a:bodyPr>
          <a:lstStyle/>
          <a:p>
            <a:pPr marL="914400" lvl="1" indent="-457200">
              <a:buFont typeface="+mj-lt"/>
              <a:buAutoNum type="arabicPeriod"/>
            </a:pPr>
            <a:r>
              <a:rPr lang="en-US" sz="2400" dirty="0" smtClean="0"/>
              <a:t>Fetch </a:t>
            </a:r>
            <a:r>
              <a:rPr lang="en-US" sz="2400" dirty="0"/>
              <a:t>next instruction from memory </a:t>
            </a:r>
          </a:p>
          <a:p>
            <a:pPr marL="914400" lvl="1" indent="-457200">
              <a:buFont typeface="+mj-lt"/>
              <a:buAutoNum type="arabicPeriod"/>
            </a:pPr>
            <a:r>
              <a:rPr lang="en-US" sz="2400" dirty="0"/>
              <a:t>Change program counter to point to next instruction</a:t>
            </a:r>
          </a:p>
          <a:p>
            <a:pPr marL="914400" lvl="1" indent="-457200">
              <a:buFont typeface="+mj-lt"/>
              <a:buAutoNum type="arabicPeriod"/>
            </a:pPr>
            <a:r>
              <a:rPr lang="en-US" sz="2400" dirty="0"/>
              <a:t>Determine type of instruction just fetched</a:t>
            </a:r>
          </a:p>
          <a:p>
            <a:pPr marL="914400" lvl="1" indent="-457200">
              <a:buFont typeface="+mj-lt"/>
              <a:buAutoNum type="arabicPeriod"/>
            </a:pPr>
            <a:r>
              <a:rPr lang="en-US" sz="2400" dirty="0"/>
              <a:t>If instruction uses a word in memory, locate it</a:t>
            </a:r>
          </a:p>
          <a:p>
            <a:pPr marL="914400" lvl="1" indent="-457200">
              <a:buFont typeface="+mj-lt"/>
              <a:buAutoNum type="arabicPeriod"/>
            </a:pPr>
            <a:r>
              <a:rPr lang="en-US" sz="2400" dirty="0"/>
              <a:t>Fetch word, if needed, into a CPU register.</a:t>
            </a:r>
          </a:p>
          <a:p>
            <a:pPr marL="914400" lvl="1" indent="-457200">
              <a:buFont typeface="+mj-lt"/>
              <a:buAutoNum type="arabicPeriod"/>
            </a:pPr>
            <a:r>
              <a:rPr lang="en-US" sz="2400" dirty="0"/>
              <a:t>Execute instruction.</a:t>
            </a:r>
          </a:p>
          <a:p>
            <a:pPr marL="914400" lvl="1" indent="-457200">
              <a:buFont typeface="+mj-lt"/>
              <a:buAutoNum type="arabicPeriod"/>
            </a:pPr>
            <a:r>
              <a:rPr lang="en-US" sz="2400" dirty="0"/>
              <a:t>The clock cycle is completed. Go to step 1 to begin executing the next instruction</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20674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Pipeline Execution: An Example</a:t>
            </a:r>
            <a:endParaRPr lang="en-US" dirty="0"/>
          </a:p>
        </p:txBody>
      </p:sp>
      <p:sp>
        <p:nvSpPr>
          <p:cNvPr id="10" name="Content Placeholder 2"/>
          <p:cNvSpPr>
            <a:spLocks noGrp="1"/>
          </p:cNvSpPr>
          <p:nvPr>
            <p:ph idx="1"/>
          </p:nvPr>
        </p:nvSpPr>
        <p:spPr>
          <a:xfrm>
            <a:off x="5486400" y="1371600"/>
            <a:ext cx="3200400" cy="50292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smtClean="0"/>
              <a:t>addi</a:t>
            </a:r>
            <a:r>
              <a:rPr lang="en-US" sz="2000" b="1" dirty="0" smtClean="0"/>
              <a:t> R3 R1 10</a:t>
            </a:r>
          </a:p>
          <a:p>
            <a:pPr marL="0" indent="0">
              <a:buNone/>
            </a:pPr>
            <a:r>
              <a:rPr lang="en-US" sz="2000" dirty="0" smtClean="0"/>
              <a:t>line 7:</a:t>
            </a:r>
            <a:r>
              <a:rPr lang="en-US" sz="2000" b="1" dirty="0" smtClean="0"/>
              <a:t> </a:t>
            </a:r>
            <a:r>
              <a:rPr lang="en-US" sz="2000" b="1" dirty="0" err="1" smtClean="0"/>
              <a:t>addi</a:t>
            </a:r>
            <a:r>
              <a:rPr lang="en-US" sz="2000" b="1" dirty="0" smtClean="0"/>
              <a:t> R4 R2 5</a:t>
            </a:r>
          </a:p>
          <a:p>
            <a:pPr marL="0" indent="0">
              <a:buNone/>
            </a:pPr>
            <a:r>
              <a:rPr lang="en-US" sz="2000" dirty="0" smtClean="0"/>
              <a:t>line </a:t>
            </a:r>
            <a:r>
              <a:rPr lang="en-US" sz="2000" dirty="0"/>
              <a:t>8: </a:t>
            </a:r>
            <a:r>
              <a:rPr lang="en-US" sz="2000" b="1" dirty="0"/>
              <a:t>store R4 address10</a:t>
            </a:r>
          </a:p>
          <a:p>
            <a:pPr marL="0" indent="0">
              <a:buNone/>
            </a:pPr>
            <a:r>
              <a:rPr lang="en-US" sz="2000" dirty="0"/>
              <a:t>line 9: </a:t>
            </a:r>
            <a:r>
              <a:rPr lang="en-US" sz="2000" b="1" dirty="0" err="1" smtClean="0"/>
              <a:t>addi</a:t>
            </a:r>
            <a:r>
              <a:rPr lang="en-US" sz="2000" b="1" dirty="0" smtClean="0"/>
              <a:t> R5 R2 30</a:t>
            </a:r>
            <a:endParaRPr lang="en-US" sz="2000" b="1" dirty="0"/>
          </a:p>
          <a:p>
            <a:pPr marL="0" indent="0">
              <a:buNone/>
            </a:pPr>
            <a:r>
              <a:rPr lang="en-US" sz="2000" dirty="0"/>
              <a:t>line 10: </a:t>
            </a:r>
            <a:r>
              <a:rPr lang="en-US" sz="2000" b="1" dirty="0"/>
              <a:t>store R5 address11</a:t>
            </a:r>
          </a:p>
          <a:p>
            <a:pPr marL="0" indent="0">
              <a:buNone/>
            </a:pPr>
            <a:r>
              <a:rPr lang="en-US" sz="2000" dirty="0"/>
              <a:t>line 11: </a:t>
            </a:r>
            <a:r>
              <a:rPr lang="en-US" sz="2000" b="1" dirty="0" smtClean="0"/>
              <a:t>add R8 R2 R3</a:t>
            </a:r>
            <a:endParaRPr lang="en-US" sz="2000" dirty="0"/>
          </a:p>
          <a:p>
            <a:pPr marL="0" indent="0">
              <a:buNone/>
            </a:pPr>
            <a:r>
              <a:rPr lang="en-US" sz="2000" dirty="0"/>
              <a:t>line 12: </a:t>
            </a:r>
            <a:r>
              <a:rPr lang="en-US" sz="2000" b="1" dirty="0"/>
              <a:t>store R8 address12</a:t>
            </a:r>
          </a:p>
          <a:p>
            <a:pPr marL="0" indent="0">
              <a:buNone/>
            </a:pPr>
            <a:endParaRPr lang="en-US" sz="2000" b="1"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dirty="0"/>
          </a:p>
        </p:txBody>
      </p:sp>
      <p:sp>
        <p:nvSpPr>
          <p:cNvPr id="9" name="Content Placeholder 2"/>
          <p:cNvSpPr txBox="1">
            <a:spLocks/>
          </p:cNvSpPr>
          <p:nvPr/>
        </p:nvSpPr>
        <p:spPr>
          <a:xfrm>
            <a:off x="228600" y="1371600"/>
            <a:ext cx="4953000" cy="5029200"/>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Consider the program on the right.</a:t>
            </a:r>
          </a:p>
          <a:p>
            <a:r>
              <a:rPr lang="en-US" sz="2400" dirty="0" smtClean="0"/>
              <a:t>The previous specifications define how this program is executed step-by-step through the pipeline.</a:t>
            </a:r>
          </a:p>
          <a:p>
            <a:r>
              <a:rPr lang="en-US" sz="2400" dirty="0" smtClean="0"/>
              <a:t>To trace the execution, we need to specify the inputs to the program.</a:t>
            </a:r>
          </a:p>
          <a:p>
            <a:r>
              <a:rPr lang="en-US" sz="2400" dirty="0" smtClean="0"/>
              <a:t>Program inputs:</a:t>
            </a:r>
          </a:p>
          <a:p>
            <a:pPr lvl="1"/>
            <a:r>
              <a:rPr lang="en-US" sz="2000" dirty="0" smtClean="0"/>
              <a:t>address1, let's assume it contains 0.</a:t>
            </a:r>
          </a:p>
          <a:p>
            <a:pPr lvl="1"/>
            <a:r>
              <a:rPr lang="en-US" sz="2000" dirty="0" smtClean="0"/>
              <a:t>address2, let's assume it contains 10.</a:t>
            </a:r>
          </a:p>
          <a:p>
            <a:r>
              <a:rPr lang="en-US" sz="2400" dirty="0" smtClean="0"/>
              <a:t>Program outputs:</a:t>
            </a:r>
          </a:p>
          <a:p>
            <a:pPr lvl="1"/>
            <a:r>
              <a:rPr lang="en-US" sz="2000" dirty="0" smtClean="0"/>
              <a:t> address10</a:t>
            </a:r>
          </a:p>
          <a:p>
            <a:pPr lvl="1"/>
            <a:r>
              <a:rPr lang="en-US" sz="2000" dirty="0" smtClean="0"/>
              <a:t> address11</a:t>
            </a:r>
          </a:p>
          <a:p>
            <a:pPr lvl="1"/>
            <a:r>
              <a:rPr lang="en-US" sz="2000" dirty="0" smtClean="0"/>
              <a:t> address12</a:t>
            </a:r>
          </a:p>
        </p:txBody>
      </p:sp>
    </p:spTree>
    <p:extLst>
      <p:ext uri="{BB962C8B-B14F-4D97-AF65-F5344CB8AC3E}">
        <p14:creationId xmlns:p14="http://schemas.microsoft.com/office/powerpoint/2010/main" val="39457064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229006704"/>
              </p:ext>
            </p:extLst>
          </p:nvPr>
        </p:nvGraphicFramePr>
        <p:xfrm>
          <a:off x="190496" y="2057400"/>
          <a:ext cx="8801103" cy="107188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endParaRPr lang="en-US" dirty="0"/>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tc>
                  <a:txBody>
                    <a:bodyPr/>
                    <a:lstStyle/>
                    <a:p>
                      <a:endParaRPr lang="en-US"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R3 R1 10</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R4 R2 5</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R5 R2 30</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R8 R2 R3</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398983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521883796"/>
              </p:ext>
            </p:extLst>
          </p:nvPr>
        </p:nvGraphicFramePr>
        <p:xfrm>
          <a:off x="190496" y="2057400"/>
          <a:ext cx="8801103" cy="109728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sz="2000" b="0" dirty="0" smtClean="0"/>
                        <a:t>1</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1</a:t>
                      </a:r>
                      <a:endParaRPr lang="en-US" dirty="0"/>
                    </a:p>
                  </a:txBody>
                  <a:tcPr anchor="ctr"/>
                </a:tc>
                <a:tc>
                  <a:txBody>
                    <a:bodyPr/>
                    <a:lstStyle/>
                    <a:p>
                      <a:endParaRPr lang="en-US"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R3 R1 10</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R4 R2 5</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R5 R2 30</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R8 R2 R3</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31890890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180070913"/>
              </p:ext>
            </p:extLst>
          </p:nvPr>
        </p:nvGraphicFramePr>
        <p:xfrm>
          <a:off x="190496" y="2057400"/>
          <a:ext cx="8801103" cy="149352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sz="2000" b="0" dirty="0" smtClean="0"/>
                        <a:t>1</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1</a:t>
                      </a:r>
                      <a:endParaRPr lang="en-US" dirty="0"/>
                    </a:p>
                  </a:txBody>
                  <a:tcPr anchor="ctr"/>
                </a:tc>
                <a:tc>
                  <a:txBody>
                    <a:bodyPr/>
                    <a:lstStyle/>
                    <a:p>
                      <a:endParaRPr lang="en-US" dirty="0"/>
                    </a:p>
                  </a:txBody>
                  <a:tcPr anchor="ctr"/>
                </a:tc>
              </a:tr>
              <a:tr h="370840">
                <a:tc>
                  <a:txBody>
                    <a:bodyPr/>
                    <a:lstStyle/>
                    <a:p>
                      <a:pPr algn="ctr"/>
                      <a:r>
                        <a:rPr lang="en-US" dirty="0" smtClean="0"/>
                        <a:t>2</a:t>
                      </a:r>
                      <a:endParaRPr lang="en-US"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2</a:t>
                      </a:r>
                      <a:endParaRPr lang="en-US" dirty="0"/>
                    </a:p>
                  </a:txBody>
                  <a:tcPr anchor="ctr"/>
                </a:tc>
                <a:tc>
                  <a:txBody>
                    <a:bodyPr/>
                    <a:lstStyle/>
                    <a:p>
                      <a:endParaRPr lang="en-US"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R3 R1 10</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R4 R2 5</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R5 R2 30</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R8 R2 R3</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22181954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872209942"/>
              </p:ext>
            </p:extLst>
          </p:nvPr>
        </p:nvGraphicFramePr>
        <p:xfrm>
          <a:off x="190496" y="2057400"/>
          <a:ext cx="8801103" cy="411480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sz="2000" b="0" dirty="0" smtClean="0"/>
                        <a:t>1</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1</a:t>
                      </a:r>
                      <a:endParaRPr lang="en-US" dirty="0"/>
                    </a:p>
                  </a:txBody>
                  <a:tcPr anchor="ctr"/>
                </a:tc>
                <a:tc>
                  <a:txBody>
                    <a:bodyPr/>
                    <a:lstStyle/>
                    <a:p>
                      <a:endParaRPr lang="en-US" dirty="0"/>
                    </a:p>
                  </a:txBody>
                  <a:tcPr anchor="ctr"/>
                </a:tc>
              </a:tr>
              <a:tr h="370840">
                <a:tc>
                  <a:txBody>
                    <a:bodyPr/>
                    <a:lstStyle/>
                    <a:p>
                      <a:pPr algn="ctr"/>
                      <a:r>
                        <a:rPr lang="en-US" dirty="0" smtClean="0"/>
                        <a:t>2</a:t>
                      </a:r>
                      <a:endParaRPr lang="en-US"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2</a:t>
                      </a:r>
                      <a:endParaRPr lang="en-US" dirty="0"/>
                    </a:p>
                  </a:txBody>
                  <a:tcPr anchor="ctr"/>
                </a:tc>
                <a:tc>
                  <a:txBody>
                    <a:bodyPr/>
                    <a:lstStyle/>
                    <a:p>
                      <a:endParaRPr lang="en-US"/>
                    </a:p>
                  </a:txBody>
                  <a:tcPr anchor="ctr"/>
                </a:tc>
              </a:tr>
              <a:tr h="370840">
                <a:tc>
                  <a:txBody>
                    <a:bodyPr/>
                    <a:lstStyle/>
                    <a:p>
                      <a:pPr algn="ctr"/>
                      <a:r>
                        <a:rPr lang="en-US" dirty="0" smtClean="0"/>
                        <a:t>3</a:t>
                      </a:r>
                      <a:endParaRPr lang="en-US"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3</a:t>
                      </a:r>
                      <a:endParaRPr lang="en-US" dirty="0"/>
                    </a:p>
                  </a:txBody>
                  <a:tcPr anchor="ctr"/>
                </a:tc>
                <a:tc>
                  <a:txBody>
                    <a:bodyPr/>
                    <a:lstStyle/>
                    <a:p>
                      <a:endParaRPr lang="en-US"/>
                    </a:p>
                  </a:txBody>
                  <a:tcPr anchor="ctr"/>
                </a:tc>
              </a:tr>
              <a:tr h="370840">
                <a:tc>
                  <a:txBody>
                    <a:bodyPr/>
                    <a:lstStyle/>
                    <a:p>
                      <a:endParaRPr lang="en-US" dirty="0"/>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tr>
              <a:tr h="370840">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tr>
              <a:tr h="370840">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r>
              <a:tr h="370840">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tr>
              <a:tr h="370840">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tr>
              <a:tr h="370840">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tc>
                  <a:txBody>
                    <a:bodyPr/>
                    <a:lstStyle/>
                    <a:p>
                      <a:endParaRPr lang="en-US" b="1"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R3 R1 10</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R4 R2 5</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R5 R2 30</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R8 R2 R3</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22181954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497131788"/>
              </p:ext>
            </p:extLst>
          </p:nvPr>
        </p:nvGraphicFramePr>
        <p:xfrm>
          <a:off x="190496" y="2057400"/>
          <a:ext cx="8801103" cy="414020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sz="2000" b="0" dirty="0" smtClean="0"/>
                        <a:t>1</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1</a:t>
                      </a:r>
                      <a:endParaRPr lang="en-US" dirty="0"/>
                    </a:p>
                  </a:txBody>
                  <a:tcPr anchor="ctr"/>
                </a:tc>
                <a:tc>
                  <a:txBody>
                    <a:bodyPr/>
                    <a:lstStyle/>
                    <a:p>
                      <a:endParaRPr lang="en-US" dirty="0"/>
                    </a:p>
                  </a:txBody>
                  <a:tcPr anchor="ctr"/>
                </a:tc>
              </a:tr>
              <a:tr h="370840">
                <a:tc>
                  <a:txBody>
                    <a:bodyPr/>
                    <a:lstStyle/>
                    <a:p>
                      <a:pPr algn="ctr"/>
                      <a:r>
                        <a:rPr lang="en-US" dirty="0" smtClean="0"/>
                        <a:t>2</a:t>
                      </a:r>
                      <a:endParaRPr lang="en-US"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2</a:t>
                      </a:r>
                      <a:endParaRPr lang="en-US" dirty="0"/>
                    </a:p>
                  </a:txBody>
                  <a:tcPr anchor="ctr"/>
                </a:tc>
                <a:tc>
                  <a:txBody>
                    <a:bodyPr/>
                    <a:lstStyle/>
                    <a:p>
                      <a:endParaRPr lang="en-US"/>
                    </a:p>
                  </a:txBody>
                  <a:tcPr anchor="ctr"/>
                </a:tc>
              </a:tr>
              <a:tr h="370840">
                <a:tc>
                  <a:txBody>
                    <a:bodyPr/>
                    <a:lstStyle/>
                    <a:p>
                      <a:pPr algn="ctr"/>
                      <a:r>
                        <a:rPr lang="en-US" dirty="0" smtClean="0"/>
                        <a:t>3</a:t>
                      </a:r>
                      <a:endParaRPr lang="en-US"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3</a:t>
                      </a:r>
                      <a:endParaRPr lang="en-US" dirty="0"/>
                    </a:p>
                  </a:txBody>
                  <a:tcPr anchor="ctr"/>
                </a:tc>
                <a:tc>
                  <a:txBody>
                    <a:bodyPr/>
                    <a:lstStyle/>
                    <a:p>
                      <a:endParaRPr lang="en-US"/>
                    </a:p>
                  </a:txBody>
                  <a:tcPr anchor="ctr"/>
                </a:tc>
              </a:tr>
              <a:tr h="370840">
                <a:tc>
                  <a:txBody>
                    <a:bodyPr/>
                    <a:lstStyle/>
                    <a:p>
                      <a:pPr algn="ctr"/>
                      <a:r>
                        <a:rPr lang="en-US" dirty="0" smtClean="0"/>
                        <a:t>4</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endParaRPr lang="en-US" dirty="0"/>
                    </a:p>
                  </a:txBody>
                  <a:tcPr anchor="ctr"/>
                </a:tc>
              </a:tr>
              <a:tr h="370840">
                <a:tc>
                  <a:txBody>
                    <a:bodyPr/>
                    <a:lstStyle/>
                    <a:p>
                      <a:endParaRPr lang="en-US" dirty="0"/>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tr>
              <a:tr h="370840">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r>
              <a:tr h="370840">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r>
              <a:tr h="370840">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r>
              <a:tr h="370840">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tc>
                  <a:txBody>
                    <a:bodyPr/>
                    <a:lstStyle/>
                    <a:p>
                      <a:endParaRPr lang="en-US"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R3 R1 10</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R4 R2 5</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R5 R2 30</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R8 R2 R3</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22181954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165412530"/>
              </p:ext>
            </p:extLst>
          </p:nvPr>
        </p:nvGraphicFramePr>
        <p:xfrm>
          <a:off x="190496" y="2057400"/>
          <a:ext cx="8801103" cy="416560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sz="2000" b="0" dirty="0" smtClean="0"/>
                        <a:t>1</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1</a:t>
                      </a:r>
                      <a:endParaRPr lang="en-US" dirty="0"/>
                    </a:p>
                  </a:txBody>
                  <a:tcPr anchor="ctr"/>
                </a:tc>
                <a:tc>
                  <a:txBody>
                    <a:bodyPr/>
                    <a:lstStyle/>
                    <a:p>
                      <a:endParaRPr lang="en-US" dirty="0"/>
                    </a:p>
                  </a:txBody>
                  <a:tcPr anchor="ctr"/>
                </a:tc>
              </a:tr>
              <a:tr h="370840">
                <a:tc>
                  <a:txBody>
                    <a:bodyPr/>
                    <a:lstStyle/>
                    <a:p>
                      <a:pPr algn="ctr"/>
                      <a:r>
                        <a:rPr lang="en-US" dirty="0" smtClean="0"/>
                        <a:t>2</a:t>
                      </a:r>
                      <a:endParaRPr lang="en-US"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2</a:t>
                      </a:r>
                      <a:endParaRPr lang="en-US" dirty="0"/>
                    </a:p>
                  </a:txBody>
                  <a:tcPr anchor="ctr"/>
                </a:tc>
                <a:tc>
                  <a:txBody>
                    <a:bodyPr/>
                    <a:lstStyle/>
                    <a:p>
                      <a:endParaRPr lang="en-US"/>
                    </a:p>
                  </a:txBody>
                  <a:tcPr anchor="ctr"/>
                </a:tc>
              </a:tr>
              <a:tr h="370840">
                <a:tc>
                  <a:txBody>
                    <a:bodyPr/>
                    <a:lstStyle/>
                    <a:p>
                      <a:pPr algn="ctr"/>
                      <a:r>
                        <a:rPr lang="en-US" dirty="0" smtClean="0"/>
                        <a:t>3</a:t>
                      </a:r>
                      <a:endParaRPr lang="en-US"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3</a:t>
                      </a:r>
                      <a:endParaRPr lang="en-US" dirty="0"/>
                    </a:p>
                  </a:txBody>
                  <a:tcPr anchor="ctr"/>
                </a:tc>
                <a:tc>
                  <a:txBody>
                    <a:bodyPr/>
                    <a:lstStyle/>
                    <a:p>
                      <a:endParaRPr lang="en-US"/>
                    </a:p>
                  </a:txBody>
                  <a:tcPr anchor="ctr"/>
                </a:tc>
              </a:tr>
              <a:tr h="370840">
                <a:tc>
                  <a:txBody>
                    <a:bodyPr/>
                    <a:lstStyle/>
                    <a:p>
                      <a:pPr algn="ctr"/>
                      <a:r>
                        <a:rPr lang="en-US" dirty="0" smtClean="0"/>
                        <a:t>4</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endParaRPr lang="en-US" dirty="0"/>
                    </a:p>
                  </a:txBody>
                  <a:tcPr anchor="ctr"/>
                </a:tc>
              </a:tr>
              <a:tr h="370840">
                <a:tc>
                  <a:txBody>
                    <a:bodyPr/>
                    <a:lstStyle/>
                    <a:p>
                      <a:pPr algn="ctr"/>
                      <a:r>
                        <a:rPr lang="en-US" dirty="0" smtClean="0"/>
                        <a:t>5</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r>
                        <a:rPr lang="en-US" dirty="0" smtClean="0"/>
                        <a:t>4</a:t>
                      </a:r>
                      <a:endParaRPr lang="en-US" dirty="0"/>
                    </a:p>
                  </a:txBody>
                  <a:tcPr anchor="ctr"/>
                </a:tc>
                <a:tc>
                  <a:txBody>
                    <a:bodyPr/>
                    <a:lstStyle/>
                    <a:p>
                      <a:r>
                        <a:rPr lang="en-US" dirty="0" smtClean="0"/>
                        <a:t>line 3 waits for line 2 to finish.</a:t>
                      </a:r>
                      <a:endParaRPr lang="en-US" dirty="0"/>
                    </a:p>
                  </a:txBody>
                  <a:tcPr anchor="ctr"/>
                </a:tc>
              </a:tr>
              <a:tr h="370840">
                <a:tc>
                  <a:txBody>
                    <a:bodyPr/>
                    <a:lstStyle/>
                    <a:p>
                      <a:endParaRPr lang="en-US" dirty="0"/>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tr>
              <a:tr h="370840">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tr>
              <a:tr h="370840">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tr>
              <a:tr h="370840">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tc>
                  <a:txBody>
                    <a:bodyPr/>
                    <a:lstStyle/>
                    <a:p>
                      <a:endParaRPr lang="en-US" b="1"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R3 R1 10</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R4 R2 5</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R5 R2 30</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R8 R2 R3</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10593265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219985683"/>
              </p:ext>
            </p:extLst>
          </p:nvPr>
        </p:nvGraphicFramePr>
        <p:xfrm>
          <a:off x="190496" y="2057400"/>
          <a:ext cx="8801103" cy="419100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sz="2000" b="0" dirty="0" smtClean="0"/>
                        <a:t>1</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1</a:t>
                      </a:r>
                      <a:endParaRPr lang="en-US" dirty="0"/>
                    </a:p>
                  </a:txBody>
                  <a:tcPr anchor="ctr"/>
                </a:tc>
                <a:tc>
                  <a:txBody>
                    <a:bodyPr/>
                    <a:lstStyle/>
                    <a:p>
                      <a:endParaRPr lang="en-US" dirty="0"/>
                    </a:p>
                  </a:txBody>
                  <a:tcPr anchor="ctr"/>
                </a:tc>
              </a:tr>
              <a:tr h="370840">
                <a:tc>
                  <a:txBody>
                    <a:bodyPr/>
                    <a:lstStyle/>
                    <a:p>
                      <a:pPr algn="ctr"/>
                      <a:r>
                        <a:rPr lang="en-US" dirty="0" smtClean="0"/>
                        <a:t>2</a:t>
                      </a:r>
                      <a:endParaRPr lang="en-US"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2</a:t>
                      </a:r>
                      <a:endParaRPr lang="en-US" dirty="0"/>
                    </a:p>
                  </a:txBody>
                  <a:tcPr anchor="ctr"/>
                </a:tc>
                <a:tc>
                  <a:txBody>
                    <a:bodyPr/>
                    <a:lstStyle/>
                    <a:p>
                      <a:endParaRPr lang="en-US"/>
                    </a:p>
                  </a:txBody>
                  <a:tcPr anchor="ctr"/>
                </a:tc>
              </a:tr>
              <a:tr h="370840">
                <a:tc>
                  <a:txBody>
                    <a:bodyPr/>
                    <a:lstStyle/>
                    <a:p>
                      <a:pPr algn="ctr"/>
                      <a:r>
                        <a:rPr lang="en-US" dirty="0" smtClean="0"/>
                        <a:t>3</a:t>
                      </a:r>
                      <a:endParaRPr lang="en-US"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3</a:t>
                      </a:r>
                      <a:endParaRPr lang="en-US" dirty="0"/>
                    </a:p>
                  </a:txBody>
                  <a:tcPr anchor="ctr"/>
                </a:tc>
                <a:tc>
                  <a:txBody>
                    <a:bodyPr/>
                    <a:lstStyle/>
                    <a:p>
                      <a:endParaRPr lang="en-US"/>
                    </a:p>
                  </a:txBody>
                  <a:tcPr anchor="ctr"/>
                </a:tc>
              </a:tr>
              <a:tr h="370840">
                <a:tc>
                  <a:txBody>
                    <a:bodyPr/>
                    <a:lstStyle/>
                    <a:p>
                      <a:pPr algn="ctr"/>
                      <a:r>
                        <a:rPr lang="en-US" dirty="0" smtClean="0"/>
                        <a:t>4</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endParaRPr lang="en-US" dirty="0"/>
                    </a:p>
                  </a:txBody>
                  <a:tcPr anchor="ctr"/>
                </a:tc>
              </a:tr>
              <a:tr h="370840">
                <a:tc>
                  <a:txBody>
                    <a:bodyPr/>
                    <a:lstStyle/>
                    <a:p>
                      <a:pPr algn="ctr"/>
                      <a:r>
                        <a:rPr lang="en-US" dirty="0" smtClean="0"/>
                        <a:t>5</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r>
                        <a:rPr lang="en-US" dirty="0" smtClean="0"/>
                        <a:t>4</a:t>
                      </a:r>
                      <a:endParaRPr lang="en-US" dirty="0"/>
                    </a:p>
                  </a:txBody>
                  <a:tcPr anchor="ctr"/>
                </a:tc>
                <a:tc>
                  <a:txBody>
                    <a:bodyPr/>
                    <a:lstStyle/>
                    <a:p>
                      <a:r>
                        <a:rPr lang="en-US" dirty="0" smtClean="0"/>
                        <a:t>line 3 waits for line 2 to finish.</a:t>
                      </a:r>
                      <a:endParaRPr lang="en-US" dirty="0"/>
                    </a:p>
                  </a:txBody>
                  <a:tcPr anchor="ctr"/>
                </a:tc>
              </a:tr>
              <a:tr h="370840">
                <a:tc>
                  <a:txBody>
                    <a:bodyPr/>
                    <a:lstStyle/>
                    <a:p>
                      <a:pPr algn="ctr"/>
                      <a:r>
                        <a:rPr lang="en-US" dirty="0" smtClean="0"/>
                        <a:t>6</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endParaRPr lang="en-US" sz="2000" b="0" dirty="0" smtClean="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t>2</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endParaRPr lang="en-US"/>
                    </a:p>
                  </a:txBody>
                  <a:tcPr anchor="ctr"/>
                </a:tc>
              </a:tr>
              <a:tr h="370840">
                <a:tc>
                  <a:txBody>
                    <a:bodyPr/>
                    <a:lstStyle/>
                    <a:p>
                      <a:pPr algn="ctr"/>
                      <a:r>
                        <a:rPr lang="en-US" dirty="0" smtClean="0"/>
                        <a:t>7</a:t>
                      </a:r>
                      <a:endParaRPr lang="en-US" dirty="0"/>
                    </a:p>
                  </a:txBody>
                  <a:tcPr anchor="ctr"/>
                </a:tc>
                <a:tc>
                  <a:txBody>
                    <a:bodyPr/>
                    <a:lstStyle/>
                    <a:p>
                      <a:endParaRPr lang="en-US" dirty="0"/>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r>
              <a:tr h="370840">
                <a:tc>
                  <a:txBody>
                    <a:bodyPr/>
                    <a:lstStyle/>
                    <a:p>
                      <a:pPr algn="ctr"/>
                      <a:r>
                        <a:rPr lang="en-US" dirty="0" smtClean="0"/>
                        <a:t>8</a:t>
                      </a:r>
                      <a:endParaRPr lang="en-US" dirty="0"/>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r>
              <a:tr h="370840">
                <a:tc>
                  <a:txBody>
                    <a:bodyPr/>
                    <a:lstStyle/>
                    <a:p>
                      <a:pPr algn="ctr"/>
                      <a:r>
                        <a:rPr lang="en-US" dirty="0" smtClean="0"/>
                        <a:t>9</a:t>
                      </a:r>
                      <a:endParaRPr lang="en-US" dirty="0"/>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R3 R1 10</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R4 R2 5</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R5 R2 30</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R8 R2 R3</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10593265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618067831"/>
              </p:ext>
            </p:extLst>
          </p:nvPr>
        </p:nvGraphicFramePr>
        <p:xfrm>
          <a:off x="190496" y="2057400"/>
          <a:ext cx="8801103" cy="446024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sz="2000" b="0" dirty="0" smtClean="0"/>
                        <a:t>1</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1</a:t>
                      </a:r>
                      <a:endParaRPr lang="en-US" dirty="0"/>
                    </a:p>
                  </a:txBody>
                  <a:tcPr anchor="ctr"/>
                </a:tc>
                <a:tc>
                  <a:txBody>
                    <a:bodyPr/>
                    <a:lstStyle/>
                    <a:p>
                      <a:endParaRPr lang="en-US" dirty="0"/>
                    </a:p>
                  </a:txBody>
                  <a:tcPr anchor="ctr"/>
                </a:tc>
              </a:tr>
              <a:tr h="370840">
                <a:tc>
                  <a:txBody>
                    <a:bodyPr/>
                    <a:lstStyle/>
                    <a:p>
                      <a:pPr algn="ctr"/>
                      <a:r>
                        <a:rPr lang="en-US" dirty="0" smtClean="0"/>
                        <a:t>2</a:t>
                      </a:r>
                      <a:endParaRPr lang="en-US"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2</a:t>
                      </a:r>
                      <a:endParaRPr lang="en-US" dirty="0"/>
                    </a:p>
                  </a:txBody>
                  <a:tcPr anchor="ctr"/>
                </a:tc>
                <a:tc>
                  <a:txBody>
                    <a:bodyPr/>
                    <a:lstStyle/>
                    <a:p>
                      <a:endParaRPr lang="en-US"/>
                    </a:p>
                  </a:txBody>
                  <a:tcPr anchor="ctr"/>
                </a:tc>
              </a:tr>
              <a:tr h="370840">
                <a:tc>
                  <a:txBody>
                    <a:bodyPr/>
                    <a:lstStyle/>
                    <a:p>
                      <a:pPr algn="ctr"/>
                      <a:r>
                        <a:rPr lang="en-US" dirty="0" smtClean="0"/>
                        <a:t>3</a:t>
                      </a:r>
                      <a:endParaRPr lang="en-US"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3</a:t>
                      </a:r>
                      <a:endParaRPr lang="en-US" dirty="0"/>
                    </a:p>
                  </a:txBody>
                  <a:tcPr anchor="ctr"/>
                </a:tc>
                <a:tc>
                  <a:txBody>
                    <a:bodyPr/>
                    <a:lstStyle/>
                    <a:p>
                      <a:endParaRPr lang="en-US"/>
                    </a:p>
                  </a:txBody>
                  <a:tcPr anchor="ctr"/>
                </a:tc>
              </a:tr>
              <a:tr h="370840">
                <a:tc>
                  <a:txBody>
                    <a:bodyPr/>
                    <a:lstStyle/>
                    <a:p>
                      <a:pPr algn="ctr"/>
                      <a:r>
                        <a:rPr lang="en-US" dirty="0" smtClean="0"/>
                        <a:t>4</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endParaRPr lang="en-US" dirty="0"/>
                    </a:p>
                  </a:txBody>
                  <a:tcPr anchor="ctr"/>
                </a:tc>
              </a:tr>
              <a:tr h="370840">
                <a:tc>
                  <a:txBody>
                    <a:bodyPr/>
                    <a:lstStyle/>
                    <a:p>
                      <a:pPr algn="ctr"/>
                      <a:r>
                        <a:rPr lang="en-US" dirty="0" smtClean="0"/>
                        <a:t>5</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r>
                        <a:rPr lang="en-US" dirty="0" smtClean="0"/>
                        <a:t>4</a:t>
                      </a:r>
                      <a:endParaRPr lang="en-US" dirty="0"/>
                    </a:p>
                  </a:txBody>
                  <a:tcPr anchor="ctr"/>
                </a:tc>
                <a:tc>
                  <a:txBody>
                    <a:bodyPr/>
                    <a:lstStyle/>
                    <a:p>
                      <a:r>
                        <a:rPr lang="en-US" dirty="0" smtClean="0"/>
                        <a:t>line 3 waits for line 2 to finish.</a:t>
                      </a:r>
                      <a:endParaRPr lang="en-US" dirty="0"/>
                    </a:p>
                  </a:txBody>
                  <a:tcPr anchor="ctr"/>
                </a:tc>
              </a:tr>
              <a:tr h="370840">
                <a:tc>
                  <a:txBody>
                    <a:bodyPr/>
                    <a:lstStyle/>
                    <a:p>
                      <a:pPr algn="ctr"/>
                      <a:r>
                        <a:rPr lang="en-US" dirty="0" smtClean="0"/>
                        <a:t>6</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endParaRPr lang="en-US" sz="2000" b="0" dirty="0" smtClean="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t>2</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endParaRPr lang="en-US"/>
                    </a:p>
                  </a:txBody>
                  <a:tcPr anchor="ctr"/>
                </a:tc>
              </a:tr>
              <a:tr h="370840">
                <a:tc>
                  <a:txBody>
                    <a:bodyPr/>
                    <a:lstStyle/>
                    <a:p>
                      <a:pPr algn="ctr"/>
                      <a:r>
                        <a:rPr lang="en-US" dirty="0" smtClean="0"/>
                        <a:t>7</a:t>
                      </a:r>
                      <a:endParaRPr lang="en-US" dirty="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t>3</a:t>
                      </a: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r>
                        <a:rPr lang="en-US" dirty="0" smtClean="0"/>
                        <a:t>line 3 moves</a:t>
                      </a:r>
                      <a:r>
                        <a:rPr lang="en-US" baseline="0" dirty="0" smtClean="0"/>
                        <a:t> on. </a:t>
                      </a:r>
                      <a:r>
                        <a:rPr lang="en-US" b="1" baseline="0" dirty="0" smtClean="0"/>
                        <a:t>if</a:t>
                      </a:r>
                      <a:r>
                        <a:rPr lang="en-US" b="0" baseline="0" dirty="0" smtClean="0"/>
                        <a:t> detected.</a:t>
                      </a:r>
                      <a:r>
                        <a:rPr lang="en-US" b="0" dirty="0" smtClean="0"/>
                        <a:t> Stop </a:t>
                      </a:r>
                      <a:r>
                        <a:rPr lang="en-US" b="0" baseline="0" dirty="0" smtClean="0"/>
                        <a:t>fetching, flush line 4 from fetch step.</a:t>
                      </a:r>
                      <a:endParaRPr lang="en-US" dirty="0"/>
                    </a:p>
                  </a:txBody>
                  <a:tcPr anchor="ctr"/>
                </a:tc>
              </a:tr>
              <a:tr h="370840">
                <a:tc>
                  <a:txBody>
                    <a:bodyPr/>
                    <a:lstStyle/>
                    <a:p>
                      <a:pPr algn="ctr"/>
                      <a:r>
                        <a:rPr lang="en-US" dirty="0" smtClean="0"/>
                        <a:t>8</a:t>
                      </a:r>
                      <a:endParaRPr lang="en-US" dirty="0"/>
                    </a:p>
                  </a:txBody>
                  <a:tcPr anchor="ctr"/>
                </a:tc>
                <a:tc>
                  <a:txBody>
                    <a:bodyPr/>
                    <a:lstStyle/>
                    <a:p>
                      <a:endParaRPr lang="en-US" dirty="0"/>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r>
              <a:tr h="370840">
                <a:tc>
                  <a:txBody>
                    <a:bodyPr/>
                    <a:lstStyle/>
                    <a:p>
                      <a:pPr algn="ctr"/>
                      <a:r>
                        <a:rPr lang="en-US" dirty="0" smtClean="0"/>
                        <a:t>9</a:t>
                      </a:r>
                      <a:endParaRPr lang="en-US" dirty="0"/>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R3 R1 10</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R4 R2 5</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R5 R2 30</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R8 R2 R3</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10593265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340411457"/>
              </p:ext>
            </p:extLst>
          </p:nvPr>
        </p:nvGraphicFramePr>
        <p:xfrm>
          <a:off x="190496" y="2057400"/>
          <a:ext cx="8801103" cy="448564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sz="2000" b="0" dirty="0" smtClean="0"/>
                        <a:t>1</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1</a:t>
                      </a:r>
                      <a:endParaRPr lang="en-US" dirty="0"/>
                    </a:p>
                  </a:txBody>
                  <a:tcPr anchor="ctr"/>
                </a:tc>
                <a:tc>
                  <a:txBody>
                    <a:bodyPr/>
                    <a:lstStyle/>
                    <a:p>
                      <a:endParaRPr lang="en-US" dirty="0"/>
                    </a:p>
                  </a:txBody>
                  <a:tcPr anchor="ctr"/>
                </a:tc>
              </a:tr>
              <a:tr h="370840">
                <a:tc>
                  <a:txBody>
                    <a:bodyPr/>
                    <a:lstStyle/>
                    <a:p>
                      <a:pPr algn="ctr"/>
                      <a:r>
                        <a:rPr lang="en-US" dirty="0" smtClean="0"/>
                        <a:t>2</a:t>
                      </a:r>
                      <a:endParaRPr lang="en-US"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2</a:t>
                      </a:r>
                      <a:endParaRPr lang="en-US" dirty="0"/>
                    </a:p>
                  </a:txBody>
                  <a:tcPr anchor="ctr"/>
                </a:tc>
                <a:tc>
                  <a:txBody>
                    <a:bodyPr/>
                    <a:lstStyle/>
                    <a:p>
                      <a:endParaRPr lang="en-US"/>
                    </a:p>
                  </a:txBody>
                  <a:tcPr anchor="ctr"/>
                </a:tc>
              </a:tr>
              <a:tr h="370840">
                <a:tc>
                  <a:txBody>
                    <a:bodyPr/>
                    <a:lstStyle/>
                    <a:p>
                      <a:pPr algn="ctr"/>
                      <a:r>
                        <a:rPr lang="en-US" dirty="0" smtClean="0"/>
                        <a:t>3</a:t>
                      </a:r>
                      <a:endParaRPr lang="en-US"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3</a:t>
                      </a:r>
                      <a:endParaRPr lang="en-US" dirty="0"/>
                    </a:p>
                  </a:txBody>
                  <a:tcPr anchor="ctr"/>
                </a:tc>
                <a:tc>
                  <a:txBody>
                    <a:bodyPr/>
                    <a:lstStyle/>
                    <a:p>
                      <a:endParaRPr lang="en-US"/>
                    </a:p>
                  </a:txBody>
                  <a:tcPr anchor="ctr"/>
                </a:tc>
              </a:tr>
              <a:tr h="370840">
                <a:tc>
                  <a:txBody>
                    <a:bodyPr/>
                    <a:lstStyle/>
                    <a:p>
                      <a:pPr algn="ctr"/>
                      <a:r>
                        <a:rPr lang="en-US" dirty="0" smtClean="0"/>
                        <a:t>4</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endParaRPr lang="en-US" dirty="0"/>
                    </a:p>
                  </a:txBody>
                  <a:tcPr anchor="ctr"/>
                </a:tc>
              </a:tr>
              <a:tr h="370840">
                <a:tc>
                  <a:txBody>
                    <a:bodyPr/>
                    <a:lstStyle/>
                    <a:p>
                      <a:pPr algn="ctr"/>
                      <a:r>
                        <a:rPr lang="en-US" dirty="0" smtClean="0"/>
                        <a:t>5</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r>
                        <a:rPr lang="en-US" dirty="0" smtClean="0"/>
                        <a:t>4</a:t>
                      </a:r>
                      <a:endParaRPr lang="en-US" dirty="0"/>
                    </a:p>
                  </a:txBody>
                  <a:tcPr anchor="ctr"/>
                </a:tc>
                <a:tc>
                  <a:txBody>
                    <a:bodyPr/>
                    <a:lstStyle/>
                    <a:p>
                      <a:r>
                        <a:rPr lang="en-US" dirty="0" smtClean="0"/>
                        <a:t>line 3 waits for line 2 to finish.</a:t>
                      </a:r>
                      <a:endParaRPr lang="en-US" dirty="0"/>
                    </a:p>
                  </a:txBody>
                  <a:tcPr anchor="ctr"/>
                </a:tc>
              </a:tr>
              <a:tr h="370840">
                <a:tc>
                  <a:txBody>
                    <a:bodyPr/>
                    <a:lstStyle/>
                    <a:p>
                      <a:pPr algn="ctr"/>
                      <a:r>
                        <a:rPr lang="en-US" dirty="0" smtClean="0"/>
                        <a:t>6</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endParaRPr lang="en-US" sz="2000" b="0" dirty="0" smtClean="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t>2</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endParaRPr lang="en-US"/>
                    </a:p>
                  </a:txBody>
                  <a:tcPr anchor="ctr"/>
                </a:tc>
              </a:tr>
              <a:tr h="370840">
                <a:tc>
                  <a:txBody>
                    <a:bodyPr/>
                    <a:lstStyle/>
                    <a:p>
                      <a:pPr algn="ctr"/>
                      <a:r>
                        <a:rPr lang="en-US" dirty="0" smtClean="0"/>
                        <a:t>7</a:t>
                      </a:r>
                      <a:endParaRPr lang="en-US" dirty="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t>3</a:t>
                      </a: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r>
                        <a:rPr lang="en-US" dirty="0" smtClean="0"/>
                        <a:t>line 3 moves</a:t>
                      </a:r>
                      <a:r>
                        <a:rPr lang="en-US" baseline="0" dirty="0" smtClean="0"/>
                        <a:t> on. </a:t>
                      </a:r>
                      <a:r>
                        <a:rPr lang="en-US" b="1" baseline="0" dirty="0" smtClean="0"/>
                        <a:t>if</a:t>
                      </a:r>
                      <a:r>
                        <a:rPr lang="en-US" b="0" baseline="0" dirty="0" smtClean="0"/>
                        <a:t> detected.</a:t>
                      </a:r>
                      <a:r>
                        <a:rPr lang="en-US" b="0" dirty="0" smtClean="0"/>
                        <a:t> Stop </a:t>
                      </a:r>
                      <a:r>
                        <a:rPr lang="en-US" b="0" baseline="0" dirty="0" smtClean="0"/>
                        <a:t>fetching, flush line 4 from fetch step.</a:t>
                      </a:r>
                      <a:endParaRPr lang="en-US" dirty="0"/>
                    </a:p>
                  </a:txBody>
                  <a:tcPr anchor="ctr"/>
                </a:tc>
              </a:tr>
              <a:tr h="370840">
                <a:tc>
                  <a:txBody>
                    <a:bodyPr/>
                    <a:lstStyle/>
                    <a:p>
                      <a:pPr algn="ctr"/>
                      <a:r>
                        <a:rPr lang="en-US" dirty="0" smtClean="0"/>
                        <a:t>8</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endParaRPr lang="en-US" sz="2000" b="0" dirty="0" smtClean="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p>
                  </a:txBody>
                  <a:tcPr anchor="ctr"/>
                </a:tc>
                <a:tc>
                  <a:txBody>
                    <a:bodyPr/>
                    <a:lstStyle/>
                    <a:p>
                      <a:pPr algn="ctr"/>
                      <a:r>
                        <a:rPr lang="en-US" sz="2000" b="0" dirty="0" smtClean="0">
                          <a:solidFill>
                            <a:schemeClr val="tx1"/>
                          </a:solidFill>
                        </a:rPr>
                        <a:t>3</a:t>
                      </a:r>
                      <a:endParaRPr lang="en-US" sz="2000" b="0" dirty="0">
                        <a:solidFill>
                          <a:schemeClr val="tx1"/>
                        </a:solidFill>
                      </a:endParaRPr>
                    </a:p>
                  </a:txBody>
                  <a:tcPr anchor="ctr"/>
                </a:tc>
                <a:tc>
                  <a:txBody>
                    <a:bodyPr/>
                    <a:lstStyle/>
                    <a:p>
                      <a:pPr algn="ctr"/>
                      <a:r>
                        <a:rPr lang="en-US" sz="2000" b="0" dirty="0" smtClean="0">
                          <a:solidFill>
                            <a:srgbClr val="FF0000"/>
                          </a:solidFill>
                        </a:rPr>
                        <a:t>X</a:t>
                      </a:r>
                      <a:endParaRPr lang="en-US" sz="2000" b="0" dirty="0">
                        <a:solidFill>
                          <a:schemeClr val="tx1"/>
                        </a:solidFill>
                      </a:endParaRPr>
                    </a:p>
                  </a:txBody>
                  <a:tcPr anchor="ctr"/>
                </a:tc>
                <a:tc>
                  <a:txBody>
                    <a:bodyPr/>
                    <a:lstStyle/>
                    <a:p>
                      <a:r>
                        <a:rPr lang="en-US" b="0" dirty="0" smtClean="0"/>
                        <a:t>4</a:t>
                      </a:r>
                      <a:endParaRPr lang="en-US" b="0" dirty="0"/>
                    </a:p>
                  </a:txBody>
                  <a:tcPr anchor="ctr"/>
                </a:tc>
                <a:tc>
                  <a:txBody>
                    <a:bodyPr/>
                    <a:lstStyle/>
                    <a:p>
                      <a:endParaRPr lang="en-US" dirty="0"/>
                    </a:p>
                  </a:txBody>
                  <a:tcPr anchor="ctr"/>
                </a:tc>
              </a:tr>
              <a:tr h="370840">
                <a:tc>
                  <a:txBody>
                    <a:bodyPr/>
                    <a:lstStyle/>
                    <a:p>
                      <a:pPr algn="ctr"/>
                      <a:r>
                        <a:rPr lang="en-US" dirty="0" smtClean="0"/>
                        <a:t>9</a:t>
                      </a:r>
                      <a:endParaRPr lang="en-US" dirty="0"/>
                    </a:p>
                  </a:txBody>
                  <a:tcPr anchor="ctr"/>
                </a:tc>
                <a:tc>
                  <a:txBody>
                    <a:bodyPr/>
                    <a:lstStyle/>
                    <a:p>
                      <a:endParaRPr lang="en-US" dirty="0"/>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R3 R1 10</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R4 R2 5</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R5 R2 30</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R8 R2 R3</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10593265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Toy ISA Instructions</a:t>
            </a:r>
            <a:endParaRPr lang="en-US" dirty="0"/>
          </a:p>
        </p:txBody>
      </p:sp>
      <p:sp>
        <p:nvSpPr>
          <p:cNvPr id="3" name="Content Placeholder 2"/>
          <p:cNvSpPr>
            <a:spLocks noGrp="1"/>
          </p:cNvSpPr>
          <p:nvPr>
            <p:ph idx="1"/>
          </p:nvPr>
        </p:nvSpPr>
        <p:spPr>
          <a:xfrm>
            <a:off x="76200" y="1219200"/>
            <a:ext cx="8991600" cy="5029200"/>
          </a:xfrm>
        </p:spPr>
        <p:txBody>
          <a:bodyPr>
            <a:noAutofit/>
          </a:bodyPr>
          <a:lstStyle/>
          <a:p>
            <a:r>
              <a:rPr lang="en-US" sz="2400" b="1" dirty="0" smtClean="0"/>
              <a:t>add A B C</a:t>
            </a:r>
            <a:r>
              <a:rPr lang="en-US" sz="2400" dirty="0" smtClean="0"/>
              <a:t>:</a:t>
            </a:r>
          </a:p>
          <a:p>
            <a:pPr lvl="1"/>
            <a:r>
              <a:rPr lang="en-US" sz="2000" dirty="0" smtClean="0"/>
              <a:t>Adds contents of registers B and C, stores result in register A.</a:t>
            </a:r>
          </a:p>
          <a:p>
            <a:r>
              <a:rPr lang="en-US" sz="2400" b="1" dirty="0" err="1"/>
              <a:t>addi</a:t>
            </a:r>
            <a:r>
              <a:rPr lang="en-US" sz="2400" b="1" dirty="0"/>
              <a:t> </a:t>
            </a:r>
            <a:r>
              <a:rPr lang="en-US" sz="2400" b="1" dirty="0" smtClean="0"/>
              <a:t>A C N</a:t>
            </a:r>
            <a:r>
              <a:rPr lang="en-US" sz="2400" dirty="0" smtClean="0"/>
              <a:t>: </a:t>
            </a:r>
          </a:p>
          <a:p>
            <a:pPr lvl="1"/>
            <a:r>
              <a:rPr lang="en-US" sz="2000" dirty="0" smtClean="0"/>
              <a:t>Adds </a:t>
            </a:r>
            <a:r>
              <a:rPr lang="en-US" sz="2000" dirty="0"/>
              <a:t>integer N to contents of register </a:t>
            </a:r>
            <a:r>
              <a:rPr lang="en-US" sz="2000" dirty="0" smtClean="0"/>
              <a:t>C, </a:t>
            </a:r>
            <a:r>
              <a:rPr lang="en-US" sz="2000" dirty="0"/>
              <a:t>stores result in register </a:t>
            </a:r>
            <a:r>
              <a:rPr lang="en-US" sz="2000" dirty="0" smtClean="0"/>
              <a:t>A.</a:t>
            </a:r>
          </a:p>
          <a:p>
            <a:r>
              <a:rPr lang="en-US" sz="2400" b="1" dirty="0" smtClean="0"/>
              <a:t>load A address</a:t>
            </a:r>
            <a:r>
              <a:rPr lang="en-US" sz="2400" dirty="0" smtClean="0"/>
              <a:t>:</a:t>
            </a:r>
          </a:p>
          <a:p>
            <a:pPr lvl="1"/>
            <a:r>
              <a:rPr lang="en-US" sz="2000" dirty="0" smtClean="0"/>
              <a:t>Loads data from the specified memory address to register A.</a:t>
            </a:r>
          </a:p>
          <a:p>
            <a:r>
              <a:rPr lang="en-US" sz="2400" b="1" dirty="0" smtClean="0"/>
              <a:t>store A address</a:t>
            </a:r>
            <a:r>
              <a:rPr lang="en-US" sz="2400" dirty="0" smtClean="0"/>
              <a:t>:</a:t>
            </a:r>
          </a:p>
          <a:p>
            <a:pPr lvl="1"/>
            <a:r>
              <a:rPr lang="en-US" sz="2000" dirty="0" smtClean="0"/>
              <a:t>Stores data from register A to the specified memory address.</a:t>
            </a:r>
          </a:p>
          <a:p>
            <a:r>
              <a:rPr lang="en-US" sz="2400" b="1" dirty="0" err="1"/>
              <a:t>goto</a:t>
            </a:r>
            <a:r>
              <a:rPr lang="en-US" sz="2400" b="1" dirty="0"/>
              <a:t> line</a:t>
            </a:r>
            <a:r>
              <a:rPr lang="en-US" sz="2400" dirty="0"/>
              <a:t>: </a:t>
            </a:r>
            <a:endParaRPr lang="en-US" sz="2400" dirty="0" smtClean="0"/>
          </a:p>
          <a:p>
            <a:pPr lvl="1"/>
            <a:r>
              <a:rPr lang="en-US" sz="2000" dirty="0" smtClean="0"/>
              <a:t>Set the instruction counter to the specified line. That line should be executed next.</a:t>
            </a:r>
            <a:endParaRPr lang="en-US" sz="2000" dirty="0"/>
          </a:p>
          <a:p>
            <a:r>
              <a:rPr lang="en-US" sz="2400" b="1" dirty="0"/>
              <a:t>if A line</a:t>
            </a:r>
            <a:r>
              <a:rPr lang="en-US" sz="2400" dirty="0"/>
              <a:t>: </a:t>
            </a:r>
            <a:endParaRPr lang="en-US" sz="2400" dirty="0" smtClean="0"/>
          </a:p>
          <a:p>
            <a:pPr lvl="1"/>
            <a:r>
              <a:rPr lang="en-US" sz="2000" dirty="0" smtClean="0"/>
              <a:t>If </a:t>
            </a:r>
            <a:r>
              <a:rPr lang="en-US" sz="2000" dirty="0"/>
              <a:t>the contents of register A are NOT 0, </a:t>
            </a:r>
            <a:r>
              <a:rPr lang="en-US" sz="2000" dirty="0" smtClean="0"/>
              <a:t>set the instruction counter to the specified line. That line should be </a:t>
            </a:r>
            <a:r>
              <a:rPr lang="en-US" sz="2000" dirty="0" err="1" smtClean="0"/>
              <a:t>be</a:t>
            </a:r>
            <a:r>
              <a:rPr lang="en-US" sz="2000" dirty="0" smtClean="0"/>
              <a:t> executed next.</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15220120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258076722"/>
              </p:ext>
            </p:extLst>
          </p:nvPr>
        </p:nvGraphicFramePr>
        <p:xfrm>
          <a:off x="190496" y="2057400"/>
          <a:ext cx="8801103" cy="451104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sz="2000" b="0" dirty="0" smtClean="0"/>
                        <a:t>1</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1</a:t>
                      </a:r>
                      <a:endParaRPr lang="en-US" dirty="0"/>
                    </a:p>
                  </a:txBody>
                  <a:tcPr anchor="ctr"/>
                </a:tc>
                <a:tc>
                  <a:txBody>
                    <a:bodyPr/>
                    <a:lstStyle/>
                    <a:p>
                      <a:endParaRPr lang="en-US" dirty="0"/>
                    </a:p>
                  </a:txBody>
                  <a:tcPr anchor="ctr"/>
                </a:tc>
              </a:tr>
              <a:tr h="370840">
                <a:tc>
                  <a:txBody>
                    <a:bodyPr/>
                    <a:lstStyle/>
                    <a:p>
                      <a:pPr algn="ctr"/>
                      <a:r>
                        <a:rPr lang="en-US" dirty="0" smtClean="0"/>
                        <a:t>2</a:t>
                      </a:r>
                      <a:endParaRPr lang="en-US"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2</a:t>
                      </a:r>
                      <a:endParaRPr lang="en-US" dirty="0"/>
                    </a:p>
                  </a:txBody>
                  <a:tcPr anchor="ctr"/>
                </a:tc>
                <a:tc>
                  <a:txBody>
                    <a:bodyPr/>
                    <a:lstStyle/>
                    <a:p>
                      <a:endParaRPr lang="en-US"/>
                    </a:p>
                  </a:txBody>
                  <a:tcPr anchor="ctr"/>
                </a:tc>
              </a:tr>
              <a:tr h="370840">
                <a:tc>
                  <a:txBody>
                    <a:bodyPr/>
                    <a:lstStyle/>
                    <a:p>
                      <a:pPr algn="ctr"/>
                      <a:r>
                        <a:rPr lang="en-US" dirty="0" smtClean="0"/>
                        <a:t>3</a:t>
                      </a:r>
                      <a:endParaRPr lang="en-US"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3</a:t>
                      </a:r>
                      <a:endParaRPr lang="en-US" dirty="0"/>
                    </a:p>
                  </a:txBody>
                  <a:tcPr anchor="ctr"/>
                </a:tc>
                <a:tc>
                  <a:txBody>
                    <a:bodyPr/>
                    <a:lstStyle/>
                    <a:p>
                      <a:endParaRPr lang="en-US"/>
                    </a:p>
                  </a:txBody>
                  <a:tcPr anchor="ctr"/>
                </a:tc>
              </a:tr>
              <a:tr h="370840">
                <a:tc>
                  <a:txBody>
                    <a:bodyPr/>
                    <a:lstStyle/>
                    <a:p>
                      <a:pPr algn="ctr"/>
                      <a:r>
                        <a:rPr lang="en-US" dirty="0" smtClean="0"/>
                        <a:t>4</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endParaRPr lang="en-US" dirty="0"/>
                    </a:p>
                  </a:txBody>
                  <a:tcPr anchor="ctr"/>
                </a:tc>
              </a:tr>
              <a:tr h="370840">
                <a:tc>
                  <a:txBody>
                    <a:bodyPr/>
                    <a:lstStyle/>
                    <a:p>
                      <a:pPr algn="ctr"/>
                      <a:r>
                        <a:rPr lang="en-US" dirty="0" smtClean="0"/>
                        <a:t>5</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r>
                        <a:rPr lang="en-US" dirty="0" smtClean="0"/>
                        <a:t>4</a:t>
                      </a:r>
                      <a:endParaRPr lang="en-US" dirty="0"/>
                    </a:p>
                  </a:txBody>
                  <a:tcPr anchor="ctr"/>
                </a:tc>
                <a:tc>
                  <a:txBody>
                    <a:bodyPr/>
                    <a:lstStyle/>
                    <a:p>
                      <a:r>
                        <a:rPr lang="en-US" dirty="0" smtClean="0"/>
                        <a:t>line 3 waits for line 2 to finish.</a:t>
                      </a:r>
                      <a:endParaRPr lang="en-US" dirty="0"/>
                    </a:p>
                  </a:txBody>
                  <a:tcPr anchor="ctr"/>
                </a:tc>
              </a:tr>
              <a:tr h="370840">
                <a:tc>
                  <a:txBody>
                    <a:bodyPr/>
                    <a:lstStyle/>
                    <a:p>
                      <a:pPr algn="ctr"/>
                      <a:r>
                        <a:rPr lang="en-US" dirty="0" smtClean="0"/>
                        <a:t>6</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endParaRPr lang="en-US" sz="2000" b="0" dirty="0" smtClean="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t>2</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endParaRPr lang="en-US"/>
                    </a:p>
                  </a:txBody>
                  <a:tcPr anchor="ctr"/>
                </a:tc>
              </a:tr>
              <a:tr h="370840">
                <a:tc>
                  <a:txBody>
                    <a:bodyPr/>
                    <a:lstStyle/>
                    <a:p>
                      <a:pPr algn="ctr"/>
                      <a:r>
                        <a:rPr lang="en-US" dirty="0" smtClean="0"/>
                        <a:t>7</a:t>
                      </a:r>
                      <a:endParaRPr lang="en-US" dirty="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t>3</a:t>
                      </a: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r>
                        <a:rPr lang="en-US" dirty="0" smtClean="0"/>
                        <a:t>line 3 moves</a:t>
                      </a:r>
                      <a:r>
                        <a:rPr lang="en-US" baseline="0" dirty="0" smtClean="0"/>
                        <a:t> on. </a:t>
                      </a:r>
                      <a:r>
                        <a:rPr lang="en-US" b="1" baseline="0" dirty="0" smtClean="0"/>
                        <a:t>if</a:t>
                      </a:r>
                      <a:r>
                        <a:rPr lang="en-US" b="0" baseline="0" dirty="0" smtClean="0"/>
                        <a:t> detected.</a:t>
                      </a:r>
                      <a:r>
                        <a:rPr lang="en-US" b="0" dirty="0" smtClean="0"/>
                        <a:t> Stop </a:t>
                      </a:r>
                      <a:r>
                        <a:rPr lang="en-US" b="0" baseline="0" dirty="0" smtClean="0"/>
                        <a:t>fetching, flush line 4 from fetch step.</a:t>
                      </a:r>
                      <a:endParaRPr lang="en-US" dirty="0"/>
                    </a:p>
                  </a:txBody>
                  <a:tcPr anchor="ctr"/>
                </a:tc>
              </a:tr>
              <a:tr h="370840">
                <a:tc>
                  <a:txBody>
                    <a:bodyPr/>
                    <a:lstStyle/>
                    <a:p>
                      <a:pPr algn="ctr"/>
                      <a:r>
                        <a:rPr lang="en-US" dirty="0" smtClean="0"/>
                        <a:t>8</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endParaRPr lang="en-US" sz="2000" b="0" dirty="0" smtClean="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p>
                  </a:txBody>
                  <a:tcPr anchor="ctr"/>
                </a:tc>
                <a:tc>
                  <a:txBody>
                    <a:bodyPr/>
                    <a:lstStyle/>
                    <a:p>
                      <a:pPr algn="ctr"/>
                      <a:r>
                        <a:rPr lang="en-US" sz="2000" b="0" dirty="0" smtClean="0">
                          <a:solidFill>
                            <a:schemeClr val="tx1"/>
                          </a:solidFill>
                        </a:rPr>
                        <a:t>3</a:t>
                      </a:r>
                      <a:endParaRPr lang="en-US" sz="2000" b="0" dirty="0">
                        <a:solidFill>
                          <a:schemeClr val="tx1"/>
                        </a:solidFill>
                      </a:endParaRPr>
                    </a:p>
                  </a:txBody>
                  <a:tcPr anchor="ctr"/>
                </a:tc>
                <a:tc>
                  <a:txBody>
                    <a:bodyPr/>
                    <a:lstStyle/>
                    <a:p>
                      <a:pPr algn="ctr"/>
                      <a:r>
                        <a:rPr lang="en-US" sz="2000" b="0" dirty="0" smtClean="0">
                          <a:solidFill>
                            <a:srgbClr val="FF0000"/>
                          </a:solidFill>
                        </a:rPr>
                        <a:t>X</a:t>
                      </a:r>
                      <a:endParaRPr lang="en-US" sz="2000" b="0" dirty="0">
                        <a:solidFill>
                          <a:schemeClr val="tx1"/>
                        </a:solidFill>
                      </a:endParaRPr>
                    </a:p>
                  </a:txBody>
                  <a:tcPr anchor="ctr"/>
                </a:tc>
                <a:tc>
                  <a:txBody>
                    <a:bodyPr/>
                    <a:lstStyle/>
                    <a:p>
                      <a:r>
                        <a:rPr lang="en-US" b="0" dirty="0" smtClean="0"/>
                        <a:t>4</a:t>
                      </a:r>
                      <a:endParaRPr lang="en-US" b="0" dirty="0"/>
                    </a:p>
                  </a:txBody>
                  <a:tcPr anchor="ctr"/>
                </a:tc>
                <a:tc>
                  <a:txBody>
                    <a:bodyPr/>
                    <a:lstStyle/>
                    <a:p>
                      <a:endParaRPr lang="en-US" dirty="0"/>
                    </a:p>
                  </a:txBody>
                  <a:tcPr anchor="ctr"/>
                </a:tc>
              </a:tr>
              <a:tr h="370840">
                <a:tc>
                  <a:txBody>
                    <a:bodyPr/>
                    <a:lstStyle/>
                    <a:p>
                      <a:pPr algn="ctr"/>
                      <a:r>
                        <a:rPr lang="en-US" dirty="0" smtClean="0"/>
                        <a:t>9</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endParaRPr lang="en-US" sz="2000" b="0" dirty="0" smtClean="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p>
                  </a:txBody>
                  <a:tcPr anchor="ctr"/>
                </a:tc>
                <a:tc>
                  <a:txBody>
                    <a:bodyPr/>
                    <a:lstStyle/>
                    <a:p>
                      <a:pPr algn="ctr"/>
                      <a:r>
                        <a:rPr lang="en-US" sz="2000" b="0" dirty="0" smtClean="0">
                          <a:solidFill>
                            <a:srgbClr val="FF0000"/>
                          </a:solidFill>
                        </a:rPr>
                        <a:t>X</a:t>
                      </a:r>
                      <a:endParaRPr lang="en-US" sz="2000" b="0" dirty="0">
                        <a:solidFill>
                          <a:schemeClr val="tx1"/>
                        </a:solidFill>
                      </a:endParaRPr>
                    </a:p>
                  </a:txBody>
                  <a:tcPr anchor="ctr"/>
                </a:tc>
                <a:tc>
                  <a:txBody>
                    <a:bodyPr/>
                    <a:lstStyle/>
                    <a:p>
                      <a:pPr algn="ctr"/>
                      <a:r>
                        <a:rPr lang="en-US" sz="2000" b="0" dirty="0" smtClean="0">
                          <a:solidFill>
                            <a:schemeClr val="tx1"/>
                          </a:solidFill>
                        </a:rPr>
                        <a:t>3</a:t>
                      </a:r>
                      <a:endParaRPr lang="en-US" sz="2000" b="0" dirty="0">
                        <a:solidFill>
                          <a:schemeClr val="tx1"/>
                        </a:solidFill>
                      </a:endParaRPr>
                    </a:p>
                  </a:txBody>
                  <a:tcPr anchor="ctr"/>
                </a:tc>
                <a:tc>
                  <a:txBody>
                    <a:bodyPr/>
                    <a:lstStyle/>
                    <a:p>
                      <a:r>
                        <a:rPr lang="en-US" b="0" dirty="0" smtClean="0"/>
                        <a:t>4</a:t>
                      </a:r>
                      <a:endParaRPr lang="en-US" b="0" dirty="0"/>
                    </a:p>
                  </a:txBody>
                  <a:tcPr anchor="ctr"/>
                </a:tc>
                <a:tc>
                  <a:txBody>
                    <a:bodyPr/>
                    <a:lstStyle/>
                    <a:p>
                      <a:endParaRPr lang="en-US" b="1"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R3 R1 10</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R4 R2 5</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R5 R2 30</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R8 R2 R3</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21913299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104666707"/>
              </p:ext>
            </p:extLst>
          </p:nvPr>
        </p:nvGraphicFramePr>
        <p:xfrm>
          <a:off x="190496" y="2057400"/>
          <a:ext cx="8801103" cy="433324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dirty="0" smtClean="0"/>
                        <a:t>9</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endParaRPr lang="en-US" sz="2000" b="0" dirty="0" smtClean="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p>
                  </a:txBody>
                  <a:tcPr anchor="ctr"/>
                </a:tc>
                <a:tc>
                  <a:txBody>
                    <a:bodyPr/>
                    <a:lstStyle/>
                    <a:p>
                      <a:pPr algn="ctr"/>
                      <a:r>
                        <a:rPr lang="en-US" sz="2000" b="0" dirty="0" smtClean="0">
                          <a:solidFill>
                            <a:srgbClr val="FF0000"/>
                          </a:solidFill>
                        </a:rPr>
                        <a:t>X</a:t>
                      </a:r>
                      <a:endParaRPr lang="en-US" sz="2000" b="0" dirty="0">
                        <a:solidFill>
                          <a:schemeClr val="tx1"/>
                        </a:solidFill>
                      </a:endParaRPr>
                    </a:p>
                  </a:txBody>
                  <a:tcPr anchor="ctr"/>
                </a:tc>
                <a:tc>
                  <a:txBody>
                    <a:bodyPr/>
                    <a:lstStyle/>
                    <a:p>
                      <a:pPr algn="ctr"/>
                      <a:r>
                        <a:rPr lang="en-US" sz="2000" b="0" dirty="0" smtClean="0">
                          <a:solidFill>
                            <a:schemeClr val="tx1"/>
                          </a:solidFill>
                        </a:rPr>
                        <a:t>3</a:t>
                      </a:r>
                      <a:endParaRPr lang="en-US" sz="2000" b="0" dirty="0">
                        <a:solidFill>
                          <a:schemeClr val="tx1"/>
                        </a:solidFill>
                      </a:endParaRPr>
                    </a:p>
                  </a:txBody>
                  <a:tcPr anchor="ctr"/>
                </a:tc>
                <a:tc>
                  <a:txBody>
                    <a:bodyPr/>
                    <a:lstStyle/>
                    <a:p>
                      <a:pPr algn="ctr"/>
                      <a:r>
                        <a:rPr lang="en-US" b="0" dirty="0" smtClean="0"/>
                        <a:t>4</a:t>
                      </a:r>
                      <a:endParaRPr lang="en-US" b="0" dirty="0"/>
                    </a:p>
                  </a:txBody>
                  <a:tcPr anchor="ctr"/>
                </a:tc>
                <a:tc>
                  <a:txBody>
                    <a:bodyPr/>
                    <a:lstStyle/>
                    <a:p>
                      <a:endParaRPr lang="en-US" b="1" dirty="0"/>
                    </a:p>
                  </a:txBody>
                  <a:tcPr anchor="ctr"/>
                </a:tc>
              </a:tr>
              <a:tr h="370840">
                <a:tc>
                  <a:txBody>
                    <a:bodyPr/>
                    <a:lstStyle/>
                    <a:p>
                      <a:pPr algn="ctr"/>
                      <a:r>
                        <a:rPr lang="en-US" dirty="0" smtClean="0"/>
                        <a:t>10</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4</a:t>
                      </a:r>
                      <a:endParaRPr lang="en-US" dirty="0"/>
                    </a:p>
                  </a:txBody>
                  <a:tcPr anchor="ctr"/>
                </a:tc>
                <a:tc>
                  <a:txBody>
                    <a:bodyPr/>
                    <a:lstStyle/>
                    <a:p>
                      <a:r>
                        <a:rPr lang="en-US" b="1" dirty="0" smtClean="0"/>
                        <a:t>if</a:t>
                      </a:r>
                      <a:r>
                        <a:rPr lang="en-US" b="0" baseline="0" dirty="0" smtClean="0"/>
                        <a:t> has finished, PC does </a:t>
                      </a:r>
                      <a:r>
                        <a:rPr lang="en-US" b="1" baseline="0" dirty="0" smtClean="0"/>
                        <a:t>NOT </a:t>
                      </a:r>
                      <a:r>
                        <a:rPr lang="en-US" b="0" baseline="0" dirty="0" smtClean="0"/>
                        <a:t> change.</a:t>
                      </a:r>
                      <a:endParaRPr lang="en-US" b="1" dirty="0"/>
                    </a:p>
                  </a:txBody>
                  <a:tcPr anchor="ctr"/>
                </a:tc>
              </a:tr>
              <a:tr h="370840">
                <a:tc>
                  <a:txBody>
                    <a:bodyPr/>
                    <a:lstStyle/>
                    <a:p>
                      <a:pPr algn="ctr"/>
                      <a:r>
                        <a:rPr lang="en-US" dirty="0" smtClean="0"/>
                        <a:t>11</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5</a:t>
                      </a:r>
                      <a:endParaRPr lang="en-US" dirty="0"/>
                    </a:p>
                  </a:txBody>
                  <a:tcPr anchor="ctr"/>
                </a:tc>
                <a:tc>
                  <a:txBody>
                    <a:bodyPr/>
                    <a:lstStyle/>
                    <a:p>
                      <a:endParaRPr lang="en-US" dirty="0"/>
                    </a:p>
                  </a:txBody>
                  <a:tcPr anchor="ctr"/>
                </a:tc>
              </a:tr>
              <a:tr h="370840">
                <a:tc>
                  <a:txBody>
                    <a:bodyPr/>
                    <a:lstStyle/>
                    <a:p>
                      <a:pPr algn="ctr"/>
                      <a:r>
                        <a:rPr lang="en-US" dirty="0" smtClean="0"/>
                        <a:t>12</a:t>
                      </a:r>
                      <a:endParaRPr lang="en-US" dirty="0"/>
                    </a:p>
                  </a:txBody>
                  <a:tcPr anchor="ctr"/>
                </a:tc>
                <a:tc>
                  <a:txBody>
                    <a:bodyPr/>
                    <a:lstStyle/>
                    <a:p>
                      <a:pPr algn="ctr"/>
                      <a:r>
                        <a:rPr lang="en-US" dirty="0" smtClean="0"/>
                        <a:t>6</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6</a:t>
                      </a:r>
                      <a:endParaRPr lang="en-US" dirty="0"/>
                    </a:p>
                  </a:txBody>
                  <a:tcPr anchor="ctr"/>
                </a:tc>
                <a:tc>
                  <a:txBody>
                    <a:bodyPr/>
                    <a:lstStyle/>
                    <a:p>
                      <a:endParaRPr lang="en-US" dirty="0"/>
                    </a:p>
                  </a:txBody>
                  <a:tcPr anchor="ctr"/>
                </a:tc>
              </a:tr>
              <a:tr h="370840">
                <a:tc>
                  <a:txBody>
                    <a:bodyPr/>
                    <a:lstStyle/>
                    <a:p>
                      <a:pPr algn="ctr"/>
                      <a:r>
                        <a:rPr lang="en-US" dirty="0" smtClean="0"/>
                        <a:t>13</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r>
                        <a:rPr lang="en-US" b="1" dirty="0" err="1" smtClean="0"/>
                        <a:t>goto</a:t>
                      </a:r>
                      <a:r>
                        <a:rPr lang="en-US" b="0" dirty="0" smtClean="0"/>
                        <a:t> detected. Stop </a:t>
                      </a:r>
                      <a:r>
                        <a:rPr lang="en-US" b="0" baseline="0" dirty="0" smtClean="0"/>
                        <a:t>fetching, flush line 6 from fetch step.</a:t>
                      </a:r>
                      <a:endParaRPr lang="en-US" b="1" dirty="0"/>
                    </a:p>
                  </a:txBody>
                  <a:tcPr anchor="ctr"/>
                </a:tc>
              </a:tr>
              <a:tr h="370840">
                <a:tc>
                  <a:txBody>
                    <a:bodyPr/>
                    <a:lstStyle/>
                    <a:p>
                      <a:pPr algn="ctr"/>
                      <a:r>
                        <a:rPr lang="en-US" dirty="0" smtClean="0"/>
                        <a:t>14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15</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5</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16</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7</a:t>
                      </a:r>
                      <a:endParaRPr lang="en-US" dirty="0"/>
                    </a:p>
                  </a:txBody>
                  <a:tcPr anchor="ctr"/>
                </a:tc>
                <a:tc>
                  <a:txBody>
                    <a:bodyPr/>
                    <a:lstStyle/>
                    <a:p>
                      <a:r>
                        <a:rPr lang="en-US" b="1" dirty="0" err="1" smtClean="0"/>
                        <a:t>goto</a:t>
                      </a:r>
                      <a:r>
                        <a:rPr lang="en-US" b="0" dirty="0" smtClean="0"/>
                        <a:t> has finished, PC set to 7.</a:t>
                      </a:r>
                      <a:endParaRPr lang="en-US" b="1" dirty="0"/>
                    </a:p>
                  </a:txBody>
                  <a:tcPr anchor="ctr"/>
                </a:tc>
              </a:tr>
              <a:tr h="370840">
                <a:tc>
                  <a:txBody>
                    <a:bodyPr/>
                    <a:lstStyle/>
                    <a:p>
                      <a:pPr algn="ctr"/>
                      <a:r>
                        <a:rPr lang="en-US" dirty="0" smtClean="0"/>
                        <a:t>17</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8</a:t>
                      </a:r>
                      <a:endParaRPr lang="en-US" dirty="0"/>
                    </a:p>
                  </a:txBody>
                  <a:tcPr anchor="ctr"/>
                </a:tc>
                <a:tc>
                  <a:txBody>
                    <a:bodyPr/>
                    <a:lstStyle/>
                    <a:p>
                      <a:endParaRPr lang="en-US" b="1"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R3 R1 10</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R4 R2 5</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R5 R2 30</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R8 R2 R3</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12080371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347503430"/>
              </p:ext>
            </p:extLst>
          </p:nvPr>
        </p:nvGraphicFramePr>
        <p:xfrm>
          <a:off x="190496" y="2057400"/>
          <a:ext cx="8801103" cy="403860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dirty="0" smtClean="0"/>
                        <a:t>17</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8</a:t>
                      </a:r>
                      <a:endParaRPr lang="en-US" dirty="0"/>
                    </a:p>
                  </a:txBody>
                  <a:tcPr anchor="ctr"/>
                </a:tc>
                <a:tc>
                  <a:txBody>
                    <a:bodyPr/>
                    <a:lstStyle/>
                    <a:p>
                      <a:endParaRPr lang="en-US" b="1" dirty="0"/>
                    </a:p>
                  </a:txBody>
                  <a:tcPr anchor="ctr"/>
                </a:tc>
              </a:tr>
              <a:tr h="370840">
                <a:tc>
                  <a:txBody>
                    <a:bodyPr/>
                    <a:lstStyle/>
                    <a:p>
                      <a:pPr algn="ctr"/>
                      <a:r>
                        <a:rPr lang="en-US" dirty="0" smtClean="0"/>
                        <a:t>18</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9</a:t>
                      </a:r>
                      <a:endParaRPr lang="en-US" dirty="0"/>
                    </a:p>
                  </a:txBody>
                  <a:tcPr anchor="ctr"/>
                </a:tc>
                <a:tc>
                  <a:txBody>
                    <a:bodyPr/>
                    <a:lstStyle/>
                    <a:p>
                      <a:endParaRPr lang="en-US" dirty="0"/>
                    </a:p>
                  </a:txBody>
                  <a:tcPr anchor="ctr"/>
                </a:tc>
              </a:tr>
              <a:tr h="370840">
                <a:tc>
                  <a:txBody>
                    <a:bodyPr/>
                    <a:lstStyle/>
                    <a:p>
                      <a:pPr algn="ctr"/>
                      <a:r>
                        <a:rPr lang="en-US" dirty="0" smtClean="0"/>
                        <a:t>19</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9</a:t>
                      </a:r>
                      <a:endParaRPr lang="en-US" dirty="0"/>
                    </a:p>
                  </a:txBody>
                  <a:tcPr anchor="ctr"/>
                </a:tc>
                <a:tc>
                  <a:txBody>
                    <a:bodyPr/>
                    <a:lstStyle/>
                    <a:p>
                      <a:r>
                        <a:rPr lang="en-US" dirty="0" smtClean="0"/>
                        <a:t>line 8 waits for line 7 to finish.</a:t>
                      </a:r>
                      <a:endParaRPr lang="en-US" dirty="0"/>
                    </a:p>
                  </a:txBody>
                  <a:tcPr anchor="ctr"/>
                </a:tc>
              </a:tr>
              <a:tr h="370840">
                <a:tc>
                  <a:txBody>
                    <a:bodyPr/>
                    <a:lstStyle/>
                    <a:p>
                      <a:pPr algn="ctr"/>
                      <a:r>
                        <a:rPr lang="en-US" dirty="0" smtClean="0"/>
                        <a:t>20</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7</a:t>
                      </a:r>
                      <a:endParaRPr lang="en-US" dirty="0"/>
                    </a:p>
                  </a:txBody>
                  <a:tcPr anchor="ctr"/>
                </a:tc>
                <a:tc>
                  <a:txBody>
                    <a:bodyPr/>
                    <a:lstStyle/>
                    <a:p>
                      <a:pPr algn="ctr"/>
                      <a:r>
                        <a:rPr lang="en-US" dirty="0" smtClean="0"/>
                        <a:t>9</a:t>
                      </a:r>
                      <a:endParaRPr lang="en-US" dirty="0"/>
                    </a:p>
                  </a:txBody>
                  <a:tcPr anchor="ctr"/>
                </a:tc>
                <a:tc>
                  <a:txBody>
                    <a:bodyPr/>
                    <a:lstStyle/>
                    <a:p>
                      <a:endParaRPr lang="en-US" dirty="0"/>
                    </a:p>
                  </a:txBody>
                  <a:tcPr anchor="ctr"/>
                </a:tc>
              </a:tr>
              <a:tr h="370840">
                <a:tc>
                  <a:txBody>
                    <a:bodyPr/>
                    <a:lstStyle/>
                    <a:p>
                      <a:pPr algn="ctr"/>
                      <a:r>
                        <a:rPr lang="en-US" dirty="0" smtClean="0"/>
                        <a:t>21</a:t>
                      </a:r>
                      <a:endParaRPr lang="en-US" dirty="0"/>
                    </a:p>
                  </a:txBody>
                  <a:tcPr anchor="ctr"/>
                </a:tc>
                <a:tc>
                  <a:txBody>
                    <a:bodyPr/>
                    <a:lstStyle/>
                    <a:p>
                      <a:pPr algn="ctr"/>
                      <a:r>
                        <a:rPr lang="en-US" dirty="0" smtClean="0"/>
                        <a:t>10</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10</a:t>
                      </a:r>
                      <a:endParaRPr lang="en-US" dirty="0"/>
                    </a:p>
                  </a:txBody>
                  <a:tcPr anchor="ctr"/>
                </a:tc>
                <a:tc>
                  <a:txBody>
                    <a:bodyPr/>
                    <a:lstStyle/>
                    <a:p>
                      <a:r>
                        <a:rPr lang="en-US" dirty="0" smtClean="0"/>
                        <a:t>line 8 moves on.</a:t>
                      </a:r>
                      <a:endParaRPr lang="en-US" dirty="0"/>
                    </a:p>
                  </a:txBody>
                  <a:tcPr anchor="ctr"/>
                </a:tc>
              </a:tr>
              <a:tr h="370840">
                <a:tc>
                  <a:txBody>
                    <a:bodyPr/>
                    <a:lstStyle/>
                    <a:p>
                      <a:pPr algn="ctr"/>
                      <a:r>
                        <a:rPr lang="en-US" dirty="0" smtClean="0"/>
                        <a:t>22</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11</a:t>
                      </a:r>
                      <a:endParaRPr lang="en-US" dirty="0"/>
                    </a:p>
                  </a:txBody>
                  <a:tcPr anchor="ctr"/>
                </a:tc>
                <a:tc>
                  <a:txBody>
                    <a:bodyPr/>
                    <a:lstStyle/>
                    <a:p>
                      <a:endParaRPr lang="en-US" dirty="0"/>
                    </a:p>
                  </a:txBody>
                  <a:tcPr anchor="ctr"/>
                </a:tc>
              </a:tr>
              <a:tr h="370840">
                <a:tc>
                  <a:txBody>
                    <a:bodyPr/>
                    <a:lstStyle/>
                    <a:p>
                      <a:pPr algn="ctr"/>
                      <a:r>
                        <a:rPr lang="en-US" dirty="0" smtClean="0"/>
                        <a:t>23</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11</a:t>
                      </a:r>
                      <a:endParaRPr lang="en-US" dirty="0"/>
                    </a:p>
                  </a:txBody>
                  <a:tcPr anchor="ctr"/>
                </a:tc>
                <a:tc>
                  <a:txBody>
                    <a:bodyPr/>
                    <a:lstStyle/>
                    <a:p>
                      <a:r>
                        <a:rPr lang="en-US" dirty="0" smtClean="0"/>
                        <a:t>line 10 waits for line 9 to finish.</a:t>
                      </a:r>
                      <a:endParaRPr lang="en-US" dirty="0"/>
                    </a:p>
                  </a:txBody>
                  <a:tcPr anchor="ctr"/>
                </a:tc>
              </a:tr>
              <a:tr h="370840">
                <a:tc>
                  <a:txBody>
                    <a:bodyPr/>
                    <a:lstStyle/>
                    <a:p>
                      <a:pPr algn="ctr"/>
                      <a:r>
                        <a:rPr lang="en-US" dirty="0" smtClean="0"/>
                        <a:t>24</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11</a:t>
                      </a:r>
                      <a:endParaRPr lang="en-US" dirty="0"/>
                    </a:p>
                  </a:txBody>
                  <a:tcPr anchor="ctr"/>
                </a:tc>
                <a:tc>
                  <a:txBody>
                    <a:bodyPr/>
                    <a:lstStyle/>
                    <a:p>
                      <a:endParaRPr lang="en-US" dirty="0"/>
                    </a:p>
                  </a:txBody>
                  <a:tcPr anchor="ctr"/>
                </a:tc>
              </a:tr>
              <a:tr h="370840">
                <a:tc>
                  <a:txBody>
                    <a:bodyPr/>
                    <a:lstStyle/>
                    <a:p>
                      <a:pPr algn="ctr"/>
                      <a:r>
                        <a:rPr lang="en-US" dirty="0" smtClean="0"/>
                        <a:t>25</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r>
                        <a:rPr lang="en-US" dirty="0" smtClean="0"/>
                        <a:t>line 10</a:t>
                      </a:r>
                      <a:r>
                        <a:rPr lang="en-US" baseline="0" dirty="0" smtClean="0"/>
                        <a:t> moves on.</a:t>
                      </a:r>
                      <a:endParaRPr lang="en-US"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R3 R1 10</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R4 R2 5</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R5 R2 30</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R8 R2 R3</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2839689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497541899"/>
              </p:ext>
            </p:extLst>
          </p:nvPr>
        </p:nvGraphicFramePr>
        <p:xfrm>
          <a:off x="190496" y="2057400"/>
          <a:ext cx="8801103" cy="403860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dirty="0" smtClean="0"/>
                        <a:t>25</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r>
                        <a:rPr lang="en-US" dirty="0" smtClean="0"/>
                        <a:t>line 10</a:t>
                      </a:r>
                      <a:r>
                        <a:rPr lang="en-US" baseline="0" dirty="0" smtClean="0"/>
                        <a:t> moves on.</a:t>
                      </a:r>
                      <a:endParaRPr lang="en-US" dirty="0"/>
                    </a:p>
                  </a:txBody>
                  <a:tcPr anchor="ctr"/>
                </a:tc>
              </a:tr>
              <a:tr h="370840">
                <a:tc>
                  <a:txBody>
                    <a:bodyPr/>
                    <a:lstStyle/>
                    <a:p>
                      <a:pPr algn="ctr"/>
                      <a:r>
                        <a:rPr lang="en-US" dirty="0" smtClean="0"/>
                        <a:t>26</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r>
                        <a:rPr lang="en-US" dirty="0" smtClean="0"/>
                        <a:t>no more instructions to fetch.</a:t>
                      </a:r>
                      <a:endParaRPr lang="en-US" dirty="0"/>
                    </a:p>
                  </a:txBody>
                  <a:tcPr anchor="ctr"/>
                </a:tc>
              </a:tr>
              <a:tr h="370840">
                <a:tc>
                  <a:txBody>
                    <a:bodyPr/>
                    <a:lstStyle/>
                    <a:p>
                      <a:pPr algn="ctr"/>
                      <a:r>
                        <a:rPr lang="en-US" dirty="0" smtClean="0"/>
                        <a:t>27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11</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r>
                        <a:rPr lang="en-US" dirty="0" smtClean="0"/>
                        <a:t>line 12 waits for line 11 to finish.</a:t>
                      </a:r>
                      <a:endParaRPr lang="en-US" dirty="0"/>
                    </a:p>
                  </a:txBody>
                  <a:tcPr anchor="ctr"/>
                </a:tc>
              </a:tr>
              <a:tr h="370840">
                <a:tc>
                  <a:txBody>
                    <a:bodyPr/>
                    <a:lstStyle/>
                    <a:p>
                      <a:pPr algn="ctr"/>
                      <a:r>
                        <a:rPr lang="en-US" dirty="0" smtClean="0"/>
                        <a:t>28</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11</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29</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r>
                        <a:rPr lang="en-US" dirty="0" smtClean="0"/>
                        <a:t>line 12 moves on.</a:t>
                      </a:r>
                      <a:endParaRPr lang="en-US" dirty="0"/>
                    </a:p>
                  </a:txBody>
                  <a:tcPr anchor="ctr"/>
                </a:tc>
              </a:tr>
              <a:tr h="370840">
                <a:tc>
                  <a:txBody>
                    <a:bodyPr/>
                    <a:lstStyle/>
                    <a:p>
                      <a:pPr algn="ctr"/>
                      <a:r>
                        <a:rPr lang="en-US" dirty="0" smtClean="0"/>
                        <a:t>30</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31</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32</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r>
                        <a:rPr lang="en-US" dirty="0" smtClean="0"/>
                        <a:t>program execution</a:t>
                      </a:r>
                      <a:r>
                        <a:rPr lang="en-US" baseline="0" dirty="0" smtClean="0"/>
                        <a:t> has finished!</a:t>
                      </a:r>
                      <a:endParaRPr lang="en-US" dirty="0"/>
                    </a:p>
                  </a:txBody>
                  <a:tcPr anchor="ctr"/>
                </a:tc>
              </a:tr>
              <a:tr h="370840">
                <a:tc>
                  <a:txBody>
                    <a:bodyPr/>
                    <a:lstStyle/>
                    <a:p>
                      <a:pPr algn="ctr"/>
                      <a:endParaRPr lang="en-US"/>
                    </a:p>
                  </a:txBody>
                  <a:tcPr anchor="ctr"/>
                </a:tc>
                <a:tc>
                  <a:txBody>
                    <a:bodyPr/>
                    <a:lstStyle/>
                    <a:p>
                      <a:pPr algn="ctr"/>
                      <a:endParaRPr lang="en-US"/>
                    </a:p>
                  </a:txBody>
                  <a:tcPr anchor="ctr"/>
                </a:tc>
                <a:tc>
                  <a:txBody>
                    <a:bodyPr/>
                    <a:lstStyle/>
                    <a:p>
                      <a:pPr algn="ctr"/>
                      <a:endParaRPr lang="en-US"/>
                    </a:p>
                  </a:txBody>
                  <a:tcPr anchor="ctr"/>
                </a:tc>
                <a:tc>
                  <a:txBody>
                    <a:bodyPr/>
                    <a:lstStyle/>
                    <a:p>
                      <a:pPr algn="ctr"/>
                      <a:endParaRPr lang="en-US"/>
                    </a:p>
                  </a:txBody>
                  <a:tcPr anchor="ctr"/>
                </a:tc>
                <a:tc>
                  <a:txBody>
                    <a:bodyPr/>
                    <a:lstStyle/>
                    <a:p>
                      <a:pPr algn="ctr"/>
                      <a:endParaRPr lang="en-US"/>
                    </a:p>
                  </a:txBody>
                  <a:tcPr anchor="ctr"/>
                </a:tc>
                <a:tc>
                  <a:txBody>
                    <a:bodyPr/>
                    <a:lstStyle/>
                    <a:p>
                      <a:pPr algn="ctr"/>
                      <a:endParaRPr lang="en-US" dirty="0"/>
                    </a:p>
                  </a:txBody>
                  <a:tcPr anchor="ctr"/>
                </a:tc>
                <a:tc>
                  <a:txBody>
                    <a:bodyPr/>
                    <a:lstStyle/>
                    <a:p>
                      <a:pPr algn="ctr"/>
                      <a:endParaRPr lang="en-US" dirty="0"/>
                    </a:p>
                  </a:txBody>
                  <a:tcPr anchor="ctr"/>
                </a:tc>
                <a:tc>
                  <a:txBody>
                    <a:bodyPr/>
                    <a:lstStyle/>
                    <a:p>
                      <a:endParaRPr lang="en-US"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R3 R1 10</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R4 R2 5</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R5 R2 30</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R8 R2 R3</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3665396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Reordering Instructions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smtClean="0"/>
              <a:t>addi</a:t>
            </a:r>
            <a:r>
              <a:rPr lang="en-US" sz="2000" b="1" dirty="0" smtClean="0"/>
              <a:t> R3 R1 10</a:t>
            </a:r>
            <a:endParaRPr lang="en-US" sz="2000" b="1" dirty="0"/>
          </a:p>
          <a:p>
            <a:pPr marL="0" indent="0">
              <a:buNone/>
            </a:pPr>
            <a:r>
              <a:rPr lang="en-US" sz="2000" dirty="0"/>
              <a:t>line 7:</a:t>
            </a:r>
            <a:r>
              <a:rPr lang="en-US" sz="2000" b="1" dirty="0"/>
              <a:t> </a:t>
            </a:r>
            <a:r>
              <a:rPr lang="en-US" sz="2000" b="1" dirty="0" err="1" smtClean="0"/>
              <a:t>addi</a:t>
            </a:r>
            <a:r>
              <a:rPr lang="en-US" sz="2000" b="1" dirty="0" smtClean="0"/>
              <a:t> R4 R2 5</a:t>
            </a:r>
            <a:endParaRPr lang="en-US" sz="2000" b="1" dirty="0"/>
          </a:p>
          <a:p>
            <a:pPr marL="0" indent="0">
              <a:buNone/>
            </a:pPr>
            <a:r>
              <a:rPr lang="en-US" sz="2000" dirty="0"/>
              <a:t>line 8: </a:t>
            </a:r>
            <a:r>
              <a:rPr lang="en-US" sz="2000" b="1" dirty="0"/>
              <a:t>store R4 address10</a:t>
            </a:r>
          </a:p>
          <a:p>
            <a:pPr marL="0" indent="0">
              <a:buNone/>
            </a:pPr>
            <a:r>
              <a:rPr lang="en-US" sz="2000" dirty="0"/>
              <a:t>line 9: </a:t>
            </a:r>
            <a:r>
              <a:rPr lang="en-US" sz="2000" b="1" dirty="0" err="1" smtClean="0"/>
              <a:t>addi</a:t>
            </a:r>
            <a:r>
              <a:rPr lang="en-US" sz="2000" b="1" dirty="0" smtClean="0"/>
              <a:t> R5 R2 30</a:t>
            </a:r>
            <a:endParaRPr lang="en-US" sz="2000" b="1" dirty="0"/>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smtClean="0"/>
              <a:t>add R8 R2 R3</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Reordering of instructions can be done by a compiler, as long as the compiler knows how instructions are executed.</a:t>
            </a:r>
          </a:p>
          <a:p>
            <a:r>
              <a:rPr lang="en-US" sz="2400" dirty="0" smtClean="0"/>
              <a:t>The goal of reordering is to obtain more efficient execution through the pipeline, by reducing dependencies.</a:t>
            </a:r>
          </a:p>
          <a:p>
            <a:r>
              <a:rPr lang="en-US" sz="2400" dirty="0" smtClean="0"/>
              <a:t>Obviously, reordering is not allowed to change the </a:t>
            </a:r>
            <a:r>
              <a:rPr lang="en-US" sz="2400" b="1" dirty="0" smtClean="0"/>
              <a:t>meaning</a:t>
            </a:r>
            <a:r>
              <a:rPr lang="en-US" sz="2400" dirty="0" smtClean="0"/>
              <a:t> of the program.</a:t>
            </a:r>
          </a:p>
          <a:p>
            <a:r>
              <a:rPr lang="en-US" sz="2400" dirty="0" smtClean="0"/>
              <a:t>What is the </a:t>
            </a:r>
            <a:r>
              <a:rPr lang="en-US" sz="2400" b="1" dirty="0" smtClean="0"/>
              <a:t>meaning</a:t>
            </a:r>
            <a:r>
              <a:rPr lang="en-US" sz="2400" dirty="0" smtClean="0"/>
              <a:t> of a program?</a:t>
            </a:r>
            <a:endParaRPr lang="en-US" sz="2000" dirty="0"/>
          </a:p>
        </p:txBody>
      </p:sp>
    </p:spTree>
    <p:extLst>
      <p:ext uri="{BB962C8B-B14F-4D97-AF65-F5344CB8AC3E}">
        <p14:creationId xmlns:p14="http://schemas.microsoft.com/office/powerpoint/2010/main" val="963746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a Program</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smtClean="0"/>
              <a:t>addi</a:t>
            </a:r>
            <a:r>
              <a:rPr lang="en-US" sz="2000" b="1" dirty="0" smtClean="0"/>
              <a:t> R3 R1 10</a:t>
            </a:r>
            <a:endParaRPr lang="en-US" sz="2000" b="1" dirty="0"/>
          </a:p>
          <a:p>
            <a:pPr marL="0" indent="0">
              <a:buNone/>
            </a:pPr>
            <a:r>
              <a:rPr lang="en-US" sz="2000" dirty="0"/>
              <a:t>line 7:</a:t>
            </a:r>
            <a:r>
              <a:rPr lang="en-US" sz="2000" b="1" dirty="0"/>
              <a:t> </a:t>
            </a:r>
            <a:r>
              <a:rPr lang="en-US" sz="2000" b="1" dirty="0" err="1" smtClean="0"/>
              <a:t>addi</a:t>
            </a:r>
            <a:r>
              <a:rPr lang="en-US" sz="2000" b="1" dirty="0" smtClean="0"/>
              <a:t> R4 R2 5</a:t>
            </a:r>
            <a:endParaRPr lang="en-US" sz="2000" b="1" dirty="0"/>
          </a:p>
          <a:p>
            <a:pPr marL="0" indent="0">
              <a:buNone/>
            </a:pPr>
            <a:r>
              <a:rPr lang="en-US" sz="2000" dirty="0"/>
              <a:t>line 8: </a:t>
            </a:r>
            <a:r>
              <a:rPr lang="en-US" sz="2000" b="1" dirty="0"/>
              <a:t>store R4 address10</a:t>
            </a:r>
          </a:p>
          <a:p>
            <a:pPr marL="0" indent="0">
              <a:buNone/>
            </a:pPr>
            <a:r>
              <a:rPr lang="en-US" sz="2000" dirty="0"/>
              <a:t>line 9: </a:t>
            </a:r>
            <a:r>
              <a:rPr lang="en-US" sz="2000" b="1" dirty="0" err="1" smtClean="0"/>
              <a:t>addi</a:t>
            </a:r>
            <a:r>
              <a:rPr lang="en-US" sz="2000" b="1" dirty="0" smtClean="0"/>
              <a:t> R5 R2 30</a:t>
            </a:r>
            <a:endParaRPr lang="en-US" sz="2000" b="1" dirty="0"/>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smtClean="0"/>
              <a:t>add R8 R2 R3</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What is the </a:t>
            </a:r>
            <a:r>
              <a:rPr lang="en-US" sz="2400" b="1" dirty="0" smtClean="0"/>
              <a:t>meaning</a:t>
            </a:r>
            <a:r>
              <a:rPr lang="en-US" sz="2400" dirty="0" smtClean="0"/>
              <a:t> of a program?</a:t>
            </a:r>
          </a:p>
          <a:p>
            <a:r>
              <a:rPr lang="en-US" sz="2400" dirty="0" smtClean="0"/>
              <a:t>A program can be modeled mathematically as a function, that takes specific input and produces specific output.</a:t>
            </a:r>
          </a:p>
          <a:p>
            <a:r>
              <a:rPr lang="en-US" sz="2400" dirty="0" smtClean="0"/>
              <a:t>In this program, what is the input? Where is information stored that the program accesses?</a:t>
            </a:r>
          </a:p>
          <a:p>
            <a:pPr marL="457200" lvl="1" indent="0">
              <a:buNone/>
            </a:pPr>
            <a:endParaRPr lang="en-US" sz="2000" dirty="0" smtClean="0"/>
          </a:p>
          <a:p>
            <a:r>
              <a:rPr lang="en-US" sz="2400" dirty="0" smtClean="0"/>
              <a:t>What is the output? What is information left behind by the program?</a:t>
            </a:r>
          </a:p>
          <a:p>
            <a:pPr marL="457200" lvl="1" indent="0">
              <a:buNone/>
            </a:pPr>
            <a:endParaRPr lang="en-US" sz="2000" dirty="0"/>
          </a:p>
        </p:txBody>
      </p:sp>
    </p:spTree>
    <p:extLst>
      <p:ext uri="{BB962C8B-B14F-4D97-AF65-F5344CB8AC3E}">
        <p14:creationId xmlns:p14="http://schemas.microsoft.com/office/powerpoint/2010/main" val="15615097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Meaning of a Program</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smtClean="0"/>
              <a:t>addi</a:t>
            </a:r>
            <a:r>
              <a:rPr lang="en-US" sz="2000" b="1" dirty="0" smtClean="0"/>
              <a:t> R3 R1 10</a:t>
            </a:r>
            <a:endParaRPr lang="en-US" sz="2000" b="1" dirty="0"/>
          </a:p>
          <a:p>
            <a:pPr marL="0" indent="0">
              <a:buNone/>
            </a:pPr>
            <a:r>
              <a:rPr lang="en-US" sz="2000" dirty="0"/>
              <a:t>line 7:</a:t>
            </a:r>
            <a:r>
              <a:rPr lang="en-US" sz="2000" b="1" dirty="0"/>
              <a:t> </a:t>
            </a:r>
            <a:r>
              <a:rPr lang="en-US" sz="2000" b="1" dirty="0" err="1" smtClean="0"/>
              <a:t>addi</a:t>
            </a:r>
            <a:r>
              <a:rPr lang="en-US" sz="2000" b="1" dirty="0" smtClean="0"/>
              <a:t> R4 R2 5</a:t>
            </a:r>
            <a:endParaRPr lang="en-US" sz="2000" b="1" dirty="0"/>
          </a:p>
          <a:p>
            <a:pPr marL="0" indent="0">
              <a:buNone/>
            </a:pPr>
            <a:r>
              <a:rPr lang="en-US" sz="2000" dirty="0"/>
              <a:t>line 8: </a:t>
            </a:r>
            <a:r>
              <a:rPr lang="en-US" sz="2000" b="1" dirty="0"/>
              <a:t>store R4 address10</a:t>
            </a:r>
          </a:p>
          <a:p>
            <a:pPr marL="0" indent="0">
              <a:buNone/>
            </a:pPr>
            <a:r>
              <a:rPr lang="en-US" sz="2000" dirty="0"/>
              <a:t>line 9: </a:t>
            </a:r>
            <a:r>
              <a:rPr lang="en-US" sz="2000" b="1" dirty="0" err="1" smtClean="0"/>
              <a:t>addi</a:t>
            </a:r>
            <a:r>
              <a:rPr lang="en-US" sz="2000" b="1" dirty="0" smtClean="0"/>
              <a:t> R5 R2 30</a:t>
            </a:r>
            <a:endParaRPr lang="en-US" sz="2000" b="1" dirty="0"/>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smtClean="0"/>
              <a:t>add R8 R2 R3</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257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What is the </a:t>
            </a:r>
            <a:r>
              <a:rPr lang="en-US" sz="2400" b="1" dirty="0" smtClean="0"/>
              <a:t>meaning</a:t>
            </a:r>
            <a:r>
              <a:rPr lang="en-US" sz="2400" dirty="0" smtClean="0"/>
              <a:t> of a program?</a:t>
            </a:r>
          </a:p>
          <a:p>
            <a:r>
              <a:rPr lang="en-US" sz="2400" dirty="0" smtClean="0"/>
              <a:t>A program can be modeled mathematically as a function, that takes specific input and produces specific output.</a:t>
            </a:r>
          </a:p>
          <a:p>
            <a:r>
              <a:rPr lang="en-US" sz="2400" dirty="0" smtClean="0"/>
              <a:t>In this program, what is the input? Where is information stored that the program accesses?</a:t>
            </a:r>
          </a:p>
          <a:p>
            <a:pPr lvl="1"/>
            <a:r>
              <a:rPr lang="en-US" sz="2000" dirty="0" smtClean="0"/>
              <a:t>address1 and address2.</a:t>
            </a:r>
          </a:p>
          <a:p>
            <a:r>
              <a:rPr lang="en-US" sz="2400" dirty="0"/>
              <a:t>What is the output? What is information left behind by the program?</a:t>
            </a:r>
          </a:p>
          <a:p>
            <a:pPr lvl="1"/>
            <a:r>
              <a:rPr lang="en-US" sz="2000" dirty="0"/>
              <a:t>address10, address11, address12</a:t>
            </a:r>
            <a:r>
              <a:rPr lang="en-US" sz="2000" dirty="0" smtClean="0"/>
              <a:t>.</a:t>
            </a:r>
            <a:endParaRPr lang="en-US" sz="2000" dirty="0"/>
          </a:p>
        </p:txBody>
      </p:sp>
    </p:spTree>
    <p:extLst>
      <p:ext uri="{BB962C8B-B14F-4D97-AF65-F5344CB8AC3E}">
        <p14:creationId xmlns:p14="http://schemas.microsoft.com/office/powerpoint/2010/main" val="32629047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Reordering Instructions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smtClean="0"/>
              <a:t>addi</a:t>
            </a:r>
            <a:r>
              <a:rPr lang="en-US" sz="2000" b="1" dirty="0" smtClean="0"/>
              <a:t> R3 R1 10</a:t>
            </a:r>
            <a:endParaRPr lang="en-US" sz="2000" b="1" dirty="0"/>
          </a:p>
          <a:p>
            <a:pPr marL="0" indent="0">
              <a:buNone/>
            </a:pPr>
            <a:r>
              <a:rPr lang="en-US" sz="2000" dirty="0"/>
              <a:t>line 7:</a:t>
            </a:r>
            <a:r>
              <a:rPr lang="en-US" sz="2000" b="1" dirty="0"/>
              <a:t> </a:t>
            </a:r>
            <a:r>
              <a:rPr lang="en-US" sz="2000" b="1" dirty="0" err="1" smtClean="0"/>
              <a:t>addi</a:t>
            </a:r>
            <a:r>
              <a:rPr lang="en-US" sz="2000" b="1" dirty="0" smtClean="0"/>
              <a:t> R4 R2 5</a:t>
            </a:r>
            <a:endParaRPr lang="en-US" sz="2000" b="1" dirty="0"/>
          </a:p>
          <a:p>
            <a:pPr marL="0" indent="0">
              <a:buNone/>
            </a:pPr>
            <a:r>
              <a:rPr lang="en-US" sz="2000" dirty="0"/>
              <a:t>line 8: </a:t>
            </a:r>
            <a:r>
              <a:rPr lang="en-US" sz="2000" b="1" dirty="0"/>
              <a:t>store R4 address10</a:t>
            </a:r>
          </a:p>
          <a:p>
            <a:pPr marL="0" indent="0">
              <a:buNone/>
            </a:pPr>
            <a:r>
              <a:rPr lang="en-US" sz="2000" dirty="0"/>
              <a:t>line 9: </a:t>
            </a:r>
            <a:r>
              <a:rPr lang="en-US" sz="2000" b="1" dirty="0" err="1" smtClean="0"/>
              <a:t>addi</a:t>
            </a:r>
            <a:r>
              <a:rPr lang="en-US" sz="2000" b="1" dirty="0" smtClean="0"/>
              <a:t> R5 R2 30</a:t>
            </a:r>
            <a:endParaRPr lang="en-US" sz="2000" b="1" dirty="0"/>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smtClean="0"/>
              <a:t>add R8 R2 R3</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41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Reordering is not allowed to change the </a:t>
            </a:r>
            <a:r>
              <a:rPr lang="en-US" sz="2400" b="1" dirty="0" smtClean="0"/>
              <a:t>meaning</a:t>
            </a:r>
            <a:r>
              <a:rPr lang="en-US" sz="2400" dirty="0" smtClean="0"/>
              <a:t> of a program.</a:t>
            </a:r>
          </a:p>
          <a:p>
            <a:r>
              <a:rPr lang="en-US" sz="2400" dirty="0" smtClean="0"/>
              <a:t>Therefore, when given the same input as the original program, the re-ordered program must produce same output as the original program.</a:t>
            </a:r>
          </a:p>
          <a:p>
            <a:r>
              <a:rPr lang="en-US" sz="2400" dirty="0" smtClean="0"/>
              <a:t>Therefore, the re-ordered program must ALWAYS leave the same results as the original program on address10, address11, address12, as long as it starts with the same contents as the original program on address1 and address2.</a:t>
            </a:r>
            <a:endParaRPr lang="en-US" sz="2000" dirty="0"/>
          </a:p>
        </p:txBody>
      </p:sp>
    </p:spTree>
    <p:extLst>
      <p:ext uri="{BB962C8B-B14F-4D97-AF65-F5344CB8AC3E}">
        <p14:creationId xmlns:p14="http://schemas.microsoft.com/office/powerpoint/2010/main" val="9229053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Reordering Instructions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smtClean="0"/>
              <a:t>addi</a:t>
            </a:r>
            <a:r>
              <a:rPr lang="en-US" sz="2000" b="1" dirty="0" smtClean="0"/>
              <a:t> R3 R1 10</a:t>
            </a:r>
            <a:endParaRPr lang="en-US" sz="2000" b="1" dirty="0"/>
          </a:p>
          <a:p>
            <a:pPr marL="0" indent="0">
              <a:buNone/>
            </a:pPr>
            <a:r>
              <a:rPr lang="en-US" sz="2000" dirty="0"/>
              <a:t>line 7:</a:t>
            </a:r>
            <a:r>
              <a:rPr lang="en-US" sz="2000" b="1" dirty="0"/>
              <a:t> </a:t>
            </a:r>
            <a:r>
              <a:rPr lang="en-US" sz="2000" b="1" dirty="0" err="1" smtClean="0"/>
              <a:t>addi</a:t>
            </a:r>
            <a:r>
              <a:rPr lang="en-US" sz="2000" b="1" dirty="0" smtClean="0"/>
              <a:t> R4 R2 5</a:t>
            </a:r>
            <a:endParaRPr lang="en-US" sz="2000" b="1" dirty="0"/>
          </a:p>
          <a:p>
            <a:pPr marL="0" indent="0">
              <a:buNone/>
            </a:pPr>
            <a:r>
              <a:rPr lang="en-US" sz="2000" dirty="0"/>
              <a:t>line 8: </a:t>
            </a:r>
            <a:r>
              <a:rPr lang="en-US" sz="2000" b="1" dirty="0"/>
              <a:t>store R4 address10</a:t>
            </a:r>
          </a:p>
          <a:p>
            <a:pPr marL="0" indent="0">
              <a:buNone/>
            </a:pPr>
            <a:r>
              <a:rPr lang="en-US" sz="2000" dirty="0"/>
              <a:t>line 9: </a:t>
            </a:r>
            <a:r>
              <a:rPr lang="en-US" sz="2000" b="1" dirty="0" err="1" smtClean="0"/>
              <a:t>addi</a:t>
            </a:r>
            <a:r>
              <a:rPr lang="en-US" sz="2000" b="1" dirty="0" smtClean="0"/>
              <a:t> R5 R2 30</a:t>
            </a:r>
            <a:endParaRPr lang="en-US" sz="2000" b="1" dirty="0"/>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smtClean="0"/>
              <a:t>add R8 R2 R3</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Reordering of instructions can be done by a compiler, as long as the compiler knows how instructions are executed.</a:t>
            </a:r>
          </a:p>
          <a:p>
            <a:r>
              <a:rPr lang="en-US" sz="2400" dirty="0" smtClean="0"/>
              <a:t>How can we rearrange the order of instructions?</a:t>
            </a:r>
          </a:p>
          <a:p>
            <a:r>
              <a:rPr lang="en-US" sz="2400" dirty="0" smtClean="0"/>
              <a:t>Heuristic approach: when we find an instruction A that needs to wait on instruction B:</a:t>
            </a:r>
          </a:p>
          <a:p>
            <a:pPr lvl="1"/>
            <a:r>
              <a:rPr lang="en-US" sz="2000" dirty="0" smtClean="0"/>
              <a:t>See if instruction B can be moved earlier.</a:t>
            </a:r>
          </a:p>
          <a:p>
            <a:pPr lvl="1"/>
            <a:r>
              <a:rPr lang="en-US" sz="2000" dirty="0" smtClean="0"/>
              <a:t>See if some later instructions can be moved ahead of instruction A.</a:t>
            </a:r>
            <a:endParaRPr lang="en-US" sz="2000" dirty="0"/>
          </a:p>
        </p:txBody>
      </p:sp>
    </p:spTree>
    <p:extLst>
      <p:ext uri="{BB962C8B-B14F-4D97-AF65-F5344CB8AC3E}">
        <p14:creationId xmlns:p14="http://schemas.microsoft.com/office/powerpoint/2010/main" val="36753761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Reordering Instructions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smtClean="0"/>
              <a:t>addi</a:t>
            </a:r>
            <a:r>
              <a:rPr lang="en-US" sz="2000" b="1" dirty="0" smtClean="0"/>
              <a:t> R3 R1 10</a:t>
            </a:r>
            <a:endParaRPr lang="en-US" sz="2000" b="1" dirty="0"/>
          </a:p>
          <a:p>
            <a:pPr marL="0" indent="0">
              <a:buNone/>
            </a:pPr>
            <a:r>
              <a:rPr lang="en-US" sz="2000" dirty="0"/>
              <a:t>line 7:</a:t>
            </a:r>
            <a:r>
              <a:rPr lang="en-US" sz="2000" b="1" dirty="0"/>
              <a:t> </a:t>
            </a:r>
            <a:r>
              <a:rPr lang="en-US" sz="2000" b="1" dirty="0" err="1" smtClean="0"/>
              <a:t>addi</a:t>
            </a:r>
            <a:r>
              <a:rPr lang="en-US" sz="2000" b="1" dirty="0" smtClean="0"/>
              <a:t> R4 R2 5</a:t>
            </a:r>
            <a:endParaRPr lang="en-US" sz="2000" b="1" dirty="0"/>
          </a:p>
          <a:p>
            <a:pPr marL="0" indent="0">
              <a:buNone/>
            </a:pPr>
            <a:r>
              <a:rPr lang="en-US" sz="2000" dirty="0"/>
              <a:t>line 8: </a:t>
            </a:r>
            <a:r>
              <a:rPr lang="en-US" sz="2000" b="1" dirty="0"/>
              <a:t>store R4 address10</a:t>
            </a:r>
          </a:p>
          <a:p>
            <a:pPr marL="0" indent="0">
              <a:buNone/>
            </a:pPr>
            <a:r>
              <a:rPr lang="en-US" sz="2000" dirty="0"/>
              <a:t>line 9: </a:t>
            </a:r>
            <a:r>
              <a:rPr lang="en-US" sz="2000" b="1" dirty="0" err="1" smtClean="0"/>
              <a:t>addi</a:t>
            </a:r>
            <a:r>
              <a:rPr lang="en-US" sz="2000" b="1" dirty="0" smtClean="0"/>
              <a:t> R5 R2 30</a:t>
            </a:r>
            <a:endParaRPr lang="en-US" sz="2000" b="1" dirty="0"/>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smtClean="0"/>
              <a:t>add R8 R2 R3</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What is the first instruction that has to wait?</a:t>
            </a:r>
          </a:p>
          <a:p>
            <a:pPr marL="457200" lvl="1" indent="0">
              <a:buNone/>
            </a:pPr>
            <a:endParaRPr lang="en-US" sz="2000" dirty="0" smtClean="0"/>
          </a:p>
          <a:p>
            <a:r>
              <a:rPr lang="en-US" sz="2400" dirty="0" smtClean="0"/>
              <a:t>What can we do for that case?</a:t>
            </a:r>
            <a:endParaRPr lang="en-US" sz="2000" dirty="0"/>
          </a:p>
        </p:txBody>
      </p:sp>
    </p:spTree>
    <p:extLst>
      <p:ext uri="{BB962C8B-B14F-4D97-AF65-F5344CB8AC3E}">
        <p14:creationId xmlns:p14="http://schemas.microsoft.com/office/powerpoint/2010/main" val="1463069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Pipeline Behavior</a:t>
            </a:r>
            <a:endParaRPr lang="en-US" dirty="0"/>
          </a:p>
        </p:txBody>
      </p:sp>
      <p:sp>
        <p:nvSpPr>
          <p:cNvPr id="3" name="Content Placeholder 2"/>
          <p:cNvSpPr>
            <a:spLocks noGrp="1"/>
          </p:cNvSpPr>
          <p:nvPr>
            <p:ph idx="1"/>
          </p:nvPr>
        </p:nvSpPr>
        <p:spPr/>
        <p:txBody>
          <a:bodyPr>
            <a:normAutofit/>
          </a:bodyPr>
          <a:lstStyle/>
          <a:p>
            <a:r>
              <a:rPr lang="en-US" sz="2800" dirty="0" smtClean="0"/>
              <a:t>In the following slides, we will explicitly define how each instruction goes through the pipeline.</a:t>
            </a:r>
          </a:p>
          <a:p>
            <a:r>
              <a:rPr lang="en-US" sz="2800" dirty="0" smtClean="0"/>
              <a:t>This is a toy ISA that we have just made up, so the following conventions are designed to be simple, and easy to apply.</a:t>
            </a:r>
          </a:p>
          <a:p>
            <a:r>
              <a:rPr lang="en-US" sz="2800" dirty="0" smtClean="0"/>
              <a:t>You may find that, in some cases, we could have followed other conventions that would make execution even more efficient.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5024280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Reordering Instructions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smtClean="0"/>
              <a:t>addi</a:t>
            </a:r>
            <a:r>
              <a:rPr lang="en-US" sz="2000" b="1" dirty="0" smtClean="0"/>
              <a:t> R3 R1 10</a:t>
            </a:r>
            <a:endParaRPr lang="en-US" sz="2000" b="1" dirty="0"/>
          </a:p>
          <a:p>
            <a:pPr marL="0" indent="0">
              <a:buNone/>
            </a:pPr>
            <a:r>
              <a:rPr lang="en-US" sz="2000" dirty="0"/>
              <a:t>line 7:</a:t>
            </a:r>
            <a:r>
              <a:rPr lang="en-US" sz="2000" b="1" dirty="0"/>
              <a:t> </a:t>
            </a:r>
            <a:r>
              <a:rPr lang="en-US" sz="2000" b="1" dirty="0" err="1" smtClean="0"/>
              <a:t>addi</a:t>
            </a:r>
            <a:r>
              <a:rPr lang="en-US" sz="2000" b="1" dirty="0" smtClean="0"/>
              <a:t> R4 R2 5</a:t>
            </a:r>
            <a:endParaRPr lang="en-US" sz="2000" b="1" dirty="0"/>
          </a:p>
          <a:p>
            <a:pPr marL="0" indent="0">
              <a:buNone/>
            </a:pPr>
            <a:r>
              <a:rPr lang="en-US" sz="2000" dirty="0"/>
              <a:t>line 8: </a:t>
            </a:r>
            <a:r>
              <a:rPr lang="en-US" sz="2000" b="1" dirty="0"/>
              <a:t>store R4 address10</a:t>
            </a:r>
          </a:p>
          <a:p>
            <a:pPr marL="0" indent="0">
              <a:buNone/>
            </a:pPr>
            <a:r>
              <a:rPr lang="en-US" sz="2000" dirty="0"/>
              <a:t>line 9: </a:t>
            </a:r>
            <a:r>
              <a:rPr lang="en-US" sz="2000" b="1" dirty="0" err="1" smtClean="0"/>
              <a:t>addi</a:t>
            </a:r>
            <a:r>
              <a:rPr lang="en-US" sz="2000" b="1" dirty="0" smtClean="0"/>
              <a:t> R5 R2 30</a:t>
            </a:r>
            <a:endParaRPr lang="en-US" sz="2000" b="1" dirty="0"/>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smtClean="0"/>
              <a:t>add R8 R2 R3</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What is the first instruction that has to wait?</a:t>
            </a:r>
          </a:p>
          <a:p>
            <a:pPr lvl="1"/>
            <a:r>
              <a:rPr lang="en-US" sz="2000" dirty="0" smtClean="0"/>
              <a:t>line 3 needs to wait on line 2.</a:t>
            </a:r>
          </a:p>
          <a:p>
            <a:r>
              <a:rPr lang="en-US" sz="2400" dirty="0" smtClean="0"/>
              <a:t>What can we do for that case?</a:t>
            </a:r>
          </a:p>
          <a:p>
            <a:pPr lvl="1"/>
            <a:r>
              <a:rPr lang="en-US" sz="2000" dirty="0" smtClean="0"/>
              <a:t>Swap line 2 and line 1, so that line 2 happens earlier.</a:t>
            </a:r>
          </a:p>
        </p:txBody>
      </p:sp>
    </p:spTree>
    <p:extLst>
      <p:ext uri="{BB962C8B-B14F-4D97-AF65-F5344CB8AC3E}">
        <p14:creationId xmlns:p14="http://schemas.microsoft.com/office/powerpoint/2010/main" val="30751748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Reordering Instructions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smtClean="0"/>
              <a:t>addi</a:t>
            </a:r>
            <a:r>
              <a:rPr lang="en-US" sz="2000" b="1" dirty="0" smtClean="0"/>
              <a:t> R3 R1 10</a:t>
            </a:r>
            <a:endParaRPr lang="en-US" sz="2000" b="1" dirty="0"/>
          </a:p>
          <a:p>
            <a:pPr marL="0" indent="0">
              <a:buNone/>
            </a:pPr>
            <a:r>
              <a:rPr lang="en-US" sz="2000" dirty="0"/>
              <a:t>line 7:</a:t>
            </a:r>
            <a:r>
              <a:rPr lang="en-US" sz="2000" b="1" dirty="0"/>
              <a:t> </a:t>
            </a:r>
            <a:r>
              <a:rPr lang="en-US" sz="2000" b="1" dirty="0" err="1" smtClean="0"/>
              <a:t>addi</a:t>
            </a:r>
            <a:r>
              <a:rPr lang="en-US" sz="2000" b="1" dirty="0" smtClean="0"/>
              <a:t> R4 R2 5</a:t>
            </a:r>
            <a:endParaRPr lang="en-US" sz="2000" b="1" dirty="0"/>
          </a:p>
          <a:p>
            <a:pPr marL="0" indent="0">
              <a:buNone/>
            </a:pPr>
            <a:r>
              <a:rPr lang="en-US" sz="2000" dirty="0"/>
              <a:t>line 8: </a:t>
            </a:r>
            <a:r>
              <a:rPr lang="en-US" sz="2000" b="1" dirty="0"/>
              <a:t>store R4 address10</a:t>
            </a:r>
          </a:p>
          <a:p>
            <a:pPr marL="0" indent="0">
              <a:buNone/>
            </a:pPr>
            <a:r>
              <a:rPr lang="en-US" sz="2000" dirty="0"/>
              <a:t>line 9: </a:t>
            </a:r>
            <a:r>
              <a:rPr lang="en-US" sz="2000" b="1" dirty="0" err="1" smtClean="0"/>
              <a:t>addi</a:t>
            </a:r>
            <a:r>
              <a:rPr lang="en-US" sz="2000" b="1" dirty="0" smtClean="0"/>
              <a:t> R5 R2 30</a:t>
            </a:r>
            <a:endParaRPr lang="en-US" sz="2000" b="1" dirty="0"/>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smtClean="0"/>
              <a:t>add R8 R2 R3</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What is another instruction that has to wait?</a:t>
            </a:r>
          </a:p>
          <a:p>
            <a:pPr marL="457200" lvl="1" indent="0">
              <a:buNone/>
            </a:pPr>
            <a:endParaRPr lang="en-US" sz="2000" dirty="0" smtClean="0"/>
          </a:p>
          <a:p>
            <a:r>
              <a:rPr lang="en-US" sz="2400" dirty="0" smtClean="0"/>
              <a:t>What can we do for that case?</a:t>
            </a:r>
            <a:endParaRPr lang="en-US" sz="2000" dirty="0"/>
          </a:p>
        </p:txBody>
      </p:sp>
    </p:spTree>
    <p:extLst>
      <p:ext uri="{BB962C8B-B14F-4D97-AF65-F5344CB8AC3E}">
        <p14:creationId xmlns:p14="http://schemas.microsoft.com/office/powerpoint/2010/main" val="41532568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Reordering Instructions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smtClean="0"/>
              <a:t>addi</a:t>
            </a:r>
            <a:r>
              <a:rPr lang="en-US" sz="2000" b="1" dirty="0" smtClean="0"/>
              <a:t> R3 R1 10</a:t>
            </a:r>
            <a:endParaRPr lang="en-US" sz="2000" b="1" dirty="0"/>
          </a:p>
          <a:p>
            <a:pPr marL="0" indent="0">
              <a:buNone/>
            </a:pPr>
            <a:r>
              <a:rPr lang="en-US" sz="2000" dirty="0"/>
              <a:t>line 7:</a:t>
            </a:r>
            <a:r>
              <a:rPr lang="en-US" sz="2000" b="1" dirty="0"/>
              <a:t> </a:t>
            </a:r>
            <a:r>
              <a:rPr lang="en-US" sz="2000" b="1" dirty="0" err="1" smtClean="0"/>
              <a:t>addi</a:t>
            </a:r>
            <a:r>
              <a:rPr lang="en-US" sz="2000" b="1" dirty="0" smtClean="0"/>
              <a:t> R4 R2 5</a:t>
            </a:r>
            <a:endParaRPr lang="en-US" sz="2000" b="1" dirty="0"/>
          </a:p>
          <a:p>
            <a:pPr marL="0" indent="0">
              <a:buNone/>
            </a:pPr>
            <a:r>
              <a:rPr lang="en-US" sz="2000" dirty="0"/>
              <a:t>line 8: </a:t>
            </a:r>
            <a:r>
              <a:rPr lang="en-US" sz="2000" b="1" dirty="0"/>
              <a:t>store R4 address10</a:t>
            </a:r>
          </a:p>
          <a:p>
            <a:pPr marL="0" indent="0">
              <a:buNone/>
            </a:pPr>
            <a:r>
              <a:rPr lang="en-US" sz="2000" dirty="0"/>
              <a:t>line 9: </a:t>
            </a:r>
            <a:r>
              <a:rPr lang="en-US" sz="2000" b="1" dirty="0" err="1" smtClean="0"/>
              <a:t>addi</a:t>
            </a:r>
            <a:r>
              <a:rPr lang="en-US" sz="2000" b="1" dirty="0" smtClean="0"/>
              <a:t> R5 R2 30</a:t>
            </a:r>
            <a:endParaRPr lang="en-US" sz="2000" b="1" dirty="0"/>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smtClean="0"/>
              <a:t>add R8 R2 R3</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What is another instruction that has to wait?</a:t>
            </a:r>
          </a:p>
          <a:p>
            <a:pPr lvl="1"/>
            <a:r>
              <a:rPr lang="en-US" sz="2000" dirty="0" smtClean="0"/>
              <a:t>line 8 needs to wait on line 7.</a:t>
            </a:r>
          </a:p>
          <a:p>
            <a:r>
              <a:rPr lang="en-US" sz="2400" dirty="0" smtClean="0"/>
              <a:t>What can we do for that case?</a:t>
            </a:r>
          </a:p>
          <a:p>
            <a:pPr lvl="1"/>
            <a:r>
              <a:rPr lang="en-US" sz="2000" dirty="0" smtClean="0"/>
              <a:t>We can move line 9 and line 11 ahead of line 8.</a:t>
            </a:r>
          </a:p>
        </p:txBody>
      </p:sp>
    </p:spTree>
    <p:extLst>
      <p:ext uri="{BB962C8B-B14F-4D97-AF65-F5344CB8AC3E}">
        <p14:creationId xmlns:p14="http://schemas.microsoft.com/office/powerpoint/2010/main" val="161736642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 of Reordering</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43</a:t>
            </a:fld>
            <a:endParaRPr lang="en-US" dirty="0"/>
          </a:p>
        </p:txBody>
      </p:sp>
      <p:sp>
        <p:nvSpPr>
          <p:cNvPr id="6" name="Content Placeholder 2"/>
          <p:cNvSpPr>
            <a:spLocks noGrp="1"/>
          </p:cNvSpPr>
          <p:nvPr>
            <p:ph idx="1"/>
          </p:nvPr>
        </p:nvSpPr>
        <p:spPr>
          <a:xfrm>
            <a:off x="3810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smtClean="0"/>
              <a:t>load R2 address2</a:t>
            </a:r>
          </a:p>
          <a:p>
            <a:pPr marL="0" indent="0">
              <a:buNone/>
            </a:pPr>
            <a:r>
              <a:rPr lang="en-US" sz="2000" dirty="0" smtClean="0"/>
              <a:t>line 2:</a:t>
            </a:r>
            <a:r>
              <a:rPr lang="en-US" sz="2000" b="1" dirty="0" smtClean="0"/>
              <a:t> load R1 address1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R3 R1 20</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smtClean="0"/>
              <a:t>addi</a:t>
            </a:r>
            <a:r>
              <a:rPr lang="en-US" sz="2000" b="1" dirty="0" smtClean="0"/>
              <a:t> R3 R1 10</a:t>
            </a:r>
            <a:endParaRPr lang="en-US" sz="2000" b="1" dirty="0"/>
          </a:p>
          <a:p>
            <a:pPr marL="0" indent="0">
              <a:buNone/>
            </a:pPr>
            <a:r>
              <a:rPr lang="en-US" sz="2000" dirty="0"/>
              <a:t>line 7:</a:t>
            </a:r>
            <a:r>
              <a:rPr lang="en-US" sz="2000" b="1" dirty="0"/>
              <a:t> </a:t>
            </a:r>
            <a:r>
              <a:rPr lang="en-US" sz="2000" b="1" dirty="0" err="1" smtClean="0"/>
              <a:t>addi</a:t>
            </a:r>
            <a:r>
              <a:rPr lang="en-US" sz="2000" b="1" dirty="0" smtClean="0"/>
              <a:t> R4 R2 5</a:t>
            </a:r>
            <a:endParaRPr lang="en-US" sz="2000" b="1" dirty="0"/>
          </a:p>
          <a:p>
            <a:pPr marL="0" indent="0">
              <a:buNone/>
            </a:pPr>
            <a:r>
              <a:rPr lang="en-US" sz="2000" dirty="0"/>
              <a:t>line 8: </a:t>
            </a:r>
            <a:r>
              <a:rPr lang="en-US" sz="2000" b="1" dirty="0"/>
              <a:t>store R4 address10</a:t>
            </a:r>
          </a:p>
          <a:p>
            <a:pPr marL="0" indent="0">
              <a:buNone/>
            </a:pPr>
            <a:r>
              <a:rPr lang="en-US" sz="2000" dirty="0"/>
              <a:t>line 9: </a:t>
            </a:r>
            <a:r>
              <a:rPr lang="en-US" sz="2000" b="1" dirty="0" err="1" smtClean="0"/>
              <a:t>addi</a:t>
            </a:r>
            <a:r>
              <a:rPr lang="en-US" sz="2000" b="1" dirty="0" smtClean="0"/>
              <a:t> R5 R2 30</a:t>
            </a:r>
            <a:endParaRPr lang="en-US" sz="2000" b="1" dirty="0"/>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smtClean="0"/>
              <a:t>add R8 R2 R3</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8" name="Content Placeholder 2"/>
          <p:cNvSpPr txBox="1">
            <a:spLocks/>
          </p:cNvSpPr>
          <p:nvPr/>
        </p:nvSpPr>
        <p:spPr>
          <a:xfrm>
            <a:off x="4648200" y="1371600"/>
            <a:ext cx="3886200" cy="4572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smtClean="0"/>
              <a:t>line 1 (old 2):</a:t>
            </a:r>
            <a:r>
              <a:rPr lang="en-US" sz="2000" b="1" dirty="0" smtClean="0"/>
              <a:t> load R1 address1</a:t>
            </a:r>
            <a:endParaRPr lang="en-US" sz="2000" b="1" dirty="0"/>
          </a:p>
          <a:p>
            <a:pPr marL="0" indent="0">
              <a:buNone/>
            </a:pPr>
            <a:r>
              <a:rPr lang="en-US" sz="2000" dirty="0" smtClean="0"/>
              <a:t>line 2 (old 1): </a:t>
            </a:r>
            <a:r>
              <a:rPr lang="en-US" sz="2000" b="1" dirty="0" smtClean="0"/>
              <a:t>load R2 address2</a:t>
            </a:r>
            <a:endParaRPr lang="en-US" sz="2000" b="1" dirty="0"/>
          </a:p>
          <a:p>
            <a:pPr marL="0" indent="0">
              <a:buNone/>
            </a:pPr>
            <a:r>
              <a:rPr lang="en-US" sz="2000" dirty="0" smtClean="0"/>
              <a:t>line 3 (old 3): </a:t>
            </a:r>
            <a:r>
              <a:rPr lang="en-US" sz="2000" b="1" dirty="0" smtClean="0"/>
              <a:t>if R1 6</a:t>
            </a:r>
          </a:p>
          <a:p>
            <a:pPr marL="0" indent="0">
              <a:buNone/>
            </a:pPr>
            <a:r>
              <a:rPr lang="en-US" sz="2000" dirty="0" smtClean="0"/>
              <a:t>line 4 (old 4): </a:t>
            </a:r>
            <a:r>
              <a:rPr lang="en-US" sz="2000" b="1" dirty="0" err="1" smtClean="0"/>
              <a:t>addi</a:t>
            </a:r>
            <a:r>
              <a:rPr lang="en-US" sz="2000" b="1" dirty="0" smtClean="0"/>
              <a:t> R3 R1 20</a:t>
            </a:r>
            <a:endParaRPr lang="en-US" sz="2000" b="1" dirty="0"/>
          </a:p>
          <a:p>
            <a:pPr marL="0" indent="0">
              <a:buNone/>
            </a:pPr>
            <a:r>
              <a:rPr lang="en-US" sz="2000" dirty="0" smtClean="0"/>
              <a:t>line 5 (old 5): </a:t>
            </a:r>
            <a:r>
              <a:rPr lang="en-US" sz="2000" b="1" dirty="0" err="1"/>
              <a:t>goto</a:t>
            </a:r>
            <a:r>
              <a:rPr lang="en-US" sz="2000" b="1" dirty="0"/>
              <a:t> 7</a:t>
            </a:r>
          </a:p>
          <a:p>
            <a:pPr marL="0" indent="0">
              <a:buNone/>
            </a:pPr>
            <a:r>
              <a:rPr lang="en-US" sz="2000" dirty="0" smtClean="0"/>
              <a:t>line 6 (old 6): </a:t>
            </a:r>
            <a:r>
              <a:rPr lang="en-US" sz="2000" b="1" dirty="0" err="1" smtClean="0"/>
              <a:t>addi</a:t>
            </a:r>
            <a:r>
              <a:rPr lang="en-US" sz="2000" b="1" dirty="0" smtClean="0"/>
              <a:t> R3 R1 10</a:t>
            </a:r>
            <a:endParaRPr lang="en-US" sz="2000" b="1" dirty="0"/>
          </a:p>
          <a:p>
            <a:pPr marL="0" indent="0">
              <a:buNone/>
            </a:pPr>
            <a:r>
              <a:rPr lang="en-US" sz="2000" dirty="0" smtClean="0"/>
              <a:t>line 7 (old 7):</a:t>
            </a:r>
            <a:r>
              <a:rPr lang="en-US" sz="2000" b="1" dirty="0" smtClean="0"/>
              <a:t> </a:t>
            </a:r>
            <a:r>
              <a:rPr lang="en-US" sz="2000" b="1" dirty="0" err="1" smtClean="0"/>
              <a:t>addi</a:t>
            </a:r>
            <a:r>
              <a:rPr lang="en-US" sz="2000" b="1" dirty="0" smtClean="0"/>
              <a:t> R4 R2 5</a:t>
            </a:r>
            <a:endParaRPr lang="en-US" sz="2000" b="1" dirty="0"/>
          </a:p>
          <a:p>
            <a:pPr marL="0" indent="0">
              <a:buNone/>
            </a:pPr>
            <a:r>
              <a:rPr lang="en-US" sz="2000" dirty="0" smtClean="0"/>
              <a:t>line 8 (old 9): </a:t>
            </a:r>
            <a:r>
              <a:rPr lang="en-US" sz="2000" b="1" dirty="0" err="1" smtClean="0"/>
              <a:t>addi</a:t>
            </a:r>
            <a:r>
              <a:rPr lang="en-US" sz="2000" b="1" dirty="0" smtClean="0"/>
              <a:t> R5 R2 30</a:t>
            </a:r>
            <a:endParaRPr lang="en-US" sz="2000" b="1" dirty="0"/>
          </a:p>
          <a:p>
            <a:pPr marL="0" indent="0">
              <a:buNone/>
            </a:pPr>
            <a:r>
              <a:rPr lang="en-US" sz="2000" dirty="0" smtClean="0"/>
              <a:t>line 9 (old 11): </a:t>
            </a:r>
            <a:r>
              <a:rPr lang="en-US" sz="2000" b="1" dirty="0" smtClean="0"/>
              <a:t>add R8 R2 R3</a:t>
            </a:r>
            <a:endParaRPr lang="en-US" sz="2000" dirty="0"/>
          </a:p>
          <a:p>
            <a:pPr marL="0" indent="0">
              <a:buNone/>
            </a:pPr>
            <a:r>
              <a:rPr lang="en-US" sz="2000" dirty="0" smtClean="0"/>
              <a:t>line 10 (old 8): </a:t>
            </a:r>
            <a:r>
              <a:rPr lang="en-US" sz="2000" b="1" dirty="0" smtClean="0"/>
              <a:t>store R4 address10</a:t>
            </a:r>
          </a:p>
          <a:p>
            <a:pPr marL="0" indent="0">
              <a:buNone/>
            </a:pPr>
            <a:r>
              <a:rPr lang="en-US" sz="2000" dirty="0" smtClean="0"/>
              <a:t>line 11 (old 10): </a:t>
            </a:r>
            <a:r>
              <a:rPr lang="en-US" sz="2000" b="1" dirty="0"/>
              <a:t>store R5 address11</a:t>
            </a:r>
          </a:p>
          <a:p>
            <a:pPr marL="0" indent="0">
              <a:buNone/>
            </a:pPr>
            <a:r>
              <a:rPr lang="en-US" sz="2000" dirty="0" smtClean="0"/>
              <a:t>line 12 (old 12): </a:t>
            </a:r>
            <a:r>
              <a:rPr lang="en-US" sz="2000" b="1" dirty="0"/>
              <a:t>store R8 </a:t>
            </a:r>
            <a:r>
              <a:rPr lang="en-US" sz="2000" b="1" dirty="0" smtClean="0"/>
              <a:t>address12</a:t>
            </a:r>
            <a:endParaRPr lang="en-US" sz="2000" b="1" dirty="0"/>
          </a:p>
        </p:txBody>
      </p:sp>
    </p:spTree>
    <p:extLst>
      <p:ext uri="{BB962C8B-B14F-4D97-AF65-F5344CB8AC3E}">
        <p14:creationId xmlns:p14="http://schemas.microsoft.com/office/powerpoint/2010/main" val="30291064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674090126"/>
              </p:ext>
            </p:extLst>
          </p:nvPr>
        </p:nvGraphicFramePr>
        <p:xfrm>
          <a:off x="190496" y="2057400"/>
          <a:ext cx="8801103" cy="443484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sz="2000" b="0" dirty="0" smtClean="0"/>
                        <a:t>1</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1</a:t>
                      </a:r>
                      <a:endParaRPr lang="en-US" dirty="0"/>
                    </a:p>
                  </a:txBody>
                  <a:tcPr anchor="ctr"/>
                </a:tc>
                <a:tc>
                  <a:txBody>
                    <a:bodyPr/>
                    <a:lstStyle/>
                    <a:p>
                      <a:endParaRPr lang="en-US" dirty="0"/>
                    </a:p>
                  </a:txBody>
                  <a:tcPr anchor="ctr"/>
                </a:tc>
              </a:tr>
              <a:tr h="370840">
                <a:tc>
                  <a:txBody>
                    <a:bodyPr/>
                    <a:lstStyle/>
                    <a:p>
                      <a:pPr algn="ctr"/>
                      <a:r>
                        <a:rPr lang="en-US" dirty="0" smtClean="0"/>
                        <a:t>2</a:t>
                      </a:r>
                      <a:endParaRPr lang="en-US"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2</a:t>
                      </a:r>
                      <a:endParaRPr lang="en-US" dirty="0"/>
                    </a:p>
                  </a:txBody>
                  <a:tcPr anchor="ctr"/>
                </a:tc>
                <a:tc>
                  <a:txBody>
                    <a:bodyPr/>
                    <a:lstStyle/>
                    <a:p>
                      <a:endParaRPr lang="en-US"/>
                    </a:p>
                  </a:txBody>
                  <a:tcPr anchor="ctr"/>
                </a:tc>
              </a:tr>
              <a:tr h="370840">
                <a:tc>
                  <a:txBody>
                    <a:bodyPr/>
                    <a:lstStyle/>
                    <a:p>
                      <a:pPr algn="ctr"/>
                      <a:r>
                        <a:rPr lang="en-US" dirty="0" smtClean="0"/>
                        <a:t>3</a:t>
                      </a:r>
                      <a:endParaRPr lang="en-US"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3</a:t>
                      </a:r>
                      <a:endParaRPr lang="en-US" dirty="0"/>
                    </a:p>
                  </a:txBody>
                  <a:tcPr anchor="ctr"/>
                </a:tc>
                <a:tc>
                  <a:txBody>
                    <a:bodyPr/>
                    <a:lstStyle/>
                    <a:p>
                      <a:endParaRPr lang="en-US"/>
                    </a:p>
                  </a:txBody>
                  <a:tcPr anchor="ctr"/>
                </a:tc>
              </a:tr>
              <a:tr h="370840">
                <a:tc>
                  <a:txBody>
                    <a:bodyPr/>
                    <a:lstStyle/>
                    <a:p>
                      <a:pPr algn="ctr"/>
                      <a:r>
                        <a:rPr lang="en-US" dirty="0" smtClean="0"/>
                        <a:t>4</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endParaRPr lang="en-US" dirty="0"/>
                    </a:p>
                  </a:txBody>
                  <a:tcPr anchor="ctr"/>
                </a:tc>
              </a:tr>
              <a:tr h="370840">
                <a:tc>
                  <a:txBody>
                    <a:bodyPr/>
                    <a:lstStyle/>
                    <a:p>
                      <a:pPr algn="ctr"/>
                      <a:r>
                        <a:rPr lang="en-US" dirty="0" smtClean="0"/>
                        <a:t>5</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r>
                        <a:rPr lang="en-US" dirty="0" smtClean="0"/>
                        <a:t>4</a:t>
                      </a:r>
                      <a:endParaRPr lang="en-US" dirty="0"/>
                    </a:p>
                  </a:txBody>
                  <a:tcPr anchor="ctr"/>
                </a:tc>
                <a:tc>
                  <a:txBody>
                    <a:bodyPr/>
                    <a:lstStyle/>
                    <a:p>
                      <a:r>
                        <a:rPr lang="en-US" dirty="0" smtClean="0"/>
                        <a:t>line 3 waits for line 1 to finish.</a:t>
                      </a:r>
                      <a:endParaRPr lang="en-US" dirty="0"/>
                    </a:p>
                  </a:txBody>
                  <a:tcPr anchor="ctr"/>
                </a:tc>
              </a:tr>
              <a:tr h="370840">
                <a:tc>
                  <a:txBody>
                    <a:bodyPr/>
                    <a:lstStyle/>
                    <a:p>
                      <a:pPr algn="ctr"/>
                      <a:r>
                        <a:rPr lang="en-US" dirty="0" smtClean="0"/>
                        <a:t>6</a:t>
                      </a:r>
                      <a:endParaRPr lang="en-US" dirty="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t>3</a:t>
                      </a: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t>2</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line 3 moves</a:t>
                      </a:r>
                      <a:r>
                        <a:rPr lang="en-US" baseline="0" dirty="0" smtClean="0"/>
                        <a:t> on. </a:t>
                      </a:r>
                      <a:r>
                        <a:rPr lang="en-US" b="1" baseline="0" dirty="0" smtClean="0"/>
                        <a:t>if</a:t>
                      </a:r>
                      <a:r>
                        <a:rPr lang="en-US" b="0" baseline="0" dirty="0" smtClean="0"/>
                        <a:t> detected.</a:t>
                      </a:r>
                      <a:r>
                        <a:rPr lang="en-US" b="0" dirty="0" smtClean="0"/>
                        <a:t> Stop </a:t>
                      </a:r>
                      <a:r>
                        <a:rPr lang="en-US" b="0" baseline="0" dirty="0" smtClean="0"/>
                        <a:t>fetching, flush line 4 from fetch step.</a:t>
                      </a:r>
                      <a:endParaRPr lang="en-US" dirty="0" smtClean="0"/>
                    </a:p>
                  </a:txBody>
                  <a:tcPr anchor="ctr"/>
                </a:tc>
              </a:tr>
              <a:tr h="370840">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3</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4</a:t>
                      </a:r>
                      <a:endParaRPr lang="en-US" dirty="0"/>
                    </a:p>
                  </a:txBody>
                  <a:tcPr anchor="ctr"/>
                </a:tc>
                <a:tc>
                  <a:txBody>
                    <a:bodyPr/>
                    <a:lstStyle/>
                    <a:p>
                      <a:endParaRPr lang="en-US" dirty="0"/>
                    </a:p>
                  </a:txBody>
                  <a:tcPr anchor="ctr"/>
                </a:tc>
              </a:tr>
              <a:tr h="370840">
                <a:tc>
                  <a:txBody>
                    <a:bodyPr/>
                    <a:lstStyle/>
                    <a:p>
                      <a:pPr algn="ctr"/>
                      <a:r>
                        <a:rPr lang="en-US" dirty="0" smtClean="0"/>
                        <a:t>8</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3</a:t>
                      </a:r>
                      <a:endParaRPr lang="en-US" dirty="0"/>
                    </a:p>
                  </a:txBody>
                  <a:tcPr anchor="ctr"/>
                </a:tc>
                <a:tc>
                  <a:txBody>
                    <a:bodyPr/>
                    <a:lstStyle/>
                    <a:p>
                      <a:pPr algn="ctr"/>
                      <a:r>
                        <a:rPr lang="en-US" dirty="0" smtClean="0"/>
                        <a:t>4</a:t>
                      </a:r>
                      <a:endParaRPr lang="en-US" dirty="0"/>
                    </a:p>
                  </a:txBody>
                  <a:tcPr anchor="ctr"/>
                </a:tc>
                <a:tc>
                  <a:txBody>
                    <a:bodyPr/>
                    <a:lstStyle/>
                    <a:p>
                      <a:endParaRPr lang="en-US" dirty="0"/>
                    </a:p>
                  </a:txBody>
                  <a:tcPr anchor="ctr"/>
                </a:tc>
              </a:tr>
              <a:tr h="370840">
                <a:tc>
                  <a:txBody>
                    <a:bodyPr/>
                    <a:lstStyle/>
                    <a:p>
                      <a:pPr algn="ctr"/>
                      <a:r>
                        <a:rPr lang="en-US" dirty="0" smtClean="0"/>
                        <a:t>9</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4</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if</a:t>
                      </a:r>
                      <a:r>
                        <a:rPr lang="en-US" b="0" baseline="0" dirty="0" smtClean="0"/>
                        <a:t> has finished, PC does </a:t>
                      </a:r>
                      <a:r>
                        <a:rPr lang="en-US" b="1" baseline="0" dirty="0" smtClean="0"/>
                        <a:t>NOT </a:t>
                      </a:r>
                      <a:r>
                        <a:rPr lang="en-US" b="0" baseline="0" dirty="0" smtClean="0"/>
                        <a:t> change.</a:t>
                      </a:r>
                      <a:endParaRPr lang="en-US" b="1" dirty="0" smtClean="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a:t>line </a:t>
            </a:r>
            <a:r>
              <a:rPr lang="en-US" sz="2000" dirty="0" smtClean="0"/>
              <a:t>1:</a:t>
            </a:r>
            <a:r>
              <a:rPr lang="en-US" sz="2000" b="1" dirty="0" smtClean="0"/>
              <a:t> load R1 address1</a:t>
            </a:r>
            <a:endParaRPr lang="en-US" sz="2000" b="1" dirty="0"/>
          </a:p>
          <a:p>
            <a:pPr marL="0" indent="0">
              <a:buNone/>
            </a:pPr>
            <a:r>
              <a:rPr lang="en-US" sz="2000" dirty="0"/>
              <a:t>line </a:t>
            </a:r>
            <a:r>
              <a:rPr lang="en-US" sz="2000" dirty="0" smtClean="0"/>
              <a:t>2: </a:t>
            </a:r>
            <a:r>
              <a:rPr lang="en-US" sz="2000" b="1" dirty="0" smtClean="0"/>
              <a:t>load R2 address2</a:t>
            </a:r>
            <a:endParaRPr lang="en-US" sz="2000" b="1" dirty="0"/>
          </a:p>
          <a:p>
            <a:pPr marL="0" indent="0">
              <a:buNone/>
            </a:pPr>
            <a:r>
              <a:rPr lang="en-US" sz="2000" dirty="0"/>
              <a:t>line </a:t>
            </a:r>
            <a:r>
              <a:rPr lang="en-US" sz="2000" dirty="0" smtClean="0"/>
              <a:t>3: </a:t>
            </a:r>
            <a:r>
              <a:rPr lang="en-US" sz="2000" b="1" dirty="0"/>
              <a:t>if R1 6</a:t>
            </a:r>
          </a:p>
          <a:p>
            <a:pPr marL="0" indent="0">
              <a:buNone/>
            </a:pPr>
            <a:r>
              <a:rPr lang="en-US" sz="2000" dirty="0"/>
              <a:t>line </a:t>
            </a:r>
            <a:r>
              <a:rPr lang="en-US" sz="2000" dirty="0" smtClean="0"/>
              <a:t>4: </a:t>
            </a:r>
            <a:r>
              <a:rPr lang="en-US" sz="2000" b="1" dirty="0" err="1" smtClean="0"/>
              <a:t>addi</a:t>
            </a:r>
            <a:r>
              <a:rPr lang="en-US" sz="2000" b="1" dirty="0" smtClean="0"/>
              <a:t> R3 R1 20</a:t>
            </a:r>
            <a:endParaRPr lang="en-US" sz="2000" b="1" dirty="0"/>
          </a:p>
          <a:p>
            <a:pPr marL="0" indent="0">
              <a:buNone/>
            </a:pPr>
            <a:r>
              <a:rPr lang="en-US" sz="2000" dirty="0"/>
              <a:t>line </a:t>
            </a:r>
            <a:r>
              <a:rPr lang="en-US" sz="2000" dirty="0" smtClean="0"/>
              <a:t>5: </a:t>
            </a:r>
            <a:r>
              <a:rPr lang="en-US" sz="2000" b="1" dirty="0" err="1"/>
              <a:t>goto</a:t>
            </a:r>
            <a:r>
              <a:rPr lang="en-US" sz="2000" b="1" dirty="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t>line </a:t>
            </a:r>
            <a:r>
              <a:rPr lang="en-US" sz="2000" dirty="0" smtClean="0"/>
              <a:t>6: </a:t>
            </a:r>
            <a:r>
              <a:rPr lang="en-US" sz="2000" b="1" dirty="0" err="1" smtClean="0"/>
              <a:t>addi</a:t>
            </a:r>
            <a:r>
              <a:rPr lang="en-US" sz="2000" b="1" dirty="0" smtClean="0"/>
              <a:t> R3 R1 10</a:t>
            </a:r>
            <a:endParaRPr lang="en-US" sz="2000" b="1" dirty="0"/>
          </a:p>
          <a:p>
            <a:pPr marL="0" indent="0">
              <a:buNone/>
            </a:pPr>
            <a:r>
              <a:rPr lang="en-US" sz="2000" dirty="0"/>
              <a:t>line </a:t>
            </a:r>
            <a:r>
              <a:rPr lang="en-US" sz="2000" dirty="0" smtClean="0"/>
              <a:t>7:</a:t>
            </a:r>
            <a:r>
              <a:rPr lang="en-US" sz="2000" b="1" dirty="0" smtClean="0"/>
              <a:t> </a:t>
            </a:r>
            <a:r>
              <a:rPr lang="en-US" sz="2000" b="1" dirty="0" err="1" smtClean="0"/>
              <a:t>addi</a:t>
            </a:r>
            <a:r>
              <a:rPr lang="en-US" sz="2000" b="1" dirty="0" smtClean="0"/>
              <a:t> R4 R2 5</a:t>
            </a:r>
            <a:endParaRPr lang="en-US" sz="2000" b="1" dirty="0"/>
          </a:p>
          <a:p>
            <a:pPr marL="0" indent="0">
              <a:buNone/>
            </a:pPr>
            <a:r>
              <a:rPr lang="en-US" sz="2000" dirty="0"/>
              <a:t>line </a:t>
            </a:r>
            <a:r>
              <a:rPr lang="en-US" sz="2000" dirty="0" smtClean="0"/>
              <a:t>8: </a:t>
            </a:r>
            <a:r>
              <a:rPr lang="en-US" sz="2000" b="1" dirty="0" err="1" smtClean="0"/>
              <a:t>addi</a:t>
            </a:r>
            <a:r>
              <a:rPr lang="en-US" sz="2000" b="1" dirty="0" smtClean="0"/>
              <a:t> R5 R2 30</a:t>
            </a:r>
            <a:endParaRPr lang="en-US" sz="2000" b="1" dirty="0"/>
          </a:p>
          <a:p>
            <a:pPr marL="0" indent="0">
              <a:buNone/>
            </a:pPr>
            <a:r>
              <a:rPr lang="en-US" sz="2000" dirty="0"/>
              <a:t>line </a:t>
            </a:r>
            <a:r>
              <a:rPr lang="en-US" sz="2000" dirty="0" smtClean="0"/>
              <a:t>9: </a:t>
            </a:r>
            <a:r>
              <a:rPr lang="en-US" sz="2000" b="1" dirty="0" smtClean="0"/>
              <a:t>add R8 R2 R3</a:t>
            </a:r>
            <a:endParaRPr lang="en-US" sz="2000" dirty="0"/>
          </a:p>
          <a:p>
            <a:pPr marL="0" indent="0">
              <a:buNone/>
            </a:pPr>
            <a:r>
              <a:rPr lang="en-US" sz="2000" dirty="0"/>
              <a:t>line </a:t>
            </a:r>
            <a:r>
              <a:rPr lang="en-US" sz="2000" dirty="0" smtClean="0"/>
              <a:t>10: </a:t>
            </a:r>
            <a:r>
              <a:rPr lang="en-US" sz="2000" b="1" dirty="0"/>
              <a:t>store R4 address10</a:t>
            </a:r>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t>line </a:t>
            </a:r>
            <a:r>
              <a:rPr lang="en-US" sz="2000" dirty="0" smtClean="0"/>
              <a:t>11: </a:t>
            </a:r>
            <a:r>
              <a:rPr lang="en-US" sz="2000" b="1" dirty="0"/>
              <a:t>store R5 address11</a:t>
            </a:r>
          </a:p>
          <a:p>
            <a:pPr marL="0" indent="0">
              <a:buNone/>
            </a:pPr>
            <a:r>
              <a:rPr lang="en-US" sz="2000" dirty="0"/>
              <a:t>line </a:t>
            </a:r>
            <a:r>
              <a:rPr lang="en-US" sz="2000" dirty="0" smtClean="0"/>
              <a:t>12: </a:t>
            </a:r>
            <a:r>
              <a:rPr lang="en-US" sz="2000" b="1" dirty="0"/>
              <a:t>store R8 address12</a:t>
            </a:r>
          </a:p>
        </p:txBody>
      </p:sp>
    </p:spTree>
    <p:extLst>
      <p:ext uri="{BB962C8B-B14F-4D97-AF65-F5344CB8AC3E}">
        <p14:creationId xmlns:p14="http://schemas.microsoft.com/office/powerpoint/2010/main" val="384011221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477327083"/>
              </p:ext>
            </p:extLst>
          </p:nvPr>
        </p:nvGraphicFramePr>
        <p:xfrm>
          <a:off x="190496" y="2057400"/>
          <a:ext cx="8801103" cy="430784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dirty="0" smtClean="0"/>
                        <a:t>9</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4</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if</a:t>
                      </a:r>
                      <a:r>
                        <a:rPr lang="en-US" b="0" baseline="0" dirty="0" smtClean="0"/>
                        <a:t> has finished, PC does </a:t>
                      </a:r>
                      <a:r>
                        <a:rPr lang="en-US" b="1" baseline="0" dirty="0" smtClean="0"/>
                        <a:t>NOT </a:t>
                      </a:r>
                      <a:r>
                        <a:rPr lang="en-US" b="0" baseline="0" dirty="0" smtClean="0"/>
                        <a:t> change.</a:t>
                      </a:r>
                      <a:endParaRPr lang="en-US" b="1" dirty="0" smtClean="0"/>
                    </a:p>
                  </a:txBody>
                  <a:tcPr anchor="ctr"/>
                </a:tc>
              </a:tr>
              <a:tr h="370840">
                <a:tc>
                  <a:txBody>
                    <a:bodyPr/>
                    <a:lstStyle/>
                    <a:p>
                      <a:pPr algn="ctr"/>
                      <a:r>
                        <a:rPr lang="en-US" dirty="0" smtClean="0"/>
                        <a:t>10</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5</a:t>
                      </a:r>
                      <a:endParaRPr lang="en-US" dirty="0"/>
                    </a:p>
                  </a:txBody>
                  <a:tcPr anchor="ctr"/>
                </a:tc>
                <a:tc>
                  <a:txBody>
                    <a:bodyPr/>
                    <a:lstStyle/>
                    <a:p>
                      <a:endParaRPr lang="en-US" dirty="0"/>
                    </a:p>
                  </a:txBody>
                  <a:tcPr anchor="ctr"/>
                </a:tc>
              </a:tr>
              <a:tr h="370840">
                <a:tc>
                  <a:txBody>
                    <a:bodyPr/>
                    <a:lstStyle/>
                    <a:p>
                      <a:pPr algn="ctr"/>
                      <a:r>
                        <a:rPr lang="en-US" dirty="0" smtClean="0"/>
                        <a:t>11</a:t>
                      </a:r>
                      <a:endParaRPr lang="en-US" dirty="0"/>
                    </a:p>
                  </a:txBody>
                  <a:tcPr anchor="ctr"/>
                </a:tc>
                <a:tc>
                  <a:txBody>
                    <a:bodyPr/>
                    <a:lstStyle/>
                    <a:p>
                      <a:pPr algn="ctr"/>
                      <a:r>
                        <a:rPr lang="en-US" dirty="0" smtClean="0"/>
                        <a:t>6</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6</a:t>
                      </a:r>
                      <a:endParaRPr lang="en-US" dirty="0"/>
                    </a:p>
                  </a:txBody>
                  <a:tcPr anchor="ctr"/>
                </a:tc>
                <a:tc>
                  <a:txBody>
                    <a:bodyPr/>
                    <a:lstStyle/>
                    <a:p>
                      <a:endParaRPr lang="en-US" dirty="0"/>
                    </a:p>
                  </a:txBody>
                  <a:tcPr anchor="ctr"/>
                </a:tc>
              </a:tr>
              <a:tr h="370840">
                <a:tc>
                  <a:txBody>
                    <a:bodyPr/>
                    <a:lstStyle/>
                    <a:p>
                      <a:pPr algn="ctr"/>
                      <a:r>
                        <a:rPr lang="en-US" dirty="0" smtClean="0"/>
                        <a:t>12</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r>
                        <a:rPr lang="en-US" b="1" dirty="0" err="1" smtClean="0"/>
                        <a:t>goto</a:t>
                      </a:r>
                      <a:r>
                        <a:rPr lang="en-US" b="0" dirty="0" smtClean="0"/>
                        <a:t> detected. Stop </a:t>
                      </a:r>
                      <a:r>
                        <a:rPr lang="en-US" b="0" baseline="0" dirty="0" smtClean="0"/>
                        <a:t>fetching, flush line 6 from fetch step.</a:t>
                      </a:r>
                      <a:endParaRPr lang="en-US" dirty="0"/>
                    </a:p>
                  </a:txBody>
                  <a:tcPr anchor="ctr"/>
                </a:tc>
              </a:tr>
              <a:tr h="370840">
                <a:tc>
                  <a:txBody>
                    <a:bodyPr/>
                    <a:lstStyle/>
                    <a:p>
                      <a:pPr algn="ctr"/>
                      <a:r>
                        <a:rPr lang="en-US" dirty="0" smtClean="0"/>
                        <a:t>13</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5</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14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5</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nchor="ctr"/>
                </a:tc>
              </a:tr>
              <a:tr h="370840">
                <a:tc>
                  <a:txBody>
                    <a:bodyPr/>
                    <a:lstStyle/>
                    <a:p>
                      <a:pPr algn="ctr"/>
                      <a:r>
                        <a:rPr lang="en-US" dirty="0" smtClean="0"/>
                        <a:t>15</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7</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err="1" smtClean="0"/>
                        <a:t>goto</a:t>
                      </a:r>
                      <a:r>
                        <a:rPr lang="en-US" b="0" dirty="0" smtClean="0"/>
                        <a:t> has finished, PC set to 7.</a:t>
                      </a:r>
                      <a:endParaRPr lang="en-US" b="1" dirty="0" smtClean="0"/>
                    </a:p>
                  </a:txBody>
                  <a:tcPr anchor="ctr"/>
                </a:tc>
              </a:tr>
              <a:tr h="370840">
                <a:tc>
                  <a:txBody>
                    <a:bodyPr/>
                    <a:lstStyle/>
                    <a:p>
                      <a:pPr algn="ctr"/>
                      <a:r>
                        <a:rPr lang="en-US" dirty="0" smtClean="0"/>
                        <a:t>16</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8</a:t>
                      </a:r>
                      <a:endParaRPr lang="en-US" dirty="0"/>
                    </a:p>
                  </a:txBody>
                  <a:tcPr anchor="ctr"/>
                </a:tc>
                <a:tc>
                  <a:txBody>
                    <a:bodyPr/>
                    <a:lstStyle/>
                    <a:p>
                      <a:endParaRPr lang="en-US" dirty="0"/>
                    </a:p>
                  </a:txBody>
                  <a:tcPr anchor="ctr"/>
                </a:tc>
              </a:tr>
              <a:tr h="370840">
                <a:tc>
                  <a:txBody>
                    <a:bodyPr/>
                    <a:lstStyle/>
                    <a:p>
                      <a:pPr algn="ctr"/>
                      <a:r>
                        <a:rPr lang="en-US" dirty="0" smtClean="0"/>
                        <a:t>17</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9</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a:t>line </a:t>
            </a:r>
            <a:r>
              <a:rPr lang="en-US" sz="2000" dirty="0" smtClean="0"/>
              <a:t>1:</a:t>
            </a:r>
            <a:r>
              <a:rPr lang="en-US" sz="2000" b="1" dirty="0" smtClean="0"/>
              <a:t> load R1 address1</a:t>
            </a:r>
            <a:endParaRPr lang="en-US" sz="2000" b="1" dirty="0"/>
          </a:p>
          <a:p>
            <a:pPr marL="0" indent="0">
              <a:buNone/>
            </a:pPr>
            <a:r>
              <a:rPr lang="en-US" sz="2000" dirty="0"/>
              <a:t>line </a:t>
            </a:r>
            <a:r>
              <a:rPr lang="en-US" sz="2000" dirty="0" smtClean="0"/>
              <a:t>2: </a:t>
            </a:r>
            <a:r>
              <a:rPr lang="en-US" sz="2000" b="1" dirty="0" smtClean="0"/>
              <a:t>load R2 address2</a:t>
            </a:r>
            <a:endParaRPr lang="en-US" sz="2000" b="1" dirty="0"/>
          </a:p>
          <a:p>
            <a:pPr marL="0" indent="0">
              <a:buNone/>
            </a:pPr>
            <a:r>
              <a:rPr lang="en-US" sz="2000" dirty="0"/>
              <a:t>line </a:t>
            </a:r>
            <a:r>
              <a:rPr lang="en-US" sz="2000" dirty="0" smtClean="0"/>
              <a:t>3: </a:t>
            </a:r>
            <a:r>
              <a:rPr lang="en-US" sz="2000" b="1" dirty="0"/>
              <a:t>if R1 6</a:t>
            </a:r>
          </a:p>
          <a:p>
            <a:pPr marL="0" indent="0">
              <a:buNone/>
            </a:pPr>
            <a:r>
              <a:rPr lang="en-US" sz="2000" dirty="0"/>
              <a:t>line </a:t>
            </a:r>
            <a:r>
              <a:rPr lang="en-US" sz="2000" dirty="0" smtClean="0"/>
              <a:t>4: </a:t>
            </a:r>
            <a:r>
              <a:rPr lang="en-US" sz="2000" b="1" dirty="0" err="1" smtClean="0"/>
              <a:t>addi</a:t>
            </a:r>
            <a:r>
              <a:rPr lang="en-US" sz="2000" b="1" dirty="0" smtClean="0"/>
              <a:t> R3 R1 20</a:t>
            </a:r>
            <a:endParaRPr lang="en-US" sz="2000" b="1" dirty="0"/>
          </a:p>
          <a:p>
            <a:pPr marL="0" indent="0">
              <a:buNone/>
            </a:pPr>
            <a:r>
              <a:rPr lang="en-US" sz="2000" dirty="0"/>
              <a:t>line </a:t>
            </a:r>
            <a:r>
              <a:rPr lang="en-US" sz="2000" dirty="0" smtClean="0"/>
              <a:t>5: </a:t>
            </a:r>
            <a:r>
              <a:rPr lang="en-US" sz="2000" b="1" dirty="0" err="1"/>
              <a:t>goto</a:t>
            </a:r>
            <a:r>
              <a:rPr lang="en-US" sz="2000" b="1" dirty="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t>line </a:t>
            </a:r>
            <a:r>
              <a:rPr lang="en-US" sz="2000" dirty="0" smtClean="0"/>
              <a:t>6: </a:t>
            </a:r>
            <a:r>
              <a:rPr lang="en-US" sz="2000" b="1" dirty="0" err="1" smtClean="0"/>
              <a:t>addi</a:t>
            </a:r>
            <a:r>
              <a:rPr lang="en-US" sz="2000" b="1" dirty="0" smtClean="0"/>
              <a:t> R3 R1 10</a:t>
            </a:r>
            <a:endParaRPr lang="en-US" sz="2000" b="1" dirty="0"/>
          </a:p>
          <a:p>
            <a:pPr marL="0" indent="0">
              <a:buNone/>
            </a:pPr>
            <a:r>
              <a:rPr lang="en-US" sz="2000" dirty="0"/>
              <a:t>line </a:t>
            </a:r>
            <a:r>
              <a:rPr lang="en-US" sz="2000" dirty="0" smtClean="0"/>
              <a:t>7:</a:t>
            </a:r>
            <a:r>
              <a:rPr lang="en-US" sz="2000" b="1" dirty="0" smtClean="0"/>
              <a:t> </a:t>
            </a:r>
            <a:r>
              <a:rPr lang="en-US" sz="2000" b="1" dirty="0" err="1" smtClean="0"/>
              <a:t>addi</a:t>
            </a:r>
            <a:r>
              <a:rPr lang="en-US" sz="2000" b="1" dirty="0" smtClean="0"/>
              <a:t> R4 R2 5</a:t>
            </a:r>
            <a:endParaRPr lang="en-US" sz="2000" b="1" dirty="0"/>
          </a:p>
          <a:p>
            <a:pPr marL="0" indent="0">
              <a:buNone/>
            </a:pPr>
            <a:r>
              <a:rPr lang="en-US" sz="2000" dirty="0"/>
              <a:t>line </a:t>
            </a:r>
            <a:r>
              <a:rPr lang="en-US" sz="2000" dirty="0" smtClean="0"/>
              <a:t>8: </a:t>
            </a:r>
            <a:r>
              <a:rPr lang="en-US" sz="2000" b="1" dirty="0" err="1" smtClean="0"/>
              <a:t>addi</a:t>
            </a:r>
            <a:r>
              <a:rPr lang="en-US" sz="2000" b="1" dirty="0" smtClean="0"/>
              <a:t> R5 R2 30</a:t>
            </a:r>
            <a:endParaRPr lang="en-US" sz="2000" b="1" dirty="0"/>
          </a:p>
          <a:p>
            <a:pPr marL="0" indent="0">
              <a:buNone/>
            </a:pPr>
            <a:r>
              <a:rPr lang="en-US" sz="2000" dirty="0"/>
              <a:t>line </a:t>
            </a:r>
            <a:r>
              <a:rPr lang="en-US" sz="2000" dirty="0" smtClean="0"/>
              <a:t>9: </a:t>
            </a:r>
            <a:r>
              <a:rPr lang="en-US" sz="2000" b="1" dirty="0" smtClean="0"/>
              <a:t>add R8 R2 R3</a:t>
            </a:r>
            <a:endParaRPr lang="en-US" sz="2000" dirty="0"/>
          </a:p>
          <a:p>
            <a:pPr marL="0" indent="0">
              <a:buNone/>
            </a:pPr>
            <a:r>
              <a:rPr lang="en-US" sz="2000" dirty="0"/>
              <a:t>line </a:t>
            </a:r>
            <a:r>
              <a:rPr lang="en-US" sz="2000" dirty="0" smtClean="0"/>
              <a:t>10: </a:t>
            </a:r>
            <a:r>
              <a:rPr lang="en-US" sz="2000" b="1" dirty="0"/>
              <a:t>store R4 address10</a:t>
            </a:r>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t>line </a:t>
            </a:r>
            <a:r>
              <a:rPr lang="en-US" sz="2000" dirty="0" smtClean="0"/>
              <a:t>11: </a:t>
            </a:r>
            <a:r>
              <a:rPr lang="en-US" sz="2000" b="1" dirty="0"/>
              <a:t>store R5 address11</a:t>
            </a:r>
          </a:p>
          <a:p>
            <a:pPr marL="0" indent="0">
              <a:buNone/>
            </a:pPr>
            <a:r>
              <a:rPr lang="en-US" sz="2000" dirty="0"/>
              <a:t>line </a:t>
            </a:r>
            <a:r>
              <a:rPr lang="en-US" sz="2000" dirty="0" smtClean="0"/>
              <a:t>12: </a:t>
            </a:r>
            <a:r>
              <a:rPr lang="en-US" sz="2000" b="1" dirty="0"/>
              <a:t>store R8 address12</a:t>
            </a:r>
          </a:p>
        </p:txBody>
      </p:sp>
    </p:spTree>
    <p:extLst>
      <p:ext uri="{BB962C8B-B14F-4D97-AF65-F5344CB8AC3E}">
        <p14:creationId xmlns:p14="http://schemas.microsoft.com/office/powerpoint/2010/main" val="6912969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46</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956119181"/>
              </p:ext>
            </p:extLst>
          </p:nvPr>
        </p:nvGraphicFramePr>
        <p:xfrm>
          <a:off x="190496" y="2057400"/>
          <a:ext cx="8801103" cy="403860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dirty="0" smtClean="0"/>
                        <a:t>17</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9</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txBody>
                  <a:tcPr anchor="ctr"/>
                </a:tc>
              </a:tr>
              <a:tr h="370840">
                <a:tc>
                  <a:txBody>
                    <a:bodyPr/>
                    <a:lstStyle/>
                    <a:p>
                      <a:pPr algn="ctr"/>
                      <a:r>
                        <a:rPr lang="en-US" dirty="0" smtClean="0"/>
                        <a:t>18</a:t>
                      </a:r>
                      <a:endParaRPr lang="en-US" dirty="0"/>
                    </a:p>
                  </a:txBody>
                  <a:tcPr anchor="ctr"/>
                </a:tc>
                <a:tc>
                  <a:txBody>
                    <a:bodyPr/>
                    <a:lstStyle/>
                    <a:p>
                      <a:pPr algn="ctr"/>
                      <a:r>
                        <a:rPr lang="en-US" dirty="0" smtClean="0"/>
                        <a:t>10</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10</a:t>
                      </a:r>
                      <a:endParaRPr lang="en-US" dirty="0"/>
                    </a:p>
                  </a:txBody>
                  <a:tcPr anchor="ctr"/>
                </a:tc>
                <a:tc>
                  <a:txBody>
                    <a:bodyPr/>
                    <a:lstStyle/>
                    <a:p>
                      <a:endParaRPr lang="en-US" dirty="0"/>
                    </a:p>
                  </a:txBody>
                  <a:tcPr anchor="ctr"/>
                </a:tc>
              </a:tr>
              <a:tr h="370840">
                <a:tc>
                  <a:txBody>
                    <a:bodyPr/>
                    <a:lstStyle/>
                    <a:p>
                      <a:pPr algn="ctr"/>
                      <a:r>
                        <a:rPr lang="en-US" dirty="0" smtClean="0"/>
                        <a:t>19</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7</a:t>
                      </a:r>
                      <a:endParaRPr lang="en-US" dirty="0"/>
                    </a:p>
                  </a:txBody>
                  <a:tcPr anchor="ctr"/>
                </a:tc>
                <a:tc>
                  <a:txBody>
                    <a:bodyPr/>
                    <a:lstStyle/>
                    <a:p>
                      <a:pPr algn="ctr"/>
                      <a:r>
                        <a:rPr lang="en-US" dirty="0" smtClean="0"/>
                        <a:t>11</a:t>
                      </a:r>
                      <a:endParaRPr lang="en-US" dirty="0"/>
                    </a:p>
                  </a:txBody>
                  <a:tcPr anchor="ctr"/>
                </a:tc>
                <a:tc>
                  <a:txBody>
                    <a:bodyPr/>
                    <a:lstStyle/>
                    <a:p>
                      <a:endParaRPr lang="en-US" dirty="0"/>
                    </a:p>
                  </a:txBody>
                  <a:tcPr anchor="ctr"/>
                </a:tc>
              </a:tr>
              <a:tr h="370840">
                <a:tc>
                  <a:txBody>
                    <a:bodyPr/>
                    <a:lstStyle/>
                    <a:p>
                      <a:pPr algn="ctr"/>
                      <a:r>
                        <a:rPr lang="en-US" dirty="0" smtClean="0"/>
                        <a:t>20</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12</a:t>
                      </a:r>
                      <a:endParaRPr lang="en-US" dirty="0"/>
                    </a:p>
                  </a:txBody>
                  <a:tcPr anchor="ctr"/>
                </a:tc>
                <a:tc>
                  <a:txBody>
                    <a:bodyPr/>
                    <a:lstStyle/>
                    <a:p>
                      <a:endParaRPr lang="en-US" dirty="0"/>
                    </a:p>
                  </a:txBody>
                  <a:tcPr anchor="ctr"/>
                </a:tc>
              </a:tr>
              <a:tr h="370840">
                <a:tc>
                  <a:txBody>
                    <a:bodyPr/>
                    <a:lstStyle/>
                    <a:p>
                      <a:pPr algn="ctr"/>
                      <a:r>
                        <a:rPr lang="en-US" dirty="0" smtClean="0"/>
                        <a:t>21</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dirty="0" smtClean="0"/>
                        <a:t>9</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a:p>
                  </a:txBody>
                  <a:tcPr anchor="ctr"/>
                </a:tc>
              </a:tr>
              <a:tr h="370840">
                <a:tc>
                  <a:txBody>
                    <a:bodyPr/>
                    <a:lstStyle/>
                    <a:p>
                      <a:pPr algn="ctr"/>
                      <a:r>
                        <a:rPr lang="en-US" dirty="0" smtClean="0"/>
                        <a:t>22</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23</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11</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24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25</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program execution</a:t>
                      </a:r>
                      <a:r>
                        <a:rPr lang="en-US" baseline="0" dirty="0" smtClean="0"/>
                        <a:t> has finished!</a:t>
                      </a:r>
                      <a:endParaRPr lang="en-US" dirty="0" smtClean="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a:t>line </a:t>
            </a:r>
            <a:r>
              <a:rPr lang="en-US" sz="2000" dirty="0" smtClean="0"/>
              <a:t>1:</a:t>
            </a:r>
            <a:r>
              <a:rPr lang="en-US" sz="2000" b="1" dirty="0" smtClean="0"/>
              <a:t> load R1 address1</a:t>
            </a:r>
            <a:endParaRPr lang="en-US" sz="2000" b="1" dirty="0"/>
          </a:p>
          <a:p>
            <a:pPr marL="0" indent="0">
              <a:buNone/>
            </a:pPr>
            <a:r>
              <a:rPr lang="en-US" sz="2000" dirty="0"/>
              <a:t>line </a:t>
            </a:r>
            <a:r>
              <a:rPr lang="en-US" sz="2000" dirty="0" smtClean="0"/>
              <a:t>2: </a:t>
            </a:r>
            <a:r>
              <a:rPr lang="en-US" sz="2000" b="1" dirty="0" smtClean="0"/>
              <a:t>load R2 address2</a:t>
            </a:r>
            <a:endParaRPr lang="en-US" sz="2000" b="1" dirty="0"/>
          </a:p>
          <a:p>
            <a:pPr marL="0" indent="0">
              <a:buNone/>
            </a:pPr>
            <a:r>
              <a:rPr lang="en-US" sz="2000" dirty="0"/>
              <a:t>line </a:t>
            </a:r>
            <a:r>
              <a:rPr lang="en-US" sz="2000" dirty="0" smtClean="0"/>
              <a:t>3: </a:t>
            </a:r>
            <a:r>
              <a:rPr lang="en-US" sz="2000" b="1" dirty="0"/>
              <a:t>if R1 6</a:t>
            </a:r>
          </a:p>
          <a:p>
            <a:pPr marL="0" indent="0">
              <a:buNone/>
            </a:pPr>
            <a:r>
              <a:rPr lang="en-US" sz="2000" dirty="0"/>
              <a:t>line </a:t>
            </a:r>
            <a:r>
              <a:rPr lang="en-US" sz="2000" dirty="0" smtClean="0"/>
              <a:t>4: </a:t>
            </a:r>
            <a:r>
              <a:rPr lang="en-US" sz="2000" b="1" dirty="0" err="1" smtClean="0"/>
              <a:t>addi</a:t>
            </a:r>
            <a:r>
              <a:rPr lang="en-US" sz="2000" b="1" dirty="0" smtClean="0"/>
              <a:t> R3 R1 20</a:t>
            </a:r>
            <a:endParaRPr lang="en-US" sz="2000" b="1" dirty="0"/>
          </a:p>
          <a:p>
            <a:pPr marL="0" indent="0">
              <a:buNone/>
            </a:pPr>
            <a:r>
              <a:rPr lang="en-US" sz="2000" dirty="0"/>
              <a:t>line </a:t>
            </a:r>
            <a:r>
              <a:rPr lang="en-US" sz="2000" dirty="0" smtClean="0"/>
              <a:t>5: </a:t>
            </a:r>
            <a:r>
              <a:rPr lang="en-US" sz="2000" b="1" dirty="0" err="1"/>
              <a:t>goto</a:t>
            </a:r>
            <a:r>
              <a:rPr lang="en-US" sz="2000" b="1" dirty="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t>line </a:t>
            </a:r>
            <a:r>
              <a:rPr lang="en-US" sz="2000" dirty="0" smtClean="0"/>
              <a:t>6: </a:t>
            </a:r>
            <a:r>
              <a:rPr lang="en-US" sz="2000" b="1" dirty="0" err="1" smtClean="0"/>
              <a:t>addi</a:t>
            </a:r>
            <a:r>
              <a:rPr lang="en-US" sz="2000" b="1" dirty="0" smtClean="0"/>
              <a:t> R3 R1 10</a:t>
            </a:r>
            <a:endParaRPr lang="en-US" sz="2000" b="1" dirty="0"/>
          </a:p>
          <a:p>
            <a:pPr marL="0" indent="0">
              <a:buNone/>
            </a:pPr>
            <a:r>
              <a:rPr lang="en-US" sz="2000" dirty="0"/>
              <a:t>line </a:t>
            </a:r>
            <a:r>
              <a:rPr lang="en-US" sz="2000" dirty="0" smtClean="0"/>
              <a:t>7:</a:t>
            </a:r>
            <a:r>
              <a:rPr lang="en-US" sz="2000" b="1" dirty="0" smtClean="0"/>
              <a:t> </a:t>
            </a:r>
            <a:r>
              <a:rPr lang="en-US" sz="2000" b="1" dirty="0" err="1" smtClean="0"/>
              <a:t>addi</a:t>
            </a:r>
            <a:r>
              <a:rPr lang="en-US" sz="2000" b="1" dirty="0" smtClean="0"/>
              <a:t> R4 R2 5</a:t>
            </a:r>
            <a:endParaRPr lang="en-US" sz="2000" b="1" dirty="0"/>
          </a:p>
          <a:p>
            <a:pPr marL="0" indent="0">
              <a:buNone/>
            </a:pPr>
            <a:r>
              <a:rPr lang="en-US" sz="2000" dirty="0"/>
              <a:t>line </a:t>
            </a:r>
            <a:r>
              <a:rPr lang="en-US" sz="2000" dirty="0" smtClean="0"/>
              <a:t>8: </a:t>
            </a:r>
            <a:r>
              <a:rPr lang="en-US" sz="2000" b="1" dirty="0" err="1" smtClean="0"/>
              <a:t>addi</a:t>
            </a:r>
            <a:r>
              <a:rPr lang="en-US" sz="2000" b="1" dirty="0" smtClean="0"/>
              <a:t> R5 R2 30</a:t>
            </a:r>
            <a:endParaRPr lang="en-US" sz="2000" b="1" dirty="0"/>
          </a:p>
          <a:p>
            <a:pPr marL="0" indent="0">
              <a:buNone/>
            </a:pPr>
            <a:r>
              <a:rPr lang="en-US" sz="2000" dirty="0"/>
              <a:t>line </a:t>
            </a:r>
            <a:r>
              <a:rPr lang="en-US" sz="2000" dirty="0" smtClean="0"/>
              <a:t>9: </a:t>
            </a:r>
            <a:r>
              <a:rPr lang="en-US" sz="2000" b="1" dirty="0" smtClean="0"/>
              <a:t>add R8 R2 R3</a:t>
            </a:r>
            <a:endParaRPr lang="en-US" sz="2000" dirty="0"/>
          </a:p>
          <a:p>
            <a:pPr marL="0" indent="0">
              <a:buNone/>
            </a:pPr>
            <a:r>
              <a:rPr lang="en-US" sz="2000" dirty="0"/>
              <a:t>line </a:t>
            </a:r>
            <a:r>
              <a:rPr lang="en-US" sz="2000" dirty="0" smtClean="0"/>
              <a:t>10: </a:t>
            </a:r>
            <a:r>
              <a:rPr lang="en-US" sz="2000" b="1" dirty="0"/>
              <a:t>store R4 address10</a:t>
            </a:r>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t>line </a:t>
            </a:r>
            <a:r>
              <a:rPr lang="en-US" sz="2000" dirty="0" smtClean="0"/>
              <a:t>11: </a:t>
            </a:r>
            <a:r>
              <a:rPr lang="en-US" sz="2000" b="1" dirty="0"/>
              <a:t>store R5 address11</a:t>
            </a:r>
          </a:p>
          <a:p>
            <a:pPr marL="0" indent="0">
              <a:buNone/>
            </a:pPr>
            <a:r>
              <a:rPr lang="en-US" sz="2000" dirty="0"/>
              <a:t>line </a:t>
            </a:r>
            <a:r>
              <a:rPr lang="en-US" sz="2000" dirty="0" smtClean="0"/>
              <a:t>12: </a:t>
            </a:r>
            <a:r>
              <a:rPr lang="en-US" sz="2000" b="1" dirty="0"/>
              <a:t>store R8 address12</a:t>
            </a:r>
          </a:p>
        </p:txBody>
      </p:sp>
      <p:sp>
        <p:nvSpPr>
          <p:cNvPr id="2" name="TextBox 1"/>
          <p:cNvSpPr txBox="1"/>
          <p:nvPr/>
        </p:nvSpPr>
        <p:spPr>
          <a:xfrm>
            <a:off x="381000" y="6096000"/>
            <a:ext cx="4866460" cy="707886"/>
          </a:xfrm>
          <a:prstGeom prst="rect">
            <a:avLst/>
          </a:prstGeom>
          <a:noFill/>
        </p:spPr>
        <p:txBody>
          <a:bodyPr wrap="none" rtlCol="0">
            <a:spAutoFit/>
          </a:bodyPr>
          <a:lstStyle/>
          <a:p>
            <a:r>
              <a:rPr lang="en-US" sz="2000" dirty="0" smtClean="0"/>
              <a:t>Execution took 24 clock ticks. </a:t>
            </a:r>
            <a:br>
              <a:rPr lang="en-US" sz="2000" dirty="0" smtClean="0"/>
            </a:br>
            <a:r>
              <a:rPr lang="en-US" sz="2000" dirty="0" smtClean="0"/>
              <a:t>Compare to 31 ticks for the original program.</a:t>
            </a:r>
            <a:endParaRPr lang="en-US" sz="2000" dirty="0"/>
          </a:p>
        </p:txBody>
      </p:sp>
    </p:spTree>
    <p:extLst>
      <p:ext uri="{BB962C8B-B14F-4D97-AF65-F5344CB8AC3E}">
        <p14:creationId xmlns:p14="http://schemas.microsoft.com/office/powerpoint/2010/main" val="1484360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Steps for: </a:t>
            </a:r>
            <a:r>
              <a:rPr lang="en-US" b="1" dirty="0" smtClean="0"/>
              <a:t>add A B C</a:t>
            </a:r>
            <a:endParaRPr lang="en-US" dirty="0"/>
          </a:p>
        </p:txBody>
      </p:sp>
      <p:sp>
        <p:nvSpPr>
          <p:cNvPr id="3" name="Content Placeholder 2"/>
          <p:cNvSpPr>
            <a:spLocks noGrp="1"/>
          </p:cNvSpPr>
          <p:nvPr>
            <p:ph idx="1"/>
          </p:nvPr>
        </p:nvSpPr>
        <p:spPr/>
        <p:txBody>
          <a:bodyPr>
            <a:noAutofit/>
          </a:bodyPr>
          <a:lstStyle/>
          <a:p>
            <a:r>
              <a:rPr lang="en-US" sz="2800" b="1" dirty="0" smtClean="0"/>
              <a:t>Fetch Step:</a:t>
            </a:r>
            <a:endParaRPr lang="en-US" sz="2400" dirty="0" smtClean="0"/>
          </a:p>
          <a:p>
            <a:r>
              <a:rPr lang="en-US" sz="2800" b="1" dirty="0" smtClean="0"/>
              <a:t>Decode Step:</a:t>
            </a:r>
          </a:p>
          <a:p>
            <a:r>
              <a:rPr lang="en-US" sz="2800" b="1" dirty="0" smtClean="0"/>
              <a:t>Operand Fetch Step:</a:t>
            </a:r>
          </a:p>
          <a:p>
            <a:r>
              <a:rPr lang="en-US" sz="2800" b="1" dirty="0" smtClean="0"/>
              <a:t>Execution Step:</a:t>
            </a:r>
            <a:endParaRPr lang="en-US" sz="2400" dirty="0" smtClean="0"/>
          </a:p>
          <a:p>
            <a:r>
              <a:rPr lang="en-US" sz="2800" b="1" dirty="0" smtClean="0"/>
              <a:t>Output Save Step:</a:t>
            </a:r>
          </a:p>
          <a:p>
            <a:pPr marL="0" indent="0">
              <a:buNone/>
            </a:pPr>
            <a:endParaRPr lang="en-US" sz="2400" dirty="0" smtClean="0"/>
          </a:p>
          <a:p>
            <a:pPr marL="0" indent="0">
              <a:buNone/>
            </a:pPr>
            <a:endParaRPr lang="en-US" sz="1000" dirty="0"/>
          </a:p>
          <a:p>
            <a:r>
              <a:rPr lang="en-US" sz="2800" b="1" dirty="0" smtClean="0"/>
              <a:t>NOTES:</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4161106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Steps for: </a:t>
            </a:r>
            <a:r>
              <a:rPr lang="en-US" b="1" dirty="0" smtClean="0"/>
              <a:t>add A B C</a:t>
            </a:r>
            <a:endParaRPr lang="en-US" dirty="0"/>
          </a:p>
        </p:txBody>
      </p:sp>
      <p:sp>
        <p:nvSpPr>
          <p:cNvPr id="3" name="Content Placeholder 2"/>
          <p:cNvSpPr>
            <a:spLocks noGrp="1"/>
          </p:cNvSpPr>
          <p:nvPr>
            <p:ph idx="1"/>
          </p:nvPr>
        </p:nvSpPr>
        <p:spPr>
          <a:xfrm>
            <a:off x="457200" y="1371600"/>
            <a:ext cx="8382000" cy="5029200"/>
          </a:xfrm>
        </p:spPr>
        <p:txBody>
          <a:bodyPr>
            <a:noAutofit/>
          </a:bodyPr>
          <a:lstStyle/>
          <a:p>
            <a:r>
              <a:rPr lang="en-US" sz="2400" b="1" dirty="0" smtClean="0"/>
              <a:t>Fetch Step: </a:t>
            </a:r>
            <a:r>
              <a:rPr lang="en-US" sz="2400" dirty="0" smtClean="0"/>
              <a:t>Fetch instruction from memory location specified by PC. Increment PC to point to the next instruction.</a:t>
            </a:r>
          </a:p>
          <a:p>
            <a:r>
              <a:rPr lang="en-US" sz="2400" b="1" dirty="0" smtClean="0"/>
              <a:t>Decode Step: </a:t>
            </a:r>
            <a:r>
              <a:rPr lang="en-US" sz="2400" dirty="0" smtClean="0"/>
              <a:t>Determine that this statement uses the ALU, takes input from registers B and C, and modifies register A.</a:t>
            </a:r>
          </a:p>
          <a:p>
            <a:r>
              <a:rPr lang="en-US" sz="2400" b="1" dirty="0" smtClean="0"/>
              <a:t>Operand Fetch Step: </a:t>
            </a:r>
            <a:r>
              <a:rPr lang="en-US" sz="2400" dirty="0" smtClean="0"/>
              <a:t>Copy contents of registers B and C to ALU input registers.</a:t>
            </a:r>
          </a:p>
          <a:p>
            <a:r>
              <a:rPr lang="en-US" sz="2400" b="1" dirty="0" smtClean="0"/>
              <a:t>Execution Step: </a:t>
            </a:r>
            <a:r>
              <a:rPr lang="en-US" sz="2400" dirty="0" smtClean="0"/>
              <a:t>The ALU unit performs addition.</a:t>
            </a:r>
          </a:p>
          <a:p>
            <a:r>
              <a:rPr lang="en-US" sz="2400" b="1" dirty="0" smtClean="0"/>
              <a:t>Output Save Step: </a:t>
            </a:r>
            <a:r>
              <a:rPr lang="en-US" sz="2400" dirty="0" smtClean="0"/>
              <a:t>The result of the addition is copied to register A.</a:t>
            </a:r>
          </a:p>
          <a:p>
            <a:pPr marL="0" indent="0">
              <a:buNone/>
            </a:pPr>
            <a:endParaRPr lang="en-US" sz="1400" dirty="0"/>
          </a:p>
          <a:p>
            <a:r>
              <a:rPr lang="en-US" sz="2400" b="1" dirty="0" smtClean="0"/>
              <a:t>NOTES: </a:t>
            </a:r>
            <a:r>
              <a:rPr lang="en-US" sz="2400" dirty="0" smtClean="0"/>
              <a:t>This instruction must wait at the decode step until all previous instructions have finished modifying the contents of registers B and C. </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2837409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Steps for: </a:t>
            </a:r>
            <a:r>
              <a:rPr lang="en-US" b="1" dirty="0" err="1" smtClean="0"/>
              <a:t>addi</a:t>
            </a:r>
            <a:r>
              <a:rPr lang="en-US" b="1" dirty="0" smtClean="0"/>
              <a:t> A C N</a:t>
            </a:r>
            <a:endParaRPr lang="en-US" dirty="0"/>
          </a:p>
        </p:txBody>
      </p:sp>
      <p:sp>
        <p:nvSpPr>
          <p:cNvPr id="3" name="Content Placeholder 2"/>
          <p:cNvSpPr>
            <a:spLocks noGrp="1"/>
          </p:cNvSpPr>
          <p:nvPr>
            <p:ph idx="1"/>
          </p:nvPr>
        </p:nvSpPr>
        <p:spPr/>
        <p:txBody>
          <a:bodyPr>
            <a:noAutofit/>
          </a:bodyPr>
          <a:lstStyle/>
          <a:p>
            <a:r>
              <a:rPr lang="en-US" sz="2800" b="1" dirty="0" smtClean="0"/>
              <a:t>Fetch Step:</a:t>
            </a:r>
            <a:endParaRPr lang="en-US" sz="2400" dirty="0" smtClean="0"/>
          </a:p>
          <a:p>
            <a:r>
              <a:rPr lang="en-US" sz="2800" b="1" dirty="0" smtClean="0"/>
              <a:t>Decode Step:</a:t>
            </a:r>
          </a:p>
          <a:p>
            <a:r>
              <a:rPr lang="en-US" sz="2800" b="1" dirty="0" smtClean="0"/>
              <a:t>Operand Fetch Step:</a:t>
            </a:r>
          </a:p>
          <a:p>
            <a:r>
              <a:rPr lang="en-US" sz="2800" b="1" dirty="0" smtClean="0"/>
              <a:t>Execution Step:</a:t>
            </a:r>
            <a:endParaRPr lang="en-US" sz="2400" dirty="0" smtClean="0"/>
          </a:p>
          <a:p>
            <a:r>
              <a:rPr lang="en-US" sz="2800" b="1" dirty="0" smtClean="0"/>
              <a:t>Output Save Step:</a:t>
            </a:r>
          </a:p>
          <a:p>
            <a:pPr marL="0" indent="0">
              <a:buNone/>
            </a:pPr>
            <a:endParaRPr lang="en-US" sz="2400" dirty="0" smtClean="0"/>
          </a:p>
          <a:p>
            <a:pPr marL="0" indent="0">
              <a:buNone/>
            </a:pPr>
            <a:endParaRPr lang="en-US" sz="1000" dirty="0"/>
          </a:p>
          <a:p>
            <a:r>
              <a:rPr lang="en-US" sz="2800" b="1" dirty="0" smtClean="0"/>
              <a:t>NOTES:</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3161501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Pipeline Steps for: </a:t>
            </a:r>
            <a:r>
              <a:rPr lang="en-US" b="1" dirty="0" err="1"/>
              <a:t>addi</a:t>
            </a:r>
            <a:r>
              <a:rPr lang="en-US" b="1" dirty="0"/>
              <a:t> </a:t>
            </a:r>
            <a:r>
              <a:rPr lang="en-US" b="1" dirty="0" smtClean="0"/>
              <a:t>A C N</a:t>
            </a:r>
            <a:endParaRPr lang="en-US" dirty="0"/>
          </a:p>
        </p:txBody>
      </p:sp>
      <p:sp>
        <p:nvSpPr>
          <p:cNvPr id="3" name="Content Placeholder 2"/>
          <p:cNvSpPr>
            <a:spLocks noGrp="1"/>
          </p:cNvSpPr>
          <p:nvPr>
            <p:ph idx="1"/>
          </p:nvPr>
        </p:nvSpPr>
        <p:spPr>
          <a:xfrm>
            <a:off x="457200" y="1295400"/>
            <a:ext cx="8229600" cy="5029200"/>
          </a:xfrm>
        </p:spPr>
        <p:txBody>
          <a:bodyPr>
            <a:noAutofit/>
          </a:bodyPr>
          <a:lstStyle/>
          <a:p>
            <a:r>
              <a:rPr lang="en-US" sz="2400" b="1" dirty="0" smtClean="0"/>
              <a:t>Fetch Step: </a:t>
            </a:r>
            <a:r>
              <a:rPr lang="en-US" sz="2400" dirty="0"/>
              <a:t>Fetch instruction from memory location specified by </a:t>
            </a:r>
            <a:r>
              <a:rPr lang="en-US" sz="2400" dirty="0" smtClean="0"/>
              <a:t>PC. </a:t>
            </a:r>
            <a:r>
              <a:rPr lang="en-US" sz="2400" dirty="0"/>
              <a:t>Increment </a:t>
            </a:r>
            <a:r>
              <a:rPr lang="en-US" sz="2400" dirty="0" smtClean="0"/>
              <a:t>PC </a:t>
            </a:r>
            <a:r>
              <a:rPr lang="en-US" sz="2400" dirty="0"/>
              <a:t>to point to the next instruction. </a:t>
            </a:r>
            <a:endParaRPr lang="en-US" sz="2400" dirty="0" smtClean="0"/>
          </a:p>
          <a:p>
            <a:r>
              <a:rPr lang="en-US" sz="2400" b="1" dirty="0" smtClean="0"/>
              <a:t>Decode Step: </a:t>
            </a:r>
            <a:r>
              <a:rPr lang="en-US" sz="2400" dirty="0" smtClean="0"/>
              <a:t>Determine that this statement uses the ALU, takes </a:t>
            </a:r>
            <a:r>
              <a:rPr lang="en-US" sz="2400" dirty="0"/>
              <a:t>input from </a:t>
            </a:r>
            <a:r>
              <a:rPr lang="en-US" sz="2400" dirty="0" smtClean="0"/>
              <a:t>register C, </a:t>
            </a:r>
            <a:r>
              <a:rPr lang="en-US" sz="2400" dirty="0"/>
              <a:t>and </a:t>
            </a:r>
            <a:r>
              <a:rPr lang="en-US" sz="2400" dirty="0" smtClean="0"/>
              <a:t>modifies register A.</a:t>
            </a:r>
          </a:p>
          <a:p>
            <a:r>
              <a:rPr lang="en-US" sz="2400" b="1" dirty="0" smtClean="0"/>
              <a:t>Operand Fetch Step: </a:t>
            </a:r>
            <a:r>
              <a:rPr lang="en-US" sz="2400" dirty="0" smtClean="0"/>
              <a:t>Copy content of register C into one ALU input register, copy integer N into the other ALU input register.</a:t>
            </a:r>
          </a:p>
          <a:p>
            <a:r>
              <a:rPr lang="en-US" sz="2400" b="1" dirty="0" smtClean="0"/>
              <a:t>Execution Step: </a:t>
            </a:r>
            <a:r>
              <a:rPr lang="en-US" sz="2400" dirty="0" smtClean="0"/>
              <a:t>The ALU unit performs addition.</a:t>
            </a:r>
          </a:p>
          <a:p>
            <a:r>
              <a:rPr lang="en-US" sz="2400" b="1" dirty="0" smtClean="0"/>
              <a:t>Output Save Step: </a:t>
            </a:r>
            <a:r>
              <a:rPr lang="en-US" sz="2400" dirty="0" smtClean="0"/>
              <a:t>The result of the addition is copied to register A.</a:t>
            </a:r>
          </a:p>
          <a:p>
            <a:pPr marL="0" indent="0">
              <a:buNone/>
            </a:pPr>
            <a:endParaRPr lang="en-US" sz="1400" dirty="0"/>
          </a:p>
          <a:p>
            <a:r>
              <a:rPr lang="en-US" sz="2400" b="1" dirty="0" smtClean="0"/>
              <a:t>NOTES: </a:t>
            </a:r>
            <a:r>
              <a:rPr lang="en-US" sz="2400" dirty="0" smtClean="0"/>
              <a:t>This instruction must wait at the decode step until all previous instructions have finished modifying the contents of register C.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3751212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Pipeline Steps for: </a:t>
            </a:r>
            <a:r>
              <a:rPr lang="en-US" b="1" dirty="0" smtClean="0"/>
              <a:t>load A address</a:t>
            </a:r>
            <a:endParaRPr lang="en-US" dirty="0"/>
          </a:p>
        </p:txBody>
      </p:sp>
      <p:sp>
        <p:nvSpPr>
          <p:cNvPr id="3" name="Content Placeholder 2"/>
          <p:cNvSpPr>
            <a:spLocks noGrp="1"/>
          </p:cNvSpPr>
          <p:nvPr>
            <p:ph idx="1"/>
          </p:nvPr>
        </p:nvSpPr>
        <p:spPr/>
        <p:txBody>
          <a:bodyPr>
            <a:noAutofit/>
          </a:bodyPr>
          <a:lstStyle/>
          <a:p>
            <a:r>
              <a:rPr lang="en-US" sz="2800" b="1" dirty="0" smtClean="0"/>
              <a:t>Fetch Step:</a:t>
            </a:r>
            <a:endParaRPr lang="en-US" sz="2400" dirty="0" smtClean="0"/>
          </a:p>
          <a:p>
            <a:r>
              <a:rPr lang="en-US" sz="2800" b="1" dirty="0" smtClean="0"/>
              <a:t>Decode Step:</a:t>
            </a:r>
          </a:p>
          <a:p>
            <a:r>
              <a:rPr lang="en-US" sz="2800" b="1" dirty="0" smtClean="0"/>
              <a:t>Operand Fetch Step:</a:t>
            </a:r>
          </a:p>
          <a:p>
            <a:r>
              <a:rPr lang="en-US" sz="2800" b="1" dirty="0" smtClean="0"/>
              <a:t>Execution Step:</a:t>
            </a:r>
            <a:endParaRPr lang="en-US" sz="2400" dirty="0" smtClean="0"/>
          </a:p>
          <a:p>
            <a:r>
              <a:rPr lang="en-US" sz="2800" b="1" dirty="0" smtClean="0"/>
              <a:t>Output Save Step:</a:t>
            </a:r>
          </a:p>
          <a:p>
            <a:pPr marL="0" indent="0">
              <a:buNone/>
            </a:pPr>
            <a:endParaRPr lang="en-US" sz="2400" dirty="0" smtClean="0"/>
          </a:p>
          <a:p>
            <a:pPr marL="0" indent="0">
              <a:buNone/>
            </a:pPr>
            <a:endParaRPr lang="en-US" sz="1000" dirty="0"/>
          </a:p>
          <a:p>
            <a:r>
              <a:rPr lang="en-US" sz="2800" b="1" dirty="0" smtClean="0"/>
              <a:t>NOTES:</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18062972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1216</TotalTime>
  <Words>5346</Words>
  <Application>Microsoft Office PowerPoint</Application>
  <PresentationFormat>On-screen Show (4:3)</PresentationFormat>
  <Paragraphs>1439</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More on Pipelining</vt:lpstr>
      <vt:lpstr>Fetch-Decode-Execute Cycle in Detail</vt:lpstr>
      <vt:lpstr>Toy ISA Instructions</vt:lpstr>
      <vt:lpstr>Defining Pipeline Behavior</vt:lpstr>
      <vt:lpstr>Pipeline Steps for: add A B C</vt:lpstr>
      <vt:lpstr>Pipeline Steps for: add A B C</vt:lpstr>
      <vt:lpstr>Pipeline Steps for: addi A C N</vt:lpstr>
      <vt:lpstr>Pipeline Steps for: addi A C N</vt:lpstr>
      <vt:lpstr>Pipeline Steps for: load A address</vt:lpstr>
      <vt:lpstr>Pipeline Steps for: load A address</vt:lpstr>
      <vt:lpstr>Pipeline Steps for: store A address </vt:lpstr>
      <vt:lpstr>Pipeline Steps for: store A address </vt:lpstr>
      <vt:lpstr>Pipeline Steps for: goto line </vt:lpstr>
      <vt:lpstr>Pipeline Steps for: goto line </vt:lpstr>
      <vt:lpstr>Pipeline Steps for: goto line </vt:lpstr>
      <vt:lpstr>Pipeline Steps for: if A line </vt:lpstr>
      <vt:lpstr>Pipeline Steps for: if A line </vt:lpstr>
      <vt:lpstr>Pipeline Steps for: if A line </vt:lpstr>
      <vt:lpstr>Pipeline Execution: An Example</vt:lpstr>
      <vt:lpstr>Pipeline Execution: An Example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Reordering Instructions</vt:lpstr>
      <vt:lpstr>Meaning of a Program</vt:lpstr>
      <vt:lpstr>Meaning of a Program</vt:lpstr>
      <vt:lpstr>Reordering Instructions</vt:lpstr>
      <vt:lpstr>Reordering Instructions</vt:lpstr>
      <vt:lpstr>Reordering Instructions</vt:lpstr>
      <vt:lpstr>Reordering Instructions</vt:lpstr>
      <vt:lpstr>Reordering Instructions</vt:lpstr>
      <vt:lpstr>Reordering Instructions</vt:lpstr>
      <vt:lpstr>Result of Reordering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athitsos</dc:creator>
  <cp:lastModifiedBy>athitsos</cp:lastModifiedBy>
  <cp:revision>360</cp:revision>
  <dcterms:created xsi:type="dcterms:W3CDTF">2006-08-16T00:00:00Z</dcterms:created>
  <dcterms:modified xsi:type="dcterms:W3CDTF">2014-07-10T18:01:57Z</dcterms:modified>
</cp:coreProperties>
</file>