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430" r:id="rId2"/>
    <p:sldId id="433" r:id="rId3"/>
    <p:sldId id="450" r:id="rId4"/>
    <p:sldId id="434" r:id="rId5"/>
    <p:sldId id="435" r:id="rId6"/>
    <p:sldId id="437" r:id="rId7"/>
    <p:sldId id="436" r:id="rId8"/>
    <p:sldId id="438" r:id="rId9"/>
    <p:sldId id="439" r:id="rId10"/>
    <p:sldId id="444" r:id="rId11"/>
    <p:sldId id="445" r:id="rId12"/>
    <p:sldId id="440" r:id="rId13"/>
    <p:sldId id="442" r:id="rId14"/>
    <p:sldId id="446" r:id="rId15"/>
    <p:sldId id="447" r:id="rId16"/>
    <p:sldId id="449" r:id="rId17"/>
    <p:sldId id="448" r:id="rId18"/>
    <p:sldId id="451" r:id="rId19"/>
    <p:sldId id="452" r:id="rId20"/>
    <p:sldId id="453" r:id="rId21"/>
    <p:sldId id="454" r:id="rId22"/>
    <p:sldId id="457" r:id="rId23"/>
    <p:sldId id="458" r:id="rId24"/>
    <p:sldId id="455" r:id="rId25"/>
    <p:sldId id="456" r:id="rId26"/>
    <p:sldId id="466" r:id="rId27"/>
    <p:sldId id="443" r:id="rId28"/>
    <p:sldId id="459" r:id="rId29"/>
    <p:sldId id="460" r:id="rId30"/>
    <p:sldId id="432" r:id="rId31"/>
    <p:sldId id="462" r:id="rId32"/>
    <p:sldId id="461" r:id="rId33"/>
    <p:sldId id="463" r:id="rId34"/>
    <p:sldId id="464" r:id="rId35"/>
    <p:sldId id="465" r:id="rId36"/>
    <p:sldId id="467" r:id="rId37"/>
    <p:sldId id="468" r:id="rId38"/>
    <p:sldId id="469" r:id="rId39"/>
    <p:sldId id="470" r:id="rId40"/>
    <p:sldId id="471" r:id="rId41"/>
    <p:sldId id="472" r:id="rId42"/>
    <p:sldId id="473" r:id="rId43"/>
    <p:sldId id="474" r:id="rId44"/>
    <p:sldId id="475" r:id="rId45"/>
    <p:sldId id="476" r:id="rId4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CD89716-B8FB-4A72-B3C1-A357A67D2303}">
          <p14:sldIdLst>
            <p14:sldId id="430"/>
            <p14:sldId id="433"/>
            <p14:sldId id="450"/>
            <p14:sldId id="434"/>
            <p14:sldId id="435"/>
            <p14:sldId id="437"/>
            <p14:sldId id="436"/>
            <p14:sldId id="438"/>
            <p14:sldId id="439"/>
            <p14:sldId id="444"/>
            <p14:sldId id="445"/>
            <p14:sldId id="440"/>
            <p14:sldId id="442"/>
            <p14:sldId id="446"/>
            <p14:sldId id="447"/>
            <p14:sldId id="449"/>
            <p14:sldId id="448"/>
            <p14:sldId id="451"/>
            <p14:sldId id="452"/>
            <p14:sldId id="453"/>
            <p14:sldId id="454"/>
            <p14:sldId id="457"/>
            <p14:sldId id="458"/>
            <p14:sldId id="455"/>
            <p14:sldId id="456"/>
            <p14:sldId id="466"/>
            <p14:sldId id="443"/>
            <p14:sldId id="459"/>
            <p14:sldId id="460"/>
            <p14:sldId id="432"/>
            <p14:sldId id="462"/>
            <p14:sldId id="461"/>
            <p14:sldId id="463"/>
            <p14:sldId id="464"/>
            <p14:sldId id="465"/>
            <p14:sldId id="467"/>
            <p14:sldId id="468"/>
            <p14:sldId id="469"/>
            <p14:sldId id="470"/>
            <p14:sldId id="471"/>
            <p14:sldId id="472"/>
            <p14:sldId id="473"/>
            <p14:sldId id="474"/>
            <p14:sldId id="475"/>
            <p14:sldId id="47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15" autoAdjust="0"/>
    <p:restoredTop sz="94451" autoAdjust="0"/>
  </p:normalViewPr>
  <p:slideViewPr>
    <p:cSldViewPr>
      <p:cViewPr>
        <p:scale>
          <a:sx n="60" d="100"/>
          <a:sy n="60" d="100"/>
        </p:scale>
        <p:origin x="-1482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36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BB22C-122D-4EE2-9812-B1AA4CFA3383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95B3F-8216-487B-AC35-BDA8990236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85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D9714B-E11A-4793-9D4B-C7DA0B002A2E}" type="datetime1">
              <a:rPr lang="en-US" smtClean="0"/>
              <a:pPr/>
              <a:t>4/29/2014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DFD6908-18CF-4D46-A568-031B411BADDC}" type="datetime1">
              <a:rPr lang="en-US" smtClean="0"/>
              <a:pPr/>
              <a:t>4/29/2014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40A0BF-8AB8-438E-8F5F-3BC988050D5C}" type="datetime1">
              <a:rPr lang="en-US" smtClean="0"/>
              <a:pPr/>
              <a:t>4/29/2014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 txBox="1">
            <a:spLocks/>
          </p:cNvSpPr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Structured Computer Organization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, 6</a:t>
            </a:r>
            <a:r>
              <a:rPr lang="en-US" baseline="30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th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Edition by </a:t>
            </a:r>
            <a:r>
              <a:rPr lang="en-US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Tanenbaum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and Austin, © Pearson Education-Prentice Hall, 2012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CC53C8-EBAD-4C62-BD80-AE3F291521E9}" type="datetimeFigureOut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4/29/2014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F4B55D-9FA9-4432-8DB9-8EC9764CE2D9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445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DD1D551-D1C9-475F-8F97-B5E238F846DE}" type="datetime1">
              <a:rPr lang="en-US" smtClean="0"/>
              <a:pPr/>
              <a:t>4/29/2014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47700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85A71D-2E90-4908-919F-619FDB1089CE}" type="datetime1">
              <a:rPr lang="en-US" smtClean="0"/>
              <a:pPr/>
              <a:t>4/29/2014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B74358A-EF12-449E-95F9-53ECB702F323}" type="datetime1">
              <a:rPr lang="en-US" smtClean="0"/>
              <a:pPr/>
              <a:t>4/29/2014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5FBF9DE-364F-4108-BF86-9295B2495FBB}" type="datetime1">
              <a:rPr lang="en-US" smtClean="0"/>
              <a:pPr/>
              <a:t>4/29/2014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F3091E9-5B6C-4491-8FE2-FE8BB8D7CBC7}" type="datetime1">
              <a:rPr lang="en-US" smtClean="0"/>
              <a:pPr/>
              <a:t>4/29/2014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7432F4-B520-430E-BC9F-5620D1D82898}" type="datetime1">
              <a:rPr lang="en-US" smtClean="0"/>
              <a:pPr/>
              <a:t>4/29/2014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321798-164E-4412-9238-A87AFC6688E7}" type="datetime1">
              <a:rPr lang="en-US" smtClean="0"/>
              <a:pPr/>
              <a:t>4/29/2014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36B5C6D-AA2A-4233-A83B-6410688265D8}" type="datetime1">
              <a:rPr lang="en-US" smtClean="0"/>
              <a:pPr/>
              <a:t>4/29/2014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7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Arrays and Strings in </a:t>
            </a:r>
            <a:r>
              <a:rPr lang="en-US" dirty="0"/>
              <a:t>Assembly</a:t>
            </a:r>
            <a:endParaRPr lang="en-US" altLang="en-US" dirty="0" smtClean="0"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193890" y="4191000"/>
            <a:ext cx="667368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2312</a:t>
            </a:r>
          </a:p>
          <a:p>
            <a:pPr algn="ctr" eaLnBrk="1" hangingPunct="1"/>
            <a:r>
              <a:rPr lang="en-US" dirty="0"/>
              <a:t>C</a:t>
            </a:r>
            <a:r>
              <a:rPr lang="en-US" dirty="0" smtClean="0"/>
              <a:t>omputer </a:t>
            </a:r>
            <a:r>
              <a:rPr lang="en-US" dirty="0"/>
              <a:t>Organization and Assembly Language Programming </a:t>
            </a:r>
          </a:p>
          <a:p>
            <a:pPr algn="ctr" eaLnBrk="1" hangingPunct="1"/>
            <a:r>
              <a:rPr lang="en-US" dirty="0" err="1" smtClean="0"/>
              <a:t>Vassilis</a:t>
            </a:r>
            <a:r>
              <a:rPr lang="en-US" dirty="0" smtClean="0"/>
              <a:t> </a:t>
            </a:r>
            <a:r>
              <a:rPr lang="en-US" dirty="0"/>
              <a:t>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</p:spTree>
    <p:extLst>
      <p:ext uri="{BB962C8B-B14F-4D97-AF65-F5344CB8AC3E}">
        <p14:creationId xmlns:p14="http://schemas.microsoft.com/office/powerpoint/2010/main" val="1485254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876800" cy="1143000"/>
          </a:xfrm>
        </p:spPr>
        <p:txBody>
          <a:bodyPr/>
          <a:lstStyle/>
          <a:p>
            <a:r>
              <a:rPr lang="en-US" dirty="0" smtClean="0"/>
              <a:t>Using the </a:t>
            </a:r>
            <a:r>
              <a:rPr lang="en-US" dirty="0"/>
              <a:t>Array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54864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ldr</a:t>
            </a:r>
            <a:r>
              <a:rPr lang="en-US" sz="2400" dirty="0" smtClean="0"/>
              <a:t> r9, =</a:t>
            </a:r>
            <a:r>
              <a:rPr lang="en-US" sz="2400" dirty="0" err="1" smtClean="0"/>
              <a:t>my_array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ldr</a:t>
            </a:r>
            <a:r>
              <a:rPr lang="en-US" sz="2400" dirty="0" smtClean="0"/>
              <a:t> r0, [r9, #8]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bl</a:t>
            </a:r>
            <a:r>
              <a:rPr lang="en-US" sz="2400" dirty="0" smtClean="0"/>
              <a:t> print10</a:t>
            </a:r>
          </a:p>
          <a:p>
            <a:pPr marL="0" indent="0">
              <a:buNone/>
            </a:pPr>
            <a:r>
              <a:rPr lang="en-US" sz="2400" dirty="0" smtClean="0"/>
              <a:t>…</a:t>
            </a:r>
          </a:p>
          <a:p>
            <a:pPr marL="0" indent="0">
              <a:buNone/>
            </a:pPr>
            <a:r>
              <a:rPr lang="en-US" sz="2400" dirty="0" err="1" smtClean="0"/>
              <a:t>my_array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	.word 3298</a:t>
            </a:r>
          </a:p>
          <a:p>
            <a:pPr marL="0" indent="0">
              <a:buNone/>
            </a:pPr>
            <a:r>
              <a:rPr lang="en-US" sz="2400" dirty="0"/>
              <a:t>	.word 1234567</a:t>
            </a:r>
          </a:p>
          <a:p>
            <a:pPr marL="0" indent="0">
              <a:buNone/>
            </a:pPr>
            <a:r>
              <a:rPr lang="en-US" sz="2400" dirty="0"/>
              <a:t>	.word -</a:t>
            </a:r>
            <a:r>
              <a:rPr lang="en-US" sz="2400" dirty="0" smtClean="0"/>
              <a:t>9878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What does this do?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07358"/>
              </p:ext>
            </p:extLst>
          </p:nvPr>
        </p:nvGraphicFramePr>
        <p:xfrm>
          <a:off x="6019800" y="381000"/>
          <a:ext cx="2667000" cy="5429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0"/>
                <a:gridCol w="1333500"/>
              </a:tblGrid>
              <a:tr h="54292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MEMORY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Address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Contents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4765476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-9878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1234567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3298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76800" y="4191000"/>
            <a:ext cx="11605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</a:rPr>
              <a:t>my_array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208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876800" cy="1143000"/>
          </a:xfrm>
        </p:spPr>
        <p:txBody>
          <a:bodyPr/>
          <a:lstStyle/>
          <a:p>
            <a:r>
              <a:rPr lang="en-US" dirty="0" smtClean="0"/>
              <a:t>Using the </a:t>
            </a:r>
            <a:r>
              <a:rPr lang="en-US" dirty="0"/>
              <a:t>Array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54864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ldr</a:t>
            </a:r>
            <a:r>
              <a:rPr lang="en-US" sz="2400" dirty="0" smtClean="0"/>
              <a:t> r9, =</a:t>
            </a:r>
            <a:r>
              <a:rPr lang="en-US" sz="2400" dirty="0" err="1" smtClean="0"/>
              <a:t>my_array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ldr</a:t>
            </a:r>
            <a:r>
              <a:rPr lang="en-US" sz="2400" dirty="0" smtClean="0"/>
              <a:t> r0, [r9, #8]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bl</a:t>
            </a:r>
            <a:r>
              <a:rPr lang="en-US" sz="2400" dirty="0" smtClean="0"/>
              <a:t> print10</a:t>
            </a:r>
          </a:p>
          <a:p>
            <a:pPr marL="0" indent="0">
              <a:buNone/>
            </a:pPr>
            <a:r>
              <a:rPr lang="en-US" sz="2400" dirty="0" smtClean="0"/>
              <a:t>…</a:t>
            </a:r>
          </a:p>
          <a:p>
            <a:pPr marL="0" indent="0">
              <a:buNone/>
            </a:pPr>
            <a:r>
              <a:rPr lang="en-US" sz="2400" dirty="0" err="1" smtClean="0"/>
              <a:t>my_array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	.word 3298</a:t>
            </a:r>
          </a:p>
          <a:p>
            <a:pPr marL="0" indent="0">
              <a:buNone/>
            </a:pPr>
            <a:r>
              <a:rPr lang="en-US" sz="2400" dirty="0"/>
              <a:t>	.word 1234567</a:t>
            </a:r>
          </a:p>
          <a:p>
            <a:pPr marL="0" indent="0">
              <a:buNone/>
            </a:pPr>
            <a:r>
              <a:rPr lang="en-US" sz="2400" dirty="0"/>
              <a:t>	.word -</a:t>
            </a:r>
            <a:r>
              <a:rPr lang="en-US" sz="2400" dirty="0" smtClean="0"/>
              <a:t>9878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What does this do?</a:t>
            </a:r>
          </a:p>
          <a:p>
            <a:r>
              <a:rPr lang="en-US" sz="2400" dirty="0" smtClean="0"/>
              <a:t>Prints </a:t>
            </a:r>
            <a:r>
              <a:rPr lang="en-US" sz="2400" dirty="0" err="1" smtClean="0"/>
              <a:t>my_array</a:t>
            </a:r>
            <a:r>
              <a:rPr lang="en-US" sz="2400" dirty="0" smtClean="0"/>
              <a:t>[2].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169313"/>
              </p:ext>
            </p:extLst>
          </p:nvPr>
        </p:nvGraphicFramePr>
        <p:xfrm>
          <a:off x="6019800" y="381000"/>
          <a:ext cx="2667000" cy="5429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0"/>
                <a:gridCol w="1333500"/>
              </a:tblGrid>
              <a:tr h="54292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MEMORY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Address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Contents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4765476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-9878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1234567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3298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76800" y="4191000"/>
            <a:ext cx="11605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</a:rPr>
              <a:t>my_array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516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876800" cy="1143000"/>
          </a:xfrm>
        </p:spPr>
        <p:txBody>
          <a:bodyPr/>
          <a:lstStyle/>
          <a:p>
            <a:r>
              <a:rPr lang="en-US" dirty="0" smtClean="0"/>
              <a:t>Second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56388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	sub </a:t>
            </a:r>
            <a:r>
              <a:rPr lang="en-US" sz="2000" dirty="0" err="1" smtClean="0"/>
              <a:t>sp</a:t>
            </a:r>
            <a:r>
              <a:rPr lang="en-US" sz="2000" dirty="0" smtClean="0"/>
              <a:t>, </a:t>
            </a:r>
            <a:r>
              <a:rPr lang="en-US" sz="2000" dirty="0" err="1" smtClean="0"/>
              <a:t>sp</a:t>
            </a:r>
            <a:r>
              <a:rPr lang="en-US" sz="2000" dirty="0" smtClean="0"/>
              <a:t>, #12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ldr</a:t>
            </a:r>
            <a:r>
              <a:rPr lang="en-US" sz="2000" dirty="0" smtClean="0"/>
              <a:t> r6, =3298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</a:t>
            </a:r>
            <a:r>
              <a:rPr lang="en-US" sz="2000" dirty="0"/>
              <a:t> r6, [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smtClean="0"/>
              <a:t>#0</a:t>
            </a:r>
            <a:r>
              <a:rPr lang="en-US" sz="2000" dirty="0"/>
              <a:t>]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ldr</a:t>
            </a:r>
            <a:r>
              <a:rPr lang="en-US" sz="2000" dirty="0"/>
              <a:t> r6, </a:t>
            </a:r>
            <a:r>
              <a:rPr lang="en-US" sz="2000" dirty="0" smtClean="0"/>
              <a:t>=1234567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</a:t>
            </a:r>
            <a:r>
              <a:rPr lang="en-US" sz="2000" dirty="0"/>
              <a:t> r6, [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smtClean="0"/>
              <a:t>#4]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ldr</a:t>
            </a:r>
            <a:r>
              <a:rPr lang="en-US" sz="2000" dirty="0"/>
              <a:t> r6, </a:t>
            </a:r>
            <a:r>
              <a:rPr lang="en-US" sz="2000" dirty="0" smtClean="0"/>
              <a:t>=-9878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</a:t>
            </a:r>
            <a:r>
              <a:rPr lang="en-US" sz="2000" dirty="0"/>
              <a:t> r6, [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smtClean="0"/>
              <a:t>#8]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mov</a:t>
            </a:r>
            <a:r>
              <a:rPr lang="en-US" sz="2000" dirty="0" smtClean="0"/>
              <a:t> r8, </a:t>
            </a:r>
            <a:r>
              <a:rPr lang="en-US" sz="2000" dirty="0" err="1" smtClean="0"/>
              <a:t>sp</a:t>
            </a:r>
            <a:endParaRPr lang="en-US" sz="2000" dirty="0" smtClean="0"/>
          </a:p>
          <a:p>
            <a:pPr marL="0" indent="0">
              <a:buNone/>
            </a:pPr>
            <a:endParaRPr lang="en-US" sz="900" dirty="0"/>
          </a:p>
          <a:p>
            <a:r>
              <a:rPr lang="en-US" sz="2000" dirty="0"/>
              <a:t>At this point, register r8 contains the address of the array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Note</a:t>
            </a:r>
            <a:r>
              <a:rPr lang="en-US" sz="2000" dirty="0"/>
              <a:t>: when the current function returns, and the stack pointer moves on top of r8, </a:t>
            </a:r>
            <a:r>
              <a:rPr lang="en-US" sz="2000" b="1" u="sng" dirty="0"/>
              <a:t>array contents may be written over</a:t>
            </a:r>
            <a:r>
              <a:rPr lang="en-US" sz="2000" dirty="0"/>
              <a:t> by other functions.</a:t>
            </a:r>
          </a:p>
          <a:p>
            <a:r>
              <a:rPr lang="en-US" sz="2000" dirty="0"/>
              <a:t>Until the current function returns, the array pointed to by r8 will be valid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259219"/>
              </p:ext>
            </p:extLst>
          </p:nvPr>
        </p:nvGraphicFramePr>
        <p:xfrm>
          <a:off x="6019800" y="381000"/>
          <a:ext cx="2667000" cy="5429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0"/>
                <a:gridCol w="1333500"/>
              </a:tblGrid>
              <a:tr h="54292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MEMORY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Address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Contents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4765476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-9878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1234567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3298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615522" y="4248090"/>
            <a:ext cx="4042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r8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7311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876800" cy="1143000"/>
          </a:xfrm>
        </p:spPr>
        <p:txBody>
          <a:bodyPr/>
          <a:lstStyle/>
          <a:p>
            <a:r>
              <a:rPr lang="en-US" dirty="0" smtClean="0"/>
              <a:t>Compare to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56388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err="1" smtClean="0"/>
              <a:t>int</a:t>
            </a:r>
            <a:r>
              <a:rPr lang="en-US" sz="2000" dirty="0" smtClean="0"/>
              <a:t> foo(</a:t>
            </a:r>
            <a:r>
              <a:rPr lang="en-US" sz="2000" dirty="0" err="1" smtClean="0"/>
              <a:t>int</a:t>
            </a:r>
            <a:r>
              <a:rPr lang="en-US" sz="2000" dirty="0" smtClean="0"/>
              <a:t> a, </a:t>
            </a:r>
            <a:r>
              <a:rPr lang="en-US" sz="2000" dirty="0" err="1" smtClean="0"/>
              <a:t>int</a:t>
            </a:r>
            <a:r>
              <a:rPr lang="en-US" sz="2000" dirty="0" smtClean="0"/>
              <a:t> b)</a:t>
            </a:r>
          </a:p>
          <a:p>
            <a:pPr marL="0" indent="0">
              <a:buNone/>
            </a:pPr>
            <a:r>
              <a:rPr lang="en-US" sz="2000" dirty="0" smtClean="0"/>
              <a:t>{</a:t>
            </a:r>
          </a:p>
          <a:p>
            <a:pPr marL="0" indent="0">
              <a:buNone/>
            </a:pPr>
            <a:r>
              <a:rPr lang="en-US" sz="2000" dirty="0" smtClean="0"/>
              <a:t>  …</a:t>
            </a:r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 err="1" smtClean="0"/>
              <a:t>int</a:t>
            </a:r>
            <a:r>
              <a:rPr lang="en-US" sz="2000" dirty="0" smtClean="0"/>
              <a:t> a[10];</a:t>
            </a:r>
          </a:p>
          <a:p>
            <a:pPr marL="0" indent="0">
              <a:buNone/>
            </a:pPr>
            <a:r>
              <a:rPr lang="en-US" sz="2000" dirty="0" smtClean="0"/>
              <a:t>  …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900" dirty="0"/>
          </a:p>
          <a:p>
            <a:r>
              <a:rPr lang="en-US" sz="2000" dirty="0" smtClean="0"/>
              <a:t>Note</a:t>
            </a:r>
            <a:r>
              <a:rPr lang="en-US" sz="2000" dirty="0"/>
              <a:t>: when the current function returns, </a:t>
            </a:r>
            <a:r>
              <a:rPr lang="en-US" sz="2000" dirty="0" smtClean="0"/>
              <a:t>array a[] does not exist any more.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13260"/>
              </p:ext>
            </p:extLst>
          </p:nvPr>
        </p:nvGraphicFramePr>
        <p:xfrm>
          <a:off x="6019800" y="381000"/>
          <a:ext cx="2667000" cy="5429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0"/>
                <a:gridCol w="1333500"/>
              </a:tblGrid>
              <a:tr h="54292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MEMORY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Address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Contents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4765476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-9878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1234567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3298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48555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876800" cy="1143000"/>
          </a:xfrm>
        </p:spPr>
        <p:txBody>
          <a:bodyPr/>
          <a:lstStyle/>
          <a:p>
            <a:r>
              <a:rPr lang="en-US" dirty="0"/>
              <a:t>Using the Array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56388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	sub </a:t>
            </a:r>
            <a:r>
              <a:rPr lang="en-US" sz="2000" dirty="0" err="1" smtClean="0"/>
              <a:t>sp</a:t>
            </a:r>
            <a:r>
              <a:rPr lang="en-US" sz="2000" dirty="0" smtClean="0"/>
              <a:t>, </a:t>
            </a:r>
            <a:r>
              <a:rPr lang="en-US" sz="2000" dirty="0" err="1" smtClean="0"/>
              <a:t>sp</a:t>
            </a:r>
            <a:r>
              <a:rPr lang="en-US" sz="2000" dirty="0" smtClean="0"/>
              <a:t>, #12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ldr</a:t>
            </a:r>
            <a:r>
              <a:rPr lang="en-US" sz="2000" dirty="0" smtClean="0"/>
              <a:t> r6, =3298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</a:t>
            </a:r>
            <a:r>
              <a:rPr lang="en-US" sz="2000" dirty="0"/>
              <a:t> r6, [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smtClean="0"/>
              <a:t>#0</a:t>
            </a:r>
            <a:r>
              <a:rPr lang="en-US" sz="2000" dirty="0"/>
              <a:t>]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ldr</a:t>
            </a:r>
            <a:r>
              <a:rPr lang="en-US" sz="2000" dirty="0"/>
              <a:t> r6, </a:t>
            </a:r>
            <a:r>
              <a:rPr lang="en-US" sz="2000" dirty="0" smtClean="0"/>
              <a:t>=1234567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</a:t>
            </a:r>
            <a:r>
              <a:rPr lang="en-US" sz="2000" dirty="0"/>
              <a:t> r6, [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smtClean="0"/>
              <a:t>#4]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ldr</a:t>
            </a:r>
            <a:r>
              <a:rPr lang="en-US" sz="2000" dirty="0"/>
              <a:t> r6, </a:t>
            </a:r>
            <a:r>
              <a:rPr lang="en-US" sz="2000" dirty="0" smtClean="0"/>
              <a:t>=-9878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</a:t>
            </a:r>
            <a:r>
              <a:rPr lang="en-US" sz="2000" dirty="0"/>
              <a:t> r6, [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smtClean="0"/>
              <a:t>#8]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mov</a:t>
            </a:r>
            <a:r>
              <a:rPr lang="en-US" sz="2000" dirty="0" smtClean="0"/>
              <a:t> r8, </a:t>
            </a:r>
            <a:r>
              <a:rPr lang="en-US" sz="2000" dirty="0" err="1" smtClean="0"/>
              <a:t>sp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	…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endParaRPr lang="en-US" sz="2000" dirty="0" smtClean="0"/>
          </a:p>
          <a:p>
            <a:pPr marL="0" indent="0">
              <a:buNone/>
            </a:pPr>
            <a:endParaRPr lang="en-US" sz="900" dirty="0"/>
          </a:p>
          <a:p>
            <a:r>
              <a:rPr lang="en-US" sz="2000" dirty="0" smtClean="0"/>
              <a:t>How do we print elements at position 0, 1, 2?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2935555"/>
              </p:ext>
            </p:extLst>
          </p:nvPr>
        </p:nvGraphicFramePr>
        <p:xfrm>
          <a:off x="6019800" y="381000"/>
          <a:ext cx="2667000" cy="5429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0"/>
                <a:gridCol w="1333500"/>
              </a:tblGrid>
              <a:tr h="54292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MEMORY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Address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Contents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4765476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-9878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1234567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3298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615522" y="4248090"/>
            <a:ext cx="4042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r8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0357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876800" cy="1143000"/>
          </a:xfrm>
        </p:spPr>
        <p:txBody>
          <a:bodyPr/>
          <a:lstStyle/>
          <a:p>
            <a:r>
              <a:rPr lang="en-US" dirty="0"/>
              <a:t>Using the Array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56388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	sub </a:t>
            </a:r>
            <a:r>
              <a:rPr lang="en-US" sz="2000" dirty="0" err="1" smtClean="0"/>
              <a:t>sp</a:t>
            </a:r>
            <a:r>
              <a:rPr lang="en-US" sz="2000" dirty="0" smtClean="0"/>
              <a:t>, </a:t>
            </a:r>
            <a:r>
              <a:rPr lang="en-US" sz="2000" dirty="0" err="1" smtClean="0"/>
              <a:t>sp</a:t>
            </a:r>
            <a:r>
              <a:rPr lang="en-US" sz="2000" dirty="0" smtClean="0"/>
              <a:t>, #12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ldr</a:t>
            </a:r>
            <a:r>
              <a:rPr lang="en-US" sz="2000" dirty="0" smtClean="0"/>
              <a:t> r6, =3298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</a:t>
            </a:r>
            <a:r>
              <a:rPr lang="en-US" sz="2000" dirty="0"/>
              <a:t> r6, [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smtClean="0"/>
              <a:t>#0</a:t>
            </a:r>
            <a:r>
              <a:rPr lang="en-US" sz="2000" dirty="0"/>
              <a:t>]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ldr</a:t>
            </a:r>
            <a:r>
              <a:rPr lang="en-US" sz="2000" dirty="0"/>
              <a:t> r6, </a:t>
            </a:r>
            <a:r>
              <a:rPr lang="en-US" sz="2000" dirty="0" smtClean="0"/>
              <a:t>=1234567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</a:t>
            </a:r>
            <a:r>
              <a:rPr lang="en-US" sz="2000" dirty="0"/>
              <a:t> r6, [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smtClean="0"/>
              <a:t>#4]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ldr</a:t>
            </a:r>
            <a:r>
              <a:rPr lang="en-US" sz="2000" dirty="0"/>
              <a:t> r6, </a:t>
            </a:r>
            <a:r>
              <a:rPr lang="en-US" sz="2000" dirty="0" smtClean="0"/>
              <a:t>=-9878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</a:t>
            </a:r>
            <a:r>
              <a:rPr lang="en-US" sz="2000" dirty="0"/>
              <a:t> r6, [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smtClean="0"/>
              <a:t>#8]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mov</a:t>
            </a:r>
            <a:r>
              <a:rPr lang="en-US" sz="2000" dirty="0" smtClean="0"/>
              <a:t> r8, </a:t>
            </a:r>
            <a:r>
              <a:rPr lang="en-US" sz="2000" dirty="0" err="1" smtClean="0"/>
              <a:t>sp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	…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ldr</a:t>
            </a:r>
            <a:r>
              <a:rPr lang="en-US" sz="2000" dirty="0"/>
              <a:t> r0, [r8, #0]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bl</a:t>
            </a:r>
            <a:r>
              <a:rPr lang="en-US" sz="2000" dirty="0"/>
              <a:t> print10	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ldr</a:t>
            </a:r>
            <a:r>
              <a:rPr lang="en-US" sz="2000" dirty="0"/>
              <a:t> r0, [r8, </a:t>
            </a:r>
            <a:r>
              <a:rPr lang="en-US" sz="2000" dirty="0" smtClean="0"/>
              <a:t>#4]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bl</a:t>
            </a:r>
            <a:r>
              <a:rPr lang="en-US" sz="2000" dirty="0"/>
              <a:t> print10	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ldr</a:t>
            </a:r>
            <a:r>
              <a:rPr lang="en-US" sz="2000" dirty="0"/>
              <a:t> r0, [r8, </a:t>
            </a:r>
            <a:r>
              <a:rPr lang="en-US" sz="2000" dirty="0" smtClean="0"/>
              <a:t>#8]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bl</a:t>
            </a:r>
            <a:r>
              <a:rPr lang="en-US" sz="2000" dirty="0"/>
              <a:t> print10	</a:t>
            </a:r>
          </a:p>
          <a:p>
            <a:pPr marL="0" indent="0">
              <a:buNone/>
            </a:pPr>
            <a:endParaRPr lang="en-US" sz="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287832"/>
              </p:ext>
            </p:extLst>
          </p:nvPr>
        </p:nvGraphicFramePr>
        <p:xfrm>
          <a:off x="6019800" y="381000"/>
          <a:ext cx="2667000" cy="5429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0"/>
                <a:gridCol w="1333500"/>
              </a:tblGrid>
              <a:tr h="54292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MEMORY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Address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Contents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4765476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-9878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1234567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3298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615522" y="4248090"/>
            <a:ext cx="4042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r8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8357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876800" cy="1143000"/>
          </a:xfrm>
        </p:spPr>
        <p:txBody>
          <a:bodyPr/>
          <a:lstStyle/>
          <a:p>
            <a:r>
              <a:rPr lang="en-US" dirty="0"/>
              <a:t>Using the Array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56388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	sub </a:t>
            </a:r>
            <a:r>
              <a:rPr lang="en-US" sz="2000" dirty="0" err="1" smtClean="0"/>
              <a:t>sp</a:t>
            </a:r>
            <a:r>
              <a:rPr lang="en-US" sz="2000" dirty="0" smtClean="0"/>
              <a:t>, </a:t>
            </a:r>
            <a:r>
              <a:rPr lang="en-US" sz="2000" dirty="0" err="1" smtClean="0"/>
              <a:t>sp</a:t>
            </a:r>
            <a:r>
              <a:rPr lang="en-US" sz="2000" dirty="0" smtClean="0"/>
              <a:t>, #12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ldr</a:t>
            </a:r>
            <a:r>
              <a:rPr lang="en-US" sz="2000" dirty="0" smtClean="0"/>
              <a:t> r6, =3298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</a:t>
            </a:r>
            <a:r>
              <a:rPr lang="en-US" sz="2000" dirty="0"/>
              <a:t> r6, [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smtClean="0"/>
              <a:t>#0</a:t>
            </a:r>
            <a:r>
              <a:rPr lang="en-US" sz="2000" dirty="0"/>
              <a:t>]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ldr</a:t>
            </a:r>
            <a:r>
              <a:rPr lang="en-US" sz="2000" dirty="0"/>
              <a:t> r6, </a:t>
            </a:r>
            <a:r>
              <a:rPr lang="en-US" sz="2000" dirty="0" smtClean="0"/>
              <a:t>=1234567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</a:t>
            </a:r>
            <a:r>
              <a:rPr lang="en-US" sz="2000" dirty="0"/>
              <a:t> r6, [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smtClean="0"/>
              <a:t>#4]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ldr</a:t>
            </a:r>
            <a:r>
              <a:rPr lang="en-US" sz="2000" dirty="0"/>
              <a:t> r6, </a:t>
            </a:r>
            <a:r>
              <a:rPr lang="en-US" sz="2000" dirty="0" smtClean="0"/>
              <a:t>=-9878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</a:t>
            </a:r>
            <a:r>
              <a:rPr lang="en-US" sz="2000" dirty="0"/>
              <a:t> r6, [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smtClean="0"/>
              <a:t>#8]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mov</a:t>
            </a:r>
            <a:r>
              <a:rPr lang="en-US" sz="2000" dirty="0" smtClean="0"/>
              <a:t> r8, </a:t>
            </a:r>
            <a:r>
              <a:rPr lang="en-US" sz="2000" dirty="0" err="1" smtClean="0"/>
              <a:t>sp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	…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endParaRPr lang="en-US" sz="2000" dirty="0" smtClean="0"/>
          </a:p>
          <a:p>
            <a:pPr marL="0" indent="0">
              <a:buNone/>
            </a:pPr>
            <a:endParaRPr lang="en-US" sz="900" dirty="0"/>
          </a:p>
          <a:p>
            <a:r>
              <a:rPr lang="en-US" sz="2000" dirty="0" smtClean="0"/>
              <a:t>How do we set r9 to be the sum of all elements in the array?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602254"/>
              </p:ext>
            </p:extLst>
          </p:nvPr>
        </p:nvGraphicFramePr>
        <p:xfrm>
          <a:off x="6019800" y="381000"/>
          <a:ext cx="2667000" cy="5429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0"/>
                <a:gridCol w="1333500"/>
              </a:tblGrid>
              <a:tr h="54292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MEMORY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Address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Contents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4765476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-9878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1234567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3298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615522" y="4248090"/>
            <a:ext cx="4042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r8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8952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876800" cy="1143000"/>
          </a:xfrm>
        </p:spPr>
        <p:txBody>
          <a:bodyPr/>
          <a:lstStyle/>
          <a:p>
            <a:r>
              <a:rPr lang="en-US" dirty="0"/>
              <a:t>Using the Array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56388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	sub </a:t>
            </a:r>
            <a:r>
              <a:rPr lang="en-US" sz="2000" dirty="0" err="1" smtClean="0"/>
              <a:t>sp</a:t>
            </a:r>
            <a:r>
              <a:rPr lang="en-US" sz="2000" dirty="0" smtClean="0"/>
              <a:t>, </a:t>
            </a:r>
            <a:r>
              <a:rPr lang="en-US" sz="2000" dirty="0" err="1" smtClean="0"/>
              <a:t>sp</a:t>
            </a:r>
            <a:r>
              <a:rPr lang="en-US" sz="2000" dirty="0" smtClean="0"/>
              <a:t>, #12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ldr</a:t>
            </a:r>
            <a:r>
              <a:rPr lang="en-US" sz="2000" dirty="0" smtClean="0"/>
              <a:t> r6, =3298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</a:t>
            </a:r>
            <a:r>
              <a:rPr lang="en-US" sz="2000" dirty="0"/>
              <a:t> r6, [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smtClean="0"/>
              <a:t>#0</a:t>
            </a:r>
            <a:r>
              <a:rPr lang="en-US" sz="2000" dirty="0"/>
              <a:t>]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ldr</a:t>
            </a:r>
            <a:r>
              <a:rPr lang="en-US" sz="2000" dirty="0"/>
              <a:t> r6, </a:t>
            </a:r>
            <a:r>
              <a:rPr lang="en-US" sz="2000" dirty="0" smtClean="0"/>
              <a:t>=1234567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</a:t>
            </a:r>
            <a:r>
              <a:rPr lang="en-US" sz="2000" dirty="0"/>
              <a:t> r6, [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smtClean="0"/>
              <a:t>#4]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ldr</a:t>
            </a:r>
            <a:r>
              <a:rPr lang="en-US" sz="2000" dirty="0"/>
              <a:t> r6, </a:t>
            </a:r>
            <a:r>
              <a:rPr lang="en-US" sz="2000" dirty="0" smtClean="0"/>
              <a:t>=-9878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</a:t>
            </a:r>
            <a:r>
              <a:rPr lang="en-US" sz="2000" dirty="0"/>
              <a:t> r6, [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smtClean="0"/>
              <a:t>#8]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mov</a:t>
            </a:r>
            <a:r>
              <a:rPr lang="en-US" sz="2000" dirty="0" smtClean="0"/>
              <a:t> r8, </a:t>
            </a:r>
            <a:r>
              <a:rPr lang="en-US" sz="2000" dirty="0" err="1" smtClean="0"/>
              <a:t>sp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	…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ldr</a:t>
            </a:r>
            <a:r>
              <a:rPr lang="en-US" sz="2000" dirty="0"/>
              <a:t> </a:t>
            </a:r>
            <a:r>
              <a:rPr lang="en-US" sz="2000" dirty="0" smtClean="0"/>
              <a:t>r9, </a:t>
            </a:r>
            <a:r>
              <a:rPr lang="en-US" sz="2000" dirty="0"/>
              <a:t>[r8, #0]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ldr</a:t>
            </a:r>
            <a:r>
              <a:rPr lang="en-US" sz="2000" dirty="0"/>
              <a:t> r0, [r8, </a:t>
            </a:r>
            <a:r>
              <a:rPr lang="en-US" sz="2000" dirty="0" smtClean="0"/>
              <a:t>#4]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add r9, r9, r0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ldr</a:t>
            </a:r>
            <a:r>
              <a:rPr lang="en-US" sz="2000" dirty="0"/>
              <a:t> r0, [r8, </a:t>
            </a:r>
            <a:r>
              <a:rPr lang="en-US" sz="2000" dirty="0" smtClean="0"/>
              <a:t>#8]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add r9, r9, r0</a:t>
            </a:r>
            <a:r>
              <a:rPr lang="en-US" sz="2000" dirty="0"/>
              <a:t>	</a:t>
            </a:r>
          </a:p>
          <a:p>
            <a:pPr marL="0" indent="0">
              <a:buNone/>
            </a:pPr>
            <a:endParaRPr lang="en-US" sz="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856514"/>
              </p:ext>
            </p:extLst>
          </p:nvPr>
        </p:nvGraphicFramePr>
        <p:xfrm>
          <a:off x="6019800" y="381000"/>
          <a:ext cx="2667000" cy="5429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0"/>
                <a:gridCol w="1333500"/>
              </a:tblGrid>
              <a:tr h="54292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MEMORY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Address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Contents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4765476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-9878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1234567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3298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615522" y="4248090"/>
            <a:ext cx="4042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r8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5437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876800" cy="1143000"/>
          </a:xfrm>
        </p:spPr>
        <p:txBody>
          <a:bodyPr/>
          <a:lstStyle/>
          <a:p>
            <a:r>
              <a:rPr lang="en-US" dirty="0"/>
              <a:t>Using the Array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56388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	sub </a:t>
            </a:r>
            <a:r>
              <a:rPr lang="en-US" sz="2000" dirty="0" err="1" smtClean="0"/>
              <a:t>sp</a:t>
            </a:r>
            <a:r>
              <a:rPr lang="en-US" sz="2000" dirty="0" smtClean="0"/>
              <a:t>, </a:t>
            </a:r>
            <a:r>
              <a:rPr lang="en-US" sz="2000" dirty="0" err="1" smtClean="0"/>
              <a:t>sp</a:t>
            </a:r>
            <a:r>
              <a:rPr lang="en-US" sz="2000" dirty="0" smtClean="0"/>
              <a:t>, #12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ldr</a:t>
            </a:r>
            <a:r>
              <a:rPr lang="en-US" sz="2000" dirty="0" smtClean="0"/>
              <a:t> r6, =3298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</a:t>
            </a:r>
            <a:r>
              <a:rPr lang="en-US" sz="2000" dirty="0"/>
              <a:t> r6, [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smtClean="0"/>
              <a:t>#0</a:t>
            </a:r>
            <a:r>
              <a:rPr lang="en-US" sz="2000" dirty="0"/>
              <a:t>]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ldr</a:t>
            </a:r>
            <a:r>
              <a:rPr lang="en-US" sz="2000" dirty="0"/>
              <a:t> r6, </a:t>
            </a:r>
            <a:r>
              <a:rPr lang="en-US" sz="2000" dirty="0" smtClean="0"/>
              <a:t>=1234567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</a:t>
            </a:r>
            <a:r>
              <a:rPr lang="en-US" sz="2000" dirty="0"/>
              <a:t> r6, [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smtClean="0"/>
              <a:t>#4]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ldr</a:t>
            </a:r>
            <a:r>
              <a:rPr lang="en-US" sz="2000" dirty="0"/>
              <a:t> r6, </a:t>
            </a:r>
            <a:r>
              <a:rPr lang="en-US" sz="2000" dirty="0" smtClean="0"/>
              <a:t>=-9878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</a:t>
            </a:r>
            <a:r>
              <a:rPr lang="en-US" sz="2000" dirty="0"/>
              <a:t> r6, [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smtClean="0"/>
              <a:t>#8]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mov</a:t>
            </a:r>
            <a:r>
              <a:rPr lang="en-US" sz="2000" dirty="0" smtClean="0"/>
              <a:t> r8, </a:t>
            </a:r>
            <a:r>
              <a:rPr lang="en-US" sz="2000" dirty="0" err="1" smtClean="0"/>
              <a:t>sp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	…</a:t>
            </a:r>
          </a:p>
          <a:p>
            <a:pPr marL="0" indent="0">
              <a:buNone/>
            </a:pPr>
            <a:r>
              <a:rPr lang="en-US" sz="1000" dirty="0"/>
              <a:t>	</a:t>
            </a:r>
          </a:p>
          <a:p>
            <a:r>
              <a:rPr lang="en-US" sz="2000" dirty="0"/>
              <a:t>How do we write a function </a:t>
            </a:r>
            <a:r>
              <a:rPr lang="en-US" sz="2000" dirty="0" err="1"/>
              <a:t>array_sum</a:t>
            </a:r>
            <a:r>
              <a:rPr lang="en-US" sz="2000" dirty="0"/>
              <a:t> that returns the sum of all elements in the array?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7081825"/>
              </p:ext>
            </p:extLst>
          </p:nvPr>
        </p:nvGraphicFramePr>
        <p:xfrm>
          <a:off x="6019800" y="381000"/>
          <a:ext cx="2667000" cy="5429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0"/>
                <a:gridCol w="1333500"/>
              </a:tblGrid>
              <a:tr h="54292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MEMORY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Address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Contents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4765476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-9878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1234567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3298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615522" y="4248090"/>
            <a:ext cx="4042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r8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7222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876800" cy="1143000"/>
          </a:xfrm>
        </p:spPr>
        <p:txBody>
          <a:bodyPr/>
          <a:lstStyle/>
          <a:p>
            <a:r>
              <a:rPr lang="en-US" dirty="0"/>
              <a:t>Using the Array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56388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	sub </a:t>
            </a:r>
            <a:r>
              <a:rPr lang="en-US" sz="2000" dirty="0" err="1" smtClean="0"/>
              <a:t>sp</a:t>
            </a:r>
            <a:r>
              <a:rPr lang="en-US" sz="2000" dirty="0" smtClean="0"/>
              <a:t>, </a:t>
            </a:r>
            <a:r>
              <a:rPr lang="en-US" sz="2000" dirty="0" err="1" smtClean="0"/>
              <a:t>sp</a:t>
            </a:r>
            <a:r>
              <a:rPr lang="en-US" sz="2000" dirty="0" smtClean="0"/>
              <a:t>, #12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ldr</a:t>
            </a:r>
            <a:r>
              <a:rPr lang="en-US" sz="2000" dirty="0" smtClean="0"/>
              <a:t> r6, =3298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</a:t>
            </a:r>
            <a:r>
              <a:rPr lang="en-US" sz="2000" dirty="0"/>
              <a:t> r6, [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smtClean="0"/>
              <a:t>#0</a:t>
            </a:r>
            <a:r>
              <a:rPr lang="en-US" sz="2000" dirty="0"/>
              <a:t>]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ldr</a:t>
            </a:r>
            <a:r>
              <a:rPr lang="en-US" sz="2000" dirty="0"/>
              <a:t> r6, </a:t>
            </a:r>
            <a:r>
              <a:rPr lang="en-US" sz="2000" dirty="0" smtClean="0"/>
              <a:t>=1234567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</a:t>
            </a:r>
            <a:r>
              <a:rPr lang="en-US" sz="2000" dirty="0"/>
              <a:t> r6, [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smtClean="0"/>
              <a:t>#4]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ldr</a:t>
            </a:r>
            <a:r>
              <a:rPr lang="en-US" sz="2000" dirty="0"/>
              <a:t> r6, </a:t>
            </a:r>
            <a:r>
              <a:rPr lang="en-US" sz="2000" dirty="0" smtClean="0"/>
              <a:t>=-9878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</a:t>
            </a:r>
            <a:r>
              <a:rPr lang="en-US" sz="2000" dirty="0"/>
              <a:t> r6, [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smtClean="0"/>
              <a:t>#8]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mov</a:t>
            </a:r>
            <a:r>
              <a:rPr lang="en-US" sz="2000" dirty="0" smtClean="0"/>
              <a:t> r8, </a:t>
            </a:r>
            <a:r>
              <a:rPr lang="en-US" sz="2000" dirty="0" err="1" smtClean="0"/>
              <a:t>sp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	…</a:t>
            </a:r>
          </a:p>
          <a:p>
            <a:pPr marL="0" indent="0">
              <a:buNone/>
            </a:pPr>
            <a:r>
              <a:rPr lang="en-US" sz="1000" dirty="0"/>
              <a:t>	</a:t>
            </a:r>
          </a:p>
          <a:p>
            <a:r>
              <a:rPr lang="en-US" sz="2000" dirty="0"/>
              <a:t>How do we write a function </a:t>
            </a:r>
            <a:r>
              <a:rPr lang="en-US" sz="2000" dirty="0" err="1"/>
              <a:t>array_sum</a:t>
            </a:r>
            <a:r>
              <a:rPr lang="en-US" sz="2000" dirty="0"/>
              <a:t> that returns the sum of all elements in the array</a:t>
            </a:r>
            <a:r>
              <a:rPr lang="en-US" sz="2000" dirty="0" smtClean="0"/>
              <a:t>?</a:t>
            </a:r>
          </a:p>
          <a:p>
            <a:r>
              <a:rPr lang="en-US" sz="2000" dirty="0"/>
              <a:t>What arguments does the function need?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018624"/>
              </p:ext>
            </p:extLst>
          </p:nvPr>
        </p:nvGraphicFramePr>
        <p:xfrm>
          <a:off x="6019800" y="381000"/>
          <a:ext cx="2667000" cy="5429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0"/>
                <a:gridCol w="1333500"/>
              </a:tblGrid>
              <a:tr h="54292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MEMORY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Address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Contents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4765476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-9878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1234567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3298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615522" y="4248090"/>
            <a:ext cx="4042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r8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719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of the following are true?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An array </a:t>
            </a:r>
            <a:r>
              <a:rPr lang="en-US" dirty="0"/>
              <a:t>is a memory address.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An array is </a:t>
            </a:r>
            <a:r>
              <a:rPr lang="en-US" dirty="0"/>
              <a:t>a pointer.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9108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876800" cy="1143000"/>
          </a:xfrm>
        </p:spPr>
        <p:txBody>
          <a:bodyPr/>
          <a:lstStyle/>
          <a:p>
            <a:r>
              <a:rPr lang="en-US" dirty="0"/>
              <a:t>Using the Array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57150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	sub </a:t>
            </a:r>
            <a:r>
              <a:rPr lang="en-US" sz="2000" dirty="0" err="1" smtClean="0"/>
              <a:t>sp</a:t>
            </a:r>
            <a:r>
              <a:rPr lang="en-US" sz="2000" dirty="0" smtClean="0"/>
              <a:t>, </a:t>
            </a:r>
            <a:r>
              <a:rPr lang="en-US" sz="2000" dirty="0" err="1" smtClean="0"/>
              <a:t>sp</a:t>
            </a:r>
            <a:r>
              <a:rPr lang="en-US" sz="2000" dirty="0" smtClean="0"/>
              <a:t>, #12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ldr</a:t>
            </a:r>
            <a:r>
              <a:rPr lang="en-US" sz="2000" dirty="0" smtClean="0"/>
              <a:t> r6, =3298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</a:t>
            </a:r>
            <a:r>
              <a:rPr lang="en-US" sz="2000" dirty="0"/>
              <a:t> r6, [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smtClean="0"/>
              <a:t>#0</a:t>
            </a:r>
            <a:r>
              <a:rPr lang="en-US" sz="2000" dirty="0"/>
              <a:t>]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ldr</a:t>
            </a:r>
            <a:r>
              <a:rPr lang="en-US" sz="2000" dirty="0"/>
              <a:t> r6, </a:t>
            </a:r>
            <a:r>
              <a:rPr lang="en-US" sz="2000" dirty="0" smtClean="0"/>
              <a:t>=1234567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</a:t>
            </a:r>
            <a:r>
              <a:rPr lang="en-US" sz="2000" dirty="0"/>
              <a:t> r6, [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smtClean="0"/>
              <a:t>#4]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ldr</a:t>
            </a:r>
            <a:r>
              <a:rPr lang="en-US" sz="2000" dirty="0"/>
              <a:t> r6, </a:t>
            </a:r>
            <a:r>
              <a:rPr lang="en-US" sz="2000" dirty="0" smtClean="0"/>
              <a:t>=-9878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</a:t>
            </a:r>
            <a:r>
              <a:rPr lang="en-US" sz="2000" dirty="0"/>
              <a:t> r6, [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smtClean="0"/>
              <a:t>#8]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mov</a:t>
            </a:r>
            <a:r>
              <a:rPr lang="en-US" sz="2000" dirty="0" smtClean="0"/>
              <a:t> r8, </a:t>
            </a:r>
            <a:r>
              <a:rPr lang="en-US" sz="2000" dirty="0" err="1" smtClean="0"/>
              <a:t>sp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	…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2000" dirty="0"/>
              <a:t>How do we write a function </a:t>
            </a:r>
            <a:r>
              <a:rPr lang="en-US" sz="2000" dirty="0" err="1"/>
              <a:t>array_sum</a:t>
            </a:r>
            <a:r>
              <a:rPr lang="en-US" sz="2000" dirty="0"/>
              <a:t> that returns the sum of all elements in the array</a:t>
            </a:r>
            <a:r>
              <a:rPr lang="en-US" sz="2000" dirty="0" smtClean="0"/>
              <a:t>?</a:t>
            </a:r>
          </a:p>
          <a:p>
            <a:r>
              <a:rPr lang="en-US" sz="2000" dirty="0"/>
              <a:t>What arguments does the function need?</a:t>
            </a:r>
          </a:p>
          <a:p>
            <a:r>
              <a:rPr lang="en-US" sz="2000" dirty="0"/>
              <a:t>The array itself (i.e., the memory address).</a:t>
            </a:r>
          </a:p>
          <a:p>
            <a:r>
              <a:rPr lang="en-US" sz="2000" b="1" u="sng" dirty="0"/>
              <a:t>The length of the array</a:t>
            </a:r>
            <a:r>
              <a:rPr lang="en-US" sz="2000" b="1" u="sng" dirty="0" smtClean="0"/>
              <a:t>.</a:t>
            </a:r>
            <a:r>
              <a:rPr lang="en-US" sz="2000" u="sng" dirty="0" smtClean="0"/>
              <a:t> </a:t>
            </a:r>
            <a:r>
              <a:rPr lang="en-US" sz="2000" dirty="0"/>
              <a:t>Very important, </a:t>
            </a:r>
            <a:r>
              <a:rPr lang="en-US" sz="2000" dirty="0" smtClean="0"/>
              <a:t>functions have </a:t>
            </a:r>
            <a:r>
              <a:rPr lang="en-US" sz="2000" dirty="0"/>
              <a:t>no way of knowing the length of an array.</a:t>
            </a:r>
          </a:p>
          <a:p>
            <a:endParaRPr lang="en-US" sz="2000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391224"/>
              </p:ext>
            </p:extLst>
          </p:nvPr>
        </p:nvGraphicFramePr>
        <p:xfrm>
          <a:off x="6019800" y="381000"/>
          <a:ext cx="2667000" cy="5429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0"/>
                <a:gridCol w="1333500"/>
              </a:tblGrid>
              <a:tr h="54292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MEMORY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Address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Contents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4765476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-9878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1234567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3298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615522" y="4248090"/>
            <a:ext cx="4042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r8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0756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876800" cy="762000"/>
          </a:xfrm>
        </p:spPr>
        <p:txBody>
          <a:bodyPr/>
          <a:lstStyle/>
          <a:p>
            <a:r>
              <a:rPr lang="en-US" dirty="0" err="1" smtClean="0"/>
              <a:t>array_sum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5638800" cy="5029200"/>
          </a:xfrm>
        </p:spPr>
        <p:txBody>
          <a:bodyPr/>
          <a:lstStyle/>
          <a:p>
            <a:pPr marL="0" indent="0">
              <a:buNone/>
            </a:pPr>
            <a:r>
              <a:rPr lang="pt-BR" sz="2000" dirty="0"/>
              <a:t>array_sum:</a:t>
            </a:r>
          </a:p>
          <a:p>
            <a:pPr marL="0" indent="0">
              <a:buNone/>
            </a:pPr>
            <a:r>
              <a:rPr lang="pt-BR" sz="2000" dirty="0"/>
              <a:t>	push {r4, r5, r6, r7, lr}</a:t>
            </a:r>
          </a:p>
          <a:p>
            <a:pPr marL="0" indent="0">
              <a:buNone/>
            </a:pPr>
            <a:r>
              <a:rPr lang="pt-BR" sz="600" dirty="0"/>
              <a:t>	</a:t>
            </a:r>
            <a:endParaRPr lang="pt-BR" sz="600" dirty="0" smtClean="0"/>
          </a:p>
          <a:p>
            <a:pPr marL="0" indent="0">
              <a:buNone/>
            </a:pPr>
            <a:r>
              <a:rPr lang="pt-BR" sz="2000" dirty="0"/>
              <a:t>	mov r4, r0</a:t>
            </a:r>
          </a:p>
          <a:p>
            <a:pPr marL="0" indent="0">
              <a:buNone/>
            </a:pPr>
            <a:r>
              <a:rPr lang="pt-BR" sz="2000" dirty="0"/>
              <a:t>	mov r0, #0</a:t>
            </a:r>
          </a:p>
          <a:p>
            <a:pPr marL="0" indent="0">
              <a:buNone/>
            </a:pPr>
            <a:r>
              <a:rPr lang="pt-BR" sz="2000" dirty="0"/>
              <a:t>	mov r5, #0</a:t>
            </a:r>
          </a:p>
          <a:p>
            <a:pPr marL="0" indent="0">
              <a:buNone/>
            </a:pPr>
            <a:r>
              <a:rPr lang="pt-BR" sz="2000" dirty="0" smtClean="0"/>
              <a:t>array_sum_loop</a:t>
            </a:r>
            <a:r>
              <a:rPr lang="pt-BR" sz="2000" dirty="0"/>
              <a:t>:</a:t>
            </a:r>
          </a:p>
          <a:p>
            <a:pPr marL="0" indent="0">
              <a:buNone/>
            </a:pPr>
            <a:r>
              <a:rPr lang="pt-BR" sz="2000" dirty="0"/>
              <a:t>	cmp r5, r1</a:t>
            </a:r>
          </a:p>
          <a:p>
            <a:pPr marL="0" indent="0">
              <a:buNone/>
            </a:pPr>
            <a:r>
              <a:rPr lang="pt-BR" sz="2000" dirty="0"/>
              <a:t>	bge array_sum_exit</a:t>
            </a:r>
          </a:p>
          <a:p>
            <a:pPr marL="0" indent="0">
              <a:buNone/>
            </a:pPr>
            <a:r>
              <a:rPr lang="pt-BR" sz="2000" dirty="0"/>
              <a:t>	lsl r7, r5, #2		</a:t>
            </a:r>
            <a:endParaRPr lang="pt-BR" sz="2000" dirty="0" smtClean="0"/>
          </a:p>
          <a:p>
            <a:pPr marL="0" indent="0">
              <a:buNone/>
            </a:pPr>
            <a:r>
              <a:rPr lang="pt-BR" sz="2000" dirty="0"/>
              <a:t>	ldr r6, [r4, r7]</a:t>
            </a:r>
          </a:p>
          <a:p>
            <a:pPr marL="0" indent="0">
              <a:buNone/>
            </a:pPr>
            <a:r>
              <a:rPr lang="pt-BR" sz="2000" dirty="0"/>
              <a:t>	add r0, r0, r6</a:t>
            </a:r>
          </a:p>
          <a:p>
            <a:pPr marL="0" indent="0">
              <a:buNone/>
            </a:pPr>
            <a:r>
              <a:rPr lang="pt-BR" sz="2000" dirty="0"/>
              <a:t>	add r5, r5, #1</a:t>
            </a:r>
          </a:p>
          <a:p>
            <a:pPr marL="0" indent="0">
              <a:buNone/>
            </a:pPr>
            <a:r>
              <a:rPr lang="pt-BR" sz="2000" dirty="0"/>
              <a:t>	b array_sum_loop</a:t>
            </a:r>
          </a:p>
          <a:p>
            <a:pPr marL="0" indent="0">
              <a:buNone/>
            </a:pPr>
            <a:r>
              <a:rPr lang="pt-BR" sz="2000" dirty="0" smtClean="0"/>
              <a:t>array_sum_exit</a:t>
            </a:r>
            <a:r>
              <a:rPr lang="pt-BR" sz="2000" dirty="0"/>
              <a:t>:	</a:t>
            </a:r>
          </a:p>
          <a:p>
            <a:pPr marL="0" indent="0">
              <a:buNone/>
            </a:pPr>
            <a:r>
              <a:rPr lang="pt-BR" sz="2000" dirty="0"/>
              <a:t>	</a:t>
            </a:r>
            <a:r>
              <a:rPr lang="pt-BR" sz="2000" dirty="0" smtClean="0"/>
              <a:t>pop {r4</a:t>
            </a:r>
            <a:r>
              <a:rPr lang="pt-BR" sz="2000" dirty="0"/>
              <a:t>, r5, r6, r7, lr}</a:t>
            </a:r>
          </a:p>
          <a:p>
            <a:pPr marL="0" indent="0">
              <a:buNone/>
            </a:pPr>
            <a:r>
              <a:rPr lang="pt-BR" sz="2000" dirty="0"/>
              <a:t>	bx lr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6066128"/>
              </p:ext>
            </p:extLst>
          </p:nvPr>
        </p:nvGraphicFramePr>
        <p:xfrm>
          <a:off x="6019800" y="381000"/>
          <a:ext cx="2667000" cy="5429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0"/>
                <a:gridCol w="1333500"/>
              </a:tblGrid>
              <a:tr h="54292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MEMORY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Address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Contents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4765476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-9878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1234567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3298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615522" y="4248090"/>
            <a:ext cx="4042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r4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0271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876800" cy="762000"/>
          </a:xfrm>
        </p:spPr>
        <p:txBody>
          <a:bodyPr/>
          <a:lstStyle/>
          <a:p>
            <a:r>
              <a:rPr lang="en-US" dirty="0" err="1" smtClean="0"/>
              <a:t>array_sum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5638800" cy="5029200"/>
          </a:xfrm>
        </p:spPr>
        <p:txBody>
          <a:bodyPr/>
          <a:lstStyle/>
          <a:p>
            <a:pPr marL="0" indent="0">
              <a:buNone/>
            </a:pPr>
            <a:r>
              <a:rPr lang="pt-BR" sz="2000" dirty="0"/>
              <a:t>array_sum:</a:t>
            </a:r>
          </a:p>
          <a:p>
            <a:pPr marL="0" indent="0">
              <a:buNone/>
            </a:pPr>
            <a:r>
              <a:rPr lang="pt-BR" sz="2000" dirty="0"/>
              <a:t>	push {r4, r5, r6, r7, lr}</a:t>
            </a:r>
          </a:p>
          <a:p>
            <a:pPr marL="0" indent="0">
              <a:buNone/>
            </a:pPr>
            <a:r>
              <a:rPr lang="pt-BR" sz="600" dirty="0"/>
              <a:t>	</a:t>
            </a:r>
            <a:endParaRPr lang="pt-BR" sz="600" dirty="0" smtClean="0"/>
          </a:p>
          <a:p>
            <a:pPr marL="0" indent="0">
              <a:buNone/>
            </a:pPr>
            <a:r>
              <a:rPr lang="pt-BR" sz="2000" dirty="0"/>
              <a:t>	mov r4, r0</a:t>
            </a:r>
          </a:p>
          <a:p>
            <a:pPr marL="0" indent="0">
              <a:buNone/>
            </a:pPr>
            <a:r>
              <a:rPr lang="pt-BR" sz="2000" dirty="0"/>
              <a:t>	mov r0, #0</a:t>
            </a:r>
          </a:p>
          <a:p>
            <a:pPr marL="0" indent="0">
              <a:buNone/>
            </a:pPr>
            <a:r>
              <a:rPr lang="pt-BR" sz="2000" dirty="0"/>
              <a:t>	mov r5, #0</a:t>
            </a:r>
          </a:p>
          <a:p>
            <a:pPr marL="0" indent="0">
              <a:buNone/>
            </a:pPr>
            <a:r>
              <a:rPr lang="pt-BR" sz="2000" dirty="0" smtClean="0"/>
              <a:t>array_sum_loop</a:t>
            </a:r>
            <a:r>
              <a:rPr lang="pt-BR" sz="2000" dirty="0"/>
              <a:t>:</a:t>
            </a:r>
          </a:p>
          <a:p>
            <a:pPr marL="0" indent="0">
              <a:buNone/>
            </a:pPr>
            <a:r>
              <a:rPr lang="pt-BR" sz="2000" dirty="0"/>
              <a:t>	cmp r5, r1</a:t>
            </a:r>
          </a:p>
          <a:p>
            <a:pPr marL="0" indent="0">
              <a:buNone/>
            </a:pPr>
            <a:r>
              <a:rPr lang="pt-BR" sz="2000" dirty="0"/>
              <a:t>	bge array_sum_exit</a:t>
            </a:r>
          </a:p>
          <a:p>
            <a:pPr marL="0" indent="0">
              <a:buNone/>
            </a:pPr>
            <a:r>
              <a:rPr lang="pt-BR" sz="2000" dirty="0"/>
              <a:t>	lsl r7, r5, #2		</a:t>
            </a:r>
            <a:endParaRPr lang="pt-BR" sz="2000" dirty="0" smtClean="0"/>
          </a:p>
          <a:p>
            <a:pPr marL="0" indent="0">
              <a:buNone/>
            </a:pPr>
            <a:r>
              <a:rPr lang="pt-BR" sz="2000" dirty="0"/>
              <a:t>	ldr r6, [r4, r7]</a:t>
            </a:r>
          </a:p>
          <a:p>
            <a:pPr marL="0" indent="0">
              <a:buNone/>
            </a:pPr>
            <a:r>
              <a:rPr lang="pt-BR" sz="2000" dirty="0"/>
              <a:t>	add r0, r0, r6</a:t>
            </a:r>
          </a:p>
          <a:p>
            <a:pPr marL="0" indent="0">
              <a:buNone/>
            </a:pPr>
            <a:r>
              <a:rPr lang="pt-BR" sz="2000" dirty="0"/>
              <a:t>	add r5, r5, #1</a:t>
            </a:r>
          </a:p>
          <a:p>
            <a:pPr marL="0" indent="0">
              <a:buNone/>
            </a:pPr>
            <a:r>
              <a:rPr lang="pt-BR" sz="2000" dirty="0"/>
              <a:t>	b array_sum_loop</a:t>
            </a:r>
          </a:p>
          <a:p>
            <a:pPr marL="0" indent="0">
              <a:buNone/>
            </a:pPr>
            <a:r>
              <a:rPr lang="pt-BR" sz="2000" dirty="0" smtClean="0"/>
              <a:t>array_sum_exit</a:t>
            </a:r>
            <a:r>
              <a:rPr lang="pt-BR" sz="2000" dirty="0"/>
              <a:t>:	</a:t>
            </a:r>
          </a:p>
          <a:p>
            <a:pPr marL="0" indent="0">
              <a:buNone/>
            </a:pPr>
            <a:r>
              <a:rPr lang="pt-BR" sz="2000" dirty="0"/>
              <a:t>	</a:t>
            </a:r>
            <a:r>
              <a:rPr lang="pt-BR" sz="2000" dirty="0" smtClean="0"/>
              <a:t>pop {r4</a:t>
            </a:r>
            <a:r>
              <a:rPr lang="pt-BR" sz="2000" dirty="0"/>
              <a:t>, r5, r6, r7, lr}</a:t>
            </a:r>
          </a:p>
          <a:p>
            <a:pPr marL="0" indent="0">
              <a:buNone/>
            </a:pPr>
            <a:r>
              <a:rPr lang="pt-BR" sz="2000" dirty="0"/>
              <a:t>	bx lr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966342"/>
              </p:ext>
            </p:extLst>
          </p:nvPr>
        </p:nvGraphicFramePr>
        <p:xfrm>
          <a:off x="6019800" y="381000"/>
          <a:ext cx="2667000" cy="5429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0"/>
                <a:gridCol w="1333500"/>
              </a:tblGrid>
              <a:tr h="54292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MEMORY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Address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Contents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4765476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-9878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1234567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3298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615522" y="4248090"/>
            <a:ext cx="4042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r4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362200" y="1905000"/>
            <a:ext cx="6096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971800" y="16764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Why do we do this?</a:t>
            </a:r>
          </a:p>
        </p:txBody>
      </p:sp>
    </p:spTree>
    <p:extLst>
      <p:ext uri="{BB962C8B-B14F-4D97-AF65-F5344CB8AC3E}">
        <p14:creationId xmlns:p14="http://schemas.microsoft.com/office/powerpoint/2010/main" val="8483867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876800" cy="762000"/>
          </a:xfrm>
        </p:spPr>
        <p:txBody>
          <a:bodyPr/>
          <a:lstStyle/>
          <a:p>
            <a:r>
              <a:rPr lang="en-US" dirty="0" err="1" smtClean="0"/>
              <a:t>array_sum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5638800" cy="5029200"/>
          </a:xfrm>
        </p:spPr>
        <p:txBody>
          <a:bodyPr/>
          <a:lstStyle/>
          <a:p>
            <a:pPr marL="0" indent="0">
              <a:buNone/>
            </a:pPr>
            <a:r>
              <a:rPr lang="pt-BR" sz="2000" dirty="0"/>
              <a:t>array_sum:</a:t>
            </a:r>
          </a:p>
          <a:p>
            <a:pPr marL="0" indent="0">
              <a:buNone/>
            </a:pPr>
            <a:r>
              <a:rPr lang="pt-BR" sz="2000" dirty="0"/>
              <a:t>	push {r4, r5, r6, r7, lr}</a:t>
            </a:r>
          </a:p>
          <a:p>
            <a:pPr marL="0" indent="0">
              <a:buNone/>
            </a:pPr>
            <a:r>
              <a:rPr lang="pt-BR" sz="600" dirty="0"/>
              <a:t>	</a:t>
            </a:r>
            <a:endParaRPr lang="pt-BR" sz="600" dirty="0" smtClean="0"/>
          </a:p>
          <a:p>
            <a:pPr marL="0" indent="0">
              <a:buNone/>
            </a:pPr>
            <a:r>
              <a:rPr lang="pt-BR" sz="2000" dirty="0"/>
              <a:t>	mov r4, r0</a:t>
            </a:r>
          </a:p>
          <a:p>
            <a:pPr marL="0" indent="0">
              <a:buNone/>
            </a:pPr>
            <a:r>
              <a:rPr lang="pt-BR" sz="2000" dirty="0"/>
              <a:t>	mov r0, #0</a:t>
            </a:r>
          </a:p>
          <a:p>
            <a:pPr marL="0" indent="0">
              <a:buNone/>
            </a:pPr>
            <a:r>
              <a:rPr lang="pt-BR" sz="2000" dirty="0"/>
              <a:t>	mov r5, #0</a:t>
            </a:r>
          </a:p>
          <a:p>
            <a:pPr marL="0" indent="0">
              <a:buNone/>
            </a:pPr>
            <a:r>
              <a:rPr lang="pt-BR" sz="2000" dirty="0" smtClean="0"/>
              <a:t>array_sum_loop</a:t>
            </a:r>
            <a:r>
              <a:rPr lang="pt-BR" sz="2000" dirty="0"/>
              <a:t>:</a:t>
            </a:r>
          </a:p>
          <a:p>
            <a:pPr marL="0" indent="0">
              <a:buNone/>
            </a:pPr>
            <a:r>
              <a:rPr lang="pt-BR" sz="2000" dirty="0"/>
              <a:t>	cmp r5, r1</a:t>
            </a:r>
          </a:p>
          <a:p>
            <a:pPr marL="0" indent="0">
              <a:buNone/>
            </a:pPr>
            <a:r>
              <a:rPr lang="pt-BR" sz="2000" dirty="0"/>
              <a:t>	bge array_sum_exit</a:t>
            </a:r>
          </a:p>
          <a:p>
            <a:pPr marL="0" indent="0">
              <a:buNone/>
            </a:pPr>
            <a:r>
              <a:rPr lang="pt-BR" sz="2000" dirty="0"/>
              <a:t>	lsl r7, r5, #2		</a:t>
            </a:r>
            <a:endParaRPr lang="pt-BR" sz="2000" dirty="0" smtClean="0"/>
          </a:p>
          <a:p>
            <a:pPr marL="0" indent="0">
              <a:buNone/>
            </a:pPr>
            <a:r>
              <a:rPr lang="pt-BR" sz="2000" dirty="0"/>
              <a:t>	ldr r6, [r4, r7]</a:t>
            </a:r>
          </a:p>
          <a:p>
            <a:pPr marL="0" indent="0">
              <a:buNone/>
            </a:pPr>
            <a:r>
              <a:rPr lang="pt-BR" sz="2000" dirty="0"/>
              <a:t>	add r0, r0, r6</a:t>
            </a:r>
          </a:p>
          <a:p>
            <a:pPr marL="0" indent="0">
              <a:buNone/>
            </a:pPr>
            <a:r>
              <a:rPr lang="pt-BR" sz="2000" dirty="0"/>
              <a:t>	add r5, r5, #1</a:t>
            </a:r>
          </a:p>
          <a:p>
            <a:pPr marL="0" indent="0">
              <a:buNone/>
            </a:pPr>
            <a:r>
              <a:rPr lang="pt-BR" sz="2000" dirty="0"/>
              <a:t>	b array_sum_loop</a:t>
            </a:r>
          </a:p>
          <a:p>
            <a:pPr marL="0" indent="0">
              <a:buNone/>
            </a:pPr>
            <a:r>
              <a:rPr lang="pt-BR" sz="2000" dirty="0" smtClean="0"/>
              <a:t>array_sum_exit</a:t>
            </a:r>
            <a:r>
              <a:rPr lang="pt-BR" sz="2000" dirty="0"/>
              <a:t>:	</a:t>
            </a:r>
          </a:p>
          <a:p>
            <a:pPr marL="0" indent="0">
              <a:buNone/>
            </a:pPr>
            <a:r>
              <a:rPr lang="pt-BR" sz="2000" dirty="0"/>
              <a:t>	</a:t>
            </a:r>
            <a:r>
              <a:rPr lang="pt-BR" sz="2000" dirty="0" smtClean="0"/>
              <a:t>pop {r4</a:t>
            </a:r>
            <a:r>
              <a:rPr lang="pt-BR" sz="2000" dirty="0"/>
              <a:t>, r5, r6, r7, lr}</a:t>
            </a:r>
          </a:p>
          <a:p>
            <a:pPr marL="0" indent="0">
              <a:buNone/>
            </a:pPr>
            <a:r>
              <a:rPr lang="pt-BR" sz="2000" dirty="0"/>
              <a:t>	bx lr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966342"/>
              </p:ext>
            </p:extLst>
          </p:nvPr>
        </p:nvGraphicFramePr>
        <p:xfrm>
          <a:off x="6019800" y="381000"/>
          <a:ext cx="2667000" cy="5429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0"/>
                <a:gridCol w="1333500"/>
              </a:tblGrid>
              <a:tr h="54292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MEMORY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Address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Contents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4765476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-9878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1234567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3298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615522" y="4248090"/>
            <a:ext cx="4042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r4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71800" y="1676400"/>
            <a:ext cx="3048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Why do we do this?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r0 contains first argument, but will also contain the result.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We copy the argument to r4,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so that we can put the result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on r0.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362200" y="1905000"/>
            <a:ext cx="6096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83867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876800" cy="1143000"/>
          </a:xfrm>
        </p:spPr>
        <p:txBody>
          <a:bodyPr/>
          <a:lstStyle/>
          <a:p>
            <a:r>
              <a:rPr lang="en-US" dirty="0"/>
              <a:t>Using </a:t>
            </a:r>
            <a:r>
              <a:rPr lang="en-US" dirty="0" err="1" smtClean="0"/>
              <a:t>array_sum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56388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	sub </a:t>
            </a:r>
            <a:r>
              <a:rPr lang="en-US" sz="2000" dirty="0" err="1" smtClean="0"/>
              <a:t>sp</a:t>
            </a:r>
            <a:r>
              <a:rPr lang="en-US" sz="2000" dirty="0" smtClean="0"/>
              <a:t>, </a:t>
            </a:r>
            <a:r>
              <a:rPr lang="en-US" sz="2000" dirty="0" err="1" smtClean="0"/>
              <a:t>sp</a:t>
            </a:r>
            <a:r>
              <a:rPr lang="en-US" sz="2000" dirty="0" smtClean="0"/>
              <a:t>, #12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ldr</a:t>
            </a:r>
            <a:r>
              <a:rPr lang="en-US" sz="2000" dirty="0" smtClean="0"/>
              <a:t> r6, =3298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</a:t>
            </a:r>
            <a:r>
              <a:rPr lang="en-US" sz="2000" dirty="0"/>
              <a:t> r6, [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smtClean="0"/>
              <a:t>#0</a:t>
            </a:r>
            <a:r>
              <a:rPr lang="en-US" sz="2000" dirty="0"/>
              <a:t>]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ldr</a:t>
            </a:r>
            <a:r>
              <a:rPr lang="en-US" sz="2000" dirty="0"/>
              <a:t> r6, </a:t>
            </a:r>
            <a:r>
              <a:rPr lang="en-US" sz="2000" dirty="0" smtClean="0"/>
              <a:t>=1234567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</a:t>
            </a:r>
            <a:r>
              <a:rPr lang="en-US" sz="2000" dirty="0"/>
              <a:t> r6, [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smtClean="0"/>
              <a:t>#4]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ldr</a:t>
            </a:r>
            <a:r>
              <a:rPr lang="en-US" sz="2000" dirty="0"/>
              <a:t> r6, </a:t>
            </a:r>
            <a:r>
              <a:rPr lang="en-US" sz="2000" dirty="0" smtClean="0"/>
              <a:t>=-9878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</a:t>
            </a:r>
            <a:r>
              <a:rPr lang="en-US" sz="2000" dirty="0"/>
              <a:t> r6, [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smtClean="0"/>
              <a:t>#8]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mov</a:t>
            </a:r>
            <a:r>
              <a:rPr lang="en-US" sz="2000" dirty="0" smtClean="0"/>
              <a:t> r8, </a:t>
            </a:r>
            <a:r>
              <a:rPr lang="en-US" sz="2000" dirty="0" err="1" smtClean="0"/>
              <a:t>sp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	…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2000" dirty="0"/>
              <a:t>How do we </a:t>
            </a:r>
            <a:r>
              <a:rPr lang="en-US" sz="2000" dirty="0" smtClean="0"/>
              <a:t>call </a:t>
            </a:r>
            <a:r>
              <a:rPr lang="en-US" sz="2000" dirty="0" err="1"/>
              <a:t>array_sum</a:t>
            </a:r>
            <a:r>
              <a:rPr lang="en-US" sz="2000" dirty="0"/>
              <a:t> </a:t>
            </a:r>
            <a:r>
              <a:rPr lang="en-US" sz="2000" dirty="0" smtClean="0"/>
              <a:t>from here?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539893"/>
              </p:ext>
            </p:extLst>
          </p:nvPr>
        </p:nvGraphicFramePr>
        <p:xfrm>
          <a:off x="6019800" y="381000"/>
          <a:ext cx="2667000" cy="5429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0"/>
                <a:gridCol w="1333500"/>
              </a:tblGrid>
              <a:tr h="54292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MEMORY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Address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Contents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4765476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-9878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1234567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3298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615522" y="4248090"/>
            <a:ext cx="4058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r8</a:t>
            </a:r>
          </a:p>
        </p:txBody>
      </p:sp>
    </p:spTree>
    <p:extLst>
      <p:ext uri="{BB962C8B-B14F-4D97-AF65-F5344CB8AC3E}">
        <p14:creationId xmlns:p14="http://schemas.microsoft.com/office/powerpoint/2010/main" val="31950609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876800" cy="1143000"/>
          </a:xfrm>
        </p:spPr>
        <p:txBody>
          <a:bodyPr/>
          <a:lstStyle/>
          <a:p>
            <a:r>
              <a:rPr lang="en-US" dirty="0"/>
              <a:t>Using </a:t>
            </a:r>
            <a:r>
              <a:rPr lang="en-US" dirty="0" err="1" smtClean="0"/>
              <a:t>array_sum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56388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	sub </a:t>
            </a:r>
            <a:r>
              <a:rPr lang="en-US" sz="2000" dirty="0" err="1" smtClean="0"/>
              <a:t>sp</a:t>
            </a:r>
            <a:r>
              <a:rPr lang="en-US" sz="2000" dirty="0" smtClean="0"/>
              <a:t>, </a:t>
            </a:r>
            <a:r>
              <a:rPr lang="en-US" sz="2000" dirty="0" err="1" smtClean="0"/>
              <a:t>sp</a:t>
            </a:r>
            <a:r>
              <a:rPr lang="en-US" sz="2000" dirty="0" smtClean="0"/>
              <a:t>, #12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ldr</a:t>
            </a:r>
            <a:r>
              <a:rPr lang="en-US" sz="2000" dirty="0" smtClean="0"/>
              <a:t> r6, =3298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</a:t>
            </a:r>
            <a:r>
              <a:rPr lang="en-US" sz="2000" dirty="0"/>
              <a:t> r6, [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smtClean="0"/>
              <a:t>#0</a:t>
            </a:r>
            <a:r>
              <a:rPr lang="en-US" sz="2000" dirty="0"/>
              <a:t>]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ldr</a:t>
            </a:r>
            <a:r>
              <a:rPr lang="en-US" sz="2000" dirty="0"/>
              <a:t> r6, </a:t>
            </a:r>
            <a:r>
              <a:rPr lang="en-US" sz="2000" dirty="0" smtClean="0"/>
              <a:t>=1234567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</a:t>
            </a:r>
            <a:r>
              <a:rPr lang="en-US" sz="2000" dirty="0"/>
              <a:t> r6, [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smtClean="0"/>
              <a:t>#4]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ldr</a:t>
            </a:r>
            <a:r>
              <a:rPr lang="en-US" sz="2000" dirty="0"/>
              <a:t> r6, </a:t>
            </a:r>
            <a:r>
              <a:rPr lang="en-US" sz="2000" dirty="0" smtClean="0"/>
              <a:t>=-9878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</a:t>
            </a:r>
            <a:r>
              <a:rPr lang="en-US" sz="2000" dirty="0"/>
              <a:t> r6, [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smtClean="0"/>
              <a:t>#8]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mov</a:t>
            </a:r>
            <a:r>
              <a:rPr lang="en-US" sz="2000" dirty="0" smtClean="0"/>
              <a:t> r8, </a:t>
            </a:r>
            <a:r>
              <a:rPr lang="en-US" sz="2000" dirty="0" err="1" smtClean="0"/>
              <a:t>sp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	…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2000" dirty="0"/>
              <a:t>How do we </a:t>
            </a:r>
            <a:r>
              <a:rPr lang="en-US" sz="2000" dirty="0" smtClean="0"/>
              <a:t>call </a:t>
            </a:r>
            <a:r>
              <a:rPr lang="en-US" sz="2000" dirty="0" err="1"/>
              <a:t>array_sum</a:t>
            </a:r>
            <a:r>
              <a:rPr lang="en-US" sz="2000" dirty="0"/>
              <a:t> </a:t>
            </a:r>
            <a:r>
              <a:rPr lang="en-US" sz="2000" dirty="0" smtClean="0"/>
              <a:t>from here?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mov</a:t>
            </a:r>
            <a:r>
              <a:rPr lang="en-US" sz="2000" dirty="0" smtClean="0"/>
              <a:t> r0, r8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mov</a:t>
            </a:r>
            <a:r>
              <a:rPr lang="en-US" sz="2000" dirty="0" smtClean="0"/>
              <a:t> r1, #3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bl</a:t>
            </a:r>
            <a:r>
              <a:rPr lang="en-US" sz="2000" dirty="0" smtClean="0"/>
              <a:t> </a:t>
            </a:r>
            <a:r>
              <a:rPr lang="en-US" sz="2000" dirty="0" err="1" smtClean="0"/>
              <a:t>array_sum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391577"/>
              </p:ext>
            </p:extLst>
          </p:nvPr>
        </p:nvGraphicFramePr>
        <p:xfrm>
          <a:off x="6019800" y="381000"/>
          <a:ext cx="2667000" cy="5429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0"/>
                <a:gridCol w="1333500"/>
              </a:tblGrid>
              <a:tr h="54292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MEMORY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Address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Contents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4765476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-9878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1234567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3298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615522" y="4248090"/>
            <a:ext cx="4058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r8</a:t>
            </a:r>
          </a:p>
        </p:txBody>
      </p:sp>
    </p:spTree>
    <p:extLst>
      <p:ext uri="{BB962C8B-B14F-4D97-AF65-F5344CB8AC3E}">
        <p14:creationId xmlns:p14="http://schemas.microsoft.com/office/powerpoint/2010/main" val="4571348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876800" cy="762000"/>
          </a:xfrm>
        </p:spPr>
        <p:txBody>
          <a:bodyPr/>
          <a:lstStyle/>
          <a:p>
            <a:r>
              <a:rPr lang="en-US" dirty="0" err="1" smtClean="0"/>
              <a:t>array_sum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5638800" cy="5029200"/>
          </a:xfrm>
        </p:spPr>
        <p:txBody>
          <a:bodyPr/>
          <a:lstStyle/>
          <a:p>
            <a:pPr marL="0" indent="0">
              <a:buNone/>
            </a:pPr>
            <a:r>
              <a:rPr lang="pt-BR" sz="2000" dirty="0"/>
              <a:t>array_sum:</a:t>
            </a:r>
          </a:p>
          <a:p>
            <a:pPr marL="0" indent="0">
              <a:buNone/>
            </a:pPr>
            <a:r>
              <a:rPr lang="pt-BR" sz="2000" dirty="0"/>
              <a:t>	push {r4, r5, r6, r7, lr}</a:t>
            </a:r>
          </a:p>
          <a:p>
            <a:pPr marL="0" indent="0">
              <a:buNone/>
            </a:pPr>
            <a:r>
              <a:rPr lang="pt-BR" sz="600" dirty="0"/>
              <a:t>	</a:t>
            </a:r>
            <a:endParaRPr lang="pt-BR" sz="600" dirty="0" smtClean="0"/>
          </a:p>
          <a:p>
            <a:pPr marL="0" indent="0">
              <a:buNone/>
            </a:pPr>
            <a:r>
              <a:rPr lang="pt-BR" sz="2000" dirty="0"/>
              <a:t>	mov r4, r0</a:t>
            </a:r>
          </a:p>
          <a:p>
            <a:pPr marL="0" indent="0">
              <a:buNone/>
            </a:pPr>
            <a:r>
              <a:rPr lang="pt-BR" sz="2000" dirty="0"/>
              <a:t>	mov r0, #0</a:t>
            </a:r>
          </a:p>
          <a:p>
            <a:pPr marL="0" indent="0">
              <a:buNone/>
            </a:pPr>
            <a:r>
              <a:rPr lang="pt-BR" sz="2000" dirty="0"/>
              <a:t>	mov r5, #0</a:t>
            </a:r>
          </a:p>
          <a:p>
            <a:pPr marL="0" indent="0">
              <a:buNone/>
            </a:pPr>
            <a:r>
              <a:rPr lang="pt-BR" sz="2000" dirty="0" smtClean="0"/>
              <a:t>array_sum_loop</a:t>
            </a:r>
            <a:r>
              <a:rPr lang="pt-BR" sz="2000" dirty="0"/>
              <a:t>:</a:t>
            </a:r>
          </a:p>
          <a:p>
            <a:pPr marL="0" indent="0">
              <a:buNone/>
            </a:pPr>
            <a:r>
              <a:rPr lang="pt-BR" sz="2000" dirty="0"/>
              <a:t>	cmp r5, r1</a:t>
            </a:r>
          </a:p>
          <a:p>
            <a:pPr marL="0" indent="0">
              <a:buNone/>
            </a:pPr>
            <a:r>
              <a:rPr lang="pt-BR" sz="2000" dirty="0"/>
              <a:t>	bge array_sum_exit</a:t>
            </a:r>
          </a:p>
          <a:p>
            <a:pPr marL="0" indent="0">
              <a:buNone/>
            </a:pPr>
            <a:r>
              <a:rPr lang="pt-BR" sz="2000" dirty="0"/>
              <a:t>	lsl r7, r5, #2		</a:t>
            </a:r>
            <a:endParaRPr lang="pt-BR" sz="2000" dirty="0" smtClean="0"/>
          </a:p>
          <a:p>
            <a:pPr marL="0" indent="0">
              <a:buNone/>
            </a:pPr>
            <a:r>
              <a:rPr lang="pt-BR" sz="2000" dirty="0"/>
              <a:t>	ldr r6, [r4, r7]</a:t>
            </a:r>
          </a:p>
          <a:p>
            <a:pPr marL="0" indent="0">
              <a:buNone/>
            </a:pPr>
            <a:r>
              <a:rPr lang="pt-BR" sz="2000" dirty="0"/>
              <a:t>	add r0, r0, r6</a:t>
            </a:r>
          </a:p>
          <a:p>
            <a:pPr marL="0" indent="0">
              <a:buNone/>
            </a:pPr>
            <a:r>
              <a:rPr lang="pt-BR" sz="2000" dirty="0"/>
              <a:t>	add r5, r5, #1</a:t>
            </a:r>
          </a:p>
          <a:p>
            <a:pPr marL="0" indent="0">
              <a:buNone/>
            </a:pPr>
            <a:r>
              <a:rPr lang="pt-BR" sz="2000" dirty="0"/>
              <a:t>	b array_sum_loop</a:t>
            </a:r>
          </a:p>
          <a:p>
            <a:pPr marL="0" indent="0">
              <a:buNone/>
            </a:pPr>
            <a:r>
              <a:rPr lang="pt-BR" sz="2000" dirty="0" smtClean="0"/>
              <a:t>array_sum_exit</a:t>
            </a:r>
            <a:r>
              <a:rPr lang="pt-BR" sz="2000" dirty="0"/>
              <a:t>:	</a:t>
            </a:r>
          </a:p>
          <a:p>
            <a:pPr marL="0" indent="0">
              <a:buNone/>
            </a:pPr>
            <a:r>
              <a:rPr lang="pt-BR" sz="2000" dirty="0" smtClean="0"/>
              <a:t>	pop </a:t>
            </a:r>
            <a:r>
              <a:rPr lang="pt-BR" sz="2000" dirty="0"/>
              <a:t>{r4, r5, r6, r7, lr}</a:t>
            </a:r>
          </a:p>
          <a:p>
            <a:pPr marL="0" indent="0">
              <a:buNone/>
            </a:pPr>
            <a:r>
              <a:rPr lang="pt-BR" sz="2000" dirty="0"/>
              <a:t>	bx lr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01322" y="4248090"/>
            <a:ext cx="4042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r4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05200" y="1666504"/>
            <a:ext cx="279612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Note: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Function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array_sum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computes the sum of an array of 32-bit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integers.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It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has no way of knowing/ensuring that the input array is indeed an array of 32-bit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integers.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It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has no way of knowing that the length (passed as an argument in r1) is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correct.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It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is the responsibility of the programmer to avoid mistakes.</a:t>
            </a:r>
          </a:p>
          <a:p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652641"/>
              </p:ext>
            </p:extLst>
          </p:nvPr>
        </p:nvGraphicFramePr>
        <p:xfrm>
          <a:off x="6629400" y="381000"/>
          <a:ext cx="2286000" cy="5429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143000"/>
              </a:tblGrid>
              <a:tr h="54292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MEMORY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Address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Contents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4765476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-9878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1234567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3298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19349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876800" cy="1143000"/>
          </a:xfrm>
        </p:spPr>
        <p:txBody>
          <a:bodyPr/>
          <a:lstStyle/>
          <a:p>
            <a:r>
              <a:rPr lang="en-US" dirty="0"/>
              <a:t>Possible Errors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5638800" cy="5029200"/>
          </a:xfrm>
        </p:spPr>
        <p:txBody>
          <a:bodyPr/>
          <a:lstStyle/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r>
              <a:rPr lang="en-US" sz="2000" dirty="0" err="1"/>
              <a:t>my_array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r>
              <a:rPr lang="en-US" sz="2000" dirty="0"/>
              <a:t>	.word 3298</a:t>
            </a:r>
          </a:p>
          <a:p>
            <a:pPr marL="0" indent="0">
              <a:buNone/>
            </a:pPr>
            <a:r>
              <a:rPr lang="en-US" sz="2000" dirty="0"/>
              <a:t>	.word 1234567</a:t>
            </a:r>
          </a:p>
          <a:p>
            <a:pPr marL="0" indent="0">
              <a:buNone/>
            </a:pPr>
            <a:r>
              <a:rPr lang="en-US" sz="2000" dirty="0"/>
              <a:t>	.word -9878</a:t>
            </a:r>
          </a:p>
          <a:p>
            <a:pPr marL="0" indent="0">
              <a:buNone/>
            </a:pPr>
            <a:r>
              <a:rPr lang="en-US" sz="2000" dirty="0" smtClean="0"/>
              <a:t>…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bl</a:t>
            </a:r>
            <a:r>
              <a:rPr lang="en-US" sz="2000" dirty="0" smtClean="0"/>
              <a:t> </a:t>
            </a:r>
            <a:r>
              <a:rPr lang="en-US" sz="2000" dirty="0" err="1" smtClean="0"/>
              <a:t>my_array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You are asking the program to execute function </a:t>
            </a:r>
            <a:r>
              <a:rPr lang="en-US" sz="2000" dirty="0" err="1"/>
              <a:t>my_array</a:t>
            </a:r>
            <a:r>
              <a:rPr lang="en-US" sz="2000" dirty="0"/>
              <a:t>, but </a:t>
            </a:r>
            <a:r>
              <a:rPr lang="en-US" sz="2000" dirty="0" err="1"/>
              <a:t>my_array</a:t>
            </a:r>
            <a:r>
              <a:rPr lang="en-US" sz="2000" dirty="0"/>
              <a:t> is a string, not a function.</a:t>
            </a:r>
          </a:p>
          <a:p>
            <a:r>
              <a:rPr lang="en-US" sz="2000" dirty="0"/>
              <a:t>C would not allow that, assembly </a:t>
            </a:r>
            <a:r>
              <a:rPr lang="en-US" sz="2000" dirty="0" smtClean="0"/>
              <a:t>does allow it.</a:t>
            </a:r>
          </a:p>
          <a:p>
            <a:r>
              <a:rPr lang="en-US" sz="2000" dirty="0"/>
              <a:t>Instruction </a:t>
            </a:r>
            <a:r>
              <a:rPr lang="en-US" sz="2000" dirty="0" err="1"/>
              <a:t>bl</a:t>
            </a:r>
            <a:r>
              <a:rPr lang="en-US" sz="2000" dirty="0"/>
              <a:t> wants a memory address, doesn't care what you give it</a:t>
            </a:r>
            <a:r>
              <a:rPr lang="en-US" sz="2000" dirty="0" smtClean="0"/>
              <a:t>.</a:t>
            </a:r>
            <a:endParaRPr lang="en-US" sz="2000" dirty="0"/>
          </a:p>
          <a:p>
            <a:r>
              <a:rPr lang="en-US" sz="2000" dirty="0"/>
              <a:t>Needless to say, this is usually NOT something you would do on purpose, it is a bug.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1414441"/>
              </p:ext>
            </p:extLst>
          </p:nvPr>
        </p:nvGraphicFramePr>
        <p:xfrm>
          <a:off x="6629400" y="381000"/>
          <a:ext cx="2286000" cy="5429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143000"/>
              </a:tblGrid>
              <a:tr h="54292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MEMORY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Address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Contents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4765476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-9878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1234567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3298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86400" y="4248090"/>
            <a:ext cx="11860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</a:rPr>
              <a:t>my_array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1237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876800" cy="1143000"/>
          </a:xfrm>
        </p:spPr>
        <p:txBody>
          <a:bodyPr/>
          <a:lstStyle/>
          <a:p>
            <a:r>
              <a:rPr lang="en-US" dirty="0"/>
              <a:t>Possible Errors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5638800" cy="5029200"/>
          </a:xfrm>
        </p:spPr>
        <p:txBody>
          <a:bodyPr/>
          <a:lstStyle/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r>
              <a:rPr lang="en-US" sz="2000" dirty="0" err="1"/>
              <a:t>my_array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r>
              <a:rPr lang="en-US" sz="2000" dirty="0"/>
              <a:t>	.word 3298</a:t>
            </a:r>
          </a:p>
          <a:p>
            <a:pPr marL="0" indent="0">
              <a:buNone/>
            </a:pPr>
            <a:r>
              <a:rPr lang="en-US" sz="2000" dirty="0"/>
              <a:t>	.word 1234567</a:t>
            </a:r>
          </a:p>
          <a:p>
            <a:pPr marL="0" indent="0">
              <a:buNone/>
            </a:pPr>
            <a:r>
              <a:rPr lang="en-US" sz="2000" dirty="0"/>
              <a:t>	.word -9878</a:t>
            </a:r>
          </a:p>
          <a:p>
            <a:pPr marL="0" indent="0">
              <a:buNone/>
            </a:pPr>
            <a:r>
              <a:rPr lang="en-US" sz="2000" dirty="0" smtClean="0"/>
              <a:t>…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ldr</a:t>
            </a:r>
            <a:r>
              <a:rPr lang="en-US" sz="2000" dirty="0" smtClean="0"/>
              <a:t> r6, =</a:t>
            </a:r>
            <a:r>
              <a:rPr lang="en-US" sz="2000" dirty="0" err="1" smtClean="0"/>
              <a:t>my_array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ldr</a:t>
            </a:r>
            <a:r>
              <a:rPr lang="en-US" sz="2000" dirty="0" smtClean="0"/>
              <a:t> r7, [r6, </a:t>
            </a:r>
            <a:r>
              <a:rPr lang="en-US" sz="2000" dirty="0" smtClean="0"/>
              <a:t>#2]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What is wrong with this code?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523758"/>
              </p:ext>
            </p:extLst>
          </p:nvPr>
        </p:nvGraphicFramePr>
        <p:xfrm>
          <a:off x="6629400" y="381000"/>
          <a:ext cx="2286000" cy="5429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143000"/>
              </a:tblGrid>
              <a:tr h="54292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MEMORY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Address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Contents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4765476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-9878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1234567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3298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86400" y="4248090"/>
            <a:ext cx="11860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</a:rPr>
              <a:t>my_array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1776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876800" cy="1143000"/>
          </a:xfrm>
        </p:spPr>
        <p:txBody>
          <a:bodyPr/>
          <a:lstStyle/>
          <a:p>
            <a:r>
              <a:rPr lang="en-US" dirty="0"/>
              <a:t>Possible Errors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5638800" cy="5029200"/>
          </a:xfrm>
        </p:spPr>
        <p:txBody>
          <a:bodyPr/>
          <a:lstStyle/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r>
              <a:rPr lang="en-US" sz="2000" dirty="0" err="1"/>
              <a:t>my_array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r>
              <a:rPr lang="en-US" sz="2000" dirty="0"/>
              <a:t>	.word 3298</a:t>
            </a:r>
          </a:p>
          <a:p>
            <a:pPr marL="0" indent="0">
              <a:buNone/>
            </a:pPr>
            <a:r>
              <a:rPr lang="en-US" sz="2000" dirty="0"/>
              <a:t>	.word 1234567</a:t>
            </a:r>
          </a:p>
          <a:p>
            <a:pPr marL="0" indent="0">
              <a:buNone/>
            </a:pPr>
            <a:r>
              <a:rPr lang="en-US" sz="2000" dirty="0"/>
              <a:t>	.word -9878</a:t>
            </a:r>
          </a:p>
          <a:p>
            <a:pPr marL="0" indent="0">
              <a:buNone/>
            </a:pPr>
            <a:r>
              <a:rPr lang="en-US" sz="2000" dirty="0" smtClean="0"/>
              <a:t>…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ldr</a:t>
            </a:r>
            <a:r>
              <a:rPr lang="en-US" sz="2000" dirty="0" smtClean="0"/>
              <a:t> r6, =</a:t>
            </a:r>
            <a:r>
              <a:rPr lang="en-US" sz="2000" dirty="0" err="1" smtClean="0"/>
              <a:t>my_array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ldr</a:t>
            </a:r>
            <a:r>
              <a:rPr lang="en-US" sz="2000" dirty="0" smtClean="0"/>
              <a:t> r7, [r6, #2]</a:t>
            </a:r>
          </a:p>
          <a:p>
            <a:endParaRPr lang="en-US" sz="2000" dirty="0"/>
          </a:p>
          <a:p>
            <a:r>
              <a:rPr lang="en-US" sz="2000" dirty="0" smtClean="0"/>
              <a:t>What is wrong with this code?</a:t>
            </a:r>
          </a:p>
          <a:p>
            <a:r>
              <a:rPr lang="en-US" sz="2000" dirty="0" smtClean="0"/>
              <a:t>Presumably we want to put on r7 the element at position 2 of the array.</a:t>
            </a:r>
          </a:p>
          <a:p>
            <a:r>
              <a:rPr lang="en-US" sz="2000" dirty="0" smtClean="0"/>
              <a:t>We need to use this:</a:t>
            </a:r>
            <a:br>
              <a:rPr lang="en-US" sz="2000" dirty="0" smtClean="0"/>
            </a:br>
            <a:r>
              <a:rPr lang="en-US" sz="2000" dirty="0" smtClean="0"/>
              <a:t>	</a:t>
            </a:r>
            <a:r>
              <a:rPr lang="en-US" sz="2000" dirty="0" err="1" smtClean="0"/>
              <a:t>ldr</a:t>
            </a:r>
            <a:r>
              <a:rPr lang="en-US" sz="2000" dirty="0" smtClean="0"/>
              <a:t> r7, [r6, </a:t>
            </a:r>
            <a:r>
              <a:rPr lang="en-US" sz="2000" dirty="0" smtClean="0"/>
              <a:t>#8]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658343"/>
              </p:ext>
            </p:extLst>
          </p:nvPr>
        </p:nvGraphicFramePr>
        <p:xfrm>
          <a:off x="6629400" y="381000"/>
          <a:ext cx="2286000" cy="5429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143000"/>
              </a:tblGrid>
              <a:tr h="54292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MEMORY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Address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Contents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4765476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-9878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1234567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3298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86400" y="4248090"/>
            <a:ext cx="11860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</a:rPr>
              <a:t>my_array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023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of the following are true?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An array </a:t>
            </a:r>
            <a:r>
              <a:rPr lang="en-US" dirty="0"/>
              <a:t>is a memory address.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An array is </a:t>
            </a:r>
            <a:r>
              <a:rPr lang="en-US" dirty="0"/>
              <a:t>a pointer.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Both are true!</a:t>
            </a:r>
          </a:p>
          <a:p>
            <a:r>
              <a:rPr lang="en-US" dirty="0" smtClean="0"/>
              <a:t>Both </a:t>
            </a:r>
            <a:r>
              <a:rPr lang="en-US" dirty="0"/>
              <a:t>are </a:t>
            </a:r>
            <a:r>
              <a:rPr lang="en-US" b="1" u="sng" dirty="0"/>
              <a:t>partial</a:t>
            </a:r>
            <a:r>
              <a:rPr lang="en-US" dirty="0"/>
              <a:t> descriptions of what </a:t>
            </a:r>
            <a:r>
              <a:rPr lang="en-US" dirty="0" smtClean="0"/>
              <a:t>an array </a:t>
            </a:r>
            <a:r>
              <a:rPr lang="en-US" dirty="0"/>
              <a:t>is.</a:t>
            </a:r>
          </a:p>
          <a:p>
            <a:r>
              <a:rPr lang="en-US" dirty="0" smtClean="0"/>
              <a:t>An array is a memory address marking the </a:t>
            </a:r>
            <a:r>
              <a:rPr lang="en-US" b="1" u="sng" dirty="0" smtClean="0"/>
              <a:t>beginning</a:t>
            </a:r>
            <a:r>
              <a:rPr lang="en-US" dirty="0"/>
              <a:t> </a:t>
            </a:r>
            <a:r>
              <a:rPr lang="en-US" dirty="0" smtClean="0"/>
              <a:t>of a piece of memory containing items of a specific type.</a:t>
            </a:r>
          </a:p>
          <a:p>
            <a:r>
              <a:rPr lang="en-US" dirty="0" smtClean="0"/>
              <a:t>Note: there is </a:t>
            </a:r>
            <a:r>
              <a:rPr lang="en-US" b="1" u="sng" dirty="0" smtClean="0"/>
              <a:t>no difference</a:t>
            </a:r>
            <a:r>
              <a:rPr lang="en-US" dirty="0" smtClean="0"/>
              <a:t> between a memory address and a pointer, they are synonyms.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7649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534400" cy="5029200"/>
          </a:xfrm>
        </p:spPr>
        <p:txBody>
          <a:bodyPr/>
          <a:lstStyle/>
          <a:p>
            <a:r>
              <a:rPr lang="en-US" dirty="0" smtClean="0"/>
              <a:t>Which of the following are true?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A string is a memory address.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A string is a pointer.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A string is an array of characters.</a:t>
            </a:r>
          </a:p>
          <a:p>
            <a:pPr marL="5715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423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534400" cy="5029200"/>
          </a:xfrm>
        </p:spPr>
        <p:txBody>
          <a:bodyPr/>
          <a:lstStyle/>
          <a:p>
            <a:r>
              <a:rPr lang="en-US" dirty="0" smtClean="0"/>
              <a:t>Which of the following are true?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A string is a memory address.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A string is a pointer.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dirty="0" smtClean="0"/>
              <a:t>A string is an array of characters.</a:t>
            </a:r>
          </a:p>
          <a:p>
            <a:pPr marL="514350" indent="-457200"/>
            <a:endParaRPr lang="en-US" dirty="0"/>
          </a:p>
          <a:p>
            <a:pPr marL="514350" indent="-457200"/>
            <a:r>
              <a:rPr lang="en-US" dirty="0" smtClean="0"/>
              <a:t>All three are true.</a:t>
            </a:r>
          </a:p>
          <a:p>
            <a:pPr marL="514350" indent="-457200"/>
            <a:r>
              <a:rPr lang="en-US" dirty="0" smtClean="0"/>
              <a:t>All of them are </a:t>
            </a:r>
            <a:r>
              <a:rPr lang="en-US" b="1" u="sng" dirty="0" smtClean="0"/>
              <a:t>partial</a:t>
            </a:r>
            <a:r>
              <a:rPr lang="en-US" dirty="0" smtClean="0"/>
              <a:t> descriptions of what a string is.</a:t>
            </a:r>
          </a:p>
          <a:p>
            <a:pPr marL="514350" indent="-457200"/>
            <a:r>
              <a:rPr lang="en-US" dirty="0" smtClean="0"/>
              <a:t>Full description: a string is an array of characters (i.e., an array of 8-bit ASCII codes), that contains ASCII code 0 as its last character.</a:t>
            </a:r>
          </a:p>
          <a:p>
            <a:pPr marL="514350" indent="-457200"/>
            <a:r>
              <a:rPr lang="en-US" dirty="0" smtClean="0"/>
              <a:t>This definition is </a:t>
            </a:r>
            <a:r>
              <a:rPr lang="en-US" b="1" u="sng" dirty="0" smtClean="0"/>
              <a:t>the same</a:t>
            </a:r>
            <a:r>
              <a:rPr lang="en-US" dirty="0" smtClean="0"/>
              <a:t> in both C and assembly.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4572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876800" cy="1143000"/>
          </a:xfrm>
        </p:spPr>
        <p:txBody>
          <a:bodyPr/>
          <a:lstStyle/>
          <a:p>
            <a:r>
              <a:rPr lang="en-US" dirty="0"/>
              <a:t>Creating </a:t>
            </a:r>
            <a:r>
              <a:rPr lang="en-US" dirty="0" smtClean="0"/>
              <a:t>a String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5867400" cy="5029200"/>
          </a:xfrm>
        </p:spPr>
        <p:txBody>
          <a:bodyPr/>
          <a:lstStyle/>
          <a:p>
            <a:r>
              <a:rPr lang="en-US" sz="2400" dirty="0"/>
              <a:t>Assembler directives can be used to create </a:t>
            </a:r>
            <a:r>
              <a:rPr lang="en-US" sz="2400" dirty="0" smtClean="0"/>
              <a:t>a string.</a:t>
            </a:r>
          </a:p>
          <a:p>
            <a:r>
              <a:rPr lang="en-US" sz="2400" dirty="0"/>
              <a:t>Example 1</a:t>
            </a:r>
            <a:r>
              <a:rPr lang="en-US" sz="2400" dirty="0" smtClean="0"/>
              <a:t>:</a:t>
            </a:r>
            <a:endParaRPr lang="en-US" sz="2400" dirty="0"/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r>
              <a:rPr lang="pt-BR" sz="2400" dirty="0" smtClean="0"/>
              <a:t>string1:</a:t>
            </a:r>
            <a:endParaRPr lang="pt-BR" sz="2400" dirty="0"/>
          </a:p>
          <a:p>
            <a:pPr marL="0" indent="0">
              <a:buNone/>
            </a:pPr>
            <a:r>
              <a:rPr lang="pt-BR" sz="2400" dirty="0"/>
              <a:t>	.asciz </a:t>
            </a:r>
            <a:r>
              <a:rPr lang="pt-BR" sz="2400" dirty="0" smtClean="0"/>
              <a:t>"Hello"</a:t>
            </a:r>
            <a:endParaRPr lang="pt-BR" sz="2400" dirty="0"/>
          </a:p>
          <a:p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compiler makes sure that:</a:t>
            </a:r>
          </a:p>
          <a:p>
            <a:pPr lvl="1"/>
            <a:r>
              <a:rPr lang="en-US" sz="2000" dirty="0"/>
              <a:t>This </a:t>
            </a:r>
            <a:r>
              <a:rPr lang="en-US" sz="2000" dirty="0" smtClean="0"/>
              <a:t>string is </a:t>
            </a:r>
            <a:r>
              <a:rPr lang="en-US" sz="2000" dirty="0"/>
              <a:t>stored </a:t>
            </a:r>
            <a:r>
              <a:rPr lang="en-US" sz="2000" b="1" u="sng" dirty="0"/>
              <a:t>somewhere in memory</a:t>
            </a:r>
            <a:r>
              <a:rPr lang="en-US" sz="2000" dirty="0"/>
              <a:t> (the compiler chooses where, not us).</a:t>
            </a:r>
          </a:p>
          <a:p>
            <a:pPr lvl="1"/>
            <a:r>
              <a:rPr lang="en-US" sz="2000" dirty="0"/>
              <a:t>References to </a:t>
            </a:r>
            <a:r>
              <a:rPr lang="en-US" sz="2000" dirty="0" smtClean="0"/>
              <a:t>string1 will </a:t>
            </a:r>
            <a:r>
              <a:rPr lang="en-US" sz="2000" dirty="0"/>
              <a:t>be replaced by references to the memory address where the array is stored.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099558"/>
              </p:ext>
            </p:extLst>
          </p:nvPr>
        </p:nvGraphicFramePr>
        <p:xfrm>
          <a:off x="6629400" y="381000"/>
          <a:ext cx="2362200" cy="5972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1100"/>
                <a:gridCol w="1181100"/>
              </a:tblGrid>
              <a:tr h="54292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MEMORY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Address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Contents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???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???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???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???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???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???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???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???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???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???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???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???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???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02468" y="5391090"/>
            <a:ext cx="903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string1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6721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876800" cy="1143000"/>
          </a:xfrm>
        </p:spPr>
        <p:txBody>
          <a:bodyPr/>
          <a:lstStyle/>
          <a:p>
            <a:r>
              <a:rPr lang="en-US" dirty="0"/>
              <a:t>Creating </a:t>
            </a:r>
            <a:r>
              <a:rPr lang="en-US" dirty="0" smtClean="0"/>
              <a:t>a String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5867400" cy="5029200"/>
          </a:xfrm>
        </p:spPr>
        <p:txBody>
          <a:bodyPr/>
          <a:lstStyle/>
          <a:p>
            <a:r>
              <a:rPr lang="en-US" sz="2400" dirty="0"/>
              <a:t>Assembler directives can be used to create a string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Example 1</a:t>
            </a:r>
            <a:r>
              <a:rPr lang="en-US" sz="2400" dirty="0" smtClean="0"/>
              <a:t>:</a:t>
            </a:r>
            <a:endParaRPr lang="en-US" sz="2400" dirty="0"/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r>
              <a:rPr lang="pt-BR" sz="2400" dirty="0" smtClean="0"/>
              <a:t>string1:</a:t>
            </a:r>
            <a:endParaRPr lang="pt-BR" sz="2400" dirty="0"/>
          </a:p>
          <a:p>
            <a:pPr marL="0" indent="0">
              <a:buNone/>
            </a:pPr>
            <a:r>
              <a:rPr lang="pt-BR" sz="2400" dirty="0"/>
              <a:t>	.asciz </a:t>
            </a:r>
            <a:r>
              <a:rPr lang="pt-BR" sz="2400" dirty="0" smtClean="0"/>
              <a:t>"Hello"</a:t>
            </a:r>
            <a:endParaRPr lang="pt-BR" sz="2400" dirty="0"/>
          </a:p>
          <a:p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compiler makes sure that:</a:t>
            </a:r>
          </a:p>
          <a:p>
            <a:pPr lvl="1"/>
            <a:r>
              <a:rPr lang="en-US" sz="2000" dirty="0"/>
              <a:t>This </a:t>
            </a:r>
            <a:r>
              <a:rPr lang="en-US" sz="2000" dirty="0" smtClean="0"/>
              <a:t>string is </a:t>
            </a:r>
            <a:r>
              <a:rPr lang="en-US" sz="2000" dirty="0"/>
              <a:t>stored </a:t>
            </a:r>
            <a:r>
              <a:rPr lang="en-US" sz="2000" b="1" u="sng" dirty="0"/>
              <a:t>somewhere in memory</a:t>
            </a:r>
            <a:r>
              <a:rPr lang="en-US" sz="2000" dirty="0"/>
              <a:t> (the compiler chooses where, not us).</a:t>
            </a:r>
          </a:p>
          <a:p>
            <a:pPr lvl="1"/>
            <a:r>
              <a:rPr lang="en-US" sz="2000" dirty="0"/>
              <a:t>References to </a:t>
            </a:r>
            <a:r>
              <a:rPr lang="en-US" sz="2000" dirty="0" smtClean="0"/>
              <a:t>string1 will </a:t>
            </a:r>
            <a:r>
              <a:rPr lang="en-US" sz="2000" dirty="0"/>
              <a:t>be replaced by references to the memory address where the array is stored.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3470820"/>
              </p:ext>
            </p:extLst>
          </p:nvPr>
        </p:nvGraphicFramePr>
        <p:xfrm>
          <a:off x="6629400" y="381000"/>
          <a:ext cx="2362200" cy="5972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1100"/>
                <a:gridCol w="1181100"/>
              </a:tblGrid>
              <a:tr h="54292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MEMORY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Address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Contents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4765473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'\0'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'o'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4765471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'l'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'l'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4765469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'e'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'H'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02468" y="5391090"/>
            <a:ext cx="903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string1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787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876800" cy="1143000"/>
          </a:xfrm>
        </p:spPr>
        <p:txBody>
          <a:bodyPr/>
          <a:lstStyle/>
          <a:p>
            <a:r>
              <a:rPr lang="en-US" dirty="0"/>
              <a:t>Creating </a:t>
            </a:r>
            <a:r>
              <a:rPr lang="en-US" dirty="0" smtClean="0"/>
              <a:t>a String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5949234" cy="5029200"/>
          </a:xfrm>
        </p:spPr>
        <p:txBody>
          <a:bodyPr/>
          <a:lstStyle/>
          <a:p>
            <a:r>
              <a:rPr lang="en-US" sz="2400" dirty="0"/>
              <a:t>Assembler directives can be used to create a string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Example 1</a:t>
            </a:r>
            <a:r>
              <a:rPr lang="en-US" sz="2400" dirty="0" smtClean="0"/>
              <a:t>:</a:t>
            </a:r>
            <a:endParaRPr lang="en-US" sz="2400" dirty="0"/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r>
              <a:rPr lang="pt-BR" sz="2400" dirty="0" smtClean="0"/>
              <a:t>string1:</a:t>
            </a:r>
            <a:endParaRPr lang="pt-BR" sz="2400" dirty="0"/>
          </a:p>
          <a:p>
            <a:pPr marL="0" indent="0">
              <a:buNone/>
            </a:pPr>
            <a:r>
              <a:rPr lang="pt-BR" sz="2400" dirty="0"/>
              <a:t>	.ascii </a:t>
            </a:r>
            <a:r>
              <a:rPr lang="pt-BR" sz="2400" dirty="0" smtClean="0"/>
              <a:t>"105-c"</a:t>
            </a:r>
            <a:endParaRPr lang="pt-BR" sz="2400" dirty="0"/>
          </a:p>
          <a:p>
            <a:pPr marL="0" indent="0">
              <a:buNone/>
            </a:pPr>
            <a:r>
              <a:rPr lang="pt-BR" sz="2400" dirty="0"/>
              <a:t>	.byte 0x00</a:t>
            </a:r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618597"/>
              </p:ext>
            </p:extLst>
          </p:nvPr>
        </p:nvGraphicFramePr>
        <p:xfrm>
          <a:off x="6629400" y="381000"/>
          <a:ext cx="2362200" cy="5972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1100"/>
                <a:gridCol w="1181100"/>
              </a:tblGrid>
              <a:tr h="54292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MEMORY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Address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Contents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4765473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???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???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4765471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???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???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4765469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???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???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???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02468" y="5391090"/>
            <a:ext cx="903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string1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1421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876800" cy="1143000"/>
          </a:xfrm>
        </p:spPr>
        <p:txBody>
          <a:bodyPr/>
          <a:lstStyle/>
          <a:p>
            <a:r>
              <a:rPr lang="en-US" dirty="0"/>
              <a:t>Creating </a:t>
            </a:r>
            <a:r>
              <a:rPr lang="en-US" dirty="0" smtClean="0"/>
              <a:t>a String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5867400" cy="5029200"/>
          </a:xfrm>
        </p:spPr>
        <p:txBody>
          <a:bodyPr/>
          <a:lstStyle/>
          <a:p>
            <a:r>
              <a:rPr lang="en-US" sz="2400" dirty="0"/>
              <a:t>Assembler directives can be used to create a string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Example 1</a:t>
            </a:r>
            <a:r>
              <a:rPr lang="en-US" sz="2400" dirty="0" smtClean="0"/>
              <a:t>:</a:t>
            </a:r>
            <a:endParaRPr lang="en-US" sz="2400" dirty="0"/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r>
              <a:rPr lang="pt-BR" sz="2400" dirty="0" smtClean="0"/>
              <a:t>string1:</a:t>
            </a:r>
            <a:endParaRPr lang="pt-BR" sz="2400" dirty="0"/>
          </a:p>
          <a:p>
            <a:pPr marL="0" indent="0">
              <a:buNone/>
            </a:pPr>
            <a:r>
              <a:rPr lang="pt-BR" sz="2400" dirty="0"/>
              <a:t>	.ascii </a:t>
            </a:r>
            <a:r>
              <a:rPr lang="pt-BR" sz="2400" dirty="0" smtClean="0"/>
              <a:t>"105-c"</a:t>
            </a:r>
            <a:endParaRPr lang="pt-BR" sz="2400" dirty="0"/>
          </a:p>
          <a:p>
            <a:pPr marL="0" indent="0">
              <a:buNone/>
            </a:pPr>
            <a:r>
              <a:rPr lang="pt-BR" sz="2400" dirty="0"/>
              <a:t>	.byte 0x00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sz="2400" dirty="0"/>
              <a:t>Common question: </a:t>
            </a:r>
            <a:endParaRPr lang="en-US" sz="2400" dirty="0" smtClean="0"/>
          </a:p>
          <a:p>
            <a:pPr lvl="1"/>
            <a:r>
              <a:rPr lang="en-US" sz="2000" dirty="0" smtClean="0"/>
              <a:t>Since the last character of the string is 0, how can we put an actual zero in the string?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377398"/>
              </p:ext>
            </p:extLst>
          </p:nvPr>
        </p:nvGraphicFramePr>
        <p:xfrm>
          <a:off x="6629400" y="381000"/>
          <a:ext cx="2362200" cy="5972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1100"/>
                <a:gridCol w="1181100"/>
              </a:tblGrid>
              <a:tr h="54292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MEMORY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Address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Contents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4765473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'\0'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'c'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4765471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'-'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'5'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4765469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'0'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'1'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02468" y="5391090"/>
            <a:ext cx="903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string1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63223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876800" cy="1143000"/>
          </a:xfrm>
        </p:spPr>
        <p:txBody>
          <a:bodyPr/>
          <a:lstStyle/>
          <a:p>
            <a:r>
              <a:rPr lang="en-US" dirty="0"/>
              <a:t>Creating </a:t>
            </a:r>
            <a:r>
              <a:rPr lang="en-US" dirty="0" smtClean="0"/>
              <a:t>a String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5949234" cy="5029200"/>
          </a:xfrm>
        </p:spPr>
        <p:txBody>
          <a:bodyPr/>
          <a:lstStyle/>
          <a:p>
            <a:r>
              <a:rPr lang="en-US" sz="2400" dirty="0"/>
              <a:t>Assembler directives can be used to create a string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Example 1</a:t>
            </a:r>
            <a:r>
              <a:rPr lang="en-US" sz="2400" dirty="0" smtClean="0"/>
              <a:t>:</a:t>
            </a:r>
            <a:endParaRPr lang="en-US" sz="2400" dirty="0"/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r>
              <a:rPr lang="pt-BR" sz="2400" dirty="0" smtClean="0"/>
              <a:t>string1:</a:t>
            </a:r>
            <a:endParaRPr lang="pt-BR" sz="2400" dirty="0"/>
          </a:p>
          <a:p>
            <a:pPr marL="0" indent="0">
              <a:buNone/>
            </a:pPr>
            <a:r>
              <a:rPr lang="pt-BR" sz="2400" dirty="0"/>
              <a:t>	.ascii </a:t>
            </a:r>
            <a:r>
              <a:rPr lang="pt-BR" sz="2400" dirty="0" smtClean="0"/>
              <a:t>"105-c"</a:t>
            </a:r>
            <a:endParaRPr lang="pt-BR" sz="2400" dirty="0"/>
          </a:p>
          <a:p>
            <a:pPr marL="0" indent="0">
              <a:buNone/>
            </a:pPr>
            <a:r>
              <a:rPr lang="pt-BR" sz="2400" dirty="0"/>
              <a:t>	.byte </a:t>
            </a:r>
            <a:r>
              <a:rPr lang="pt-BR" sz="2400" dirty="0" smtClean="0"/>
              <a:t>0x00</a:t>
            </a:r>
          </a:p>
          <a:p>
            <a:pPr marL="0" indent="0">
              <a:buNone/>
            </a:pPr>
            <a:endParaRPr lang="pt-BR" sz="1000" dirty="0"/>
          </a:p>
          <a:p>
            <a:r>
              <a:rPr lang="en-US" sz="2400" dirty="0" smtClean="0"/>
              <a:t>Common </a:t>
            </a:r>
            <a:r>
              <a:rPr lang="en-US" sz="2400" dirty="0"/>
              <a:t>question: </a:t>
            </a:r>
            <a:endParaRPr lang="en-US" sz="2400" dirty="0" smtClean="0"/>
          </a:p>
          <a:p>
            <a:pPr lvl="1"/>
            <a:r>
              <a:rPr lang="en-US" sz="2000" dirty="0" smtClean="0"/>
              <a:t>Since the last character of the string is 0, how can we put an actual zero in the string?</a:t>
            </a:r>
          </a:p>
          <a:p>
            <a:r>
              <a:rPr lang="en-US" sz="2400" dirty="0"/>
              <a:t>Answer: character '0' is </a:t>
            </a:r>
            <a:r>
              <a:rPr lang="en-US" sz="2400" b="1" u="sng" dirty="0"/>
              <a:t>not</a:t>
            </a:r>
            <a:r>
              <a:rPr lang="en-US" sz="2400" dirty="0"/>
              <a:t> character 0.</a:t>
            </a:r>
          </a:p>
          <a:p>
            <a:pPr lvl="1"/>
            <a:r>
              <a:rPr lang="en-US" sz="2000" dirty="0"/>
              <a:t>Character '0' has ASCII code 48.</a:t>
            </a:r>
          </a:p>
          <a:p>
            <a:pPr lvl="1"/>
            <a:r>
              <a:rPr lang="en-US" sz="2000" dirty="0"/>
              <a:t>Character 0 </a:t>
            </a:r>
            <a:r>
              <a:rPr lang="en-US" sz="2000" dirty="0" smtClean="0"/>
              <a:t>(also written '\0') has </a:t>
            </a:r>
            <a:r>
              <a:rPr lang="en-US" sz="2000" dirty="0"/>
              <a:t>ASCII code 0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0847992"/>
              </p:ext>
            </p:extLst>
          </p:nvPr>
        </p:nvGraphicFramePr>
        <p:xfrm>
          <a:off x="6629400" y="381000"/>
          <a:ext cx="2362200" cy="5972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1100"/>
                <a:gridCol w="1181100"/>
              </a:tblGrid>
              <a:tr h="54292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MEMORY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Address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Contents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4765473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'\0'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'c'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4765471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'-'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'5'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4765469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'0'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'1'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02468" y="5391090"/>
            <a:ext cx="903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string1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4003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876800" cy="1143000"/>
          </a:xfrm>
        </p:spPr>
        <p:txBody>
          <a:bodyPr/>
          <a:lstStyle/>
          <a:p>
            <a:r>
              <a:rPr lang="en-US" dirty="0" smtClean="0"/>
              <a:t>Using a String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5949234" cy="5029200"/>
          </a:xfrm>
        </p:spPr>
        <p:txBody>
          <a:bodyPr/>
          <a:lstStyle/>
          <a:p>
            <a:pPr marL="800100" lvl="2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lrd</a:t>
            </a:r>
            <a:r>
              <a:rPr lang="en-US" sz="2400" dirty="0" smtClean="0"/>
              <a:t> r4, =0x101f1000</a:t>
            </a:r>
          </a:p>
          <a:p>
            <a:pPr marL="800100" lvl="2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ldr</a:t>
            </a:r>
            <a:r>
              <a:rPr lang="en-US" sz="2400" dirty="0" smtClean="0"/>
              <a:t> r6, string1</a:t>
            </a:r>
          </a:p>
          <a:p>
            <a:pPr marL="800100" lvl="2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ldr</a:t>
            </a:r>
            <a:r>
              <a:rPr lang="en-US" sz="2400" dirty="0" smtClean="0"/>
              <a:t> r7, [r6, #3]</a:t>
            </a:r>
          </a:p>
          <a:p>
            <a:pPr marL="800100" lvl="2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str</a:t>
            </a:r>
            <a:r>
              <a:rPr lang="en-US" sz="2400" dirty="0" smtClean="0"/>
              <a:t> r7, [r4]</a:t>
            </a:r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r>
              <a:rPr lang="pt-BR" sz="2400" dirty="0" smtClean="0"/>
              <a:t>string1:</a:t>
            </a:r>
            <a:endParaRPr lang="pt-BR" sz="2400" dirty="0"/>
          </a:p>
          <a:p>
            <a:pPr marL="0" indent="0">
              <a:buNone/>
            </a:pPr>
            <a:r>
              <a:rPr lang="pt-BR" sz="2400" dirty="0"/>
              <a:t>	.ascii </a:t>
            </a:r>
            <a:r>
              <a:rPr lang="pt-BR" sz="2400" dirty="0" smtClean="0"/>
              <a:t>"105-c"</a:t>
            </a:r>
            <a:endParaRPr lang="pt-BR" sz="2400" dirty="0"/>
          </a:p>
          <a:p>
            <a:pPr marL="0" indent="0">
              <a:buNone/>
            </a:pPr>
            <a:r>
              <a:rPr lang="pt-BR" sz="2400" dirty="0"/>
              <a:t>	.byte </a:t>
            </a:r>
            <a:r>
              <a:rPr lang="pt-BR" sz="2400" dirty="0" smtClean="0"/>
              <a:t>0x00</a:t>
            </a:r>
          </a:p>
          <a:p>
            <a:pPr marL="0" indent="0">
              <a:buNone/>
            </a:pPr>
            <a:endParaRPr lang="pt-BR" sz="1000" dirty="0"/>
          </a:p>
          <a:p>
            <a:r>
              <a:rPr lang="en-US" sz="2400" dirty="0" smtClean="0"/>
              <a:t>What does this code do?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216949"/>
              </p:ext>
            </p:extLst>
          </p:nvPr>
        </p:nvGraphicFramePr>
        <p:xfrm>
          <a:off x="6629400" y="381000"/>
          <a:ext cx="2362200" cy="5972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1100"/>
                <a:gridCol w="1181100"/>
              </a:tblGrid>
              <a:tr h="54292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MEMORY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Address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Contents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4765473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'\0'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'c'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4765471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'-'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'5'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4765469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'0'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'1'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02468" y="5391090"/>
            <a:ext cx="903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string1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6739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876800" cy="1143000"/>
          </a:xfrm>
        </p:spPr>
        <p:txBody>
          <a:bodyPr/>
          <a:lstStyle/>
          <a:p>
            <a:r>
              <a:rPr lang="en-US" dirty="0" smtClean="0"/>
              <a:t>Using a String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5949234" cy="5029200"/>
          </a:xfrm>
        </p:spPr>
        <p:txBody>
          <a:bodyPr/>
          <a:lstStyle/>
          <a:p>
            <a:pPr marL="800100" lvl="2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lrd</a:t>
            </a:r>
            <a:r>
              <a:rPr lang="en-US" sz="2400" dirty="0" smtClean="0"/>
              <a:t> r4, =0x101f1000</a:t>
            </a:r>
          </a:p>
          <a:p>
            <a:pPr marL="800100" lvl="2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ldr</a:t>
            </a:r>
            <a:r>
              <a:rPr lang="en-US" sz="2400" dirty="0" smtClean="0"/>
              <a:t> r6, string1</a:t>
            </a:r>
          </a:p>
          <a:p>
            <a:pPr marL="800100" lvl="2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ldr</a:t>
            </a:r>
            <a:r>
              <a:rPr lang="en-US" sz="2400" dirty="0" smtClean="0"/>
              <a:t> r7, [r6, #3]</a:t>
            </a:r>
          </a:p>
          <a:p>
            <a:pPr marL="800100" lvl="2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str</a:t>
            </a:r>
            <a:r>
              <a:rPr lang="en-US" sz="2400" dirty="0" smtClean="0"/>
              <a:t> r7</a:t>
            </a:r>
            <a:r>
              <a:rPr lang="en-US" sz="2400" smtClean="0"/>
              <a:t>, [r4</a:t>
            </a:r>
            <a:r>
              <a:rPr lang="en-US" sz="2400" dirty="0" smtClean="0"/>
              <a:t>]</a:t>
            </a:r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r>
              <a:rPr lang="pt-BR" sz="2400" dirty="0" smtClean="0"/>
              <a:t>string1:</a:t>
            </a:r>
            <a:endParaRPr lang="pt-BR" sz="2400" dirty="0"/>
          </a:p>
          <a:p>
            <a:pPr marL="0" indent="0">
              <a:buNone/>
            </a:pPr>
            <a:r>
              <a:rPr lang="pt-BR" sz="2400" dirty="0"/>
              <a:t>	.ascii </a:t>
            </a:r>
            <a:r>
              <a:rPr lang="pt-BR" sz="2400" dirty="0" smtClean="0"/>
              <a:t>"105-c"</a:t>
            </a:r>
            <a:endParaRPr lang="pt-BR" sz="2400" dirty="0"/>
          </a:p>
          <a:p>
            <a:pPr marL="0" indent="0">
              <a:buNone/>
            </a:pPr>
            <a:r>
              <a:rPr lang="pt-BR" sz="2400" dirty="0"/>
              <a:t>	.byte </a:t>
            </a:r>
            <a:r>
              <a:rPr lang="pt-BR" sz="2400" dirty="0" smtClean="0"/>
              <a:t>0x00</a:t>
            </a:r>
          </a:p>
          <a:p>
            <a:pPr marL="0" indent="0">
              <a:buNone/>
            </a:pPr>
            <a:endParaRPr lang="pt-BR" sz="1000" dirty="0"/>
          </a:p>
          <a:p>
            <a:r>
              <a:rPr lang="en-US" sz="2400" dirty="0" smtClean="0"/>
              <a:t>What does this code do?</a:t>
            </a:r>
          </a:p>
          <a:p>
            <a:pPr lvl="1"/>
            <a:r>
              <a:rPr lang="en-US" sz="2000" dirty="0" smtClean="0"/>
              <a:t>It prints '-'.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43408"/>
              </p:ext>
            </p:extLst>
          </p:nvPr>
        </p:nvGraphicFramePr>
        <p:xfrm>
          <a:off x="6629400" y="381000"/>
          <a:ext cx="2362200" cy="5972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1100"/>
                <a:gridCol w="1181100"/>
              </a:tblGrid>
              <a:tr h="54292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MEMORY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Address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Contents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4765473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'\0'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'c'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4765471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'-'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'5'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4765469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'0'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'1'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02468" y="5391090"/>
            <a:ext cx="903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string1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59982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876800" cy="1143000"/>
          </a:xfrm>
        </p:spPr>
        <p:txBody>
          <a:bodyPr/>
          <a:lstStyle/>
          <a:p>
            <a:r>
              <a:rPr lang="en-US" dirty="0" smtClean="0"/>
              <a:t>Length of a String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5497668" cy="5029200"/>
          </a:xfrm>
        </p:spPr>
        <p:txBody>
          <a:bodyPr/>
          <a:lstStyle/>
          <a:p>
            <a:pPr marL="800100" lvl="2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lrd</a:t>
            </a:r>
            <a:r>
              <a:rPr lang="en-US" sz="2400" dirty="0" smtClean="0"/>
              <a:t> r4, =0x101f1000</a:t>
            </a:r>
          </a:p>
          <a:p>
            <a:pPr marL="800100" lvl="2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ldr</a:t>
            </a:r>
            <a:r>
              <a:rPr lang="en-US" sz="2400" dirty="0" smtClean="0"/>
              <a:t> r6, string1</a:t>
            </a:r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r>
              <a:rPr lang="pt-BR" sz="2400" dirty="0" smtClean="0"/>
              <a:t>string1:</a:t>
            </a:r>
            <a:endParaRPr lang="pt-BR" sz="2400" dirty="0"/>
          </a:p>
          <a:p>
            <a:pPr marL="0" indent="0">
              <a:buNone/>
            </a:pPr>
            <a:r>
              <a:rPr lang="pt-BR" sz="2400" dirty="0"/>
              <a:t>	.ascii </a:t>
            </a:r>
            <a:r>
              <a:rPr lang="pt-BR" sz="2400" dirty="0" smtClean="0"/>
              <a:t>"105-c"</a:t>
            </a:r>
            <a:endParaRPr lang="pt-BR" sz="2400" dirty="0"/>
          </a:p>
          <a:p>
            <a:pPr marL="0" indent="0">
              <a:buNone/>
            </a:pPr>
            <a:r>
              <a:rPr lang="pt-BR" sz="2400" dirty="0"/>
              <a:t>	.byte </a:t>
            </a:r>
            <a:r>
              <a:rPr lang="pt-BR" sz="2400" dirty="0" smtClean="0"/>
              <a:t>0x00</a:t>
            </a:r>
          </a:p>
          <a:p>
            <a:pPr marL="0" indent="0">
              <a:buNone/>
            </a:pPr>
            <a:endParaRPr lang="pt-BR" sz="1000" dirty="0"/>
          </a:p>
          <a:p>
            <a:r>
              <a:rPr lang="en-US" sz="2400" dirty="0" smtClean="0"/>
              <a:t>How can we write a function that computes the length of a string?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413659"/>
              </p:ext>
            </p:extLst>
          </p:nvPr>
        </p:nvGraphicFramePr>
        <p:xfrm>
          <a:off x="6629400" y="381000"/>
          <a:ext cx="2362200" cy="5972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1100"/>
                <a:gridCol w="1181100"/>
              </a:tblGrid>
              <a:tr h="54292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MEMORY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Address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Contents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4765473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'\0'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'c'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4765471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'-'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'5'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4765469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'0'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'1'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02468" y="5391090"/>
            <a:ext cx="903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string1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16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C, you can declare an array explicitly, for example: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a[10];</a:t>
            </a:r>
          </a:p>
          <a:p>
            <a:pPr marL="0" indent="0">
              <a:buNone/>
            </a:pPr>
            <a:r>
              <a:rPr lang="en-US" dirty="0" smtClean="0"/>
              <a:t>char * b = </a:t>
            </a:r>
            <a:r>
              <a:rPr lang="en-US" dirty="0" err="1" smtClean="0"/>
              <a:t>malloc</a:t>
            </a:r>
            <a:r>
              <a:rPr lang="en-US" dirty="0" smtClean="0"/>
              <a:t>(20);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99086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876800" cy="1143000"/>
          </a:xfrm>
        </p:spPr>
        <p:txBody>
          <a:bodyPr/>
          <a:lstStyle/>
          <a:p>
            <a:r>
              <a:rPr lang="en-US" dirty="0" smtClean="0"/>
              <a:t>Length of a String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5497668" cy="5029200"/>
          </a:xfrm>
        </p:spPr>
        <p:txBody>
          <a:bodyPr/>
          <a:lstStyle/>
          <a:p>
            <a:pPr marL="800100" lvl="2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lrd</a:t>
            </a:r>
            <a:r>
              <a:rPr lang="en-US" sz="2400" dirty="0" smtClean="0"/>
              <a:t> r4, =0x101f1000</a:t>
            </a:r>
          </a:p>
          <a:p>
            <a:pPr marL="800100" lvl="2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ldr</a:t>
            </a:r>
            <a:r>
              <a:rPr lang="en-US" sz="2400" dirty="0" smtClean="0"/>
              <a:t> r6, string1</a:t>
            </a:r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r>
              <a:rPr lang="pt-BR" sz="2400" dirty="0" smtClean="0"/>
              <a:t>string1:</a:t>
            </a:r>
            <a:endParaRPr lang="pt-BR" sz="2400" dirty="0"/>
          </a:p>
          <a:p>
            <a:pPr marL="0" indent="0">
              <a:buNone/>
            </a:pPr>
            <a:r>
              <a:rPr lang="pt-BR" sz="2400" dirty="0"/>
              <a:t>	.ascii </a:t>
            </a:r>
            <a:r>
              <a:rPr lang="pt-BR" sz="2400" dirty="0" smtClean="0"/>
              <a:t>"105-c"</a:t>
            </a:r>
            <a:endParaRPr lang="pt-BR" sz="2400" dirty="0"/>
          </a:p>
          <a:p>
            <a:pPr marL="0" indent="0">
              <a:buNone/>
            </a:pPr>
            <a:r>
              <a:rPr lang="pt-BR" sz="2400" dirty="0"/>
              <a:t>	.byte </a:t>
            </a:r>
            <a:r>
              <a:rPr lang="pt-BR" sz="2400" dirty="0" smtClean="0"/>
              <a:t>0x00</a:t>
            </a:r>
          </a:p>
          <a:p>
            <a:pPr marL="0" indent="0">
              <a:buNone/>
            </a:pPr>
            <a:endParaRPr lang="pt-BR" sz="1000" dirty="0"/>
          </a:p>
          <a:p>
            <a:r>
              <a:rPr lang="en-US" sz="2400" dirty="0" smtClean="0"/>
              <a:t>How can we write a function that computes the length of a string?</a:t>
            </a:r>
          </a:p>
          <a:p>
            <a:r>
              <a:rPr lang="en-US" sz="2400" dirty="0" smtClean="0"/>
              <a:t>What arguments does it need?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723083"/>
              </p:ext>
            </p:extLst>
          </p:nvPr>
        </p:nvGraphicFramePr>
        <p:xfrm>
          <a:off x="6629400" y="381000"/>
          <a:ext cx="2362200" cy="5972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1100"/>
                <a:gridCol w="1181100"/>
              </a:tblGrid>
              <a:tr h="54292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MEMORY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Address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Contents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4765473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'\0'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'c'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4765471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'-'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'5'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4765469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'0'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'1'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02468" y="5391090"/>
            <a:ext cx="903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string1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25016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876800" cy="1143000"/>
          </a:xfrm>
        </p:spPr>
        <p:txBody>
          <a:bodyPr/>
          <a:lstStyle/>
          <a:p>
            <a:r>
              <a:rPr lang="en-US" dirty="0" smtClean="0"/>
              <a:t>Length of a String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5497668" cy="5029200"/>
          </a:xfrm>
        </p:spPr>
        <p:txBody>
          <a:bodyPr/>
          <a:lstStyle/>
          <a:p>
            <a:pPr marL="800100" lvl="2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lrd</a:t>
            </a:r>
            <a:r>
              <a:rPr lang="en-US" sz="2400" dirty="0" smtClean="0"/>
              <a:t> r4, =0x101f1000</a:t>
            </a:r>
          </a:p>
          <a:p>
            <a:pPr marL="800100" lvl="2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ldr</a:t>
            </a:r>
            <a:r>
              <a:rPr lang="en-US" sz="2400" dirty="0" smtClean="0"/>
              <a:t> r6, string1</a:t>
            </a:r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r>
              <a:rPr lang="pt-BR" sz="2400" dirty="0" smtClean="0"/>
              <a:t>string1:</a:t>
            </a:r>
            <a:endParaRPr lang="pt-BR" sz="2400" dirty="0"/>
          </a:p>
          <a:p>
            <a:pPr marL="0" indent="0">
              <a:buNone/>
            </a:pPr>
            <a:r>
              <a:rPr lang="pt-BR" sz="2400" dirty="0"/>
              <a:t>	.ascii </a:t>
            </a:r>
            <a:r>
              <a:rPr lang="pt-BR" sz="2400" dirty="0" smtClean="0"/>
              <a:t>"105-c"</a:t>
            </a:r>
            <a:endParaRPr lang="pt-BR" sz="2400" dirty="0"/>
          </a:p>
          <a:p>
            <a:pPr marL="0" indent="0">
              <a:buNone/>
            </a:pPr>
            <a:r>
              <a:rPr lang="pt-BR" sz="2400" dirty="0"/>
              <a:t>	.byte </a:t>
            </a:r>
            <a:r>
              <a:rPr lang="pt-BR" sz="2400" dirty="0" smtClean="0"/>
              <a:t>0x00</a:t>
            </a:r>
          </a:p>
          <a:p>
            <a:pPr marL="0" indent="0">
              <a:buNone/>
            </a:pPr>
            <a:endParaRPr lang="pt-BR" sz="1000" dirty="0"/>
          </a:p>
          <a:p>
            <a:r>
              <a:rPr lang="en-US" sz="2400" dirty="0" smtClean="0"/>
              <a:t>How can we write a function that computes the length of a string?</a:t>
            </a:r>
          </a:p>
          <a:p>
            <a:r>
              <a:rPr lang="en-US" sz="2400" dirty="0" smtClean="0"/>
              <a:t>What arguments does it need?</a:t>
            </a:r>
          </a:p>
          <a:p>
            <a:pPr lvl="1"/>
            <a:r>
              <a:rPr lang="en-US" sz="2000" dirty="0" smtClean="0"/>
              <a:t>Just the string itself (the memory address).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839943"/>
              </p:ext>
            </p:extLst>
          </p:nvPr>
        </p:nvGraphicFramePr>
        <p:xfrm>
          <a:off x="6629400" y="381000"/>
          <a:ext cx="2362200" cy="5972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1100"/>
                <a:gridCol w="1181100"/>
              </a:tblGrid>
              <a:tr h="54292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MEMORY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Address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Contents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4765473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'\0'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'c'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4765471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'-'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'5'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4765469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'0'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'1'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02468" y="5391090"/>
            <a:ext cx="903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string1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754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876800" cy="1143000"/>
          </a:xfrm>
        </p:spPr>
        <p:txBody>
          <a:bodyPr/>
          <a:lstStyle/>
          <a:p>
            <a:r>
              <a:rPr lang="en-US" dirty="0" smtClean="0"/>
              <a:t>Length of a String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5497668" cy="5029200"/>
          </a:xfrm>
        </p:spPr>
        <p:txBody>
          <a:bodyPr/>
          <a:lstStyle/>
          <a:p>
            <a:pPr marL="0" indent="0">
              <a:buNone/>
            </a:pPr>
            <a:r>
              <a:rPr lang="pt-BR" sz="2000" dirty="0"/>
              <a:t>strlen:</a:t>
            </a:r>
          </a:p>
          <a:p>
            <a:pPr marL="0" indent="0">
              <a:buNone/>
            </a:pPr>
            <a:r>
              <a:rPr lang="pt-BR" sz="2000" dirty="0"/>
              <a:t>	push {r4, r5, lr}</a:t>
            </a:r>
          </a:p>
          <a:p>
            <a:pPr marL="0" indent="0">
              <a:buNone/>
            </a:pPr>
            <a:endParaRPr lang="pt-BR" sz="1000" dirty="0"/>
          </a:p>
          <a:p>
            <a:pPr marL="0" indent="0">
              <a:buNone/>
            </a:pPr>
            <a:r>
              <a:rPr lang="pt-BR" sz="2000" dirty="0"/>
              <a:t>	mov r4, r0</a:t>
            </a:r>
          </a:p>
          <a:p>
            <a:pPr marL="0" indent="0">
              <a:buNone/>
            </a:pPr>
            <a:r>
              <a:rPr lang="pt-BR" sz="2000" dirty="0"/>
              <a:t>	mov r0, #0</a:t>
            </a:r>
          </a:p>
          <a:p>
            <a:pPr marL="0" indent="0">
              <a:buNone/>
            </a:pPr>
            <a:endParaRPr lang="pt-BR" sz="1000" dirty="0"/>
          </a:p>
          <a:p>
            <a:pPr marL="0" indent="0">
              <a:buNone/>
            </a:pPr>
            <a:r>
              <a:rPr lang="pt-BR" sz="2000" dirty="0"/>
              <a:t>strlen_loop:</a:t>
            </a:r>
          </a:p>
          <a:p>
            <a:pPr marL="0" indent="0">
              <a:buNone/>
            </a:pPr>
            <a:r>
              <a:rPr lang="pt-BR" sz="2000" dirty="0"/>
              <a:t>	ldrb r5, [r4, r0]</a:t>
            </a:r>
          </a:p>
          <a:p>
            <a:pPr marL="0" indent="0">
              <a:buNone/>
            </a:pPr>
            <a:r>
              <a:rPr lang="pt-BR" sz="2000" dirty="0"/>
              <a:t>	cmp r5, #0</a:t>
            </a:r>
          </a:p>
          <a:p>
            <a:pPr marL="0" indent="0">
              <a:buNone/>
            </a:pPr>
            <a:r>
              <a:rPr lang="pt-BR" sz="2000" dirty="0"/>
              <a:t>	beq strlen_exit</a:t>
            </a:r>
          </a:p>
          <a:p>
            <a:pPr marL="0" indent="0">
              <a:buNone/>
            </a:pPr>
            <a:r>
              <a:rPr lang="pt-BR" sz="2000" dirty="0"/>
              <a:t>	add r0, r0, #1</a:t>
            </a:r>
          </a:p>
          <a:p>
            <a:pPr marL="0" indent="0">
              <a:buNone/>
            </a:pPr>
            <a:r>
              <a:rPr lang="pt-BR" sz="2000" dirty="0"/>
              <a:t>	b strlen_loop</a:t>
            </a:r>
          </a:p>
          <a:p>
            <a:pPr marL="0" indent="0">
              <a:buNone/>
            </a:pPr>
            <a:endParaRPr lang="pt-BR" sz="1000" dirty="0"/>
          </a:p>
          <a:p>
            <a:pPr marL="0" indent="0">
              <a:buNone/>
            </a:pPr>
            <a:r>
              <a:rPr lang="pt-BR" sz="2000" dirty="0"/>
              <a:t>strlen_exit:	</a:t>
            </a:r>
          </a:p>
          <a:p>
            <a:pPr marL="0" indent="0">
              <a:buNone/>
            </a:pPr>
            <a:r>
              <a:rPr lang="pt-BR" sz="2000" dirty="0"/>
              <a:t>	</a:t>
            </a:r>
            <a:r>
              <a:rPr lang="pt-BR" sz="2000" dirty="0" smtClean="0"/>
              <a:t>pop </a:t>
            </a:r>
            <a:r>
              <a:rPr lang="pt-BR" sz="2000" dirty="0"/>
              <a:t>{r4, r5, lr}</a:t>
            </a:r>
          </a:p>
          <a:p>
            <a:pPr marL="0" indent="0">
              <a:buNone/>
            </a:pPr>
            <a:r>
              <a:rPr lang="pt-BR" sz="2000" dirty="0"/>
              <a:t>	bx lr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256039"/>
              </p:ext>
            </p:extLst>
          </p:nvPr>
        </p:nvGraphicFramePr>
        <p:xfrm>
          <a:off x="6629400" y="381000"/>
          <a:ext cx="2362200" cy="5972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1100"/>
                <a:gridCol w="1181100"/>
              </a:tblGrid>
              <a:tr h="54292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MEMORY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Address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Contents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4765473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'\0'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'c'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4765471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'-'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'5'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4765469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'0'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'1'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225122" y="5391090"/>
            <a:ext cx="4042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r4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29185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876800" cy="1143000"/>
          </a:xfrm>
        </p:spPr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strlen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5497668" cy="5029200"/>
          </a:xfrm>
        </p:spPr>
        <p:txBody>
          <a:bodyPr/>
          <a:lstStyle/>
          <a:p>
            <a:pPr marL="800100" lvl="2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ldr</a:t>
            </a:r>
            <a:r>
              <a:rPr lang="en-US" sz="2400" dirty="0" smtClean="0"/>
              <a:t> r6, string1</a:t>
            </a:r>
          </a:p>
          <a:p>
            <a:pPr marL="800100" lvl="2" indent="0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mov</a:t>
            </a:r>
            <a:r>
              <a:rPr lang="en-US" sz="2400" dirty="0" smtClean="0"/>
              <a:t> r0, r6</a:t>
            </a:r>
          </a:p>
          <a:p>
            <a:pPr marL="800100" lvl="2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bl</a:t>
            </a:r>
            <a:r>
              <a:rPr lang="en-US" sz="2400" dirty="0" smtClean="0"/>
              <a:t> </a:t>
            </a:r>
            <a:r>
              <a:rPr lang="en-US" sz="2400" dirty="0" err="1" smtClean="0"/>
              <a:t>strlen</a:t>
            </a:r>
            <a:r>
              <a:rPr lang="en-US" sz="2400" dirty="0"/>
              <a:t>	</a:t>
            </a:r>
            <a:endParaRPr lang="en-US" sz="2400" dirty="0" smtClean="0"/>
          </a:p>
          <a:p>
            <a:pPr marL="800100" lvl="2" indent="0">
              <a:buNone/>
            </a:pPr>
            <a:endParaRPr lang="en-US" sz="1100" dirty="0" smtClean="0"/>
          </a:p>
          <a:p>
            <a:pPr marL="0" indent="0">
              <a:buNone/>
            </a:pPr>
            <a:r>
              <a:rPr lang="pt-BR" sz="2400" dirty="0" smtClean="0"/>
              <a:t>string1:</a:t>
            </a:r>
            <a:endParaRPr lang="pt-BR" sz="2400" dirty="0"/>
          </a:p>
          <a:p>
            <a:pPr marL="0" indent="0">
              <a:buNone/>
            </a:pPr>
            <a:r>
              <a:rPr lang="pt-BR" sz="2400" dirty="0"/>
              <a:t>	.ascii </a:t>
            </a:r>
            <a:r>
              <a:rPr lang="pt-BR" sz="2400" dirty="0" smtClean="0"/>
              <a:t>"105-c"</a:t>
            </a:r>
            <a:endParaRPr lang="pt-BR" sz="2400" dirty="0"/>
          </a:p>
          <a:p>
            <a:pPr marL="0" indent="0">
              <a:buNone/>
            </a:pPr>
            <a:r>
              <a:rPr lang="pt-BR" sz="2400" dirty="0"/>
              <a:t>	.byte </a:t>
            </a:r>
            <a:r>
              <a:rPr lang="pt-BR" sz="2400" dirty="0" smtClean="0"/>
              <a:t>0x00</a:t>
            </a:r>
          </a:p>
          <a:p>
            <a:pPr marL="0" indent="0">
              <a:buNone/>
            </a:pPr>
            <a:endParaRPr lang="pt-BR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504727"/>
              </p:ext>
            </p:extLst>
          </p:nvPr>
        </p:nvGraphicFramePr>
        <p:xfrm>
          <a:off x="6629400" y="381000"/>
          <a:ext cx="2362200" cy="5972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1100"/>
                <a:gridCol w="1181100"/>
              </a:tblGrid>
              <a:tr h="54292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MEMORY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Address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Contents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4765473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'\0'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'c'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4765471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'-'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'5'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4765469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'0'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'1'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02468" y="5391090"/>
            <a:ext cx="903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string1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42771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876800" cy="1143000"/>
          </a:xfrm>
        </p:spPr>
        <p:txBody>
          <a:bodyPr/>
          <a:lstStyle/>
          <a:p>
            <a:r>
              <a:rPr lang="en-US" dirty="0" smtClean="0"/>
              <a:t>Find a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5497668" cy="5029200"/>
          </a:xfrm>
        </p:spPr>
        <p:txBody>
          <a:bodyPr/>
          <a:lstStyle/>
          <a:p>
            <a:pPr marL="800100" lvl="2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lrd</a:t>
            </a:r>
            <a:r>
              <a:rPr lang="en-US" sz="2400" dirty="0" smtClean="0"/>
              <a:t> r4, =0x101f1000</a:t>
            </a:r>
          </a:p>
          <a:p>
            <a:pPr marL="800100" lvl="2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ldr</a:t>
            </a:r>
            <a:r>
              <a:rPr lang="en-US" sz="2400" dirty="0" smtClean="0"/>
              <a:t> r6, string1</a:t>
            </a:r>
          </a:p>
          <a:p>
            <a:pPr marL="800100" lvl="2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ldr</a:t>
            </a:r>
            <a:r>
              <a:rPr lang="en-US" sz="2400" dirty="0" smtClean="0"/>
              <a:t> r7, [r6, #3]</a:t>
            </a:r>
          </a:p>
          <a:p>
            <a:pPr marL="800100" lvl="2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str</a:t>
            </a:r>
            <a:r>
              <a:rPr lang="en-US" sz="2400" dirty="0" smtClean="0"/>
              <a:t> r7, [4]</a:t>
            </a:r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r>
              <a:rPr lang="pt-BR" sz="2400" dirty="0" smtClean="0"/>
              <a:t>string1:</a:t>
            </a:r>
            <a:endParaRPr lang="pt-BR" sz="2400" dirty="0"/>
          </a:p>
          <a:p>
            <a:pPr marL="0" indent="0">
              <a:buNone/>
            </a:pPr>
            <a:r>
              <a:rPr lang="pt-BR" sz="2400" dirty="0"/>
              <a:t>	.ascii </a:t>
            </a:r>
            <a:r>
              <a:rPr lang="pt-BR" sz="2400" dirty="0" smtClean="0"/>
              <a:t>"105-c"</a:t>
            </a:r>
            <a:endParaRPr lang="pt-BR" sz="2400" dirty="0"/>
          </a:p>
          <a:p>
            <a:pPr marL="0" indent="0">
              <a:buNone/>
            </a:pPr>
            <a:r>
              <a:rPr lang="pt-BR" sz="2400" dirty="0"/>
              <a:t>	.byte </a:t>
            </a:r>
            <a:r>
              <a:rPr lang="pt-BR" sz="2400" dirty="0" smtClean="0"/>
              <a:t>0x00</a:t>
            </a:r>
          </a:p>
          <a:p>
            <a:pPr marL="0" indent="0">
              <a:buNone/>
            </a:pPr>
            <a:endParaRPr lang="pt-BR" sz="1000" dirty="0"/>
          </a:p>
          <a:p>
            <a:r>
              <a:rPr lang="en-US" sz="2400" dirty="0" smtClean="0"/>
              <a:t>How can we write a function that finds the first occurrence of a character?</a:t>
            </a:r>
          </a:p>
          <a:p>
            <a:r>
              <a:rPr lang="en-US" sz="2400" dirty="0" smtClean="0"/>
              <a:t>Arguments?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891136"/>
              </p:ext>
            </p:extLst>
          </p:nvPr>
        </p:nvGraphicFramePr>
        <p:xfrm>
          <a:off x="6629400" y="381000"/>
          <a:ext cx="2362200" cy="5972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1100"/>
                <a:gridCol w="1181100"/>
              </a:tblGrid>
              <a:tr h="54292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MEMORY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Address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Contents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4765473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'\0'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'c'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4765471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'-'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'5'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4765469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'0'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'1'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02468" y="5391090"/>
            <a:ext cx="903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string1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16544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876800" cy="838200"/>
          </a:xfrm>
        </p:spPr>
        <p:txBody>
          <a:bodyPr/>
          <a:lstStyle/>
          <a:p>
            <a:r>
              <a:rPr lang="en-US" dirty="0" smtClean="0"/>
              <a:t>Find a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5497668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err="1"/>
              <a:t>strfind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r>
              <a:rPr lang="en-US" sz="2000" dirty="0"/>
              <a:t>	push {r4, r5, </a:t>
            </a:r>
            <a:r>
              <a:rPr lang="en-US" sz="2000" dirty="0" err="1"/>
              <a:t>lr</a:t>
            </a:r>
            <a:r>
              <a:rPr lang="en-US" sz="2000" dirty="0"/>
              <a:t>}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mov</a:t>
            </a:r>
            <a:r>
              <a:rPr lang="en-US" sz="2000" dirty="0"/>
              <a:t> r4, r0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mov</a:t>
            </a:r>
            <a:r>
              <a:rPr lang="en-US" sz="2000" dirty="0"/>
              <a:t> r0, #0</a:t>
            </a:r>
          </a:p>
          <a:p>
            <a:pPr marL="0" indent="0">
              <a:buNone/>
            </a:pPr>
            <a:r>
              <a:rPr lang="en-US" sz="2000" dirty="0" err="1" smtClean="0"/>
              <a:t>strfind_loop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ldrb</a:t>
            </a:r>
            <a:r>
              <a:rPr lang="en-US" sz="2000" dirty="0"/>
              <a:t> r5, [r4, r0]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cmp</a:t>
            </a:r>
            <a:r>
              <a:rPr lang="en-US" sz="2000" dirty="0"/>
              <a:t> r5, #0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moveq</a:t>
            </a:r>
            <a:r>
              <a:rPr lang="en-US" sz="2000" dirty="0"/>
              <a:t> r0, #-1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beq</a:t>
            </a:r>
            <a:r>
              <a:rPr lang="en-US" sz="2000" dirty="0"/>
              <a:t> </a:t>
            </a:r>
            <a:r>
              <a:rPr lang="en-US" sz="2000" dirty="0" err="1"/>
              <a:t>strfind_exit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cmp</a:t>
            </a:r>
            <a:r>
              <a:rPr lang="en-US" sz="2000" dirty="0"/>
              <a:t> r5, r1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beq</a:t>
            </a:r>
            <a:r>
              <a:rPr lang="en-US" sz="2000" dirty="0"/>
              <a:t> </a:t>
            </a:r>
            <a:r>
              <a:rPr lang="en-US" sz="2000" dirty="0" err="1"/>
              <a:t>strfind_exit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add r0, r0, #1</a:t>
            </a:r>
          </a:p>
          <a:p>
            <a:pPr marL="0" indent="0">
              <a:buNone/>
            </a:pPr>
            <a:r>
              <a:rPr lang="en-US" sz="2000" dirty="0"/>
              <a:t>	b </a:t>
            </a:r>
            <a:r>
              <a:rPr lang="en-US" sz="2000" dirty="0" err="1"/>
              <a:t>strfind_loop</a:t>
            </a:r>
            <a:endParaRPr lang="en-US" sz="2000" dirty="0"/>
          </a:p>
          <a:p>
            <a:pPr marL="0" indent="0">
              <a:buNone/>
            </a:pPr>
            <a:r>
              <a:rPr lang="en-US" sz="2000" dirty="0" err="1" smtClean="0"/>
              <a:t>strfind_exit</a:t>
            </a:r>
            <a:r>
              <a:rPr lang="en-US" sz="2000" dirty="0"/>
              <a:t>:	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pt-BR" sz="2000" dirty="0" smtClean="0"/>
              <a:t>pop </a:t>
            </a:r>
            <a:r>
              <a:rPr lang="en-US" sz="2000" dirty="0" smtClean="0"/>
              <a:t>{</a:t>
            </a:r>
            <a:r>
              <a:rPr lang="en-US" sz="2000" dirty="0"/>
              <a:t>r4, r5, </a:t>
            </a:r>
            <a:r>
              <a:rPr lang="en-US" sz="2000" dirty="0" err="1"/>
              <a:t>lr</a:t>
            </a:r>
            <a:r>
              <a:rPr lang="en-US" sz="2000" dirty="0"/>
              <a:t>}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bx</a:t>
            </a:r>
            <a:r>
              <a:rPr lang="en-US" sz="2000" dirty="0"/>
              <a:t> </a:t>
            </a:r>
            <a:r>
              <a:rPr lang="en-US" sz="2000" dirty="0" err="1"/>
              <a:t>lr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257162"/>
              </p:ext>
            </p:extLst>
          </p:nvPr>
        </p:nvGraphicFramePr>
        <p:xfrm>
          <a:off x="6629400" y="381000"/>
          <a:ext cx="2362200" cy="5972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1100"/>
                <a:gridCol w="1181100"/>
              </a:tblGrid>
              <a:tr h="54292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MEMORY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Address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Contents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4765473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'\0'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'c'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4765471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'-'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'5'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4765469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'0'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'1'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225122" y="5391090"/>
            <a:ext cx="4042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r4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84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C, the compiler helps the programmer (to some extent) to use arrays the right way.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num</a:t>
            </a:r>
            <a:r>
              <a:rPr lang="en-US" dirty="0" smtClean="0"/>
              <a:t> = 10;</a:t>
            </a:r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c = </a:t>
            </a:r>
            <a:r>
              <a:rPr lang="en-US" dirty="0" err="1" smtClean="0"/>
              <a:t>num</a:t>
            </a:r>
            <a:r>
              <a:rPr lang="en-US" dirty="0" smtClean="0"/>
              <a:t>[5];	     </a:t>
            </a:r>
            <a:r>
              <a:rPr lang="en-US" dirty="0" smtClean="0">
                <a:solidFill>
                  <a:srgbClr val="FF0000"/>
                </a:solidFill>
              </a:rPr>
              <a:t>Error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num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is not an array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char * </a:t>
            </a:r>
            <a:r>
              <a:rPr lang="en-US" dirty="0" err="1" smtClean="0"/>
              <a:t>my_string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malloc</a:t>
            </a:r>
            <a:r>
              <a:rPr lang="en-US" dirty="0"/>
              <a:t>(20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 err="1" smtClean="0"/>
              <a:t>my_string</a:t>
            </a:r>
            <a:r>
              <a:rPr lang="en-US" dirty="0"/>
              <a:t>(3, 2);	</a:t>
            </a:r>
            <a:r>
              <a:rPr lang="en-US" dirty="0" smtClean="0"/>
              <a:t>     </a:t>
            </a:r>
            <a:r>
              <a:rPr lang="en-US" dirty="0" smtClean="0">
                <a:solidFill>
                  <a:srgbClr val="FF0000"/>
                </a:solidFill>
              </a:rPr>
              <a:t>Error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my_string</a:t>
            </a:r>
            <a:r>
              <a:rPr lang="en-US" dirty="0">
                <a:solidFill>
                  <a:srgbClr val="FF0000"/>
                </a:solidFill>
              </a:rPr>
              <a:t> is not a function.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460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Even in C the compiler will not catch some errors.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my_array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 smtClean="0"/>
              <a:t>malloc</a:t>
            </a:r>
            <a:r>
              <a:rPr lang="en-US" dirty="0" smtClean="0"/>
              <a:t>(20 * </a:t>
            </a:r>
            <a:r>
              <a:rPr lang="en-US" dirty="0" err="1" smtClean="0"/>
              <a:t>sizeof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));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c = </a:t>
            </a:r>
            <a:r>
              <a:rPr lang="en-US" dirty="0" err="1" smtClean="0"/>
              <a:t>my_array</a:t>
            </a:r>
            <a:r>
              <a:rPr lang="en-US" dirty="0" smtClean="0"/>
              <a:t>[100]; 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free(</a:t>
            </a:r>
            <a:r>
              <a:rPr lang="en-US" dirty="0" err="1" smtClean="0"/>
              <a:t>my_array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d = </a:t>
            </a:r>
            <a:r>
              <a:rPr lang="en-US" dirty="0" err="1" smtClean="0"/>
              <a:t>my_array</a:t>
            </a:r>
            <a:r>
              <a:rPr lang="en-US" dirty="0" smtClean="0"/>
              <a:t>[2];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74985" y="3276600"/>
            <a:ext cx="42784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Index goes beyond the length of the </a:t>
            </a:r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</a:rPr>
              <a:t>array</a:t>
            </a:r>
            <a:r>
              <a:rPr lang="en-US" sz="2000" dirty="0">
                <a:solidFill>
                  <a:srgbClr val="FF0000"/>
                </a:solidFill>
              </a:rPr>
              <a:t>, the compiler does not catch that.</a:t>
            </a:r>
          </a:p>
          <a:p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57600" y="4495800"/>
            <a:ext cx="416479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Accessing the array after memory has </a:t>
            </a:r>
            <a:r>
              <a:rPr lang="en-US" sz="2000" dirty="0" smtClean="0">
                <a:solidFill>
                  <a:srgbClr val="FF0000"/>
                </a:solidFill>
              </a:rPr>
              <a:t/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been </a:t>
            </a:r>
            <a:r>
              <a:rPr lang="en-US" sz="2000" dirty="0" err="1">
                <a:solidFill>
                  <a:srgbClr val="FF0000"/>
                </a:solidFill>
              </a:rPr>
              <a:t>deallocated</a:t>
            </a:r>
            <a:r>
              <a:rPr lang="en-US" sz="2000" dirty="0">
                <a:solidFill>
                  <a:srgbClr val="FF0000"/>
                </a:solidFill>
              </a:rPr>
              <a:t>, the compiler does </a:t>
            </a:r>
            <a:r>
              <a:rPr lang="en-US" sz="2000" dirty="0" smtClean="0">
                <a:solidFill>
                  <a:srgbClr val="FF0000"/>
                </a:solidFill>
              </a:rPr>
              <a:t/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not </a:t>
            </a:r>
            <a:r>
              <a:rPr lang="en-US" sz="2000" dirty="0">
                <a:solidFill>
                  <a:srgbClr val="FF0000"/>
                </a:solidFill>
              </a:rPr>
              <a:t>catch that.</a:t>
            </a:r>
          </a:p>
        </p:txBody>
      </p:sp>
    </p:spTree>
    <p:extLst>
      <p:ext uri="{BB962C8B-B14F-4D97-AF65-F5344CB8AC3E}">
        <p14:creationId xmlns:p14="http://schemas.microsoft.com/office/powerpoint/2010/main" val="1139273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assembly, there are no variables and types.</a:t>
            </a:r>
          </a:p>
          <a:p>
            <a:r>
              <a:rPr lang="en-US" dirty="0" smtClean="0"/>
              <a:t>It is useful to use arrays and think of them as arrays.</a:t>
            </a:r>
          </a:p>
          <a:p>
            <a:r>
              <a:rPr lang="en-US" dirty="0" smtClean="0"/>
              <a:t>However, there is no explicit way to define arrays.</a:t>
            </a:r>
          </a:p>
          <a:p>
            <a:r>
              <a:rPr lang="en-US" dirty="0"/>
              <a:t>I</a:t>
            </a:r>
            <a:r>
              <a:rPr lang="en-US" dirty="0" smtClean="0"/>
              <a:t>t is the programmer's responsibility to make sure that what they think of as an array:</a:t>
            </a:r>
          </a:p>
          <a:p>
            <a:pPr lvl="1"/>
            <a:r>
              <a:rPr lang="en-US" dirty="0" smtClean="0"/>
              <a:t>Is indeed an array.</a:t>
            </a:r>
          </a:p>
          <a:p>
            <a:pPr lvl="1"/>
            <a:r>
              <a:rPr lang="en-US" dirty="0" smtClean="0"/>
              <a:t>Is used correctly.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085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876800" cy="1143000"/>
          </a:xfrm>
        </p:spPr>
        <p:txBody>
          <a:bodyPr/>
          <a:lstStyle/>
          <a:p>
            <a:r>
              <a:rPr lang="en-US" dirty="0"/>
              <a:t>Creating an Array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5486400" cy="5029200"/>
          </a:xfrm>
        </p:spPr>
        <p:txBody>
          <a:bodyPr/>
          <a:lstStyle/>
          <a:p>
            <a:r>
              <a:rPr lang="en-US" sz="2400" dirty="0"/>
              <a:t>Assembler directives can be used to create an array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Example 1: </a:t>
            </a:r>
            <a:r>
              <a:rPr lang="en-US" sz="2400" dirty="0" smtClean="0"/>
              <a:t>create </a:t>
            </a:r>
            <a:r>
              <a:rPr lang="en-US" sz="2400" dirty="0"/>
              <a:t>an array of 3 integers.</a:t>
            </a:r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r>
              <a:rPr lang="en-US" sz="2400" dirty="0" err="1"/>
              <a:t>my_array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	.word 3298</a:t>
            </a:r>
          </a:p>
          <a:p>
            <a:pPr marL="0" indent="0">
              <a:buNone/>
            </a:pPr>
            <a:r>
              <a:rPr lang="en-US" sz="2400" dirty="0"/>
              <a:t>	.word 1234567</a:t>
            </a:r>
          </a:p>
          <a:p>
            <a:pPr marL="0" indent="0">
              <a:buNone/>
            </a:pPr>
            <a:r>
              <a:rPr lang="en-US" sz="2400" dirty="0"/>
              <a:t>	.word -9878</a:t>
            </a:r>
          </a:p>
          <a:p>
            <a:r>
              <a:rPr lang="en-US" sz="2400" dirty="0"/>
              <a:t>The compiler makes sure that:</a:t>
            </a:r>
          </a:p>
          <a:p>
            <a:pPr lvl="1"/>
            <a:r>
              <a:rPr lang="en-US" sz="2000" dirty="0"/>
              <a:t>This array is stored </a:t>
            </a:r>
            <a:r>
              <a:rPr lang="en-US" sz="2000" b="1" u="sng" dirty="0"/>
              <a:t>somewhere in memory</a:t>
            </a:r>
            <a:r>
              <a:rPr lang="en-US" sz="2000" dirty="0"/>
              <a:t> (the compiler chooses where, not us).</a:t>
            </a:r>
          </a:p>
          <a:p>
            <a:pPr lvl="1"/>
            <a:r>
              <a:rPr lang="en-US" sz="2000" dirty="0"/>
              <a:t>References to </a:t>
            </a:r>
            <a:r>
              <a:rPr lang="en-US" sz="2000" dirty="0" err="1"/>
              <a:t>my_array</a:t>
            </a:r>
            <a:r>
              <a:rPr lang="en-US" sz="2000" dirty="0"/>
              <a:t> will be replaced by references to the memory address where the array is stored.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87789"/>
              </p:ext>
            </p:extLst>
          </p:nvPr>
        </p:nvGraphicFramePr>
        <p:xfrm>
          <a:off x="6019800" y="381000"/>
          <a:ext cx="2667000" cy="5429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0"/>
                <a:gridCol w="1333500"/>
              </a:tblGrid>
              <a:tr h="54292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MEMORY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Address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Contents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???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???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???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???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???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???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???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???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???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???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???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76800" y="4278868"/>
            <a:ext cx="11605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</a:rPr>
              <a:t>my_array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175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876800" cy="1143000"/>
          </a:xfrm>
        </p:spPr>
        <p:txBody>
          <a:bodyPr/>
          <a:lstStyle/>
          <a:p>
            <a:r>
              <a:rPr lang="en-US" dirty="0"/>
              <a:t>Creating an Array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5486400" cy="5029200"/>
          </a:xfrm>
        </p:spPr>
        <p:txBody>
          <a:bodyPr/>
          <a:lstStyle/>
          <a:p>
            <a:r>
              <a:rPr lang="en-US" sz="2400" dirty="0"/>
              <a:t>Assembler directives can be used to create an array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Example 1: </a:t>
            </a:r>
            <a:r>
              <a:rPr lang="en-US" sz="2400" dirty="0" smtClean="0"/>
              <a:t>create </a:t>
            </a:r>
            <a:r>
              <a:rPr lang="en-US" sz="2400" dirty="0"/>
              <a:t>an array of 3 integers.</a:t>
            </a:r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r>
              <a:rPr lang="en-US" sz="2400" dirty="0" err="1"/>
              <a:t>my_array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	.word 3298</a:t>
            </a:r>
          </a:p>
          <a:p>
            <a:pPr marL="0" indent="0">
              <a:buNone/>
            </a:pPr>
            <a:r>
              <a:rPr lang="en-US" sz="2400" dirty="0"/>
              <a:t>	.word 1234567</a:t>
            </a:r>
          </a:p>
          <a:p>
            <a:pPr marL="0" indent="0">
              <a:buNone/>
            </a:pPr>
            <a:r>
              <a:rPr lang="en-US" sz="2400" dirty="0"/>
              <a:t>	.word -9878</a:t>
            </a:r>
          </a:p>
          <a:p>
            <a:r>
              <a:rPr lang="en-US" sz="2400" dirty="0"/>
              <a:t>The compiler makes sure that:</a:t>
            </a:r>
          </a:p>
          <a:p>
            <a:pPr lvl="1"/>
            <a:r>
              <a:rPr lang="en-US" sz="2000" dirty="0"/>
              <a:t>This array is stored </a:t>
            </a:r>
            <a:r>
              <a:rPr lang="en-US" sz="2000" b="1" u="sng" dirty="0"/>
              <a:t>somewhere in memory</a:t>
            </a:r>
            <a:r>
              <a:rPr lang="en-US" sz="2000" dirty="0"/>
              <a:t> (the compiler chooses where, not us).</a:t>
            </a:r>
          </a:p>
          <a:p>
            <a:pPr lvl="1"/>
            <a:r>
              <a:rPr lang="en-US" sz="2000" dirty="0"/>
              <a:t>References to </a:t>
            </a:r>
            <a:r>
              <a:rPr lang="en-US" sz="2000" dirty="0" err="1"/>
              <a:t>my_array</a:t>
            </a:r>
            <a:r>
              <a:rPr lang="en-US" sz="2000" dirty="0"/>
              <a:t> will be replaced by references to the memory address where the array is stored.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938745"/>
              </p:ext>
            </p:extLst>
          </p:nvPr>
        </p:nvGraphicFramePr>
        <p:xfrm>
          <a:off x="6019800" y="381000"/>
          <a:ext cx="2667000" cy="5429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0"/>
                <a:gridCol w="1333500"/>
              </a:tblGrid>
              <a:tr h="54292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MEMORY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Address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Contents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4765476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-9878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4765472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1234567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4765468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3298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76800" y="4191000"/>
            <a:ext cx="11605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</a:rPr>
              <a:t>my_array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02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4339</TotalTime>
  <Words>1658</Words>
  <Application>Microsoft Office PowerPoint</Application>
  <PresentationFormat>On-screen Show (4:3)</PresentationFormat>
  <Paragraphs>1329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Arrays and Strings in Assembly</vt:lpstr>
      <vt:lpstr>Arrays</vt:lpstr>
      <vt:lpstr>Arrays</vt:lpstr>
      <vt:lpstr>Arrays</vt:lpstr>
      <vt:lpstr>Arrays</vt:lpstr>
      <vt:lpstr>Arrays</vt:lpstr>
      <vt:lpstr>Arrays</vt:lpstr>
      <vt:lpstr>Creating an Array </vt:lpstr>
      <vt:lpstr>Creating an Array </vt:lpstr>
      <vt:lpstr>Using the Array </vt:lpstr>
      <vt:lpstr>Using the Array </vt:lpstr>
      <vt:lpstr>Second Example</vt:lpstr>
      <vt:lpstr>Compare to C</vt:lpstr>
      <vt:lpstr>Using the Array </vt:lpstr>
      <vt:lpstr>Using the Array </vt:lpstr>
      <vt:lpstr>Using the Array </vt:lpstr>
      <vt:lpstr>Using the Array </vt:lpstr>
      <vt:lpstr>Using the Array </vt:lpstr>
      <vt:lpstr>Using the Array </vt:lpstr>
      <vt:lpstr>Using the Array </vt:lpstr>
      <vt:lpstr>array_sum</vt:lpstr>
      <vt:lpstr>array_sum</vt:lpstr>
      <vt:lpstr>array_sum</vt:lpstr>
      <vt:lpstr>Using array_sum</vt:lpstr>
      <vt:lpstr>Using array_sum</vt:lpstr>
      <vt:lpstr>array_sum</vt:lpstr>
      <vt:lpstr>Possible Errors</vt:lpstr>
      <vt:lpstr>Possible Errors</vt:lpstr>
      <vt:lpstr>Possible Errors</vt:lpstr>
      <vt:lpstr>Strings</vt:lpstr>
      <vt:lpstr>Strings</vt:lpstr>
      <vt:lpstr>Creating a String </vt:lpstr>
      <vt:lpstr>Creating a String </vt:lpstr>
      <vt:lpstr>Creating a String </vt:lpstr>
      <vt:lpstr>Creating a String </vt:lpstr>
      <vt:lpstr>Creating a String </vt:lpstr>
      <vt:lpstr>Using a String </vt:lpstr>
      <vt:lpstr>Using a String </vt:lpstr>
      <vt:lpstr>Length of a String </vt:lpstr>
      <vt:lpstr>Length of a String </vt:lpstr>
      <vt:lpstr>Length of a String </vt:lpstr>
      <vt:lpstr>Length of a String </vt:lpstr>
      <vt:lpstr>Using strlen</vt:lpstr>
      <vt:lpstr>Find a Character</vt:lpstr>
      <vt:lpstr>Find a Character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athitsos</cp:lastModifiedBy>
  <cp:revision>872</cp:revision>
  <dcterms:created xsi:type="dcterms:W3CDTF">2006-08-16T00:00:00Z</dcterms:created>
  <dcterms:modified xsi:type="dcterms:W3CDTF">2014-04-29T14:45:05Z</dcterms:modified>
</cp:coreProperties>
</file>