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300" r:id="rId3"/>
    <p:sldId id="301" r:id="rId4"/>
    <p:sldId id="264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5" r:id="rId14"/>
    <p:sldId id="276" r:id="rId15"/>
    <p:sldId id="278" r:id="rId16"/>
    <p:sldId id="279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9" r:id="rId25"/>
    <p:sldId id="288" r:id="rId26"/>
    <p:sldId id="273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9" r:id="rId36"/>
    <p:sldId id="298" r:id="rId37"/>
    <p:sldId id="303" r:id="rId38"/>
    <p:sldId id="321" r:id="rId39"/>
    <p:sldId id="304" r:id="rId40"/>
    <p:sldId id="305" r:id="rId41"/>
    <p:sldId id="306" r:id="rId42"/>
    <p:sldId id="307" r:id="rId43"/>
    <p:sldId id="308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20" r:id="rId54"/>
    <p:sldId id="309" r:id="rId5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92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1/15/2014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1/15/2014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vlm1.uta.edu/~athitsos/courses/cse2320_spring2014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each item b of B: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each item a of A: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== a) then add b to result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800" dirty="0" smtClean="0"/>
              <a:t>This needs to compare each item of B with each item of A. </a:t>
            </a:r>
          </a:p>
          <a:p>
            <a:r>
              <a:rPr lang="en-US" sz="2800" dirty="0" smtClean="0"/>
              <a:t>If we denote the size of B as |B|, and the size of A as |A|, we need |B| * |A| comparisons.</a:t>
            </a:r>
          </a:p>
          <a:p>
            <a:r>
              <a:rPr lang="en-US" sz="2800" dirty="0" smtClean="0"/>
              <a:t>This is our first analysis of </a:t>
            </a:r>
            <a:r>
              <a:rPr lang="en-US" sz="2800" b="1" dirty="0" smtClean="0"/>
              <a:t>time complexity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00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We need to perform |B| * |A| comparisons.</a:t>
            </a:r>
          </a:p>
          <a:p>
            <a:r>
              <a:rPr lang="en-US" dirty="0" smtClean="0"/>
              <a:t>What does this mean in practice?</a:t>
            </a:r>
          </a:p>
          <a:p>
            <a:r>
              <a:rPr lang="en-US" dirty="0" smtClean="0"/>
              <a:t>Suppose A has 1 billion items.</a:t>
            </a:r>
          </a:p>
          <a:p>
            <a:r>
              <a:rPr lang="en-US" dirty="0" smtClean="0"/>
              <a:t>Suppose B has 1 million items.</a:t>
            </a:r>
          </a:p>
          <a:p>
            <a:r>
              <a:rPr lang="en-US" dirty="0" smtClean="0"/>
              <a:t>We need to do 1 </a:t>
            </a:r>
            <a:r>
              <a:rPr lang="en-US" dirty="0" err="1" smtClean="0"/>
              <a:t>quadrilion</a:t>
            </a:r>
            <a:r>
              <a:rPr lang="en-US" dirty="0" smtClean="0"/>
              <a:t> comparisons.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908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We need to perform |B| * |A| comparisons.</a:t>
            </a:r>
          </a:p>
          <a:p>
            <a:r>
              <a:rPr lang="en-US" dirty="0" smtClean="0"/>
              <a:t>What does this mean in practice?</a:t>
            </a:r>
          </a:p>
          <a:p>
            <a:r>
              <a:rPr lang="en-US" dirty="0" smtClean="0"/>
              <a:t>Suppose A has 1 billion items.</a:t>
            </a:r>
          </a:p>
          <a:p>
            <a:r>
              <a:rPr lang="en-US" dirty="0" smtClean="0"/>
              <a:t>Suppose B has 1 million items.</a:t>
            </a:r>
          </a:p>
          <a:p>
            <a:r>
              <a:rPr lang="en-US" dirty="0" smtClean="0"/>
              <a:t>We need to do 1 </a:t>
            </a:r>
            <a:r>
              <a:rPr lang="en-US" dirty="0" err="1" smtClean="0"/>
              <a:t>quadrilion</a:t>
            </a:r>
            <a:r>
              <a:rPr lang="en-US" dirty="0" smtClean="0"/>
              <a:t> comparisons.</a:t>
            </a:r>
          </a:p>
          <a:p>
            <a:r>
              <a:rPr lang="en-US" dirty="0" smtClean="0"/>
              <a:t>On a computer that can do 1 billion comparisons per second, this would take 11.6 days.</a:t>
            </a:r>
          </a:p>
          <a:p>
            <a:pPr lvl="1"/>
            <a:r>
              <a:rPr lang="en-US" dirty="0" smtClean="0"/>
              <a:t>This is very optimistic, in practice, it would be at least several months.</a:t>
            </a:r>
            <a:endParaRPr lang="en-US" b="1" dirty="0" smtClean="0"/>
          </a:p>
          <a:p>
            <a:pPr lvl="1"/>
            <a:r>
              <a:rPr lang="en-US" b="1" dirty="0" smtClean="0"/>
              <a:t>CAN WE DO BETTER?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492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sort A and B in alphabetical order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0; j = 0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 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size(B)) and (j &lt; size(A)):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if (B[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&lt; A[j]) then: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add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to the result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else if (B[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&gt; a[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]) then j = j+1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else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i+1; j = j+1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while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 size(B):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 to result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return result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785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Suppose:</a:t>
            </a:r>
          </a:p>
          <a:p>
            <a:pPr lvl="1"/>
            <a:r>
              <a:rPr lang="en-US" dirty="0" smtClean="0"/>
              <a:t> B = {January, February, March, April, May, June, July, August, September, October, November, December}</a:t>
            </a:r>
          </a:p>
          <a:p>
            <a:pPr lvl="1"/>
            <a:r>
              <a:rPr lang="en-US" dirty="0" smtClean="0"/>
              <a:t>A = {May, August, June, July}</a:t>
            </a:r>
          </a:p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March, May, November, October, September}</a:t>
            </a:r>
          </a:p>
          <a:p>
            <a:pPr lvl="1"/>
            <a:r>
              <a:rPr lang="en-US" dirty="0" smtClean="0"/>
              <a:t>A = {August, July, June, May}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070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</a:t>
            </a:r>
            <a:r>
              <a:rPr lang="en-US" dirty="0" smtClean="0">
                <a:solidFill>
                  <a:srgbClr val="FF0000"/>
                </a:solidFill>
              </a:rPr>
              <a:t>April</a:t>
            </a:r>
            <a:r>
              <a:rPr lang="en-US" dirty="0" smtClean="0"/>
              <a:t>, August, December, February, January, July, June, March, May, November, October, September}</a:t>
            </a:r>
          </a:p>
          <a:p>
            <a:pPr lvl="1"/>
            <a:r>
              <a:rPr lang="en-US" dirty="0" smtClean="0"/>
              <a:t>A = {</a:t>
            </a:r>
            <a:r>
              <a:rPr lang="en-US" dirty="0" smtClean="0">
                <a:solidFill>
                  <a:srgbClr val="FF0000"/>
                </a:solidFill>
              </a:rPr>
              <a:t>August</a:t>
            </a:r>
            <a:r>
              <a:rPr lang="en-US" dirty="0" smtClean="0"/>
              <a:t>, July, June, May}</a:t>
            </a:r>
          </a:p>
          <a:p>
            <a:r>
              <a:rPr lang="en-US" dirty="0" smtClean="0"/>
              <a:t>A[j] = August, B[</a:t>
            </a:r>
            <a:r>
              <a:rPr lang="en-US" dirty="0" err="1" smtClean="0"/>
              <a:t>i</a:t>
            </a:r>
            <a:r>
              <a:rPr lang="en-US" dirty="0" smtClean="0"/>
              <a:t>] = April.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 smtClean="0"/>
              <a:t>we add B[</a:t>
            </a:r>
            <a:r>
              <a:rPr lang="en-US" dirty="0" err="1" smtClean="0"/>
              <a:t>i</a:t>
            </a:r>
            <a:r>
              <a:rPr lang="en-US" dirty="0" smtClean="0"/>
              <a:t>] to the 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</a:t>
            </a:r>
            <a:r>
              <a:rPr lang="en-US" dirty="0" smtClean="0">
                <a:solidFill>
                  <a:srgbClr val="FF0000"/>
                </a:solidFill>
              </a:rPr>
              <a:t>April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34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</a:t>
            </a:r>
            <a:r>
              <a:rPr lang="en-US" dirty="0" smtClean="0">
                <a:solidFill>
                  <a:srgbClr val="FF0000"/>
                </a:solidFill>
              </a:rPr>
              <a:t>August</a:t>
            </a:r>
            <a:r>
              <a:rPr lang="en-US" dirty="0" smtClean="0"/>
              <a:t>, December, February, January, July, June, March, May, November, October, September}</a:t>
            </a:r>
          </a:p>
          <a:p>
            <a:pPr lvl="1"/>
            <a:r>
              <a:rPr lang="en-US" dirty="0" smtClean="0"/>
              <a:t>A = {</a:t>
            </a:r>
            <a:r>
              <a:rPr lang="en-US" dirty="0" smtClean="0">
                <a:solidFill>
                  <a:srgbClr val="FF0000"/>
                </a:solidFill>
              </a:rPr>
              <a:t>August</a:t>
            </a:r>
            <a:r>
              <a:rPr lang="en-US" dirty="0" smtClean="0"/>
              <a:t>, July, June, May}</a:t>
            </a:r>
          </a:p>
          <a:p>
            <a:r>
              <a:rPr lang="en-US" dirty="0" smtClean="0"/>
              <a:t>A[j] = August, B[</a:t>
            </a:r>
            <a:r>
              <a:rPr lang="en-US" dirty="0" err="1" smtClean="0"/>
              <a:t>i</a:t>
            </a:r>
            <a:r>
              <a:rPr lang="en-US" dirty="0" smtClean="0"/>
              <a:t>] = August.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</a:t>
            </a:r>
          </a:p>
          <a:p>
            <a:r>
              <a:rPr lang="en-US" dirty="0" smtClean="0"/>
              <a:t>result = {April}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5932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</a:t>
            </a:r>
            <a:r>
              <a:rPr lang="en-US" dirty="0" smtClean="0">
                <a:solidFill>
                  <a:srgbClr val="FF0000"/>
                </a:solidFill>
              </a:rPr>
              <a:t>December</a:t>
            </a:r>
            <a:r>
              <a:rPr lang="en-US" dirty="0" smtClean="0"/>
              <a:t>, February, January, July,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December.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{April, </a:t>
            </a:r>
            <a:r>
              <a:rPr lang="en-US" dirty="0">
                <a:solidFill>
                  <a:srgbClr val="FF0000"/>
                </a:solidFill>
              </a:rPr>
              <a:t>December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1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</a:t>
            </a:r>
            <a:r>
              <a:rPr lang="en-US" dirty="0" smtClean="0">
                <a:solidFill>
                  <a:srgbClr val="FF0000"/>
                </a:solidFill>
              </a:rPr>
              <a:t>February</a:t>
            </a:r>
            <a:r>
              <a:rPr lang="en-US" dirty="0" smtClean="0"/>
              <a:t>, January, July,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February.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{August, December, </a:t>
            </a:r>
            <a:r>
              <a:rPr lang="en-US" dirty="0" smtClean="0">
                <a:solidFill>
                  <a:srgbClr val="FF0000"/>
                </a:solidFill>
              </a:rPr>
              <a:t>February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5715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</a:t>
            </a:r>
            <a:r>
              <a:rPr lang="en-US" dirty="0" smtClean="0">
                <a:solidFill>
                  <a:srgbClr val="FF0000"/>
                </a:solidFill>
              </a:rPr>
              <a:t>January</a:t>
            </a:r>
            <a:r>
              <a:rPr lang="en-US" dirty="0" smtClean="0"/>
              <a:t>, July,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January.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</a:p>
          <a:p>
            <a:r>
              <a:rPr lang="en-US" dirty="0" smtClean="0"/>
              <a:t>result = {August, December, February, </a:t>
            </a:r>
            <a:r>
              <a:rPr lang="en-US" dirty="0" smtClean="0">
                <a:solidFill>
                  <a:srgbClr val="FF0000"/>
                </a:solidFill>
              </a:rPr>
              <a:t>January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33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VERY IMPORTANT: </a:t>
            </a:r>
            <a:r>
              <a:rPr lang="en-US" sz="2800" b="1" dirty="0" smtClean="0"/>
              <a:t>course web page</a:t>
            </a:r>
            <a:r>
              <a:rPr lang="en-US" sz="2800" dirty="0" smtClean="0"/>
              <a:t>.</a:t>
            </a:r>
          </a:p>
          <a:p>
            <a:pPr marL="457200" lvl="1" indent="0">
              <a:buNone/>
            </a:pPr>
            <a:r>
              <a:rPr lang="en-US" sz="2400" dirty="0">
                <a:hlinkClick r:id="rId2"/>
              </a:rPr>
              <a:t>http://vlm1.uta.edu/~athitsos/courses/cse2320_spring2014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The course web page will be the primary source of information about the class.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To find the course web page: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Google my name.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Go to my web page.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Click on the CSE 2320 link.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If you have any trouble: E-MAIL 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17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March, May, November, October, September}</a:t>
            </a:r>
          </a:p>
          <a:p>
            <a:pPr lvl="1"/>
            <a:r>
              <a:rPr lang="en-US" dirty="0" smtClean="0"/>
              <a:t>A = {August, </a:t>
            </a:r>
            <a:r>
              <a:rPr lang="en-US" dirty="0" smtClean="0">
                <a:solidFill>
                  <a:srgbClr val="FF0000"/>
                </a:solidFill>
              </a:rPr>
              <a:t>July</a:t>
            </a:r>
            <a:r>
              <a:rPr lang="en-US" dirty="0" smtClean="0"/>
              <a:t>, June, May}</a:t>
            </a:r>
          </a:p>
          <a:p>
            <a:r>
              <a:rPr lang="en-US" dirty="0" smtClean="0"/>
              <a:t>A[j] = July, B[</a:t>
            </a:r>
            <a:r>
              <a:rPr lang="en-US" dirty="0" err="1" smtClean="0"/>
              <a:t>i</a:t>
            </a:r>
            <a:r>
              <a:rPr lang="en-US" dirty="0" smtClean="0"/>
              <a:t>] = July.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</a:t>
            </a:r>
            <a:endParaRPr lang="en-US" dirty="0"/>
          </a:p>
          <a:p>
            <a:r>
              <a:rPr lang="en-US" dirty="0"/>
              <a:t>result = {August, December, </a:t>
            </a:r>
            <a:r>
              <a:rPr lang="en-US" dirty="0" smtClean="0"/>
              <a:t>February, January}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0991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</a:t>
            </a:r>
            <a:r>
              <a:rPr lang="en-US" dirty="0" smtClean="0">
                <a:solidFill>
                  <a:srgbClr val="FF0000"/>
                </a:solidFill>
              </a:rPr>
              <a:t>June</a:t>
            </a:r>
            <a:r>
              <a:rPr lang="en-US" dirty="0" smtClean="0"/>
              <a:t>, March, May, November, October, September}</a:t>
            </a:r>
          </a:p>
          <a:p>
            <a:pPr lvl="1"/>
            <a:r>
              <a:rPr lang="en-US" dirty="0" smtClean="0"/>
              <a:t>A = {August, July, </a:t>
            </a:r>
            <a:r>
              <a:rPr lang="en-US" dirty="0" smtClean="0">
                <a:solidFill>
                  <a:srgbClr val="FF0000"/>
                </a:solidFill>
              </a:rPr>
              <a:t>June</a:t>
            </a:r>
            <a:r>
              <a:rPr lang="en-US" dirty="0" smtClean="0"/>
              <a:t>, May}</a:t>
            </a:r>
          </a:p>
          <a:p>
            <a:r>
              <a:rPr lang="en-US" dirty="0" smtClean="0"/>
              <a:t>A[j] = June, B[</a:t>
            </a:r>
            <a:r>
              <a:rPr lang="en-US" dirty="0" err="1" smtClean="0"/>
              <a:t>i</a:t>
            </a:r>
            <a:r>
              <a:rPr lang="en-US" dirty="0" smtClean="0"/>
              <a:t>] = June.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</a:t>
            </a:r>
            <a:endParaRPr lang="en-US" dirty="0"/>
          </a:p>
          <a:p>
            <a:r>
              <a:rPr lang="en-US" dirty="0"/>
              <a:t>result = {August, December, </a:t>
            </a:r>
            <a:r>
              <a:rPr lang="en-US" dirty="0" smtClean="0"/>
              <a:t>February, January}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326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</a:t>
            </a:r>
            <a:r>
              <a:rPr lang="en-US" dirty="0" smtClean="0">
                <a:solidFill>
                  <a:srgbClr val="FF0000"/>
                </a:solidFill>
              </a:rPr>
              <a:t>March</a:t>
            </a:r>
            <a:r>
              <a:rPr lang="en-US" dirty="0" smtClean="0"/>
              <a:t>, May, November, October, September}</a:t>
            </a:r>
          </a:p>
          <a:p>
            <a:pPr lvl="1"/>
            <a:r>
              <a:rPr lang="en-US" dirty="0" smtClean="0"/>
              <a:t>A = {August, July, June,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}</a:t>
            </a:r>
          </a:p>
          <a:p>
            <a:r>
              <a:rPr lang="en-US" dirty="0" smtClean="0"/>
              <a:t>A[j] = May, B[</a:t>
            </a:r>
            <a:r>
              <a:rPr lang="en-US" dirty="0" err="1" smtClean="0"/>
              <a:t>i</a:t>
            </a:r>
            <a:r>
              <a:rPr lang="en-US" dirty="0" smtClean="0"/>
              <a:t>] = March.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&lt; A[j]</a:t>
            </a:r>
          </a:p>
          <a:p>
            <a:pPr lvl="1"/>
            <a:r>
              <a:rPr lang="en-US" dirty="0"/>
              <a:t>we add B[</a:t>
            </a:r>
            <a:r>
              <a:rPr lang="en-US" dirty="0" err="1"/>
              <a:t>i</a:t>
            </a:r>
            <a:r>
              <a:rPr lang="en-US" dirty="0"/>
              <a:t>] to the </a:t>
            </a:r>
            <a:r>
              <a:rPr lang="en-US" dirty="0" smtClean="0"/>
              <a:t>result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increases by 1.</a:t>
            </a:r>
            <a:endParaRPr lang="en-US" dirty="0"/>
          </a:p>
          <a:p>
            <a:r>
              <a:rPr lang="en-US" dirty="0"/>
              <a:t>result = {August, December, February, </a:t>
            </a:r>
            <a:r>
              <a:rPr lang="en-US" dirty="0" smtClean="0"/>
              <a:t>January, </a:t>
            </a:r>
            <a:r>
              <a:rPr lang="en-US" dirty="0" smtClean="0">
                <a:solidFill>
                  <a:srgbClr val="FF0000"/>
                </a:solidFill>
              </a:rPr>
              <a:t>March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1977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March,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, November, October, September}</a:t>
            </a:r>
          </a:p>
          <a:p>
            <a:pPr lvl="1"/>
            <a:r>
              <a:rPr lang="en-US" dirty="0" smtClean="0"/>
              <a:t>A = {August, July, June,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}</a:t>
            </a:r>
          </a:p>
          <a:p>
            <a:r>
              <a:rPr lang="en-US" dirty="0" smtClean="0"/>
              <a:t>A[j] = May, B[</a:t>
            </a:r>
            <a:r>
              <a:rPr lang="en-US" dirty="0" err="1" smtClean="0"/>
              <a:t>i</a:t>
            </a:r>
            <a:r>
              <a:rPr lang="en-US" dirty="0" smtClean="0"/>
              <a:t>] = May. </a:t>
            </a:r>
          </a:p>
          <a:p>
            <a:pPr lvl="1"/>
            <a:r>
              <a:rPr lang="en-US" dirty="0" smtClean="0"/>
              <a:t>B[</a:t>
            </a:r>
            <a:r>
              <a:rPr lang="en-US" dirty="0" err="1" smtClean="0"/>
              <a:t>i</a:t>
            </a:r>
            <a:r>
              <a:rPr lang="en-US" dirty="0" smtClean="0"/>
              <a:t>] equals A[j]</a:t>
            </a:r>
            <a:endParaRPr lang="en-US" dirty="0"/>
          </a:p>
          <a:p>
            <a:pPr lvl="1"/>
            <a:r>
              <a:rPr lang="en-US" dirty="0" err="1" smtClean="0"/>
              <a:t>i</a:t>
            </a:r>
            <a:r>
              <a:rPr lang="en-US" dirty="0" smtClean="0"/>
              <a:t> and j both increase by 1. </a:t>
            </a:r>
          </a:p>
          <a:p>
            <a:r>
              <a:rPr lang="en-US" dirty="0"/>
              <a:t>result = {August, December, February, </a:t>
            </a:r>
            <a:r>
              <a:rPr lang="en-US" dirty="0" smtClean="0"/>
              <a:t>January, March}</a:t>
            </a:r>
            <a:endParaRPr lang="en-US" dirty="0"/>
          </a:p>
          <a:p>
            <a:r>
              <a:rPr lang="en-US" dirty="0" smtClean="0"/>
              <a:t>What happens next?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70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>
            <a:noAutofit/>
          </a:bodyPr>
          <a:lstStyle/>
          <a:p>
            <a:r>
              <a:rPr lang="en-US" dirty="0" smtClean="0"/>
              <a:t>After sorting in alphabetical order:</a:t>
            </a:r>
          </a:p>
          <a:p>
            <a:pPr lvl="1"/>
            <a:r>
              <a:rPr lang="en-US" dirty="0" smtClean="0"/>
              <a:t>B = {April, August, December, February, January, July, June, March,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, November, October, September}</a:t>
            </a:r>
          </a:p>
          <a:p>
            <a:pPr lvl="1"/>
            <a:r>
              <a:rPr lang="en-US" dirty="0" smtClean="0"/>
              <a:t>A = {August, July, June, </a:t>
            </a:r>
            <a:r>
              <a:rPr lang="en-US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}</a:t>
            </a:r>
          </a:p>
          <a:p>
            <a:r>
              <a:rPr lang="en-US" dirty="0" smtClean="0"/>
              <a:t>We have reached the end of A.</a:t>
            </a:r>
          </a:p>
          <a:p>
            <a:r>
              <a:rPr lang="en-US" dirty="0" smtClean="0"/>
              <a:t>We add to result the remaining items of B.</a:t>
            </a:r>
          </a:p>
          <a:p>
            <a:r>
              <a:rPr lang="en-US" dirty="0"/>
              <a:t>result = {August, December, February, January, </a:t>
            </a:r>
            <a:r>
              <a:rPr lang="en-US" dirty="0" smtClean="0"/>
              <a:t>March, </a:t>
            </a:r>
            <a:r>
              <a:rPr lang="en-US" dirty="0" smtClean="0">
                <a:solidFill>
                  <a:srgbClr val="FF0000"/>
                </a:solidFill>
              </a:rPr>
              <a:t>November, October, September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 smtClean="0"/>
              <a:t>We are done!!!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447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839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 = empty set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sort A and B in alphabetical order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j = 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size(B)) and (j &lt; size(A)):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 A[j]) then: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the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a[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then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endParaRPr lang="en-US" sz="1100" dirty="0" smtClean="0"/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800" dirty="0" smtClean="0"/>
              <a:t>What can we say about its speed? What takes time?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1647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result = empty set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sort A and B in alphabetical order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j = 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size(B)) and (j &lt; size(A)):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&lt; A[j]) then: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the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if (B[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&gt; a[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]) then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else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i+1; j = j+1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while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size(B):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add B[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to result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i+1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return result</a:t>
            </a:r>
            <a:endParaRPr lang="en-US" sz="1100" dirty="0"/>
          </a:p>
          <a:p>
            <a:pPr marL="0" indent="0">
              <a:buNone/>
            </a:pPr>
            <a:endParaRPr lang="en-US" sz="1100" dirty="0" smtClean="0"/>
          </a:p>
          <a:p>
            <a:r>
              <a:rPr lang="en-US" sz="2800" dirty="0" smtClean="0"/>
              <a:t>we need to: sort A and B, and execute the while loops.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247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need to: </a:t>
            </a:r>
          </a:p>
          <a:p>
            <a:pPr lvl="1"/>
            <a:r>
              <a:rPr lang="en-US" sz="2400" dirty="0" smtClean="0"/>
              <a:t>sort A </a:t>
            </a:r>
          </a:p>
          <a:p>
            <a:pPr lvl="1"/>
            <a:r>
              <a:rPr lang="en-US" sz="2400" dirty="0" smtClean="0"/>
              <a:t>sort B</a:t>
            </a:r>
          </a:p>
          <a:p>
            <a:pPr lvl="1"/>
            <a:r>
              <a:rPr lang="en-US" sz="2400" dirty="0" smtClean="0"/>
              <a:t>execute the while loops.</a:t>
            </a:r>
          </a:p>
          <a:p>
            <a:r>
              <a:rPr lang="en-US" dirty="0" smtClean="0"/>
              <a:t>How many calculations it takes to sort A?</a:t>
            </a:r>
          </a:p>
          <a:p>
            <a:pPr lvl="1"/>
            <a:r>
              <a:rPr lang="en-US" dirty="0" smtClean="0"/>
              <a:t>We will learn in this class that the number of calculations is |A| * log(|A|) * some unspecified constant.</a:t>
            </a:r>
          </a:p>
          <a:p>
            <a:r>
              <a:rPr lang="en-US" dirty="0" smtClean="0"/>
              <a:t>How many iterations do the while loops take?</a:t>
            </a:r>
          </a:p>
          <a:p>
            <a:pPr lvl="1"/>
            <a:r>
              <a:rPr lang="en-US" dirty="0" smtClean="0"/>
              <a:t>no more than |A| + |B|.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35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We will skip some details, since this is just an introductory example.</a:t>
            </a:r>
          </a:p>
          <a:p>
            <a:pPr lvl="1"/>
            <a:r>
              <a:rPr lang="en-US" dirty="0" smtClean="0"/>
              <a:t>By the end of the course, you will be able to fill in those details.</a:t>
            </a:r>
          </a:p>
          <a:p>
            <a:r>
              <a:rPr lang="en-US" dirty="0" smtClean="0"/>
              <a:t>It turns out that the number of calculations is proportional to |</a:t>
            </a:r>
            <a:r>
              <a:rPr lang="en-US" dirty="0" err="1" smtClean="0"/>
              <a:t>A|log</a:t>
            </a:r>
            <a:r>
              <a:rPr lang="en-US" dirty="0" smtClean="0"/>
              <a:t>(|A|) + |</a:t>
            </a:r>
            <a:r>
              <a:rPr lang="en-US" dirty="0" err="1" smtClean="0"/>
              <a:t>B|log</a:t>
            </a:r>
            <a:r>
              <a:rPr lang="en-US" dirty="0" smtClean="0"/>
              <a:t>(|B|).</a:t>
            </a:r>
          </a:p>
          <a:p>
            <a:pPr lvl="1"/>
            <a:r>
              <a:rPr lang="en-US" dirty="0" smtClean="0"/>
              <a:t>Unless stated otherwise, all logarithms in this course will be base 2.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704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Second Version -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It turns out that the number of calculations is proportional to |</a:t>
            </a:r>
            <a:r>
              <a:rPr lang="en-US" sz="2800" dirty="0" err="1" smtClean="0"/>
              <a:t>A|log</a:t>
            </a:r>
            <a:r>
              <a:rPr lang="en-US" sz="2800" dirty="0" smtClean="0"/>
              <a:t>(|A|) + |</a:t>
            </a:r>
            <a:r>
              <a:rPr lang="en-US" sz="2800" dirty="0" err="1" smtClean="0"/>
              <a:t>B|log</a:t>
            </a:r>
            <a:r>
              <a:rPr lang="en-US" sz="2800" dirty="0" smtClean="0"/>
              <a:t>(|B|).</a:t>
            </a:r>
          </a:p>
          <a:p>
            <a:r>
              <a:rPr lang="en-US" sz="2800" dirty="0" smtClean="0"/>
              <a:t>Suppose </a:t>
            </a:r>
            <a:r>
              <a:rPr lang="en-US" sz="2800" dirty="0"/>
              <a:t>A has 1 billion items</a:t>
            </a:r>
            <a:r>
              <a:rPr lang="en-US" sz="2800" dirty="0" smtClean="0"/>
              <a:t>.</a:t>
            </a:r>
          </a:p>
          <a:p>
            <a:pPr lvl="1"/>
            <a:r>
              <a:rPr lang="en-US" sz="2400" dirty="0" smtClean="0"/>
              <a:t>log(|A|) = about 30.</a:t>
            </a:r>
            <a:endParaRPr lang="en-US" sz="2400" dirty="0"/>
          </a:p>
          <a:p>
            <a:r>
              <a:rPr lang="en-US" sz="2800" dirty="0"/>
              <a:t>We need to </a:t>
            </a:r>
            <a:r>
              <a:rPr lang="en-US" sz="2800" dirty="0" smtClean="0"/>
              <a:t>do at least 30 billion calculations (unrealistically optimistic).</a:t>
            </a:r>
            <a:endParaRPr lang="en-US" sz="2800" dirty="0"/>
          </a:p>
          <a:p>
            <a:r>
              <a:rPr lang="en-US" sz="2800" dirty="0"/>
              <a:t>On a computer that can do 1 billion </a:t>
            </a:r>
            <a:r>
              <a:rPr lang="en-US" sz="2800" dirty="0" smtClean="0"/>
              <a:t>calculations per </a:t>
            </a:r>
            <a:r>
              <a:rPr lang="en-US" sz="2800" dirty="0"/>
              <a:t>second, this would take </a:t>
            </a:r>
            <a:r>
              <a:rPr lang="en-US" sz="2800" dirty="0" smtClean="0"/>
              <a:t>30 seconds.</a:t>
            </a:r>
            <a:endParaRPr lang="en-US" sz="2800" dirty="0"/>
          </a:p>
          <a:p>
            <a:pPr lvl="1"/>
            <a:r>
              <a:rPr lang="en-US" sz="2400" dirty="0"/>
              <a:t>This is very optimistic, </a:t>
            </a:r>
            <a:r>
              <a:rPr lang="en-US" sz="2400" dirty="0" smtClean="0"/>
              <a:t>but compare to optimistic estimate of 11.6 days for first version of </a:t>
            </a:r>
            <a:r>
              <a:rPr lang="en-US" sz="2400" dirty="0" err="1" smtClean="0"/>
              <a:t>setdiff</a:t>
            </a:r>
            <a:r>
              <a:rPr lang="en-US" sz="2400" dirty="0" smtClean="0"/>
              <a:t>.</a:t>
            </a:r>
          </a:p>
          <a:p>
            <a:pPr lvl="1"/>
            <a:r>
              <a:rPr lang="en-US" sz="2400" dirty="0" smtClean="0"/>
              <a:t>in </a:t>
            </a:r>
            <a:r>
              <a:rPr lang="en-US" sz="2400" dirty="0"/>
              <a:t>practice, it would be </a:t>
            </a:r>
            <a:r>
              <a:rPr lang="en-US" sz="2400" dirty="0" smtClean="0"/>
              <a:t>some minutes, possibly hours, but compare to several months or more for first version.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83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6106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VERY IMPORTANT: </a:t>
            </a:r>
            <a:r>
              <a:rPr lang="en-US" sz="2800" b="1" dirty="0" smtClean="0">
                <a:solidFill>
                  <a:prstClr val="black"/>
                </a:solidFill>
              </a:rPr>
              <a:t>Blackboard</a:t>
            </a:r>
            <a:r>
              <a:rPr lang="en-US" sz="2800" dirty="0" smtClean="0">
                <a:solidFill>
                  <a:prstClr val="black"/>
                </a:solidFill>
              </a:rPr>
              <a:t>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Blackboard will be the platform for submitting ALL assignments.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No submissions via e-mail, or via hard copy in class.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If Blackboard says the submission is late, then it is late.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Occasionally people submit the wrong files. YOU ARE RESPONSIBLE FOR VERIFYING you submitted the right files, and on time.</a:t>
            </a:r>
          </a:p>
          <a:p>
            <a:r>
              <a:rPr lang="en-US" sz="2800" dirty="0" smtClean="0">
                <a:solidFill>
                  <a:prstClr val="black"/>
                </a:solidFill>
              </a:rPr>
              <a:t>Assignment 0 will be posted today, and due Thursday.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It simply checks that you know how to use Blackboard.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No credit, the goal is to prevent people saying "I did not know how to use Blackboard" for the first real assignment.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952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1143000"/>
          </a:xfrm>
        </p:spPr>
        <p:txBody>
          <a:bodyPr>
            <a:noAutofit/>
          </a:bodyPr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Third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2800" dirty="0" smtClean="0"/>
              <a:t>Use Hash Tables.</a:t>
            </a:r>
          </a:p>
          <a:p>
            <a:r>
              <a:rPr lang="en-US" sz="2800" dirty="0" smtClean="0"/>
              <a:t>At this point, you are not supposed to know what hash tables are.</a:t>
            </a:r>
          </a:p>
          <a:p>
            <a:r>
              <a:rPr lang="en-US" sz="2800" dirty="0" smtClean="0"/>
              <a:t>By the end of the course, you should be able to implement and evaluate all three versions.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12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Programming Skills vs. Algorithmic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setdiff</a:t>
            </a:r>
            <a:r>
              <a:rPr lang="en-US" dirty="0" smtClean="0"/>
              <a:t> example illustrates the difference between programming skills and algorithmic skills.</a:t>
            </a:r>
          </a:p>
          <a:p>
            <a:r>
              <a:rPr lang="en-US" dirty="0" smtClean="0"/>
              <a:t>Before taking this course, if faced with the </a:t>
            </a:r>
            <a:r>
              <a:rPr lang="en-US" dirty="0" err="1" smtClean="0"/>
              <a:t>setdiff</a:t>
            </a:r>
            <a:r>
              <a:rPr lang="en-US" dirty="0" smtClean="0"/>
              <a:t> problem, you should ideally be able to:</a:t>
            </a:r>
          </a:p>
          <a:p>
            <a:pPr lvl="1"/>
            <a:r>
              <a:rPr lang="en-US" dirty="0" smtClean="0"/>
              <a:t>come up with the first version of the algorithm.</a:t>
            </a:r>
          </a:p>
          <a:p>
            <a:pPr lvl="1"/>
            <a:r>
              <a:rPr lang="en-US" dirty="0" smtClean="0"/>
              <a:t>implement that version.</a:t>
            </a:r>
          </a:p>
          <a:p>
            <a:r>
              <a:rPr lang="en-US" dirty="0" smtClean="0"/>
              <a:t>After taking this course, you should be able to come up with the second and third versions, and implement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48704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Programming Skills vs. Algorithmic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r>
              <a:rPr lang="en-US" dirty="0" smtClean="0"/>
              <a:t>Many professional programmers do not know much about algorithms.</a:t>
            </a:r>
          </a:p>
          <a:p>
            <a:r>
              <a:rPr lang="en-US" dirty="0" smtClean="0"/>
              <a:t>However, even such programmers use non-trivial algorithms all the time (e.g., sorting functions or hash tables).</a:t>
            </a:r>
          </a:p>
          <a:p>
            <a:pPr lvl="1"/>
            <a:r>
              <a:rPr lang="en-US" dirty="0" smtClean="0"/>
              <a:t>They just rely on built-in functions that already implement such algorithms.</a:t>
            </a:r>
          </a:p>
          <a:p>
            <a:r>
              <a:rPr lang="en-US" dirty="0" smtClean="0"/>
              <a:t>There are a lot of programming tasks that such programmers are not qualified to work 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4370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Programming Skills vs. Algorithmic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800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A large number of real-world problems are simply impossible to solve without solid algorithmic skills.</a:t>
            </a:r>
          </a:p>
          <a:p>
            <a:pPr lvl="1"/>
            <a:r>
              <a:rPr lang="en-US" sz="2400" dirty="0" smtClean="0"/>
              <a:t>A small selection of examples: computer and cell phone networks, </a:t>
            </a:r>
            <a:r>
              <a:rPr lang="en-US" sz="2400" dirty="0"/>
              <a:t>GPS navigation, </a:t>
            </a:r>
            <a:r>
              <a:rPr lang="en-US" sz="2400" dirty="0" smtClean="0"/>
              <a:t>search engines, web-based financial transactions, file compression, digital cable TV, digital music and video players, speech recognition, automatic translation, computer games, spell-checking, movie special effects, robotics, spam filtering, …</a:t>
            </a:r>
          </a:p>
          <a:p>
            <a:r>
              <a:rPr lang="en-US" sz="2800" dirty="0" smtClean="0"/>
              <a:t>Good algorithmic skills give you the ability to work on many really interesting software-related tasks.</a:t>
            </a:r>
          </a:p>
          <a:p>
            <a:r>
              <a:rPr lang="en-US" sz="2800" dirty="0" smtClean="0"/>
              <a:t>Good algorithmic skills give you the ability to do more scientific-oriented computer-related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402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 in the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Do a few algorithms, as examples.</a:t>
            </a:r>
          </a:p>
          <a:p>
            <a:r>
              <a:rPr lang="en-US" sz="2800" dirty="0" smtClean="0"/>
              <a:t>Learn basic methods for analyzing algorithmic properties, such as </a:t>
            </a:r>
            <a:r>
              <a:rPr lang="en-US" sz="2800" b="1" dirty="0" smtClean="0"/>
              <a:t>time complexity</a:t>
            </a:r>
            <a:r>
              <a:rPr lang="en-US" sz="2800" dirty="0" smtClean="0"/>
              <a:t>.</a:t>
            </a:r>
          </a:p>
          <a:p>
            <a:r>
              <a:rPr lang="en-US" sz="2800" dirty="0" smtClean="0"/>
              <a:t>Learn about some basic data structures, such as linked lists, stacks, and queues.</a:t>
            </a:r>
          </a:p>
          <a:p>
            <a:r>
              <a:rPr lang="en-US" sz="2800" dirty="0" smtClean="0"/>
              <a:t>Explore, learn and analyze several types of algorithms.</a:t>
            </a:r>
          </a:p>
          <a:p>
            <a:pPr lvl="1"/>
            <a:r>
              <a:rPr lang="en-US" sz="2400" dirty="0" smtClean="0"/>
              <a:t>Emphasis on sorting, tree algorithms, graph algorithms.</a:t>
            </a:r>
          </a:p>
          <a:p>
            <a:pPr lvl="1"/>
            <a:r>
              <a:rPr lang="en-US" sz="2400" dirty="0" smtClean="0"/>
              <a:t>Why? Should become a lot clearer as the course progresses.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701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 Next: Examples of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Union-Find.</a:t>
            </a:r>
          </a:p>
          <a:p>
            <a:r>
              <a:rPr lang="en-US" dirty="0" smtClean="0"/>
              <a:t>Binary Search.</a:t>
            </a:r>
          </a:p>
          <a:p>
            <a:r>
              <a:rPr lang="en-US" dirty="0" smtClean="0"/>
              <a:t>Selection </a:t>
            </a:r>
            <a:r>
              <a:rPr lang="en-US" dirty="0" smtClean="0"/>
              <a:t>Sort.</a:t>
            </a:r>
          </a:p>
          <a:p>
            <a:r>
              <a:rPr lang="en-US" dirty="0" smtClean="0"/>
              <a:t>What </a:t>
            </a:r>
            <a:r>
              <a:rPr lang="en-US" dirty="0" smtClean="0"/>
              <a:t>each of these algorithms does is the next topic we will cover.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9355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Connectivity: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Suppose that we have a large number of computers, with no connectivity.</a:t>
            </a:r>
          </a:p>
          <a:p>
            <a:pPr lvl="1"/>
            <a:r>
              <a:rPr lang="en-US" dirty="0" smtClean="0"/>
              <a:t>No computer is connected to any other computer.</a:t>
            </a:r>
          </a:p>
          <a:p>
            <a:r>
              <a:rPr lang="en-US" dirty="0" smtClean="0"/>
              <a:t>We start establishing direct computer-to-computer links.</a:t>
            </a:r>
          </a:p>
          <a:p>
            <a:r>
              <a:rPr lang="en-US" dirty="0" smtClean="0"/>
              <a:t>We define connectivity(A, B) as follows:</a:t>
            </a:r>
          </a:p>
          <a:p>
            <a:pPr lvl="1"/>
            <a:r>
              <a:rPr lang="en-US" dirty="0" smtClean="0"/>
              <a:t>If A and B are directly linked, they are connected.</a:t>
            </a:r>
          </a:p>
          <a:p>
            <a:pPr lvl="1"/>
            <a:r>
              <a:rPr lang="en-US" dirty="0" smtClean="0"/>
              <a:t>If A and B are connected, and B and C are connected, then A and C are connected.</a:t>
            </a:r>
          </a:p>
          <a:p>
            <a:r>
              <a:rPr lang="en-US" dirty="0" smtClean="0"/>
              <a:t>Connectivity is </a:t>
            </a:r>
            <a:r>
              <a:rPr lang="en-US" i="1" dirty="0" smtClean="0"/>
              <a:t>transitive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6414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2"/>
            <a:r>
              <a:rPr lang="en-US" dirty="0" smtClean="0"/>
              <a:t>How do we tell the computer? What do we need to provide?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103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2"/>
            <a:r>
              <a:rPr lang="en-US" dirty="0" smtClean="0"/>
              <a:t>How do we tell the computer? What do we need to provide?</a:t>
            </a:r>
          </a:p>
          <a:p>
            <a:pPr lvl="2"/>
            <a:r>
              <a:rPr lang="en-US" dirty="0" smtClean="0"/>
              <a:t>Answer: we need to provide two integers, specifying the two computers that are getting linked.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74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What does it mean that "connectivity changed"?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1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Administrative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800" dirty="0" smtClean="0">
                <a:solidFill>
                  <a:prstClr val="black"/>
                </a:solidFill>
              </a:rPr>
              <a:t>VERY IMPORTANT: </a:t>
            </a:r>
            <a:r>
              <a:rPr lang="en-US" sz="2800" b="1" dirty="0" smtClean="0">
                <a:solidFill>
                  <a:prstClr val="black"/>
                </a:solidFill>
              </a:rPr>
              <a:t>syllabus</a:t>
            </a:r>
            <a:r>
              <a:rPr lang="en-US" sz="2800" dirty="0" smtClean="0">
                <a:solidFill>
                  <a:prstClr val="black"/>
                </a:solidFill>
              </a:rPr>
              <a:t> (see web page)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You are RESPONSIBLE for understanding what the syllabus says, especially if you worry about your grade.</a:t>
            </a:r>
          </a:p>
          <a:p>
            <a:pPr lvl="1"/>
            <a:r>
              <a:rPr lang="en-US" sz="2400" dirty="0" smtClean="0">
                <a:solidFill>
                  <a:prstClr val="black"/>
                </a:solidFill>
              </a:rPr>
              <a:t>The syllabus policies will be STRICTLY followed.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4731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What does it mean that "connectivity changed"?</a:t>
            </a:r>
          </a:p>
          <a:p>
            <a:pPr lvl="2"/>
            <a:r>
              <a:rPr lang="en-US" dirty="0" smtClean="0"/>
              <a:t>It means that there exist at least two computers X and Y that were not connected before the new link was in place, but are connected now.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181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Can you come up with an example where the new link does not change connectivity?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170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2"/>
            <a:r>
              <a:rPr lang="en-US" dirty="0" smtClean="0"/>
              <a:t>Can you come up with an example where the new link does not change connectivity?</a:t>
            </a:r>
          </a:p>
          <a:p>
            <a:pPr lvl="2"/>
            <a:r>
              <a:rPr lang="en-US" dirty="0" smtClean="0"/>
              <a:t>Suppose we have computers 1, 2, 3, 4. Suppose 1 and 2 are connected, and 2 and 3 are connected. Then, directly linking 1 to 3 does not add connectivity.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5388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1"/>
            <a:r>
              <a:rPr lang="en-US" dirty="0" smtClean="0"/>
              <a:t>How do we do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1798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Useful Connectivity Property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we have N computers.</a:t>
            </a:r>
          </a:p>
          <a:p>
            <a:r>
              <a:rPr lang="en-US" dirty="0" smtClean="0"/>
              <a:t>At each point (as we establish links), these N computers will be divided into </a:t>
            </a:r>
            <a:r>
              <a:rPr lang="en-US" smtClean="0"/>
              <a:t>separate networks.</a:t>
            </a:r>
            <a:endParaRPr lang="en-US" dirty="0" smtClean="0"/>
          </a:p>
          <a:p>
            <a:pPr lvl="1"/>
            <a:r>
              <a:rPr lang="en-US" dirty="0" smtClean="0"/>
              <a:t>All computers within a network are connected.</a:t>
            </a:r>
          </a:p>
          <a:p>
            <a:pPr lvl="1"/>
            <a:r>
              <a:rPr lang="en-US" dirty="0" smtClean="0"/>
              <a:t>If computers A and B belong to different networks, they are not connected.</a:t>
            </a:r>
          </a:p>
          <a:p>
            <a:r>
              <a:rPr lang="en-US" dirty="0" smtClean="0"/>
              <a:t>Each of these networks is called a </a:t>
            </a:r>
            <a:r>
              <a:rPr lang="en-US" b="1" dirty="0" smtClean="0"/>
              <a:t>connected component.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3752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Before we have established any links, how many connected components do we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06028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Connectivity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Before we have established any links, how many connected components do we have?</a:t>
            </a:r>
          </a:p>
          <a:p>
            <a:pPr lvl="1"/>
            <a:r>
              <a:rPr lang="en-US" dirty="0" smtClean="0"/>
              <a:t>N components: each computer is its own connected component.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9350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/>
              <a:t>we have N </a:t>
            </a:r>
            <a:r>
              <a:rPr lang="en-US" dirty="0" smtClean="0"/>
              <a:t>computers. </a:t>
            </a:r>
          </a:p>
          <a:p>
            <a:r>
              <a:rPr lang="en-US" dirty="0" smtClean="0"/>
              <a:t>Suppose we have already established some links, and we have K connected components.</a:t>
            </a:r>
          </a:p>
          <a:p>
            <a:r>
              <a:rPr lang="en-US" dirty="0" smtClean="0"/>
              <a:t>How can we keep track, for each computer, what connected component it belongs to?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79419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Labeling Connected 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Suppose </a:t>
            </a:r>
            <a:r>
              <a:rPr lang="en-US" sz="2800" dirty="0"/>
              <a:t>we have N </a:t>
            </a:r>
            <a:r>
              <a:rPr lang="en-US" sz="2800" dirty="0" smtClean="0"/>
              <a:t>computers. </a:t>
            </a:r>
          </a:p>
          <a:p>
            <a:r>
              <a:rPr lang="en-US" sz="2800" dirty="0" smtClean="0"/>
              <a:t>Suppose we have already established some links, and we have K connected components.</a:t>
            </a:r>
          </a:p>
          <a:p>
            <a:r>
              <a:rPr lang="en-US" sz="2800" dirty="0" smtClean="0"/>
              <a:t>How can we keep track, for each computer, what connected component it belongs to?</a:t>
            </a:r>
          </a:p>
          <a:p>
            <a:pPr lvl="1"/>
            <a:r>
              <a:rPr lang="en-US" sz="2400" dirty="0" smtClean="0"/>
              <a:t>Answer: maintain an array </a:t>
            </a:r>
            <a:r>
              <a:rPr lang="en-US" sz="2400" b="1" dirty="0" smtClean="0"/>
              <a:t>id </a:t>
            </a:r>
            <a:r>
              <a:rPr lang="en-US" sz="2400" dirty="0" smtClean="0"/>
              <a:t>of N integers. </a:t>
            </a:r>
          </a:p>
          <a:p>
            <a:pPr lvl="1"/>
            <a:r>
              <a:rPr lang="en-US" sz="2400" b="1" dirty="0" smtClean="0"/>
              <a:t>id[p] </a:t>
            </a:r>
            <a:r>
              <a:rPr lang="en-US" sz="2400" dirty="0" smtClean="0"/>
              <a:t>will be the ID of the connected component of computer p (where p is an integer).</a:t>
            </a:r>
            <a:endParaRPr lang="en-US" sz="2400" b="1" dirty="0"/>
          </a:p>
          <a:p>
            <a:pPr lvl="1"/>
            <a:r>
              <a:rPr lang="en-US" sz="2400" dirty="0" smtClean="0"/>
              <a:t>For convenience, we can establish the convention that the ID of a connected component X is just some integer </a:t>
            </a:r>
            <a:r>
              <a:rPr lang="en-US" sz="2400" b="1" dirty="0" smtClean="0"/>
              <a:t>p</a:t>
            </a:r>
            <a:r>
              <a:rPr lang="en-US" sz="2400" dirty="0" smtClean="0"/>
              <a:t> such that computer </a:t>
            </a:r>
            <a:r>
              <a:rPr lang="en-US" sz="2400" b="1" dirty="0" smtClean="0"/>
              <a:t>p </a:t>
            </a:r>
            <a:r>
              <a:rPr lang="en-US" sz="2400" dirty="0" smtClean="0"/>
              <a:t>belongs to 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1522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Union-Find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We want a program that behaves as follows:</a:t>
            </a:r>
          </a:p>
          <a:p>
            <a:pPr lvl="1"/>
            <a:r>
              <a:rPr lang="en-US" dirty="0" smtClean="0"/>
              <a:t>Each computer is represented as a number.</a:t>
            </a:r>
          </a:p>
          <a:p>
            <a:pPr lvl="1"/>
            <a:r>
              <a:rPr lang="en-US" dirty="0" smtClean="0"/>
              <a:t>We start our program.</a:t>
            </a:r>
          </a:p>
          <a:p>
            <a:pPr lvl="1"/>
            <a:r>
              <a:rPr lang="en-US" dirty="0" smtClean="0"/>
              <a:t>Every time we establish a link between two computers, we tell our program about that link.</a:t>
            </a:r>
          </a:p>
          <a:p>
            <a:pPr lvl="1"/>
            <a:r>
              <a:rPr lang="en-US" dirty="0" smtClean="0"/>
              <a:t>We want the program to tell us if the new link has changed connectivity or not.</a:t>
            </a:r>
          </a:p>
          <a:p>
            <a:pPr lvl="1"/>
            <a:r>
              <a:rPr lang="en-US" dirty="0" smtClean="0"/>
              <a:t>How do we do that?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25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Why Algorithms?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1996, we were working on a web search engine.</a:t>
            </a:r>
          </a:p>
          <a:p>
            <a:r>
              <a:rPr lang="en-US" sz="2800" dirty="0" smtClean="0"/>
              <a:t>Every day, we had a list A of web pages we have already visited.</a:t>
            </a:r>
          </a:p>
          <a:p>
            <a:pPr lvl="1"/>
            <a:r>
              <a:rPr lang="en-US" sz="2400" dirty="0" smtClean="0"/>
              <a:t>"visiting" a web page means that our program has downloaded that web page and processed it, so that it can show up in search results.</a:t>
            </a:r>
          </a:p>
          <a:p>
            <a:r>
              <a:rPr lang="en-US" sz="2800" dirty="0" smtClean="0"/>
              <a:t>Every day, we also had a list B of links to web pages that we still had not processed.</a:t>
            </a:r>
          </a:p>
          <a:p>
            <a:r>
              <a:rPr lang="en-US" sz="2800" dirty="0" smtClean="0"/>
              <a:t>Question: which links in list B are NOT in A?</a:t>
            </a:r>
          </a:p>
          <a:p>
            <a:r>
              <a:rPr lang="en-US" sz="2800" dirty="0" smtClean="0"/>
              <a:t>Why was this a useful question?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already connected, we do not need to do anything.</a:t>
            </a:r>
          </a:p>
          <a:p>
            <a:pPr lvl="1"/>
            <a:r>
              <a:rPr lang="en-US" dirty="0" smtClean="0"/>
              <a:t>How can we check if they were already connected?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516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already connected, we do not need to do anything.</a:t>
            </a:r>
          </a:p>
          <a:p>
            <a:pPr lvl="1"/>
            <a:r>
              <a:rPr lang="en-US" dirty="0" smtClean="0"/>
              <a:t>How can we check if they were already connected?</a:t>
            </a:r>
          </a:p>
          <a:p>
            <a:pPr lvl="2"/>
            <a:r>
              <a:rPr lang="en-US" dirty="0" smtClean="0"/>
              <a:t>Answer: </a:t>
            </a:r>
            <a:r>
              <a:rPr lang="en-US" b="1" dirty="0" smtClean="0"/>
              <a:t>id[p] == id[q]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2567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not already connected, then the connected components of </a:t>
            </a:r>
            <a:r>
              <a:rPr lang="en-US" b="1" dirty="0" smtClean="0"/>
              <a:t>p</a:t>
            </a:r>
            <a:r>
              <a:rPr lang="en-US" dirty="0" smtClean="0"/>
              <a:t> and </a:t>
            </a:r>
            <a:r>
              <a:rPr lang="en-US" b="1" dirty="0" smtClean="0"/>
              <a:t>q</a:t>
            </a:r>
            <a:r>
              <a:rPr lang="en-US" dirty="0" smtClean="0"/>
              <a:t> need to be merged.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9948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Union-Find: First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rather straightforward to come up with a brute force method:</a:t>
            </a:r>
          </a:p>
          <a:p>
            <a:r>
              <a:rPr lang="en-US" dirty="0" smtClean="0"/>
              <a:t>Every time we establish a link between </a:t>
            </a:r>
            <a:r>
              <a:rPr lang="en-US" b="1" dirty="0" smtClean="0"/>
              <a:t>p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new link means </a:t>
            </a:r>
            <a:r>
              <a:rPr lang="en-US" b="1" dirty="0" smtClean="0"/>
              <a:t>p </a:t>
            </a:r>
            <a:r>
              <a:rPr lang="en-US" dirty="0" smtClean="0"/>
              <a:t>and </a:t>
            </a:r>
            <a:r>
              <a:rPr lang="en-US" b="1" dirty="0" smtClean="0"/>
              <a:t>q</a:t>
            </a:r>
            <a:r>
              <a:rPr lang="en-US" dirty="0" smtClean="0"/>
              <a:t> are connected.</a:t>
            </a:r>
          </a:p>
          <a:p>
            <a:pPr lvl="1"/>
            <a:r>
              <a:rPr lang="en-US" dirty="0" smtClean="0"/>
              <a:t>If</a:t>
            </a:r>
            <a:r>
              <a:rPr lang="en-US" b="1" dirty="0" smtClean="0"/>
              <a:t> </a:t>
            </a:r>
            <a:r>
              <a:rPr lang="en-US" dirty="0" smtClean="0"/>
              <a:t>they were not already connected, then the connected components of </a:t>
            </a:r>
            <a:r>
              <a:rPr lang="en-US" b="1" dirty="0" smtClean="0"/>
              <a:t>p</a:t>
            </a:r>
            <a:r>
              <a:rPr lang="en-US" dirty="0" smtClean="0"/>
              <a:t> and </a:t>
            </a:r>
            <a:r>
              <a:rPr lang="en-US" b="1" dirty="0" smtClean="0"/>
              <a:t>q</a:t>
            </a:r>
            <a:r>
              <a:rPr lang="en-US" dirty="0" smtClean="0"/>
              <a:t> need to be merged.</a:t>
            </a:r>
          </a:p>
          <a:p>
            <a:pPr lvl="1"/>
            <a:r>
              <a:rPr lang="en-US" dirty="0" smtClean="0"/>
              <a:t>We can go through each computer </a:t>
            </a:r>
            <a:r>
              <a:rPr lang="en-US" b="1" dirty="0" err="1" smtClean="0"/>
              <a:t>i</a:t>
            </a:r>
            <a:r>
              <a:rPr lang="en-US" dirty="0" smtClean="0"/>
              <a:t> in the network, and if </a:t>
            </a:r>
            <a:r>
              <a:rPr lang="en-US" b="1" dirty="0" smtClean="0"/>
              <a:t>id[</a:t>
            </a:r>
            <a:r>
              <a:rPr lang="en-US" b="1" dirty="0" err="1" smtClean="0"/>
              <a:t>i</a:t>
            </a:r>
            <a:r>
              <a:rPr lang="en-US" b="1" dirty="0" smtClean="0"/>
              <a:t>] == id[p]</a:t>
            </a:r>
            <a:r>
              <a:rPr lang="en-US" dirty="0" smtClean="0"/>
              <a:t>, we set </a:t>
            </a:r>
            <a:r>
              <a:rPr lang="en-US" b="1" dirty="0" smtClean="0"/>
              <a:t>id[</a:t>
            </a:r>
            <a:r>
              <a:rPr lang="en-US" b="1" dirty="0" err="1" smtClean="0"/>
              <a:t>i</a:t>
            </a:r>
            <a:r>
              <a:rPr lang="en-US" b="1" dirty="0" smtClean="0"/>
              <a:t>] </a:t>
            </a:r>
            <a:r>
              <a:rPr lang="en-US" b="1" smtClean="0"/>
              <a:t>= id[q]</a:t>
            </a:r>
            <a:r>
              <a:rPr lang="en-US" smtClean="0"/>
              <a:t>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8751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Union-Find: First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#define N 10000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{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p, q, t, id[N];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for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while (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scanf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 %d\n", &amp;p, &amp;q) == 2)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{ 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(id[p] == id[q]) continue;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for (t = id[p],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N;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if (id[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== t) id[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] = id[q];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%d %d\n", p, q);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pPr marL="0" indent="0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43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Why Algorithms?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In 1996, we were working on a web search engine.</a:t>
            </a:r>
          </a:p>
          <a:p>
            <a:r>
              <a:rPr lang="en-US" sz="2800" dirty="0" smtClean="0"/>
              <a:t>Every day, we had a list A of web pages we have already visited.</a:t>
            </a:r>
          </a:p>
          <a:p>
            <a:pPr lvl="1"/>
            <a:r>
              <a:rPr lang="en-US" sz="2400" dirty="0" smtClean="0"/>
              <a:t>"visiting" a web page means that our program has downloaded that web page and processed it, so that it can show up in search results.</a:t>
            </a:r>
          </a:p>
          <a:p>
            <a:r>
              <a:rPr lang="en-US" sz="2800" dirty="0" smtClean="0"/>
              <a:t>Every day, we also had a list B of links to web pages that we still had not processed.</a:t>
            </a:r>
          </a:p>
          <a:p>
            <a:r>
              <a:rPr lang="en-US" sz="2800" dirty="0" smtClean="0"/>
              <a:t>Question: which links in list B are NOT in A?</a:t>
            </a:r>
          </a:p>
          <a:p>
            <a:r>
              <a:rPr lang="en-US" sz="2800" dirty="0" smtClean="0"/>
              <a:t>Why was this a useful question?</a:t>
            </a:r>
          </a:p>
          <a:p>
            <a:pPr lvl="1"/>
            <a:r>
              <a:rPr lang="en-US" sz="2400" dirty="0" smtClean="0"/>
              <a:t>Most links in B had already been seen in A.</a:t>
            </a:r>
          </a:p>
          <a:p>
            <a:pPr lvl="1"/>
            <a:r>
              <a:rPr lang="en-US" sz="2400" dirty="0" smtClean="0"/>
              <a:t>It was a </a:t>
            </a:r>
            <a:r>
              <a:rPr lang="en-US" sz="2400" b="1" dirty="0" smtClean="0"/>
              <a:t>huge waste of resources</a:t>
            </a:r>
            <a:r>
              <a:rPr lang="en-US" sz="2400" dirty="0" smtClean="0"/>
              <a:t> to revisit those links.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01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Why Algorithms?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73162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Recap: </a:t>
            </a:r>
          </a:p>
          <a:p>
            <a:pPr lvl="1"/>
            <a:r>
              <a:rPr lang="en-US" sz="2400" dirty="0" smtClean="0"/>
              <a:t>A set A of items</a:t>
            </a:r>
          </a:p>
          <a:p>
            <a:pPr lvl="1"/>
            <a:r>
              <a:rPr lang="en-US" sz="2400" dirty="0" smtClean="0"/>
              <a:t>A set B of items</a:t>
            </a:r>
          </a:p>
          <a:p>
            <a:pPr lvl="1"/>
            <a:r>
              <a:rPr lang="en-US" sz="2400" dirty="0" smtClean="0"/>
              <a:t>Define </a:t>
            </a:r>
            <a:r>
              <a:rPr lang="en-US" sz="2400" dirty="0" err="1" smtClean="0"/>
              <a:t>setdiff</a:t>
            </a:r>
            <a:r>
              <a:rPr lang="en-US" sz="2400" dirty="0" smtClean="0"/>
              <a:t>(B, A) to be the set of items in B that are not in A.</a:t>
            </a:r>
          </a:p>
          <a:p>
            <a:r>
              <a:rPr lang="en-US" sz="2800" dirty="0" smtClean="0"/>
              <a:t>Question: how do we compute </a:t>
            </a:r>
            <a:r>
              <a:rPr lang="en-US" sz="2800" dirty="0" err="1" smtClean="0"/>
              <a:t>setdiff</a:t>
            </a:r>
            <a:r>
              <a:rPr lang="en-US" sz="2800" dirty="0" smtClean="0"/>
              <a:t>(B, A).</a:t>
            </a:r>
          </a:p>
          <a:p>
            <a:r>
              <a:rPr lang="en-US" sz="2800" dirty="0" smtClean="0"/>
              <a:t>Any ideas?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42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each item b of B: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found = false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each item a of A: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== a) then found = true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if (found == false) add b to result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result.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</a:p>
          <a:p>
            <a:r>
              <a:rPr lang="en-US" dirty="0" smtClean="0"/>
              <a:t>What can we say about how fast this would run?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820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setdiff</a:t>
            </a:r>
            <a:r>
              <a:rPr lang="en-US" dirty="0" smtClean="0"/>
              <a:t>(B, A) – First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setdiff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(B, A):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result = empty set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 each item b of B: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for each item a of A: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if (b == a) then add b to result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result.</a:t>
            </a:r>
          </a:p>
          <a:p>
            <a:pPr marL="0" indent="0">
              <a:buNone/>
            </a:pPr>
            <a:endParaRPr lang="en-US" sz="1400" dirty="0" smtClean="0"/>
          </a:p>
          <a:p>
            <a:r>
              <a:rPr lang="en-US" sz="2800" dirty="0" smtClean="0"/>
              <a:t>This needs to compare each item of B with each item of A. </a:t>
            </a:r>
          </a:p>
          <a:p>
            <a:r>
              <a:rPr lang="en-US" sz="2800" dirty="0" smtClean="0"/>
              <a:t>If we denote the size of B as |B|, and the size of A as |A|, we need |B| * |A| comparisons.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693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4264</Words>
  <Application>Microsoft Office PowerPoint</Application>
  <PresentationFormat>On-screen Show (4:3)</PresentationFormat>
  <Paragraphs>473</Paragraphs>
  <Slides>54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PowerPoint Presentation</vt:lpstr>
      <vt:lpstr>Administrative Overview</vt:lpstr>
      <vt:lpstr>Administrative Overview</vt:lpstr>
      <vt:lpstr>Administrative Overview</vt:lpstr>
      <vt:lpstr>Why Algorithms? An Example</vt:lpstr>
      <vt:lpstr>Why Algorithms? An Example</vt:lpstr>
      <vt:lpstr>Why Algorithms? An Example</vt:lpstr>
      <vt:lpstr>setdiff(B, A) – First Version</vt:lpstr>
      <vt:lpstr>setdiff(B, A) – First Version</vt:lpstr>
      <vt:lpstr>setdiff(B, A) – First Version</vt:lpstr>
      <vt:lpstr>setdiff(B, A) – First Version - Speed</vt:lpstr>
      <vt:lpstr>setdiff(B, A) – First Version - Speed</vt:lpstr>
      <vt:lpstr>setdiff(B, A) – Second Version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Application to an Example</vt:lpstr>
      <vt:lpstr>setdiff(B, A) – Second Version</vt:lpstr>
      <vt:lpstr>setdiff(B, A) – Second Version - Speed</vt:lpstr>
      <vt:lpstr>setdiff(B, A) – Second Version - Speed</vt:lpstr>
      <vt:lpstr>setdiff(B, A) – Second Version - Speed</vt:lpstr>
      <vt:lpstr>setdiff(B, A) – Second Version - Speed</vt:lpstr>
      <vt:lpstr>setdiff(B, A) – Third Version</vt:lpstr>
      <vt:lpstr>Programming Skills vs. Algorithmic Skills</vt:lpstr>
      <vt:lpstr>Programming Skills vs. Algorithmic Skills</vt:lpstr>
      <vt:lpstr>Programming Skills vs. Algorithmic Skills</vt:lpstr>
      <vt:lpstr>Next Steps in the Course</vt:lpstr>
      <vt:lpstr>Up Next: Examples of Algorithms</vt:lpstr>
      <vt:lpstr>Connectivity: An Example</vt:lpstr>
      <vt:lpstr>The Union-Find Problem</vt:lpstr>
      <vt:lpstr>The Union-Find Problem</vt:lpstr>
      <vt:lpstr>The Union-Find Problem</vt:lpstr>
      <vt:lpstr>The Union-Find Problem</vt:lpstr>
      <vt:lpstr>The Union-Find Problem</vt:lpstr>
      <vt:lpstr>The Union-Find Problem</vt:lpstr>
      <vt:lpstr>The Union-Find Problem</vt:lpstr>
      <vt:lpstr>A Useful Connectivity Property</vt:lpstr>
      <vt:lpstr>Initial Connectivity</vt:lpstr>
      <vt:lpstr>Initial Connectivity</vt:lpstr>
      <vt:lpstr>Labeling Connected Components</vt:lpstr>
      <vt:lpstr>Labeling Connected Components</vt:lpstr>
      <vt:lpstr>The Union-Find Problem</vt:lpstr>
      <vt:lpstr>Union-Find: First Solution</vt:lpstr>
      <vt:lpstr>Union-Find: First Solution</vt:lpstr>
      <vt:lpstr>Union-Find: First Solution</vt:lpstr>
      <vt:lpstr>Union-Find: First Solution</vt:lpstr>
      <vt:lpstr>Union-Find: First Solution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153</cp:revision>
  <dcterms:created xsi:type="dcterms:W3CDTF">2006-08-16T00:00:00Z</dcterms:created>
  <dcterms:modified xsi:type="dcterms:W3CDTF">2014-01-15T19:51:41Z</dcterms:modified>
</cp:coreProperties>
</file>