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416" r:id="rId3"/>
    <p:sldId id="410" r:id="rId4"/>
    <p:sldId id="413" r:id="rId5"/>
    <p:sldId id="417" r:id="rId6"/>
    <p:sldId id="415" r:id="rId7"/>
    <p:sldId id="418" r:id="rId8"/>
    <p:sldId id="419" r:id="rId9"/>
    <p:sldId id="420" r:id="rId10"/>
    <p:sldId id="421" r:id="rId11"/>
    <p:sldId id="422" r:id="rId12"/>
    <p:sldId id="423" r:id="rId13"/>
    <p:sldId id="424" r:id="rId14"/>
    <p:sldId id="425" r:id="rId15"/>
    <p:sldId id="426" r:id="rId16"/>
    <p:sldId id="427" r:id="rId17"/>
    <p:sldId id="428" r:id="rId18"/>
    <p:sldId id="429" r:id="rId19"/>
    <p:sldId id="430" r:id="rId20"/>
    <p:sldId id="431" r:id="rId21"/>
    <p:sldId id="432" r:id="rId22"/>
    <p:sldId id="433" r:id="rId23"/>
    <p:sldId id="434" r:id="rId24"/>
    <p:sldId id="435" r:id="rId25"/>
    <p:sldId id="436" r:id="rId2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18363DA-F012-4A9F-8918-6687DCC9D62A}">
          <p14:sldIdLst>
            <p14:sldId id="256"/>
            <p14:sldId id="416"/>
            <p14:sldId id="410"/>
            <p14:sldId id="413"/>
            <p14:sldId id="417"/>
            <p14:sldId id="415"/>
            <p14:sldId id="418"/>
            <p14:sldId id="419"/>
            <p14:sldId id="420"/>
            <p14:sldId id="421"/>
            <p14:sldId id="422"/>
            <p14:sldId id="423"/>
            <p14:sldId id="424"/>
            <p14:sldId id="425"/>
            <p14:sldId id="426"/>
            <p14:sldId id="427"/>
            <p14:sldId id="428"/>
            <p14:sldId id="429"/>
            <p14:sldId id="430"/>
            <p14:sldId id="431"/>
            <p14:sldId id="432"/>
            <p14:sldId id="433"/>
            <p14:sldId id="434"/>
            <p14:sldId id="435"/>
            <p14:sldId id="43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66" autoAdjust="0"/>
  </p:normalViewPr>
  <p:slideViewPr>
    <p:cSldViewPr>
      <p:cViewPr>
        <p:scale>
          <a:sx n="90" d="100"/>
          <a:sy n="90" d="100"/>
        </p:scale>
        <p:origin x="-270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72"/>
    </p:cViewPr>
  </p:sorterViewPr>
  <p:notesViewPr>
    <p:cSldViewPr>
      <p:cViewPr varScale="1">
        <p:scale>
          <a:sx n="80" d="100"/>
          <a:sy n="80" d="100"/>
        </p:scale>
        <p:origin x="-3864" y="-8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4655BB-DB7D-4259-A68E-202CF9A0DF0E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B64A61-A641-44C9-B120-98C0BCF5C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88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BBB22C-122D-4EE2-9812-B1AA4CFA3383}" type="datetimeFigureOut">
              <a:rPr lang="en-US" smtClean="0"/>
              <a:pPr/>
              <a:t>2/13/2014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095B3F-8216-487B-AC35-BDA8990236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85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9714B-E11A-4793-9D4B-C7DA0B002A2E}" type="datetime1">
              <a:rPr lang="en-US" smtClean="0"/>
              <a:pPr/>
              <a:t>2/13/2014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6908-18CF-4D46-A568-031B411BADDC}" type="datetime1">
              <a:rPr lang="en-US" smtClean="0"/>
              <a:pPr/>
              <a:t>2/13/2014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A0BF-8AB8-438E-8F5F-3BC988050D5C}" type="datetime1">
              <a:rPr lang="en-US" smtClean="0"/>
              <a:pPr/>
              <a:t>2/13/2014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1D551-D1C9-475F-8F97-B5E238F846DE}" type="datetime1">
              <a:rPr lang="en-US" smtClean="0"/>
              <a:pPr/>
              <a:t>2/13/2014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35635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5A71D-2E90-4908-919F-619FDB1089CE}" type="datetime1">
              <a:rPr lang="en-US" smtClean="0"/>
              <a:pPr/>
              <a:t>2/13/2014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58A-EF12-449E-95F9-53ECB702F323}" type="datetime1">
              <a:rPr lang="en-US" smtClean="0"/>
              <a:pPr/>
              <a:t>2/13/2014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BF9DE-364F-4108-BF86-9295B2495FBB}" type="datetime1">
              <a:rPr lang="en-US" smtClean="0"/>
              <a:pPr/>
              <a:t>2/13/2014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91E9-5B6C-4491-8FE2-FE8BB8D7CBC7}" type="datetime1">
              <a:rPr lang="en-US" smtClean="0"/>
              <a:pPr/>
              <a:t>2/13/2014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32F4-B520-430E-BC9F-5620D1D82898}" type="datetime1">
              <a:rPr lang="en-US" smtClean="0"/>
              <a:pPr/>
              <a:t>2/13/2014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21798-164E-4412-9238-A87AFC6688E7}" type="datetime1">
              <a:rPr lang="en-US" smtClean="0"/>
              <a:pPr/>
              <a:t>2/13/2014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B5C6D-AA2A-4233-A83B-6410688265D8}" type="datetime1">
              <a:rPr lang="en-US" smtClean="0"/>
              <a:pPr/>
              <a:t>2/13/2014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F1508-6116-47D0-9391-D505EF128AA1}" type="datetime1">
              <a:rPr lang="en-US" smtClean="0"/>
              <a:pPr/>
              <a:t>2/13/2014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1981200"/>
            <a:ext cx="7467600" cy="1752600"/>
          </a:xfrm>
        </p:spPr>
        <p:txBody>
          <a:bodyPr/>
          <a:lstStyle/>
          <a:p>
            <a:pPr eaLnBrk="1" hangingPunct="1"/>
            <a:r>
              <a:rPr lang="en-US" smtClean="0"/>
              <a:t>FIFO </a:t>
            </a:r>
            <a:r>
              <a:rPr lang="en-US" dirty="0" smtClean="0"/>
              <a:t>Queues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87752" y="4191000"/>
            <a:ext cx="468596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/>
              <a:t>CSE </a:t>
            </a:r>
            <a:r>
              <a:rPr lang="en-US" dirty="0" smtClean="0"/>
              <a:t>2320 – Algorithms and Data Structures</a:t>
            </a:r>
            <a:endParaRPr lang="en-US" dirty="0"/>
          </a:p>
          <a:p>
            <a:pPr algn="ctr" eaLnBrk="1" hangingPunct="1"/>
            <a:r>
              <a:rPr lang="en-US" dirty="0"/>
              <a:t>Vassilis Athitsos</a:t>
            </a:r>
          </a:p>
          <a:p>
            <a:pPr algn="ctr" eaLnBrk="1" hangingPunct="1"/>
            <a:r>
              <a:rPr lang="en-US" dirty="0"/>
              <a:t>University of Texas at </a:t>
            </a:r>
            <a:r>
              <a:rPr lang="en-US" dirty="0" smtClean="0"/>
              <a:t>Arlington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10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FIFO Queues Using </a:t>
            </a:r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Symbol"/>
              <a:buChar char="·"/>
            </a:pPr>
            <a:r>
              <a:rPr lang="en-US" dirty="0">
                <a:solidFill>
                  <a:srgbClr val="000000"/>
                </a:solidFill>
              </a:rPr>
              <a:t>How do we implement queues using arrays?</a:t>
            </a:r>
          </a:p>
          <a:p>
            <a:pPr>
              <a:buFont typeface="Symbol"/>
              <a:buChar char="·"/>
            </a:pPr>
            <a:r>
              <a:rPr lang="en-US" dirty="0">
                <a:solidFill>
                  <a:srgbClr val="000000"/>
                </a:solidFill>
              </a:rPr>
              <a:t>A queue can be defined like this</a:t>
            </a:r>
            <a:r>
              <a:rPr lang="en-US" dirty="0" smtClean="0">
                <a:solidFill>
                  <a:srgbClr val="000000"/>
                </a:solidFill>
              </a:rPr>
              <a:t>:</a:t>
            </a:r>
            <a:br>
              <a:rPr lang="en-US" dirty="0" smtClean="0">
                <a:solidFill>
                  <a:srgbClr val="000000"/>
                </a:solidFill>
              </a:rPr>
            </a:br>
            <a:endParaRPr lang="en-US" sz="10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queue_struct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queue;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queue_struct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max_size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start_index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end_index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** items;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indent="0">
              <a:buNone/>
            </a:pPr>
            <a:endParaRPr lang="en-US" sz="1000" dirty="0" smtClean="0">
              <a:solidFill>
                <a:srgbClr val="000000"/>
              </a:solidFill>
            </a:endParaRPr>
          </a:p>
          <a:p>
            <a:pPr>
              <a:buFont typeface="Symbol"/>
              <a:buChar char="·"/>
            </a:pPr>
            <a:r>
              <a:rPr lang="en-US" b="1" dirty="0" err="1" smtClean="0">
                <a:solidFill>
                  <a:srgbClr val="000000"/>
                </a:solidFill>
              </a:rPr>
              <a:t>end_index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tells us where to put a new item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>
              <a:buFont typeface="Symbol"/>
              <a:buChar char="·"/>
            </a:pPr>
            <a:r>
              <a:rPr lang="en-US" b="1" dirty="0" err="1">
                <a:solidFill>
                  <a:srgbClr val="000000"/>
                </a:solidFill>
              </a:rPr>
              <a:t>start_index</a:t>
            </a:r>
            <a:r>
              <a:rPr lang="en-US" dirty="0">
                <a:solidFill>
                  <a:srgbClr val="000000"/>
                </a:solidFill>
              </a:rPr>
              <a:t> tells us where to remove an item from.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141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Put and 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3352800" cy="5029200"/>
          </a:xfrm>
        </p:spPr>
        <p:txBody>
          <a:bodyPr/>
          <a:lstStyle/>
          <a:p>
            <a:r>
              <a:rPr lang="en-US" dirty="0" smtClean="0"/>
              <a:t>put(15)</a:t>
            </a:r>
          </a:p>
          <a:p>
            <a:r>
              <a:rPr lang="en-US" dirty="0" smtClean="0"/>
              <a:t>put(20)</a:t>
            </a:r>
          </a:p>
          <a:p>
            <a:r>
              <a:rPr lang="en-US" dirty="0" smtClean="0"/>
              <a:t>get()</a:t>
            </a:r>
            <a:endParaRPr lang="en-US" dirty="0"/>
          </a:p>
          <a:p>
            <a:r>
              <a:rPr lang="en-US" dirty="0" smtClean="0"/>
              <a:t>put(30</a:t>
            </a:r>
            <a:r>
              <a:rPr lang="en-US" dirty="0"/>
              <a:t>)</a:t>
            </a:r>
          </a:p>
          <a:p>
            <a:r>
              <a:rPr lang="en-US" dirty="0" smtClean="0"/>
              <a:t>put(7</a:t>
            </a:r>
            <a:r>
              <a:rPr lang="en-US" dirty="0"/>
              <a:t>)</a:t>
            </a:r>
          </a:p>
          <a:p>
            <a:r>
              <a:rPr lang="en-US" dirty="0" smtClean="0"/>
              <a:t>put(25</a:t>
            </a:r>
            <a:r>
              <a:rPr lang="en-US" dirty="0"/>
              <a:t>)</a:t>
            </a:r>
          </a:p>
          <a:p>
            <a:r>
              <a:rPr lang="en-US" dirty="0" smtClean="0"/>
              <a:t>get()</a:t>
            </a:r>
            <a:endParaRPr lang="en-US" dirty="0"/>
          </a:p>
          <a:p>
            <a:r>
              <a:rPr lang="en-US" dirty="0" smtClean="0"/>
              <a:t>put(12)</a:t>
            </a:r>
          </a:p>
          <a:p>
            <a:r>
              <a:rPr lang="en-US" dirty="0" smtClean="0"/>
              <a:t>get()</a:t>
            </a:r>
            <a:endParaRPr lang="en-US" dirty="0"/>
          </a:p>
          <a:p>
            <a:r>
              <a:rPr lang="en-US" dirty="0" smtClean="0"/>
              <a:t>get()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6469959" y="1862367"/>
            <a:ext cx="1106463" cy="2100033"/>
            <a:chOff x="5952017" y="2465338"/>
            <a:chExt cx="1106463" cy="2100033"/>
          </a:xfrm>
        </p:grpSpPr>
        <p:sp>
          <p:nvSpPr>
            <p:cNvPr id="6" name="TextBox 5"/>
            <p:cNvSpPr txBox="1"/>
            <p:nvPr/>
          </p:nvSpPr>
          <p:spPr>
            <a:xfrm>
              <a:off x="5952017" y="4042151"/>
              <a:ext cx="1104014" cy="52322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-</a:t>
              </a:r>
              <a:endParaRPr lang="en-US" sz="28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954466" y="3514293"/>
              <a:ext cx="1104014" cy="52322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-</a:t>
              </a:r>
              <a:endParaRPr lang="en-US" sz="28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952017" y="2989219"/>
              <a:ext cx="1104014" cy="52322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-</a:t>
              </a:r>
              <a:endParaRPr lang="en-US" sz="28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954447" y="2465338"/>
              <a:ext cx="1104014" cy="52322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-</a:t>
              </a:r>
              <a:endParaRPr lang="en-US" sz="2800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6546159" y="1371600"/>
            <a:ext cx="9909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queue</a:t>
            </a:r>
            <a:endParaRPr lang="en-US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612582" y="1371600"/>
            <a:ext cx="1226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position</a:t>
            </a:r>
            <a:endParaRPr lang="en-US" sz="2400" b="1" dirty="0"/>
          </a:p>
        </p:txBody>
      </p:sp>
      <p:grpSp>
        <p:nvGrpSpPr>
          <p:cNvPr id="16" name="Group 15"/>
          <p:cNvGrpSpPr/>
          <p:nvPr/>
        </p:nvGrpSpPr>
        <p:grpSpPr>
          <a:xfrm>
            <a:off x="7878096" y="1862367"/>
            <a:ext cx="649263" cy="2100033"/>
            <a:chOff x="5952017" y="2465338"/>
            <a:chExt cx="1106463" cy="2100033"/>
          </a:xfrm>
        </p:grpSpPr>
        <p:sp>
          <p:nvSpPr>
            <p:cNvPr id="17" name="TextBox 16"/>
            <p:cNvSpPr txBox="1"/>
            <p:nvPr/>
          </p:nvSpPr>
          <p:spPr>
            <a:xfrm>
              <a:off x="5952017" y="4042151"/>
              <a:ext cx="1104014" cy="52322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0</a:t>
              </a:r>
              <a:endParaRPr lang="en-US" sz="28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954466" y="3514293"/>
              <a:ext cx="1104014" cy="52322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1</a:t>
              </a:r>
              <a:endParaRPr lang="en-US" sz="28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952017" y="2989219"/>
              <a:ext cx="1104014" cy="52322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954447" y="2465338"/>
              <a:ext cx="1104014" cy="52322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3</a:t>
              </a:r>
              <a:endParaRPr lang="en-US" sz="2800" dirty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3888684" y="3469957"/>
            <a:ext cx="1628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start_index</a:t>
            </a:r>
            <a:endParaRPr lang="en-US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879159" y="2942099"/>
            <a:ext cx="1521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end_index</a:t>
            </a:r>
            <a:endParaRPr lang="en-US" sz="2400" b="1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5555559" y="3172932"/>
            <a:ext cx="799968" cy="408468"/>
          </a:xfrm>
          <a:prstGeom prst="straightConnector1">
            <a:avLst/>
          </a:prstGeom>
          <a:ln w="38100"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5555559" y="3733800"/>
            <a:ext cx="799968" cy="0"/>
          </a:xfrm>
          <a:prstGeom prst="straightConnector1">
            <a:avLst/>
          </a:prstGeom>
          <a:ln w="38100"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8239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Put and 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3352800" cy="5029200"/>
          </a:xfrm>
        </p:spPr>
        <p:txBody>
          <a:bodyPr/>
          <a:lstStyle/>
          <a:p>
            <a:r>
              <a:rPr lang="en-US" b="1" dirty="0" smtClean="0"/>
              <a:t>put(15)</a:t>
            </a:r>
          </a:p>
          <a:p>
            <a:r>
              <a:rPr lang="en-US" dirty="0" smtClean="0"/>
              <a:t>put(20)</a:t>
            </a:r>
          </a:p>
          <a:p>
            <a:r>
              <a:rPr lang="en-US" dirty="0" smtClean="0"/>
              <a:t>get()</a:t>
            </a:r>
            <a:endParaRPr lang="en-US" dirty="0"/>
          </a:p>
          <a:p>
            <a:r>
              <a:rPr lang="en-US" dirty="0" smtClean="0"/>
              <a:t>put(30</a:t>
            </a:r>
            <a:r>
              <a:rPr lang="en-US" dirty="0"/>
              <a:t>)</a:t>
            </a:r>
          </a:p>
          <a:p>
            <a:r>
              <a:rPr lang="en-US" dirty="0" smtClean="0"/>
              <a:t>put(7</a:t>
            </a:r>
            <a:r>
              <a:rPr lang="en-US" dirty="0"/>
              <a:t>)</a:t>
            </a:r>
          </a:p>
          <a:p>
            <a:r>
              <a:rPr lang="en-US" dirty="0" smtClean="0"/>
              <a:t>put(25</a:t>
            </a:r>
            <a:r>
              <a:rPr lang="en-US" dirty="0"/>
              <a:t>)</a:t>
            </a:r>
          </a:p>
          <a:p>
            <a:r>
              <a:rPr lang="en-US" dirty="0" smtClean="0"/>
              <a:t>get()</a:t>
            </a:r>
            <a:endParaRPr lang="en-US" dirty="0"/>
          </a:p>
          <a:p>
            <a:r>
              <a:rPr lang="en-US" dirty="0" smtClean="0"/>
              <a:t>put(12)</a:t>
            </a:r>
          </a:p>
          <a:p>
            <a:r>
              <a:rPr lang="en-US" dirty="0" smtClean="0"/>
              <a:t>get()</a:t>
            </a:r>
            <a:endParaRPr lang="en-US" dirty="0"/>
          </a:p>
          <a:p>
            <a:r>
              <a:rPr lang="en-US" dirty="0" smtClean="0"/>
              <a:t>get()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6469959" y="1862367"/>
            <a:ext cx="1106463" cy="2100033"/>
            <a:chOff x="5952017" y="2465338"/>
            <a:chExt cx="1106463" cy="2100033"/>
          </a:xfrm>
        </p:grpSpPr>
        <p:sp>
          <p:nvSpPr>
            <p:cNvPr id="6" name="TextBox 5"/>
            <p:cNvSpPr txBox="1"/>
            <p:nvPr/>
          </p:nvSpPr>
          <p:spPr>
            <a:xfrm>
              <a:off x="5952017" y="4042151"/>
              <a:ext cx="1104014" cy="52322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15</a:t>
              </a:r>
              <a:endParaRPr lang="en-US" sz="28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954466" y="3514293"/>
              <a:ext cx="1104014" cy="52322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-</a:t>
              </a:r>
              <a:endParaRPr lang="en-US" sz="28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952017" y="2989219"/>
              <a:ext cx="1104014" cy="52322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-</a:t>
              </a:r>
              <a:endParaRPr lang="en-US" sz="28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954447" y="2465338"/>
              <a:ext cx="1104014" cy="52322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-</a:t>
              </a:r>
              <a:endParaRPr lang="en-US" sz="2800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6546159" y="1371600"/>
            <a:ext cx="9909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queue</a:t>
            </a:r>
            <a:endParaRPr lang="en-US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612582" y="1371600"/>
            <a:ext cx="1226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position</a:t>
            </a:r>
            <a:endParaRPr lang="en-US" sz="2400" b="1" dirty="0"/>
          </a:p>
        </p:txBody>
      </p:sp>
      <p:grpSp>
        <p:nvGrpSpPr>
          <p:cNvPr id="16" name="Group 15"/>
          <p:cNvGrpSpPr/>
          <p:nvPr/>
        </p:nvGrpSpPr>
        <p:grpSpPr>
          <a:xfrm>
            <a:off x="7878096" y="1862367"/>
            <a:ext cx="649263" cy="2100033"/>
            <a:chOff x="5952017" y="2465338"/>
            <a:chExt cx="1106463" cy="2100033"/>
          </a:xfrm>
        </p:grpSpPr>
        <p:sp>
          <p:nvSpPr>
            <p:cNvPr id="17" name="TextBox 16"/>
            <p:cNvSpPr txBox="1"/>
            <p:nvPr/>
          </p:nvSpPr>
          <p:spPr>
            <a:xfrm>
              <a:off x="5952017" y="4042151"/>
              <a:ext cx="1104014" cy="52322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0</a:t>
              </a:r>
              <a:endParaRPr lang="en-US" sz="28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954466" y="3514293"/>
              <a:ext cx="1104014" cy="52322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1</a:t>
              </a:r>
              <a:endParaRPr lang="en-US" sz="28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952017" y="2989219"/>
              <a:ext cx="1104014" cy="52322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954447" y="2465338"/>
              <a:ext cx="1104014" cy="52322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3</a:t>
              </a:r>
              <a:endParaRPr lang="en-US" sz="2800" dirty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3888684" y="3469957"/>
            <a:ext cx="1628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start_index</a:t>
            </a:r>
            <a:endParaRPr lang="en-US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879159" y="2942099"/>
            <a:ext cx="1521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end_index</a:t>
            </a:r>
            <a:endParaRPr lang="en-US" sz="2400" b="1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5555559" y="3172932"/>
            <a:ext cx="799968" cy="0"/>
          </a:xfrm>
          <a:prstGeom prst="straightConnector1">
            <a:avLst/>
          </a:prstGeom>
          <a:ln w="38100"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5555559" y="3733800"/>
            <a:ext cx="799968" cy="0"/>
          </a:xfrm>
          <a:prstGeom prst="straightConnector1">
            <a:avLst/>
          </a:prstGeom>
          <a:ln w="38100"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75409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Put and 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3352800" cy="5029200"/>
          </a:xfrm>
        </p:spPr>
        <p:txBody>
          <a:bodyPr/>
          <a:lstStyle/>
          <a:p>
            <a:r>
              <a:rPr lang="en-US" dirty="0" smtClean="0"/>
              <a:t>put(15)</a:t>
            </a:r>
          </a:p>
          <a:p>
            <a:r>
              <a:rPr lang="en-US" b="1" dirty="0" smtClean="0"/>
              <a:t>put(20)</a:t>
            </a:r>
          </a:p>
          <a:p>
            <a:r>
              <a:rPr lang="en-US" dirty="0" smtClean="0"/>
              <a:t>get() </a:t>
            </a:r>
          </a:p>
          <a:p>
            <a:r>
              <a:rPr lang="en-US" dirty="0" smtClean="0"/>
              <a:t>put(30</a:t>
            </a:r>
            <a:r>
              <a:rPr lang="en-US" dirty="0"/>
              <a:t>)</a:t>
            </a:r>
          </a:p>
          <a:p>
            <a:r>
              <a:rPr lang="en-US" dirty="0" smtClean="0"/>
              <a:t>put(7</a:t>
            </a:r>
            <a:r>
              <a:rPr lang="en-US" dirty="0"/>
              <a:t>)</a:t>
            </a:r>
          </a:p>
          <a:p>
            <a:r>
              <a:rPr lang="en-US" dirty="0" smtClean="0"/>
              <a:t>put(25</a:t>
            </a:r>
            <a:r>
              <a:rPr lang="en-US" dirty="0"/>
              <a:t>)</a:t>
            </a:r>
          </a:p>
          <a:p>
            <a:r>
              <a:rPr lang="en-US" dirty="0" smtClean="0"/>
              <a:t>get()</a:t>
            </a:r>
            <a:endParaRPr lang="en-US" dirty="0"/>
          </a:p>
          <a:p>
            <a:r>
              <a:rPr lang="en-US" dirty="0" smtClean="0"/>
              <a:t>put(12)</a:t>
            </a:r>
          </a:p>
          <a:p>
            <a:r>
              <a:rPr lang="en-US" dirty="0" smtClean="0"/>
              <a:t>get()</a:t>
            </a:r>
            <a:endParaRPr lang="en-US" dirty="0"/>
          </a:p>
          <a:p>
            <a:r>
              <a:rPr lang="en-US" dirty="0" smtClean="0"/>
              <a:t>get()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6469959" y="1862367"/>
            <a:ext cx="1106463" cy="2100033"/>
            <a:chOff x="5952017" y="2465338"/>
            <a:chExt cx="1106463" cy="2100033"/>
          </a:xfrm>
        </p:grpSpPr>
        <p:sp>
          <p:nvSpPr>
            <p:cNvPr id="6" name="TextBox 5"/>
            <p:cNvSpPr txBox="1"/>
            <p:nvPr/>
          </p:nvSpPr>
          <p:spPr>
            <a:xfrm>
              <a:off x="5952017" y="4042151"/>
              <a:ext cx="1104014" cy="52322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15</a:t>
              </a:r>
              <a:endParaRPr lang="en-US" sz="28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954466" y="3514293"/>
              <a:ext cx="1104014" cy="52322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20</a:t>
              </a:r>
              <a:endParaRPr lang="en-US" sz="28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952017" y="2989219"/>
              <a:ext cx="1104014" cy="52322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-</a:t>
              </a:r>
              <a:endParaRPr lang="en-US" sz="28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954447" y="2465338"/>
              <a:ext cx="1104014" cy="52322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-</a:t>
              </a:r>
              <a:endParaRPr lang="en-US" sz="2800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6546159" y="1371600"/>
            <a:ext cx="9909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queue</a:t>
            </a:r>
            <a:endParaRPr lang="en-US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612582" y="1371600"/>
            <a:ext cx="1226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position</a:t>
            </a:r>
            <a:endParaRPr lang="en-US" sz="2400" b="1" dirty="0"/>
          </a:p>
        </p:txBody>
      </p:sp>
      <p:grpSp>
        <p:nvGrpSpPr>
          <p:cNvPr id="16" name="Group 15"/>
          <p:cNvGrpSpPr/>
          <p:nvPr/>
        </p:nvGrpSpPr>
        <p:grpSpPr>
          <a:xfrm>
            <a:off x="7878096" y="1862367"/>
            <a:ext cx="649263" cy="2100033"/>
            <a:chOff x="5952017" y="2465338"/>
            <a:chExt cx="1106463" cy="2100033"/>
          </a:xfrm>
        </p:grpSpPr>
        <p:sp>
          <p:nvSpPr>
            <p:cNvPr id="17" name="TextBox 16"/>
            <p:cNvSpPr txBox="1"/>
            <p:nvPr/>
          </p:nvSpPr>
          <p:spPr>
            <a:xfrm>
              <a:off x="5952017" y="4042151"/>
              <a:ext cx="1104014" cy="52322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0</a:t>
              </a:r>
              <a:endParaRPr lang="en-US" sz="28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954466" y="3514293"/>
              <a:ext cx="1104014" cy="52322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1</a:t>
              </a:r>
              <a:endParaRPr lang="en-US" sz="28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952017" y="2989219"/>
              <a:ext cx="1104014" cy="52322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954447" y="2465338"/>
              <a:ext cx="1104014" cy="52322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3</a:t>
              </a:r>
              <a:endParaRPr lang="en-US" sz="2800" dirty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3888684" y="3469957"/>
            <a:ext cx="1628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start_index</a:t>
            </a:r>
            <a:endParaRPr lang="en-US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879159" y="2438400"/>
            <a:ext cx="1521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end_index</a:t>
            </a:r>
            <a:endParaRPr lang="en-US" sz="2400" b="1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5555559" y="2669233"/>
            <a:ext cx="799968" cy="0"/>
          </a:xfrm>
          <a:prstGeom prst="straightConnector1">
            <a:avLst/>
          </a:prstGeom>
          <a:ln w="38100"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5555559" y="3733800"/>
            <a:ext cx="799968" cy="0"/>
          </a:xfrm>
          <a:prstGeom prst="straightConnector1">
            <a:avLst/>
          </a:prstGeom>
          <a:ln w="38100"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27379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Put and 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3352800" cy="5029200"/>
          </a:xfrm>
        </p:spPr>
        <p:txBody>
          <a:bodyPr/>
          <a:lstStyle/>
          <a:p>
            <a:r>
              <a:rPr lang="en-US" dirty="0" smtClean="0"/>
              <a:t>put(15)</a:t>
            </a:r>
          </a:p>
          <a:p>
            <a:r>
              <a:rPr lang="en-US" dirty="0" smtClean="0"/>
              <a:t>put(20)</a:t>
            </a:r>
          </a:p>
          <a:p>
            <a:r>
              <a:rPr lang="en-US" b="1" dirty="0" smtClean="0"/>
              <a:t>get(): returns 15</a:t>
            </a:r>
            <a:endParaRPr lang="en-US" b="1" dirty="0"/>
          </a:p>
          <a:p>
            <a:r>
              <a:rPr lang="en-US" dirty="0" smtClean="0"/>
              <a:t>put(30</a:t>
            </a:r>
            <a:r>
              <a:rPr lang="en-US" dirty="0"/>
              <a:t>)</a:t>
            </a:r>
          </a:p>
          <a:p>
            <a:r>
              <a:rPr lang="en-US" dirty="0" smtClean="0"/>
              <a:t>put(7</a:t>
            </a:r>
            <a:r>
              <a:rPr lang="en-US" dirty="0"/>
              <a:t>)</a:t>
            </a:r>
          </a:p>
          <a:p>
            <a:r>
              <a:rPr lang="en-US" dirty="0" smtClean="0"/>
              <a:t>put(25</a:t>
            </a:r>
            <a:r>
              <a:rPr lang="en-US" dirty="0"/>
              <a:t>)</a:t>
            </a:r>
          </a:p>
          <a:p>
            <a:r>
              <a:rPr lang="en-US" dirty="0" smtClean="0"/>
              <a:t>get()</a:t>
            </a:r>
            <a:endParaRPr lang="en-US" dirty="0"/>
          </a:p>
          <a:p>
            <a:r>
              <a:rPr lang="en-US" dirty="0" smtClean="0"/>
              <a:t>put(12)</a:t>
            </a:r>
          </a:p>
          <a:p>
            <a:r>
              <a:rPr lang="en-US" dirty="0" smtClean="0"/>
              <a:t>get()</a:t>
            </a:r>
            <a:endParaRPr lang="en-US" dirty="0"/>
          </a:p>
          <a:p>
            <a:r>
              <a:rPr lang="en-US" dirty="0" smtClean="0"/>
              <a:t>get()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6469959" y="1862367"/>
            <a:ext cx="1106463" cy="2100033"/>
            <a:chOff x="5952017" y="2465338"/>
            <a:chExt cx="1106463" cy="2100033"/>
          </a:xfrm>
        </p:grpSpPr>
        <p:sp>
          <p:nvSpPr>
            <p:cNvPr id="6" name="TextBox 5"/>
            <p:cNvSpPr txBox="1"/>
            <p:nvPr/>
          </p:nvSpPr>
          <p:spPr>
            <a:xfrm>
              <a:off x="5952017" y="4042151"/>
              <a:ext cx="1104014" cy="52322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/>
                <a:t>-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954466" y="3514293"/>
              <a:ext cx="1104014" cy="52322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20</a:t>
              </a:r>
              <a:endParaRPr lang="en-US" sz="28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952017" y="2989219"/>
              <a:ext cx="1104014" cy="52322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-</a:t>
              </a:r>
              <a:endParaRPr lang="en-US" sz="28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954447" y="2465338"/>
              <a:ext cx="1104014" cy="52322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-</a:t>
              </a:r>
              <a:endParaRPr lang="en-US" sz="2800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6546159" y="1371600"/>
            <a:ext cx="9909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queue</a:t>
            </a:r>
            <a:endParaRPr lang="en-US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612582" y="1371600"/>
            <a:ext cx="1226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position</a:t>
            </a:r>
            <a:endParaRPr lang="en-US" sz="2400" b="1" dirty="0"/>
          </a:p>
        </p:txBody>
      </p:sp>
      <p:grpSp>
        <p:nvGrpSpPr>
          <p:cNvPr id="16" name="Group 15"/>
          <p:cNvGrpSpPr/>
          <p:nvPr/>
        </p:nvGrpSpPr>
        <p:grpSpPr>
          <a:xfrm>
            <a:off x="7878096" y="1862367"/>
            <a:ext cx="649263" cy="2100033"/>
            <a:chOff x="5952017" y="2465338"/>
            <a:chExt cx="1106463" cy="2100033"/>
          </a:xfrm>
        </p:grpSpPr>
        <p:sp>
          <p:nvSpPr>
            <p:cNvPr id="17" name="TextBox 16"/>
            <p:cNvSpPr txBox="1"/>
            <p:nvPr/>
          </p:nvSpPr>
          <p:spPr>
            <a:xfrm>
              <a:off x="5952017" y="4042151"/>
              <a:ext cx="1104014" cy="52322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0</a:t>
              </a:r>
              <a:endParaRPr lang="en-US" sz="28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954466" y="3514293"/>
              <a:ext cx="1104014" cy="52322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1</a:t>
              </a:r>
              <a:endParaRPr lang="en-US" sz="28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952017" y="2989219"/>
              <a:ext cx="1104014" cy="52322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954447" y="2465338"/>
              <a:ext cx="1104014" cy="52322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3</a:t>
              </a:r>
              <a:endParaRPr lang="en-US" sz="2800" dirty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3888684" y="2895600"/>
            <a:ext cx="1628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start_index</a:t>
            </a:r>
            <a:endParaRPr lang="en-US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879159" y="2438400"/>
            <a:ext cx="1521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end_index</a:t>
            </a:r>
            <a:endParaRPr lang="en-US" sz="2400" b="1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5555559" y="2669233"/>
            <a:ext cx="799968" cy="0"/>
          </a:xfrm>
          <a:prstGeom prst="straightConnector1">
            <a:avLst/>
          </a:prstGeom>
          <a:ln w="38100"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5555559" y="3159443"/>
            <a:ext cx="799968" cy="0"/>
          </a:xfrm>
          <a:prstGeom prst="straightConnector1">
            <a:avLst/>
          </a:prstGeom>
          <a:ln w="38100"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12255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Put and 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3352800" cy="5029200"/>
          </a:xfrm>
        </p:spPr>
        <p:txBody>
          <a:bodyPr/>
          <a:lstStyle/>
          <a:p>
            <a:r>
              <a:rPr lang="en-US" dirty="0" smtClean="0"/>
              <a:t>put(15)</a:t>
            </a:r>
          </a:p>
          <a:p>
            <a:r>
              <a:rPr lang="en-US" dirty="0" smtClean="0"/>
              <a:t>put(20)</a:t>
            </a:r>
          </a:p>
          <a:p>
            <a:r>
              <a:rPr lang="en-US" dirty="0" smtClean="0"/>
              <a:t>get()</a:t>
            </a:r>
            <a:endParaRPr lang="en-US" dirty="0"/>
          </a:p>
          <a:p>
            <a:r>
              <a:rPr lang="en-US" b="1" dirty="0" smtClean="0"/>
              <a:t>put(30</a:t>
            </a:r>
            <a:r>
              <a:rPr lang="en-US" b="1" dirty="0"/>
              <a:t>)</a:t>
            </a:r>
          </a:p>
          <a:p>
            <a:r>
              <a:rPr lang="en-US" dirty="0" smtClean="0"/>
              <a:t>put(7</a:t>
            </a:r>
            <a:r>
              <a:rPr lang="en-US" dirty="0"/>
              <a:t>)</a:t>
            </a:r>
          </a:p>
          <a:p>
            <a:r>
              <a:rPr lang="en-US" dirty="0" smtClean="0"/>
              <a:t>put(25</a:t>
            </a:r>
            <a:r>
              <a:rPr lang="en-US" dirty="0"/>
              <a:t>)</a:t>
            </a:r>
          </a:p>
          <a:p>
            <a:r>
              <a:rPr lang="en-US" dirty="0" smtClean="0"/>
              <a:t>get()</a:t>
            </a:r>
            <a:endParaRPr lang="en-US" dirty="0"/>
          </a:p>
          <a:p>
            <a:r>
              <a:rPr lang="en-US" dirty="0" smtClean="0"/>
              <a:t>put(12)</a:t>
            </a:r>
          </a:p>
          <a:p>
            <a:r>
              <a:rPr lang="en-US" dirty="0" smtClean="0"/>
              <a:t>get()</a:t>
            </a:r>
            <a:endParaRPr lang="en-US" dirty="0"/>
          </a:p>
          <a:p>
            <a:r>
              <a:rPr lang="en-US" dirty="0" smtClean="0"/>
              <a:t>get()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6469959" y="1862367"/>
            <a:ext cx="1106463" cy="2100033"/>
            <a:chOff x="5952017" y="2465338"/>
            <a:chExt cx="1106463" cy="2100033"/>
          </a:xfrm>
        </p:grpSpPr>
        <p:sp>
          <p:nvSpPr>
            <p:cNvPr id="6" name="TextBox 5"/>
            <p:cNvSpPr txBox="1"/>
            <p:nvPr/>
          </p:nvSpPr>
          <p:spPr>
            <a:xfrm>
              <a:off x="5952017" y="4042151"/>
              <a:ext cx="1104014" cy="52322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/>
                <a:t>-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954466" y="3514293"/>
              <a:ext cx="1104014" cy="52322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20</a:t>
              </a:r>
              <a:endParaRPr lang="en-US" sz="28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952017" y="2989219"/>
              <a:ext cx="1104014" cy="52322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30</a:t>
              </a:r>
              <a:endParaRPr lang="en-US" sz="28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954447" y="2465338"/>
              <a:ext cx="1104014" cy="52322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-</a:t>
              </a:r>
              <a:endParaRPr lang="en-US" sz="2800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6546159" y="1371600"/>
            <a:ext cx="9909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queue</a:t>
            </a:r>
            <a:endParaRPr lang="en-US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612582" y="1371600"/>
            <a:ext cx="1226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position</a:t>
            </a:r>
            <a:endParaRPr lang="en-US" sz="2400" b="1" dirty="0"/>
          </a:p>
        </p:txBody>
      </p:sp>
      <p:grpSp>
        <p:nvGrpSpPr>
          <p:cNvPr id="16" name="Group 15"/>
          <p:cNvGrpSpPr/>
          <p:nvPr/>
        </p:nvGrpSpPr>
        <p:grpSpPr>
          <a:xfrm>
            <a:off x="7878096" y="1862367"/>
            <a:ext cx="649263" cy="2100033"/>
            <a:chOff x="5952017" y="2465338"/>
            <a:chExt cx="1106463" cy="2100033"/>
          </a:xfrm>
        </p:grpSpPr>
        <p:sp>
          <p:nvSpPr>
            <p:cNvPr id="17" name="TextBox 16"/>
            <p:cNvSpPr txBox="1"/>
            <p:nvPr/>
          </p:nvSpPr>
          <p:spPr>
            <a:xfrm>
              <a:off x="5952017" y="4042151"/>
              <a:ext cx="1104014" cy="52322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0</a:t>
              </a:r>
              <a:endParaRPr lang="en-US" sz="28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954466" y="3514293"/>
              <a:ext cx="1104014" cy="52322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1</a:t>
              </a:r>
              <a:endParaRPr lang="en-US" sz="28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952017" y="2989219"/>
              <a:ext cx="1104014" cy="52322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954447" y="2465338"/>
              <a:ext cx="1104014" cy="52322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3</a:t>
              </a:r>
              <a:endParaRPr lang="en-US" sz="2800" dirty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3888684" y="2895600"/>
            <a:ext cx="1628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start_index</a:t>
            </a:r>
            <a:endParaRPr lang="en-US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879159" y="1900535"/>
            <a:ext cx="1521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end_index</a:t>
            </a:r>
            <a:endParaRPr lang="en-US" sz="2400" b="1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5555559" y="2131368"/>
            <a:ext cx="799968" cy="0"/>
          </a:xfrm>
          <a:prstGeom prst="straightConnector1">
            <a:avLst/>
          </a:prstGeom>
          <a:ln w="38100"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5555559" y="3159443"/>
            <a:ext cx="799968" cy="0"/>
          </a:xfrm>
          <a:prstGeom prst="straightConnector1">
            <a:avLst/>
          </a:prstGeom>
          <a:ln w="38100"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80758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Put and 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3352800" cy="5029200"/>
          </a:xfrm>
        </p:spPr>
        <p:txBody>
          <a:bodyPr/>
          <a:lstStyle/>
          <a:p>
            <a:r>
              <a:rPr lang="en-US" dirty="0" smtClean="0"/>
              <a:t>put(15)</a:t>
            </a:r>
          </a:p>
          <a:p>
            <a:r>
              <a:rPr lang="en-US" dirty="0" smtClean="0"/>
              <a:t>put(20)</a:t>
            </a:r>
          </a:p>
          <a:p>
            <a:r>
              <a:rPr lang="en-US" dirty="0" smtClean="0"/>
              <a:t>get()</a:t>
            </a:r>
            <a:endParaRPr lang="en-US" dirty="0"/>
          </a:p>
          <a:p>
            <a:r>
              <a:rPr lang="en-US" dirty="0" smtClean="0"/>
              <a:t>put(30</a:t>
            </a:r>
            <a:r>
              <a:rPr lang="en-US" dirty="0"/>
              <a:t>)</a:t>
            </a:r>
          </a:p>
          <a:p>
            <a:r>
              <a:rPr lang="en-US" b="1" dirty="0" smtClean="0"/>
              <a:t>put(7</a:t>
            </a:r>
            <a:r>
              <a:rPr lang="en-US" b="1" dirty="0"/>
              <a:t>)</a:t>
            </a:r>
          </a:p>
          <a:p>
            <a:r>
              <a:rPr lang="en-US" dirty="0" smtClean="0"/>
              <a:t>put(25</a:t>
            </a:r>
            <a:r>
              <a:rPr lang="en-US" dirty="0"/>
              <a:t>)</a:t>
            </a:r>
          </a:p>
          <a:p>
            <a:r>
              <a:rPr lang="en-US" dirty="0" smtClean="0"/>
              <a:t>get()</a:t>
            </a:r>
            <a:endParaRPr lang="en-US" dirty="0"/>
          </a:p>
          <a:p>
            <a:r>
              <a:rPr lang="en-US" dirty="0" smtClean="0"/>
              <a:t>put(12)</a:t>
            </a:r>
          </a:p>
          <a:p>
            <a:r>
              <a:rPr lang="en-US" dirty="0" smtClean="0"/>
              <a:t>get()</a:t>
            </a:r>
            <a:endParaRPr lang="en-US" dirty="0"/>
          </a:p>
          <a:p>
            <a:r>
              <a:rPr lang="en-US" dirty="0" smtClean="0"/>
              <a:t>get()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6469959" y="1862367"/>
            <a:ext cx="1106463" cy="2100033"/>
            <a:chOff x="5952017" y="2465338"/>
            <a:chExt cx="1106463" cy="2100033"/>
          </a:xfrm>
        </p:grpSpPr>
        <p:sp>
          <p:nvSpPr>
            <p:cNvPr id="6" name="TextBox 5"/>
            <p:cNvSpPr txBox="1"/>
            <p:nvPr/>
          </p:nvSpPr>
          <p:spPr>
            <a:xfrm>
              <a:off x="5952017" y="4042151"/>
              <a:ext cx="1104014" cy="52322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/>
                <a:t>-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954466" y="3514293"/>
              <a:ext cx="1104014" cy="52322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20</a:t>
              </a:r>
              <a:endParaRPr lang="en-US" sz="28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952017" y="2989219"/>
              <a:ext cx="1104014" cy="52322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30</a:t>
              </a:r>
              <a:endParaRPr lang="en-US" sz="28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954447" y="2465338"/>
              <a:ext cx="1104014" cy="52322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7</a:t>
              </a:r>
              <a:endParaRPr lang="en-US" sz="2800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6546159" y="1371600"/>
            <a:ext cx="9909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queue</a:t>
            </a:r>
            <a:endParaRPr lang="en-US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612582" y="1371600"/>
            <a:ext cx="1226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position</a:t>
            </a:r>
            <a:endParaRPr lang="en-US" sz="2400" b="1" dirty="0"/>
          </a:p>
        </p:txBody>
      </p:sp>
      <p:grpSp>
        <p:nvGrpSpPr>
          <p:cNvPr id="16" name="Group 15"/>
          <p:cNvGrpSpPr/>
          <p:nvPr/>
        </p:nvGrpSpPr>
        <p:grpSpPr>
          <a:xfrm>
            <a:off x="7878096" y="1862367"/>
            <a:ext cx="649263" cy="2100033"/>
            <a:chOff x="5952017" y="2465338"/>
            <a:chExt cx="1106463" cy="2100033"/>
          </a:xfrm>
        </p:grpSpPr>
        <p:sp>
          <p:nvSpPr>
            <p:cNvPr id="17" name="TextBox 16"/>
            <p:cNvSpPr txBox="1"/>
            <p:nvPr/>
          </p:nvSpPr>
          <p:spPr>
            <a:xfrm>
              <a:off x="5952017" y="4042151"/>
              <a:ext cx="1104014" cy="52322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0</a:t>
              </a:r>
              <a:endParaRPr lang="en-US" sz="28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954466" y="3514293"/>
              <a:ext cx="1104014" cy="52322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1</a:t>
              </a:r>
              <a:endParaRPr lang="en-US" sz="28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952017" y="2989219"/>
              <a:ext cx="1104014" cy="52322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954447" y="2465338"/>
              <a:ext cx="1104014" cy="52322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3</a:t>
              </a:r>
              <a:endParaRPr lang="en-US" sz="2800" dirty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3888684" y="2895600"/>
            <a:ext cx="1628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start_index</a:t>
            </a:r>
            <a:endParaRPr lang="en-US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879159" y="3505200"/>
            <a:ext cx="1521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end_index</a:t>
            </a:r>
            <a:endParaRPr lang="en-US" sz="2400" b="1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5555559" y="3736033"/>
            <a:ext cx="799968" cy="0"/>
          </a:xfrm>
          <a:prstGeom prst="straightConnector1">
            <a:avLst/>
          </a:prstGeom>
          <a:ln w="38100"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5555559" y="3159443"/>
            <a:ext cx="799968" cy="0"/>
          </a:xfrm>
          <a:prstGeom prst="straightConnector1">
            <a:avLst/>
          </a:prstGeom>
          <a:ln w="38100"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04795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Put and 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3352800" cy="5029200"/>
          </a:xfrm>
        </p:spPr>
        <p:txBody>
          <a:bodyPr/>
          <a:lstStyle/>
          <a:p>
            <a:r>
              <a:rPr lang="en-US" dirty="0" smtClean="0"/>
              <a:t>put(15)</a:t>
            </a:r>
          </a:p>
          <a:p>
            <a:r>
              <a:rPr lang="en-US" dirty="0" smtClean="0"/>
              <a:t>put(20)</a:t>
            </a:r>
          </a:p>
          <a:p>
            <a:r>
              <a:rPr lang="en-US" dirty="0" smtClean="0"/>
              <a:t>get()</a:t>
            </a:r>
            <a:endParaRPr lang="en-US" dirty="0"/>
          </a:p>
          <a:p>
            <a:r>
              <a:rPr lang="en-US" dirty="0" smtClean="0"/>
              <a:t>put(30</a:t>
            </a:r>
            <a:r>
              <a:rPr lang="en-US" dirty="0"/>
              <a:t>)</a:t>
            </a:r>
          </a:p>
          <a:p>
            <a:r>
              <a:rPr lang="en-US" dirty="0" smtClean="0"/>
              <a:t>put(7</a:t>
            </a:r>
            <a:r>
              <a:rPr lang="en-US" dirty="0"/>
              <a:t>)</a:t>
            </a:r>
          </a:p>
          <a:p>
            <a:r>
              <a:rPr lang="en-US" b="1" dirty="0" smtClean="0"/>
              <a:t>put(25</a:t>
            </a:r>
            <a:r>
              <a:rPr lang="en-US" b="1" dirty="0"/>
              <a:t>)</a:t>
            </a:r>
          </a:p>
          <a:p>
            <a:r>
              <a:rPr lang="en-US" dirty="0" smtClean="0"/>
              <a:t>get()</a:t>
            </a:r>
            <a:endParaRPr lang="en-US" dirty="0"/>
          </a:p>
          <a:p>
            <a:r>
              <a:rPr lang="en-US" dirty="0" smtClean="0"/>
              <a:t>put(12)</a:t>
            </a:r>
          </a:p>
          <a:p>
            <a:r>
              <a:rPr lang="en-US" dirty="0" smtClean="0"/>
              <a:t>get()</a:t>
            </a:r>
            <a:endParaRPr lang="en-US" dirty="0"/>
          </a:p>
          <a:p>
            <a:r>
              <a:rPr lang="en-US" dirty="0" smtClean="0"/>
              <a:t>get()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6469959" y="1862367"/>
            <a:ext cx="1106463" cy="2100033"/>
            <a:chOff x="5952017" y="2465338"/>
            <a:chExt cx="1106463" cy="2100033"/>
          </a:xfrm>
        </p:grpSpPr>
        <p:sp>
          <p:nvSpPr>
            <p:cNvPr id="6" name="TextBox 5"/>
            <p:cNvSpPr txBox="1"/>
            <p:nvPr/>
          </p:nvSpPr>
          <p:spPr>
            <a:xfrm>
              <a:off x="5952017" y="4042151"/>
              <a:ext cx="1104014" cy="52322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25</a:t>
              </a:r>
              <a:endParaRPr lang="en-US" sz="28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954466" y="3514293"/>
              <a:ext cx="1104014" cy="52322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20</a:t>
              </a:r>
              <a:endParaRPr lang="en-US" sz="28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952017" y="2989219"/>
              <a:ext cx="1104014" cy="52322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30</a:t>
              </a:r>
              <a:endParaRPr lang="en-US" sz="28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954447" y="2465338"/>
              <a:ext cx="1104014" cy="52322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7</a:t>
              </a:r>
              <a:endParaRPr lang="en-US" sz="2800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6546159" y="1371600"/>
            <a:ext cx="9909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queue</a:t>
            </a:r>
            <a:endParaRPr lang="en-US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612582" y="1371600"/>
            <a:ext cx="1226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position</a:t>
            </a:r>
            <a:endParaRPr lang="en-US" sz="2400" b="1" dirty="0"/>
          </a:p>
        </p:txBody>
      </p:sp>
      <p:grpSp>
        <p:nvGrpSpPr>
          <p:cNvPr id="16" name="Group 15"/>
          <p:cNvGrpSpPr/>
          <p:nvPr/>
        </p:nvGrpSpPr>
        <p:grpSpPr>
          <a:xfrm>
            <a:off x="7878096" y="1862367"/>
            <a:ext cx="649263" cy="2100033"/>
            <a:chOff x="5952017" y="2465338"/>
            <a:chExt cx="1106463" cy="2100033"/>
          </a:xfrm>
        </p:grpSpPr>
        <p:sp>
          <p:nvSpPr>
            <p:cNvPr id="17" name="TextBox 16"/>
            <p:cNvSpPr txBox="1"/>
            <p:nvPr/>
          </p:nvSpPr>
          <p:spPr>
            <a:xfrm>
              <a:off x="5952017" y="4042151"/>
              <a:ext cx="1104014" cy="52322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0</a:t>
              </a:r>
              <a:endParaRPr lang="en-US" sz="28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954466" y="3514293"/>
              <a:ext cx="1104014" cy="52322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1</a:t>
              </a:r>
              <a:endParaRPr lang="en-US" sz="28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952017" y="2989219"/>
              <a:ext cx="1104014" cy="52322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954447" y="2465338"/>
              <a:ext cx="1104014" cy="52322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3</a:t>
              </a:r>
              <a:endParaRPr lang="en-US" sz="2800" dirty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3888684" y="2895600"/>
            <a:ext cx="1628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start_index</a:t>
            </a:r>
            <a:endParaRPr lang="en-US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879159" y="3505200"/>
            <a:ext cx="1521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end_index</a:t>
            </a:r>
            <a:endParaRPr lang="en-US" sz="2400" b="1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5555559" y="3357265"/>
            <a:ext cx="799968" cy="378768"/>
          </a:xfrm>
          <a:prstGeom prst="straightConnector1">
            <a:avLst/>
          </a:prstGeom>
          <a:ln w="38100"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5555559" y="3159443"/>
            <a:ext cx="799968" cy="0"/>
          </a:xfrm>
          <a:prstGeom prst="straightConnector1">
            <a:avLst/>
          </a:prstGeom>
          <a:ln w="38100"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94756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Put and 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3352800" cy="5029200"/>
          </a:xfrm>
        </p:spPr>
        <p:txBody>
          <a:bodyPr/>
          <a:lstStyle/>
          <a:p>
            <a:r>
              <a:rPr lang="en-US" dirty="0" smtClean="0"/>
              <a:t>put(15)</a:t>
            </a:r>
          </a:p>
          <a:p>
            <a:r>
              <a:rPr lang="en-US" dirty="0" smtClean="0"/>
              <a:t>put(20)</a:t>
            </a:r>
          </a:p>
          <a:p>
            <a:r>
              <a:rPr lang="en-US" dirty="0" smtClean="0"/>
              <a:t>get()</a:t>
            </a:r>
            <a:endParaRPr lang="en-US" dirty="0"/>
          </a:p>
          <a:p>
            <a:r>
              <a:rPr lang="en-US" dirty="0" smtClean="0"/>
              <a:t>put(30</a:t>
            </a:r>
            <a:r>
              <a:rPr lang="en-US" dirty="0"/>
              <a:t>)</a:t>
            </a:r>
          </a:p>
          <a:p>
            <a:r>
              <a:rPr lang="en-US" dirty="0" smtClean="0"/>
              <a:t>put(7</a:t>
            </a:r>
            <a:r>
              <a:rPr lang="en-US" dirty="0"/>
              <a:t>)</a:t>
            </a:r>
          </a:p>
          <a:p>
            <a:r>
              <a:rPr lang="en-US" dirty="0" smtClean="0"/>
              <a:t>put(25</a:t>
            </a:r>
            <a:r>
              <a:rPr lang="en-US" dirty="0"/>
              <a:t>)</a:t>
            </a:r>
          </a:p>
          <a:p>
            <a:r>
              <a:rPr lang="en-US" b="1" dirty="0" smtClean="0"/>
              <a:t>get(): returns 20</a:t>
            </a:r>
            <a:endParaRPr lang="en-US" b="1" dirty="0"/>
          </a:p>
          <a:p>
            <a:r>
              <a:rPr lang="en-US" dirty="0" smtClean="0"/>
              <a:t>put(12)</a:t>
            </a:r>
          </a:p>
          <a:p>
            <a:r>
              <a:rPr lang="en-US" dirty="0" smtClean="0"/>
              <a:t>get()</a:t>
            </a:r>
            <a:endParaRPr lang="en-US" dirty="0"/>
          </a:p>
          <a:p>
            <a:r>
              <a:rPr lang="en-US" dirty="0" smtClean="0"/>
              <a:t>get()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6469959" y="1862367"/>
            <a:ext cx="1106463" cy="2100033"/>
            <a:chOff x="5952017" y="2465338"/>
            <a:chExt cx="1106463" cy="2100033"/>
          </a:xfrm>
        </p:grpSpPr>
        <p:sp>
          <p:nvSpPr>
            <p:cNvPr id="6" name="TextBox 5"/>
            <p:cNvSpPr txBox="1"/>
            <p:nvPr/>
          </p:nvSpPr>
          <p:spPr>
            <a:xfrm>
              <a:off x="5952017" y="4042151"/>
              <a:ext cx="1104014" cy="52322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25</a:t>
              </a:r>
              <a:endParaRPr lang="en-US" sz="28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954466" y="3514293"/>
              <a:ext cx="1104014" cy="52322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-</a:t>
              </a:r>
              <a:endParaRPr lang="en-US" sz="28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952017" y="2989219"/>
              <a:ext cx="1104014" cy="52322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30</a:t>
              </a:r>
              <a:endParaRPr lang="en-US" sz="28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954447" y="2465338"/>
              <a:ext cx="1104014" cy="52322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7</a:t>
              </a:r>
              <a:endParaRPr lang="en-US" sz="2800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6546159" y="1371600"/>
            <a:ext cx="9909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queue</a:t>
            </a:r>
            <a:endParaRPr lang="en-US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612582" y="1371600"/>
            <a:ext cx="1226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position</a:t>
            </a:r>
            <a:endParaRPr lang="en-US" sz="2400" b="1" dirty="0"/>
          </a:p>
        </p:txBody>
      </p:sp>
      <p:grpSp>
        <p:nvGrpSpPr>
          <p:cNvPr id="16" name="Group 15"/>
          <p:cNvGrpSpPr/>
          <p:nvPr/>
        </p:nvGrpSpPr>
        <p:grpSpPr>
          <a:xfrm>
            <a:off x="7878096" y="1862367"/>
            <a:ext cx="649263" cy="2100033"/>
            <a:chOff x="5952017" y="2465338"/>
            <a:chExt cx="1106463" cy="2100033"/>
          </a:xfrm>
        </p:grpSpPr>
        <p:sp>
          <p:nvSpPr>
            <p:cNvPr id="17" name="TextBox 16"/>
            <p:cNvSpPr txBox="1"/>
            <p:nvPr/>
          </p:nvSpPr>
          <p:spPr>
            <a:xfrm>
              <a:off x="5952017" y="4042151"/>
              <a:ext cx="1104014" cy="52322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0</a:t>
              </a:r>
              <a:endParaRPr lang="en-US" sz="28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954466" y="3514293"/>
              <a:ext cx="1104014" cy="52322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1</a:t>
              </a:r>
              <a:endParaRPr lang="en-US" sz="28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952017" y="2989219"/>
              <a:ext cx="1104014" cy="52322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954447" y="2465338"/>
              <a:ext cx="1104014" cy="52322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3</a:t>
              </a:r>
              <a:endParaRPr lang="en-US" sz="2800" dirty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3888684" y="2362200"/>
            <a:ext cx="1628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start_index</a:t>
            </a:r>
            <a:endParaRPr lang="en-US" sz="2400" b="1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5555559" y="2626043"/>
            <a:ext cx="799968" cy="0"/>
          </a:xfrm>
          <a:prstGeom prst="straightConnector1">
            <a:avLst/>
          </a:prstGeom>
          <a:ln w="38100"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879159" y="2971800"/>
            <a:ext cx="1521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end_index</a:t>
            </a:r>
            <a:endParaRPr lang="en-US" sz="2400" b="1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5555559" y="3202633"/>
            <a:ext cx="799968" cy="0"/>
          </a:xfrm>
          <a:prstGeom prst="straightConnector1">
            <a:avLst/>
          </a:prstGeom>
          <a:ln w="38100"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95552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Put and 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3352800" cy="5029200"/>
          </a:xfrm>
        </p:spPr>
        <p:txBody>
          <a:bodyPr/>
          <a:lstStyle/>
          <a:p>
            <a:r>
              <a:rPr lang="en-US" dirty="0" smtClean="0"/>
              <a:t>put(15)</a:t>
            </a:r>
          </a:p>
          <a:p>
            <a:r>
              <a:rPr lang="en-US" dirty="0" smtClean="0"/>
              <a:t>put(20)</a:t>
            </a:r>
          </a:p>
          <a:p>
            <a:r>
              <a:rPr lang="en-US" dirty="0" smtClean="0"/>
              <a:t>get()</a:t>
            </a:r>
            <a:endParaRPr lang="en-US" dirty="0"/>
          </a:p>
          <a:p>
            <a:r>
              <a:rPr lang="en-US" dirty="0" smtClean="0"/>
              <a:t>put(30</a:t>
            </a:r>
            <a:r>
              <a:rPr lang="en-US" dirty="0"/>
              <a:t>)</a:t>
            </a:r>
          </a:p>
          <a:p>
            <a:r>
              <a:rPr lang="en-US" dirty="0" smtClean="0"/>
              <a:t>put(7</a:t>
            </a:r>
            <a:r>
              <a:rPr lang="en-US" dirty="0"/>
              <a:t>)</a:t>
            </a:r>
          </a:p>
          <a:p>
            <a:r>
              <a:rPr lang="en-US" dirty="0" smtClean="0"/>
              <a:t>put(25</a:t>
            </a:r>
            <a:r>
              <a:rPr lang="en-US" dirty="0"/>
              <a:t>)</a:t>
            </a:r>
          </a:p>
          <a:p>
            <a:r>
              <a:rPr lang="en-US" dirty="0" smtClean="0"/>
              <a:t>get()</a:t>
            </a:r>
            <a:endParaRPr lang="en-US" dirty="0"/>
          </a:p>
          <a:p>
            <a:r>
              <a:rPr lang="en-US" b="1" dirty="0" smtClean="0"/>
              <a:t>put(12)</a:t>
            </a:r>
          </a:p>
          <a:p>
            <a:r>
              <a:rPr lang="en-US" dirty="0" smtClean="0"/>
              <a:t>get()</a:t>
            </a:r>
            <a:endParaRPr lang="en-US" dirty="0"/>
          </a:p>
          <a:p>
            <a:r>
              <a:rPr lang="en-US" dirty="0" smtClean="0"/>
              <a:t>get()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6469959" y="1862367"/>
            <a:ext cx="1106463" cy="2100033"/>
            <a:chOff x="5952017" y="2465338"/>
            <a:chExt cx="1106463" cy="2100033"/>
          </a:xfrm>
        </p:grpSpPr>
        <p:sp>
          <p:nvSpPr>
            <p:cNvPr id="6" name="TextBox 5"/>
            <p:cNvSpPr txBox="1"/>
            <p:nvPr/>
          </p:nvSpPr>
          <p:spPr>
            <a:xfrm>
              <a:off x="5952017" y="4042151"/>
              <a:ext cx="1104014" cy="52322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25</a:t>
              </a:r>
              <a:endParaRPr lang="en-US" sz="28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954466" y="3514293"/>
              <a:ext cx="1104014" cy="52322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12</a:t>
              </a:r>
              <a:endParaRPr lang="en-US" sz="28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952017" y="2989219"/>
              <a:ext cx="1104014" cy="52322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30</a:t>
              </a:r>
              <a:endParaRPr lang="en-US" sz="28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954447" y="2465338"/>
              <a:ext cx="1104014" cy="52322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7</a:t>
              </a:r>
              <a:endParaRPr lang="en-US" sz="2800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6546159" y="1371600"/>
            <a:ext cx="9909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queue</a:t>
            </a:r>
            <a:endParaRPr lang="en-US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612582" y="1371600"/>
            <a:ext cx="1226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position</a:t>
            </a:r>
            <a:endParaRPr lang="en-US" sz="2400" b="1" dirty="0"/>
          </a:p>
        </p:txBody>
      </p:sp>
      <p:grpSp>
        <p:nvGrpSpPr>
          <p:cNvPr id="16" name="Group 15"/>
          <p:cNvGrpSpPr/>
          <p:nvPr/>
        </p:nvGrpSpPr>
        <p:grpSpPr>
          <a:xfrm>
            <a:off x="7878096" y="1862367"/>
            <a:ext cx="649263" cy="2100033"/>
            <a:chOff x="5952017" y="2465338"/>
            <a:chExt cx="1106463" cy="2100033"/>
          </a:xfrm>
        </p:grpSpPr>
        <p:sp>
          <p:nvSpPr>
            <p:cNvPr id="17" name="TextBox 16"/>
            <p:cNvSpPr txBox="1"/>
            <p:nvPr/>
          </p:nvSpPr>
          <p:spPr>
            <a:xfrm>
              <a:off x="5952017" y="4042151"/>
              <a:ext cx="1104014" cy="52322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0</a:t>
              </a:r>
              <a:endParaRPr lang="en-US" sz="28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954466" y="3514293"/>
              <a:ext cx="1104014" cy="52322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1</a:t>
              </a:r>
              <a:endParaRPr lang="en-US" sz="28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952017" y="2989219"/>
              <a:ext cx="1104014" cy="52322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954447" y="2465338"/>
              <a:ext cx="1104014" cy="52322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3</a:t>
              </a:r>
              <a:endParaRPr lang="en-US" sz="2800" dirty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3888684" y="2362200"/>
            <a:ext cx="1628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start_index</a:t>
            </a:r>
            <a:endParaRPr lang="en-US" sz="2400" b="1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5555559" y="2626043"/>
            <a:ext cx="799968" cy="0"/>
          </a:xfrm>
          <a:prstGeom prst="straightConnector1">
            <a:avLst/>
          </a:prstGeom>
          <a:ln w="38100"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879159" y="2971800"/>
            <a:ext cx="1521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end_index</a:t>
            </a:r>
            <a:endParaRPr lang="en-US" sz="2400" b="1" dirty="0"/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5555559" y="2823865"/>
            <a:ext cx="799968" cy="378769"/>
          </a:xfrm>
          <a:prstGeom prst="straightConnector1">
            <a:avLst/>
          </a:prstGeom>
          <a:ln w="38100"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7910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FIFO Queues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Stacks are </a:t>
            </a:r>
            <a:r>
              <a:rPr lang="en-US" i="1" dirty="0" smtClean="0"/>
              <a:t>last-in first-out</a:t>
            </a:r>
            <a:r>
              <a:rPr lang="en-US" b="1" i="1" dirty="0" smtClean="0"/>
              <a:t> </a:t>
            </a:r>
            <a:r>
              <a:rPr lang="en-US" dirty="0" smtClean="0"/>
              <a:t>queues.</a:t>
            </a:r>
          </a:p>
          <a:p>
            <a:r>
              <a:rPr lang="en-US" dirty="0" smtClean="0"/>
              <a:t>Another widely used model is </a:t>
            </a:r>
            <a:r>
              <a:rPr lang="en-US" i="1" dirty="0" smtClean="0"/>
              <a:t>first-in first-out (FIFO) </a:t>
            </a:r>
            <a:r>
              <a:rPr lang="en-US" dirty="0" smtClean="0"/>
              <a:t>queues.</a:t>
            </a:r>
          </a:p>
          <a:p>
            <a:r>
              <a:rPr lang="en-US" dirty="0" smtClean="0"/>
              <a:t>Examples of uses of FIFO queues: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8106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Put and 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3352800" cy="5029200"/>
          </a:xfrm>
        </p:spPr>
        <p:txBody>
          <a:bodyPr/>
          <a:lstStyle/>
          <a:p>
            <a:r>
              <a:rPr lang="en-US" dirty="0" smtClean="0"/>
              <a:t>put(15)</a:t>
            </a:r>
          </a:p>
          <a:p>
            <a:r>
              <a:rPr lang="en-US" dirty="0" smtClean="0"/>
              <a:t>put(20)</a:t>
            </a:r>
          </a:p>
          <a:p>
            <a:r>
              <a:rPr lang="en-US" dirty="0" smtClean="0"/>
              <a:t>get()</a:t>
            </a:r>
            <a:endParaRPr lang="en-US" dirty="0"/>
          </a:p>
          <a:p>
            <a:r>
              <a:rPr lang="en-US" dirty="0" smtClean="0"/>
              <a:t>put(30</a:t>
            </a:r>
            <a:r>
              <a:rPr lang="en-US" dirty="0"/>
              <a:t>)</a:t>
            </a:r>
          </a:p>
          <a:p>
            <a:r>
              <a:rPr lang="en-US" dirty="0" smtClean="0"/>
              <a:t>put(7</a:t>
            </a:r>
            <a:r>
              <a:rPr lang="en-US" dirty="0"/>
              <a:t>)</a:t>
            </a:r>
          </a:p>
          <a:p>
            <a:r>
              <a:rPr lang="en-US" dirty="0" smtClean="0"/>
              <a:t>put(25</a:t>
            </a:r>
            <a:r>
              <a:rPr lang="en-US" dirty="0"/>
              <a:t>)</a:t>
            </a:r>
          </a:p>
          <a:p>
            <a:r>
              <a:rPr lang="en-US" dirty="0" smtClean="0"/>
              <a:t>get()</a:t>
            </a:r>
            <a:endParaRPr lang="en-US" dirty="0"/>
          </a:p>
          <a:p>
            <a:r>
              <a:rPr lang="en-US" dirty="0" smtClean="0"/>
              <a:t>put(12)</a:t>
            </a:r>
          </a:p>
          <a:p>
            <a:r>
              <a:rPr lang="en-US" b="1" dirty="0" smtClean="0"/>
              <a:t>get(): returns 30</a:t>
            </a:r>
            <a:endParaRPr lang="en-US" b="1" dirty="0"/>
          </a:p>
          <a:p>
            <a:r>
              <a:rPr lang="en-US" dirty="0" smtClean="0"/>
              <a:t>get()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6469959" y="1862367"/>
            <a:ext cx="1106463" cy="2100033"/>
            <a:chOff x="5952017" y="2465338"/>
            <a:chExt cx="1106463" cy="2100033"/>
          </a:xfrm>
        </p:grpSpPr>
        <p:sp>
          <p:nvSpPr>
            <p:cNvPr id="6" name="TextBox 5"/>
            <p:cNvSpPr txBox="1"/>
            <p:nvPr/>
          </p:nvSpPr>
          <p:spPr>
            <a:xfrm>
              <a:off x="5952017" y="4042151"/>
              <a:ext cx="1104014" cy="52322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25</a:t>
              </a:r>
              <a:endParaRPr lang="en-US" sz="28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954466" y="3514293"/>
              <a:ext cx="1104014" cy="52322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12</a:t>
              </a:r>
              <a:endParaRPr lang="en-US" sz="28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952017" y="2989219"/>
              <a:ext cx="1104014" cy="52322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-</a:t>
              </a:r>
              <a:endParaRPr lang="en-US" sz="28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954447" y="2465338"/>
              <a:ext cx="1104014" cy="52322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7</a:t>
              </a:r>
              <a:endParaRPr lang="en-US" sz="2800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6546159" y="1371600"/>
            <a:ext cx="9909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queue</a:t>
            </a:r>
            <a:endParaRPr lang="en-US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612582" y="1371600"/>
            <a:ext cx="1226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position</a:t>
            </a:r>
            <a:endParaRPr lang="en-US" sz="2400" b="1" dirty="0"/>
          </a:p>
        </p:txBody>
      </p:sp>
      <p:grpSp>
        <p:nvGrpSpPr>
          <p:cNvPr id="16" name="Group 15"/>
          <p:cNvGrpSpPr/>
          <p:nvPr/>
        </p:nvGrpSpPr>
        <p:grpSpPr>
          <a:xfrm>
            <a:off x="7878096" y="1862367"/>
            <a:ext cx="649263" cy="2100033"/>
            <a:chOff x="5952017" y="2465338"/>
            <a:chExt cx="1106463" cy="2100033"/>
          </a:xfrm>
        </p:grpSpPr>
        <p:sp>
          <p:nvSpPr>
            <p:cNvPr id="17" name="TextBox 16"/>
            <p:cNvSpPr txBox="1"/>
            <p:nvPr/>
          </p:nvSpPr>
          <p:spPr>
            <a:xfrm>
              <a:off x="5952017" y="4042151"/>
              <a:ext cx="1104014" cy="52322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0</a:t>
              </a:r>
              <a:endParaRPr lang="en-US" sz="28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954466" y="3514293"/>
              <a:ext cx="1104014" cy="52322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1</a:t>
              </a:r>
              <a:endParaRPr lang="en-US" sz="28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952017" y="2989219"/>
              <a:ext cx="1104014" cy="52322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954447" y="2465338"/>
              <a:ext cx="1104014" cy="52322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3</a:t>
              </a:r>
              <a:endParaRPr lang="en-US" sz="2800" dirty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3888684" y="1828800"/>
            <a:ext cx="1628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start_index</a:t>
            </a:r>
            <a:endParaRPr lang="en-US" sz="2400" b="1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5555559" y="2092643"/>
            <a:ext cx="799968" cy="0"/>
          </a:xfrm>
          <a:prstGeom prst="straightConnector1">
            <a:avLst/>
          </a:prstGeom>
          <a:ln w="38100"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879159" y="2438400"/>
            <a:ext cx="1521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end_index</a:t>
            </a:r>
            <a:endParaRPr lang="en-US" sz="2400" b="1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5555559" y="2669233"/>
            <a:ext cx="799968" cy="0"/>
          </a:xfrm>
          <a:prstGeom prst="straightConnector1">
            <a:avLst/>
          </a:prstGeom>
          <a:ln w="38100"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02790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Put and 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3352800" cy="5029200"/>
          </a:xfrm>
        </p:spPr>
        <p:txBody>
          <a:bodyPr/>
          <a:lstStyle/>
          <a:p>
            <a:r>
              <a:rPr lang="en-US" dirty="0" smtClean="0"/>
              <a:t>put(15)</a:t>
            </a:r>
          </a:p>
          <a:p>
            <a:r>
              <a:rPr lang="en-US" dirty="0" smtClean="0"/>
              <a:t>put(20)</a:t>
            </a:r>
          </a:p>
          <a:p>
            <a:r>
              <a:rPr lang="en-US" dirty="0" smtClean="0"/>
              <a:t>get()</a:t>
            </a:r>
            <a:endParaRPr lang="en-US" dirty="0"/>
          </a:p>
          <a:p>
            <a:r>
              <a:rPr lang="en-US" dirty="0" smtClean="0"/>
              <a:t>put(30</a:t>
            </a:r>
            <a:r>
              <a:rPr lang="en-US" dirty="0"/>
              <a:t>)</a:t>
            </a:r>
          </a:p>
          <a:p>
            <a:r>
              <a:rPr lang="en-US" dirty="0" smtClean="0"/>
              <a:t>put(7</a:t>
            </a:r>
            <a:r>
              <a:rPr lang="en-US" dirty="0"/>
              <a:t>)</a:t>
            </a:r>
          </a:p>
          <a:p>
            <a:r>
              <a:rPr lang="en-US" dirty="0" smtClean="0"/>
              <a:t>put(25</a:t>
            </a:r>
            <a:r>
              <a:rPr lang="en-US" dirty="0"/>
              <a:t>)</a:t>
            </a:r>
          </a:p>
          <a:p>
            <a:r>
              <a:rPr lang="en-US" dirty="0" smtClean="0"/>
              <a:t>get()</a:t>
            </a:r>
            <a:endParaRPr lang="en-US" dirty="0"/>
          </a:p>
          <a:p>
            <a:r>
              <a:rPr lang="en-US" dirty="0" smtClean="0"/>
              <a:t>put(12)</a:t>
            </a:r>
          </a:p>
          <a:p>
            <a:r>
              <a:rPr lang="en-US" dirty="0" smtClean="0"/>
              <a:t>get()</a:t>
            </a:r>
            <a:endParaRPr lang="en-US" dirty="0"/>
          </a:p>
          <a:p>
            <a:r>
              <a:rPr lang="en-US" b="1" dirty="0" smtClean="0"/>
              <a:t>get(): returns 7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6469959" y="1862367"/>
            <a:ext cx="1106463" cy="2100033"/>
            <a:chOff x="5952017" y="2465338"/>
            <a:chExt cx="1106463" cy="2100033"/>
          </a:xfrm>
        </p:grpSpPr>
        <p:sp>
          <p:nvSpPr>
            <p:cNvPr id="6" name="TextBox 5"/>
            <p:cNvSpPr txBox="1"/>
            <p:nvPr/>
          </p:nvSpPr>
          <p:spPr>
            <a:xfrm>
              <a:off x="5952017" y="4042151"/>
              <a:ext cx="1104014" cy="52322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25</a:t>
              </a:r>
              <a:endParaRPr lang="en-US" sz="28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954466" y="3514293"/>
              <a:ext cx="1104014" cy="52322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12</a:t>
              </a:r>
              <a:endParaRPr lang="en-US" sz="28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952017" y="2989219"/>
              <a:ext cx="1104014" cy="52322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-</a:t>
              </a:r>
              <a:endParaRPr lang="en-US" sz="28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954447" y="2465338"/>
              <a:ext cx="1104014" cy="52322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-</a:t>
              </a:r>
              <a:endParaRPr lang="en-US" sz="2800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6546159" y="1371600"/>
            <a:ext cx="9909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queue</a:t>
            </a:r>
            <a:endParaRPr lang="en-US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612582" y="1371600"/>
            <a:ext cx="1226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position</a:t>
            </a:r>
            <a:endParaRPr lang="en-US" sz="2400" b="1" dirty="0"/>
          </a:p>
        </p:txBody>
      </p:sp>
      <p:grpSp>
        <p:nvGrpSpPr>
          <p:cNvPr id="16" name="Group 15"/>
          <p:cNvGrpSpPr/>
          <p:nvPr/>
        </p:nvGrpSpPr>
        <p:grpSpPr>
          <a:xfrm>
            <a:off x="7878096" y="1862367"/>
            <a:ext cx="649263" cy="2100033"/>
            <a:chOff x="5952017" y="2465338"/>
            <a:chExt cx="1106463" cy="2100033"/>
          </a:xfrm>
        </p:grpSpPr>
        <p:sp>
          <p:nvSpPr>
            <p:cNvPr id="17" name="TextBox 16"/>
            <p:cNvSpPr txBox="1"/>
            <p:nvPr/>
          </p:nvSpPr>
          <p:spPr>
            <a:xfrm>
              <a:off x="5952017" y="4042151"/>
              <a:ext cx="1104014" cy="52322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0</a:t>
              </a:r>
              <a:endParaRPr lang="en-US" sz="28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954466" y="3514293"/>
              <a:ext cx="1104014" cy="52322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1</a:t>
              </a:r>
              <a:endParaRPr lang="en-US" sz="28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952017" y="2989219"/>
              <a:ext cx="1104014" cy="52322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954447" y="2465338"/>
              <a:ext cx="1104014" cy="52322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3</a:t>
              </a:r>
              <a:endParaRPr lang="en-US" sz="2800" dirty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3888684" y="3424535"/>
            <a:ext cx="1628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start_index</a:t>
            </a:r>
            <a:endParaRPr lang="en-US" sz="2400" b="1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5555559" y="3688378"/>
            <a:ext cx="799968" cy="0"/>
          </a:xfrm>
          <a:prstGeom prst="straightConnector1">
            <a:avLst/>
          </a:prstGeom>
          <a:ln w="38100"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879159" y="2438400"/>
            <a:ext cx="1521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end_index</a:t>
            </a:r>
            <a:endParaRPr lang="en-US" sz="2400" b="1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5555559" y="2669233"/>
            <a:ext cx="799968" cy="0"/>
          </a:xfrm>
          <a:prstGeom prst="straightConnector1">
            <a:avLst/>
          </a:prstGeom>
          <a:ln w="38100"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06531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382000" cy="1143000"/>
          </a:xfrm>
        </p:spPr>
        <p:txBody>
          <a:bodyPr/>
          <a:lstStyle/>
          <a:p>
            <a:r>
              <a:rPr lang="en-US" dirty="0" smtClean="0"/>
              <a:t>Book Implementation (Array-Based)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static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Item *q;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static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N, head, tail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QUEUEinit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{ q =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((maxN+1)*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(Item)); 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N = maxN+1; head = N; tail = 0; }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QUEUEempty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{ return head % N == tail; }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QUEUEput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(Item item)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{ q[tail++] = item; tail = tail % N; }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Item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QUEUEget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{ head = head % N; return q[head++];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859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of This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???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6078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of This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Same as for stacks.</a:t>
            </a:r>
          </a:p>
          <a:p>
            <a:r>
              <a:rPr lang="en-US" dirty="0">
                <a:solidFill>
                  <a:srgbClr val="000000"/>
                </a:solidFill>
              </a:rPr>
              <a:t>Only one queue object can be used in the entire code.</a:t>
            </a:r>
          </a:p>
          <a:p>
            <a:r>
              <a:rPr lang="en-US" dirty="0">
                <a:solidFill>
                  <a:srgbClr val="000000"/>
                </a:solidFill>
              </a:rPr>
              <a:t>Queues can only store objects of </a:t>
            </a:r>
            <a:r>
              <a:rPr lang="en-US" dirty="0" smtClean="0">
                <a:solidFill>
                  <a:srgbClr val="000000"/>
                </a:solidFill>
              </a:rPr>
              <a:t>a single data type: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Specified in </a:t>
            </a:r>
            <a:r>
              <a:rPr lang="en-US" dirty="0" err="1">
                <a:solidFill>
                  <a:srgbClr val="000000"/>
                </a:solidFill>
              </a:rPr>
              <a:t>Item.h</a:t>
            </a:r>
            <a:r>
              <a:rPr lang="en-US" dirty="0">
                <a:solidFill>
                  <a:srgbClr val="000000"/>
                </a:solidFill>
              </a:rPr>
              <a:t>, where type Item is defined using a </a:t>
            </a:r>
            <a:r>
              <a:rPr lang="en-US" dirty="0" err="1">
                <a:solidFill>
                  <a:srgbClr val="000000"/>
                </a:solidFill>
              </a:rPr>
              <a:t>typedef</a:t>
            </a:r>
            <a:r>
              <a:rPr lang="en-US" dirty="0">
                <a:solidFill>
                  <a:srgbClr val="000000"/>
                </a:solidFill>
              </a:rPr>
              <a:t>.</a:t>
            </a:r>
          </a:p>
          <a:p>
            <a:r>
              <a:rPr lang="en-US" dirty="0"/>
              <a:t>It is easy to adapt the </a:t>
            </a:r>
            <a:r>
              <a:rPr lang="en-US" dirty="0" err="1"/>
              <a:t>stacks_arrays.c</a:t>
            </a:r>
            <a:r>
              <a:rPr lang="en-US" dirty="0"/>
              <a:t> code to obtain an array-based implementation of queues that does not have these two limitations.</a:t>
            </a:r>
          </a:p>
          <a:p>
            <a:r>
              <a:rPr lang="en-US" dirty="0"/>
              <a:t>Possible homework...</a:t>
            </a:r>
          </a:p>
          <a:p>
            <a:pPr marL="0" indent="0">
              <a:buNone/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5720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Queues … Later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 dirty="0"/>
              <a:t>Done with queues for </a:t>
            </a:r>
            <a:r>
              <a:rPr lang="en-US" dirty="0" smtClean="0"/>
              <a:t>now.</a:t>
            </a:r>
            <a:endParaRPr lang="en-US" dirty="0"/>
          </a:p>
          <a:p>
            <a:r>
              <a:rPr lang="en-US" dirty="0"/>
              <a:t>We will see queues and queue-related topics quite a bit more in this course.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188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FIFO Queues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Stacks are </a:t>
            </a:r>
            <a:r>
              <a:rPr lang="en-US" i="1" dirty="0" smtClean="0"/>
              <a:t>last-in first-out</a:t>
            </a:r>
            <a:r>
              <a:rPr lang="en-US" b="1" i="1" dirty="0" smtClean="0"/>
              <a:t> </a:t>
            </a:r>
            <a:r>
              <a:rPr lang="en-US" dirty="0" smtClean="0"/>
              <a:t>queues.</a:t>
            </a:r>
          </a:p>
          <a:p>
            <a:r>
              <a:rPr lang="en-US" dirty="0" smtClean="0"/>
              <a:t>Another widely used model is </a:t>
            </a:r>
            <a:r>
              <a:rPr lang="en-US" i="1" dirty="0" smtClean="0"/>
              <a:t>first-in first-out (FIFO) </a:t>
            </a:r>
            <a:r>
              <a:rPr lang="en-US" dirty="0" smtClean="0"/>
              <a:t>queues.</a:t>
            </a:r>
          </a:p>
          <a:p>
            <a:r>
              <a:rPr lang="en-US" dirty="0" smtClean="0"/>
              <a:t>Examples of uses of FIFO queues:</a:t>
            </a:r>
          </a:p>
          <a:p>
            <a:r>
              <a:rPr lang="en-US" dirty="0"/>
              <a:t>Program execution:</a:t>
            </a:r>
          </a:p>
          <a:p>
            <a:pPr lvl="1"/>
            <a:r>
              <a:rPr lang="en-US" dirty="0"/>
              <a:t>Requests for access to memory, disk, network</a:t>
            </a:r>
            <a:r>
              <a:rPr lang="en-US" dirty="0" smtClean="0"/>
              <a:t>...</a:t>
            </a:r>
            <a:endParaRPr lang="en-US" dirty="0"/>
          </a:p>
          <a:p>
            <a:r>
              <a:rPr lang="en-US" dirty="0"/>
              <a:t>Resource allocation:</a:t>
            </a:r>
          </a:p>
          <a:p>
            <a:pPr lvl="1"/>
            <a:r>
              <a:rPr lang="en-US" dirty="0"/>
              <a:t>Forwarding network traffic in network switches and routers.</a:t>
            </a:r>
          </a:p>
          <a:p>
            <a:r>
              <a:rPr lang="en-US" dirty="0" smtClean="0"/>
              <a:t>Search </a:t>
            </a:r>
            <a:r>
              <a:rPr lang="en-US" dirty="0"/>
              <a:t>algorithms.</a:t>
            </a:r>
          </a:p>
          <a:p>
            <a:pPr lvl="1"/>
            <a:r>
              <a:rPr lang="en-US" dirty="0"/>
              <a:t>More details later in the course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937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 and 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FIFO queue supports </a:t>
            </a:r>
            <a:r>
              <a:rPr lang="en-US" b="1" dirty="0"/>
              <a:t>insert </a:t>
            </a:r>
            <a:r>
              <a:rPr lang="en-US" dirty="0"/>
              <a:t>and </a:t>
            </a:r>
            <a:r>
              <a:rPr lang="en-US" b="1" dirty="0"/>
              <a:t>delete </a:t>
            </a:r>
            <a:r>
              <a:rPr lang="en-US" dirty="0"/>
              <a:t>as follows: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strike="sngStrike" dirty="0" smtClean="0">
                <a:solidFill>
                  <a:srgbClr val="FF0000"/>
                </a:solidFill>
              </a:rPr>
              <a:t>insert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b="1" strike="sngStrike" dirty="0" smtClean="0">
                <a:solidFill>
                  <a:srgbClr val="FF0000"/>
                </a:solidFill>
              </a:rPr>
              <a:t>push</a:t>
            </a:r>
            <a:r>
              <a:rPr lang="en-US" b="1" dirty="0" smtClean="0">
                <a:solidFill>
                  <a:srgbClr val="FF0000"/>
                </a:solidFill>
              </a:rPr>
              <a:t>,</a:t>
            </a:r>
            <a:r>
              <a:rPr lang="en-US" b="1" dirty="0" smtClean="0"/>
              <a:t>   put: </a:t>
            </a:r>
            <a:r>
              <a:rPr lang="en-US" dirty="0" smtClean="0"/>
              <a:t>This is what we call the insert operation when we talk about FIFO queues. It </a:t>
            </a:r>
            <a:r>
              <a:rPr lang="en-US" dirty="0"/>
              <a:t>puts an </a:t>
            </a:r>
            <a:r>
              <a:rPr lang="en-US" dirty="0" smtClean="0"/>
              <a:t>item "at </a:t>
            </a:r>
            <a:r>
              <a:rPr lang="en-US" dirty="0"/>
              <a:t>the end of the </a:t>
            </a:r>
            <a:r>
              <a:rPr lang="en-US" dirty="0" smtClean="0"/>
              <a:t>line".</a:t>
            </a:r>
            <a:endParaRPr lang="en-US" dirty="0"/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strike="sngStrike" dirty="0" smtClean="0">
                <a:solidFill>
                  <a:srgbClr val="FF0000"/>
                </a:solidFill>
              </a:rPr>
              <a:t>delete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b="1" strike="sngStrike" dirty="0" smtClean="0">
                <a:solidFill>
                  <a:srgbClr val="FF0000"/>
                </a:solidFill>
              </a:rPr>
              <a:t>pop</a:t>
            </a:r>
            <a:r>
              <a:rPr lang="en-US" b="1" dirty="0" smtClean="0">
                <a:solidFill>
                  <a:srgbClr val="FF0000"/>
                </a:solidFill>
              </a:rPr>
              <a:t>,</a:t>
            </a:r>
            <a:r>
              <a:rPr lang="en-US" b="1" dirty="0" smtClean="0"/>
              <a:t>   get</a:t>
            </a:r>
            <a:r>
              <a:rPr lang="en-US" dirty="0" smtClean="0"/>
              <a:t>: </a:t>
            </a:r>
            <a:r>
              <a:rPr lang="en-US" dirty="0"/>
              <a:t>This is what we call the </a:t>
            </a:r>
            <a:r>
              <a:rPr lang="en-US" dirty="0" smtClean="0"/>
              <a:t>delete </a:t>
            </a:r>
            <a:r>
              <a:rPr lang="en-US" dirty="0"/>
              <a:t>operation when we talk about FIFO queues. </a:t>
            </a:r>
            <a:r>
              <a:rPr lang="en-US" dirty="0" smtClean="0"/>
              <a:t>It removes the item that is "at the head of the line".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/>
              <a:t>How can we implement FIFO queues?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540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FIFO Queues Using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FIFO queue is essentially a list.</a:t>
            </a:r>
          </a:p>
          <a:p>
            <a:r>
              <a:rPr lang="en-US" b="1" dirty="0" smtClean="0"/>
              <a:t>put(queue, item)</a:t>
            </a:r>
            <a:r>
              <a:rPr lang="en-US" dirty="0" smtClean="0"/>
              <a:t> inserts that item at the </a:t>
            </a:r>
            <a:r>
              <a:rPr lang="en-US" b="1" dirty="0" smtClean="0"/>
              <a:t>END </a:t>
            </a:r>
            <a:r>
              <a:rPr lang="en-US" dirty="0" smtClean="0"/>
              <a:t>of the list.</a:t>
            </a:r>
          </a:p>
          <a:p>
            <a:r>
              <a:rPr lang="en-US" b="1" dirty="0" smtClean="0"/>
              <a:t>get(queue)</a:t>
            </a:r>
            <a:r>
              <a:rPr lang="en-US" dirty="0" smtClean="0"/>
              <a:t> removes (and returns) the item at the </a:t>
            </a:r>
            <a:r>
              <a:rPr lang="en-US" b="1" dirty="0" smtClean="0"/>
              <a:t>beginning </a:t>
            </a:r>
            <a:r>
              <a:rPr lang="en-US" dirty="0" smtClean="0"/>
              <a:t>of the list.</a:t>
            </a:r>
          </a:p>
          <a:p>
            <a:r>
              <a:rPr lang="en-US" dirty="0"/>
              <a:t>What </a:t>
            </a:r>
            <a:r>
              <a:rPr lang="en-US" dirty="0" smtClean="0"/>
              <a:t>is the </a:t>
            </a:r>
            <a:r>
              <a:rPr lang="en-US" dirty="0"/>
              <a:t>running time of these operations</a:t>
            </a:r>
            <a:r>
              <a:rPr lang="en-US" dirty="0" smtClean="0"/>
              <a:t>?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01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FIFO Queues Using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FIFO queue is essentially a list.</a:t>
            </a:r>
          </a:p>
          <a:p>
            <a:r>
              <a:rPr lang="en-US" b="1" dirty="0" smtClean="0"/>
              <a:t>put(queue, item)</a:t>
            </a:r>
            <a:r>
              <a:rPr lang="en-US" dirty="0" smtClean="0"/>
              <a:t> inserts that item at the </a:t>
            </a:r>
            <a:r>
              <a:rPr lang="en-US" b="1" dirty="0" smtClean="0"/>
              <a:t>END </a:t>
            </a:r>
            <a:r>
              <a:rPr lang="en-US" dirty="0" smtClean="0"/>
              <a:t>of the list.</a:t>
            </a:r>
          </a:p>
          <a:p>
            <a:r>
              <a:rPr lang="en-US" b="1" dirty="0" smtClean="0"/>
              <a:t>get(queue)</a:t>
            </a:r>
            <a:r>
              <a:rPr lang="en-US" dirty="0" smtClean="0"/>
              <a:t> removes (and returns) the item at the </a:t>
            </a:r>
            <a:r>
              <a:rPr lang="en-US" b="1" dirty="0" smtClean="0"/>
              <a:t>beginning </a:t>
            </a:r>
            <a:r>
              <a:rPr lang="en-US" dirty="0" smtClean="0"/>
              <a:t>of the list.</a:t>
            </a:r>
          </a:p>
          <a:p>
            <a:r>
              <a:rPr lang="en-US" dirty="0" smtClean="0"/>
              <a:t>Both operations take O(1) time. </a:t>
            </a:r>
          </a:p>
          <a:p>
            <a:pPr lvl="1"/>
            <a:r>
              <a:rPr lang="en-US" dirty="0"/>
              <a:t>Assumption: the list data type contains a pointer to the last element.</a:t>
            </a:r>
          </a:p>
          <a:p>
            <a:pPr lvl="1"/>
            <a:r>
              <a:rPr lang="en-US" dirty="0"/>
              <a:t>Our new implementation at </a:t>
            </a:r>
            <a:r>
              <a:rPr lang="en-US" b="1" dirty="0" err="1"/>
              <a:t>lists.c</a:t>
            </a:r>
            <a:r>
              <a:rPr lang="en-US" dirty="0"/>
              <a:t> satisfies that assumption.</a:t>
            </a:r>
          </a:p>
          <a:p>
            <a:endParaRPr lang="en-US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993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610600" cy="1143000"/>
          </a:xfrm>
        </p:spPr>
        <p:txBody>
          <a:bodyPr/>
          <a:lstStyle/>
          <a:p>
            <a:r>
              <a:rPr lang="en-US" dirty="0"/>
              <a:t>Queue Versus Stack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Implementation-wise, </a:t>
            </a:r>
            <a:r>
              <a:rPr lang="en-US" dirty="0" smtClean="0"/>
              <a:t>compare:</a:t>
            </a:r>
          </a:p>
          <a:p>
            <a:pPr lvl="1"/>
            <a:r>
              <a:rPr lang="en-US" dirty="0" smtClean="0"/>
              <a:t>list-based queue implementation.</a:t>
            </a:r>
          </a:p>
          <a:p>
            <a:pPr lvl="1"/>
            <a:r>
              <a:rPr lang="en-US" dirty="0" smtClean="0"/>
              <a:t>list-based </a:t>
            </a:r>
            <a:r>
              <a:rPr lang="en-US" dirty="0"/>
              <a:t>stack </a:t>
            </a:r>
            <a:r>
              <a:rPr lang="en-US" dirty="0" smtClean="0"/>
              <a:t>implementation.</a:t>
            </a:r>
          </a:p>
          <a:p>
            <a:r>
              <a:rPr lang="en-US" dirty="0" smtClean="0"/>
              <a:t>What are the key differences?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424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610600" cy="1143000"/>
          </a:xfrm>
        </p:spPr>
        <p:txBody>
          <a:bodyPr/>
          <a:lstStyle/>
          <a:p>
            <a:r>
              <a:rPr lang="en-US" dirty="0"/>
              <a:t>Queue Versus Stack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Implementation-wise, </a:t>
            </a:r>
            <a:r>
              <a:rPr lang="en-US" dirty="0" smtClean="0"/>
              <a:t>compare:</a:t>
            </a:r>
          </a:p>
          <a:p>
            <a:pPr lvl="1"/>
            <a:r>
              <a:rPr lang="en-US" dirty="0" smtClean="0"/>
              <a:t>list-based queue implementation.</a:t>
            </a:r>
          </a:p>
          <a:p>
            <a:pPr lvl="1"/>
            <a:r>
              <a:rPr lang="en-US" dirty="0" smtClean="0"/>
              <a:t>list-based </a:t>
            </a:r>
            <a:r>
              <a:rPr lang="en-US" dirty="0"/>
              <a:t>stack </a:t>
            </a:r>
            <a:r>
              <a:rPr lang="en-US" dirty="0" smtClean="0"/>
              <a:t>implementation.</a:t>
            </a:r>
            <a:endParaRPr lang="en-US" dirty="0"/>
          </a:p>
          <a:p>
            <a:r>
              <a:rPr lang="en-US" dirty="0"/>
              <a:t>The only difference is in insertions. </a:t>
            </a:r>
          </a:p>
          <a:p>
            <a:pPr lvl="1"/>
            <a:r>
              <a:rPr lang="en-US" dirty="0"/>
              <a:t>Queues insert at the end of the list.</a:t>
            </a:r>
          </a:p>
          <a:p>
            <a:pPr lvl="1"/>
            <a:r>
              <a:rPr lang="en-US" dirty="0"/>
              <a:t>Stacks insert at the beginning of the list</a:t>
            </a:r>
            <a:r>
              <a:rPr lang="en-US" dirty="0" smtClean="0"/>
              <a:t>.</a:t>
            </a:r>
          </a:p>
          <a:p>
            <a:r>
              <a:rPr lang="en-US" dirty="0"/>
              <a:t>It is very easy to implement queues </a:t>
            </a:r>
            <a:r>
              <a:rPr lang="en-US" dirty="0" smtClean="0"/>
              <a:t>starting from our </a:t>
            </a:r>
            <a:r>
              <a:rPr lang="en-US" dirty="0"/>
              <a:t>list-based stack implementation.</a:t>
            </a:r>
          </a:p>
          <a:p>
            <a:pPr lvl="1"/>
            <a:r>
              <a:rPr lang="en-US" dirty="0" smtClean="0"/>
              <a:t>Rename </a:t>
            </a:r>
            <a:r>
              <a:rPr lang="en-US" dirty="0"/>
              <a:t>push to put.</a:t>
            </a:r>
          </a:p>
          <a:p>
            <a:pPr lvl="1"/>
            <a:r>
              <a:rPr lang="en-US" dirty="0"/>
              <a:t>Rename pop to get.</a:t>
            </a:r>
          </a:p>
          <a:p>
            <a:pPr lvl="1"/>
            <a:r>
              <a:rPr lang="en-US" dirty="0"/>
              <a:t>Change the get function to insert at the end.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728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FIFO Queues Using </a:t>
            </a:r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Symbol"/>
              <a:buChar char="·"/>
            </a:pPr>
            <a:r>
              <a:rPr lang="en-US" dirty="0">
                <a:solidFill>
                  <a:srgbClr val="000000"/>
                </a:solidFill>
              </a:rPr>
              <a:t>How do we implement queues using arrays?</a:t>
            </a:r>
          </a:p>
          <a:p>
            <a:pPr>
              <a:buFont typeface="Symbol"/>
              <a:buChar char="·"/>
            </a:pPr>
            <a:r>
              <a:rPr lang="en-US" dirty="0">
                <a:solidFill>
                  <a:srgbClr val="000000"/>
                </a:solidFill>
              </a:rPr>
              <a:t>The stack definition looked like this</a:t>
            </a:r>
            <a:r>
              <a:rPr lang="en-US" dirty="0" smtClean="0">
                <a:solidFill>
                  <a:srgbClr val="000000"/>
                </a:solidFill>
              </a:rPr>
              <a:t>:</a:t>
            </a:r>
            <a:br>
              <a:rPr lang="en-US" dirty="0" smtClean="0">
                <a:solidFill>
                  <a:srgbClr val="000000"/>
                </a:solidFill>
              </a:rPr>
            </a:br>
            <a:endParaRPr lang="en-US" sz="10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stack_struct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 Stack;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stack_struct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max_size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top_index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void ** items;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indent="0">
              <a:buNone/>
            </a:pPr>
            <a:endParaRPr lang="en-US" sz="1000" dirty="0" smtClean="0">
              <a:solidFill>
                <a:srgbClr val="000000"/>
              </a:solidFill>
            </a:endParaRPr>
          </a:p>
          <a:p>
            <a:pPr>
              <a:buFont typeface="Symbol"/>
              <a:buChar char="·"/>
            </a:pPr>
            <a:r>
              <a:rPr lang="en-US" dirty="0">
                <a:solidFill>
                  <a:srgbClr val="000000"/>
                </a:solidFill>
              </a:rPr>
              <a:t>What changes do we need to accommodate </a:t>
            </a:r>
            <a:r>
              <a:rPr lang="en-US" dirty="0" smtClean="0">
                <a:solidFill>
                  <a:srgbClr val="000000"/>
                </a:solidFill>
              </a:rPr>
              <a:t>queues?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7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2832</TotalTime>
  <Words>1087</Words>
  <Application>Microsoft Office PowerPoint</Application>
  <PresentationFormat>On-screen Show (4:3)</PresentationFormat>
  <Paragraphs>381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PowerPoint Presentation</vt:lpstr>
      <vt:lpstr>FIFO Queues</vt:lpstr>
      <vt:lpstr>FIFO Queues</vt:lpstr>
      <vt:lpstr>Put and Get</vt:lpstr>
      <vt:lpstr>FIFO Queues Using Lists</vt:lpstr>
      <vt:lpstr>FIFO Queues Using Lists</vt:lpstr>
      <vt:lpstr>Queue Versus Stack Implementation</vt:lpstr>
      <vt:lpstr>Queue Versus Stack Implementation</vt:lpstr>
      <vt:lpstr>FIFO Queues Using Arrays</vt:lpstr>
      <vt:lpstr>FIFO Queues Using Arrays</vt:lpstr>
      <vt:lpstr>Examples of Put and Get</vt:lpstr>
      <vt:lpstr>Examples of Put and Get</vt:lpstr>
      <vt:lpstr>Examples of Put and Get</vt:lpstr>
      <vt:lpstr>Examples of Put and Get</vt:lpstr>
      <vt:lpstr>Examples of Put and Get</vt:lpstr>
      <vt:lpstr>Examples of Put and Get</vt:lpstr>
      <vt:lpstr>Examples of Put and Get</vt:lpstr>
      <vt:lpstr>Examples of Put and Get</vt:lpstr>
      <vt:lpstr>Examples of Put and Get</vt:lpstr>
      <vt:lpstr>Examples of Put and Get</vt:lpstr>
      <vt:lpstr>Examples of Put and Get</vt:lpstr>
      <vt:lpstr>Book Implementation (Array-Based)</vt:lpstr>
      <vt:lpstr>Limitations of This Implementation</vt:lpstr>
      <vt:lpstr>Limitations of This Implementation</vt:lpstr>
      <vt:lpstr>More on Queues … Later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athitsos</dc:creator>
  <cp:lastModifiedBy>athitsos</cp:lastModifiedBy>
  <cp:revision>701</cp:revision>
  <dcterms:created xsi:type="dcterms:W3CDTF">2006-08-16T00:00:00Z</dcterms:created>
  <dcterms:modified xsi:type="dcterms:W3CDTF">2014-02-13T15:01:34Z</dcterms:modified>
</cp:coreProperties>
</file>