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3"/>
  </p:notesMasterIdLst>
  <p:handoutMasterIdLst>
    <p:handoutMasterId r:id="rId1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71" r:id="rId11"/>
    <p:sldId id="272" r:id="rId12"/>
    <p:sldId id="264" r:id="rId13"/>
    <p:sldId id="273" r:id="rId14"/>
    <p:sldId id="265" r:id="rId15"/>
    <p:sldId id="274" r:id="rId16"/>
    <p:sldId id="287" r:id="rId17"/>
    <p:sldId id="275" r:id="rId18"/>
    <p:sldId id="286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66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301" r:id="rId39"/>
    <p:sldId id="297" r:id="rId40"/>
    <p:sldId id="298" r:id="rId41"/>
    <p:sldId id="299" r:id="rId42"/>
    <p:sldId id="300" r:id="rId43"/>
    <p:sldId id="302" r:id="rId44"/>
    <p:sldId id="303" r:id="rId45"/>
    <p:sldId id="304" r:id="rId46"/>
    <p:sldId id="305" r:id="rId47"/>
    <p:sldId id="306" r:id="rId48"/>
    <p:sldId id="307" r:id="rId49"/>
    <p:sldId id="349" r:id="rId50"/>
    <p:sldId id="366" r:id="rId51"/>
    <p:sldId id="367" r:id="rId52"/>
    <p:sldId id="365" r:id="rId53"/>
    <p:sldId id="308" r:id="rId54"/>
    <p:sldId id="309" r:id="rId55"/>
    <p:sldId id="310" r:id="rId56"/>
    <p:sldId id="312" r:id="rId57"/>
    <p:sldId id="313" r:id="rId58"/>
    <p:sldId id="372" r:id="rId59"/>
    <p:sldId id="315" r:id="rId60"/>
    <p:sldId id="318" r:id="rId61"/>
    <p:sldId id="316" r:id="rId62"/>
    <p:sldId id="350" r:id="rId63"/>
    <p:sldId id="351" r:id="rId64"/>
    <p:sldId id="319" r:id="rId65"/>
    <p:sldId id="321" r:id="rId66"/>
    <p:sldId id="320" r:id="rId67"/>
    <p:sldId id="322" r:id="rId68"/>
    <p:sldId id="336" r:id="rId69"/>
    <p:sldId id="338" r:id="rId70"/>
    <p:sldId id="323" r:id="rId71"/>
    <p:sldId id="324" r:id="rId72"/>
    <p:sldId id="327" r:id="rId73"/>
    <p:sldId id="325" r:id="rId74"/>
    <p:sldId id="326" r:id="rId75"/>
    <p:sldId id="328" r:id="rId76"/>
    <p:sldId id="329" r:id="rId77"/>
    <p:sldId id="330" r:id="rId78"/>
    <p:sldId id="348" r:id="rId79"/>
    <p:sldId id="331" r:id="rId80"/>
    <p:sldId id="332" r:id="rId81"/>
    <p:sldId id="333" r:id="rId82"/>
    <p:sldId id="334" r:id="rId83"/>
    <p:sldId id="335" r:id="rId84"/>
    <p:sldId id="337" r:id="rId85"/>
    <p:sldId id="339" r:id="rId86"/>
    <p:sldId id="340" r:id="rId87"/>
    <p:sldId id="341" r:id="rId88"/>
    <p:sldId id="342" r:id="rId89"/>
    <p:sldId id="344" r:id="rId90"/>
    <p:sldId id="352" r:id="rId91"/>
    <p:sldId id="347" r:id="rId92"/>
    <p:sldId id="345" r:id="rId93"/>
    <p:sldId id="346" r:id="rId94"/>
    <p:sldId id="353" r:id="rId95"/>
    <p:sldId id="355" r:id="rId96"/>
    <p:sldId id="356" r:id="rId97"/>
    <p:sldId id="354" r:id="rId98"/>
    <p:sldId id="357" r:id="rId99"/>
    <p:sldId id="359" r:id="rId100"/>
    <p:sldId id="360" r:id="rId101"/>
    <p:sldId id="361" r:id="rId102"/>
    <p:sldId id="362" r:id="rId103"/>
    <p:sldId id="363" r:id="rId104"/>
    <p:sldId id="364" r:id="rId105"/>
    <p:sldId id="368" r:id="rId106"/>
    <p:sldId id="369" r:id="rId107"/>
    <p:sldId id="370" r:id="rId108"/>
    <p:sldId id="371" r:id="rId109"/>
    <p:sldId id="373" r:id="rId110"/>
    <p:sldId id="374" r:id="rId111"/>
    <p:sldId id="376" r:id="rId112"/>
    <p:sldId id="377" r:id="rId113"/>
    <p:sldId id="385" r:id="rId114"/>
    <p:sldId id="383" r:id="rId115"/>
    <p:sldId id="386" r:id="rId116"/>
    <p:sldId id="384" r:id="rId117"/>
    <p:sldId id="387" r:id="rId118"/>
    <p:sldId id="378" r:id="rId119"/>
    <p:sldId id="379" r:id="rId120"/>
    <p:sldId id="380" r:id="rId121"/>
    <p:sldId id="381" r:id="rId122"/>
    <p:sldId id="388" r:id="rId123"/>
    <p:sldId id="389" r:id="rId124"/>
    <p:sldId id="390" r:id="rId125"/>
    <p:sldId id="391" r:id="rId126"/>
    <p:sldId id="392" r:id="rId127"/>
    <p:sldId id="393" r:id="rId128"/>
    <p:sldId id="394" r:id="rId129"/>
    <p:sldId id="396" r:id="rId130"/>
    <p:sldId id="397" r:id="rId131"/>
    <p:sldId id="395" r:id="rId1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9"/>
            <p14:sldId id="263"/>
            <p14:sldId id="271"/>
            <p14:sldId id="272"/>
            <p14:sldId id="264"/>
            <p14:sldId id="273"/>
            <p14:sldId id="265"/>
            <p14:sldId id="274"/>
            <p14:sldId id="287"/>
            <p14:sldId id="275"/>
            <p14:sldId id="286"/>
            <p14:sldId id="276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66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301"/>
            <p14:sldId id="297"/>
            <p14:sldId id="298"/>
            <p14:sldId id="299"/>
            <p14:sldId id="300"/>
            <p14:sldId id="302"/>
            <p14:sldId id="303"/>
            <p14:sldId id="304"/>
            <p14:sldId id="305"/>
            <p14:sldId id="306"/>
            <p14:sldId id="307"/>
            <p14:sldId id="349"/>
            <p14:sldId id="366"/>
            <p14:sldId id="367"/>
            <p14:sldId id="365"/>
            <p14:sldId id="308"/>
            <p14:sldId id="309"/>
            <p14:sldId id="310"/>
            <p14:sldId id="312"/>
            <p14:sldId id="313"/>
            <p14:sldId id="372"/>
            <p14:sldId id="315"/>
            <p14:sldId id="318"/>
            <p14:sldId id="316"/>
            <p14:sldId id="350"/>
            <p14:sldId id="351"/>
            <p14:sldId id="319"/>
            <p14:sldId id="321"/>
            <p14:sldId id="320"/>
            <p14:sldId id="322"/>
            <p14:sldId id="336"/>
            <p14:sldId id="338"/>
            <p14:sldId id="323"/>
            <p14:sldId id="324"/>
            <p14:sldId id="327"/>
            <p14:sldId id="325"/>
            <p14:sldId id="326"/>
            <p14:sldId id="328"/>
            <p14:sldId id="329"/>
            <p14:sldId id="330"/>
            <p14:sldId id="348"/>
            <p14:sldId id="331"/>
            <p14:sldId id="332"/>
            <p14:sldId id="333"/>
            <p14:sldId id="334"/>
            <p14:sldId id="335"/>
            <p14:sldId id="337"/>
            <p14:sldId id="339"/>
            <p14:sldId id="340"/>
            <p14:sldId id="341"/>
            <p14:sldId id="342"/>
            <p14:sldId id="344"/>
            <p14:sldId id="352"/>
            <p14:sldId id="347"/>
            <p14:sldId id="345"/>
            <p14:sldId id="346"/>
            <p14:sldId id="353"/>
            <p14:sldId id="355"/>
            <p14:sldId id="356"/>
            <p14:sldId id="354"/>
            <p14:sldId id="357"/>
            <p14:sldId id="359"/>
            <p14:sldId id="360"/>
            <p14:sldId id="361"/>
            <p14:sldId id="362"/>
            <p14:sldId id="363"/>
            <p14:sldId id="364"/>
            <p14:sldId id="368"/>
            <p14:sldId id="369"/>
            <p14:sldId id="370"/>
            <p14:sldId id="371"/>
            <p14:sldId id="373"/>
            <p14:sldId id="374"/>
            <p14:sldId id="376"/>
            <p14:sldId id="377"/>
            <p14:sldId id="385"/>
            <p14:sldId id="383"/>
            <p14:sldId id="386"/>
            <p14:sldId id="384"/>
            <p14:sldId id="387"/>
            <p14:sldId id="378"/>
            <p14:sldId id="379"/>
            <p14:sldId id="380"/>
            <p14:sldId id="381"/>
            <p14:sldId id="388"/>
            <p14:sldId id="389"/>
            <p14:sldId id="390"/>
            <p14:sldId id="391"/>
            <p14:sldId id="392"/>
            <p14:sldId id="393"/>
            <p14:sldId id="394"/>
            <p14:sldId id="396"/>
            <p14:sldId id="397"/>
            <p14:sldId id="3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>
        <p:scale>
          <a:sx n="90" d="100"/>
          <a:sy n="90" d="100"/>
        </p:scale>
        <p:origin x="-27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handoutMaster" Target="handoutMasters/handout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Recursion and </a:t>
            </a:r>
            <a:r>
              <a:rPr lang="en-US" smtClean="0"/>
              <a:t>Dynamic Programming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Violation of the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puzzle(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pPr marL="0" indent="0">
              <a:buNone/>
            </a:pPr>
            <a:r>
              <a:rPr lang="en-US" sz="2000" dirty="0" smtClean="0"/>
              <a:t>{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(N == 1) return 1;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(N % 2 == 0)</a:t>
            </a:r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/>
              <a:t>return puzzle(N/2);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else return puzzle(3*N+1);</a:t>
            </a:r>
          </a:p>
          <a:p>
            <a:pPr marL="0" indent="0">
              <a:buNone/>
            </a:pPr>
            <a:r>
              <a:rPr lang="en-US" sz="2000" dirty="0" smtClean="0"/>
              <a:t>} 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 smtClean="0">
                <a:solidFill>
                  <a:srgbClr val="000000"/>
                </a:solidFill>
              </a:rPr>
              <a:t>How </a:t>
            </a:r>
            <a:r>
              <a:rPr lang="en-US" sz="2400" dirty="0">
                <a:solidFill>
                  <a:srgbClr val="000000"/>
                </a:solidFill>
              </a:rPr>
              <a:t>does this function violate the guidelines we </a:t>
            </a:r>
            <a:r>
              <a:rPr lang="en-US" sz="2400" dirty="0" smtClean="0">
                <a:solidFill>
                  <a:srgbClr val="000000"/>
                </a:solidFill>
              </a:rPr>
              <a:t>just </a:t>
            </a:r>
            <a:r>
              <a:rPr lang="en-US" sz="2400" dirty="0">
                <a:solidFill>
                  <a:srgbClr val="000000"/>
                </a:solidFill>
              </a:rPr>
              <a:t>stated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131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dirty="0"/>
              <a:t>Adaptation to Dynamic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Suppose that we need to do a sequence of matrix multiplications:</a:t>
            </a:r>
          </a:p>
          <a:p>
            <a:pPr lvl="1"/>
            <a:r>
              <a:rPr lang="en-US" sz="2000" dirty="0"/>
              <a:t>result = A</a:t>
            </a:r>
            <a:r>
              <a:rPr lang="en-US" sz="2000" baseline="-25000" dirty="0"/>
              <a:t>1</a:t>
            </a:r>
            <a:r>
              <a:rPr lang="en-US" sz="2000" dirty="0"/>
              <a:t> 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A</a:t>
            </a:r>
            <a:r>
              <a:rPr lang="en-US" sz="2000" baseline="-25000" dirty="0"/>
              <a:t>K</a:t>
            </a:r>
          </a:p>
          <a:p>
            <a:r>
              <a:rPr lang="en-US" sz="2400" dirty="0"/>
              <a:t>To figure out if and how we can use dynamic programming, we must address the standard two questions we always need to address for dynamic programming: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we define a set of smaller problems, such that the solutions to those problems make it easy to solve the original problem?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Can we arrange those smaller problems in a sequence </a:t>
            </a:r>
            <a:r>
              <a:rPr lang="en-US" sz="2400" b="1" u="sng" dirty="0"/>
              <a:t>of reasonable size</a:t>
            </a:r>
            <a:r>
              <a:rPr lang="en-US" sz="2400" dirty="0"/>
              <a:t>, so that each problem in that sequence </a:t>
            </a:r>
            <a:r>
              <a:rPr lang="en-US" sz="2400" b="1" u="sng" dirty="0"/>
              <a:t>only depends on problems that come earlier</a:t>
            </a:r>
            <a:r>
              <a:rPr lang="en-US" sz="2400" dirty="0"/>
              <a:t> in the sequence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2067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we define a set of smaller problems, </a:t>
            </a:r>
            <a:r>
              <a:rPr lang="en-US" sz="2400" dirty="0" smtClean="0"/>
              <a:t>whose solutions make </a:t>
            </a:r>
            <a:r>
              <a:rPr lang="en-US" sz="2400" dirty="0"/>
              <a:t>it easy to solve the original problem? </a:t>
            </a:r>
            <a:endParaRPr lang="en-US" sz="2400" dirty="0" smtClean="0"/>
          </a:p>
          <a:p>
            <a:pPr marL="857250" lvl="1" indent="-457200"/>
            <a:r>
              <a:rPr lang="en-US" sz="2000" dirty="0" smtClean="0"/>
              <a:t>Original problem: optimal ordering for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/>
              <a:t>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</a:t>
            </a:r>
            <a:endParaRPr lang="en-US" sz="2000" dirty="0" smtClean="0"/>
          </a:p>
          <a:p>
            <a:r>
              <a:rPr lang="en-US" sz="2400" dirty="0"/>
              <a:t>Yes! Suppose that, for every </a:t>
            </a:r>
            <a:r>
              <a:rPr lang="en-US" sz="2400" dirty="0" err="1"/>
              <a:t>i</a:t>
            </a:r>
            <a:r>
              <a:rPr lang="en-US" sz="2400" dirty="0"/>
              <a:t> between 1 and K-1 we know: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best order (and </a:t>
            </a:r>
            <a:r>
              <a:rPr lang="en-US" sz="2000" dirty="0" smtClean="0"/>
              <a:t>best cost) for </a:t>
            </a:r>
            <a:r>
              <a:rPr lang="en-US" sz="2000" dirty="0"/>
              <a:t>multiplying matrices 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best order (and </a:t>
            </a:r>
            <a:r>
              <a:rPr lang="en-US" sz="2000" dirty="0" smtClean="0"/>
              <a:t>best cost) for </a:t>
            </a:r>
            <a:r>
              <a:rPr lang="en-US" sz="2000" dirty="0"/>
              <a:t>multiplying matrices A</a:t>
            </a:r>
            <a:r>
              <a:rPr lang="en-US" sz="2000" baseline="-25000" dirty="0"/>
              <a:t>i+1</a:t>
            </a:r>
            <a:r>
              <a:rPr lang="en-US" sz="2000" dirty="0"/>
              <a:t>, ..., A</a:t>
            </a:r>
            <a:r>
              <a:rPr lang="en-US" sz="2000" baseline="-25000" dirty="0"/>
              <a:t>K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Then, for every such </a:t>
            </a:r>
            <a:r>
              <a:rPr lang="en-US" sz="2400" dirty="0" err="1"/>
              <a:t>i</a:t>
            </a:r>
            <a:r>
              <a:rPr lang="en-US" sz="2400" dirty="0"/>
              <a:t>, we obtain a possible solution for our original problem:</a:t>
            </a:r>
          </a:p>
          <a:p>
            <a:pPr lvl="1"/>
            <a:r>
              <a:rPr lang="en-US" sz="2000" dirty="0" smtClean="0"/>
              <a:t>Multiply </a:t>
            </a:r>
            <a:r>
              <a:rPr lang="en-US" sz="2000" dirty="0"/>
              <a:t>matrices 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 </a:t>
            </a:r>
            <a:r>
              <a:rPr lang="en-US" sz="2000" dirty="0" smtClean="0"/>
              <a:t>in </a:t>
            </a:r>
            <a:r>
              <a:rPr lang="en-US" sz="2000" dirty="0"/>
              <a:t>the best </a:t>
            </a:r>
            <a:r>
              <a:rPr lang="en-US" sz="2000" dirty="0" smtClean="0"/>
              <a:t>order. Let 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be the cost of that.</a:t>
            </a:r>
            <a:endParaRPr lang="en-US" sz="2000" dirty="0"/>
          </a:p>
          <a:p>
            <a:pPr lvl="1"/>
            <a:r>
              <a:rPr lang="en-US" sz="2000" dirty="0"/>
              <a:t>Multiply matrices A</a:t>
            </a:r>
            <a:r>
              <a:rPr lang="en-US" sz="2000" baseline="-25000" dirty="0"/>
              <a:t>i+1</a:t>
            </a:r>
            <a:r>
              <a:rPr lang="en-US" sz="2000" dirty="0"/>
              <a:t>, ..., A</a:t>
            </a:r>
            <a:r>
              <a:rPr lang="en-US" sz="2000" baseline="-25000" dirty="0"/>
              <a:t>K</a:t>
            </a:r>
            <a:r>
              <a:rPr lang="en-US" sz="2000" dirty="0"/>
              <a:t> </a:t>
            </a:r>
            <a:r>
              <a:rPr lang="en-US" sz="2000" dirty="0" smtClean="0"/>
              <a:t>in </a:t>
            </a:r>
            <a:r>
              <a:rPr lang="en-US" sz="2000" dirty="0"/>
              <a:t>the best </a:t>
            </a:r>
            <a:r>
              <a:rPr lang="en-US" sz="2000" dirty="0" smtClean="0"/>
              <a:t>order. </a:t>
            </a:r>
            <a:r>
              <a:rPr lang="en-US" sz="2000" dirty="0"/>
              <a:t>Let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be the cost of that.</a:t>
            </a:r>
          </a:p>
          <a:p>
            <a:pPr lvl="1"/>
            <a:r>
              <a:rPr lang="en-US" sz="2000" dirty="0"/>
              <a:t>Compute </a:t>
            </a:r>
            <a:r>
              <a:rPr lang="en-US" sz="2000" dirty="0" smtClean="0"/>
              <a:t>(A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* ... </a:t>
            </a:r>
            <a:r>
              <a:rPr lang="en-US" sz="2000" dirty="0"/>
              <a:t>*</a:t>
            </a:r>
            <a:r>
              <a:rPr lang="en-US" sz="2000" dirty="0" smtClean="0"/>
              <a:t> A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 </a:t>
            </a:r>
            <a:r>
              <a:rPr lang="en-US" sz="2000" dirty="0"/>
              <a:t>* </a:t>
            </a:r>
            <a:r>
              <a:rPr lang="en-US" sz="2000" dirty="0" smtClean="0"/>
              <a:t>(A</a:t>
            </a:r>
            <a:r>
              <a:rPr lang="en-US" sz="2000" baseline="-25000" dirty="0" smtClean="0"/>
              <a:t>i+1</a:t>
            </a:r>
            <a:r>
              <a:rPr lang="en-US" sz="2000" dirty="0" smtClean="0"/>
              <a:t> * ... * </a:t>
            </a:r>
            <a:r>
              <a:rPr lang="en-US" sz="2000" dirty="0"/>
              <a:t>A</a:t>
            </a:r>
            <a:r>
              <a:rPr lang="en-US" sz="2000" baseline="-25000" dirty="0"/>
              <a:t>K</a:t>
            </a:r>
            <a:r>
              <a:rPr lang="en-US" sz="2000" dirty="0" smtClean="0"/>
              <a:t>). </a:t>
            </a:r>
            <a:r>
              <a:rPr lang="en-US" sz="2000" dirty="0"/>
              <a:t>Let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/>
              <a:t>be the cost of that.</a:t>
            </a:r>
            <a:endParaRPr lang="en-US" sz="2000" dirty="0" smtClean="0"/>
          </a:p>
          <a:p>
            <a:pPr lvl="2"/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 = rows of </a:t>
            </a:r>
            <a:r>
              <a:rPr lang="en-US" dirty="0"/>
              <a:t>(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* ... * </a:t>
            </a:r>
            <a:r>
              <a:rPr lang="en-US" dirty="0"/>
              <a:t>A</a:t>
            </a:r>
            <a:r>
              <a:rPr lang="en-US" baseline="-25000" dirty="0"/>
              <a:t>i</a:t>
            </a:r>
            <a:r>
              <a:rPr lang="en-US" dirty="0"/>
              <a:t>)</a:t>
            </a:r>
            <a:r>
              <a:rPr lang="en-US" dirty="0" smtClean="0"/>
              <a:t> * cols of </a:t>
            </a:r>
            <a:r>
              <a:rPr lang="en-US" dirty="0"/>
              <a:t>(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* ... * </a:t>
            </a:r>
            <a:r>
              <a:rPr lang="en-US" dirty="0"/>
              <a:t>A</a:t>
            </a:r>
            <a:r>
              <a:rPr lang="en-US" baseline="-25000" dirty="0"/>
              <a:t>i</a:t>
            </a:r>
            <a:r>
              <a:rPr lang="en-US" dirty="0"/>
              <a:t>)</a:t>
            </a:r>
            <a:r>
              <a:rPr lang="en-US" dirty="0" smtClean="0"/>
              <a:t> * cols of </a:t>
            </a:r>
            <a:r>
              <a:rPr lang="en-US" dirty="0"/>
              <a:t>(</a:t>
            </a:r>
            <a:r>
              <a:rPr lang="en-US" dirty="0" smtClean="0"/>
              <a:t>A</a:t>
            </a:r>
            <a:r>
              <a:rPr lang="en-US" baseline="-25000" dirty="0" smtClean="0"/>
              <a:t>i+1</a:t>
            </a:r>
            <a:r>
              <a:rPr lang="en-US" dirty="0" smtClean="0"/>
              <a:t> * ... * </a:t>
            </a:r>
            <a:r>
              <a:rPr lang="en-US" dirty="0"/>
              <a:t>A</a:t>
            </a:r>
            <a:r>
              <a:rPr lang="en-US" baseline="-25000" dirty="0"/>
              <a:t>K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 smtClean="0"/>
              <a:t>     = rows of A</a:t>
            </a:r>
            <a:r>
              <a:rPr lang="en-US" baseline="-25000" dirty="0" smtClean="0"/>
              <a:t>1</a:t>
            </a:r>
            <a:r>
              <a:rPr lang="en-US" dirty="0" smtClean="0"/>
              <a:t> * cols of A</a:t>
            </a:r>
            <a:r>
              <a:rPr lang="en-US" baseline="-25000" dirty="0" smtClean="0"/>
              <a:t>i</a:t>
            </a:r>
            <a:r>
              <a:rPr lang="en-US" dirty="0" smtClean="0"/>
              <a:t> * cols of A</a:t>
            </a:r>
            <a:r>
              <a:rPr lang="en-US" baseline="-25000" dirty="0" smtClean="0"/>
              <a:t>K</a:t>
            </a:r>
          </a:p>
          <a:p>
            <a:pPr lvl="1"/>
            <a:r>
              <a:rPr lang="en-US" sz="2000" dirty="0" smtClean="0"/>
              <a:t>Total </a:t>
            </a:r>
            <a:r>
              <a:rPr lang="en-US" sz="2000" dirty="0"/>
              <a:t>cost of this solution = C</a:t>
            </a:r>
            <a:r>
              <a:rPr lang="en-US" sz="2000" baseline="-25000" dirty="0"/>
              <a:t>1</a:t>
            </a:r>
            <a:r>
              <a:rPr lang="en-US" sz="2000" dirty="0"/>
              <a:t> + C</a:t>
            </a:r>
            <a:r>
              <a:rPr lang="en-US" sz="2000" baseline="-25000" dirty="0"/>
              <a:t>2</a:t>
            </a:r>
            <a:r>
              <a:rPr lang="en-US" sz="2000" dirty="0"/>
              <a:t> + C</a:t>
            </a:r>
            <a:r>
              <a:rPr lang="en-US" sz="2000" baseline="-25000" dirty="0"/>
              <a:t>3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4933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we define a set of smaller problems, </a:t>
            </a:r>
            <a:r>
              <a:rPr lang="en-US" sz="2400" dirty="0" smtClean="0"/>
              <a:t>whose solutions make </a:t>
            </a:r>
            <a:r>
              <a:rPr lang="en-US" sz="2400" dirty="0"/>
              <a:t>it easy to solve the original problem? </a:t>
            </a:r>
            <a:endParaRPr lang="en-US" sz="2400" dirty="0" smtClean="0"/>
          </a:p>
          <a:p>
            <a:pPr marL="857250" lvl="1" indent="-457200"/>
            <a:r>
              <a:rPr lang="en-US" sz="2000" dirty="0" smtClean="0"/>
              <a:t>Original problem: optimal ordering for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/>
              <a:t>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</a:t>
            </a:r>
            <a:endParaRPr lang="en-US" sz="2000" dirty="0" smtClean="0"/>
          </a:p>
          <a:p>
            <a:r>
              <a:rPr lang="en-US" sz="2400" dirty="0"/>
              <a:t>Yes! Suppose that, for every </a:t>
            </a:r>
            <a:r>
              <a:rPr lang="en-US" sz="2400" dirty="0" err="1"/>
              <a:t>i</a:t>
            </a:r>
            <a:r>
              <a:rPr lang="en-US" sz="2400" dirty="0"/>
              <a:t> between 1 and K-1 we know: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best order (and </a:t>
            </a:r>
            <a:r>
              <a:rPr lang="en-US" sz="2000" dirty="0" smtClean="0"/>
              <a:t>best cost) for </a:t>
            </a:r>
            <a:r>
              <a:rPr lang="en-US" sz="2000" dirty="0"/>
              <a:t>multiplying matrices 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best order (and </a:t>
            </a:r>
            <a:r>
              <a:rPr lang="en-US" sz="2000" dirty="0" smtClean="0"/>
              <a:t>best cost) for </a:t>
            </a:r>
            <a:r>
              <a:rPr lang="en-US" sz="2000" dirty="0"/>
              <a:t>multiplying matrices A</a:t>
            </a:r>
            <a:r>
              <a:rPr lang="en-US" sz="2000" baseline="-25000" dirty="0"/>
              <a:t>i+1</a:t>
            </a:r>
            <a:r>
              <a:rPr lang="en-US" sz="2000" dirty="0"/>
              <a:t>, ..., A</a:t>
            </a:r>
            <a:r>
              <a:rPr lang="en-US" sz="2000" baseline="-25000" dirty="0"/>
              <a:t>K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Then, for every such </a:t>
            </a:r>
            <a:r>
              <a:rPr lang="en-US" sz="2400" dirty="0" err="1"/>
              <a:t>i</a:t>
            </a:r>
            <a:r>
              <a:rPr lang="en-US" sz="2400" dirty="0"/>
              <a:t>, we obtain a possible </a:t>
            </a:r>
            <a:r>
              <a:rPr lang="en-US" sz="2400" dirty="0" smtClean="0"/>
              <a:t>solution.</a:t>
            </a:r>
            <a:endParaRPr lang="en-US" sz="2400" dirty="0"/>
          </a:p>
          <a:p>
            <a:r>
              <a:rPr lang="en-US" sz="2400" dirty="0" smtClean="0"/>
              <a:t>We </a:t>
            </a:r>
            <a:r>
              <a:rPr lang="en-US" sz="2400" dirty="0"/>
              <a:t>just need to compute the cost of each of those solutions, and choose the smallest cost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Next question: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 smtClean="0"/>
              <a:t>Can </a:t>
            </a:r>
            <a:r>
              <a:rPr lang="en-US" sz="2400" dirty="0"/>
              <a:t>we arrange those smaller problems in a sequence </a:t>
            </a:r>
            <a:r>
              <a:rPr lang="en-US" sz="2400" b="1" u="sng" dirty="0"/>
              <a:t>of reasonable size</a:t>
            </a:r>
            <a:r>
              <a:rPr lang="en-US" sz="2400" dirty="0"/>
              <a:t>, so that each problem in that sequence </a:t>
            </a:r>
            <a:r>
              <a:rPr lang="en-US" sz="2400" b="1" u="sng" dirty="0"/>
              <a:t>only depends on problems that come earlier</a:t>
            </a:r>
            <a:r>
              <a:rPr lang="en-US" sz="2400" dirty="0"/>
              <a:t> in the sequence</a:t>
            </a:r>
            <a:r>
              <a:rPr lang="en-US" sz="2400" dirty="0" smtClean="0"/>
              <a:t>?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6023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Can we arrange those smaller problems in a sequence </a:t>
            </a:r>
            <a:r>
              <a:rPr lang="en-US" sz="2400" b="1" u="sng" dirty="0"/>
              <a:t>of reasonable size</a:t>
            </a:r>
            <a:r>
              <a:rPr lang="en-US" sz="2400" dirty="0"/>
              <a:t>, so that each problem in that sequence </a:t>
            </a:r>
            <a:r>
              <a:rPr lang="en-US" sz="2400" b="1" u="sng" dirty="0"/>
              <a:t>only depends on problems that come earlier</a:t>
            </a:r>
            <a:r>
              <a:rPr lang="en-US" sz="2400" dirty="0"/>
              <a:t> in the sequence</a:t>
            </a:r>
            <a:r>
              <a:rPr lang="en-US" sz="2400" dirty="0" smtClean="0"/>
              <a:t>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/>
              <a:t>To compute answer for </a:t>
            </a:r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 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1, …, K-1, </a:t>
            </a:r>
            <a:r>
              <a:rPr lang="en-US" sz="2400" dirty="0" smtClean="0"/>
              <a:t>we </a:t>
            </a:r>
            <a:r>
              <a:rPr lang="en-US" sz="2400" dirty="0"/>
              <a:t>had to </a:t>
            </a:r>
            <a:r>
              <a:rPr lang="en-US" sz="2400" dirty="0" smtClean="0"/>
              <a:t>consider solutions </a:t>
            </a:r>
            <a:r>
              <a:rPr lang="en-US" sz="2400" dirty="0"/>
              <a:t>for:</a:t>
            </a:r>
          </a:p>
          <a:p>
            <a:pPr lvl="1"/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i+1</a:t>
            </a:r>
            <a:r>
              <a:rPr lang="en-US" sz="2000" dirty="0"/>
              <a:t>, ...,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So, what is the set of all problems we must solve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8839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Can we arrange those smaller problems in a sequence </a:t>
            </a:r>
            <a:r>
              <a:rPr lang="en-US" sz="2400" b="1" u="sng" dirty="0"/>
              <a:t>of reasonable size</a:t>
            </a:r>
            <a:r>
              <a:rPr lang="en-US" sz="2400" dirty="0"/>
              <a:t>, so that each problem in that sequence </a:t>
            </a:r>
            <a:r>
              <a:rPr lang="en-US" sz="2400" b="1" u="sng" dirty="0"/>
              <a:t>only depends on problems that come earlier</a:t>
            </a:r>
            <a:r>
              <a:rPr lang="en-US" sz="2400" dirty="0"/>
              <a:t> in the sequence</a:t>
            </a:r>
            <a:r>
              <a:rPr lang="en-US" sz="2400" dirty="0" smtClean="0"/>
              <a:t>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/>
              <a:t>To compute answer for </a:t>
            </a:r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 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1, …, K-1, </a:t>
            </a:r>
            <a:r>
              <a:rPr lang="en-US" sz="2400" dirty="0" smtClean="0"/>
              <a:t>we </a:t>
            </a:r>
            <a:r>
              <a:rPr lang="en-US" sz="2400" dirty="0"/>
              <a:t>had to </a:t>
            </a:r>
            <a:r>
              <a:rPr lang="en-US" sz="2400" dirty="0" smtClean="0"/>
              <a:t>consider solutions </a:t>
            </a:r>
            <a:r>
              <a:rPr lang="en-US" sz="2400" dirty="0"/>
              <a:t>for:</a:t>
            </a:r>
          </a:p>
          <a:p>
            <a:pPr lvl="1"/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i+1</a:t>
            </a:r>
            <a:r>
              <a:rPr lang="en-US" sz="2000" dirty="0"/>
              <a:t>, ...,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So, what is the set of all problems we must solve?</a:t>
            </a:r>
          </a:p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/>
              <a:t>For N = 1, ..., M.</a:t>
            </a:r>
          </a:p>
          <a:p>
            <a:pPr lvl="2"/>
            <a:r>
              <a:rPr lang="en-US" dirty="0" smtClean="0"/>
              <a:t>Compute </a:t>
            </a:r>
            <a:r>
              <a:rPr lang="en-US" dirty="0"/>
              <a:t>the best ordering for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* ... * A</a:t>
            </a:r>
            <a:r>
              <a:rPr lang="en-US" baseline="-25000" dirty="0"/>
              <a:t>M</a:t>
            </a:r>
            <a:r>
              <a:rPr lang="en-US" dirty="0" smtClean="0"/>
              <a:t>.</a:t>
            </a:r>
          </a:p>
          <a:p>
            <a:r>
              <a:rPr lang="en-US" sz="2400" dirty="0"/>
              <a:t>What this the number of problems we need to solve? Is the size reasonable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We must solve </a:t>
            </a:r>
            <a:r>
              <a:rPr lang="el-GR" sz="2000" dirty="0" smtClean="0"/>
              <a:t>Θ</a:t>
            </a:r>
            <a:r>
              <a:rPr lang="en-US" sz="2000" dirty="0" smtClean="0"/>
              <a:t>(K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</a:t>
            </a:r>
            <a:r>
              <a:rPr lang="en-US" sz="2000" dirty="0"/>
              <a:t>problems. We consider this a reasonable number.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1841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set of all problems we must </a:t>
            </a:r>
            <a:r>
              <a:rPr lang="en-US" sz="2400" dirty="0" smtClean="0"/>
              <a:t>solve:</a:t>
            </a:r>
            <a:endParaRPr lang="en-US" sz="2400" dirty="0"/>
          </a:p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/>
              <a:t>For N = 1, ..., M.</a:t>
            </a:r>
          </a:p>
          <a:p>
            <a:pPr lvl="2"/>
            <a:r>
              <a:rPr lang="en-US" dirty="0" smtClean="0"/>
              <a:t>Compute </a:t>
            </a:r>
            <a:r>
              <a:rPr lang="en-US" dirty="0"/>
              <a:t>the best ordering for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* ... * A</a:t>
            </a:r>
            <a:r>
              <a:rPr lang="en-US" baseline="-25000" dirty="0"/>
              <a:t>M</a:t>
            </a:r>
            <a:r>
              <a:rPr lang="en-US" dirty="0" smtClean="0"/>
              <a:t>.</a:t>
            </a:r>
          </a:p>
          <a:p>
            <a:r>
              <a:rPr lang="en-US" sz="2400" dirty="0"/>
              <a:t>What is the order in which we must solve these problems?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4862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set of all problems we must </a:t>
            </a:r>
            <a:r>
              <a:rPr lang="en-US" sz="2400" dirty="0" smtClean="0"/>
              <a:t>solve, </a:t>
            </a:r>
            <a:r>
              <a:rPr lang="en-US" sz="2400" dirty="0"/>
              <a:t>in the correct order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N = </a:t>
            </a:r>
            <a:r>
              <a:rPr lang="en-US" sz="2000" dirty="0" smtClean="0">
                <a:solidFill>
                  <a:srgbClr val="FF0000"/>
                </a:solidFill>
              </a:rPr>
              <a:t>M, </a:t>
            </a:r>
            <a:r>
              <a:rPr lang="en-US" sz="2000" dirty="0">
                <a:solidFill>
                  <a:srgbClr val="FF0000"/>
                </a:solidFill>
              </a:rPr>
              <a:t>..., </a:t>
            </a:r>
            <a:r>
              <a:rPr lang="en-US" sz="2000" dirty="0" smtClean="0">
                <a:solidFill>
                  <a:srgbClr val="FF0000"/>
                </a:solidFill>
              </a:rPr>
              <a:t>1.</a:t>
            </a:r>
            <a:endParaRPr lang="en-US" sz="2000" dirty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Compute </a:t>
            </a:r>
            <a:r>
              <a:rPr lang="en-US" dirty="0"/>
              <a:t>the best ordering for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* ... * A</a:t>
            </a:r>
            <a:r>
              <a:rPr lang="en-US" baseline="-25000" dirty="0"/>
              <a:t>M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N </a:t>
            </a:r>
            <a:r>
              <a:rPr lang="en-US" sz="2400" dirty="0"/>
              <a:t>must go from M to 1, </a:t>
            </a:r>
            <a:r>
              <a:rPr lang="en-US" sz="2400" dirty="0" smtClean="0"/>
              <a:t>NOT </a:t>
            </a:r>
            <a:r>
              <a:rPr lang="en-US" sz="2400" dirty="0"/>
              <a:t>the other way around.</a:t>
            </a:r>
          </a:p>
          <a:p>
            <a:pPr marL="342900" lvl="2" indent="-342900"/>
            <a:r>
              <a:rPr lang="en-US" sz="2400" dirty="0" smtClean="0"/>
              <a:t>Why? Because, given M, the larger the N is, the smaller the problem is of computing the best ordering for </a:t>
            </a:r>
            <a:r>
              <a:rPr lang="en-US" sz="2400" dirty="0"/>
              <a:t>A</a:t>
            </a:r>
            <a:r>
              <a:rPr lang="en-US" sz="2400" baseline="-25000" dirty="0"/>
              <a:t>N</a:t>
            </a:r>
            <a:r>
              <a:rPr lang="en-US" sz="2400" dirty="0"/>
              <a:t> * ... * A</a:t>
            </a:r>
            <a:r>
              <a:rPr lang="en-US" sz="2400" baseline="-25000" dirty="0"/>
              <a:t>M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7162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These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N = M, ..., 1.</a:t>
            </a:r>
          </a:p>
          <a:p>
            <a:pPr lvl="2"/>
            <a:r>
              <a:rPr lang="en-US" dirty="0"/>
              <a:t>Compute the best ordering for A</a:t>
            </a:r>
            <a:r>
              <a:rPr lang="en-US" baseline="-25000" dirty="0"/>
              <a:t>N</a:t>
            </a:r>
            <a:r>
              <a:rPr lang="en-US" dirty="0"/>
              <a:t> * ... * A</a:t>
            </a:r>
            <a:r>
              <a:rPr lang="en-US" baseline="-25000" dirty="0"/>
              <a:t>M</a:t>
            </a:r>
            <a:r>
              <a:rPr lang="en-US" dirty="0"/>
              <a:t>.</a:t>
            </a:r>
          </a:p>
          <a:p>
            <a:r>
              <a:rPr lang="en-US" sz="2400" dirty="0" smtClean="0"/>
              <a:t>What </a:t>
            </a:r>
            <a:r>
              <a:rPr lang="en-US" sz="2400" dirty="0"/>
              <a:t>are the base cases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N = M.</a:t>
            </a:r>
          </a:p>
          <a:p>
            <a:pPr lvl="1"/>
            <a:r>
              <a:rPr lang="en-US" sz="2000" dirty="0" smtClean="0"/>
              <a:t>costs[N][M] = 0</a:t>
            </a:r>
            <a:r>
              <a:rPr lang="en-US" sz="2000" dirty="0"/>
              <a:t>.</a:t>
            </a:r>
          </a:p>
          <a:p>
            <a:r>
              <a:rPr lang="en-US" sz="2400" dirty="0"/>
              <a:t>N = </a:t>
            </a:r>
            <a:r>
              <a:rPr lang="en-US" sz="2400" dirty="0" smtClean="0"/>
              <a:t>M - 1.</a:t>
            </a:r>
            <a:endParaRPr lang="en-US" sz="2400" dirty="0"/>
          </a:p>
          <a:p>
            <a:pPr lvl="1"/>
            <a:r>
              <a:rPr lang="en-US" sz="2000" dirty="0" smtClean="0"/>
              <a:t>costs[N][M] = rows(A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* cols(A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* cols(A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).</a:t>
            </a:r>
          </a:p>
          <a:p>
            <a:r>
              <a:rPr lang="en-US" sz="2400" dirty="0"/>
              <a:t>Solution for the recursive case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505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These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N = M, ..., 1.</a:t>
            </a:r>
          </a:p>
          <a:p>
            <a:pPr lvl="2"/>
            <a:r>
              <a:rPr lang="en-US" dirty="0"/>
              <a:t>Compute the best ordering for A</a:t>
            </a:r>
            <a:r>
              <a:rPr lang="en-US" baseline="-25000" dirty="0"/>
              <a:t>N</a:t>
            </a:r>
            <a:r>
              <a:rPr lang="en-US" dirty="0"/>
              <a:t> * ... * A</a:t>
            </a:r>
            <a:r>
              <a:rPr lang="en-US" baseline="-25000" dirty="0"/>
              <a:t>M</a:t>
            </a:r>
            <a:r>
              <a:rPr lang="en-US" dirty="0"/>
              <a:t>.</a:t>
            </a:r>
          </a:p>
          <a:p>
            <a:r>
              <a:rPr lang="en-US" sz="2400" dirty="0" smtClean="0"/>
              <a:t>Solution </a:t>
            </a:r>
            <a:r>
              <a:rPr lang="en-US" sz="2400" dirty="0"/>
              <a:t>for the recursive case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/>
              <a:t>minimum_cost</a:t>
            </a:r>
            <a:r>
              <a:rPr lang="en-US" sz="2400" dirty="0"/>
              <a:t> = 0</a:t>
            </a:r>
          </a:p>
          <a:p>
            <a:r>
              <a:rPr lang="en-US" sz="2400" dirty="0"/>
              <a:t>For R = N, ..., M-1:</a:t>
            </a:r>
          </a:p>
          <a:p>
            <a:pPr lvl="1"/>
            <a:r>
              <a:rPr lang="en-US" sz="2000" dirty="0" smtClean="0"/>
              <a:t>cost1 </a:t>
            </a:r>
            <a:r>
              <a:rPr lang="en-US" sz="2000" dirty="0"/>
              <a:t>= costs[N][R]</a:t>
            </a:r>
          </a:p>
          <a:p>
            <a:pPr lvl="1"/>
            <a:r>
              <a:rPr lang="en-US" sz="2000" dirty="0" smtClean="0"/>
              <a:t>cost2 </a:t>
            </a:r>
            <a:r>
              <a:rPr lang="en-US" sz="2000" dirty="0"/>
              <a:t>= costs[R+1][M]</a:t>
            </a:r>
          </a:p>
          <a:p>
            <a:pPr lvl="1"/>
            <a:r>
              <a:rPr lang="en-US" sz="2000" dirty="0" smtClean="0"/>
              <a:t>cost3 </a:t>
            </a:r>
            <a:r>
              <a:rPr lang="en-US" sz="2000" dirty="0"/>
              <a:t>= </a:t>
            </a:r>
            <a:r>
              <a:rPr lang="en-US" sz="2000" dirty="0" smtClean="0"/>
              <a:t>rows(A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* cols(A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 * cols(A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2000" dirty="0" smtClean="0"/>
              <a:t>cost </a:t>
            </a:r>
            <a:r>
              <a:rPr lang="en-US" sz="2000" dirty="0"/>
              <a:t>= cost1 + cost2 + cost3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(cost &lt; </a:t>
            </a:r>
            <a:r>
              <a:rPr lang="en-US" sz="2000" dirty="0" err="1"/>
              <a:t>minimum_cost</a:t>
            </a:r>
            <a:r>
              <a:rPr lang="en-US" sz="2000" dirty="0"/>
              <a:t>) </a:t>
            </a:r>
            <a:r>
              <a:rPr lang="en-US" sz="2000" dirty="0" err="1"/>
              <a:t>minimum_cost</a:t>
            </a:r>
            <a:r>
              <a:rPr lang="en-US" sz="2000" dirty="0"/>
              <a:t> = cost</a:t>
            </a:r>
          </a:p>
          <a:p>
            <a:r>
              <a:rPr lang="en-US" sz="2400" dirty="0"/>
              <a:t>costs[N][M] = </a:t>
            </a:r>
            <a:r>
              <a:rPr lang="en-US" sz="2400" dirty="0" err="1"/>
              <a:t>minimum_cost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4102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Suppose A and B are two strings.</a:t>
            </a:r>
          </a:p>
          <a:p>
            <a:r>
              <a:rPr lang="en-US" sz="2400" dirty="0"/>
              <a:t>By applying insertions, deletions, and substitutions, we can always convert A to B.</a:t>
            </a:r>
          </a:p>
          <a:p>
            <a:r>
              <a:rPr lang="en-US" sz="2400" dirty="0"/>
              <a:t>Insertion example: we insert an 'r' at position 2, to convert "cat" to "cart".</a:t>
            </a:r>
          </a:p>
          <a:p>
            <a:r>
              <a:rPr lang="en-US" sz="2400" dirty="0"/>
              <a:t>Deletion example: we delete the 'r' at position 2, to convert "cart" to "cat".</a:t>
            </a:r>
          </a:p>
          <a:p>
            <a:r>
              <a:rPr lang="en-US" sz="2400" dirty="0"/>
              <a:t>Substitution example: we replace the 'o' at position 1 with an '</a:t>
            </a:r>
            <a:r>
              <a:rPr lang="en-US" sz="2400" dirty="0" err="1"/>
              <a:t>i</a:t>
            </a:r>
            <a:r>
              <a:rPr lang="en-US" sz="2400" dirty="0"/>
              <a:t>', to convert "dog" to "dig".</a:t>
            </a:r>
          </a:p>
          <a:p>
            <a:r>
              <a:rPr lang="en-US" sz="2400" dirty="0"/>
              <a:t>Note: each </a:t>
            </a:r>
            <a:r>
              <a:rPr lang="en-US" sz="2400" dirty="0" smtClean="0"/>
              <a:t>insertion/deletion/substitution inserts, deletes, or changes </a:t>
            </a:r>
            <a:r>
              <a:rPr lang="en-US" sz="2400" b="1" u="sng" dirty="0" smtClean="0"/>
              <a:t>only one</a:t>
            </a:r>
            <a:r>
              <a:rPr lang="en-US" sz="2400" dirty="0" smtClean="0"/>
              <a:t> </a:t>
            </a:r>
            <a:r>
              <a:rPr lang="en-US" sz="2400" dirty="0"/>
              <a:t>character, NOT multiple characters.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6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Violation of the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puzzle(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pPr marL="0" indent="0">
              <a:buNone/>
            </a:pPr>
            <a:r>
              <a:rPr lang="en-US" sz="2000" dirty="0" smtClean="0"/>
              <a:t>{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(N == 1) return 1;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(N % 2 == 0)</a:t>
            </a:r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/>
              <a:t>return puzzle(N/2);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else return puzzle(3*N+1);</a:t>
            </a:r>
          </a:p>
          <a:p>
            <a:pPr marL="0" indent="0">
              <a:buNone/>
            </a:pPr>
            <a:r>
              <a:rPr lang="en-US" sz="2000" dirty="0" smtClean="0"/>
              <a:t>} 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 smtClean="0">
                <a:solidFill>
                  <a:srgbClr val="000000"/>
                </a:solidFill>
              </a:rPr>
              <a:t>How </a:t>
            </a:r>
            <a:r>
              <a:rPr lang="en-US" sz="2400" dirty="0">
                <a:solidFill>
                  <a:srgbClr val="000000"/>
                </a:solidFill>
              </a:rPr>
              <a:t>does this function violate the guidelines we </a:t>
            </a:r>
            <a:r>
              <a:rPr lang="en-US" sz="2400" dirty="0" smtClean="0">
                <a:solidFill>
                  <a:srgbClr val="000000"/>
                </a:solidFill>
              </a:rPr>
              <a:t>just </a:t>
            </a:r>
            <a:r>
              <a:rPr lang="en-US" sz="2400" dirty="0">
                <a:solidFill>
                  <a:srgbClr val="000000"/>
                </a:solidFill>
              </a:rPr>
              <a:t>stated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sz="2400" dirty="0"/>
              <a:t>The function does NOT always call itself with smaller values. </a:t>
            </a:r>
          </a:p>
          <a:p>
            <a:r>
              <a:rPr lang="en-US" sz="2400" dirty="0"/>
              <a:t>Consequence: </a:t>
            </a:r>
            <a:r>
              <a:rPr lang="en-US" sz="2400" dirty="0" smtClean="0"/>
              <a:t>it is hard to prove </a:t>
            </a:r>
            <a:r>
              <a:rPr lang="en-US" sz="2400" dirty="0"/>
              <a:t>if this function always terminates.</a:t>
            </a:r>
          </a:p>
          <a:p>
            <a:r>
              <a:rPr lang="en-US" sz="2400" b="1" dirty="0"/>
              <a:t>No one has actually been able to prove or disprove </a:t>
            </a:r>
            <a:r>
              <a:rPr lang="en-US" sz="2400" b="1" dirty="0" smtClean="0"/>
              <a:t>that!!!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2186763"/>
            <a:ext cx="1940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is puzzle(3)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evaluated?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7424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 to </a:t>
            </a:r>
            <a:r>
              <a:rPr lang="en-US" dirty="0"/>
              <a:t>convert "chicken"</a:t>
            </a:r>
            <a:r>
              <a:rPr lang="en-US" dirty="0" smtClean="0"/>
              <a:t> </a:t>
            </a:r>
            <a:r>
              <a:rPr lang="en-US" dirty="0"/>
              <a:t>to "ticket</a:t>
            </a:r>
            <a:r>
              <a:rPr lang="en-US" dirty="0" smtClean="0"/>
              <a:t>":</a:t>
            </a:r>
          </a:p>
          <a:p>
            <a:r>
              <a:rPr lang="en-US" dirty="0"/>
              <a:t>One solution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Substitute 'c' with 't'.</a:t>
            </a:r>
          </a:p>
          <a:p>
            <a:pPr lvl="1"/>
            <a:r>
              <a:rPr lang="en-US" dirty="0"/>
              <a:t>Delete 'h'.</a:t>
            </a:r>
          </a:p>
          <a:p>
            <a:pPr lvl="1"/>
            <a:r>
              <a:rPr lang="en-US" dirty="0"/>
              <a:t>Replace 'n' with 't</a:t>
            </a:r>
            <a:r>
              <a:rPr lang="en-US" dirty="0" smtClean="0"/>
              <a:t>'.</a:t>
            </a:r>
          </a:p>
          <a:p>
            <a:pPr lvl="1"/>
            <a:r>
              <a:rPr lang="en-US" dirty="0"/>
              <a:t>Total: three operations.</a:t>
            </a:r>
          </a:p>
          <a:p>
            <a:r>
              <a:rPr lang="en-US" dirty="0"/>
              <a:t>Another solution:</a:t>
            </a:r>
          </a:p>
          <a:p>
            <a:pPr lvl="1"/>
            <a:r>
              <a:rPr lang="en-US" dirty="0"/>
              <a:t>Delete 'c</a:t>
            </a:r>
            <a:r>
              <a:rPr lang="en-US" dirty="0" smtClean="0"/>
              <a:t>'.</a:t>
            </a:r>
          </a:p>
          <a:p>
            <a:pPr lvl="1"/>
            <a:r>
              <a:rPr lang="en-US" dirty="0"/>
              <a:t>Substitute </a:t>
            </a:r>
            <a:r>
              <a:rPr lang="en-US" dirty="0" smtClean="0"/>
              <a:t>'h' </a:t>
            </a:r>
            <a:r>
              <a:rPr lang="en-US" dirty="0"/>
              <a:t>with 't'.</a:t>
            </a:r>
          </a:p>
          <a:p>
            <a:pPr lvl="1"/>
            <a:r>
              <a:rPr lang="en-US" dirty="0" smtClean="0"/>
              <a:t>Replace </a:t>
            </a:r>
            <a:r>
              <a:rPr lang="en-US" dirty="0"/>
              <a:t>'n' with 't'.</a:t>
            </a:r>
          </a:p>
          <a:p>
            <a:pPr lvl="1"/>
            <a:r>
              <a:rPr lang="en-US" dirty="0"/>
              <a:t>Total: three operations.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6475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Question: given two strings A and B, what is the smallest number of operations we need in order to convert A to B?</a:t>
            </a:r>
          </a:p>
          <a:p>
            <a:r>
              <a:rPr lang="en-US" sz="2400" dirty="0"/>
              <a:t>The answer is called the </a:t>
            </a:r>
            <a:r>
              <a:rPr lang="en-US" sz="2400" b="1" u="sng" dirty="0"/>
              <a:t>edit distance</a:t>
            </a:r>
            <a:r>
              <a:rPr lang="en-US" sz="2400" dirty="0"/>
              <a:t> between A and B.</a:t>
            </a:r>
          </a:p>
          <a:p>
            <a:r>
              <a:rPr lang="en-US" sz="2400" dirty="0"/>
              <a:t>This distance, and variations, have significant applications in various fields, including bioinformatics and pattern recognition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2753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Assignment preview: you will have to write code that produces such output.</a:t>
            </a:r>
          </a:p>
          <a:p>
            <a:r>
              <a:rPr lang="en-US" dirty="0" smtClean="0"/>
              <a:t>Edit </a:t>
            </a:r>
            <a:r>
              <a:rPr lang="en-US" dirty="0"/>
              <a:t>distance between "chicken" and "ticket" = 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73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Assignment preview: you will have to write code that produces such output.</a:t>
            </a:r>
          </a:p>
          <a:p>
            <a:r>
              <a:rPr lang="en-US" dirty="0" smtClean="0"/>
              <a:t>Edit </a:t>
            </a:r>
            <a:r>
              <a:rPr lang="en-US" dirty="0"/>
              <a:t>distance between "chicken" and "ticket" = </a:t>
            </a:r>
            <a:r>
              <a:rPr lang="en-US" dirty="0" smtClean="0"/>
              <a:t>3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 k e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 k e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. . . x</a:t>
            </a:r>
            <a:endParaRPr lang="en-US" dirty="0" smtClean="0"/>
          </a:p>
          <a:p>
            <a:pPr marL="0" indent="0">
              <a:buNone/>
            </a:pPr>
            <a:endParaRPr lang="en-US" sz="1400" dirty="0"/>
          </a:p>
          <a:p>
            <a:r>
              <a:rPr lang="en-US" dirty="0"/>
              <a:t>Three operations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Substitution</a:t>
            </a:r>
            <a:r>
              <a:rPr lang="en-US" dirty="0"/>
              <a:t>: </a:t>
            </a:r>
            <a:r>
              <a:rPr lang="en-US" dirty="0" smtClean="0"/>
              <a:t>'c' with 't'.</a:t>
            </a:r>
            <a:endParaRPr lang="en-US" dirty="0"/>
          </a:p>
          <a:p>
            <a:pPr lvl="1"/>
            <a:r>
              <a:rPr lang="en-US" dirty="0"/>
              <a:t>Insertion: </a:t>
            </a:r>
            <a:r>
              <a:rPr lang="en-US" dirty="0" smtClean="0"/>
              <a:t>'h'.</a:t>
            </a:r>
            <a:endParaRPr lang="en-US" dirty="0"/>
          </a:p>
          <a:p>
            <a:pPr lvl="1"/>
            <a:r>
              <a:rPr lang="en-US" dirty="0"/>
              <a:t>Substitution: </a:t>
            </a:r>
            <a:r>
              <a:rPr lang="en-US" dirty="0" smtClean="0"/>
              <a:t>'n' with 't'.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8074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distance between "lazy" and "crazy" =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6255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distance between "lazy" and "crazy" = </a:t>
            </a:r>
            <a:r>
              <a:rPr lang="en-US" dirty="0" smtClean="0"/>
              <a:t>2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-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z y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z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. .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Two </a:t>
            </a:r>
            <a:r>
              <a:rPr lang="en-US" dirty="0"/>
              <a:t>operations:</a:t>
            </a:r>
          </a:p>
          <a:p>
            <a:pPr lvl="1"/>
            <a:r>
              <a:rPr lang="en-US" dirty="0"/>
              <a:t>Substitution: </a:t>
            </a:r>
            <a:r>
              <a:rPr lang="en-US" dirty="0" smtClean="0"/>
              <a:t>'l' </a:t>
            </a:r>
            <a:r>
              <a:rPr lang="en-US" dirty="0"/>
              <a:t>with </a:t>
            </a:r>
            <a:r>
              <a:rPr lang="en-US" dirty="0" smtClean="0"/>
              <a:t>'c'.</a:t>
            </a:r>
            <a:endParaRPr lang="en-US" dirty="0"/>
          </a:p>
          <a:p>
            <a:pPr lvl="1"/>
            <a:r>
              <a:rPr lang="en-US" dirty="0"/>
              <a:t>Insertion: </a:t>
            </a:r>
            <a:r>
              <a:rPr lang="en-US" dirty="0" smtClean="0"/>
              <a:t>'r'.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6449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distance between "intimidation" and "immigration" =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6255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distance between "intimidation" and "immigration" = </a:t>
            </a:r>
            <a:r>
              <a:rPr lang="en-US" dirty="0" smtClean="0"/>
              <a:t>5</a:t>
            </a:r>
            <a:endParaRPr lang="en-US" dirty="0"/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-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n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-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. 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. . . .</a:t>
            </a: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Five operations:</a:t>
            </a:r>
          </a:p>
          <a:p>
            <a:pPr lvl="1"/>
            <a:r>
              <a:rPr lang="en-US" dirty="0"/>
              <a:t>Deletion: 'n'.</a:t>
            </a:r>
          </a:p>
          <a:p>
            <a:pPr lvl="1"/>
            <a:r>
              <a:rPr lang="en-US" dirty="0"/>
              <a:t>Deletion: 't'.</a:t>
            </a:r>
          </a:p>
          <a:p>
            <a:pPr lvl="1"/>
            <a:r>
              <a:rPr lang="en-US" dirty="0"/>
              <a:t>Substitution: '</a:t>
            </a:r>
            <a:r>
              <a:rPr lang="en-US" dirty="0" err="1"/>
              <a:t>i</a:t>
            </a:r>
            <a:r>
              <a:rPr lang="en-US" dirty="0"/>
              <a:t>' with 'm'.</a:t>
            </a:r>
          </a:p>
          <a:p>
            <a:pPr lvl="1"/>
            <a:r>
              <a:rPr lang="en-US" dirty="0"/>
              <a:t>Substitution: 'd' with 'g'.</a:t>
            </a:r>
          </a:p>
          <a:p>
            <a:pPr lvl="1"/>
            <a:r>
              <a:rPr lang="en-US" dirty="0"/>
              <a:t>Insertion: 'r</a:t>
            </a:r>
            <a:r>
              <a:rPr lang="en-US" dirty="0" smtClean="0"/>
              <a:t>'.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3815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Assignment preview: you will have to </a:t>
            </a:r>
            <a:r>
              <a:rPr lang="en-US" sz="2400" dirty="0" smtClean="0"/>
              <a:t>implement </a:t>
            </a:r>
            <a:r>
              <a:rPr lang="en-US" sz="2400" dirty="0"/>
              <a:t>this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What is the edit distance between:</a:t>
            </a:r>
          </a:p>
          <a:p>
            <a:pPr lvl="1"/>
            <a:r>
              <a:rPr lang="en-US" sz="2000" dirty="0"/>
              <a:t>GATTACACCGTCTCGGGCATCCATAATGG</a:t>
            </a:r>
          </a:p>
          <a:p>
            <a:pPr lvl="1"/>
            <a:r>
              <a:rPr lang="en-US" sz="2000" dirty="0" smtClean="0"/>
              <a:t>CATTTATAGGTGAACTTGCGCGTTATGC</a:t>
            </a:r>
          </a:p>
          <a:p>
            <a:r>
              <a:rPr lang="en-US" sz="2400" dirty="0"/>
              <a:t>Unlike previous examples, here the answer is not obvious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two strings above are (very small) examples of DNA sequences, using the four DNA letters: ACGT.</a:t>
            </a:r>
          </a:p>
          <a:p>
            <a:r>
              <a:rPr lang="en-US" sz="2400" dirty="0"/>
              <a:t>In practice, the sequences may have thousands or millions of letters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We need an algorithm for computing the edit distance between two strings.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8578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To </a:t>
            </a:r>
            <a:r>
              <a:rPr lang="en-US" sz="2400" dirty="0"/>
              <a:t>find a dynamic programming solution, we must find a sequence of problems such that:</a:t>
            </a:r>
          </a:p>
          <a:p>
            <a:pPr lvl="1"/>
            <a:r>
              <a:rPr lang="en-US" sz="2000" dirty="0"/>
              <a:t>Each problem in the sequence can be easily solved given solutions to the previous problems.</a:t>
            </a:r>
          </a:p>
          <a:p>
            <a:pPr lvl="1"/>
            <a:r>
              <a:rPr lang="en-US" sz="2000" dirty="0"/>
              <a:t>The number of problems in the sequence is not too large (e.g., not exponential</a:t>
            </a:r>
            <a:r>
              <a:rPr lang="en-US" sz="2000" dirty="0" smtClean="0"/>
              <a:t>).</a:t>
            </a:r>
            <a:endParaRPr lang="en-US" dirty="0"/>
          </a:p>
          <a:p>
            <a:r>
              <a:rPr lang="en-US" sz="2400" dirty="0"/>
              <a:t>Any ideas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Given strings A and B, can you identify smaller problems that are related to computing the edit distance between A </a:t>
            </a:r>
            <a:r>
              <a:rPr lang="en-US" sz="2400" dirty="0" smtClean="0"/>
              <a:t>and B?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49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Euclid's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m, </a:t>
            </a:r>
            <a:r>
              <a:rPr lang="en-US" sz="2400" dirty="0" err="1"/>
              <a:t>int</a:t>
            </a:r>
            <a:r>
              <a:rPr lang="en-US" sz="2400" dirty="0"/>
              <a:t> n)</a:t>
            </a:r>
          </a:p>
          <a:p>
            <a:pPr marL="0" indent="0">
              <a:buNone/>
            </a:pPr>
            <a:r>
              <a:rPr lang="en-US" sz="2400" dirty="0" smtClean="0"/>
              <a:t>{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if (n == 0) return m;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return </a:t>
            </a:r>
            <a:r>
              <a:rPr lang="en-US" sz="2400" dirty="0" err="1"/>
              <a:t>gcd</a:t>
            </a:r>
            <a:r>
              <a:rPr lang="en-US" sz="2400" dirty="0"/>
              <a:t>(n, m % n);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0000"/>
                </a:solidFill>
              </a:rPr>
              <a:t>One of the most ancient </a:t>
            </a:r>
            <a:r>
              <a:rPr lang="en-US" sz="2400" dirty="0" smtClean="0">
                <a:solidFill>
                  <a:srgbClr val="000000"/>
                </a:solidFill>
              </a:rPr>
              <a:t>algorithms.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Computes the greatest common divisor of two numbers.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It is based on the property that if T divides X and Y, then T also divides X mod Y.</a:t>
            </a:r>
          </a:p>
          <a:p>
            <a:r>
              <a:rPr lang="en-US" sz="2400" dirty="0" smtClean="0"/>
              <a:t>How is </a:t>
            </a:r>
            <a:r>
              <a:rPr lang="en-US" sz="2400" dirty="0" err="1" smtClean="0"/>
              <a:t>gcd</a:t>
            </a:r>
            <a:r>
              <a:rPr lang="en-US" sz="2400" dirty="0" smtClean="0"/>
              <a:t>(96, 36) evaluated?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0503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Notation:</a:t>
            </a:r>
          </a:p>
          <a:p>
            <a:pPr lvl="1"/>
            <a:r>
              <a:rPr lang="en-US" sz="2000" dirty="0" smtClean="0"/>
              <a:t>S[</a:t>
            </a:r>
            <a:r>
              <a:rPr lang="en-US" sz="2000" dirty="0" err="1" smtClean="0"/>
              <a:t>i</a:t>
            </a:r>
            <a:r>
              <a:rPr lang="en-US" sz="2000" dirty="0" smtClean="0"/>
              <a:t>, ..., j] is the substring of S that includes all letters from position </a:t>
            </a:r>
            <a:r>
              <a:rPr lang="en-US" sz="2000" dirty="0" err="1" smtClean="0"/>
              <a:t>i</a:t>
            </a:r>
            <a:r>
              <a:rPr lang="en-US" sz="2000" dirty="0" smtClean="0"/>
              <a:t> to position j.</a:t>
            </a:r>
          </a:p>
          <a:p>
            <a:pPr lvl="1"/>
            <a:r>
              <a:rPr lang="en-US" sz="2000" dirty="0" smtClean="0"/>
              <a:t>|S| indicates the length of string S.</a:t>
            </a:r>
          </a:p>
          <a:p>
            <a:r>
              <a:rPr lang="en-US" sz="2400" dirty="0" smtClean="0"/>
              <a:t>Using </a:t>
            </a:r>
            <a:r>
              <a:rPr lang="en-US" sz="2400" dirty="0"/>
              <a:t>this notation:</a:t>
            </a:r>
          </a:p>
          <a:p>
            <a:pPr lvl="1"/>
            <a:r>
              <a:rPr lang="en-US" sz="2000" dirty="0"/>
              <a:t>A = A[0, ..., |A|-1]</a:t>
            </a:r>
          </a:p>
          <a:p>
            <a:pPr lvl="1"/>
            <a:r>
              <a:rPr lang="en-US" sz="2000" dirty="0"/>
              <a:t>B = B[0, ..., |B|-1]</a:t>
            </a:r>
          </a:p>
          <a:p>
            <a:r>
              <a:rPr lang="en-US" sz="2400" dirty="0"/>
              <a:t>The solution for </a:t>
            </a:r>
            <a:r>
              <a:rPr lang="en-US" sz="2400" dirty="0" err="1"/>
              <a:t>edit_distance</a:t>
            </a:r>
            <a:r>
              <a:rPr lang="en-US" sz="2400" dirty="0"/>
              <a:t>(A, B) depends on the solutions to three smaller problems:</a:t>
            </a:r>
          </a:p>
          <a:p>
            <a:pPr lvl="1"/>
            <a:r>
              <a:rPr lang="en-US" sz="2000" dirty="0" err="1"/>
              <a:t>edit_distance</a:t>
            </a:r>
            <a:r>
              <a:rPr lang="en-US" sz="2000" dirty="0"/>
              <a:t>(A[0, ..., |A|-1], B[0, ..., |B|-2</a:t>
            </a:r>
            <a:r>
              <a:rPr lang="en-US" sz="2000" dirty="0" smtClean="0"/>
              <a:t>])</a:t>
            </a:r>
            <a:endParaRPr lang="en-US" sz="2000" dirty="0"/>
          </a:p>
          <a:p>
            <a:pPr lvl="1"/>
            <a:r>
              <a:rPr lang="en-US" sz="2000" dirty="0" err="1"/>
              <a:t>edit_distance</a:t>
            </a:r>
            <a:r>
              <a:rPr lang="en-US" sz="2000" dirty="0"/>
              <a:t>(A[0, ..., |A|-2], B[0, ..., |B|-1</a:t>
            </a:r>
            <a:r>
              <a:rPr lang="en-US" sz="2000" dirty="0" smtClean="0"/>
              <a:t>])</a:t>
            </a:r>
            <a:endParaRPr lang="en-US" sz="2000" dirty="0"/>
          </a:p>
          <a:p>
            <a:pPr lvl="1"/>
            <a:r>
              <a:rPr lang="en-US" sz="2000" dirty="0" err="1"/>
              <a:t>edit_distance</a:t>
            </a:r>
            <a:r>
              <a:rPr lang="en-US" sz="2000" dirty="0"/>
              <a:t>(A[0, ..., |A|-2], B[0, ..., |B|-2</a:t>
            </a:r>
            <a:r>
              <a:rPr lang="en-US" sz="2000" dirty="0" smtClean="0"/>
              <a:t>])</a:t>
            </a:r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6464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solution for </a:t>
            </a:r>
            <a:r>
              <a:rPr lang="en-US" sz="2400" dirty="0" err="1"/>
              <a:t>edit_distance</a:t>
            </a:r>
            <a:r>
              <a:rPr lang="en-US" sz="2400" dirty="0"/>
              <a:t>(A, B) depends on the solutions to three smaller problems:</a:t>
            </a:r>
          </a:p>
          <a:p>
            <a:r>
              <a:rPr lang="en-US" sz="2400" dirty="0" smtClean="0"/>
              <a:t>Problem 1: </a:t>
            </a:r>
            <a:r>
              <a:rPr lang="en-US" sz="2400" dirty="0" err="1" smtClean="0"/>
              <a:t>edit_distance</a:t>
            </a:r>
            <a:r>
              <a:rPr lang="en-US" sz="2400" dirty="0" smtClean="0"/>
              <a:t>(A[0</a:t>
            </a:r>
            <a:r>
              <a:rPr lang="en-US" sz="2400" dirty="0"/>
              <a:t>, ..., |A|-1], B[0, ..., |B|-2</a:t>
            </a:r>
            <a:r>
              <a:rPr lang="en-US" sz="2400" dirty="0" smtClean="0"/>
              <a:t>])</a:t>
            </a:r>
          </a:p>
          <a:p>
            <a:pPr lvl="1"/>
            <a:r>
              <a:rPr lang="en-US" sz="2000" dirty="0"/>
              <a:t>Edit distance from A to B, excluding the last letter of B.</a:t>
            </a:r>
          </a:p>
          <a:p>
            <a:pPr lvl="1"/>
            <a:r>
              <a:rPr lang="en-US" sz="2000" dirty="0"/>
              <a:t>We can insert the last letter of B to that solution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Example:</a:t>
            </a:r>
          </a:p>
          <a:p>
            <a:pPr lvl="1"/>
            <a:r>
              <a:rPr lang="en-US" sz="2000" dirty="0"/>
              <a:t>A = "intimidation".      |A| = </a:t>
            </a:r>
            <a:r>
              <a:rPr lang="en-US" sz="2000" dirty="0" smtClean="0"/>
              <a:t>12.</a:t>
            </a:r>
            <a:endParaRPr lang="en-US" sz="2000" dirty="0"/>
          </a:p>
          <a:p>
            <a:pPr lvl="1"/>
            <a:r>
              <a:rPr lang="en-US" sz="2000" dirty="0"/>
              <a:t>B = "immigration".      |B| = </a:t>
            </a:r>
            <a:r>
              <a:rPr lang="en-US" sz="2000" dirty="0" smtClean="0"/>
              <a:t>11.</a:t>
            </a:r>
          </a:p>
          <a:p>
            <a:r>
              <a:rPr lang="en-US" sz="2400" dirty="0" err="1"/>
              <a:t>edit_distance</a:t>
            </a:r>
            <a:r>
              <a:rPr lang="en-US" sz="2400" dirty="0"/>
              <a:t>(A[0, ..., 11], B[0, ..., 9]) = </a:t>
            </a:r>
            <a:r>
              <a:rPr lang="en-US" sz="2400" dirty="0" smtClean="0"/>
              <a:t>6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b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From this, we obtain a solution with cost 7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8987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 2: </a:t>
            </a:r>
            <a:r>
              <a:rPr lang="en-US" sz="2400" dirty="0" err="1"/>
              <a:t>edit_distance</a:t>
            </a:r>
            <a:r>
              <a:rPr lang="en-US" sz="2400" dirty="0"/>
              <a:t>(A[0, ..., |A|-2], B[0, ..., |B|-1])</a:t>
            </a:r>
          </a:p>
          <a:p>
            <a:pPr lvl="1"/>
            <a:r>
              <a:rPr lang="en-US" sz="2000" dirty="0"/>
              <a:t>Edit distance from A to B, excluding the last letter of A.</a:t>
            </a:r>
          </a:p>
          <a:p>
            <a:pPr lvl="1"/>
            <a:r>
              <a:rPr lang="en-US" sz="2000" dirty="0"/>
              <a:t>We can insert the last letter of A to that solution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 smtClean="0"/>
              <a:t>Example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A = "intimidation".      |A| = </a:t>
            </a:r>
            <a:r>
              <a:rPr lang="en-US" sz="2000" dirty="0" smtClean="0"/>
              <a:t>12.</a:t>
            </a:r>
            <a:endParaRPr lang="en-US" sz="2000" dirty="0"/>
          </a:p>
          <a:p>
            <a:pPr lvl="1"/>
            <a:r>
              <a:rPr lang="en-US" sz="2000" dirty="0"/>
              <a:t>B = "immigration".      |B| = </a:t>
            </a:r>
            <a:r>
              <a:rPr lang="en-US" sz="2000" dirty="0" smtClean="0"/>
              <a:t>11.</a:t>
            </a:r>
          </a:p>
          <a:p>
            <a:r>
              <a:rPr lang="en-US" sz="2400" dirty="0" err="1"/>
              <a:t>edit_distance</a:t>
            </a:r>
            <a:r>
              <a:rPr lang="en-US" sz="2400" dirty="0"/>
              <a:t>(A[0, ..., </a:t>
            </a:r>
            <a:r>
              <a:rPr lang="en-US" sz="2400" dirty="0" smtClean="0"/>
              <a:t>10], </a:t>
            </a:r>
            <a:r>
              <a:rPr lang="en-US" sz="2400" dirty="0"/>
              <a:t>B[0, ..., </a:t>
            </a:r>
            <a:r>
              <a:rPr lang="en-US" sz="2400" dirty="0" smtClean="0"/>
              <a:t>10]) </a:t>
            </a:r>
            <a:r>
              <a:rPr lang="en-US" sz="2400" dirty="0"/>
              <a:t>= 6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b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This solution converts "</a:t>
            </a:r>
            <a:r>
              <a:rPr lang="en-US" sz="2400" dirty="0" err="1"/>
              <a:t>intimidatio</a:t>
            </a:r>
            <a:r>
              <a:rPr lang="en-US" sz="2400" dirty="0"/>
              <a:t>" to "immigration".</a:t>
            </a:r>
          </a:p>
          <a:p>
            <a:r>
              <a:rPr lang="en-US" sz="2400" dirty="0" smtClean="0"/>
              <a:t>Using one </a:t>
            </a:r>
            <a:r>
              <a:rPr lang="en-US" sz="2400" dirty="0"/>
              <a:t>more deletion (of the final 'n' of "intimidation"), we convert "intimidation" to "immigration" with cost 7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0439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 3: </a:t>
            </a:r>
            <a:r>
              <a:rPr lang="en-US" sz="2400" dirty="0" err="1"/>
              <a:t>edit_distance</a:t>
            </a:r>
            <a:r>
              <a:rPr lang="en-US" sz="2400" dirty="0"/>
              <a:t>(A[0, ..., |A|-2], B[0, ..., |B|-2])</a:t>
            </a:r>
          </a:p>
          <a:p>
            <a:pPr lvl="1"/>
            <a:r>
              <a:rPr lang="en-US" sz="2000" dirty="0"/>
              <a:t>Edit distance from A to B, excluding the last letter of both A and B.</a:t>
            </a:r>
          </a:p>
          <a:p>
            <a:r>
              <a:rPr lang="en-US" sz="2400" dirty="0" smtClean="0"/>
              <a:t>Example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A = "intimidation".      |A| = </a:t>
            </a:r>
            <a:r>
              <a:rPr lang="en-US" sz="2000" dirty="0" smtClean="0"/>
              <a:t>12.</a:t>
            </a:r>
            <a:endParaRPr lang="en-US" sz="2000" dirty="0"/>
          </a:p>
          <a:p>
            <a:pPr lvl="1"/>
            <a:r>
              <a:rPr lang="en-US" sz="2000" dirty="0"/>
              <a:t>B = "immigration".      |B| = </a:t>
            </a:r>
            <a:r>
              <a:rPr lang="en-US" sz="2000" dirty="0" smtClean="0"/>
              <a:t>11.</a:t>
            </a:r>
          </a:p>
          <a:p>
            <a:r>
              <a:rPr lang="en-US" sz="2400" dirty="0" err="1"/>
              <a:t>edit_distance</a:t>
            </a:r>
            <a:r>
              <a:rPr lang="en-US" sz="2400" dirty="0"/>
              <a:t>(A[0, ..., </a:t>
            </a:r>
            <a:r>
              <a:rPr lang="en-US" sz="2400" dirty="0" smtClean="0"/>
              <a:t>10], </a:t>
            </a:r>
            <a:r>
              <a:rPr lang="en-US" sz="2400" dirty="0"/>
              <a:t>B[0, ..., </a:t>
            </a:r>
            <a:r>
              <a:rPr lang="en-US" sz="2400" dirty="0" smtClean="0"/>
              <a:t>9]) </a:t>
            </a:r>
            <a:r>
              <a:rPr lang="en-US" sz="2400" dirty="0"/>
              <a:t>= 5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This solution converts "</a:t>
            </a:r>
            <a:r>
              <a:rPr lang="en-US" sz="2400" dirty="0" err="1"/>
              <a:t>intimidatio</a:t>
            </a:r>
            <a:r>
              <a:rPr lang="en-US" sz="2400" dirty="0"/>
              <a:t>" to "</a:t>
            </a:r>
            <a:r>
              <a:rPr lang="en-US" sz="2400" dirty="0" err="1" smtClean="0"/>
              <a:t>immigratio</a:t>
            </a:r>
            <a:r>
              <a:rPr lang="en-US" sz="2400" dirty="0" smtClean="0"/>
              <a:t>".</a:t>
            </a:r>
            <a:endParaRPr lang="en-US" sz="2400" dirty="0"/>
          </a:p>
          <a:p>
            <a:r>
              <a:rPr lang="en-US" sz="2400" dirty="0"/>
              <a:t>The same solution converts "intimidation" to "immigration", because both words have the same last </a:t>
            </a:r>
            <a:r>
              <a:rPr lang="en-US" sz="2400" dirty="0" smtClean="0"/>
              <a:t>letter.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552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 3: </a:t>
            </a:r>
            <a:r>
              <a:rPr lang="en-US" sz="2400" dirty="0" err="1"/>
              <a:t>edit_distance</a:t>
            </a:r>
            <a:r>
              <a:rPr lang="en-US" sz="2400" dirty="0"/>
              <a:t>(A[0, ..., |A|-2], B[0, ..., |B|-2])</a:t>
            </a:r>
          </a:p>
          <a:p>
            <a:pPr lvl="1"/>
            <a:r>
              <a:rPr lang="en-US" sz="2000" dirty="0"/>
              <a:t>Edit distance from A to B, excluding the last letter of both A and B.</a:t>
            </a:r>
          </a:p>
          <a:p>
            <a:r>
              <a:rPr lang="en-US" sz="2400" dirty="0" smtClean="0"/>
              <a:t>Example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A = </a:t>
            </a:r>
            <a:r>
              <a:rPr lang="en-US" sz="2000" dirty="0" smtClean="0"/>
              <a:t>"nation</a:t>
            </a:r>
            <a:r>
              <a:rPr lang="en-US" sz="2000" dirty="0"/>
              <a:t>".      |A| = 6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B = </a:t>
            </a:r>
            <a:r>
              <a:rPr lang="en-US" sz="2000" dirty="0" smtClean="0"/>
              <a:t>"patios</a:t>
            </a:r>
            <a:r>
              <a:rPr lang="en-US" sz="2000" dirty="0"/>
              <a:t>".      |B| = 6</a:t>
            </a:r>
            <a:r>
              <a:rPr lang="en-US" sz="2000" dirty="0" smtClean="0"/>
              <a:t>.</a:t>
            </a:r>
          </a:p>
          <a:p>
            <a:r>
              <a:rPr lang="en-US" sz="2400" dirty="0" err="1"/>
              <a:t>edit_distance</a:t>
            </a:r>
            <a:r>
              <a:rPr lang="en-US" sz="2400" dirty="0"/>
              <a:t>(A[0, ..., </a:t>
            </a:r>
            <a:r>
              <a:rPr lang="en-US" sz="2400" dirty="0" smtClean="0"/>
              <a:t>10], </a:t>
            </a:r>
            <a:r>
              <a:rPr lang="en-US" sz="2400" dirty="0"/>
              <a:t>B[0, ..., </a:t>
            </a:r>
            <a:r>
              <a:rPr lang="en-US" sz="2400" dirty="0" smtClean="0"/>
              <a:t>9]) </a:t>
            </a:r>
            <a:r>
              <a:rPr lang="en-US" sz="2400" dirty="0"/>
              <a:t>= </a:t>
            </a:r>
            <a:r>
              <a:rPr lang="en-US" sz="2400" dirty="0" smtClean="0"/>
              <a:t>1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This solution converts </a:t>
            </a:r>
            <a:r>
              <a:rPr lang="en-US" sz="2400" dirty="0" smtClean="0"/>
              <a:t>"</a:t>
            </a:r>
            <a:r>
              <a:rPr lang="en-US" sz="2400" dirty="0" err="1" smtClean="0"/>
              <a:t>natio</a:t>
            </a:r>
            <a:r>
              <a:rPr lang="en-US" sz="2400" dirty="0"/>
              <a:t>" to </a:t>
            </a:r>
            <a:r>
              <a:rPr lang="en-US" sz="2400" dirty="0" smtClean="0"/>
              <a:t>"</a:t>
            </a:r>
            <a:r>
              <a:rPr lang="en-US" sz="2400" dirty="0"/>
              <a:t> </a:t>
            </a:r>
            <a:r>
              <a:rPr lang="en-US" sz="2400" dirty="0" smtClean="0"/>
              <a:t>patio".</a:t>
            </a:r>
            <a:endParaRPr lang="en-US" sz="2400" dirty="0"/>
          </a:p>
          <a:p>
            <a:r>
              <a:rPr lang="en-US" sz="2400" dirty="0" smtClean="0"/>
              <a:t>The same solution, plus one substitution ('n' with 's') converts "nation" to "patios", with cost 2.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9821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Summary: </a:t>
            </a:r>
            <a:r>
              <a:rPr lang="en-US" dirty="0" err="1"/>
              <a:t>edit_distance</a:t>
            </a:r>
            <a:r>
              <a:rPr lang="en-US" dirty="0"/>
              <a:t>(A, B) is the smallest of the following three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1: </a:t>
            </a:r>
            <a:r>
              <a:rPr lang="en-US" dirty="0" err="1"/>
              <a:t>edit_distance</a:t>
            </a:r>
            <a:r>
              <a:rPr lang="en-US" dirty="0"/>
              <a:t>(A[0, ..., |A|-1], B[0, ..., |B|-2</a:t>
            </a:r>
            <a:r>
              <a:rPr lang="en-US" dirty="0" smtClean="0"/>
              <a:t>]) + ?</a:t>
            </a:r>
            <a:endParaRPr lang="en-US" dirty="0"/>
          </a:p>
          <a:p>
            <a:pPr lvl="1"/>
            <a:r>
              <a:rPr lang="en-US" dirty="0" smtClean="0"/>
              <a:t>2: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</a:t>
            </a:r>
            <a:r>
              <a:rPr lang="en-US" dirty="0" smtClean="0"/>
              <a:t>|-2], </a:t>
            </a:r>
            <a:r>
              <a:rPr lang="en-US" dirty="0"/>
              <a:t>B[0, ..., |B</a:t>
            </a:r>
            <a:r>
              <a:rPr lang="en-US" dirty="0" smtClean="0"/>
              <a:t>|-1]) + ?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3: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</a:t>
            </a:r>
            <a:r>
              <a:rPr lang="en-US" dirty="0" smtClean="0"/>
              <a:t>|-2], </a:t>
            </a:r>
            <a:r>
              <a:rPr lang="en-US" dirty="0"/>
              <a:t>B[0, ..., |B|-2</a:t>
            </a:r>
            <a:r>
              <a:rPr lang="en-US" dirty="0" smtClean="0"/>
              <a:t>]) + 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2750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Summary: </a:t>
            </a:r>
            <a:r>
              <a:rPr lang="en-US" dirty="0" err="1"/>
              <a:t>edit_distance</a:t>
            </a:r>
            <a:r>
              <a:rPr lang="en-US" dirty="0"/>
              <a:t>(A, B) is the smallest of the following three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1: </a:t>
            </a:r>
            <a:r>
              <a:rPr lang="en-US" dirty="0" err="1"/>
              <a:t>edit_distance</a:t>
            </a:r>
            <a:r>
              <a:rPr lang="en-US" dirty="0"/>
              <a:t>(A[0, ..., |A|-1], B[0, ..., |B|-2</a:t>
            </a:r>
            <a:r>
              <a:rPr lang="en-US" dirty="0" smtClean="0"/>
              <a:t>]) + 1</a:t>
            </a:r>
            <a:endParaRPr lang="en-US" dirty="0"/>
          </a:p>
          <a:p>
            <a:pPr lvl="1"/>
            <a:r>
              <a:rPr lang="en-US" dirty="0" smtClean="0"/>
              <a:t>2: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</a:t>
            </a:r>
            <a:r>
              <a:rPr lang="en-US" dirty="0" smtClean="0"/>
              <a:t>|-2], </a:t>
            </a:r>
            <a:r>
              <a:rPr lang="en-US" dirty="0"/>
              <a:t>B[0, ..., |B</a:t>
            </a:r>
            <a:r>
              <a:rPr lang="en-US" dirty="0" smtClean="0"/>
              <a:t>|-1]) + 1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3: either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</a:t>
            </a:r>
            <a:r>
              <a:rPr lang="en-US" dirty="0" smtClean="0"/>
              <a:t>|-2], </a:t>
            </a:r>
            <a:r>
              <a:rPr lang="en-US" dirty="0"/>
              <a:t>B[0, ..., |B|-2</a:t>
            </a:r>
            <a:r>
              <a:rPr lang="en-US" dirty="0" smtClean="0"/>
              <a:t>]).</a:t>
            </a:r>
          </a:p>
          <a:p>
            <a:pPr lvl="2"/>
            <a:r>
              <a:rPr lang="en-US" dirty="0"/>
              <a:t>If the last letter of A is </a:t>
            </a:r>
            <a:r>
              <a:rPr lang="en-US" b="1" u="sng" dirty="0"/>
              <a:t>the same</a:t>
            </a:r>
            <a:r>
              <a:rPr lang="en-US" dirty="0"/>
              <a:t> as the last letter of </a:t>
            </a:r>
            <a:r>
              <a:rPr lang="en-US" dirty="0" smtClean="0"/>
              <a:t>B.</a:t>
            </a:r>
          </a:p>
          <a:p>
            <a:pPr lvl="1"/>
            <a:r>
              <a:rPr lang="en-US" dirty="0" smtClean="0"/>
              <a:t>or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|A|-2], B[0, ..., |B|-2]) + 1.</a:t>
            </a:r>
          </a:p>
          <a:p>
            <a:pPr lvl="2"/>
            <a:r>
              <a:rPr lang="en-US" dirty="0"/>
              <a:t>If the last letter of A is </a:t>
            </a:r>
            <a:r>
              <a:rPr lang="en-US" b="1" u="sng" dirty="0" smtClean="0"/>
              <a:t>not the </a:t>
            </a:r>
            <a:r>
              <a:rPr lang="en-US" b="1" u="sng" dirty="0"/>
              <a:t>same</a:t>
            </a:r>
            <a:r>
              <a:rPr lang="en-US" dirty="0"/>
              <a:t> as the last letter of B.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2641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sequence of problems do we need to solve in order to compute </a:t>
            </a:r>
            <a:r>
              <a:rPr lang="en-US" dirty="0" err="1"/>
              <a:t>edit_distance</a:t>
            </a:r>
            <a:r>
              <a:rPr lang="en-US" dirty="0"/>
              <a:t>(A, B</a:t>
            </a:r>
            <a:r>
              <a:rPr lang="en-US" dirty="0" smtClean="0"/>
              <a:t>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03573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sequence of problems do we need to solve in order to compute </a:t>
            </a:r>
            <a:r>
              <a:rPr lang="en-US" dirty="0" err="1"/>
              <a:t>edit_distance</a:t>
            </a:r>
            <a:r>
              <a:rPr lang="en-US" dirty="0"/>
              <a:t>(A, B</a:t>
            </a:r>
            <a:r>
              <a:rPr lang="en-US" dirty="0" smtClean="0"/>
              <a:t>)?</a:t>
            </a:r>
          </a:p>
          <a:p>
            <a:r>
              <a:rPr lang="en-US" dirty="0"/>
              <a:t>For each </a:t>
            </a:r>
            <a:r>
              <a:rPr lang="en-US" dirty="0" err="1"/>
              <a:t>i</a:t>
            </a:r>
            <a:r>
              <a:rPr lang="en-US" dirty="0"/>
              <a:t> in 0, ..., |A|-1</a:t>
            </a:r>
          </a:p>
          <a:p>
            <a:pPr lvl="1"/>
            <a:r>
              <a:rPr lang="en-US" dirty="0"/>
              <a:t>For each j in 0, ..., |B|-1</a:t>
            </a:r>
          </a:p>
          <a:p>
            <a:pPr lvl="2"/>
            <a:r>
              <a:rPr lang="it-IT" dirty="0"/>
              <a:t>Compute edit_distance(A[0, ..., i], B[0, ..., j</a:t>
            </a:r>
            <a:r>
              <a:rPr lang="it-IT" dirty="0" smtClean="0"/>
              <a:t>]).</a:t>
            </a:r>
          </a:p>
          <a:p>
            <a:r>
              <a:rPr lang="en-US" dirty="0"/>
              <a:t>The total number of problems we need to </a:t>
            </a:r>
            <a:r>
              <a:rPr lang="en-US" dirty="0" err="1"/>
              <a:t>to</a:t>
            </a:r>
            <a:r>
              <a:rPr lang="en-US" dirty="0"/>
              <a:t> solve is |A| * |</a:t>
            </a:r>
            <a:r>
              <a:rPr lang="en-US" dirty="0" smtClean="0"/>
              <a:t>B|, which is manageable.</a:t>
            </a:r>
          </a:p>
          <a:p>
            <a:r>
              <a:rPr lang="en-US" dirty="0"/>
              <a:t>What are the base cases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0218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case 1: </a:t>
            </a:r>
            <a:r>
              <a:rPr lang="en-US" dirty="0" err="1"/>
              <a:t>edit_distance</a:t>
            </a:r>
            <a:r>
              <a:rPr lang="en-US" dirty="0" smtClean="0"/>
              <a:t>("", "")  = 0.</a:t>
            </a:r>
          </a:p>
          <a:p>
            <a:pPr lvl="1"/>
            <a:r>
              <a:rPr lang="en-US" dirty="0"/>
              <a:t>The edit distance between two empty strings</a:t>
            </a:r>
            <a:r>
              <a:rPr lang="en-US" dirty="0" smtClean="0"/>
              <a:t>.</a:t>
            </a:r>
          </a:p>
          <a:p>
            <a:r>
              <a:rPr lang="en-US" dirty="0"/>
              <a:t>Base case 2: </a:t>
            </a:r>
            <a:r>
              <a:rPr lang="en-US" dirty="0" err="1"/>
              <a:t>edit_distance</a:t>
            </a:r>
            <a:r>
              <a:rPr lang="en-US" dirty="0"/>
              <a:t>("", B[0, ..., j])  = j+1.</a:t>
            </a:r>
          </a:p>
          <a:p>
            <a:r>
              <a:rPr lang="en-US" dirty="0"/>
              <a:t>Base case 3: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err="1"/>
              <a:t>i</a:t>
            </a:r>
            <a:r>
              <a:rPr lang="en-US" dirty="0"/>
              <a:t>], "")  = i+1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1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Euclid's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m, </a:t>
            </a:r>
            <a:r>
              <a:rPr lang="en-US" sz="2400" dirty="0" err="1"/>
              <a:t>int</a:t>
            </a:r>
            <a:r>
              <a:rPr lang="en-US" sz="2400" dirty="0"/>
              <a:t> n)</a:t>
            </a:r>
          </a:p>
          <a:p>
            <a:pPr marL="0" indent="0">
              <a:buNone/>
            </a:pPr>
            <a:r>
              <a:rPr lang="en-US" sz="2400" dirty="0" smtClean="0"/>
              <a:t>{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if (n == 0) return m;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return </a:t>
            </a:r>
            <a:r>
              <a:rPr lang="en-US" sz="2400" dirty="0" err="1"/>
              <a:t>gcd</a:t>
            </a:r>
            <a:r>
              <a:rPr lang="en-US" sz="2400" dirty="0"/>
              <a:t>(n, m % n);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0000"/>
                </a:solidFill>
              </a:rPr>
              <a:t>One of the most ancient algorithms.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Computes the greatest common divisor of two numbers.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It is based on the property that if T divides X and Y, then T also divides X mod Y.</a:t>
            </a:r>
          </a:p>
          <a:p>
            <a:r>
              <a:rPr lang="en-US" sz="2400" dirty="0" smtClean="0"/>
              <a:t>How is </a:t>
            </a:r>
            <a:r>
              <a:rPr lang="en-US" sz="2400" dirty="0" err="1" smtClean="0"/>
              <a:t>gcd</a:t>
            </a:r>
            <a:r>
              <a:rPr lang="en-US" sz="2400" dirty="0" smtClean="0"/>
              <a:t>(96, 36) evaluated?</a:t>
            </a:r>
          </a:p>
          <a:p>
            <a:r>
              <a:rPr lang="en-US" sz="2400" dirty="0" err="1" smtClean="0"/>
              <a:t>gcd</a:t>
            </a:r>
            <a:r>
              <a:rPr lang="en-US" sz="2400" dirty="0" smtClean="0"/>
              <a:t>(96, 36) = </a:t>
            </a:r>
            <a:r>
              <a:rPr lang="en-US" sz="2400" dirty="0" err="1" smtClean="0"/>
              <a:t>gcd</a:t>
            </a:r>
            <a:r>
              <a:rPr lang="en-US" sz="2400" dirty="0" smtClean="0"/>
              <a:t>(36, 24) = </a:t>
            </a:r>
            <a:r>
              <a:rPr lang="en-US" sz="2400" dirty="0" err="1" smtClean="0"/>
              <a:t>gcd</a:t>
            </a:r>
            <a:r>
              <a:rPr lang="en-US" sz="2400" dirty="0" smtClean="0"/>
              <a:t>(24, 12) = </a:t>
            </a:r>
            <a:r>
              <a:rPr lang="en-US" sz="2400" dirty="0" err="1" smtClean="0"/>
              <a:t>gcd</a:t>
            </a:r>
            <a:r>
              <a:rPr lang="en-US" sz="2400" dirty="0" smtClean="0"/>
              <a:t>(12, 0) = 12.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29281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convenience, we define A[0, -1] = "", B[0, -1] = </a:t>
            </a:r>
            <a:r>
              <a:rPr lang="en-US" dirty="0" smtClean="0"/>
              <a:t>"".</a:t>
            </a:r>
          </a:p>
          <a:p>
            <a:r>
              <a:rPr lang="en-US" dirty="0"/>
              <a:t>Then, we can rewrite the previous base cases like this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Base case 1: </a:t>
            </a:r>
            <a:r>
              <a:rPr lang="en-US" dirty="0" err="1" smtClean="0"/>
              <a:t>edit_distance</a:t>
            </a:r>
            <a:r>
              <a:rPr lang="en-US" dirty="0" smtClean="0"/>
              <a:t>(</a:t>
            </a:r>
            <a:r>
              <a:rPr lang="en-US" dirty="0"/>
              <a:t>A[0, -1]</a:t>
            </a:r>
            <a:r>
              <a:rPr lang="en-US" dirty="0" smtClean="0"/>
              <a:t>, B[0</a:t>
            </a:r>
            <a:r>
              <a:rPr lang="en-US" dirty="0"/>
              <a:t>, -1]</a:t>
            </a:r>
            <a:r>
              <a:rPr lang="en-US" dirty="0" smtClean="0"/>
              <a:t>)  = 0.</a:t>
            </a:r>
          </a:p>
          <a:p>
            <a:pPr lvl="1"/>
            <a:r>
              <a:rPr lang="en-US" dirty="0"/>
              <a:t>The edit distance between two empty strings</a:t>
            </a:r>
            <a:r>
              <a:rPr lang="en-US" dirty="0" smtClean="0"/>
              <a:t>.</a:t>
            </a:r>
          </a:p>
          <a:p>
            <a:r>
              <a:rPr lang="en-US" dirty="0"/>
              <a:t>Base case 2: </a:t>
            </a:r>
            <a:r>
              <a:rPr lang="en-US" dirty="0" err="1" smtClean="0"/>
              <a:t>edit_distance</a:t>
            </a:r>
            <a:r>
              <a:rPr lang="en-US" dirty="0" smtClean="0"/>
              <a:t>(</a:t>
            </a:r>
            <a:r>
              <a:rPr lang="en-US" dirty="0"/>
              <a:t>A[0, -1]</a:t>
            </a:r>
            <a:r>
              <a:rPr lang="en-US" dirty="0" smtClean="0"/>
              <a:t>, </a:t>
            </a:r>
            <a:r>
              <a:rPr lang="en-US" dirty="0"/>
              <a:t>B[0, ..., j])  = j+1.</a:t>
            </a:r>
          </a:p>
          <a:p>
            <a:r>
              <a:rPr lang="en-US" dirty="0"/>
              <a:t>Base case 3: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err="1"/>
              <a:t>i</a:t>
            </a:r>
            <a:r>
              <a:rPr lang="en-US" dirty="0"/>
              <a:t>], </a:t>
            </a:r>
            <a:r>
              <a:rPr lang="en-US" dirty="0" smtClean="0"/>
              <a:t>B[0</a:t>
            </a:r>
            <a:r>
              <a:rPr lang="en-US" dirty="0"/>
              <a:t>, -1</a:t>
            </a:r>
            <a:r>
              <a:rPr lang="en-US" dirty="0" smtClean="0"/>
              <a:t>])  </a:t>
            </a:r>
            <a:r>
              <a:rPr lang="en-US" dirty="0"/>
              <a:t>= i+1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9265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Recursive case: </a:t>
            </a:r>
            <a:r>
              <a:rPr lang="en-US" dirty="0" smtClean="0"/>
              <a:t>if </a:t>
            </a:r>
            <a:r>
              <a:rPr lang="en-US" dirty="0" err="1" smtClean="0"/>
              <a:t>i</a:t>
            </a:r>
            <a:r>
              <a:rPr lang="en-US" dirty="0" smtClean="0"/>
              <a:t> &gt;= 0, j &gt;= 0:</a:t>
            </a:r>
          </a:p>
          <a:p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</a:t>
            </a:r>
            <a:r>
              <a:rPr lang="en-US" dirty="0" err="1"/>
              <a:t>i</a:t>
            </a:r>
            <a:r>
              <a:rPr lang="en-US" dirty="0"/>
              <a:t>], B[0, ..., j]) </a:t>
            </a:r>
            <a:r>
              <a:rPr lang="en-US" dirty="0" smtClean="0"/>
              <a:t>= smallest of these three values:</a:t>
            </a:r>
          </a:p>
          <a:p>
            <a:pPr lvl="1"/>
            <a:r>
              <a:rPr lang="en-US" dirty="0"/>
              <a:t>1: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smtClean="0"/>
              <a:t>i-1</a:t>
            </a:r>
            <a:r>
              <a:rPr lang="en-US" dirty="0"/>
              <a:t>], B[0, ..., </a:t>
            </a:r>
            <a:r>
              <a:rPr lang="en-US" dirty="0" smtClean="0"/>
              <a:t>j) </a:t>
            </a:r>
            <a:r>
              <a:rPr lang="en-US" dirty="0"/>
              <a:t>+ 1</a:t>
            </a:r>
          </a:p>
          <a:p>
            <a:pPr lvl="1"/>
            <a:r>
              <a:rPr lang="en-US" dirty="0"/>
              <a:t>2: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err="1" smtClean="0"/>
              <a:t>i</a:t>
            </a:r>
            <a:r>
              <a:rPr lang="en-US" dirty="0" smtClean="0"/>
              <a:t>], </a:t>
            </a:r>
            <a:r>
              <a:rPr lang="en-US" dirty="0"/>
              <a:t>B[0, ..., </a:t>
            </a:r>
            <a:r>
              <a:rPr lang="en-US" dirty="0" smtClean="0"/>
              <a:t>j-1</a:t>
            </a:r>
            <a:r>
              <a:rPr lang="en-US" dirty="0"/>
              <a:t>]) + 1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3: either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smtClean="0"/>
              <a:t>i-1], </a:t>
            </a:r>
            <a:r>
              <a:rPr lang="en-US" dirty="0"/>
              <a:t>B[0, ..., </a:t>
            </a:r>
            <a:r>
              <a:rPr lang="en-US" dirty="0" smtClean="0"/>
              <a:t>j-1]).</a:t>
            </a:r>
            <a:endParaRPr lang="en-US" dirty="0"/>
          </a:p>
          <a:p>
            <a:pPr lvl="2"/>
            <a:r>
              <a:rPr lang="en-US" dirty="0"/>
              <a:t>If </a:t>
            </a:r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 == B[j].</a:t>
            </a:r>
            <a:endParaRPr lang="en-US" dirty="0"/>
          </a:p>
          <a:p>
            <a:pPr lvl="1"/>
            <a:r>
              <a:rPr lang="en-US" dirty="0"/>
              <a:t>or </a:t>
            </a:r>
            <a:r>
              <a:rPr lang="en-US" dirty="0" err="1"/>
              <a:t>edit_distance</a:t>
            </a:r>
            <a:r>
              <a:rPr lang="en-US" dirty="0"/>
              <a:t>(A[0, </a:t>
            </a:r>
            <a:r>
              <a:rPr lang="en-US" dirty="0" smtClean="0"/>
              <a:t>...,</a:t>
            </a:r>
            <a:r>
              <a:rPr lang="en-US" dirty="0"/>
              <a:t> i-1], B[0, ..., j-1</a:t>
            </a:r>
            <a:r>
              <a:rPr lang="en-US" dirty="0" smtClean="0"/>
              <a:t>]) </a:t>
            </a:r>
            <a:r>
              <a:rPr lang="en-US" dirty="0"/>
              <a:t>+ 1.</a:t>
            </a:r>
          </a:p>
          <a:p>
            <a:pPr lvl="2"/>
            <a:r>
              <a:rPr lang="en-US" dirty="0"/>
              <a:t>If A[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 smtClean="0"/>
              <a:t>!= </a:t>
            </a:r>
            <a:r>
              <a:rPr lang="en-US" dirty="0"/>
              <a:t>B[j].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3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Prefix expressions: they place each operand BEFORE its two arguments.</a:t>
            </a:r>
          </a:p>
          <a:p>
            <a:r>
              <a:rPr lang="en-US" sz="2400" dirty="0"/>
              <a:t>Example: * + 7 * * 4 6 + </a:t>
            </a:r>
            <a:r>
              <a:rPr lang="en-US" sz="2400" dirty="0" smtClean="0"/>
              <a:t>8 9 5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48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5524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7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4716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4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461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6</a:t>
            </a:r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113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4  6 = 24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841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Recursion is a fundamental concept in computer science.</a:t>
            </a:r>
          </a:p>
          <a:p>
            <a:r>
              <a:rPr lang="en-US" sz="2400" b="1" u="sng" dirty="0"/>
              <a:t>Recursive algorithms</a:t>
            </a:r>
            <a:r>
              <a:rPr lang="en-US" sz="2400" dirty="0"/>
              <a:t>: algorithms that solve a problem by solving one or more smaller instances of the same problem.</a:t>
            </a:r>
          </a:p>
          <a:p>
            <a:r>
              <a:rPr lang="en-US" sz="2400" b="1" u="sng" dirty="0"/>
              <a:t>Recursive functions</a:t>
            </a:r>
            <a:r>
              <a:rPr lang="en-US" sz="2400" dirty="0"/>
              <a:t>: functions that call themselves.</a:t>
            </a:r>
          </a:p>
          <a:p>
            <a:r>
              <a:rPr lang="en-US" sz="2400" b="1" u="sng" dirty="0"/>
              <a:t>Recursive data types</a:t>
            </a:r>
            <a:r>
              <a:rPr lang="en-US" sz="2400" dirty="0"/>
              <a:t>: data types that are defined using references to themselves.</a:t>
            </a:r>
          </a:p>
          <a:p>
            <a:r>
              <a:rPr lang="en-US" sz="2400" dirty="0"/>
              <a:t>Example?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59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281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0152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8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9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3777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8  9 = 17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6773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17 = 408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1356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408 = 415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572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415 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5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8238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415   5   = 2075</a:t>
            </a:r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8534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Non-Recursive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/>
              <a:t>In some cases, recursive functions are much easier to read.</a:t>
            </a:r>
          </a:p>
          <a:p>
            <a:r>
              <a:rPr lang="en-US" sz="2400" dirty="0"/>
              <a:t>The make crystal clear the mathematical structure of the algorithm.</a:t>
            </a:r>
          </a:p>
          <a:p>
            <a:r>
              <a:rPr lang="en-US" sz="2400" dirty="0"/>
              <a:t>To process recursive data types, such as nodes, oftentimes it is easy to write recursive functions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Example: 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count(link x)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count how many links there are between x and the end of the list.</a:t>
            </a:r>
          </a:p>
          <a:p>
            <a:pPr lvl="1"/>
            <a:r>
              <a:rPr lang="en-US" sz="2000" dirty="0"/>
              <a:t>Recursive solution? </a:t>
            </a:r>
            <a:r>
              <a:rPr lang="en-US" sz="2000" dirty="0" smtClean="0"/>
              <a:t>  </a:t>
            </a:r>
            <a:endParaRPr lang="en-US" sz="2000" dirty="0"/>
          </a:p>
          <a:p>
            <a:pPr lvl="1"/>
            <a:r>
              <a:rPr lang="en-US" sz="2000" dirty="0" smtClean="0"/>
              <a:t>Base case? Recursive function</a:t>
            </a:r>
            <a:r>
              <a:rPr lang="en-US" sz="2000" dirty="0"/>
              <a:t>?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0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Non-Recursive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/>
              <a:t>In some cases, recursive functions are much easier to read.</a:t>
            </a:r>
          </a:p>
          <a:p>
            <a:r>
              <a:rPr lang="en-US" sz="2400" dirty="0"/>
              <a:t>The make crystal clear the mathematical structure of the algorithm.</a:t>
            </a:r>
          </a:p>
          <a:p>
            <a:r>
              <a:rPr lang="en-US" sz="2400" dirty="0"/>
              <a:t>To process recursive data types, such as nodes, oftentimes it is easy to write recursive functions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Example: 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count(link x)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count how many links there are between x and the end of the list.</a:t>
            </a:r>
          </a:p>
          <a:p>
            <a:pPr lvl="1"/>
            <a:r>
              <a:rPr lang="en-US" sz="2000" dirty="0"/>
              <a:t>Recursive solution? </a:t>
            </a:r>
            <a:r>
              <a:rPr lang="en-US" sz="2000" dirty="0" smtClean="0"/>
              <a:t>  count(x</a:t>
            </a:r>
            <a:r>
              <a:rPr lang="en-US" sz="2000" dirty="0"/>
              <a:t>) = 1 + count(x-&gt;next)</a:t>
            </a:r>
          </a:p>
          <a:p>
            <a:pPr lvl="1"/>
            <a:r>
              <a:rPr lang="en-US" sz="2000" dirty="0" smtClean="0"/>
              <a:t>Base case: x = NULL.  Recursive </a:t>
            </a:r>
            <a:r>
              <a:rPr lang="en-US" sz="2000" dirty="0"/>
              <a:t>function: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count(link x</a:t>
            </a:r>
            <a:r>
              <a:rPr lang="en-US" sz="2000" dirty="0" smtClean="0"/>
              <a:t>)</a:t>
            </a:r>
          </a:p>
          <a:p>
            <a:pPr marL="457200" lvl="1" indent="0">
              <a:buNone/>
            </a:pPr>
            <a:r>
              <a:rPr lang="en-US" sz="2000" dirty="0" smtClean="0"/>
              <a:t>{ if </a:t>
            </a:r>
            <a:r>
              <a:rPr lang="en-US" sz="2000" dirty="0"/>
              <a:t>(x == NULL) return 0;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return </a:t>
            </a:r>
            <a:r>
              <a:rPr lang="en-US" sz="2000" dirty="0"/>
              <a:t>1 + count(x-&gt;next);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} 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4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/>
              <a:t>Recursion is a fundamental concept in computer science.</a:t>
            </a:r>
          </a:p>
          <a:p>
            <a:r>
              <a:rPr lang="en-US" sz="2400" b="1" u="sng" dirty="0"/>
              <a:t>Recursive algorithms</a:t>
            </a:r>
            <a:r>
              <a:rPr lang="en-US" sz="2400" dirty="0"/>
              <a:t>: algorithms that solve a problem by solving one or more smaller instances of the same problem.</a:t>
            </a:r>
          </a:p>
          <a:p>
            <a:r>
              <a:rPr lang="en-US" sz="2400" b="1" u="sng" dirty="0"/>
              <a:t>Recursive functions</a:t>
            </a:r>
            <a:r>
              <a:rPr lang="en-US" sz="2400" dirty="0"/>
              <a:t>: functions that call themselves.</a:t>
            </a:r>
          </a:p>
          <a:p>
            <a:r>
              <a:rPr lang="en-US" sz="2400" b="1" u="sng" dirty="0"/>
              <a:t>Recursive data types</a:t>
            </a:r>
            <a:r>
              <a:rPr lang="en-US" sz="2400" dirty="0"/>
              <a:t>: data types that are defined using references to themselves.</a:t>
            </a:r>
          </a:p>
          <a:p>
            <a:r>
              <a:rPr lang="en-US" sz="2400" dirty="0"/>
              <a:t>Example</a:t>
            </a:r>
            <a:r>
              <a:rPr lang="en-US" sz="2400" dirty="0" smtClean="0"/>
              <a:t>? Nodes in the implementation of linked lists.</a:t>
            </a:r>
          </a:p>
          <a:p>
            <a:r>
              <a:rPr lang="en-US" sz="2400" dirty="0"/>
              <a:t>In all recursive concepts, there is one or more </a:t>
            </a:r>
            <a:r>
              <a:rPr lang="en-US" sz="2400" b="1" u="sng" dirty="0"/>
              <a:t>base cases</a:t>
            </a:r>
            <a:r>
              <a:rPr lang="en-US" sz="2400" dirty="0"/>
              <a:t>. No recursive concept can be understood without understanding its base cases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What is the base case for nodes?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365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Non-Recursive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/>
              <a:t>In some cases, recursive functions are much easier to read.</a:t>
            </a:r>
          </a:p>
          <a:p>
            <a:pPr lvl="1"/>
            <a:r>
              <a:rPr lang="en-US" sz="2000" dirty="0" smtClean="0"/>
              <a:t>They </a:t>
            </a:r>
            <a:r>
              <a:rPr lang="en-US" sz="2000" dirty="0"/>
              <a:t>make crystal clear the mathematical structure of the algorithm.</a:t>
            </a:r>
          </a:p>
          <a:p>
            <a:r>
              <a:rPr lang="en-US" sz="2400" dirty="0"/>
              <a:t>To process recursive data types, such as nodes, oftentimes it is easy to write recursive functions</a:t>
            </a:r>
            <a:r>
              <a:rPr lang="en-US" sz="2400" dirty="0" smtClean="0"/>
              <a:t>.</a:t>
            </a:r>
            <a:endParaRPr lang="en-US" sz="2000" dirty="0"/>
          </a:p>
          <a:p>
            <a:r>
              <a:rPr lang="en-US" sz="2400" dirty="0"/>
              <a:t>However, any recursive function can also be written in a non-recursive way.</a:t>
            </a:r>
          </a:p>
          <a:p>
            <a:r>
              <a:rPr lang="en-US" sz="2400" dirty="0"/>
              <a:t>Oftentimes recursive functions run slower. Why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002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Non-Recursive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/>
              <a:t>In some cases, recursive functions are much easier to read.</a:t>
            </a:r>
          </a:p>
          <a:p>
            <a:pPr lvl="1"/>
            <a:r>
              <a:rPr lang="en-US" sz="2000" dirty="0" smtClean="0"/>
              <a:t>They </a:t>
            </a:r>
            <a:r>
              <a:rPr lang="en-US" sz="2000" dirty="0"/>
              <a:t>make crystal clear the mathematical structure of the algorithm.</a:t>
            </a:r>
          </a:p>
          <a:p>
            <a:r>
              <a:rPr lang="en-US" sz="2400" dirty="0"/>
              <a:t>To process recursive data types, such as nodes, oftentimes it is easy to write recursive functions</a:t>
            </a:r>
            <a:r>
              <a:rPr lang="en-US" sz="2400" dirty="0" smtClean="0"/>
              <a:t>.</a:t>
            </a:r>
            <a:endParaRPr lang="en-US" sz="2000" dirty="0"/>
          </a:p>
          <a:p>
            <a:r>
              <a:rPr lang="en-US" sz="2400" dirty="0"/>
              <a:t>However, any recursive function can also be written in a non-recursive way.</a:t>
            </a:r>
          </a:p>
          <a:p>
            <a:r>
              <a:rPr lang="en-US" sz="2400" dirty="0"/>
              <a:t>Oftentimes recursive functions run slower. Why?</a:t>
            </a:r>
          </a:p>
          <a:p>
            <a:pPr lvl="1"/>
            <a:r>
              <a:rPr lang="en-US" sz="2000" dirty="0"/>
              <a:t>Recursive functions generate many function calls.</a:t>
            </a:r>
          </a:p>
          <a:p>
            <a:pPr lvl="1"/>
            <a:r>
              <a:rPr lang="en-US" sz="2000" dirty="0"/>
              <a:t>The CPU has to pay a price (perform a certain number of operations) for each function call.</a:t>
            </a:r>
          </a:p>
          <a:p>
            <a:r>
              <a:rPr lang="en-US" sz="2400" dirty="0"/>
              <a:t>Non-recursive implementations are oftentimes somewhat uglier </a:t>
            </a:r>
            <a:r>
              <a:rPr lang="en-US" sz="2400" dirty="0" smtClean="0"/>
              <a:t>(and more buggy, harder to debug) but </a:t>
            </a:r>
            <a:r>
              <a:rPr lang="en-US" sz="2400" dirty="0"/>
              <a:t>more efficient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 smtClean="0"/>
              <a:t>Compromise: make first version recursive, second non-recursive.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788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Fibonacci(0) = 0</a:t>
            </a:r>
          </a:p>
          <a:p>
            <a:r>
              <a:rPr lang="en-US" sz="2400" dirty="0" smtClean="0"/>
              <a:t>Fibonacci(1) = 1</a:t>
            </a:r>
          </a:p>
          <a:p>
            <a:r>
              <a:rPr lang="en-US" sz="2400" dirty="0" smtClean="0"/>
              <a:t>If N &gt;= 2: </a:t>
            </a:r>
          </a:p>
          <a:p>
            <a:pPr lvl="1"/>
            <a:r>
              <a:rPr lang="en-US" dirty="0" smtClean="0"/>
              <a:t>Fibonacci(N) = Fibonacci(N-1) + Fibonacci(N-2) </a:t>
            </a:r>
          </a:p>
          <a:p>
            <a:r>
              <a:rPr lang="en-US" sz="2400" dirty="0"/>
              <a:t>How can we write a function that computes Fibonacci numbers</a:t>
            </a:r>
            <a:r>
              <a:rPr lang="en-US" sz="24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89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Fibonacci(0) = 0</a:t>
            </a:r>
          </a:p>
          <a:p>
            <a:r>
              <a:rPr lang="en-US" sz="2400" dirty="0" smtClean="0"/>
              <a:t>Fibonacci(1) = 1</a:t>
            </a:r>
          </a:p>
          <a:p>
            <a:r>
              <a:rPr lang="en-US" sz="2400" dirty="0" smtClean="0"/>
              <a:t>If N &gt;= 2: </a:t>
            </a:r>
          </a:p>
          <a:p>
            <a:pPr lvl="1"/>
            <a:r>
              <a:rPr lang="en-US" dirty="0" smtClean="0"/>
              <a:t>Fibonacci(N) = Fibonacci(N-1) + Fibonacci(N-2) </a:t>
            </a:r>
          </a:p>
          <a:p>
            <a:r>
              <a:rPr lang="en-US" sz="2400" dirty="0" smtClean="0"/>
              <a:t>Consider this function: what is its running time?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4648200"/>
            <a:ext cx="2473819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{ 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/>
              <a:t>if (</a:t>
            </a:r>
            <a:r>
              <a:rPr lang="en-US" sz="2000" dirty="0" err="1"/>
              <a:t>i</a:t>
            </a:r>
            <a:r>
              <a:rPr lang="en-US" sz="2000" dirty="0"/>
              <a:t> &lt; 1) return 0;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/>
              <a:t>if (</a:t>
            </a:r>
            <a:r>
              <a:rPr lang="en-US" sz="2000" dirty="0" err="1"/>
              <a:t>i</a:t>
            </a:r>
            <a:r>
              <a:rPr lang="en-US" sz="2000" dirty="0"/>
              <a:t> == 1) return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</a:t>
            </a:r>
            <a:r>
              <a:rPr lang="en-US" sz="2000" dirty="0"/>
              <a:t>F(i-1) + F(i-2);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261826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sz="2400" dirty="0" smtClean="0"/>
              <a:t>Fibonacci(0) = 0</a:t>
            </a:r>
          </a:p>
          <a:p>
            <a:r>
              <a:rPr lang="en-US" sz="2400" dirty="0" smtClean="0"/>
              <a:t>Fibonacci(1) = 1</a:t>
            </a:r>
          </a:p>
          <a:p>
            <a:r>
              <a:rPr lang="en-US" sz="2400" dirty="0" smtClean="0"/>
              <a:t>If N &gt;= 2: </a:t>
            </a:r>
          </a:p>
          <a:p>
            <a:pPr lvl="1"/>
            <a:r>
              <a:rPr lang="en-US" dirty="0" smtClean="0"/>
              <a:t>Fibonacci(N) = Fibonacci(N-1) + Fibonacci(N-2) </a:t>
            </a:r>
          </a:p>
          <a:p>
            <a:r>
              <a:rPr lang="en-US" sz="2400" dirty="0" smtClean="0"/>
              <a:t>Consider this function: what is its running time?</a:t>
            </a:r>
          </a:p>
          <a:p>
            <a:pPr lvl="1"/>
            <a:r>
              <a:rPr lang="pt-BR" sz="2000" dirty="0"/>
              <a:t>g(N) = g(N-1) + g(N-2) + constant</a:t>
            </a:r>
          </a:p>
          <a:p>
            <a:pPr lvl="1"/>
            <a:r>
              <a:rPr lang="pt-BR" sz="2000" dirty="0"/>
              <a:t>g(N) = O(Fibonacci(N</a:t>
            </a:r>
            <a:r>
              <a:rPr lang="pt-BR" sz="2000" dirty="0" smtClean="0"/>
              <a:t>))  = O(1.618</a:t>
            </a:r>
            <a:r>
              <a:rPr lang="pt-BR" sz="2000" baseline="30000" dirty="0" smtClean="0"/>
              <a:t>N</a:t>
            </a:r>
            <a:r>
              <a:rPr lang="pt-BR" sz="2000" dirty="0" smtClean="0"/>
              <a:t>)</a:t>
            </a:r>
          </a:p>
          <a:p>
            <a:pPr lvl="1"/>
            <a:r>
              <a:rPr lang="pt-BR" sz="2000" dirty="0" smtClean="0"/>
              <a:t>We cannot even compute Fibonacci(40)</a:t>
            </a:r>
            <a:br>
              <a:rPr lang="pt-BR" sz="2000" dirty="0" smtClean="0"/>
            </a:br>
            <a:r>
              <a:rPr lang="pt-BR" sz="2000" dirty="0" smtClean="0"/>
              <a:t>in a reasonable amount of time.</a:t>
            </a:r>
          </a:p>
          <a:p>
            <a:pPr lvl="1"/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4648200"/>
            <a:ext cx="253152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if (</a:t>
            </a:r>
            <a:r>
              <a:rPr lang="en-US" sz="2000" dirty="0" err="1"/>
              <a:t>i</a:t>
            </a:r>
            <a:r>
              <a:rPr lang="en-US" sz="2000" dirty="0"/>
              <a:t> &lt; 1) return 0;</a:t>
            </a:r>
          </a:p>
          <a:p>
            <a:r>
              <a:rPr lang="en-US" sz="2000" dirty="0"/>
              <a:t>   if (</a:t>
            </a:r>
            <a:r>
              <a:rPr lang="en-US" sz="2000" dirty="0" err="1"/>
              <a:t>i</a:t>
            </a:r>
            <a:r>
              <a:rPr lang="en-US" sz="2000" dirty="0"/>
              <a:t> == 1) return 1;</a:t>
            </a:r>
          </a:p>
          <a:p>
            <a:r>
              <a:rPr lang="en-US" sz="2000" dirty="0"/>
              <a:t>   return F(i-1) + F(i-2);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61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sz="2400" dirty="0" smtClean="0"/>
              <a:t>Fibonacci(0) = 0</a:t>
            </a:r>
          </a:p>
          <a:p>
            <a:r>
              <a:rPr lang="en-US" sz="2400" dirty="0" smtClean="0"/>
              <a:t>Fibonacci(1) = 1</a:t>
            </a:r>
          </a:p>
          <a:p>
            <a:r>
              <a:rPr lang="en-US" sz="2400" dirty="0" smtClean="0"/>
              <a:t>If N &gt;= 2: </a:t>
            </a:r>
          </a:p>
          <a:p>
            <a:pPr lvl="1"/>
            <a:r>
              <a:rPr lang="en-US" dirty="0" smtClean="0"/>
              <a:t>Fibonacci(N) = Fibonacci(N-1) + Fibonacci(N-2) </a:t>
            </a:r>
          </a:p>
          <a:p>
            <a:r>
              <a:rPr lang="en-US" sz="2400" dirty="0"/>
              <a:t>Alternative: </a:t>
            </a:r>
            <a:r>
              <a:rPr lang="en-US" sz="2400" dirty="0" smtClean="0"/>
              <a:t>remember </a:t>
            </a:r>
            <a:r>
              <a:rPr lang="en-US" sz="2400" dirty="0"/>
              <a:t>values we have already computed.</a:t>
            </a:r>
            <a:endParaRPr lang="pt-BR" sz="2000" dirty="0" smtClean="0"/>
          </a:p>
          <a:p>
            <a:pPr lvl="1"/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733800"/>
            <a:ext cx="2473819" cy="24006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exponential version:</a:t>
            </a:r>
          </a:p>
          <a:p>
            <a:endParaRPr lang="en-US" sz="1000" dirty="0"/>
          </a:p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if (</a:t>
            </a:r>
            <a:r>
              <a:rPr lang="en-US" sz="2000" dirty="0" err="1"/>
              <a:t>i</a:t>
            </a:r>
            <a:r>
              <a:rPr lang="en-US" sz="2000" dirty="0"/>
              <a:t> &lt; 1) return 0;</a:t>
            </a:r>
          </a:p>
          <a:p>
            <a:r>
              <a:rPr lang="en-US" sz="2000" dirty="0"/>
              <a:t>   if (</a:t>
            </a:r>
            <a:r>
              <a:rPr lang="en-US" sz="2000" dirty="0" err="1"/>
              <a:t>i</a:t>
            </a:r>
            <a:r>
              <a:rPr lang="en-US" sz="2000" dirty="0"/>
              <a:t> == 1) return 1;</a:t>
            </a:r>
          </a:p>
          <a:p>
            <a:r>
              <a:rPr lang="en-US" sz="2000" dirty="0"/>
              <a:t>   return F(i-1) + F(i-2);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733800"/>
            <a:ext cx="4800600" cy="30162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linear version:</a:t>
            </a:r>
          </a:p>
          <a:p>
            <a:endParaRPr lang="en-US" sz="1000" dirty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{ 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 F = </a:t>
            </a:r>
            <a:r>
              <a:rPr lang="en-US" sz="2000" dirty="0" err="1" smtClean="0"/>
              <a:t>malloc</a:t>
            </a:r>
            <a:r>
              <a:rPr lang="en-US" sz="2000" dirty="0" smtClean="0"/>
              <a:t>(</a:t>
            </a:r>
            <a:r>
              <a:rPr lang="en-US" sz="2000" dirty="0" err="1" smtClean="0"/>
              <a:t>sizeof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) * (i+1));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F[0] = 0;    F[1] =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j;</a:t>
            </a:r>
          </a:p>
          <a:p>
            <a:r>
              <a:rPr lang="en-US" sz="2000" dirty="0" smtClean="0"/>
              <a:t>   for (j = 2; j &lt;= </a:t>
            </a:r>
            <a:r>
              <a:rPr lang="en-US" sz="2000" dirty="0" err="1" smtClean="0"/>
              <a:t>i</a:t>
            </a:r>
            <a:r>
              <a:rPr lang="en-US" sz="2000" dirty="0" smtClean="0"/>
              <a:t>; j++) F[j] = F[j-1] + F[j-2];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F[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299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Bottom-up Dynamic </a:t>
            </a:r>
            <a:r>
              <a:rPr lang="en-US" dirty="0" smtClean="0">
                <a:solidFill>
                  <a:srgbClr val="000000"/>
                </a:solidFill>
              </a:rPr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dirty="0"/>
              <a:t>The technique we have just used is called </a:t>
            </a:r>
            <a:r>
              <a:rPr lang="en-US" b="1" u="sng" dirty="0"/>
              <a:t>bottom-up dynamic programming</a:t>
            </a:r>
            <a:r>
              <a:rPr lang="en-US" dirty="0"/>
              <a:t>.</a:t>
            </a:r>
          </a:p>
          <a:p>
            <a:r>
              <a:rPr lang="en-US" dirty="0"/>
              <a:t>It is widely applicable, in a large variety of problems</a:t>
            </a:r>
            <a:r>
              <a:rPr lang="en-US" dirty="0" smtClean="0"/>
              <a:t>.</a:t>
            </a:r>
          </a:p>
          <a:p>
            <a:endParaRPr lang="en-US" sz="3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sz="2800" dirty="0" smtClean="0"/>
          </a:p>
          <a:p>
            <a:endParaRPr lang="en-US" dirty="0"/>
          </a:p>
          <a:p>
            <a:endParaRPr lang="en-US" sz="3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1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Bottom-up Dynamic </a:t>
            </a:r>
            <a:r>
              <a:rPr lang="en-US" dirty="0" smtClean="0">
                <a:solidFill>
                  <a:srgbClr val="000000"/>
                </a:solidFill>
              </a:rPr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r>
              <a:rPr lang="en-US" sz="2400" dirty="0" smtClean="0"/>
              <a:t>Requirements </a:t>
            </a:r>
            <a:r>
              <a:rPr lang="en-US" sz="2400" dirty="0"/>
              <a:t>for using dynamic programming: </a:t>
            </a:r>
          </a:p>
          <a:p>
            <a:pPr lvl="1"/>
            <a:r>
              <a:rPr lang="en-US" sz="2200" dirty="0"/>
              <a:t>The answer to our problem </a:t>
            </a:r>
            <a:r>
              <a:rPr lang="en-US" sz="2200" dirty="0" smtClean="0"/>
              <a:t>P can </a:t>
            </a:r>
            <a:r>
              <a:rPr lang="en-US" sz="2200" dirty="0"/>
              <a:t>be easily obtained from answers to smaller problems.</a:t>
            </a:r>
          </a:p>
          <a:p>
            <a:pPr lvl="1"/>
            <a:r>
              <a:rPr lang="en-US" sz="2200" dirty="0"/>
              <a:t>We can order problems in a sequence (P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</a:t>
            </a:r>
            <a:r>
              <a:rPr lang="en-US" dirty="0" smtClean="0"/>
              <a:t>problem P.</a:t>
            </a:r>
            <a:endParaRPr lang="en-US" dirty="0"/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If these requirements are met, we solve problem P as follows:</a:t>
            </a:r>
          </a:p>
          <a:p>
            <a:pPr lvl="1"/>
            <a:r>
              <a:rPr lang="en-US" sz="2200" dirty="0" smtClean="0"/>
              <a:t>Create the </a:t>
            </a:r>
            <a:r>
              <a:rPr lang="en-US" sz="2200" dirty="0"/>
              <a:t>sequence of problems 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, such that </a:t>
            </a:r>
            <a:r>
              <a:rPr lang="en-US" sz="2200" dirty="0" err="1"/>
              <a:t>P</a:t>
            </a:r>
            <a:r>
              <a:rPr lang="en-US" sz="2200" baseline="-25000" dirty="0" err="1"/>
              <a:t>k</a:t>
            </a:r>
            <a:r>
              <a:rPr lang="en-US" sz="2200" dirty="0"/>
              <a:t> = 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err="1" smtClean="0"/>
              <a:t>i</a:t>
            </a:r>
            <a:r>
              <a:rPr lang="en-US" sz="2200" dirty="0" smtClean="0"/>
              <a:t> = 0 to K, solve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Return solution for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2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Bottom-up Dynamic </a:t>
            </a:r>
            <a:r>
              <a:rPr lang="en-US" dirty="0" smtClean="0">
                <a:solidFill>
                  <a:srgbClr val="000000"/>
                </a:solidFill>
              </a:rPr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r>
              <a:rPr lang="en-US" sz="2400" dirty="0" smtClean="0"/>
              <a:t>Requirements </a:t>
            </a:r>
            <a:r>
              <a:rPr lang="en-US" sz="2400" dirty="0"/>
              <a:t>for using dynamic programming: </a:t>
            </a:r>
          </a:p>
          <a:p>
            <a:pPr lvl="1"/>
            <a:r>
              <a:rPr lang="en-US" sz="2200" dirty="0"/>
              <a:t>The answer to our problem </a:t>
            </a:r>
            <a:r>
              <a:rPr lang="en-US" sz="2200" dirty="0" smtClean="0"/>
              <a:t>P can </a:t>
            </a:r>
            <a:r>
              <a:rPr lang="en-US" sz="2200" dirty="0"/>
              <a:t>be easily obtained from answers to smaller problems.</a:t>
            </a:r>
          </a:p>
          <a:p>
            <a:pPr lvl="1"/>
            <a:r>
              <a:rPr lang="en-US" sz="2200" dirty="0"/>
              <a:t>We can order problems in a sequence (P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</a:t>
            </a:r>
            <a:r>
              <a:rPr lang="en-US" dirty="0" smtClean="0"/>
              <a:t>problem P.</a:t>
            </a:r>
            <a:endParaRPr lang="en-US" dirty="0"/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If these requirements are met, we solve problem P as follows:</a:t>
            </a:r>
          </a:p>
          <a:p>
            <a:pPr lvl="1"/>
            <a:r>
              <a:rPr lang="en-US" sz="2200" dirty="0" smtClean="0"/>
              <a:t>Create the </a:t>
            </a:r>
            <a:r>
              <a:rPr lang="en-US" sz="2200" dirty="0"/>
              <a:t>sequence of problems 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, such that </a:t>
            </a:r>
            <a:r>
              <a:rPr lang="en-US" sz="2200" dirty="0" err="1"/>
              <a:t>P</a:t>
            </a:r>
            <a:r>
              <a:rPr lang="en-US" sz="2200" baseline="-25000" dirty="0" err="1"/>
              <a:t>k</a:t>
            </a:r>
            <a:r>
              <a:rPr lang="en-US" sz="2200" dirty="0"/>
              <a:t> = 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err="1" smtClean="0"/>
              <a:t>i</a:t>
            </a:r>
            <a:r>
              <a:rPr lang="en-US" sz="2200" dirty="0" smtClean="0"/>
              <a:t> = 0 to K, solve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Return solution for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5710535"/>
            <a:ext cx="3499612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can we relate all this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terminology to the problem of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computing Fibonacci numbers?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Dynamic Programming for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r>
              <a:rPr lang="en-US" sz="2400" dirty="0" smtClean="0"/>
              <a:t>Requirements </a:t>
            </a:r>
            <a:r>
              <a:rPr lang="en-US" sz="2400" dirty="0"/>
              <a:t>for using dynamic programming: </a:t>
            </a:r>
          </a:p>
          <a:p>
            <a:pPr lvl="1"/>
            <a:r>
              <a:rPr lang="en-US" sz="2200" dirty="0"/>
              <a:t>The answer to our problem </a:t>
            </a:r>
            <a:r>
              <a:rPr lang="en-US" sz="2200" dirty="0" smtClean="0"/>
              <a:t>P can </a:t>
            </a:r>
            <a:r>
              <a:rPr lang="en-US" sz="2200" dirty="0"/>
              <a:t>be easily obtained from answers to smaller problems</a:t>
            </a:r>
            <a:r>
              <a:rPr lang="en-US" sz="2200" dirty="0" smtClean="0"/>
              <a:t>.  </a:t>
            </a:r>
            <a:r>
              <a:rPr lang="en-US" sz="2200" dirty="0" smtClean="0">
                <a:solidFill>
                  <a:srgbClr val="FF0000"/>
                </a:solidFill>
              </a:rPr>
              <a:t>Yes!  Fib(N) = Fib(N-1) + Fib(N-2)</a:t>
            </a:r>
            <a:endParaRPr lang="en-US" sz="2200" dirty="0">
              <a:solidFill>
                <a:srgbClr val="FF0000"/>
              </a:solidFill>
            </a:endParaRPr>
          </a:p>
          <a:p>
            <a:pPr lvl="1"/>
            <a:r>
              <a:rPr lang="en-US" sz="2200" dirty="0"/>
              <a:t>We can order problems in a sequence (P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</a:t>
            </a:r>
            <a:r>
              <a:rPr lang="en-US" dirty="0" smtClean="0"/>
              <a:t>problem P.</a:t>
            </a:r>
            <a:endParaRPr lang="en-US" dirty="0"/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 smtClean="0"/>
              <a:t>.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</a:rPr>
              <a:t>Yes!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is the problem of computing Fibonacci(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our problem, since we want to compute Fibonacci(N).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0</a:t>
            </a:r>
            <a:r>
              <a:rPr lang="en-US" dirty="0" smtClean="0">
                <a:solidFill>
                  <a:srgbClr val="FF0000"/>
                </a:solidFill>
              </a:rPr>
              <a:t>, P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are base cases.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&gt;= 2, Fib(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 is easy to solve given Fib(0), Fib(1), …, Fib(i-1).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0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/>
              <a:t>Recursion is a fundamental concept in computer science.</a:t>
            </a:r>
          </a:p>
          <a:p>
            <a:r>
              <a:rPr lang="en-US" sz="2400" b="1" u="sng" dirty="0"/>
              <a:t>Recursive algorithms</a:t>
            </a:r>
            <a:r>
              <a:rPr lang="en-US" sz="2400" dirty="0"/>
              <a:t>: algorithms that solve a problem by solving one or more smaller instances of the same problem.</a:t>
            </a:r>
          </a:p>
          <a:p>
            <a:r>
              <a:rPr lang="en-US" sz="2400" b="1" u="sng" dirty="0"/>
              <a:t>Recursive functions</a:t>
            </a:r>
            <a:r>
              <a:rPr lang="en-US" sz="2400" dirty="0"/>
              <a:t>: functions that call themselves.</a:t>
            </a:r>
          </a:p>
          <a:p>
            <a:r>
              <a:rPr lang="en-US" sz="2400" b="1" u="sng" dirty="0"/>
              <a:t>Recursive data types</a:t>
            </a:r>
            <a:r>
              <a:rPr lang="en-US" sz="2400" dirty="0"/>
              <a:t>: data types that are defined using references to themselves.</a:t>
            </a:r>
          </a:p>
          <a:p>
            <a:r>
              <a:rPr lang="en-US" sz="2400" dirty="0"/>
              <a:t>Example</a:t>
            </a:r>
            <a:r>
              <a:rPr lang="en-US" sz="2400" dirty="0" smtClean="0"/>
              <a:t>? Nodes in the implementation of linked lists.</a:t>
            </a:r>
          </a:p>
          <a:p>
            <a:r>
              <a:rPr lang="en-US" sz="2400" dirty="0"/>
              <a:t>In all recursive concepts, there is one or more </a:t>
            </a:r>
            <a:r>
              <a:rPr lang="en-US" sz="2400" b="1" u="sng" dirty="0"/>
              <a:t>base cases</a:t>
            </a:r>
            <a:r>
              <a:rPr lang="en-US" sz="2400" dirty="0"/>
              <a:t>. No recursive concept can be understood without understanding its base cases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What is the base case for nodes?</a:t>
            </a:r>
          </a:p>
          <a:p>
            <a:pPr lvl="1"/>
            <a:r>
              <a:rPr lang="en-US" sz="2000" dirty="0" smtClean="0"/>
              <a:t>A node pointing to NULL.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039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r>
              <a:rPr lang="en-US" sz="2400" dirty="0" smtClean="0"/>
              <a:t>If these requirements are met, we solve problem P as follows:</a:t>
            </a:r>
          </a:p>
          <a:p>
            <a:pPr lvl="1"/>
            <a:r>
              <a:rPr lang="en-US" sz="2200" dirty="0" smtClean="0"/>
              <a:t>Create the </a:t>
            </a:r>
            <a:r>
              <a:rPr lang="en-US" sz="2200" dirty="0"/>
              <a:t>sequence of problems 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, such that </a:t>
            </a:r>
            <a:r>
              <a:rPr lang="en-US" sz="2200" dirty="0" err="1"/>
              <a:t>P</a:t>
            </a:r>
            <a:r>
              <a:rPr lang="en-US" sz="2200" baseline="-25000" dirty="0" err="1"/>
              <a:t>k</a:t>
            </a:r>
            <a:r>
              <a:rPr lang="en-US" sz="2200" dirty="0"/>
              <a:t> = 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err="1" smtClean="0"/>
              <a:t>i</a:t>
            </a:r>
            <a:r>
              <a:rPr lang="en-US" sz="2200" dirty="0" smtClean="0"/>
              <a:t> = 0 to K, solve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Return solution for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r>
              <a:rPr lang="en-US" sz="2400" dirty="0" smtClean="0"/>
              <a:t>That is exactly what this</a:t>
            </a:r>
            <a:br>
              <a:rPr lang="en-US" sz="2400" dirty="0" smtClean="0"/>
            </a:br>
            <a:r>
              <a:rPr lang="en-US" sz="2400" dirty="0" smtClean="0"/>
              <a:t>function does.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Dynamic Programming for Fibonacci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819400"/>
            <a:ext cx="4419600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linear version:</a:t>
            </a:r>
          </a:p>
          <a:p>
            <a:endParaRPr lang="en-US" sz="1000" dirty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{ 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 F = </a:t>
            </a:r>
            <a:r>
              <a:rPr lang="en-US" sz="2000" dirty="0" err="1" smtClean="0"/>
              <a:t>malloc</a:t>
            </a:r>
            <a:r>
              <a:rPr lang="en-US" sz="2000" dirty="0" smtClean="0"/>
              <a:t>(</a:t>
            </a:r>
            <a:r>
              <a:rPr lang="en-US" sz="2000" dirty="0" err="1" smtClean="0"/>
              <a:t>sizeof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) * (i+1));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F[0] = 0;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F[1] =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j;</a:t>
            </a:r>
          </a:p>
          <a:p>
            <a:r>
              <a:rPr lang="en-US" sz="2000" dirty="0" smtClean="0"/>
              <a:t>   for (j = 2; j &lt;= </a:t>
            </a:r>
            <a:r>
              <a:rPr lang="en-US" sz="2000" dirty="0" err="1" smtClean="0"/>
              <a:t>i</a:t>
            </a:r>
            <a:r>
              <a:rPr lang="en-US" sz="2000" dirty="0" smtClean="0"/>
              <a:t>; j++) F[j] = F[j-1] + F[j-2];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F[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7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vs.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When the conditions that we stated previously are satisfied, we can use dynamic programming.</a:t>
            </a:r>
          </a:p>
          <a:p>
            <a:r>
              <a:rPr lang="en-US" sz="2400" dirty="0"/>
              <a:t>There are two versions of dynamic programming.</a:t>
            </a:r>
          </a:p>
          <a:p>
            <a:pPr lvl="1"/>
            <a:r>
              <a:rPr lang="en-US" sz="2000" dirty="0"/>
              <a:t>Bottom-up.</a:t>
            </a:r>
          </a:p>
          <a:p>
            <a:pPr lvl="1"/>
            <a:r>
              <a:rPr lang="en-US" sz="2000" dirty="0"/>
              <a:t>Top-down.</a:t>
            </a:r>
          </a:p>
          <a:p>
            <a:r>
              <a:rPr lang="en-US" sz="2400" dirty="0"/>
              <a:t>We have already seen how bottom-up works. </a:t>
            </a:r>
            <a:endParaRPr lang="en-US" sz="2400" dirty="0" smtClean="0"/>
          </a:p>
          <a:p>
            <a:pPr lvl="1"/>
            <a:r>
              <a:rPr lang="en-US" sz="2000" dirty="0" smtClean="0"/>
              <a:t>It </a:t>
            </a:r>
            <a:r>
              <a:rPr lang="en-US" sz="2000" dirty="0"/>
              <a:t>solves problems in sequence, from smaller to bigger.</a:t>
            </a:r>
          </a:p>
          <a:p>
            <a:r>
              <a:rPr lang="en-US" sz="2400" dirty="0"/>
              <a:t>Top-down dynamic programming takes the opposite approach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Start from the larger problem, solve smaller problems as needed.</a:t>
            </a:r>
          </a:p>
          <a:p>
            <a:pPr lvl="1"/>
            <a:r>
              <a:rPr lang="en-US" sz="2000" dirty="0"/>
              <a:t>For any problem that we solve, </a:t>
            </a:r>
            <a:r>
              <a:rPr lang="en-US" sz="2000" b="1" u="sng" dirty="0"/>
              <a:t>store the solution</a:t>
            </a:r>
            <a:r>
              <a:rPr lang="en-US" sz="2000" dirty="0"/>
              <a:t>, so we never have to compute the same solution twice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This approach is also called </a:t>
            </a:r>
            <a:r>
              <a:rPr lang="en-US" sz="2400" b="1" u="sng" dirty="0" err="1"/>
              <a:t>memoization</a:t>
            </a:r>
            <a:r>
              <a:rPr lang="en-US" sz="2400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6905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Top-Down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Maintain an array where solutions to problems can be saved.</a:t>
            </a:r>
          </a:p>
          <a:p>
            <a:r>
              <a:rPr lang="en-US" dirty="0"/>
              <a:t>To solve a </a:t>
            </a:r>
            <a:r>
              <a:rPr lang="en-US" dirty="0" smtClean="0"/>
              <a:t>problem P:</a:t>
            </a:r>
            <a:endParaRPr lang="en-US" dirty="0"/>
          </a:p>
          <a:p>
            <a:pPr lvl="1"/>
            <a:r>
              <a:rPr lang="en-US" dirty="0"/>
              <a:t>See if the solution has already been </a:t>
            </a:r>
            <a:r>
              <a:rPr lang="en-US" dirty="0" err="1"/>
              <a:t>been</a:t>
            </a:r>
            <a:r>
              <a:rPr lang="en-US" dirty="0"/>
              <a:t> stored in the array.</a:t>
            </a:r>
          </a:p>
          <a:p>
            <a:r>
              <a:rPr lang="en-US" dirty="0"/>
              <a:t>If so, just return the solution.</a:t>
            </a:r>
          </a:p>
          <a:p>
            <a:r>
              <a:rPr lang="en-US" dirty="0"/>
              <a:t>Otherwise:</a:t>
            </a:r>
          </a:p>
          <a:p>
            <a:pPr lvl="1"/>
            <a:r>
              <a:rPr lang="en-US" dirty="0"/>
              <a:t>Issue recursive calls to solve whatever smaller problems we need to solve.</a:t>
            </a:r>
          </a:p>
          <a:p>
            <a:pPr lvl="1"/>
            <a:r>
              <a:rPr lang="en-US" dirty="0"/>
              <a:t>Using those solutions obtain the solution to problem P.</a:t>
            </a:r>
          </a:p>
          <a:p>
            <a:pPr lvl="1"/>
            <a:r>
              <a:rPr lang="en-US" dirty="0"/>
              <a:t>Store the solution in the solutions array.</a:t>
            </a:r>
          </a:p>
          <a:p>
            <a:pPr lvl="1"/>
            <a:r>
              <a:rPr lang="en-US" dirty="0"/>
              <a:t>Return the solution.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750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</a:t>
            </a:r>
            <a:r>
              <a:rPr lang="en-US" dirty="0">
                <a:solidFill>
                  <a:srgbClr val="000000"/>
                </a:solidFill>
              </a:rPr>
              <a:t>Solution for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Textbook solution: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F(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r>
              <a:rPr lang="en-US" sz="2000" b="1" dirty="0" smtClean="0"/>
              <a:t>{ 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/>
              <a:t>t;</a:t>
            </a:r>
          </a:p>
          <a:p>
            <a:pPr marL="0" indent="0">
              <a:buNone/>
            </a:pPr>
            <a:r>
              <a:rPr lang="en-US" sz="2000" b="1" dirty="0" smtClean="0"/>
              <a:t>   if </a:t>
            </a:r>
            <a:r>
              <a:rPr lang="en-US" sz="2000" b="1" dirty="0"/>
              <a:t>(</a:t>
            </a:r>
            <a:r>
              <a:rPr lang="en-US" sz="2000" b="1" dirty="0" err="1"/>
              <a:t>knownF</a:t>
            </a:r>
            <a:r>
              <a:rPr lang="en-US" sz="2000" b="1" dirty="0"/>
              <a:t>[</a:t>
            </a:r>
            <a:r>
              <a:rPr lang="en-US" sz="2000" b="1" dirty="0" err="1"/>
              <a:t>i</a:t>
            </a:r>
            <a:r>
              <a:rPr lang="en-US" sz="2000" b="1" dirty="0"/>
              <a:t>] != unknown) return </a:t>
            </a:r>
            <a:r>
              <a:rPr lang="en-US" sz="2000" b="1" dirty="0" err="1"/>
              <a:t>knownF</a:t>
            </a:r>
            <a:r>
              <a:rPr lang="en-US" sz="2000" b="1" dirty="0"/>
              <a:t>[</a:t>
            </a:r>
            <a:r>
              <a:rPr lang="en-US" sz="2000" b="1" dirty="0" err="1"/>
              <a:t>i</a:t>
            </a:r>
            <a:r>
              <a:rPr lang="en-US" sz="2000" b="1" dirty="0"/>
              <a:t>];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/>
              <a:t>if (</a:t>
            </a:r>
            <a:r>
              <a:rPr lang="en-US" sz="2000" b="1" dirty="0" err="1"/>
              <a:t>i</a:t>
            </a:r>
            <a:r>
              <a:rPr lang="en-US" sz="2000" b="1" dirty="0"/>
              <a:t> == 0) t = 0;</a:t>
            </a:r>
          </a:p>
          <a:p>
            <a:pPr marL="0" indent="0">
              <a:buNone/>
            </a:pPr>
            <a:r>
              <a:rPr lang="en-US" sz="2000" b="1" dirty="0" smtClean="0"/>
              <a:t>   if </a:t>
            </a:r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dirty="0"/>
              <a:t> == 1) t = 1;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/>
              <a:t>if (</a:t>
            </a:r>
            <a:r>
              <a:rPr lang="en-US" sz="2000" b="1" dirty="0" err="1"/>
              <a:t>i</a:t>
            </a:r>
            <a:r>
              <a:rPr lang="en-US" sz="2000" b="1" dirty="0"/>
              <a:t> &gt; 1) t = F(i-1) + F(i-2);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/>
              <a:t>return </a:t>
            </a:r>
            <a:r>
              <a:rPr lang="en-US" sz="2000" b="1" dirty="0" err="1"/>
              <a:t>knownF</a:t>
            </a:r>
            <a:r>
              <a:rPr lang="en-US" sz="2000" b="1" dirty="0"/>
              <a:t>[</a:t>
            </a:r>
            <a:r>
              <a:rPr lang="en-US" sz="2000" b="1" dirty="0" err="1"/>
              <a:t>i</a:t>
            </a:r>
            <a:r>
              <a:rPr lang="en-US" sz="2000" b="1" dirty="0"/>
              <a:t>] = t; </a:t>
            </a:r>
          </a:p>
          <a:p>
            <a:pPr marL="0" indent="0">
              <a:buNone/>
            </a:pPr>
            <a:r>
              <a:rPr lang="en-US" sz="2000" b="1" dirty="0" smtClean="0"/>
              <a:t>}</a:t>
            </a:r>
            <a:endParaRPr lang="en-US" sz="2000" b="1" dirty="0"/>
          </a:p>
          <a:p>
            <a:endParaRPr lang="en-US" sz="2000" dirty="0" smtClean="0"/>
          </a:p>
          <a:p>
            <a:r>
              <a:rPr lang="en-US" sz="2400" dirty="0" smtClean="0"/>
              <a:t>This is a partial solution. Initialization of </a:t>
            </a:r>
            <a:r>
              <a:rPr lang="en-US" sz="2400" b="1" dirty="0" smtClean="0"/>
              <a:t>known</a:t>
            </a:r>
            <a:r>
              <a:rPr lang="en-US" sz="2400" dirty="0" smtClean="0"/>
              <a:t> is not shown.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7449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</a:t>
            </a:r>
            <a:r>
              <a:rPr lang="en-US" dirty="0">
                <a:solidFill>
                  <a:srgbClr val="000000"/>
                </a:solidFill>
              </a:rPr>
              <a:t>Solution for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General strategy:</a:t>
            </a:r>
            <a:endParaRPr lang="en-US" sz="2400" dirty="0"/>
          </a:p>
          <a:p>
            <a:r>
              <a:rPr lang="en-US" sz="2400" dirty="0"/>
              <a:t>Create a top-level function that:</a:t>
            </a:r>
          </a:p>
          <a:p>
            <a:pPr lvl="1"/>
            <a:r>
              <a:rPr lang="en-US" sz="2000" dirty="0"/>
              <a:t>Creates memory for the array of solutions.</a:t>
            </a:r>
          </a:p>
          <a:p>
            <a:pPr lvl="1"/>
            <a:r>
              <a:rPr lang="en-US" sz="2000" dirty="0"/>
              <a:t>Initializes the array by marking that all solutions are currently "unknown".</a:t>
            </a:r>
          </a:p>
          <a:p>
            <a:pPr lvl="1"/>
            <a:r>
              <a:rPr lang="en-US" sz="2000" dirty="0"/>
              <a:t>Calls a helper function, that takes the same arguments, plus the solutions array.</a:t>
            </a:r>
          </a:p>
          <a:p>
            <a:r>
              <a:rPr lang="en-US" sz="2400" dirty="0"/>
              <a:t>The helper function: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the solution it wants is already </a:t>
            </a:r>
            <a:r>
              <a:rPr lang="en-US" sz="2000" dirty="0" smtClean="0"/>
              <a:t>computed, returns </a:t>
            </a:r>
            <a:r>
              <a:rPr lang="en-US" sz="2000" dirty="0"/>
              <a:t>the solution.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we have a base </a:t>
            </a:r>
            <a:r>
              <a:rPr lang="en-US" sz="2000" dirty="0" smtClean="0"/>
              <a:t>case, computes </a:t>
            </a:r>
            <a:r>
              <a:rPr lang="en-US" sz="2000" dirty="0"/>
              <a:t>the result directly.</a:t>
            </a:r>
          </a:p>
          <a:p>
            <a:pPr lvl="1"/>
            <a:r>
              <a:rPr lang="en-US" sz="2000" dirty="0" smtClean="0"/>
              <a:t>Otherwise: computes </a:t>
            </a:r>
            <a:r>
              <a:rPr lang="en-US" sz="2000" dirty="0"/>
              <a:t>the </a:t>
            </a:r>
            <a:r>
              <a:rPr lang="en-US" sz="2000" dirty="0" smtClean="0"/>
              <a:t>result using recursive calls.</a:t>
            </a:r>
            <a:endParaRPr lang="en-US" sz="2000" dirty="0"/>
          </a:p>
          <a:p>
            <a:pPr lvl="1"/>
            <a:r>
              <a:rPr lang="en-US" sz="2000" dirty="0"/>
              <a:t>Stores the result in the solutions array.</a:t>
            </a:r>
          </a:p>
          <a:p>
            <a:pPr lvl="1"/>
            <a:r>
              <a:rPr lang="en-US" sz="2000" dirty="0"/>
              <a:t>Returns the result.</a:t>
            </a:r>
          </a:p>
          <a:p>
            <a:r>
              <a:rPr lang="en-US" sz="2400" dirty="0"/>
              <a:t>How do we write these two functions for Fibonacci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071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Fibonacci(</a:t>
            </a:r>
            <a:r>
              <a:rPr lang="en-US" sz="2000" b="1" dirty="0" err="1"/>
              <a:t>int</a:t>
            </a:r>
            <a:r>
              <a:rPr lang="en-US" sz="2000" b="1" dirty="0"/>
              <a:t> number)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>
                <a:solidFill>
                  <a:srgbClr val="FF0000"/>
                </a:solidFill>
              </a:rPr>
              <a:t>// Creating memory for the array of solutions.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 err="1"/>
              <a:t>int</a:t>
            </a:r>
            <a:r>
              <a:rPr lang="en-US" sz="2000" b="1" dirty="0"/>
              <a:t> * solutions = </a:t>
            </a:r>
            <a:r>
              <a:rPr lang="en-US" sz="2000" b="1" dirty="0" err="1"/>
              <a:t>malloc</a:t>
            </a:r>
            <a:r>
              <a:rPr lang="en-US" sz="2000" b="1" dirty="0"/>
              <a:t>(</a:t>
            </a:r>
            <a:r>
              <a:rPr lang="en-US" sz="2000" b="1" dirty="0" err="1"/>
              <a:t>sizeof</a:t>
            </a:r>
            <a:r>
              <a:rPr lang="en-US" sz="2000" b="1" dirty="0"/>
              <a:t>(</a:t>
            </a:r>
            <a:r>
              <a:rPr lang="en-US" sz="2000" b="1" dirty="0" err="1"/>
              <a:t>int</a:t>
            </a:r>
            <a:r>
              <a:rPr lang="en-US" sz="2000" b="1" dirty="0"/>
              <a:t>) * (number +1));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 err="1"/>
              <a:t>int</a:t>
            </a:r>
            <a:r>
              <a:rPr lang="en-US" sz="2000" b="1" dirty="0"/>
              <a:t> index;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// Marking the solutions to all cases as "unknown".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// We use the convention that -1 stands for "unknown".</a:t>
            </a:r>
          </a:p>
          <a:p>
            <a:pPr marL="0" indent="0">
              <a:buNone/>
            </a:pPr>
            <a:r>
              <a:rPr lang="en-US" sz="2000" b="1" dirty="0"/>
              <a:t>   for (index = 0; index &lt;= number; index</a:t>
            </a:r>
            <a:r>
              <a:rPr lang="en-US" sz="2000" b="1" dirty="0" smtClean="0"/>
              <a:t>++)  solutions[index</a:t>
            </a:r>
            <a:r>
              <a:rPr lang="en-US" sz="2000" b="1" dirty="0"/>
              <a:t>] = -1;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 err="1"/>
              <a:t>int</a:t>
            </a:r>
            <a:r>
              <a:rPr lang="en-US" sz="2000" b="1" dirty="0"/>
              <a:t> result = </a:t>
            </a:r>
            <a:r>
              <a:rPr lang="en-US" sz="2000" b="1" dirty="0" err="1" smtClean="0"/>
              <a:t>FibHelper</a:t>
            </a:r>
            <a:r>
              <a:rPr lang="en-US" sz="2000" b="1" dirty="0" smtClean="0"/>
              <a:t>(number</a:t>
            </a:r>
            <a:r>
              <a:rPr lang="en-US" sz="2000" b="1" dirty="0"/>
              <a:t>, solutions);</a:t>
            </a:r>
          </a:p>
          <a:p>
            <a:pPr marL="0" indent="0">
              <a:buNone/>
            </a:pPr>
            <a:r>
              <a:rPr lang="en-US" sz="2000" b="1" dirty="0"/>
              <a:t>   free(solutions);</a:t>
            </a:r>
          </a:p>
          <a:p>
            <a:pPr marL="0" indent="0">
              <a:buNone/>
            </a:pPr>
            <a:r>
              <a:rPr lang="en-US" sz="2000" b="1" dirty="0"/>
              <a:t>   return result;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62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Helper </a:t>
            </a:r>
            <a:r>
              <a:rPr lang="en-US" dirty="0" smtClean="0">
                <a:solidFill>
                  <a:srgbClr val="000000"/>
                </a:solidFill>
              </a:rPr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 smtClean="0"/>
              <a:t>FibHelper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N, </a:t>
            </a:r>
            <a:r>
              <a:rPr lang="en-US" sz="2000" b="1" dirty="0" err="1"/>
              <a:t>int</a:t>
            </a:r>
            <a:r>
              <a:rPr lang="en-US" sz="2000" b="1" dirty="0"/>
              <a:t> * solutions)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>
                <a:solidFill>
                  <a:srgbClr val="FF0000"/>
                </a:solidFill>
              </a:rPr>
              <a:t>// if problem already solved, return stored solution.</a:t>
            </a:r>
          </a:p>
          <a:p>
            <a:pPr marL="0" indent="0">
              <a:buNone/>
            </a:pPr>
            <a:r>
              <a:rPr lang="en-US" sz="2000" b="1" dirty="0"/>
              <a:t>   if (</a:t>
            </a:r>
            <a:r>
              <a:rPr lang="en-US" sz="2000" b="1" dirty="0" smtClean="0"/>
              <a:t>solutions[N] </a:t>
            </a:r>
            <a:r>
              <a:rPr lang="en-US" sz="2000" b="1" dirty="0"/>
              <a:t>!= -1</a:t>
            </a:r>
            <a:r>
              <a:rPr lang="en-US" sz="2000" b="1" dirty="0" smtClean="0"/>
              <a:t>) </a:t>
            </a:r>
            <a:r>
              <a:rPr lang="en-US" sz="2000" b="1" dirty="0"/>
              <a:t>return solutions[number];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/>
              <a:t>result;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sz="2000" b="1" dirty="0" smtClean="0"/>
              <a:t>   if (N </a:t>
            </a:r>
            <a:r>
              <a:rPr lang="en-US" sz="2000" b="1" dirty="0"/>
              <a:t>== 0) result = 0</a:t>
            </a:r>
            <a:r>
              <a:rPr lang="en-US" sz="2000" b="1" dirty="0" smtClean="0"/>
              <a:t>;    </a:t>
            </a:r>
            <a:r>
              <a:rPr lang="en-US" sz="2000" b="1" dirty="0" smtClean="0">
                <a:solidFill>
                  <a:srgbClr val="FF0000"/>
                </a:solidFill>
              </a:rPr>
              <a:t>// base case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   else if </a:t>
            </a:r>
            <a:r>
              <a:rPr lang="en-US" sz="2000" b="1" dirty="0" smtClean="0"/>
              <a:t>(N </a:t>
            </a:r>
            <a:r>
              <a:rPr lang="en-US" sz="2000" b="1" dirty="0"/>
              <a:t>== 1) result = 1</a:t>
            </a:r>
            <a:r>
              <a:rPr lang="en-US" sz="2000" b="1" dirty="0" smtClean="0"/>
              <a:t>;</a:t>
            </a:r>
            <a:r>
              <a:rPr lang="en-US" sz="2000" b="1" dirty="0"/>
              <a:t> </a:t>
            </a:r>
            <a:r>
              <a:rPr lang="en-US" sz="2000" b="1" dirty="0" smtClean="0"/>
              <a:t>   </a:t>
            </a:r>
            <a:r>
              <a:rPr lang="en-US" sz="2000" b="1" dirty="0" smtClean="0">
                <a:solidFill>
                  <a:srgbClr val="FF0000"/>
                </a:solidFill>
              </a:rPr>
              <a:t>// </a:t>
            </a:r>
            <a:r>
              <a:rPr lang="en-US" sz="2000" b="1" dirty="0">
                <a:solidFill>
                  <a:srgbClr val="FF0000"/>
                </a:solidFill>
              </a:rPr>
              <a:t>base case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// recursive case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   else result = </a:t>
            </a:r>
            <a:r>
              <a:rPr lang="en-US" sz="2000" b="1" dirty="0" err="1" smtClean="0"/>
              <a:t>FibHelper</a:t>
            </a:r>
            <a:r>
              <a:rPr lang="en-US" sz="2000" b="1" dirty="0" smtClean="0"/>
              <a:t>(N-1</a:t>
            </a:r>
            <a:r>
              <a:rPr lang="en-US" sz="2000" b="1" dirty="0"/>
              <a:t>, solutions</a:t>
            </a:r>
            <a:r>
              <a:rPr lang="en-US" sz="2000" b="1" dirty="0" smtClean="0"/>
              <a:t>) + </a:t>
            </a:r>
            <a:r>
              <a:rPr lang="en-US" sz="2000" b="1" dirty="0" err="1" smtClean="0"/>
              <a:t>FibHelper</a:t>
            </a:r>
            <a:r>
              <a:rPr lang="en-US" sz="2000" b="1" dirty="0" smtClean="0"/>
              <a:t>(N-2</a:t>
            </a:r>
            <a:r>
              <a:rPr lang="en-US" sz="2000" b="1" dirty="0"/>
              <a:t>, solutions);</a:t>
            </a:r>
          </a:p>
          <a:p>
            <a:pPr marL="0" indent="0">
              <a:buNone/>
            </a:pPr>
            <a:r>
              <a:rPr lang="en-US" sz="1000" b="1" dirty="0" smtClean="0"/>
              <a:t>  </a:t>
            </a:r>
            <a:endParaRPr lang="en-US" sz="1000" b="1" dirty="0"/>
          </a:p>
          <a:p>
            <a:pPr marL="0" indent="0">
              <a:buNone/>
            </a:pPr>
            <a:r>
              <a:rPr lang="en-US" sz="2000" b="1" dirty="0"/>
              <a:t>   solutions[number] = result</a:t>
            </a:r>
            <a:r>
              <a:rPr lang="en-US" sz="2000" b="1" dirty="0" smtClean="0"/>
              <a:t>;      </a:t>
            </a:r>
            <a:r>
              <a:rPr lang="en-US" sz="2000" b="1" dirty="0" smtClean="0">
                <a:solidFill>
                  <a:srgbClr val="FF0000"/>
                </a:solidFill>
              </a:rPr>
              <a:t>// </a:t>
            </a:r>
            <a:r>
              <a:rPr lang="en-US" sz="2000" b="1" dirty="0" err="1" smtClean="0">
                <a:solidFill>
                  <a:srgbClr val="FF0000"/>
                </a:solidFill>
              </a:rPr>
              <a:t>memoization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   return result;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602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The Knapsack </a:t>
            </a:r>
            <a:r>
              <a:rPr lang="en-US" dirty="0" smtClean="0">
                <a:solidFill>
                  <a:srgbClr val="000000"/>
                </a:solidFill>
              </a:rPr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/>
              <a:t>The Fibonacci numbers are </a:t>
            </a:r>
            <a:r>
              <a:rPr lang="en-US" sz="2400" dirty="0" smtClean="0"/>
              <a:t>just a </a:t>
            </a:r>
            <a:r>
              <a:rPr lang="en-US" sz="2400" dirty="0"/>
              <a:t>toy example for dynamic </a:t>
            </a:r>
            <a:r>
              <a:rPr lang="en-US" sz="2400" dirty="0" smtClean="0"/>
              <a:t>programming, as they </a:t>
            </a:r>
            <a:r>
              <a:rPr lang="en-US" sz="2400" dirty="0"/>
              <a:t>can be </a:t>
            </a:r>
            <a:r>
              <a:rPr lang="en-US" sz="2400" dirty="0" smtClean="0"/>
              <a:t>computed with a simple for loop.</a:t>
            </a:r>
            <a:endParaRPr lang="en-US" sz="2000" dirty="0"/>
          </a:p>
          <a:p>
            <a:r>
              <a:rPr lang="en-US" sz="2400" dirty="0"/>
              <a:t>The classic problem for introducing dynamic programming is the </a:t>
            </a:r>
            <a:r>
              <a:rPr lang="en-US" sz="2400" b="1" dirty="0"/>
              <a:t>knapsack problem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/>
              <a:t>A thief breaks in at the store.</a:t>
            </a:r>
          </a:p>
          <a:p>
            <a:pPr lvl="1"/>
            <a:r>
              <a:rPr lang="en-US" sz="2000" dirty="0"/>
              <a:t>The thief can only carry out of the store items with a total weight of W.</a:t>
            </a:r>
          </a:p>
          <a:p>
            <a:pPr lvl="1"/>
            <a:r>
              <a:rPr lang="en-US" sz="2000" dirty="0" smtClean="0"/>
              <a:t>There are N types of items at the store. Each type 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has </a:t>
            </a:r>
            <a:r>
              <a:rPr lang="en-US" sz="2000" dirty="0"/>
              <a:t>a value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and </a:t>
            </a:r>
            <a:r>
              <a:rPr lang="en-US" sz="2000" dirty="0"/>
              <a:t>a </a:t>
            </a:r>
            <a:r>
              <a:rPr lang="en-US" sz="2000" dirty="0" smtClean="0"/>
              <a:t>weight W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What is the maximum total value items that the thief can carry out?</a:t>
            </a:r>
          </a:p>
          <a:p>
            <a:pPr lvl="1"/>
            <a:r>
              <a:rPr lang="en-US" sz="2000" dirty="0"/>
              <a:t>What items should the thief carry out to obtain this maximum value</a:t>
            </a:r>
            <a:r>
              <a:rPr lang="en-US" sz="2000" dirty="0" smtClean="0"/>
              <a:t>?</a:t>
            </a:r>
          </a:p>
          <a:p>
            <a:r>
              <a:rPr lang="en-US" sz="2400" dirty="0"/>
              <a:t>We will make </a:t>
            </a:r>
            <a:r>
              <a:rPr lang="en-US" sz="2400" dirty="0" smtClean="0"/>
              <a:t>two important assumptions: 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hat the store has </a:t>
            </a:r>
            <a:r>
              <a:rPr lang="en-US" sz="2000" b="1" dirty="0"/>
              <a:t>unlimited quantities </a:t>
            </a:r>
            <a:r>
              <a:rPr lang="en-US" sz="2000" dirty="0"/>
              <a:t>of each item type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That </a:t>
            </a:r>
            <a:r>
              <a:rPr lang="en-US" sz="2000" b="1" dirty="0"/>
              <a:t>the weight of each item is an </a:t>
            </a:r>
            <a:r>
              <a:rPr lang="en-US" sz="2000" b="1" dirty="0" smtClean="0"/>
              <a:t>integer</a:t>
            </a:r>
            <a:r>
              <a:rPr lang="en-US" sz="2000" b="1" dirty="0"/>
              <a:t> </a:t>
            </a:r>
            <a:r>
              <a:rPr lang="en-US" sz="2000" b="1" dirty="0" smtClean="0"/>
              <a:t>&gt;= 1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7569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type:	A	B	C	D	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weight:	3	4	7	8	9	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		4	5	10	11	13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For example, suppose that the table above describes the types of items available at the store.</a:t>
            </a:r>
          </a:p>
          <a:p>
            <a:r>
              <a:rPr lang="en-US" sz="2400" dirty="0"/>
              <a:t>Suppose that the thief can carry out a maximum weight of 17.</a:t>
            </a:r>
          </a:p>
          <a:p>
            <a:r>
              <a:rPr lang="en-US" sz="2400" dirty="0"/>
              <a:t>What are possible combinations of items that the thief can carry out?</a:t>
            </a:r>
          </a:p>
          <a:p>
            <a:pPr lvl="1"/>
            <a:r>
              <a:rPr lang="en-US" sz="2000" dirty="0"/>
              <a:t>Five A's: weight = 15, value = 20.</a:t>
            </a:r>
          </a:p>
          <a:p>
            <a:pPr lvl="1"/>
            <a:r>
              <a:rPr lang="en-US" sz="2000" dirty="0"/>
              <a:t>Two A's, a B, and a C: weight =  17, value = 23.</a:t>
            </a:r>
          </a:p>
          <a:p>
            <a:pPr lvl="1"/>
            <a:r>
              <a:rPr lang="en-US" sz="2000" dirty="0"/>
              <a:t>A D and an E: weight = 17, value = 24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The question is, what is the best combination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0344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 type:	A	B	C	D	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weight:	3	4	7	8	9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		4	5	10	11	13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For example, suppose that the table above describes the types of items available at the store</a:t>
            </a:r>
            <a:r>
              <a:rPr lang="en-US" sz="2400" dirty="0" smtClean="0"/>
              <a:t>.</a:t>
            </a:r>
            <a:endParaRPr lang="en-US" sz="2000" dirty="0"/>
          </a:p>
          <a:p>
            <a:r>
              <a:rPr lang="en-US" sz="2400" dirty="0"/>
              <a:t>The question is, what is the best combination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Can you propose any algorithm (even horribly slow) for finding the best </a:t>
            </a:r>
            <a:r>
              <a:rPr lang="en-US" sz="2400" dirty="0" smtClean="0"/>
              <a:t>combination?</a:t>
            </a:r>
          </a:p>
          <a:p>
            <a:endParaRPr lang="en-US" sz="24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32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b="1" u="sng" dirty="0"/>
              <a:t>Recursive algorithms</a:t>
            </a:r>
            <a:r>
              <a:rPr lang="en-US" sz="2400" dirty="0"/>
              <a:t>: algorithms that solve a problem by solving one or more smaller instances of the same problem.</a:t>
            </a:r>
          </a:p>
          <a:p>
            <a:r>
              <a:rPr lang="en-US" sz="2400" dirty="0"/>
              <a:t>A recursive algorithm can always be implemented both using recursive functions, and without recursive functions.</a:t>
            </a:r>
          </a:p>
          <a:p>
            <a:r>
              <a:rPr lang="en-US" sz="2400" dirty="0"/>
              <a:t>Example of a recursive function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71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 type:	A	B	C	D	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weight:	3	4	7	8	9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		4	5	10	11	13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One approach: consider all possible sets of items.</a:t>
            </a:r>
          </a:p>
          <a:p>
            <a:r>
              <a:rPr lang="en-US" sz="2400" dirty="0"/>
              <a:t>Would that work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707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 type:	A	B	C	D	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weight:	3	4	7	8	9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		4	5	10	11	13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One approach: consider all possible sets of items.</a:t>
            </a:r>
          </a:p>
          <a:p>
            <a:r>
              <a:rPr lang="en-US" sz="2400" dirty="0"/>
              <a:t>Would that work</a:t>
            </a:r>
            <a:r>
              <a:rPr lang="en-US" sz="2400" dirty="0" smtClean="0"/>
              <a:t>? </a:t>
            </a:r>
            <a:r>
              <a:rPr lang="en-US" sz="2400" b="1" dirty="0" smtClean="0"/>
              <a:t>NO!!!</a:t>
            </a:r>
            <a:endParaRPr lang="en-US" sz="2400" b="1" dirty="0"/>
          </a:p>
          <a:p>
            <a:pPr lvl="1"/>
            <a:r>
              <a:rPr lang="en-US" sz="2000" dirty="0" smtClean="0"/>
              <a:t>We </a:t>
            </a:r>
            <a:r>
              <a:rPr lang="en-US" sz="2000" dirty="0"/>
              <a:t>have unlimited quantities of each item.</a:t>
            </a:r>
          </a:p>
          <a:p>
            <a:pPr lvl="1"/>
            <a:r>
              <a:rPr lang="en-US" sz="2000" dirty="0"/>
              <a:t>Therefore the number of all possible set of items is infinite, so it takes </a:t>
            </a:r>
            <a:r>
              <a:rPr lang="en-US" sz="2000" b="1" u="sng" dirty="0"/>
              <a:t>infinite time</a:t>
            </a:r>
            <a:r>
              <a:rPr lang="en-US" sz="2000" dirty="0"/>
              <a:t> to consider them.</a:t>
            </a:r>
          </a:p>
          <a:p>
            <a:r>
              <a:rPr lang="en-US" sz="2400" dirty="0"/>
              <a:t>An algorithm that takes infinite time </a:t>
            </a:r>
            <a:r>
              <a:rPr lang="en-US" sz="2400" b="1" dirty="0"/>
              <a:t>IS NOT THE SAME </a:t>
            </a:r>
            <a:r>
              <a:rPr lang="en-US" sz="2400" b="1" dirty="0" smtClean="0"/>
              <a:t>THING</a:t>
            </a:r>
            <a:r>
              <a:rPr lang="en-US" sz="2400" dirty="0" smtClean="0"/>
              <a:t> </a:t>
            </a:r>
            <a:r>
              <a:rPr lang="en-US" sz="2400" dirty="0"/>
              <a:t>as an algorithm that is horribly slow.</a:t>
            </a:r>
          </a:p>
          <a:p>
            <a:pPr lvl="1"/>
            <a:r>
              <a:rPr lang="en-US" sz="2000" dirty="0"/>
              <a:t>Horribly slow algorithms </a:t>
            </a:r>
            <a:r>
              <a:rPr lang="en-US" sz="2000" b="1" u="sng" dirty="0"/>
              <a:t>eventually terminate</a:t>
            </a:r>
            <a:r>
              <a:rPr lang="en-US" sz="2000" dirty="0"/>
              <a:t>, so mathematically they are </a:t>
            </a:r>
            <a:r>
              <a:rPr lang="en-US" sz="2000" b="1" u="sng" dirty="0"/>
              <a:t>valid solutions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Algorithms that take infinite time </a:t>
            </a:r>
            <a:r>
              <a:rPr lang="en-US" sz="2000" b="1" u="sng" dirty="0"/>
              <a:t>never terminate</a:t>
            </a:r>
            <a:r>
              <a:rPr lang="en-US" sz="2000" dirty="0"/>
              <a:t>, so they are mathematically </a:t>
            </a:r>
            <a:r>
              <a:rPr lang="en-US" sz="2000" b="1" u="sng" dirty="0"/>
              <a:t>not valid solutions</a:t>
            </a:r>
            <a:r>
              <a:rPr lang="en-US" sz="2000" dirty="0"/>
              <a:t>.</a:t>
            </a:r>
          </a:p>
          <a:p>
            <a:endParaRPr lang="en-US" sz="24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754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use dynamic programming, we need to identify whether solving our problem can be done easily if we have already sold smaller problems.</a:t>
            </a:r>
          </a:p>
          <a:p>
            <a:r>
              <a:rPr lang="en-US" sz="2400" dirty="0"/>
              <a:t>What would be a smaller problem? </a:t>
            </a:r>
          </a:p>
          <a:p>
            <a:pPr lvl="1"/>
            <a:r>
              <a:rPr lang="en-US" sz="2000" dirty="0"/>
              <a:t>Our original problem is: find the set of items with weight &lt;= W that has the most value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018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use dynamic programming, we need to identify whether solving our problem can be done easily if we have already sold smaller problems.</a:t>
            </a:r>
          </a:p>
          <a:p>
            <a:r>
              <a:rPr lang="en-US" sz="2400" dirty="0"/>
              <a:t>What would be a smaller problem? </a:t>
            </a:r>
          </a:p>
          <a:p>
            <a:pPr lvl="1"/>
            <a:r>
              <a:rPr lang="en-US" sz="2000" dirty="0"/>
              <a:t>Our original problem is: find the set of items with weight &lt;= W that has the most value.</a:t>
            </a:r>
          </a:p>
          <a:p>
            <a:r>
              <a:rPr lang="en-US" sz="2400" dirty="0"/>
              <a:t>A smaller problem is: find the set of items with weight &lt;= W' that has the most value, where W' &lt; W.</a:t>
            </a:r>
          </a:p>
          <a:p>
            <a:r>
              <a:rPr lang="en-US" sz="2400" dirty="0"/>
              <a:t>If we have solved the problem for all W' &lt; W, how can we use those solutions to solve the problem for W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404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Our original problem is: find the set of items with weight &lt;= W that has the most value.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smaller problem is: find the set of items with weight &lt;= W' that has the most value, where W' &lt; W.</a:t>
            </a:r>
          </a:p>
          <a:p>
            <a:r>
              <a:rPr lang="en-US" sz="2400" dirty="0"/>
              <a:t>If we have solved the problem for all W' &lt; W, how can we use those solutions to solve the problem for W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b="1" dirty="0" err="1" smtClean="0"/>
              <a:t>int</a:t>
            </a:r>
            <a:r>
              <a:rPr lang="en-US" sz="2000" b="1" dirty="0" smtClean="0"/>
              <a:t> knap(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W</a:t>
            </a:r>
            <a:r>
              <a:rPr lang="en-US" sz="2000" b="1" dirty="0" smtClean="0">
                <a:solidFill>
                  <a:prstClr val="black"/>
                </a:solidFill>
              </a:rPr>
              <a:t>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</a:t>
            </a:r>
            <a:r>
              <a:rPr lang="en-US" sz="2000" b="1" dirty="0" smtClean="0"/>
              <a:t>):</a:t>
            </a:r>
          </a:p>
          <a:p>
            <a:pPr marL="0" indent="0">
              <a:buNone/>
            </a:pPr>
            <a:r>
              <a:rPr lang="en-US" sz="2000" b="1" dirty="0" smtClean="0"/>
              <a:t>{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 err="1" smtClean="0"/>
              <a:t>max_value</a:t>
            </a:r>
            <a:r>
              <a:rPr lang="en-US" sz="2000" b="1" dirty="0" smtClean="0"/>
              <a:t> = 0;</a:t>
            </a:r>
          </a:p>
          <a:p>
            <a:pPr marL="0" indent="0">
              <a:buNone/>
            </a:pPr>
            <a:r>
              <a:rPr lang="en-US" sz="2000" b="1" dirty="0" smtClean="0"/>
              <a:t>   For each type of item i:</a:t>
            </a:r>
          </a:p>
          <a:p>
            <a:pPr marL="0" indent="0">
              <a:buNone/>
            </a:pPr>
            <a:r>
              <a:rPr lang="en-US" sz="2000" b="1" dirty="0" smtClean="0"/>
              <a:t>      value = values[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] + </a:t>
            </a:r>
            <a:r>
              <a:rPr lang="en-US" sz="2000" b="1" dirty="0" smtClean="0">
                <a:solidFill>
                  <a:srgbClr val="FF0000"/>
                </a:solidFill>
              </a:rPr>
              <a:t>knap(W - weights[</a:t>
            </a:r>
            <a:r>
              <a:rPr lang="en-US" sz="2000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])</a:t>
            </a:r>
            <a:r>
              <a:rPr lang="en-US" sz="2000" b="1" dirty="0" smtClean="0"/>
              <a:t>;</a:t>
            </a:r>
          </a:p>
          <a:p>
            <a:pPr marL="0" indent="0">
              <a:buNone/>
            </a:pPr>
            <a:r>
              <a:rPr lang="en-US" sz="2000" b="1" dirty="0" smtClean="0"/>
              <a:t>      if (value &gt; </a:t>
            </a:r>
            <a:r>
              <a:rPr lang="en-US" sz="2000" b="1" dirty="0" err="1" smtClean="0"/>
              <a:t>max_value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max_value</a:t>
            </a:r>
            <a:r>
              <a:rPr lang="en-US" sz="2000" b="1" dirty="0" smtClean="0"/>
              <a:t> = value.</a:t>
            </a:r>
          </a:p>
          <a:p>
            <a:pPr marL="0" indent="0">
              <a:buNone/>
            </a:pPr>
            <a:r>
              <a:rPr lang="en-US" sz="2000" b="1" dirty="0" smtClean="0"/>
              <a:t>}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4724400"/>
            <a:ext cx="3069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solution to smaller problem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343400" y="5048310"/>
            <a:ext cx="1219200" cy="43809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5168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How Does This Work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3581400" cy="5029200"/>
          </a:xfrm>
        </p:spPr>
        <p:txBody>
          <a:bodyPr/>
          <a:lstStyle/>
          <a:p>
            <a:r>
              <a:rPr lang="en-US" sz="2400" dirty="0" smtClean="0"/>
              <a:t>We want to compute: knap(17).</a:t>
            </a:r>
          </a:p>
          <a:p>
            <a:r>
              <a:rPr lang="en-US" sz="2400" dirty="0" smtClean="0"/>
              <a:t>knap(17) can be computed from which values?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/>
              <a:t>val_A</a:t>
            </a:r>
            <a:r>
              <a:rPr lang="en-US" sz="2400" dirty="0"/>
              <a:t> = </a:t>
            </a:r>
            <a:r>
              <a:rPr lang="en-US" sz="2400" dirty="0" smtClean="0"/>
              <a:t>???</a:t>
            </a:r>
            <a:endParaRPr lang="en-US" sz="2400" dirty="0"/>
          </a:p>
          <a:p>
            <a:r>
              <a:rPr lang="en-US" sz="2400" dirty="0" err="1" smtClean="0"/>
              <a:t>val_B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???</a:t>
            </a:r>
            <a:endParaRPr lang="en-US" sz="2400" dirty="0"/>
          </a:p>
          <a:p>
            <a:r>
              <a:rPr lang="en-US" sz="2400" dirty="0" err="1" smtClean="0"/>
              <a:t>val_C</a:t>
            </a:r>
            <a:r>
              <a:rPr lang="en-US" sz="2400" dirty="0" smtClean="0"/>
              <a:t> </a:t>
            </a:r>
            <a:r>
              <a:rPr lang="en-US" sz="2400" dirty="0"/>
              <a:t>= ???</a:t>
            </a:r>
          </a:p>
          <a:p>
            <a:r>
              <a:rPr lang="en-US" sz="2400" dirty="0" err="1" smtClean="0"/>
              <a:t>val_D</a:t>
            </a:r>
            <a:r>
              <a:rPr lang="en-US" sz="2400" dirty="0" smtClean="0"/>
              <a:t> </a:t>
            </a:r>
            <a:r>
              <a:rPr lang="en-US" sz="2400" dirty="0"/>
              <a:t>= ???</a:t>
            </a:r>
          </a:p>
          <a:p>
            <a:r>
              <a:rPr lang="en-US" sz="2400" dirty="0" err="1" smtClean="0"/>
              <a:t>val_E</a:t>
            </a:r>
            <a:r>
              <a:rPr lang="en-US" sz="2400" dirty="0" smtClean="0"/>
              <a:t> </a:t>
            </a:r>
            <a:r>
              <a:rPr lang="en-US" sz="2400" dirty="0"/>
              <a:t>= ???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655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3048000"/>
            <a:ext cx="4996417" cy="2985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W, </a:t>
            </a:r>
            <a:r>
              <a:rPr lang="en-US" sz="2000" b="1" dirty="0" err="1" smtClean="0">
                <a:solidFill>
                  <a:prstClr val="black"/>
                </a:solidFill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</a:rPr>
              <a:t> * weights, </a:t>
            </a:r>
            <a:r>
              <a:rPr lang="en-US" sz="2000" b="1" dirty="0" err="1" smtClean="0">
                <a:solidFill>
                  <a:prstClr val="black"/>
                </a:solidFill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</a:rPr>
              <a:t> * values):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For each type of item i: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    value </a:t>
            </a:r>
            <a:r>
              <a:rPr lang="en-US" sz="2000" b="1" dirty="0">
                <a:solidFill>
                  <a:prstClr val="black"/>
                </a:solidFill>
              </a:rPr>
              <a:t>= </a:t>
            </a:r>
            <a:r>
              <a:rPr lang="en-US" sz="2000" b="1" dirty="0" smtClean="0">
                <a:solidFill>
                  <a:prstClr val="black"/>
                </a:solidFill>
              </a:rPr>
              <a:t>values[</a:t>
            </a:r>
            <a:r>
              <a:rPr lang="en-US" sz="2000" b="1" dirty="0" err="1" smtClean="0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knap(W - weights[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if </a:t>
            </a:r>
            <a:r>
              <a:rPr lang="en-US" sz="2000" b="1" dirty="0" smtClean="0">
                <a:solidFill>
                  <a:prstClr val="black"/>
                </a:solidFill>
              </a:rPr>
              <a:t>(value </a:t>
            </a:r>
            <a:r>
              <a:rPr lang="en-US" sz="2000" b="1" dirty="0">
                <a:solidFill>
                  <a:prstClr val="black"/>
                </a:solidFill>
              </a:rPr>
              <a:t>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</a:t>
            </a:r>
            <a:r>
              <a:rPr lang="en-US" sz="2000" b="1" dirty="0" smtClean="0">
                <a:solidFill>
                  <a:prstClr val="black"/>
                </a:solidFill>
              </a:rPr>
              <a:t>value</a:t>
            </a:r>
            <a:r>
              <a:rPr lang="en-US" sz="2000" b="1" dirty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}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1371600"/>
            <a:ext cx="4801314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 type: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  B   C   D   E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weight: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3   4   7   8   9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	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4   5   10  11  13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782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How Does This Work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3581400" cy="5029200"/>
          </a:xfrm>
        </p:spPr>
        <p:txBody>
          <a:bodyPr/>
          <a:lstStyle/>
          <a:p>
            <a:r>
              <a:rPr lang="en-US" sz="2400" dirty="0" smtClean="0"/>
              <a:t>We want to compute: knap(17).</a:t>
            </a:r>
          </a:p>
          <a:p>
            <a:r>
              <a:rPr lang="en-US" sz="2400" dirty="0" smtClean="0"/>
              <a:t>knap(17) will be the maximum of these five values: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/>
              <a:t>val_A</a:t>
            </a:r>
            <a:r>
              <a:rPr lang="en-US" sz="2400" dirty="0"/>
              <a:t> = 3 + knap(14)</a:t>
            </a:r>
          </a:p>
          <a:p>
            <a:r>
              <a:rPr lang="en-US" sz="2400" dirty="0" err="1" smtClean="0"/>
              <a:t>val_B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4 </a:t>
            </a:r>
            <a:r>
              <a:rPr lang="en-US" sz="2400" dirty="0"/>
              <a:t>+ </a:t>
            </a:r>
            <a:r>
              <a:rPr lang="en-US" sz="2400" dirty="0" smtClean="0"/>
              <a:t>knap(13)</a:t>
            </a:r>
            <a:endParaRPr lang="en-US" sz="2400" dirty="0"/>
          </a:p>
          <a:p>
            <a:r>
              <a:rPr lang="en-US" sz="2400" dirty="0" err="1" smtClean="0"/>
              <a:t>val_C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7 </a:t>
            </a:r>
            <a:r>
              <a:rPr lang="en-US" sz="2400" dirty="0"/>
              <a:t>+ </a:t>
            </a:r>
            <a:r>
              <a:rPr lang="en-US" sz="2400" dirty="0" smtClean="0"/>
              <a:t>knap(10)</a:t>
            </a:r>
            <a:endParaRPr lang="en-US" sz="2400" dirty="0"/>
          </a:p>
          <a:p>
            <a:r>
              <a:rPr lang="en-US" sz="2400" dirty="0" err="1" smtClean="0"/>
              <a:t>val_D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8 </a:t>
            </a:r>
            <a:r>
              <a:rPr lang="en-US" sz="2400" dirty="0"/>
              <a:t>+ </a:t>
            </a:r>
            <a:r>
              <a:rPr lang="en-US" sz="2400" dirty="0" smtClean="0"/>
              <a:t>knap(9)</a:t>
            </a:r>
            <a:endParaRPr lang="en-US" sz="2400" dirty="0"/>
          </a:p>
          <a:p>
            <a:r>
              <a:rPr lang="en-US" sz="2400" dirty="0" err="1" smtClean="0"/>
              <a:t>val_E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9 </a:t>
            </a:r>
            <a:r>
              <a:rPr lang="en-US" sz="2400" dirty="0"/>
              <a:t>+ </a:t>
            </a:r>
            <a:r>
              <a:rPr lang="en-US" sz="2400" dirty="0" smtClean="0"/>
              <a:t>knap(8)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655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3048000"/>
            <a:ext cx="4996417" cy="2985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W,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values):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For each type of item i: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value = values[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knap(W - weights[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1371600"/>
            <a:ext cx="4801314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 type: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  B   C   D   E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weight: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3   4   7   8   9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	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4   5   10  11  13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2034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19200"/>
            <a:ext cx="7108036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 smtClean="0">
                <a:solidFill>
                  <a:prstClr val="black"/>
                </a:solidFill>
              </a:rPr>
              <a:t>pseudocode</a:t>
            </a:r>
            <a:r>
              <a:rPr lang="en-US" sz="2000" b="1" dirty="0" smtClean="0">
                <a:solidFill>
                  <a:prstClr val="black"/>
                </a:solidFill>
              </a:rPr>
              <a:t>: </a:t>
            </a:r>
          </a:p>
          <a:p>
            <a:pPr lvl="0">
              <a:spcBef>
                <a:spcPct val="20000"/>
              </a:spcBef>
            </a:pP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W,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values):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For each type of item i: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value = values[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knap(W - weights[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 smtClean="0">
                <a:solidFill>
                  <a:prstClr val="black"/>
                </a:solidFill>
              </a:rPr>
              <a:t>], weights, values);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</a:t>
            </a:r>
            <a:r>
              <a:rPr lang="en-US" sz="2000" b="1" dirty="0" smtClean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return </a:t>
            </a:r>
            <a:r>
              <a:rPr lang="en-US" sz="2000" b="1" dirty="0" err="1" smtClean="0">
                <a:solidFill>
                  <a:prstClr val="black"/>
                </a:solidFill>
              </a:rPr>
              <a:t>max_value</a:t>
            </a:r>
            <a:r>
              <a:rPr lang="en-US" sz="2000" b="1" dirty="0" smtClean="0">
                <a:solidFill>
                  <a:prstClr val="black"/>
                </a:solidFill>
              </a:rPr>
              <a:t>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}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486400"/>
            <a:ext cx="33956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missing from </a:t>
            </a:r>
            <a:r>
              <a:rPr lang="en-US" sz="2400" dirty="0" smtClean="0">
                <a:solidFill>
                  <a:srgbClr val="FF0000"/>
                </a:solidFill>
              </a:rPr>
              <a:t>this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pseudocode</a:t>
            </a:r>
            <a:r>
              <a:rPr lang="en-US" sz="2400" dirty="0" smtClean="0">
                <a:solidFill>
                  <a:srgbClr val="FF0000"/>
                </a:solidFill>
              </a:rPr>
              <a:t> if we want a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complete </a:t>
            </a:r>
            <a:r>
              <a:rPr lang="en-US" sz="2400" dirty="0">
                <a:solidFill>
                  <a:srgbClr val="FF0000"/>
                </a:solidFill>
              </a:rPr>
              <a:t>solution?</a:t>
            </a:r>
          </a:p>
        </p:txBody>
      </p:sp>
    </p:spTree>
    <p:extLst>
      <p:ext uri="{BB962C8B-B14F-4D97-AF65-F5344CB8AC3E}">
        <p14:creationId xmlns:p14="http://schemas.microsoft.com/office/powerpoint/2010/main" val="7928195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19200"/>
            <a:ext cx="7108036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 smtClean="0">
                <a:solidFill>
                  <a:prstClr val="black"/>
                </a:solidFill>
              </a:rPr>
              <a:t>pseudocode</a:t>
            </a:r>
            <a:r>
              <a:rPr lang="en-US" sz="2000" b="1" dirty="0" smtClean="0">
                <a:solidFill>
                  <a:prstClr val="black"/>
                </a:solidFill>
              </a:rPr>
              <a:t>: </a:t>
            </a:r>
          </a:p>
          <a:p>
            <a:pPr lvl="0">
              <a:spcBef>
                <a:spcPct val="20000"/>
              </a:spcBef>
            </a:pP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W,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values):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For each type of item i: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value = values[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knap(W - weights[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 smtClean="0">
                <a:solidFill>
                  <a:prstClr val="black"/>
                </a:solidFill>
              </a:rPr>
              <a:t>], weights, values);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</a:t>
            </a:r>
            <a:r>
              <a:rPr lang="en-US" sz="2000" b="1" dirty="0" smtClean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return </a:t>
            </a:r>
            <a:r>
              <a:rPr lang="en-US" sz="2000" b="1" dirty="0" err="1" smtClean="0">
                <a:solidFill>
                  <a:prstClr val="black"/>
                </a:solidFill>
              </a:rPr>
              <a:t>max_value</a:t>
            </a:r>
            <a:r>
              <a:rPr lang="en-US" sz="2000" b="1" dirty="0" smtClean="0">
                <a:solidFill>
                  <a:prstClr val="black"/>
                </a:solidFill>
              </a:rPr>
              <a:t>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}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486400"/>
            <a:ext cx="33956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missing from </a:t>
            </a:r>
            <a:r>
              <a:rPr lang="en-US" sz="2400" dirty="0" smtClean="0">
                <a:solidFill>
                  <a:srgbClr val="FF0000"/>
                </a:solidFill>
              </a:rPr>
              <a:t>this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pseudocode</a:t>
            </a:r>
            <a:r>
              <a:rPr lang="en-US" sz="2400" dirty="0" smtClean="0">
                <a:solidFill>
                  <a:srgbClr val="FF0000"/>
                </a:solidFill>
              </a:rPr>
              <a:t> if we want a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complete </a:t>
            </a:r>
            <a:r>
              <a:rPr lang="en-US" sz="2400" dirty="0">
                <a:solidFill>
                  <a:srgbClr val="FF0000"/>
                </a:solidFill>
              </a:rPr>
              <a:t>solution?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5671065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rgbClr val="FF0000"/>
                </a:solidFill>
              </a:rPr>
              <a:t>The base case:</a:t>
            </a:r>
          </a:p>
          <a:p>
            <a:pPr lvl="0"/>
            <a:r>
              <a:rPr lang="en-US" sz="2400" dirty="0">
                <a:solidFill>
                  <a:srgbClr val="FF0000"/>
                </a:solidFill>
              </a:rPr>
              <a:t>knap(0) = 0</a:t>
            </a:r>
          </a:p>
        </p:txBody>
      </p:sp>
    </p:spTree>
    <p:extLst>
      <p:ext uri="{BB962C8B-B14F-4D97-AF65-F5344CB8AC3E}">
        <p14:creationId xmlns:p14="http://schemas.microsoft.com/office/powerpoint/2010/main" val="30708085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8350" y="1447800"/>
            <a:ext cx="1904999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 smtClean="0">
                <a:solidFill>
                  <a:prstClr val="black"/>
                </a:solidFill>
              </a:rPr>
              <a:t>struct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Items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number;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char ** types;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weights;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1447800"/>
            <a:ext cx="5867400" cy="48320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knapsack(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, </a:t>
            </a:r>
            <a:r>
              <a:rPr lang="en-US" sz="2000" b="1" dirty="0" err="1">
                <a:solidFill>
                  <a:prstClr val="black"/>
                </a:solidFill>
              </a:rPr>
              <a:t>struct</a:t>
            </a:r>
            <a:r>
              <a:rPr lang="en-US" sz="2000" b="1" dirty="0">
                <a:solidFill>
                  <a:prstClr val="black"/>
                </a:solidFill>
              </a:rPr>
              <a:t> Items items)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if (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&lt;= </a:t>
            </a:r>
            <a:r>
              <a:rPr lang="en-US" sz="2000" b="1" dirty="0">
                <a:solidFill>
                  <a:prstClr val="black"/>
                </a:solidFill>
              </a:rPr>
              <a:t>0) return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for (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= 0;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&lt; </a:t>
            </a:r>
            <a:r>
              <a:rPr lang="en-US" sz="2000" b="1" dirty="0" err="1">
                <a:solidFill>
                  <a:prstClr val="black"/>
                </a:solidFill>
              </a:rPr>
              <a:t>items.number</a:t>
            </a:r>
            <a:r>
              <a:rPr lang="en-US" sz="2000" b="1" dirty="0">
                <a:solidFill>
                  <a:prstClr val="black"/>
                </a:solidFill>
              </a:rPr>
              <a:t>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++)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rem =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- </a:t>
            </a:r>
            <a:r>
              <a:rPr lang="en-US" sz="2000" b="1" dirty="0" err="1">
                <a:solidFill>
                  <a:prstClr val="black"/>
                </a:solidFill>
              </a:rPr>
              <a:t>items.weights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  </a:t>
            </a:r>
            <a:r>
              <a:rPr lang="en-US" sz="2000" b="1" dirty="0" err="1" smtClean="0">
                <a:solidFill>
                  <a:prstClr val="black"/>
                </a:solidFill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value = </a:t>
            </a:r>
            <a:r>
              <a:rPr lang="en-US" sz="2000" b="1" dirty="0" err="1">
                <a:solidFill>
                  <a:prstClr val="black"/>
                </a:solidFill>
              </a:rPr>
              <a:t>items.values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</a:t>
            </a:r>
            <a:r>
              <a:rPr lang="en-US" sz="2000" b="1" dirty="0" smtClean="0">
                <a:solidFill>
                  <a:prstClr val="black"/>
                </a:solidFill>
              </a:rPr>
              <a:t>knapsack(rem, </a:t>
            </a:r>
            <a:r>
              <a:rPr lang="en-US" sz="2000" b="1" dirty="0">
                <a:solidFill>
                  <a:prstClr val="black"/>
                </a:solidFill>
              </a:rPr>
              <a:t>items);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smtClean="0">
                <a:solidFill>
                  <a:prstClr val="black"/>
                </a:solidFill>
              </a:rPr>
              <a:t>if </a:t>
            </a:r>
            <a:r>
              <a:rPr lang="en-US" sz="2000" b="1" dirty="0">
                <a:solidFill>
                  <a:prstClr val="black"/>
                </a:solidFill>
              </a:rPr>
              <a:t>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}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</a:t>
            </a:r>
            <a:r>
              <a:rPr lang="en-US" sz="2000" b="1" dirty="0">
                <a:solidFill>
                  <a:prstClr val="black"/>
                </a:solidFill>
              </a:rPr>
              <a:t>return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;  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262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2971800"/>
          </a:xfrm>
        </p:spPr>
        <p:txBody>
          <a:bodyPr/>
          <a:lstStyle/>
          <a:p>
            <a:r>
              <a:rPr lang="en-US" sz="2400" b="1" u="sng" dirty="0" smtClean="0"/>
              <a:t>Recursive </a:t>
            </a:r>
            <a:r>
              <a:rPr lang="en-US" sz="2400" b="1" u="sng" dirty="0"/>
              <a:t>algorithms</a:t>
            </a:r>
            <a:r>
              <a:rPr lang="en-US" sz="2400" dirty="0"/>
              <a:t>: algorithms that solve a problem by solving one or more smaller instances of the same problem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 recursive algorithm can </a:t>
            </a:r>
            <a:r>
              <a:rPr lang="en-US" sz="2400" dirty="0" smtClean="0"/>
              <a:t>always be </a:t>
            </a:r>
            <a:r>
              <a:rPr lang="en-US" sz="2400" dirty="0"/>
              <a:t>implemented </a:t>
            </a:r>
            <a:r>
              <a:rPr lang="en-US" sz="2400" dirty="0" smtClean="0"/>
              <a:t>both using </a:t>
            </a:r>
            <a:r>
              <a:rPr lang="en-US" sz="2400" dirty="0"/>
              <a:t>recursive functions, </a:t>
            </a:r>
            <a:r>
              <a:rPr lang="en-US" sz="2400" dirty="0" smtClean="0"/>
              <a:t>and without </a:t>
            </a:r>
            <a:r>
              <a:rPr lang="en-US" sz="2400" dirty="0"/>
              <a:t>recursive functions.</a:t>
            </a:r>
          </a:p>
          <a:p>
            <a:r>
              <a:rPr lang="en-US" sz="2400" dirty="0"/>
              <a:t>Example of a recursive function</a:t>
            </a:r>
            <a:r>
              <a:rPr lang="en-US" sz="2400" dirty="0" smtClean="0"/>
              <a:t>: the factorial.</a:t>
            </a:r>
          </a:p>
          <a:p>
            <a:pPr lvl="1"/>
            <a:r>
              <a:rPr lang="en-US" sz="2000" dirty="0" smtClean="0"/>
              <a:t>How is factorial(3) evaluated?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077831"/>
            <a:ext cx="288149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Recursive  Definition: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/>
              <a:t>    if (N == 0) return 1;</a:t>
            </a:r>
          </a:p>
          <a:p>
            <a:r>
              <a:rPr lang="en-US" sz="2000" dirty="0"/>
              <a:t>    return N*factorial(N-1);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860780" y="3919478"/>
            <a:ext cx="3624197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Non-Recursive </a:t>
            </a:r>
            <a:r>
              <a:rPr lang="en-US" sz="2000" b="1" dirty="0"/>
              <a:t>Definition </a:t>
            </a:r>
            <a:r>
              <a:rPr lang="en-US" sz="2000" b="1" dirty="0" smtClean="0"/>
              <a:t>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result =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for (</a:t>
            </a:r>
            <a:r>
              <a:rPr lang="en-US" sz="2000" dirty="0" err="1" smtClean="0"/>
              <a:t>i</a:t>
            </a:r>
            <a:r>
              <a:rPr lang="en-US" sz="2000" dirty="0" smtClean="0"/>
              <a:t> = 2;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&lt;= N; </a:t>
            </a:r>
            <a:r>
              <a:rPr lang="en-US" sz="2000" dirty="0" err="1" smtClean="0"/>
              <a:t>i</a:t>
            </a:r>
            <a:r>
              <a:rPr lang="en-US" sz="2000" dirty="0" smtClean="0"/>
              <a:t>++) result *=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result;</a:t>
            </a:r>
            <a:endParaRPr lang="en-US" sz="2000" dirty="0"/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88977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1447800"/>
            <a:ext cx="5867400" cy="48320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knapsack(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, </a:t>
            </a:r>
            <a:r>
              <a:rPr lang="en-US" sz="2000" b="1" dirty="0" err="1">
                <a:solidFill>
                  <a:prstClr val="black"/>
                </a:solidFill>
              </a:rPr>
              <a:t>struct</a:t>
            </a:r>
            <a:r>
              <a:rPr lang="en-US" sz="2000" b="1" dirty="0">
                <a:solidFill>
                  <a:prstClr val="black"/>
                </a:solidFill>
              </a:rPr>
              <a:t> Items items)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if (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&lt;= </a:t>
            </a:r>
            <a:r>
              <a:rPr lang="en-US" sz="2000" b="1" dirty="0">
                <a:solidFill>
                  <a:prstClr val="black"/>
                </a:solidFill>
              </a:rPr>
              <a:t>0) return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for (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= 0;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&lt; </a:t>
            </a:r>
            <a:r>
              <a:rPr lang="en-US" sz="2000" b="1" dirty="0" err="1">
                <a:solidFill>
                  <a:prstClr val="black"/>
                </a:solidFill>
              </a:rPr>
              <a:t>items.number</a:t>
            </a:r>
            <a:r>
              <a:rPr lang="en-US" sz="2000" b="1" dirty="0">
                <a:solidFill>
                  <a:prstClr val="black"/>
                </a:solidFill>
              </a:rPr>
              <a:t>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++)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rem =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- </a:t>
            </a:r>
            <a:r>
              <a:rPr lang="en-US" sz="2000" b="1" dirty="0" err="1">
                <a:solidFill>
                  <a:prstClr val="black"/>
                </a:solidFill>
              </a:rPr>
              <a:t>items.weights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  </a:t>
            </a:r>
            <a:r>
              <a:rPr lang="en-US" sz="2000" b="1" dirty="0" err="1" smtClean="0">
                <a:solidFill>
                  <a:prstClr val="black"/>
                </a:solidFill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value = </a:t>
            </a:r>
            <a:r>
              <a:rPr lang="en-US" sz="2000" b="1" dirty="0" err="1">
                <a:solidFill>
                  <a:prstClr val="black"/>
                </a:solidFill>
              </a:rPr>
              <a:t>items.values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</a:t>
            </a:r>
            <a:r>
              <a:rPr lang="en-US" sz="2000" b="1" dirty="0" smtClean="0">
                <a:solidFill>
                  <a:prstClr val="black"/>
                </a:solidFill>
              </a:rPr>
              <a:t>knapsack(rem, </a:t>
            </a:r>
            <a:r>
              <a:rPr lang="en-US" sz="2000" b="1" dirty="0">
                <a:solidFill>
                  <a:prstClr val="black"/>
                </a:solidFill>
              </a:rPr>
              <a:t>items);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smtClean="0">
                <a:solidFill>
                  <a:prstClr val="black"/>
                </a:solidFill>
              </a:rPr>
              <a:t>if </a:t>
            </a:r>
            <a:r>
              <a:rPr lang="en-US" sz="2000" b="1" dirty="0">
                <a:solidFill>
                  <a:prstClr val="black"/>
                </a:solidFill>
              </a:rPr>
              <a:t>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}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</a:t>
            </a:r>
            <a:r>
              <a:rPr lang="en-US" sz="2000" b="1" dirty="0">
                <a:solidFill>
                  <a:prstClr val="black"/>
                </a:solidFill>
              </a:rPr>
              <a:t>return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;  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7211" y="2438400"/>
            <a:ext cx="210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running time?</a:t>
            </a:r>
          </a:p>
        </p:txBody>
      </p:sp>
    </p:spTree>
    <p:extLst>
      <p:ext uri="{BB962C8B-B14F-4D97-AF65-F5344CB8AC3E}">
        <p14:creationId xmlns:p14="http://schemas.microsoft.com/office/powerpoint/2010/main" val="21118302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7211" y="2438400"/>
            <a:ext cx="21087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running time?</a:t>
            </a:r>
          </a:p>
          <a:p>
            <a:endParaRPr lang="en-US" sz="10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very slow (exponential)</a:t>
            </a:r>
          </a:p>
          <a:p>
            <a:endParaRPr lang="en-US" sz="10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can we make it faster?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1447800"/>
            <a:ext cx="5867400" cy="48320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knapsack(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, </a:t>
            </a:r>
            <a:r>
              <a:rPr lang="en-US" sz="2000" b="1" dirty="0" err="1">
                <a:solidFill>
                  <a:prstClr val="black"/>
                </a:solidFill>
              </a:rPr>
              <a:t>struct</a:t>
            </a:r>
            <a:r>
              <a:rPr lang="en-US" sz="2000" b="1" dirty="0">
                <a:solidFill>
                  <a:prstClr val="black"/>
                </a:solidFill>
              </a:rPr>
              <a:t> Items items)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if (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&lt;= 0) return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for (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= 0;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&lt; </a:t>
            </a:r>
            <a:r>
              <a:rPr lang="en-US" sz="2000" b="1" dirty="0" err="1">
                <a:solidFill>
                  <a:prstClr val="black"/>
                </a:solidFill>
              </a:rPr>
              <a:t>items.number</a:t>
            </a:r>
            <a:r>
              <a:rPr lang="en-US" sz="2000" b="1" dirty="0">
                <a:solidFill>
                  <a:prstClr val="black"/>
                </a:solidFill>
              </a:rPr>
              <a:t>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++)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rem =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- </a:t>
            </a:r>
            <a:r>
              <a:rPr lang="en-US" sz="2000" b="1" dirty="0" err="1">
                <a:solidFill>
                  <a:prstClr val="black"/>
                </a:solidFill>
              </a:rPr>
              <a:t>items.weights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value = </a:t>
            </a:r>
            <a:r>
              <a:rPr lang="en-US" sz="2000" b="1" dirty="0" err="1">
                <a:solidFill>
                  <a:prstClr val="black"/>
                </a:solidFill>
              </a:rPr>
              <a:t>items.values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knapsack(rem, items);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}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return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;  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313026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Bottom-Up Dynamic Programming for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24765"/>
            <a:ext cx="8915400" cy="4114800"/>
          </a:xfrm>
        </p:spPr>
        <p:txBody>
          <a:bodyPr/>
          <a:lstStyle/>
          <a:p>
            <a:r>
              <a:rPr lang="en-US" sz="2400" dirty="0" smtClean="0"/>
              <a:t>Requirements </a:t>
            </a:r>
            <a:r>
              <a:rPr lang="en-US" sz="2400" dirty="0"/>
              <a:t>for using dynamic programming: </a:t>
            </a:r>
          </a:p>
          <a:p>
            <a:pPr lvl="1"/>
            <a:r>
              <a:rPr lang="en-US" sz="2000" dirty="0"/>
              <a:t>The answer to our problem </a:t>
            </a:r>
            <a:r>
              <a:rPr lang="en-US" sz="2000" dirty="0" smtClean="0"/>
              <a:t>P can </a:t>
            </a:r>
            <a:r>
              <a:rPr lang="en-US" sz="2000" dirty="0"/>
              <a:t>be easily obtained from answers to smaller problems.</a:t>
            </a:r>
          </a:p>
          <a:p>
            <a:pPr lvl="1"/>
            <a:r>
              <a:rPr lang="en-US" sz="2000" dirty="0"/>
              <a:t>We can order problems in a sequence (P</a:t>
            </a:r>
            <a:r>
              <a:rPr lang="en-US" sz="2000" baseline="-25000" dirty="0"/>
              <a:t>0</a:t>
            </a:r>
            <a:r>
              <a:rPr lang="en-US" sz="2000" dirty="0"/>
              <a:t>, P</a:t>
            </a:r>
            <a:r>
              <a:rPr lang="en-US" sz="2000" baseline="-25000" dirty="0"/>
              <a:t>1</a:t>
            </a:r>
            <a:r>
              <a:rPr lang="en-US" sz="2000" dirty="0"/>
              <a:t>, P</a:t>
            </a:r>
            <a:r>
              <a:rPr lang="en-US" sz="2000" baseline="-25000" dirty="0"/>
              <a:t>2</a:t>
            </a:r>
            <a:r>
              <a:rPr lang="en-US" sz="2000" dirty="0"/>
              <a:t>, ..., P</a:t>
            </a:r>
            <a:r>
              <a:rPr lang="en-US" sz="2000" baseline="-25000" dirty="0"/>
              <a:t>K</a:t>
            </a:r>
            <a:r>
              <a:rPr lang="en-US" sz="20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</a:t>
            </a:r>
            <a:r>
              <a:rPr lang="en-US" dirty="0" smtClean="0"/>
              <a:t>problem P.</a:t>
            </a:r>
            <a:endParaRPr lang="en-US" dirty="0"/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If these requirements are met, we solve problem P as follows:</a:t>
            </a:r>
          </a:p>
          <a:p>
            <a:pPr lvl="1"/>
            <a:r>
              <a:rPr lang="en-US" sz="2200" dirty="0" smtClean="0"/>
              <a:t>Create the </a:t>
            </a:r>
            <a:r>
              <a:rPr lang="en-US" sz="2200" dirty="0"/>
              <a:t>sequence of problems 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, such that </a:t>
            </a:r>
            <a:r>
              <a:rPr lang="en-US" sz="2200" dirty="0" err="1"/>
              <a:t>P</a:t>
            </a:r>
            <a:r>
              <a:rPr lang="en-US" sz="2200" baseline="-25000" dirty="0" err="1"/>
              <a:t>k</a:t>
            </a:r>
            <a:r>
              <a:rPr lang="en-US" sz="2200" dirty="0"/>
              <a:t> = 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err="1" smtClean="0"/>
              <a:t>i</a:t>
            </a:r>
            <a:r>
              <a:rPr lang="en-US" sz="2200" dirty="0" smtClean="0"/>
              <a:t> = 0 to K, solve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Return solution for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1587" y="5795599"/>
            <a:ext cx="42191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can we relate all this </a:t>
            </a:r>
            <a:r>
              <a:rPr lang="en-US" sz="2000" dirty="0">
                <a:solidFill>
                  <a:srgbClr val="FF0000"/>
                </a:solidFill>
              </a:rPr>
              <a:t>terminology 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to the Knapsack Problem?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Bottom-Up Dynamic Programming for the Knapsack Problem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" y="1424765"/>
            <a:ext cx="8839200" cy="4114800"/>
          </a:xfrm>
        </p:spPr>
        <p:txBody>
          <a:bodyPr/>
          <a:lstStyle/>
          <a:p>
            <a:r>
              <a:rPr lang="en-US" sz="2400" dirty="0"/>
              <a:t>Requirements for using dynamic programming: </a:t>
            </a:r>
          </a:p>
          <a:p>
            <a:pPr lvl="1"/>
            <a:r>
              <a:rPr lang="en-US" sz="2000" dirty="0"/>
              <a:t>The answer to our problem P can be easily obtained from answers to smaller problems.  </a:t>
            </a:r>
            <a:r>
              <a:rPr lang="en-US" sz="2000" dirty="0">
                <a:solidFill>
                  <a:srgbClr val="FF0000"/>
                </a:solidFill>
              </a:rPr>
              <a:t>Yes!  </a:t>
            </a:r>
            <a:r>
              <a:rPr lang="en-US" sz="2000" dirty="0" smtClean="0">
                <a:solidFill>
                  <a:srgbClr val="FF0000"/>
                </a:solidFill>
              </a:rPr>
              <a:t>Knapsack(W) uses answers for W-1, W-2, …, W-</a:t>
            </a:r>
            <a:r>
              <a:rPr lang="en-US" sz="2000" dirty="0" err="1" smtClean="0">
                <a:solidFill>
                  <a:srgbClr val="FF0000"/>
                </a:solidFill>
              </a:rPr>
              <a:t>max_weight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US" sz="22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We can order problems in a sequence (P</a:t>
            </a:r>
            <a:r>
              <a:rPr lang="en-US" sz="2000" baseline="-25000" dirty="0"/>
              <a:t>0</a:t>
            </a:r>
            <a:r>
              <a:rPr lang="en-US" sz="2000" dirty="0"/>
              <a:t>, P</a:t>
            </a:r>
            <a:r>
              <a:rPr lang="en-US" sz="2000" baseline="-25000" dirty="0"/>
              <a:t>1</a:t>
            </a:r>
            <a:r>
              <a:rPr lang="en-US" sz="2000" dirty="0"/>
              <a:t>, P</a:t>
            </a:r>
            <a:r>
              <a:rPr lang="en-US" sz="2000" baseline="-25000" dirty="0"/>
              <a:t>2</a:t>
            </a:r>
            <a:r>
              <a:rPr lang="en-US" sz="2000" dirty="0"/>
              <a:t>, ..., P</a:t>
            </a:r>
            <a:r>
              <a:rPr lang="en-US" sz="2000" baseline="-25000" dirty="0"/>
              <a:t>K</a:t>
            </a:r>
            <a:r>
              <a:rPr lang="en-US" sz="20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problem P.</a:t>
            </a:r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/>
              <a:t>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Yes!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is the problem of computing </a:t>
            </a:r>
            <a:r>
              <a:rPr lang="en-US" dirty="0" smtClean="0">
                <a:solidFill>
                  <a:srgbClr val="FF0000"/>
                </a:solidFill>
              </a:rPr>
              <a:t>Knapsack(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dirty="0" smtClean="0">
                <a:solidFill>
                  <a:srgbClr val="FF0000"/>
                </a:solidFill>
              </a:rPr>
              <a:t>our original </a:t>
            </a:r>
            <a:r>
              <a:rPr lang="en-US" dirty="0">
                <a:solidFill>
                  <a:srgbClr val="FF0000"/>
                </a:solidFill>
              </a:rPr>
              <a:t>problem, since we want to compute Knapsack </a:t>
            </a:r>
            <a:r>
              <a:rPr lang="en-US" dirty="0" smtClean="0">
                <a:solidFill>
                  <a:srgbClr val="FF0000"/>
                </a:solidFill>
              </a:rPr>
              <a:t>(W).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, P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are base cases.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For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&gt;= 2, </a:t>
            </a:r>
            <a:r>
              <a:rPr lang="en-US" dirty="0" smtClean="0">
                <a:solidFill>
                  <a:srgbClr val="FF0000"/>
                </a:solidFill>
              </a:rPr>
              <a:t>Knapsack(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) is easy to solve given Knapsack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0), Knapsack</a:t>
            </a:r>
            <a:r>
              <a:rPr lang="en-US" dirty="0" smtClean="0">
                <a:solidFill>
                  <a:srgbClr val="FF0000"/>
                </a:solidFill>
              </a:rPr>
              <a:t>(1</a:t>
            </a:r>
            <a:r>
              <a:rPr lang="en-US" dirty="0">
                <a:solidFill>
                  <a:srgbClr val="FF0000"/>
                </a:solidFill>
              </a:rPr>
              <a:t>), …, Knapsack</a:t>
            </a:r>
            <a:r>
              <a:rPr lang="en-US" dirty="0" smtClean="0">
                <a:solidFill>
                  <a:srgbClr val="FF0000"/>
                </a:solidFill>
              </a:rPr>
              <a:t>(i-1</a:t>
            </a:r>
            <a:r>
              <a:rPr lang="en-US" dirty="0">
                <a:solidFill>
                  <a:srgbClr val="FF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733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Bottom-Up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knapsack(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max_weight</a:t>
            </a:r>
            <a:r>
              <a:rPr lang="en-US" dirty="0"/>
              <a:t>, </a:t>
            </a:r>
            <a:r>
              <a:rPr lang="en-US" dirty="0" smtClean="0"/>
              <a:t>Items </a:t>
            </a:r>
            <a:r>
              <a:rPr lang="en-US" dirty="0"/>
              <a:t>items</a:t>
            </a:r>
            <a:r>
              <a:rPr lang="en-US" dirty="0" smtClean="0"/>
              <a:t>)</a:t>
            </a:r>
          </a:p>
          <a:p>
            <a:r>
              <a:rPr lang="en-US" dirty="0"/>
              <a:t>Create array of solutions.</a:t>
            </a:r>
          </a:p>
          <a:p>
            <a:r>
              <a:rPr lang="en-US" dirty="0"/>
              <a:t>Base case: solutions[0] = 0.</a:t>
            </a:r>
          </a:p>
          <a:p>
            <a:r>
              <a:rPr lang="en-US" dirty="0"/>
              <a:t>For each weight in {1, 2, ..., </a:t>
            </a:r>
            <a:r>
              <a:rPr lang="en-US" dirty="0" err="1"/>
              <a:t>max_weight</a:t>
            </a:r>
            <a:r>
              <a:rPr lang="en-US" dirty="0"/>
              <a:t>}</a:t>
            </a:r>
          </a:p>
          <a:p>
            <a:pPr lvl="1"/>
            <a:r>
              <a:rPr lang="en-US" dirty="0" err="1"/>
              <a:t>max_value</a:t>
            </a:r>
            <a:r>
              <a:rPr lang="en-US" dirty="0"/>
              <a:t> = 0.</a:t>
            </a:r>
          </a:p>
          <a:p>
            <a:pPr lvl="1"/>
            <a:r>
              <a:rPr lang="en-US" dirty="0"/>
              <a:t>For each item in items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remainder = weight - </a:t>
            </a:r>
            <a:r>
              <a:rPr lang="en-US" dirty="0" err="1" smtClean="0"/>
              <a:t>item.weight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if (remainder &lt; 0) continue;</a:t>
            </a:r>
            <a:endParaRPr lang="en-US" dirty="0"/>
          </a:p>
          <a:p>
            <a:pPr lvl="2"/>
            <a:r>
              <a:rPr lang="en-US" dirty="0"/>
              <a:t>value = </a:t>
            </a:r>
            <a:r>
              <a:rPr lang="en-US" dirty="0" err="1" smtClean="0"/>
              <a:t>item.value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solutions[remainder].</a:t>
            </a:r>
            <a:endParaRPr lang="en-US" dirty="0"/>
          </a:p>
          <a:p>
            <a:pPr lvl="2"/>
            <a:r>
              <a:rPr lang="en-US" dirty="0" smtClean="0"/>
              <a:t>If </a:t>
            </a:r>
            <a:r>
              <a:rPr lang="en-US" dirty="0"/>
              <a:t>(value &gt; </a:t>
            </a:r>
            <a:r>
              <a:rPr lang="en-US" dirty="0" err="1"/>
              <a:t>max_value</a:t>
            </a:r>
            <a:r>
              <a:rPr lang="en-US" dirty="0"/>
              <a:t>) </a:t>
            </a:r>
            <a:r>
              <a:rPr lang="en-US" dirty="0" err="1"/>
              <a:t>max_value</a:t>
            </a:r>
            <a:r>
              <a:rPr lang="en-US" dirty="0"/>
              <a:t> = value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solutions[weight] = </a:t>
            </a:r>
            <a:r>
              <a:rPr lang="en-US" dirty="0" err="1"/>
              <a:t>max_value</a:t>
            </a:r>
            <a:r>
              <a:rPr lang="en-US" dirty="0"/>
              <a:t>.</a:t>
            </a:r>
          </a:p>
          <a:p>
            <a:r>
              <a:rPr lang="en-US" dirty="0" smtClean="0"/>
              <a:t>Return </a:t>
            </a:r>
            <a:r>
              <a:rPr lang="en-US" dirty="0"/>
              <a:t>solutions[</a:t>
            </a:r>
            <a:r>
              <a:rPr lang="en-US" dirty="0" err="1"/>
              <a:t>max_weight</a:t>
            </a:r>
            <a:r>
              <a:rPr lang="en-US" dirty="0"/>
              <a:t>].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394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Top-level </a:t>
            </a:r>
            <a:r>
              <a:rPr lang="en-US" sz="2400" dirty="0" smtClean="0"/>
              <a:t>function (</a:t>
            </a:r>
            <a:r>
              <a:rPr lang="en-US" sz="2400" dirty="0"/>
              <a:t>almost identical to helper function for Fibonacci top-down </a:t>
            </a:r>
            <a:r>
              <a:rPr lang="en-US" sz="2400" dirty="0" smtClean="0"/>
              <a:t>solution):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/>
              <a:t>knapsack(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max_weight</a:t>
            </a:r>
            <a:r>
              <a:rPr lang="en-US" sz="2400" dirty="0"/>
              <a:t>, Items items)</a:t>
            </a:r>
          </a:p>
          <a:p>
            <a:r>
              <a:rPr lang="en-US" sz="2400" dirty="0"/>
              <a:t>Create array of solutions.</a:t>
            </a:r>
          </a:p>
          <a:p>
            <a:r>
              <a:rPr lang="en-US" sz="2400" dirty="0"/>
              <a:t>Initialize all values in solutions to "unknown".</a:t>
            </a:r>
          </a:p>
          <a:p>
            <a:r>
              <a:rPr lang="en-US" sz="2400" dirty="0"/>
              <a:t>result = </a:t>
            </a:r>
            <a:r>
              <a:rPr lang="en-US" sz="2400" dirty="0" err="1"/>
              <a:t>helper_function</a:t>
            </a:r>
            <a:r>
              <a:rPr lang="en-US" sz="2400" dirty="0"/>
              <a:t>(</a:t>
            </a:r>
            <a:r>
              <a:rPr lang="en-US" sz="2400" dirty="0" err="1"/>
              <a:t>max_weight</a:t>
            </a:r>
            <a:r>
              <a:rPr lang="en-US" sz="2400" dirty="0"/>
              <a:t>, items, solutions)</a:t>
            </a:r>
          </a:p>
          <a:p>
            <a:r>
              <a:rPr lang="en-US" sz="2400" dirty="0"/>
              <a:t>Free up the array of solutions.</a:t>
            </a:r>
          </a:p>
          <a:p>
            <a:r>
              <a:rPr lang="en-US" sz="2400" dirty="0"/>
              <a:t>Return result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61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 smtClean="0"/>
              <a:t>Top-Down Solution: Helper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helper_function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weight, Items </a:t>
            </a:r>
            <a:r>
              <a:rPr lang="en-US" sz="2400" dirty="0" err="1"/>
              <a:t>items</a:t>
            </a:r>
            <a:r>
              <a:rPr lang="en-US" sz="2400" dirty="0"/>
              <a:t>, </a:t>
            </a:r>
            <a:r>
              <a:rPr lang="en-US" sz="2400" dirty="0" err="1"/>
              <a:t>int</a:t>
            </a:r>
            <a:r>
              <a:rPr lang="en-US" sz="2400" dirty="0"/>
              <a:t> * solutions)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// </a:t>
            </a:r>
            <a:r>
              <a:rPr lang="en-US" sz="2400" dirty="0">
                <a:solidFill>
                  <a:srgbClr val="FF0000"/>
                </a:solidFill>
              </a:rPr>
              <a:t>Check if this problem has already been solved.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if </a:t>
            </a:r>
            <a:r>
              <a:rPr lang="en-US" sz="2400" dirty="0"/>
              <a:t>(solutions[weight] != "unknown") return solutions[weight].</a:t>
            </a:r>
          </a:p>
          <a:p>
            <a:r>
              <a:rPr lang="en-US" sz="2400" dirty="0"/>
              <a:t>If (weight == 0) result = 0</a:t>
            </a:r>
            <a:r>
              <a:rPr lang="en-US" sz="2400" dirty="0" smtClean="0"/>
              <a:t>.     </a:t>
            </a:r>
            <a:r>
              <a:rPr lang="en-US" sz="2400" dirty="0" smtClean="0">
                <a:solidFill>
                  <a:srgbClr val="FF0000"/>
                </a:solidFill>
              </a:rPr>
              <a:t>// Base case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Else:</a:t>
            </a:r>
          </a:p>
          <a:p>
            <a:pPr lvl="1"/>
            <a:r>
              <a:rPr lang="en-US" sz="2000" dirty="0"/>
              <a:t>result = 0.</a:t>
            </a:r>
          </a:p>
          <a:p>
            <a:pPr lvl="1"/>
            <a:r>
              <a:rPr lang="en-US" sz="2000" dirty="0"/>
              <a:t>For each item in items</a:t>
            </a:r>
            <a:r>
              <a:rPr lang="en-US" sz="2000" dirty="0" smtClean="0"/>
              <a:t>:</a:t>
            </a:r>
          </a:p>
          <a:p>
            <a:pPr lvl="2"/>
            <a:r>
              <a:rPr lang="en-US" dirty="0"/>
              <a:t>remainder = weight - </a:t>
            </a:r>
            <a:r>
              <a:rPr lang="en-US" dirty="0" err="1"/>
              <a:t>item.weight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(remainder &lt; 0) continue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value </a:t>
            </a:r>
            <a:r>
              <a:rPr lang="en-US" dirty="0"/>
              <a:t>= </a:t>
            </a:r>
            <a:r>
              <a:rPr lang="en-US" dirty="0" err="1"/>
              <a:t>item.value</a:t>
            </a:r>
            <a:r>
              <a:rPr lang="en-US" dirty="0"/>
              <a:t> + </a:t>
            </a:r>
            <a:r>
              <a:rPr lang="en-US" dirty="0" err="1" smtClean="0"/>
              <a:t>helper_function</a:t>
            </a:r>
            <a:r>
              <a:rPr lang="en-US" dirty="0" smtClean="0"/>
              <a:t>(remainder, </a:t>
            </a:r>
            <a:r>
              <a:rPr lang="en-US" dirty="0"/>
              <a:t>items, solutions).</a:t>
            </a:r>
          </a:p>
          <a:p>
            <a:pPr lvl="2"/>
            <a:r>
              <a:rPr lang="en-US" dirty="0"/>
              <a:t>If (value &gt; result) result = value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sz="2400" dirty="0"/>
              <a:t>solutions[weight] = result</a:t>
            </a:r>
            <a:r>
              <a:rPr lang="en-US" sz="2400" dirty="0" smtClean="0"/>
              <a:t>.        </a:t>
            </a:r>
            <a:r>
              <a:rPr lang="en-US" sz="2400" dirty="0" smtClean="0">
                <a:solidFill>
                  <a:srgbClr val="FF0000"/>
                </a:solidFill>
              </a:rPr>
              <a:t>// </a:t>
            </a:r>
            <a:r>
              <a:rPr lang="en-US" sz="2400" dirty="0" err="1" smtClean="0">
                <a:solidFill>
                  <a:srgbClr val="FF0000"/>
                </a:solidFill>
              </a:rPr>
              <a:t>Memoization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Return result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827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Performance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Recursive version: 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000000"/>
                </a:solidFill>
              </a:rPr>
              <a:t>knapsack_recursive.c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Runs reasonably fast for </a:t>
            </a:r>
            <a:r>
              <a:rPr lang="en-US" dirty="0" err="1"/>
              <a:t>max_weight</a:t>
            </a:r>
            <a:r>
              <a:rPr lang="en-US" dirty="0"/>
              <a:t> &lt;= 60.</a:t>
            </a:r>
          </a:p>
          <a:p>
            <a:pPr lvl="1"/>
            <a:r>
              <a:rPr lang="en-US" dirty="0"/>
              <a:t>Starts getting noticeably slower after that.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max_weight</a:t>
            </a:r>
            <a:r>
              <a:rPr lang="en-US" dirty="0"/>
              <a:t> = 70 I gave up waiting.</a:t>
            </a:r>
          </a:p>
          <a:p>
            <a:r>
              <a:rPr lang="en-US" dirty="0"/>
              <a:t>Bottom-up version</a:t>
            </a:r>
            <a:r>
              <a:rPr lang="en-US" dirty="0" smtClean="0"/>
              <a:t>: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000000"/>
                </a:solidFill>
              </a:rPr>
              <a:t>knapsack_bottom_up.c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Tried up to </a:t>
            </a:r>
            <a:r>
              <a:rPr lang="en-US" dirty="0" err="1"/>
              <a:t>max_weight</a:t>
            </a:r>
            <a:r>
              <a:rPr lang="en-US" dirty="0"/>
              <a:t> = 100 </a:t>
            </a:r>
            <a:r>
              <a:rPr lang="en-US" dirty="0" smtClean="0"/>
              <a:t>million.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problems, very fast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Took 4 seconds for </a:t>
            </a:r>
            <a:r>
              <a:rPr lang="en-US" dirty="0" err="1"/>
              <a:t>max_weight</a:t>
            </a:r>
            <a:r>
              <a:rPr lang="en-US" dirty="0"/>
              <a:t> = 100 </a:t>
            </a:r>
            <a:r>
              <a:rPr lang="en-US" dirty="0" smtClean="0"/>
              <a:t>million.</a:t>
            </a:r>
            <a:endParaRPr lang="en-US" dirty="0"/>
          </a:p>
          <a:p>
            <a:r>
              <a:rPr lang="en-US" dirty="0"/>
              <a:t>Top-down version</a:t>
            </a:r>
            <a:r>
              <a:rPr lang="en-US" dirty="0" smtClean="0"/>
              <a:t>: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000000"/>
                </a:solidFill>
              </a:rPr>
              <a:t>knapsack_top_down.c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Very fast, but crashes around </a:t>
            </a:r>
            <a:r>
              <a:rPr lang="en-US" dirty="0" err="1"/>
              <a:t>max_weight</a:t>
            </a:r>
            <a:r>
              <a:rPr lang="en-US" dirty="0"/>
              <a:t> = 97,000.</a:t>
            </a:r>
          </a:p>
          <a:p>
            <a:pPr lvl="1"/>
            <a:r>
              <a:rPr lang="en-US" dirty="0"/>
              <a:t>The system cannot handle that many recursive function calls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388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Limitation of All Three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Each of the solutions returns a number.</a:t>
            </a:r>
          </a:p>
          <a:p>
            <a:r>
              <a:rPr lang="en-US" dirty="0">
                <a:solidFill>
                  <a:srgbClr val="000000"/>
                </a:solidFill>
              </a:rPr>
              <a:t>Is a single number all we want to answer our original problem?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660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Limitation of All Three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Each of the solutions returns a number.</a:t>
            </a:r>
          </a:p>
          <a:p>
            <a:r>
              <a:rPr lang="en-US" dirty="0">
                <a:solidFill>
                  <a:srgbClr val="000000"/>
                </a:solidFill>
              </a:rPr>
              <a:t>Is a single number all we want to answer our original problem?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No. Our original problem was to find the best set of items.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It is nice to know the best possible value we can achieve.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But, we also want to know the actual set of items that achieves that value.</a:t>
            </a:r>
          </a:p>
          <a:p>
            <a:r>
              <a:rPr lang="en-US" dirty="0">
                <a:solidFill>
                  <a:srgbClr val="000000"/>
                </a:solidFill>
              </a:rPr>
              <a:t>This will be left as a homework for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7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 Recursive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dirty="0"/>
              <a:t>Analyzing a recursive program involves answering two questions:</a:t>
            </a:r>
          </a:p>
          <a:p>
            <a:pPr lvl="1"/>
            <a:r>
              <a:rPr lang="en-US" dirty="0"/>
              <a:t>Does the program always terminate?</a:t>
            </a:r>
          </a:p>
          <a:p>
            <a:pPr lvl="1"/>
            <a:r>
              <a:rPr lang="en-US" dirty="0"/>
              <a:t>Does the program always compute the right result?</a:t>
            </a:r>
          </a:p>
          <a:p>
            <a:r>
              <a:rPr lang="en-US" dirty="0"/>
              <a:t>Both questions are answered by induction.</a:t>
            </a:r>
          </a:p>
          <a:p>
            <a:r>
              <a:rPr lang="en-US" dirty="0"/>
              <a:t>Example: does the factorial function on the right always compute the right result?</a:t>
            </a:r>
          </a:p>
          <a:p>
            <a:r>
              <a:rPr lang="en-US" dirty="0"/>
              <a:t>Proof: by induction.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371600"/>
            <a:ext cx="288149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Recursive  Definition: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/>
              <a:t>    if (N == 0) return 1;</a:t>
            </a:r>
          </a:p>
          <a:p>
            <a:r>
              <a:rPr lang="en-US" sz="2000" dirty="0"/>
              <a:t>    return N*factorial(N-1);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635171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Weighted Interval </a:t>
            </a:r>
            <a:r>
              <a:rPr lang="en-US" dirty="0" smtClean="0">
                <a:solidFill>
                  <a:srgbClr val="000000"/>
                </a:solidFill>
              </a:rPr>
              <a:t>Scheduling (WIS)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are a plumber.</a:t>
            </a:r>
          </a:p>
          <a:p>
            <a:r>
              <a:rPr lang="en-US" dirty="0"/>
              <a:t>You are offered N jobs.</a:t>
            </a:r>
          </a:p>
          <a:p>
            <a:r>
              <a:rPr lang="en-US" dirty="0"/>
              <a:t>Each job has the following attributes:</a:t>
            </a:r>
          </a:p>
          <a:p>
            <a:pPr lvl="1"/>
            <a:r>
              <a:rPr lang="en-US" b="1" dirty="0"/>
              <a:t>start</a:t>
            </a:r>
            <a:r>
              <a:rPr lang="en-US" dirty="0"/>
              <a:t>: the start time of the job.</a:t>
            </a:r>
          </a:p>
          <a:p>
            <a:pPr lvl="1"/>
            <a:r>
              <a:rPr lang="en-US" b="1" dirty="0"/>
              <a:t>finish</a:t>
            </a:r>
            <a:r>
              <a:rPr lang="en-US" dirty="0"/>
              <a:t>: the finish time of the job.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: the amount of money you get paid for that job.</a:t>
            </a:r>
          </a:p>
          <a:p>
            <a:r>
              <a:rPr lang="en-US" dirty="0" smtClean="0"/>
              <a:t>What is the best </a:t>
            </a:r>
            <a:r>
              <a:rPr lang="en-US" dirty="0"/>
              <a:t>set of jobs you can take </a:t>
            </a:r>
            <a:r>
              <a:rPr lang="en-US" dirty="0" smtClean="0"/>
              <a:t>up?</a:t>
            </a:r>
          </a:p>
          <a:p>
            <a:pPr lvl="1"/>
            <a:r>
              <a:rPr lang="en-US" dirty="0" smtClean="0"/>
              <a:t>You want to make </a:t>
            </a:r>
            <a:r>
              <a:rPr lang="en-US" dirty="0"/>
              <a:t>the most money possible.</a:t>
            </a:r>
          </a:p>
          <a:p>
            <a:r>
              <a:rPr lang="en-US" dirty="0"/>
              <a:t>Why can't you just take up all the jobs?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64194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Weighted Interval </a:t>
            </a:r>
            <a:r>
              <a:rPr lang="en-US" dirty="0" smtClean="0">
                <a:solidFill>
                  <a:srgbClr val="000000"/>
                </a:solidFill>
              </a:rPr>
              <a:t>Scheduling (WIS)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are a plumber.</a:t>
            </a:r>
          </a:p>
          <a:p>
            <a:r>
              <a:rPr lang="en-US" dirty="0"/>
              <a:t>You are offered N jobs.</a:t>
            </a:r>
          </a:p>
          <a:p>
            <a:r>
              <a:rPr lang="en-US" dirty="0"/>
              <a:t>Each job has the following attributes:</a:t>
            </a:r>
          </a:p>
          <a:p>
            <a:pPr lvl="1"/>
            <a:r>
              <a:rPr lang="en-US" b="1" dirty="0"/>
              <a:t>start</a:t>
            </a:r>
            <a:r>
              <a:rPr lang="en-US" dirty="0"/>
              <a:t>: the start time of the job.</a:t>
            </a:r>
          </a:p>
          <a:p>
            <a:pPr lvl="1"/>
            <a:r>
              <a:rPr lang="en-US" b="1" dirty="0"/>
              <a:t>finish</a:t>
            </a:r>
            <a:r>
              <a:rPr lang="en-US" dirty="0"/>
              <a:t>: the finish time of the job.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: the amount of money you get paid for that job.</a:t>
            </a:r>
          </a:p>
          <a:p>
            <a:r>
              <a:rPr lang="en-US" dirty="0" smtClean="0"/>
              <a:t>What is the best </a:t>
            </a:r>
            <a:r>
              <a:rPr lang="en-US" dirty="0"/>
              <a:t>set of jobs you can take </a:t>
            </a:r>
            <a:r>
              <a:rPr lang="en-US" dirty="0" smtClean="0"/>
              <a:t>up?</a:t>
            </a:r>
          </a:p>
          <a:p>
            <a:pPr lvl="1"/>
            <a:r>
              <a:rPr lang="en-US" dirty="0" smtClean="0"/>
              <a:t>You want to make </a:t>
            </a:r>
            <a:r>
              <a:rPr lang="en-US" dirty="0"/>
              <a:t>the most money possible.</a:t>
            </a:r>
          </a:p>
          <a:p>
            <a:r>
              <a:rPr lang="en-US" dirty="0"/>
              <a:t>Why can't you just take up all the jobs?</a:t>
            </a:r>
          </a:p>
          <a:p>
            <a:r>
              <a:rPr lang="en-US" dirty="0"/>
              <a:t>Because you cannot take up two jobs that are overlapping.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788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876800" cy="5029200"/>
          </a:xfrm>
        </p:spPr>
        <p:txBody>
          <a:bodyPr/>
          <a:lstStyle/>
          <a:p>
            <a:r>
              <a:rPr lang="en-US" sz="2400" dirty="0"/>
              <a:t>We assume, for simplicity, that jobs have been sorted in ascending order of the finish time.</a:t>
            </a:r>
          </a:p>
          <a:p>
            <a:pPr lvl="1"/>
            <a:r>
              <a:rPr lang="en-US" sz="2000" dirty="0" smtClean="0"/>
              <a:t>We </a:t>
            </a:r>
            <a:r>
              <a:rPr lang="en-US" sz="2000" dirty="0"/>
              <a:t>have not learned yet good methods for sorting that we can use.</a:t>
            </a:r>
          </a:p>
          <a:p>
            <a:r>
              <a:rPr lang="en-US" sz="2400" dirty="0"/>
              <a:t>If we take job A, we cannot take any other job that starts BEFORE job A finishes.</a:t>
            </a:r>
          </a:p>
          <a:p>
            <a:r>
              <a:rPr lang="en-US" sz="2400" dirty="0"/>
              <a:t>Can we do both job 0 and job 1</a:t>
            </a:r>
            <a:r>
              <a:rPr lang="en-US" sz="2400" dirty="0" smtClean="0"/>
              <a:t>?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Can we do both job 0 and job 2</a:t>
            </a:r>
            <a:r>
              <a:rPr lang="en-US" sz="2400" dirty="0" smtClean="0"/>
              <a:t>?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20395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876800" cy="5029200"/>
          </a:xfrm>
        </p:spPr>
        <p:txBody>
          <a:bodyPr/>
          <a:lstStyle/>
          <a:p>
            <a:r>
              <a:rPr lang="en-US" sz="2400" dirty="0"/>
              <a:t>We assume, for simplicity, that jobs have been sorted in ascending order of the finish time.</a:t>
            </a:r>
          </a:p>
          <a:p>
            <a:pPr lvl="1"/>
            <a:r>
              <a:rPr lang="en-US" sz="2000" dirty="0" smtClean="0"/>
              <a:t>We </a:t>
            </a:r>
            <a:r>
              <a:rPr lang="en-US" sz="2000" dirty="0"/>
              <a:t>have not learned yet good methods for sorting that we can use.</a:t>
            </a:r>
          </a:p>
          <a:p>
            <a:r>
              <a:rPr lang="en-US" sz="2400" dirty="0"/>
              <a:t>If we take job A, we cannot take any other job that starts BEFORE job A finishes.</a:t>
            </a:r>
          </a:p>
          <a:p>
            <a:r>
              <a:rPr lang="en-US" sz="2400" dirty="0"/>
              <a:t>Can we do both job 0 and job 1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Yes.</a:t>
            </a:r>
            <a:endParaRPr lang="en-US" sz="2000" dirty="0"/>
          </a:p>
          <a:p>
            <a:r>
              <a:rPr lang="en-US" sz="2400" dirty="0"/>
              <a:t>Can we do both job 0 and job 2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No (they overlap).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731934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724400" cy="5029200"/>
          </a:xfrm>
        </p:spPr>
        <p:txBody>
          <a:bodyPr/>
          <a:lstStyle/>
          <a:p>
            <a:r>
              <a:rPr lang="en-US" sz="2400" dirty="0" smtClean="0"/>
              <a:t>A </a:t>
            </a:r>
            <a:r>
              <a:rPr lang="en-US" sz="2400" dirty="0"/>
              <a:t>possible set of jobs we could </a:t>
            </a:r>
            <a:r>
              <a:rPr lang="en-US" sz="2400" dirty="0" smtClean="0"/>
              <a:t>take: 0</a:t>
            </a:r>
            <a:r>
              <a:rPr lang="en-US" sz="2400" dirty="0"/>
              <a:t>, 1, 5, 10, 13.</a:t>
            </a:r>
          </a:p>
          <a:p>
            <a:r>
              <a:rPr lang="en-US" sz="2400" dirty="0"/>
              <a:t>What is the value? </a:t>
            </a:r>
            <a:endParaRPr lang="en-US" sz="2400" dirty="0" smtClean="0"/>
          </a:p>
          <a:p>
            <a:pPr lvl="1"/>
            <a:r>
              <a:rPr lang="en-US" sz="2000" dirty="0" smtClean="0"/>
              <a:t>3 </a:t>
            </a:r>
            <a:r>
              <a:rPr lang="en-US" sz="2000" dirty="0"/>
              <a:t>+ 5.5 + 4.5 + 6 + 6 = 25.</a:t>
            </a:r>
          </a:p>
          <a:p>
            <a:r>
              <a:rPr lang="en-US" sz="2400" dirty="0"/>
              <a:t>Can you propose any algorithm (even horribly slow) for finding the best set of jobs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1243024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724400" cy="5029200"/>
          </a:xfrm>
        </p:spPr>
        <p:txBody>
          <a:bodyPr/>
          <a:lstStyle/>
          <a:p>
            <a:r>
              <a:rPr lang="en-US" sz="2400" dirty="0" smtClean="0"/>
              <a:t>Simplest algorithm for finding the best subset of jobs: </a:t>
            </a:r>
            <a:endParaRPr lang="en-US" sz="2400" dirty="0"/>
          </a:p>
          <a:p>
            <a:pPr lvl="1"/>
            <a:r>
              <a:rPr lang="en-US" sz="2000" dirty="0" smtClean="0"/>
              <a:t>Consider all </a:t>
            </a:r>
            <a:r>
              <a:rPr lang="en-US" sz="2000" dirty="0"/>
              <a:t>possible subsets of jobs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Ignore subsets </a:t>
            </a:r>
            <a:r>
              <a:rPr lang="en-US" sz="2000" dirty="0"/>
              <a:t>with overlapping jobs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Find the </a:t>
            </a:r>
            <a:r>
              <a:rPr lang="en-US" sz="2000" dirty="0" smtClean="0"/>
              <a:t>subset with </a:t>
            </a:r>
            <a:r>
              <a:rPr lang="en-US" sz="2000" dirty="0"/>
              <a:t>the best total </a:t>
            </a:r>
            <a:r>
              <a:rPr lang="en-US" sz="2000" dirty="0" smtClean="0"/>
              <a:t>value.</a:t>
            </a:r>
          </a:p>
          <a:p>
            <a:r>
              <a:rPr lang="en-US" sz="2400" dirty="0" smtClean="0"/>
              <a:t>Time complexity? </a:t>
            </a:r>
            <a:r>
              <a:rPr lang="en-US" sz="2400" dirty="0"/>
              <a:t>If we have N jobs, what is the total number of subsets of jobs?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0356816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724400" cy="5029200"/>
          </a:xfrm>
        </p:spPr>
        <p:txBody>
          <a:bodyPr/>
          <a:lstStyle/>
          <a:p>
            <a:r>
              <a:rPr lang="en-US" sz="2400" dirty="0" smtClean="0"/>
              <a:t>Simplest algorithm for finding the best subset of jobs: </a:t>
            </a:r>
            <a:endParaRPr lang="en-US" sz="2400" dirty="0"/>
          </a:p>
          <a:p>
            <a:pPr lvl="1"/>
            <a:r>
              <a:rPr lang="en-US" sz="2000" dirty="0" smtClean="0"/>
              <a:t>Consider all </a:t>
            </a:r>
            <a:r>
              <a:rPr lang="en-US" sz="2000" dirty="0"/>
              <a:t>possible subsets of jobs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Ignore subsets </a:t>
            </a:r>
            <a:r>
              <a:rPr lang="en-US" sz="2000" dirty="0"/>
              <a:t>with overlapping jobs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Find the </a:t>
            </a:r>
            <a:r>
              <a:rPr lang="en-US" sz="2000" dirty="0" smtClean="0"/>
              <a:t>subset with </a:t>
            </a:r>
            <a:r>
              <a:rPr lang="en-US" sz="2000" dirty="0"/>
              <a:t>the best total </a:t>
            </a:r>
            <a:r>
              <a:rPr lang="en-US" sz="2000" dirty="0" smtClean="0"/>
              <a:t>value.</a:t>
            </a:r>
          </a:p>
          <a:p>
            <a:r>
              <a:rPr lang="en-US" sz="2400" dirty="0" smtClean="0"/>
              <a:t>Time complexity? </a:t>
            </a:r>
            <a:r>
              <a:rPr lang="en-US" sz="2400" dirty="0"/>
              <a:t>If we have N jobs, what is the total number of subsets of jobs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Total </a:t>
            </a:r>
            <a:r>
              <a:rPr lang="en-US" sz="2000" dirty="0"/>
              <a:t>number of </a:t>
            </a:r>
            <a:r>
              <a:rPr lang="en-US" sz="2000" dirty="0" smtClean="0"/>
              <a:t>subsets: 2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Exponential time complexity.</a:t>
            </a:r>
          </a:p>
          <a:p>
            <a:pPr lvl="1"/>
            <a:endParaRPr lang="en-US" sz="20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7262079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4724400" cy="46482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To use dynamic programming, we </a:t>
            </a:r>
            <a:r>
              <a:rPr lang="en-US" sz="2400" dirty="0" smtClean="0">
                <a:solidFill>
                  <a:srgbClr val="000000"/>
                </a:solidFill>
              </a:rPr>
              <a:t>must </a:t>
            </a:r>
            <a:r>
              <a:rPr lang="en-US" sz="2400" dirty="0">
                <a:solidFill>
                  <a:srgbClr val="000000"/>
                </a:solidFill>
              </a:rPr>
              <a:t>relate the solution </a:t>
            </a:r>
            <a:r>
              <a:rPr lang="en-US" sz="2400" dirty="0" smtClean="0">
                <a:solidFill>
                  <a:srgbClr val="000000"/>
                </a:solidFill>
              </a:rPr>
              <a:t>to </a:t>
            </a:r>
            <a:r>
              <a:rPr lang="en-US" sz="2400" dirty="0">
                <a:solidFill>
                  <a:srgbClr val="000000"/>
                </a:solidFill>
              </a:rPr>
              <a:t>our problem to solutions to smaller problems.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For </a:t>
            </a:r>
            <a:r>
              <a:rPr lang="en-US" sz="2400" dirty="0">
                <a:solidFill>
                  <a:srgbClr val="000000"/>
                </a:solidFill>
              </a:rPr>
              <a:t>example, consider job 14. 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What kind of problems that exclude job 14 would be relevant in solving the original problem, that includes job 14?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6045666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029200" cy="4648200"/>
          </a:xfrm>
        </p:spPr>
        <p:txBody>
          <a:bodyPr/>
          <a:lstStyle/>
          <a:p>
            <a:r>
              <a:rPr lang="en-US" sz="2400" dirty="0"/>
              <a:t>We can easily solve the problem for jobs 0-14, given solutions to these two smaller problems:</a:t>
            </a:r>
          </a:p>
          <a:p>
            <a:r>
              <a:rPr lang="en-US" sz="2400" dirty="0"/>
              <a:t>Problem 1: best set using jobs 0-13.</a:t>
            </a:r>
          </a:p>
          <a:p>
            <a:pPr lvl="1"/>
            <a:r>
              <a:rPr lang="en-US" sz="2000" dirty="0"/>
              <a:t>When job 14 is available, </a:t>
            </a:r>
            <a:r>
              <a:rPr lang="en-US" sz="2000" dirty="0" smtClean="0"/>
              <a:t>the best </a:t>
            </a:r>
            <a:r>
              <a:rPr lang="en-US" sz="2000" dirty="0"/>
              <a:t>set using jobs 0-13 is still an option to us, although not necessarily the best one.</a:t>
            </a:r>
          </a:p>
          <a:p>
            <a:r>
              <a:rPr lang="en-US" sz="2400" dirty="0"/>
              <a:t>Problem 2: best set using jobs 0-10.</a:t>
            </a:r>
          </a:p>
          <a:p>
            <a:pPr lvl="1"/>
            <a:r>
              <a:rPr lang="en-US" sz="2000" dirty="0"/>
              <a:t>Why is this problem relevant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9203601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029200" cy="4648200"/>
          </a:xfrm>
        </p:spPr>
        <p:txBody>
          <a:bodyPr/>
          <a:lstStyle/>
          <a:p>
            <a:r>
              <a:rPr lang="en-US" sz="2400" dirty="0"/>
              <a:t>We can easily solve the problem for jobs 0-14, given solutions to these two smaller problems:</a:t>
            </a:r>
          </a:p>
          <a:p>
            <a:r>
              <a:rPr lang="en-US" sz="2400" dirty="0"/>
              <a:t>Problem 1: best set using jobs 0-13.</a:t>
            </a:r>
          </a:p>
          <a:p>
            <a:pPr lvl="1"/>
            <a:r>
              <a:rPr lang="en-US" sz="2000" dirty="0"/>
              <a:t>When job 14 is available, the best set using jobs 0-13 is still an option to us, although not necessarily the best one.</a:t>
            </a:r>
          </a:p>
          <a:p>
            <a:r>
              <a:rPr lang="en-US" sz="2400" dirty="0" smtClean="0"/>
              <a:t>Problem </a:t>
            </a:r>
            <a:r>
              <a:rPr lang="en-US" sz="2400" dirty="0"/>
              <a:t>2: best set using jobs 0-10.</a:t>
            </a:r>
          </a:p>
          <a:p>
            <a:pPr lvl="1"/>
            <a:r>
              <a:rPr lang="en-US" sz="2000" dirty="0"/>
              <a:t>Why is this problem relevant?</a:t>
            </a:r>
          </a:p>
          <a:p>
            <a:pPr lvl="1"/>
            <a:r>
              <a:rPr lang="en-US" sz="2000" dirty="0"/>
              <a:t>Because job 10 is the last job before job 14 that does NOT overlap with job 14.</a:t>
            </a:r>
          </a:p>
          <a:p>
            <a:pPr lvl="1"/>
            <a:r>
              <a:rPr lang="en-US" sz="2000" dirty="0"/>
              <a:t>Thus, job 14 can be ADDED to the solution for jobs 0-10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7255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 Recursive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334000" cy="5029200"/>
          </a:xfrm>
        </p:spPr>
        <p:txBody>
          <a:bodyPr/>
          <a:lstStyle/>
          <a:p>
            <a:r>
              <a:rPr lang="en-US" sz="2400" dirty="0"/>
              <a:t>Proof: by induction.</a:t>
            </a:r>
          </a:p>
          <a:p>
            <a:r>
              <a:rPr lang="en-US" sz="2400" dirty="0" smtClean="0"/>
              <a:t>Step </a:t>
            </a:r>
            <a:r>
              <a:rPr lang="en-US" sz="2400" dirty="0"/>
              <a:t>1: (the base case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For </a:t>
            </a:r>
            <a:r>
              <a:rPr lang="en-US" sz="2000" dirty="0"/>
              <a:t>N = 0, </a:t>
            </a:r>
            <a:r>
              <a:rPr lang="en-US" sz="2000" dirty="0" smtClean="0"/>
              <a:t>factorial(0) returns </a:t>
            </a:r>
            <a:r>
              <a:rPr lang="en-US" sz="2000" dirty="0"/>
              <a:t>1, which is correct.</a:t>
            </a:r>
          </a:p>
          <a:p>
            <a:r>
              <a:rPr lang="en-US" sz="2400" dirty="0"/>
              <a:t>Step 2: (using the inductive hypothesis) </a:t>
            </a:r>
          </a:p>
          <a:p>
            <a:pPr lvl="1"/>
            <a:r>
              <a:rPr lang="en-US" sz="2000" dirty="0"/>
              <a:t>Suppose that </a:t>
            </a:r>
            <a:r>
              <a:rPr lang="en-US" sz="2000" dirty="0" smtClean="0"/>
              <a:t>factorial(N) </a:t>
            </a:r>
            <a:r>
              <a:rPr lang="en-US" sz="2000" dirty="0"/>
              <a:t>returns the right result for N = K, where K is an integer &gt;= 0.</a:t>
            </a:r>
          </a:p>
          <a:p>
            <a:pPr lvl="1"/>
            <a:r>
              <a:rPr lang="en-US" sz="2000" dirty="0"/>
              <a:t>Then, for N = K+1, </a:t>
            </a:r>
            <a:r>
              <a:rPr lang="en-US" sz="2000" dirty="0" smtClean="0"/>
              <a:t>factorial(N) returns: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/>
              <a:t>N </a:t>
            </a:r>
            <a:r>
              <a:rPr lang="en-US" sz="2000" dirty="0" smtClean="0"/>
              <a:t>* </a:t>
            </a:r>
            <a:r>
              <a:rPr lang="en-US" sz="2000" dirty="0" smtClean="0">
                <a:solidFill>
                  <a:srgbClr val="FF0000"/>
                </a:solidFill>
              </a:rPr>
              <a:t>factorial(K)</a:t>
            </a:r>
            <a:r>
              <a:rPr lang="en-US" sz="2000" dirty="0" smtClean="0"/>
              <a:t> = N * </a:t>
            </a:r>
            <a:r>
              <a:rPr lang="en-US" sz="2000" dirty="0">
                <a:solidFill>
                  <a:srgbClr val="FF0000"/>
                </a:solidFill>
              </a:rPr>
              <a:t>K! </a:t>
            </a:r>
            <a:r>
              <a:rPr lang="en-US" sz="2000" dirty="0"/>
              <a:t>= N * (N-1)! = N!.</a:t>
            </a:r>
          </a:p>
          <a:p>
            <a:pPr lvl="1"/>
            <a:r>
              <a:rPr lang="en-US" sz="2000" dirty="0"/>
              <a:t>Thus, for N = </a:t>
            </a:r>
            <a:r>
              <a:rPr lang="en-US" sz="2000" dirty="0" smtClean="0"/>
              <a:t>K+1, factorial(N) also </a:t>
            </a:r>
            <a:r>
              <a:rPr lang="en-US" sz="2000" dirty="0"/>
              <a:t>returns the correct result.</a:t>
            </a:r>
          </a:p>
          <a:p>
            <a:r>
              <a:rPr lang="en-US" sz="2400" dirty="0" smtClean="0"/>
              <a:t>Thus, by induction, factorial(N) computes the correct result for all 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371600"/>
            <a:ext cx="288149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Recursive  Definition: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/>
              <a:t>    if (N == 0) return 1;</a:t>
            </a:r>
          </a:p>
          <a:p>
            <a:r>
              <a:rPr lang="en-US" sz="2000" dirty="0"/>
              <a:t>    return N*factorial(N-1);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591300" y="4438471"/>
            <a:ext cx="20193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Where </a:t>
            </a:r>
            <a:r>
              <a:rPr lang="en-US" dirty="0" smtClean="0">
                <a:solidFill>
                  <a:srgbClr val="FF0000"/>
                </a:solidFill>
              </a:rPr>
              <a:t>precisely was </a:t>
            </a:r>
            <a:r>
              <a:rPr lang="en-US" dirty="0">
                <a:solidFill>
                  <a:srgbClr val="FF0000"/>
                </a:solidFill>
              </a:rPr>
              <a:t>the inductive </a:t>
            </a:r>
            <a:r>
              <a:rPr lang="en-US" dirty="0" smtClean="0">
                <a:solidFill>
                  <a:srgbClr val="FF0000"/>
                </a:solidFill>
              </a:rPr>
              <a:t>hypothesis </a:t>
            </a:r>
            <a:r>
              <a:rPr lang="en-US" dirty="0">
                <a:solidFill>
                  <a:srgbClr val="FF0000"/>
                </a:solidFill>
              </a:rPr>
              <a:t>used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In substituting K! for factorial(K).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9273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029200" cy="4648200"/>
          </a:xfrm>
        </p:spPr>
        <p:txBody>
          <a:bodyPr/>
          <a:lstStyle/>
          <a:p>
            <a:r>
              <a:rPr lang="en-US" sz="2400" dirty="0"/>
              <a:t>We can easily solve the problem for jobs 0-14, given solutions to these two smaller problems:</a:t>
            </a:r>
          </a:p>
          <a:p>
            <a:r>
              <a:rPr lang="en-US" sz="2400" dirty="0"/>
              <a:t>Problem 1: best set using jobs 0-13.</a:t>
            </a:r>
          </a:p>
          <a:p>
            <a:r>
              <a:rPr lang="en-US" sz="2400" dirty="0" smtClean="0"/>
              <a:t>Problem </a:t>
            </a:r>
            <a:r>
              <a:rPr lang="en-US" sz="2400" dirty="0"/>
              <a:t>2: best set using jobs 0-10.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solution for jobs 0-14 is simply the best of these two options:</a:t>
            </a:r>
          </a:p>
          <a:p>
            <a:pPr lvl="1"/>
            <a:r>
              <a:rPr lang="en-US" sz="2000" dirty="0"/>
              <a:t>Best set using jobs 0-13.</a:t>
            </a:r>
          </a:p>
          <a:p>
            <a:pPr lvl="1"/>
            <a:r>
              <a:rPr lang="en-US" sz="2000" dirty="0"/>
              <a:t>Best set using jobs 0-10, plus job 14</a:t>
            </a:r>
            <a:r>
              <a:rPr lang="en-US" sz="2000" dirty="0" smtClean="0"/>
              <a:t>.</a:t>
            </a:r>
            <a:endParaRPr lang="en-US" dirty="0" smtClean="0"/>
          </a:p>
          <a:p>
            <a:r>
              <a:rPr lang="en-US" sz="2400" dirty="0"/>
              <a:t>How can we write this solution in </a:t>
            </a:r>
            <a:r>
              <a:rPr lang="en-US" sz="2400" dirty="0" err="1"/>
              <a:t>pseudocode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2901709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038600" cy="46482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Step 1: to make our life easier, we will insert a zero </a:t>
            </a:r>
            <a:r>
              <a:rPr lang="en-US" sz="2400" dirty="0" smtClean="0">
                <a:solidFill>
                  <a:srgbClr val="000000"/>
                </a:solidFill>
              </a:rPr>
              <a:t>job at </a:t>
            </a: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dirty="0" smtClean="0">
                <a:solidFill>
                  <a:srgbClr val="000000"/>
                </a:solidFill>
              </a:rPr>
              <a:t>beginning. The zero job: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Starts </a:t>
            </a:r>
            <a:r>
              <a:rPr lang="en-US" sz="2000" dirty="0">
                <a:solidFill>
                  <a:srgbClr val="000000"/>
                </a:solidFill>
              </a:rPr>
              <a:t>at time </a:t>
            </a:r>
            <a:r>
              <a:rPr lang="en-US" sz="2000" dirty="0" smtClean="0">
                <a:solidFill>
                  <a:srgbClr val="000000"/>
                </a:solidFill>
              </a:rPr>
              <a:t>zero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Finishes </a:t>
            </a:r>
            <a:r>
              <a:rPr lang="en-US" sz="2000" dirty="0">
                <a:solidFill>
                  <a:srgbClr val="000000"/>
                </a:solidFill>
              </a:rPr>
              <a:t>at time </a:t>
            </a:r>
            <a:r>
              <a:rPr lang="en-US" sz="2000" dirty="0" smtClean="0">
                <a:solidFill>
                  <a:srgbClr val="000000"/>
                </a:solidFill>
              </a:rPr>
              <a:t>zero.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Has </a:t>
            </a:r>
            <a:r>
              <a:rPr lang="en-US" sz="2000" dirty="0">
                <a:solidFill>
                  <a:srgbClr val="000000"/>
                </a:solidFill>
              </a:rPr>
              <a:t>zero value. 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Step </a:t>
            </a:r>
            <a:r>
              <a:rPr lang="en-US" sz="2400" dirty="0">
                <a:solidFill>
                  <a:srgbClr val="000000"/>
                </a:solidFill>
              </a:rPr>
              <a:t>2: we need to preprocess </a:t>
            </a:r>
            <a:r>
              <a:rPr lang="en-US" sz="2400" dirty="0" smtClean="0">
                <a:solidFill>
                  <a:srgbClr val="000000"/>
                </a:solidFill>
              </a:rPr>
              <a:t>jobs, </a:t>
            </a:r>
            <a:r>
              <a:rPr lang="en-US" sz="2400" dirty="0">
                <a:solidFill>
                  <a:srgbClr val="000000"/>
                </a:solidFill>
              </a:rPr>
              <a:t>so that for each </a:t>
            </a:r>
            <a:r>
              <a:rPr lang="en-US" sz="2400" dirty="0" smtClean="0">
                <a:solidFill>
                  <a:srgbClr val="000000"/>
                </a:solidFill>
              </a:rPr>
              <a:t>job </a:t>
            </a:r>
            <a:r>
              <a:rPr lang="en-US" sz="2400" dirty="0" err="1" smtClean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we </a:t>
            </a:r>
            <a:r>
              <a:rPr lang="en-US" sz="2400" dirty="0" smtClean="0">
                <a:solidFill>
                  <a:srgbClr val="000000"/>
                </a:solidFill>
              </a:rPr>
              <a:t>compute:</a:t>
            </a:r>
          </a:p>
          <a:p>
            <a:pPr lvl="1"/>
            <a:r>
              <a:rPr lang="en-US" sz="2000" b="1" dirty="0" smtClean="0">
                <a:solidFill>
                  <a:srgbClr val="000000"/>
                </a:solidFill>
              </a:rPr>
              <a:t>last [</a:t>
            </a:r>
            <a:r>
              <a:rPr lang="en-US" sz="2000" b="1" dirty="0" err="1" smtClean="0">
                <a:solidFill>
                  <a:srgbClr val="000000"/>
                </a:solidFill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</a:rPr>
              <a:t>] </a:t>
            </a:r>
            <a:r>
              <a:rPr lang="en-US" sz="2000" dirty="0">
                <a:solidFill>
                  <a:srgbClr val="000000"/>
                </a:solidFill>
              </a:rPr>
              <a:t>=</a:t>
            </a:r>
            <a:r>
              <a:rPr lang="en-US" sz="2000" dirty="0" smtClean="0">
                <a:solidFill>
                  <a:srgbClr val="000000"/>
                </a:solidFill>
              </a:rPr>
              <a:t> the index of the last </a:t>
            </a:r>
            <a:r>
              <a:rPr lang="en-US" sz="2000" dirty="0">
                <a:solidFill>
                  <a:srgbClr val="000000"/>
                </a:solidFill>
              </a:rPr>
              <a:t>job preceding job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 that does NOT overlap with job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899978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038600" cy="46482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Step 1: to make our life easier, we will insert a zero </a:t>
            </a:r>
            <a:r>
              <a:rPr lang="en-US" sz="2400" dirty="0" smtClean="0">
                <a:solidFill>
                  <a:srgbClr val="000000"/>
                </a:solidFill>
              </a:rPr>
              <a:t>job at </a:t>
            </a: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dirty="0" smtClean="0">
                <a:solidFill>
                  <a:srgbClr val="000000"/>
                </a:solidFill>
              </a:rPr>
              <a:t>beginning. The zero job: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Starts </a:t>
            </a:r>
            <a:r>
              <a:rPr lang="en-US" sz="2000" dirty="0">
                <a:solidFill>
                  <a:srgbClr val="000000"/>
                </a:solidFill>
              </a:rPr>
              <a:t>at time </a:t>
            </a:r>
            <a:r>
              <a:rPr lang="en-US" sz="2000" dirty="0" smtClean="0">
                <a:solidFill>
                  <a:srgbClr val="000000"/>
                </a:solidFill>
              </a:rPr>
              <a:t>zero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Finishes </a:t>
            </a:r>
            <a:r>
              <a:rPr lang="en-US" sz="2000" dirty="0">
                <a:solidFill>
                  <a:srgbClr val="000000"/>
                </a:solidFill>
              </a:rPr>
              <a:t>at time </a:t>
            </a:r>
            <a:r>
              <a:rPr lang="en-US" sz="2000" dirty="0" smtClean="0">
                <a:solidFill>
                  <a:srgbClr val="000000"/>
                </a:solidFill>
              </a:rPr>
              <a:t>zero.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Has </a:t>
            </a:r>
            <a:r>
              <a:rPr lang="en-US" sz="2000" dirty="0">
                <a:solidFill>
                  <a:srgbClr val="000000"/>
                </a:solidFill>
              </a:rPr>
              <a:t>zero value. 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Step </a:t>
            </a:r>
            <a:r>
              <a:rPr lang="en-US" sz="2400" dirty="0">
                <a:solidFill>
                  <a:srgbClr val="000000"/>
                </a:solidFill>
              </a:rPr>
              <a:t>2: we need to preprocess </a:t>
            </a:r>
            <a:r>
              <a:rPr lang="en-US" sz="2400" dirty="0" smtClean="0">
                <a:solidFill>
                  <a:srgbClr val="000000"/>
                </a:solidFill>
              </a:rPr>
              <a:t>jobs, </a:t>
            </a:r>
            <a:r>
              <a:rPr lang="en-US" sz="2400" dirty="0">
                <a:solidFill>
                  <a:srgbClr val="000000"/>
                </a:solidFill>
              </a:rPr>
              <a:t>so that for each </a:t>
            </a:r>
            <a:r>
              <a:rPr lang="en-US" sz="2400" dirty="0" smtClean="0">
                <a:solidFill>
                  <a:srgbClr val="000000"/>
                </a:solidFill>
              </a:rPr>
              <a:t>job </a:t>
            </a:r>
            <a:r>
              <a:rPr lang="en-US" sz="2400" dirty="0" err="1" smtClean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we </a:t>
            </a:r>
            <a:r>
              <a:rPr lang="en-US" sz="2400" dirty="0" smtClean="0">
                <a:solidFill>
                  <a:srgbClr val="000000"/>
                </a:solidFill>
              </a:rPr>
              <a:t>compute:</a:t>
            </a:r>
          </a:p>
          <a:p>
            <a:pPr lvl="1"/>
            <a:r>
              <a:rPr lang="en-US" sz="2000" b="1" dirty="0" smtClean="0">
                <a:solidFill>
                  <a:srgbClr val="000000"/>
                </a:solidFill>
              </a:rPr>
              <a:t>last [</a:t>
            </a:r>
            <a:r>
              <a:rPr lang="en-US" sz="2000" b="1" dirty="0" err="1" smtClean="0">
                <a:solidFill>
                  <a:srgbClr val="000000"/>
                </a:solidFill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</a:rPr>
              <a:t>] </a:t>
            </a:r>
            <a:r>
              <a:rPr lang="en-US" sz="2000" dirty="0">
                <a:solidFill>
                  <a:srgbClr val="000000"/>
                </a:solidFill>
              </a:rPr>
              <a:t>=</a:t>
            </a:r>
            <a:r>
              <a:rPr lang="en-US" sz="2000" dirty="0" smtClean="0">
                <a:solidFill>
                  <a:srgbClr val="000000"/>
                </a:solidFill>
              </a:rPr>
              <a:t> the index of the last </a:t>
            </a:r>
            <a:r>
              <a:rPr lang="en-US" sz="2000" dirty="0">
                <a:solidFill>
                  <a:srgbClr val="000000"/>
                </a:solidFill>
              </a:rPr>
              <a:t>job preceding job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 that does NOT overlap with job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81483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038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float </a:t>
            </a:r>
            <a:r>
              <a:rPr lang="en-US" sz="2400" dirty="0" err="1" smtClean="0"/>
              <a:t>wis</a:t>
            </a:r>
            <a:r>
              <a:rPr lang="en-US" sz="2400" dirty="0" smtClean="0"/>
              <a:t>(jobs, </a:t>
            </a:r>
            <a:r>
              <a:rPr lang="en-US" sz="2400" dirty="0"/>
              <a:t>last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N = number of jobs.</a:t>
            </a:r>
          </a:p>
          <a:p>
            <a:r>
              <a:rPr lang="en-US" sz="2400" dirty="0" smtClean="0"/>
              <a:t>Initialize </a:t>
            </a:r>
            <a:r>
              <a:rPr lang="en-US" sz="2400" dirty="0"/>
              <a:t>solutions array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solutions[0</a:t>
            </a:r>
            <a:r>
              <a:rPr lang="en-US" sz="2400" dirty="0"/>
              <a:t>] = 0.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1 to N)</a:t>
            </a:r>
            <a:endParaRPr lang="en-US" sz="2400" dirty="0"/>
          </a:p>
          <a:p>
            <a:pPr lvl="1"/>
            <a:r>
              <a:rPr lang="en-US" sz="2000" dirty="0" smtClean="0"/>
              <a:t>S1 = solutions[i-1].</a:t>
            </a:r>
          </a:p>
          <a:p>
            <a:pPr lvl="1"/>
            <a:r>
              <a:rPr lang="en-US" sz="2000" dirty="0" smtClean="0"/>
              <a:t>L = last[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</a:p>
          <a:p>
            <a:pPr lvl="1"/>
            <a:r>
              <a:rPr lang="en-US" sz="2000" dirty="0" smtClean="0"/>
              <a:t>SL = solutions[L].</a:t>
            </a:r>
          </a:p>
          <a:p>
            <a:pPr lvl="1"/>
            <a:r>
              <a:rPr lang="en-US" sz="2000" dirty="0" smtClean="0"/>
              <a:t>S2 </a:t>
            </a:r>
            <a:r>
              <a:rPr lang="en-US" sz="2000" dirty="0"/>
              <a:t>= </a:t>
            </a:r>
            <a:r>
              <a:rPr lang="en-US" sz="2000" dirty="0" smtClean="0"/>
              <a:t>SL </a:t>
            </a:r>
            <a:r>
              <a:rPr lang="en-US" sz="2000" dirty="0"/>
              <a:t>+ </a:t>
            </a:r>
            <a:r>
              <a:rPr lang="en-US" sz="2000" dirty="0" smtClean="0"/>
              <a:t>jobs[</a:t>
            </a:r>
            <a:r>
              <a:rPr lang="en-US" sz="2000" dirty="0" err="1" smtClean="0"/>
              <a:t>i</a:t>
            </a:r>
            <a:r>
              <a:rPr lang="en-US" sz="2000" dirty="0"/>
              <a:t>].</a:t>
            </a:r>
            <a:r>
              <a:rPr lang="en-US" sz="2000" dirty="0" smtClean="0"/>
              <a:t>value.</a:t>
            </a:r>
            <a:endParaRPr lang="en-US" sz="2000" dirty="0"/>
          </a:p>
          <a:p>
            <a:pPr lvl="1"/>
            <a:r>
              <a:rPr lang="en-US" sz="2000" dirty="0" smtClean="0"/>
              <a:t>solutions[</a:t>
            </a:r>
            <a:r>
              <a:rPr lang="en-US" sz="2000" dirty="0" err="1" smtClean="0"/>
              <a:t>i</a:t>
            </a:r>
            <a:r>
              <a:rPr lang="en-US" sz="2000" dirty="0" smtClean="0"/>
              <a:t>] </a:t>
            </a:r>
            <a:r>
              <a:rPr lang="en-US" sz="2000" dirty="0"/>
              <a:t>= </a:t>
            </a:r>
            <a:r>
              <a:rPr lang="en-US" sz="2000" dirty="0" smtClean="0"/>
              <a:t>max(S1, S2).</a:t>
            </a:r>
            <a:endParaRPr lang="en-US" sz="2000" dirty="0"/>
          </a:p>
          <a:p>
            <a:r>
              <a:rPr lang="en-US" sz="2400" dirty="0" smtClean="0"/>
              <a:t>Return solutions[N];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1452829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As in our solution to the knapsack problem, the </a:t>
            </a:r>
            <a:r>
              <a:rPr lang="en-US" sz="2400" dirty="0" err="1">
                <a:solidFill>
                  <a:srgbClr val="000000"/>
                </a:solidFill>
              </a:rPr>
              <a:t>pseudocode</a:t>
            </a:r>
            <a:r>
              <a:rPr lang="en-US" sz="2400" dirty="0">
                <a:solidFill>
                  <a:srgbClr val="000000"/>
                </a:solidFill>
              </a:rPr>
              <a:t> we just saw returns a number: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The best total value we can achieve.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In addition to the best value, we also want to know the set of jobs that achieves that value.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This </a:t>
            </a:r>
            <a:r>
              <a:rPr lang="en-US" sz="2400" dirty="0">
                <a:solidFill>
                  <a:srgbClr val="000000"/>
                </a:solidFill>
              </a:rPr>
              <a:t>is a general issue in dynamic programming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How can we address it?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873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As in our solution to the knapsack problem, the </a:t>
            </a:r>
            <a:r>
              <a:rPr lang="en-US" sz="2400" dirty="0" err="1">
                <a:solidFill>
                  <a:srgbClr val="000000"/>
                </a:solidFill>
              </a:rPr>
              <a:t>pseudocode</a:t>
            </a:r>
            <a:r>
              <a:rPr lang="en-US" sz="2400" dirty="0">
                <a:solidFill>
                  <a:srgbClr val="000000"/>
                </a:solidFill>
              </a:rPr>
              <a:t> we just saw returns a number: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The best total value we can achieve.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In addition to the best value, we also want to know the set of jobs that achieves that value.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This </a:t>
            </a:r>
            <a:r>
              <a:rPr lang="en-US" sz="2400" dirty="0">
                <a:solidFill>
                  <a:srgbClr val="000000"/>
                </a:solidFill>
              </a:rPr>
              <a:t>is a general issue in dynamic programming.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There is a general solution, called backtracking.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The key idea is: 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In DP the final </a:t>
            </a:r>
            <a:r>
              <a:rPr lang="en-US" sz="2000" dirty="0">
                <a:solidFill>
                  <a:srgbClr val="000000"/>
                </a:solidFill>
              </a:rPr>
              <a:t>solution </a:t>
            </a:r>
            <a:r>
              <a:rPr lang="en-US" sz="2000" dirty="0" smtClean="0">
                <a:solidFill>
                  <a:srgbClr val="000000"/>
                </a:solidFill>
              </a:rPr>
              <a:t>is always built from </a:t>
            </a:r>
            <a:r>
              <a:rPr lang="en-US" sz="2000" dirty="0">
                <a:solidFill>
                  <a:srgbClr val="000000"/>
                </a:solidFill>
              </a:rPr>
              <a:t>smaller solutions.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At each smaller problem, we have to choose which (even smaller) solutions to use for solving that problem.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We must record</a:t>
            </a:r>
            <a:r>
              <a:rPr lang="en-US" sz="2000" dirty="0">
                <a:solidFill>
                  <a:srgbClr val="000000"/>
                </a:solidFill>
              </a:rPr>
              <a:t>, for each smaller problem, the </a:t>
            </a:r>
            <a:r>
              <a:rPr lang="en-US" sz="2000" dirty="0" smtClean="0">
                <a:solidFill>
                  <a:srgbClr val="000000"/>
                </a:solidFill>
              </a:rPr>
              <a:t>choice we made.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At </a:t>
            </a:r>
            <a:r>
              <a:rPr lang="en-US" sz="2000" dirty="0">
                <a:solidFill>
                  <a:srgbClr val="000000"/>
                </a:solidFill>
              </a:rPr>
              <a:t>the </a:t>
            </a:r>
            <a:r>
              <a:rPr lang="en-US" sz="2000" dirty="0" smtClean="0">
                <a:solidFill>
                  <a:srgbClr val="000000"/>
                </a:solidFill>
              </a:rPr>
              <a:t>end, </a:t>
            </a:r>
            <a:r>
              <a:rPr lang="en-US" sz="2000" dirty="0">
                <a:solidFill>
                  <a:srgbClr val="000000"/>
                </a:solidFill>
              </a:rPr>
              <a:t>we </a:t>
            </a:r>
            <a:r>
              <a:rPr lang="en-US" sz="2000" b="1" dirty="0" smtClean="0">
                <a:solidFill>
                  <a:srgbClr val="000000"/>
                </a:solidFill>
              </a:rPr>
              <a:t>backtrack </a:t>
            </a:r>
            <a:r>
              <a:rPr lang="en-US" sz="2000" dirty="0">
                <a:solidFill>
                  <a:srgbClr val="000000"/>
                </a:solidFill>
              </a:rPr>
              <a:t>and recover the individual decisions that led to the best solution.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96540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 for the WIS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857" y="1359179"/>
            <a:ext cx="7471134" cy="4648200"/>
          </a:xfrm>
        </p:spPr>
        <p:txBody>
          <a:bodyPr/>
          <a:lstStyle/>
          <a:p>
            <a:r>
              <a:rPr lang="en-US" dirty="0"/>
              <a:t>First of all, what should the function return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0787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 for the WIS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857" y="1359179"/>
            <a:ext cx="7471134" cy="4648200"/>
          </a:xfrm>
        </p:spPr>
        <p:txBody>
          <a:bodyPr/>
          <a:lstStyle/>
          <a:p>
            <a:r>
              <a:rPr lang="en-US" dirty="0"/>
              <a:t>First of all, what should the function return?</a:t>
            </a:r>
          </a:p>
          <a:p>
            <a:pPr lvl="1"/>
            <a:r>
              <a:rPr lang="en-US" dirty="0"/>
              <a:t>The best value we can achieve.</a:t>
            </a:r>
          </a:p>
          <a:p>
            <a:pPr lvl="1"/>
            <a:r>
              <a:rPr lang="en-US" dirty="0"/>
              <a:t>The set of intervals that achieves that value.</a:t>
            </a:r>
          </a:p>
          <a:p>
            <a:r>
              <a:rPr lang="en-US" dirty="0"/>
              <a:t>How can we make the function return both these things?</a:t>
            </a:r>
          </a:p>
          <a:p>
            <a:r>
              <a:rPr lang="en-US" dirty="0"/>
              <a:t>The solution that will be preferred throughout the course:</a:t>
            </a:r>
          </a:p>
          <a:p>
            <a:pPr lvl="1"/>
            <a:r>
              <a:rPr lang="en-US" dirty="0"/>
              <a:t>Define a Result structure containing as many member variables as we need to store in the result.</a:t>
            </a:r>
          </a:p>
          <a:p>
            <a:pPr lvl="1"/>
            <a:r>
              <a:rPr lang="en-US" dirty="0"/>
              <a:t>Make the function return an object of that structure.</a:t>
            </a:r>
          </a:p>
        </p:txBody>
      </p:sp>
    </p:spTree>
    <p:extLst>
      <p:ext uri="{BB962C8B-B14F-4D97-AF65-F5344CB8AC3E}">
        <p14:creationId xmlns:p14="http://schemas.microsoft.com/office/powerpoint/2010/main" val="39923847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 for the WIS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857" y="1359179"/>
            <a:ext cx="7471134" cy="4648200"/>
          </a:xfrm>
        </p:spPr>
        <p:txBody>
          <a:bodyPr/>
          <a:lstStyle/>
          <a:p>
            <a:r>
              <a:rPr lang="en-US" dirty="0"/>
              <a:t>First of all, what should the function return?</a:t>
            </a:r>
          </a:p>
          <a:p>
            <a:pPr lvl="1"/>
            <a:r>
              <a:rPr lang="en-US" dirty="0"/>
              <a:t>The best value we can achieve.</a:t>
            </a:r>
          </a:p>
          <a:p>
            <a:pPr lvl="1"/>
            <a:r>
              <a:rPr lang="en-US" dirty="0"/>
              <a:t>The set of intervals that achieves that value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400" dirty="0" err="1"/>
              <a:t>struct</a:t>
            </a:r>
            <a:r>
              <a:rPr lang="en-US" sz="2400" dirty="0"/>
              <a:t> </a:t>
            </a:r>
            <a:r>
              <a:rPr lang="en-US" sz="2400" dirty="0" err="1"/>
              <a:t>WIS_result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/>
              <a:t>   float </a:t>
            </a:r>
            <a:r>
              <a:rPr lang="en-US" sz="2400" dirty="0" smtClean="0"/>
              <a:t>value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   list </a:t>
            </a:r>
            <a:r>
              <a:rPr lang="en-US" sz="2400" dirty="0" smtClean="0"/>
              <a:t>set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};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/>
              <a:t>struct</a:t>
            </a:r>
            <a:r>
              <a:rPr lang="en-US" sz="2400" dirty="0"/>
              <a:t> </a:t>
            </a:r>
            <a:r>
              <a:rPr lang="en-US" sz="2400" dirty="0" err="1"/>
              <a:t>WIS_result</a:t>
            </a:r>
            <a:r>
              <a:rPr lang="en-US" sz="2400" dirty="0"/>
              <a:t> </a:t>
            </a:r>
            <a:r>
              <a:rPr lang="en-US" sz="2400" dirty="0" err="1"/>
              <a:t>wis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Intervals intervals)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292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2" y="1401711"/>
            <a:ext cx="4038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Result </a:t>
            </a:r>
            <a:r>
              <a:rPr lang="en-US" sz="2400" dirty="0" err="1" smtClean="0"/>
              <a:t>wis</a:t>
            </a:r>
            <a:r>
              <a:rPr lang="en-US" sz="2400" dirty="0" smtClean="0"/>
              <a:t>(jobs, </a:t>
            </a:r>
            <a:r>
              <a:rPr lang="en-US" sz="2400" dirty="0"/>
              <a:t>last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N = number of jobs.</a:t>
            </a:r>
          </a:p>
          <a:p>
            <a:r>
              <a:rPr lang="en-US" sz="2400" dirty="0" smtClean="0"/>
              <a:t>solutions[0</a:t>
            </a:r>
            <a:r>
              <a:rPr lang="en-US" sz="2400" dirty="0"/>
              <a:t>] = 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1 to N)</a:t>
            </a:r>
            <a:endParaRPr lang="en-US" sz="2400" dirty="0"/>
          </a:p>
          <a:p>
            <a:pPr lvl="1"/>
            <a:r>
              <a:rPr lang="en-US" sz="2000" dirty="0" smtClean="0"/>
              <a:t>L = last[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</a:p>
          <a:p>
            <a:pPr lvl="1"/>
            <a:r>
              <a:rPr lang="en-US" sz="2000" dirty="0" smtClean="0"/>
              <a:t>SL = solutions[L].</a:t>
            </a:r>
          </a:p>
          <a:p>
            <a:pPr lvl="1"/>
            <a:r>
              <a:rPr lang="en-US" sz="2000" dirty="0" smtClean="0"/>
              <a:t>S1 </a:t>
            </a:r>
            <a:r>
              <a:rPr lang="en-US" sz="2000" dirty="0"/>
              <a:t>= </a:t>
            </a:r>
            <a:r>
              <a:rPr lang="en-US" sz="2000" dirty="0" smtClean="0"/>
              <a:t>solutions[i-1].</a:t>
            </a:r>
            <a:endParaRPr lang="en-US" sz="2000" dirty="0"/>
          </a:p>
          <a:p>
            <a:pPr lvl="1"/>
            <a:r>
              <a:rPr lang="en-US" sz="2000" dirty="0" smtClean="0"/>
              <a:t>S2 </a:t>
            </a:r>
            <a:r>
              <a:rPr lang="en-US" sz="2000" dirty="0"/>
              <a:t>= </a:t>
            </a:r>
            <a:r>
              <a:rPr lang="en-US" sz="2000" dirty="0" smtClean="0"/>
              <a:t>SL </a:t>
            </a:r>
            <a:r>
              <a:rPr lang="en-US" sz="2000" dirty="0"/>
              <a:t>+ </a:t>
            </a:r>
            <a:r>
              <a:rPr lang="en-US" sz="2000" dirty="0" smtClean="0"/>
              <a:t>jobs[</a:t>
            </a:r>
            <a:r>
              <a:rPr lang="en-US" sz="2000" dirty="0" err="1" smtClean="0"/>
              <a:t>i</a:t>
            </a:r>
            <a:r>
              <a:rPr lang="en-US" sz="2000" dirty="0"/>
              <a:t>].</a:t>
            </a:r>
            <a:r>
              <a:rPr lang="en-US" sz="2000" dirty="0" smtClean="0"/>
              <a:t>value.</a:t>
            </a:r>
            <a:endParaRPr lang="en-US" sz="2000" dirty="0"/>
          </a:p>
          <a:p>
            <a:pPr lvl="1"/>
            <a:r>
              <a:rPr lang="en-US" sz="2000" dirty="0" smtClean="0"/>
              <a:t>solutions[</a:t>
            </a:r>
            <a:r>
              <a:rPr lang="en-US" sz="2000" dirty="0" err="1" smtClean="0"/>
              <a:t>i</a:t>
            </a:r>
            <a:r>
              <a:rPr lang="en-US" sz="2000" dirty="0" smtClean="0"/>
              <a:t>] </a:t>
            </a:r>
            <a:r>
              <a:rPr lang="en-US" sz="2000" dirty="0"/>
              <a:t>= </a:t>
            </a:r>
            <a:r>
              <a:rPr lang="en-US" sz="2000" dirty="0" smtClean="0"/>
              <a:t>max(S1, S2).</a:t>
            </a:r>
          </a:p>
          <a:p>
            <a:pPr marL="457200" lvl="1" indent="0">
              <a:buNone/>
            </a:pPr>
            <a:endParaRPr lang="en-US" sz="9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How can we keep track of the decisions we make?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00036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Guidelines for Designing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/>
              <a:t>We should design recursive functions </a:t>
            </a:r>
            <a:r>
              <a:rPr lang="en-US" dirty="0" smtClean="0"/>
              <a:t>so that </a:t>
            </a:r>
            <a:r>
              <a:rPr lang="en-US" dirty="0"/>
              <a:t>it is easy to convince ourselves that they are correct.</a:t>
            </a:r>
          </a:p>
          <a:p>
            <a:pPr lvl="1"/>
            <a:r>
              <a:rPr lang="en-US" dirty="0"/>
              <a:t>Strictly speaking, the only way to convince ourselves is a mathematical proof.</a:t>
            </a:r>
          </a:p>
          <a:p>
            <a:pPr lvl="1"/>
            <a:r>
              <a:rPr lang="en-US" dirty="0"/>
              <a:t>Loosely speaking, we should follow some guidelines to make our life easier.</a:t>
            </a:r>
          </a:p>
          <a:p>
            <a:r>
              <a:rPr lang="en-US" dirty="0"/>
              <a:t>So, it is a good idea for our recursive functions to follow these rules:</a:t>
            </a:r>
          </a:p>
          <a:p>
            <a:pPr lvl="1"/>
            <a:r>
              <a:rPr lang="en-US" dirty="0"/>
              <a:t>They must explicitly solve one or more base cases.</a:t>
            </a:r>
          </a:p>
          <a:p>
            <a:pPr lvl="1"/>
            <a:r>
              <a:rPr lang="en-US" dirty="0"/>
              <a:t>Each recursive call must involve smaller values of the arguments, or smaller sizes of the problem.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9008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2" y="1401711"/>
            <a:ext cx="4038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Result </a:t>
            </a:r>
            <a:r>
              <a:rPr lang="en-US" sz="2400" dirty="0" err="1" smtClean="0"/>
              <a:t>wis</a:t>
            </a:r>
            <a:r>
              <a:rPr lang="en-US" sz="2400" dirty="0" smtClean="0"/>
              <a:t>(jobs, </a:t>
            </a:r>
            <a:r>
              <a:rPr lang="en-US" sz="2400" dirty="0"/>
              <a:t>last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N = number of jobs.</a:t>
            </a:r>
          </a:p>
          <a:p>
            <a:r>
              <a:rPr lang="en-US" sz="2400" dirty="0" smtClean="0"/>
              <a:t>solutions[0</a:t>
            </a:r>
            <a:r>
              <a:rPr lang="en-US" sz="2400" dirty="0"/>
              <a:t>] = 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1 to N)</a:t>
            </a:r>
            <a:endParaRPr lang="en-US" sz="2400" dirty="0"/>
          </a:p>
          <a:p>
            <a:pPr lvl="1"/>
            <a:r>
              <a:rPr lang="en-US" sz="2000" dirty="0" smtClean="0"/>
              <a:t>L = last[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</a:p>
          <a:p>
            <a:pPr lvl="1"/>
            <a:r>
              <a:rPr lang="en-US" sz="2000" dirty="0" smtClean="0"/>
              <a:t>SL = solutions[L].</a:t>
            </a:r>
          </a:p>
          <a:p>
            <a:pPr lvl="1"/>
            <a:r>
              <a:rPr lang="en-US" sz="2000" dirty="0" smtClean="0"/>
              <a:t>S1 </a:t>
            </a:r>
            <a:r>
              <a:rPr lang="en-US" sz="2000" dirty="0"/>
              <a:t>= </a:t>
            </a:r>
            <a:r>
              <a:rPr lang="en-US" sz="2000" dirty="0" smtClean="0"/>
              <a:t>solutions[i-1].</a:t>
            </a:r>
            <a:endParaRPr lang="en-US" sz="2000" dirty="0"/>
          </a:p>
          <a:p>
            <a:pPr lvl="1"/>
            <a:r>
              <a:rPr lang="en-US" sz="2000" dirty="0" smtClean="0"/>
              <a:t>S2 </a:t>
            </a:r>
            <a:r>
              <a:rPr lang="en-US" sz="2000" dirty="0"/>
              <a:t>= </a:t>
            </a:r>
            <a:r>
              <a:rPr lang="en-US" sz="2000" dirty="0" smtClean="0"/>
              <a:t>SL </a:t>
            </a:r>
            <a:r>
              <a:rPr lang="en-US" sz="2000" dirty="0"/>
              <a:t>+ </a:t>
            </a:r>
            <a:r>
              <a:rPr lang="en-US" sz="2000" dirty="0" smtClean="0"/>
              <a:t>jobs[</a:t>
            </a:r>
            <a:r>
              <a:rPr lang="en-US" sz="2000" dirty="0" err="1" smtClean="0"/>
              <a:t>i</a:t>
            </a:r>
            <a:r>
              <a:rPr lang="en-US" sz="2000" dirty="0"/>
              <a:t>].</a:t>
            </a:r>
            <a:r>
              <a:rPr lang="en-US" sz="2000" dirty="0" smtClean="0"/>
              <a:t>value.</a:t>
            </a:r>
            <a:endParaRPr lang="en-US" sz="2000" dirty="0"/>
          </a:p>
          <a:p>
            <a:pPr lvl="1"/>
            <a:r>
              <a:rPr lang="en-US" sz="2000" dirty="0" smtClean="0"/>
              <a:t>solutions[</a:t>
            </a:r>
            <a:r>
              <a:rPr lang="en-US" sz="2000" dirty="0" err="1" smtClean="0"/>
              <a:t>i</a:t>
            </a:r>
            <a:r>
              <a:rPr lang="en-US" sz="2000" dirty="0" smtClean="0"/>
              <a:t>] </a:t>
            </a:r>
            <a:r>
              <a:rPr lang="en-US" sz="2000" dirty="0"/>
              <a:t>= </a:t>
            </a:r>
            <a:r>
              <a:rPr lang="en-US" sz="2000" dirty="0" smtClean="0"/>
              <a:t>max(S1, S2).</a:t>
            </a:r>
          </a:p>
          <a:p>
            <a:pPr marL="457200" lvl="1" indent="0">
              <a:buNone/>
            </a:pPr>
            <a:endParaRPr lang="en-US" sz="9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How can we keep track of the decisions we make?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Remember the last job of each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9401960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2" y="1401711"/>
            <a:ext cx="4038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Result </a:t>
            </a:r>
            <a:r>
              <a:rPr lang="en-US" sz="2400" dirty="0" err="1" smtClean="0"/>
              <a:t>wis</a:t>
            </a:r>
            <a:r>
              <a:rPr lang="en-US" sz="2400" dirty="0" smtClean="0"/>
              <a:t>(jobs, </a:t>
            </a:r>
            <a:r>
              <a:rPr lang="en-US" sz="2400" dirty="0"/>
              <a:t>last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N = number of jobs.</a:t>
            </a:r>
          </a:p>
          <a:p>
            <a:r>
              <a:rPr lang="en-US" sz="2400" dirty="0" smtClean="0"/>
              <a:t>solutions[0</a:t>
            </a:r>
            <a:r>
              <a:rPr lang="en-US" sz="2400" dirty="0"/>
              <a:t>] = 0</a:t>
            </a:r>
            <a:r>
              <a:rPr lang="en-US" sz="2400" dirty="0" smtClean="0"/>
              <a:t>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used[0] = 0.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/>
              <a:t>For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1 to N)</a:t>
            </a:r>
            <a:endParaRPr lang="en-US" sz="2400" dirty="0"/>
          </a:p>
          <a:p>
            <a:pPr lvl="1"/>
            <a:r>
              <a:rPr lang="en-US" sz="2000" dirty="0" smtClean="0"/>
              <a:t>L = last[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</a:p>
          <a:p>
            <a:pPr lvl="1"/>
            <a:r>
              <a:rPr lang="en-US" sz="2000" dirty="0" smtClean="0"/>
              <a:t>SL = solutions[L].</a:t>
            </a:r>
          </a:p>
          <a:p>
            <a:pPr lvl="1"/>
            <a:r>
              <a:rPr lang="en-US" sz="2000" dirty="0" smtClean="0"/>
              <a:t>S1 </a:t>
            </a:r>
            <a:r>
              <a:rPr lang="en-US" sz="2000" dirty="0"/>
              <a:t>= </a:t>
            </a:r>
            <a:r>
              <a:rPr lang="en-US" sz="2000" dirty="0" smtClean="0"/>
              <a:t>solutions[i-1].</a:t>
            </a:r>
            <a:endParaRPr lang="en-US" sz="2000" dirty="0"/>
          </a:p>
          <a:p>
            <a:pPr lvl="1"/>
            <a:r>
              <a:rPr lang="en-US" sz="2000" dirty="0" smtClean="0"/>
              <a:t>S2 </a:t>
            </a:r>
            <a:r>
              <a:rPr lang="en-US" sz="2000" dirty="0"/>
              <a:t>= </a:t>
            </a:r>
            <a:r>
              <a:rPr lang="en-US" sz="2000" dirty="0" smtClean="0"/>
              <a:t>SL </a:t>
            </a:r>
            <a:r>
              <a:rPr lang="en-US" sz="2000" dirty="0"/>
              <a:t>+ </a:t>
            </a:r>
            <a:r>
              <a:rPr lang="en-US" sz="2000" dirty="0" smtClean="0"/>
              <a:t>jobs[</a:t>
            </a:r>
            <a:r>
              <a:rPr lang="en-US" sz="2000" dirty="0" err="1" smtClean="0"/>
              <a:t>i</a:t>
            </a:r>
            <a:r>
              <a:rPr lang="en-US" sz="2000" dirty="0"/>
              <a:t>].</a:t>
            </a:r>
            <a:r>
              <a:rPr lang="en-US" sz="2000" dirty="0" smtClean="0"/>
              <a:t>value.</a:t>
            </a:r>
            <a:endParaRPr lang="en-US" sz="2000" dirty="0"/>
          </a:p>
          <a:p>
            <a:pPr lvl="1"/>
            <a:r>
              <a:rPr lang="en-US" sz="2000" dirty="0" smtClean="0"/>
              <a:t>solutions[</a:t>
            </a:r>
            <a:r>
              <a:rPr lang="en-US" sz="2000" dirty="0" err="1" smtClean="0"/>
              <a:t>i</a:t>
            </a:r>
            <a:r>
              <a:rPr lang="en-US" sz="2000" dirty="0" smtClean="0"/>
              <a:t>] </a:t>
            </a:r>
            <a:r>
              <a:rPr lang="en-US" sz="2000" dirty="0"/>
              <a:t>= </a:t>
            </a:r>
            <a:r>
              <a:rPr lang="en-US" sz="2000" dirty="0" smtClean="0"/>
              <a:t>max(S1, S2).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S2 &gt; S1  then used[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] = 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Else used[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] = used[i-1].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780907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1" y="1401711"/>
            <a:ext cx="4089989" cy="4648200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// backtracking part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list set = </a:t>
            </a:r>
            <a:r>
              <a:rPr lang="en-US" sz="2400" dirty="0">
                <a:solidFill>
                  <a:srgbClr val="FF0000"/>
                </a:solidFill>
              </a:rPr>
              <a:t>new </a:t>
            </a:r>
            <a:r>
              <a:rPr lang="en-US" sz="2400" dirty="0" smtClean="0">
                <a:solidFill>
                  <a:srgbClr val="FF0000"/>
                </a:solidFill>
              </a:rPr>
              <a:t>List.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counter </a:t>
            </a:r>
            <a:r>
              <a:rPr lang="en-US" sz="2400" dirty="0">
                <a:solidFill>
                  <a:srgbClr val="FF0000"/>
                </a:solidFill>
              </a:rPr>
              <a:t>= used[N</a:t>
            </a:r>
            <a:r>
              <a:rPr lang="en-US" sz="2400" dirty="0" smtClean="0">
                <a:solidFill>
                  <a:srgbClr val="FF0000"/>
                </a:solidFill>
              </a:rPr>
              <a:t>].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while(counter </a:t>
            </a:r>
            <a:r>
              <a:rPr lang="en-US" sz="2400" dirty="0">
                <a:solidFill>
                  <a:srgbClr val="FF0000"/>
                </a:solidFill>
              </a:rPr>
              <a:t>!= 0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job = jobs[counter].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FF0000"/>
                </a:solidFill>
              </a:rPr>
              <a:t>insertAtBeginning</a:t>
            </a:r>
            <a:r>
              <a:rPr lang="en-US" sz="2000" dirty="0" smtClean="0">
                <a:solidFill>
                  <a:srgbClr val="FF0000"/>
                </a:solidFill>
              </a:rPr>
              <a:t>(set, job).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counter </a:t>
            </a:r>
            <a:r>
              <a:rPr lang="en-US" sz="2000" dirty="0">
                <a:solidFill>
                  <a:srgbClr val="00B050"/>
                </a:solidFill>
              </a:rPr>
              <a:t>= </a:t>
            </a:r>
            <a:r>
              <a:rPr lang="en-US" sz="2000" dirty="0" smtClean="0">
                <a:solidFill>
                  <a:srgbClr val="00B050"/>
                </a:solidFill>
              </a:rPr>
              <a:t>???</a:t>
            </a:r>
            <a:br>
              <a:rPr lang="en-US" sz="2000" dirty="0" smtClean="0">
                <a:solidFill>
                  <a:srgbClr val="00B050"/>
                </a:solidFill>
              </a:rPr>
            </a:br>
            <a:endParaRPr lang="en-US" sz="2000" dirty="0">
              <a:solidFill>
                <a:srgbClr val="00B050"/>
              </a:solidFill>
            </a:endParaRPr>
          </a:p>
          <a:p>
            <a:r>
              <a:rPr lang="en-US" sz="2400" dirty="0" err="1" smtClean="0"/>
              <a:t>WIS_result</a:t>
            </a:r>
            <a:r>
              <a:rPr lang="en-US" sz="2400" dirty="0" smtClean="0"/>
              <a:t> result.</a:t>
            </a:r>
            <a:endParaRPr lang="en-US" sz="2400" dirty="0"/>
          </a:p>
          <a:p>
            <a:r>
              <a:rPr lang="en-US" sz="2400" dirty="0" err="1" smtClean="0"/>
              <a:t>result.value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solutions[N].</a:t>
            </a:r>
            <a:endParaRPr lang="en-US" sz="2400" dirty="0"/>
          </a:p>
          <a:p>
            <a:r>
              <a:rPr lang="en-US" sz="2400" dirty="0" err="1" smtClean="0"/>
              <a:t>result.set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set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return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2959564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1" y="1401711"/>
            <a:ext cx="4089989" cy="4648200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// backtracking part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list set = </a:t>
            </a:r>
            <a:r>
              <a:rPr lang="en-US" sz="2400" dirty="0">
                <a:solidFill>
                  <a:srgbClr val="FF0000"/>
                </a:solidFill>
              </a:rPr>
              <a:t>new </a:t>
            </a:r>
            <a:r>
              <a:rPr lang="en-US" sz="2400" dirty="0" smtClean="0">
                <a:solidFill>
                  <a:srgbClr val="FF0000"/>
                </a:solidFill>
              </a:rPr>
              <a:t>List.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counter </a:t>
            </a:r>
            <a:r>
              <a:rPr lang="en-US" sz="2400" dirty="0">
                <a:solidFill>
                  <a:srgbClr val="FF0000"/>
                </a:solidFill>
              </a:rPr>
              <a:t>= used[N</a:t>
            </a:r>
            <a:r>
              <a:rPr lang="en-US" sz="2400" dirty="0" smtClean="0">
                <a:solidFill>
                  <a:srgbClr val="FF0000"/>
                </a:solidFill>
              </a:rPr>
              <a:t>].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while(counter </a:t>
            </a:r>
            <a:r>
              <a:rPr lang="en-US" sz="2400" dirty="0">
                <a:solidFill>
                  <a:srgbClr val="FF0000"/>
                </a:solidFill>
              </a:rPr>
              <a:t>!= 0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job = jobs[counter].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FF0000"/>
                </a:solidFill>
              </a:rPr>
              <a:t>insertAtBeginning</a:t>
            </a:r>
            <a:r>
              <a:rPr lang="en-US" sz="2000" dirty="0" smtClean="0">
                <a:solidFill>
                  <a:srgbClr val="FF0000"/>
                </a:solidFill>
              </a:rPr>
              <a:t>(set, job).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counter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used[last[counter] ].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  <a:p>
            <a:r>
              <a:rPr lang="en-US" sz="2400" dirty="0" err="1" smtClean="0"/>
              <a:t>WIS_result</a:t>
            </a:r>
            <a:r>
              <a:rPr lang="en-US" sz="2400" dirty="0" smtClean="0"/>
              <a:t> result.</a:t>
            </a:r>
            <a:endParaRPr lang="en-US" sz="2400" dirty="0"/>
          </a:p>
          <a:p>
            <a:r>
              <a:rPr lang="en-US" sz="2400" dirty="0" err="1" smtClean="0"/>
              <a:t>result.value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solutions[N].</a:t>
            </a:r>
            <a:endParaRPr lang="en-US" sz="2400" dirty="0"/>
          </a:p>
          <a:p>
            <a:r>
              <a:rPr lang="en-US" sz="2400" dirty="0" err="1" smtClean="0"/>
              <a:t>result.set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set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return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2033049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Matrix Multiplication: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that A</a:t>
            </a:r>
            <a:r>
              <a:rPr lang="en-US" baseline="-25000" dirty="0"/>
              <a:t>1</a:t>
            </a:r>
            <a:r>
              <a:rPr lang="en-US" dirty="0"/>
              <a:t> is of size 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, and A</a:t>
            </a:r>
            <a:r>
              <a:rPr lang="en-US" baseline="-25000" dirty="0"/>
              <a:t>2</a:t>
            </a:r>
            <a:r>
              <a:rPr lang="en-US" dirty="0"/>
              <a:t> is of size S</a:t>
            </a:r>
            <a:r>
              <a:rPr lang="en-US" baseline="-25000" dirty="0"/>
              <a:t>2</a:t>
            </a:r>
            <a:r>
              <a:rPr lang="en-US" dirty="0"/>
              <a:t> x S</a:t>
            </a:r>
            <a:r>
              <a:rPr lang="en-US" baseline="-25000" dirty="0"/>
              <a:t>3</a:t>
            </a:r>
            <a:r>
              <a:rPr lang="en-US" dirty="0" smtClean="0"/>
              <a:t>.</a:t>
            </a:r>
          </a:p>
          <a:p>
            <a:r>
              <a:rPr lang="en-US" dirty="0"/>
              <a:t>What is the time complexity of </a:t>
            </a:r>
            <a:r>
              <a:rPr lang="en-US" dirty="0" smtClean="0"/>
              <a:t>computing A</a:t>
            </a:r>
            <a:r>
              <a:rPr lang="en-US" baseline="-25000" dirty="0" smtClean="0"/>
              <a:t>1</a:t>
            </a:r>
            <a:r>
              <a:rPr lang="en-US" dirty="0" smtClean="0"/>
              <a:t> * 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 smtClean="0"/>
              <a:t>?</a:t>
            </a:r>
          </a:p>
          <a:p>
            <a:r>
              <a:rPr lang="en-US" dirty="0"/>
              <a:t>What is the size of the result</a:t>
            </a:r>
            <a:r>
              <a:rPr lang="en-US" dirty="0" smtClean="0"/>
              <a:t>?</a:t>
            </a:r>
            <a:r>
              <a:rPr lang="en-US" dirty="0"/>
              <a:t> 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75445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Matrix Multiplication: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that A</a:t>
            </a:r>
            <a:r>
              <a:rPr lang="en-US" baseline="-25000" dirty="0"/>
              <a:t>1</a:t>
            </a:r>
            <a:r>
              <a:rPr lang="en-US" dirty="0"/>
              <a:t> is of size 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, and A</a:t>
            </a:r>
            <a:r>
              <a:rPr lang="en-US" baseline="-25000" dirty="0"/>
              <a:t>2</a:t>
            </a:r>
            <a:r>
              <a:rPr lang="en-US" dirty="0"/>
              <a:t> is of size S</a:t>
            </a:r>
            <a:r>
              <a:rPr lang="en-US" baseline="-25000" dirty="0"/>
              <a:t>2</a:t>
            </a:r>
            <a:r>
              <a:rPr lang="en-US" dirty="0"/>
              <a:t> x S</a:t>
            </a:r>
            <a:r>
              <a:rPr lang="en-US" baseline="-25000" dirty="0"/>
              <a:t>3</a:t>
            </a:r>
            <a:r>
              <a:rPr lang="en-US" dirty="0" smtClean="0"/>
              <a:t>.</a:t>
            </a:r>
          </a:p>
          <a:p>
            <a:r>
              <a:rPr lang="en-US" dirty="0"/>
              <a:t>What is the time complexity of </a:t>
            </a:r>
            <a:r>
              <a:rPr lang="en-US" dirty="0" smtClean="0"/>
              <a:t>computing A</a:t>
            </a:r>
            <a:r>
              <a:rPr lang="en-US" baseline="-25000" dirty="0" smtClean="0"/>
              <a:t>1</a:t>
            </a:r>
            <a:r>
              <a:rPr lang="en-US" dirty="0" smtClean="0"/>
              <a:t> * 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 smtClean="0"/>
              <a:t>?</a:t>
            </a:r>
          </a:p>
          <a:p>
            <a:r>
              <a:rPr lang="en-US" dirty="0"/>
              <a:t>What is the size of the result</a:t>
            </a:r>
            <a:r>
              <a:rPr lang="en-US" dirty="0" smtClean="0"/>
              <a:t>?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 x S</a:t>
            </a:r>
            <a:r>
              <a:rPr lang="en-US" baseline="-25000" dirty="0" smtClean="0"/>
              <a:t>3</a:t>
            </a:r>
            <a:r>
              <a:rPr lang="en-US" dirty="0" smtClean="0"/>
              <a:t>.</a:t>
            </a:r>
          </a:p>
          <a:p>
            <a:r>
              <a:rPr lang="en-US" dirty="0"/>
              <a:t>Each number in the result is computed </a:t>
            </a:r>
            <a:r>
              <a:rPr lang="en-US" dirty="0" smtClean="0"/>
              <a:t>in O(S</a:t>
            </a:r>
            <a:r>
              <a:rPr lang="en-US" baseline="-25000" dirty="0" smtClean="0"/>
              <a:t>2</a:t>
            </a:r>
            <a:r>
              <a:rPr lang="en-US" dirty="0" smtClean="0"/>
              <a:t>) time by:</a:t>
            </a:r>
          </a:p>
          <a:p>
            <a:pPr lvl="1"/>
            <a:r>
              <a:rPr lang="en-US" dirty="0" smtClean="0"/>
              <a:t>multiplying </a:t>
            </a:r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dirty="0"/>
              <a:t> pairs of </a:t>
            </a:r>
            <a:r>
              <a:rPr lang="en-US" dirty="0" smtClean="0"/>
              <a:t>numbers.</a:t>
            </a:r>
          </a:p>
          <a:p>
            <a:pPr lvl="1"/>
            <a:r>
              <a:rPr lang="en-US" dirty="0" smtClean="0"/>
              <a:t>adding 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numbers</a:t>
            </a:r>
            <a:r>
              <a:rPr lang="en-US" dirty="0" smtClean="0"/>
              <a:t>.</a:t>
            </a:r>
          </a:p>
          <a:p>
            <a:r>
              <a:rPr lang="en-US" dirty="0"/>
              <a:t>Overall time complexity: </a:t>
            </a:r>
            <a:r>
              <a:rPr lang="en-US" dirty="0" smtClean="0"/>
              <a:t>O(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* S</a:t>
            </a:r>
            <a:r>
              <a:rPr lang="en-US" baseline="-25000" dirty="0" smtClean="0"/>
              <a:t>2 </a:t>
            </a:r>
            <a:r>
              <a:rPr lang="en-US" dirty="0" smtClean="0"/>
              <a:t>* S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.</a:t>
            </a:r>
            <a:endParaRPr lang="el-GR" dirty="0" smtClean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1277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Optimal Ordering for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Suppose that we need to do a sequence of matrix multiplications:</a:t>
            </a:r>
          </a:p>
          <a:p>
            <a:pPr lvl="1"/>
            <a:r>
              <a:rPr lang="en-US" dirty="0"/>
              <a:t>result = A</a:t>
            </a:r>
            <a:r>
              <a:rPr lang="en-US" baseline="-25000" dirty="0"/>
              <a:t>1</a:t>
            </a:r>
            <a:r>
              <a:rPr lang="en-US" dirty="0"/>
              <a:t> * A</a:t>
            </a:r>
            <a:r>
              <a:rPr lang="en-US" baseline="-25000" dirty="0"/>
              <a:t>2</a:t>
            </a:r>
            <a:r>
              <a:rPr lang="en-US" dirty="0"/>
              <a:t> * A</a:t>
            </a:r>
            <a:r>
              <a:rPr lang="en-US" baseline="-25000" dirty="0"/>
              <a:t>3</a:t>
            </a:r>
            <a:r>
              <a:rPr lang="en-US" dirty="0"/>
              <a:t> * ... * A</a:t>
            </a:r>
            <a:r>
              <a:rPr lang="en-US" baseline="-25000" dirty="0"/>
              <a:t>K</a:t>
            </a:r>
          </a:p>
          <a:p>
            <a:r>
              <a:rPr lang="en-US" dirty="0"/>
              <a:t>The number of rows for A</a:t>
            </a:r>
            <a:r>
              <a:rPr lang="en-US" baseline="-25000" dirty="0"/>
              <a:t>i</a:t>
            </a:r>
            <a:r>
              <a:rPr lang="en-US" dirty="0"/>
              <a:t> must equal the number of columns for A</a:t>
            </a:r>
            <a:r>
              <a:rPr lang="en-US" baseline="-25000" dirty="0"/>
              <a:t>i+1</a:t>
            </a:r>
            <a:r>
              <a:rPr lang="en-US" dirty="0" smtClean="0"/>
              <a:t>.</a:t>
            </a:r>
          </a:p>
          <a:p>
            <a:r>
              <a:rPr lang="en-US" dirty="0"/>
              <a:t>What is the time complexity for performing this sequence of multiplications?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9935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Optimal Ordering for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Suppose that we need to do a sequence of matrix multiplications:</a:t>
            </a:r>
          </a:p>
          <a:p>
            <a:pPr lvl="1"/>
            <a:r>
              <a:rPr lang="en-US" dirty="0"/>
              <a:t>result = A</a:t>
            </a:r>
            <a:r>
              <a:rPr lang="en-US" baseline="-25000" dirty="0"/>
              <a:t>1</a:t>
            </a:r>
            <a:r>
              <a:rPr lang="en-US" dirty="0"/>
              <a:t> * A</a:t>
            </a:r>
            <a:r>
              <a:rPr lang="en-US" baseline="-25000" dirty="0"/>
              <a:t>2</a:t>
            </a:r>
            <a:r>
              <a:rPr lang="en-US" dirty="0"/>
              <a:t> * A</a:t>
            </a:r>
            <a:r>
              <a:rPr lang="en-US" baseline="-25000" dirty="0"/>
              <a:t>3</a:t>
            </a:r>
            <a:r>
              <a:rPr lang="en-US" dirty="0"/>
              <a:t> * ... * A</a:t>
            </a:r>
            <a:r>
              <a:rPr lang="en-US" baseline="-25000" dirty="0"/>
              <a:t>K</a:t>
            </a:r>
          </a:p>
          <a:p>
            <a:r>
              <a:rPr lang="en-US" dirty="0"/>
              <a:t>The number of rows for A</a:t>
            </a:r>
            <a:r>
              <a:rPr lang="en-US" baseline="-25000" dirty="0"/>
              <a:t>i</a:t>
            </a:r>
            <a:r>
              <a:rPr lang="en-US" dirty="0"/>
              <a:t> must equal the number of columns for A</a:t>
            </a:r>
            <a:r>
              <a:rPr lang="en-US" baseline="-25000" dirty="0"/>
              <a:t>i+1</a:t>
            </a:r>
            <a:r>
              <a:rPr lang="en-US" dirty="0" smtClean="0"/>
              <a:t>.</a:t>
            </a:r>
          </a:p>
          <a:p>
            <a:r>
              <a:rPr lang="en-US" dirty="0"/>
              <a:t>What is the time complexity for performing this sequence of multiplications?</a:t>
            </a:r>
            <a:endParaRPr lang="el-GR" dirty="0"/>
          </a:p>
          <a:p>
            <a:r>
              <a:rPr lang="en-US" dirty="0"/>
              <a:t>The answer is: it depends on the order in which we perform the multiplications.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9491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 smtClean="0"/>
              <a:t>Suppose: 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is17x2.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is 2x35.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is 35x4.</a:t>
            </a:r>
          </a:p>
          <a:p>
            <a:r>
              <a:rPr lang="en-US" sz="2400" dirty="0" smtClean="0"/>
              <a:t>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*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*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* </a:t>
            </a:r>
            <a:r>
              <a:rPr lang="en-US" sz="2400" dirty="0" smtClean="0"/>
              <a:t>(A</a:t>
            </a:r>
            <a:r>
              <a:rPr lang="en-US" sz="2400" baseline="-25000" dirty="0" smtClean="0"/>
              <a:t>2</a:t>
            </a:r>
            <a:r>
              <a:rPr lang="en-US" sz="2400" dirty="0"/>
              <a:t> </a:t>
            </a:r>
            <a:r>
              <a:rPr lang="en-US" sz="2400" dirty="0" smtClean="0"/>
              <a:t>*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4861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 smtClean="0"/>
              <a:t>Suppose: 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is17x2.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is 2x35.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is 35x4.</a:t>
            </a:r>
          </a:p>
          <a:p>
            <a:r>
              <a:rPr lang="en-US" sz="2400" dirty="0" smtClean="0"/>
              <a:t>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*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*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17*2*35 = 1190 multiplications and additions to compute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* 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17*35*4 = 2380 </a:t>
            </a:r>
            <a:r>
              <a:rPr lang="en-US" sz="2000" dirty="0"/>
              <a:t>multiplications and additions to compute </a:t>
            </a:r>
            <a:r>
              <a:rPr lang="en-US" sz="2000" dirty="0" smtClean="0"/>
              <a:t>multiplying the result of (A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/>
              <a:t>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with 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Total: 3570 </a:t>
            </a:r>
            <a:r>
              <a:rPr lang="en-US" sz="2000" dirty="0"/>
              <a:t>multiplications and </a:t>
            </a:r>
            <a:r>
              <a:rPr lang="en-US" sz="2000" dirty="0" smtClean="0"/>
              <a:t>additions.</a:t>
            </a:r>
          </a:p>
          <a:p>
            <a:r>
              <a:rPr lang="en-US" sz="2400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* </a:t>
            </a:r>
            <a:r>
              <a:rPr lang="en-US" sz="2400" dirty="0" smtClean="0"/>
              <a:t>(A</a:t>
            </a:r>
            <a:r>
              <a:rPr lang="en-US" sz="2400" baseline="-25000" dirty="0" smtClean="0"/>
              <a:t>2</a:t>
            </a:r>
            <a:r>
              <a:rPr lang="en-US" sz="2400" dirty="0"/>
              <a:t> </a:t>
            </a:r>
            <a:r>
              <a:rPr lang="en-US" sz="2400" dirty="0" smtClean="0"/>
              <a:t>*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):</a:t>
            </a:r>
            <a:endParaRPr lang="en-US" sz="2400" dirty="0"/>
          </a:p>
          <a:p>
            <a:pPr lvl="1"/>
            <a:r>
              <a:rPr lang="en-US" sz="2000" dirty="0" smtClean="0"/>
              <a:t>2*35*4 </a:t>
            </a:r>
            <a:r>
              <a:rPr lang="en-US" sz="2000" dirty="0"/>
              <a:t>= </a:t>
            </a:r>
            <a:r>
              <a:rPr lang="en-US" sz="2000" dirty="0" smtClean="0"/>
              <a:t>280 </a:t>
            </a:r>
            <a:r>
              <a:rPr lang="en-US" sz="2000" dirty="0"/>
              <a:t>multiplications and additions to compute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17*2*4 </a:t>
            </a:r>
            <a:r>
              <a:rPr lang="en-US" sz="2000" dirty="0"/>
              <a:t>= </a:t>
            </a:r>
            <a:r>
              <a:rPr lang="en-US" sz="2000" dirty="0" smtClean="0"/>
              <a:t>136 </a:t>
            </a:r>
            <a:r>
              <a:rPr lang="en-US" sz="2000" dirty="0"/>
              <a:t>multiplications and additions to compute multiplying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with the </a:t>
            </a:r>
            <a:r>
              <a:rPr lang="en-US" sz="2000" dirty="0"/>
              <a:t>result of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/>
            <a:r>
              <a:rPr lang="en-US" sz="2000" dirty="0"/>
              <a:t>Total: </a:t>
            </a:r>
            <a:r>
              <a:rPr lang="en-US" sz="2000" dirty="0" smtClean="0"/>
              <a:t>416 multiplications </a:t>
            </a:r>
            <a:r>
              <a:rPr lang="en-US" sz="2000" dirty="0"/>
              <a:t>and additions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91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3962</TotalTime>
  <Words>10079</Words>
  <Application>Microsoft Office PowerPoint</Application>
  <PresentationFormat>On-screen Show (4:3)</PresentationFormat>
  <Paragraphs>1988</Paragraphs>
  <Slides>131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131</vt:i4>
      </vt:variant>
    </vt:vector>
  </HeadingPairs>
  <TitlesOfParts>
    <vt:vector size="132" baseType="lpstr">
      <vt:lpstr>Office Theme</vt:lpstr>
      <vt:lpstr>PowerPoint Presentation</vt:lpstr>
      <vt:lpstr>Recursion</vt:lpstr>
      <vt:lpstr>Recursion</vt:lpstr>
      <vt:lpstr>Recursion</vt:lpstr>
      <vt:lpstr>Recursive Algorithms</vt:lpstr>
      <vt:lpstr>Recursive Algorithms</vt:lpstr>
      <vt:lpstr>Analyzing a Recursive Program</vt:lpstr>
      <vt:lpstr>Analyzing a Recursive Program</vt:lpstr>
      <vt:lpstr>Guidelines for Designing Recursive Functions</vt:lpstr>
      <vt:lpstr>Example Violation of the Guidelines</vt:lpstr>
      <vt:lpstr>Example Violation of the Guidelines</vt:lpstr>
      <vt:lpstr>Euclid's Algorithm</vt:lpstr>
      <vt:lpstr>Euclid's Algorithm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Recursive Vs. Non-Recursive Implementations</vt:lpstr>
      <vt:lpstr>Recursive Vs. Non-Recursive Implementations</vt:lpstr>
      <vt:lpstr>Recursive Vs. Non-Recursive Implementations</vt:lpstr>
      <vt:lpstr>Recursive Vs. Non-Recursive Implementations</vt:lpstr>
      <vt:lpstr>Fibonacci Numbers</vt:lpstr>
      <vt:lpstr>Fibonacci Numbers</vt:lpstr>
      <vt:lpstr>Fibonacci Numbers</vt:lpstr>
      <vt:lpstr>Fibonacci Numbers</vt:lpstr>
      <vt:lpstr>Bottom-up Dynamic Programming</vt:lpstr>
      <vt:lpstr>Bottom-up Dynamic Programming</vt:lpstr>
      <vt:lpstr>Bottom-up Dynamic Programming</vt:lpstr>
      <vt:lpstr>Dynamic Programming for Fibonacci</vt:lpstr>
      <vt:lpstr>Dynamic Programming for Fibonacci</vt:lpstr>
      <vt:lpstr>Bottom-Up vs. Top Down</vt:lpstr>
      <vt:lpstr>Top-Down Dynamic Programming</vt:lpstr>
      <vt:lpstr>Top-Down Solution for Fibonacci</vt:lpstr>
      <vt:lpstr>Top-Down Solution for Fibonacci</vt:lpstr>
      <vt:lpstr>Top-Level Function</vt:lpstr>
      <vt:lpstr>Helper Function</vt:lpstr>
      <vt:lpstr>The Knapsack Problem</vt:lpstr>
      <vt:lpstr>Example</vt:lpstr>
      <vt:lpstr>Solving the Knapsack Problem</vt:lpstr>
      <vt:lpstr>Solving the Knapsack Problem</vt:lpstr>
      <vt:lpstr>Solving the Knapsack Problem</vt:lpstr>
      <vt:lpstr>Solving the Knapsack Problem</vt:lpstr>
      <vt:lpstr>Solving the Knapsack Problem</vt:lpstr>
      <vt:lpstr>Solving the Knapsack Problem</vt:lpstr>
      <vt:lpstr>How Does This Work?</vt:lpstr>
      <vt:lpstr>How Does This Work?</vt:lpstr>
      <vt:lpstr>Recursive Solution for Knapsack</vt:lpstr>
      <vt:lpstr>Recursive Solution for Knapsack</vt:lpstr>
      <vt:lpstr>Recursive Solution for Knapsack</vt:lpstr>
      <vt:lpstr>Recursive Solution for Knapsack</vt:lpstr>
      <vt:lpstr>Recursive Solution for Knapsack</vt:lpstr>
      <vt:lpstr>Bottom-Up Dynamic Programming for the Knapsack Problem</vt:lpstr>
      <vt:lpstr>Bottom-Up Dynamic Programming for the Knapsack Problem</vt:lpstr>
      <vt:lpstr>Bottom-Up Solution</vt:lpstr>
      <vt:lpstr>Top-Down Solution</vt:lpstr>
      <vt:lpstr>Top-Down Solution: Helper Function</vt:lpstr>
      <vt:lpstr>Performance Comparison</vt:lpstr>
      <vt:lpstr>Limitation of All Three Solutions</vt:lpstr>
      <vt:lpstr>Limitation of All Three Solutions</vt:lpstr>
      <vt:lpstr>Weighted Interval Scheduling (WIS)</vt:lpstr>
      <vt:lpstr>Weighted Interval Scheduling (WIS)</vt:lpstr>
      <vt:lpstr>Example WIS Input</vt:lpstr>
      <vt:lpstr>Example WIS Input</vt:lpstr>
      <vt:lpstr>Example WIS Input</vt:lpstr>
      <vt:lpstr>Example WIS Input</vt:lpstr>
      <vt:lpstr>Example WIS Input</vt:lpstr>
      <vt:lpstr>Solving WIS With Dynamic Programming</vt:lpstr>
      <vt:lpstr>Solving WIS With Dynamic Programming</vt:lpstr>
      <vt:lpstr>Solving WIS With Dynamic Programming</vt:lpstr>
      <vt:lpstr>Solving WIS With Dynamic Programming</vt:lpstr>
      <vt:lpstr>Solving WIS With Dynamic Programming</vt:lpstr>
      <vt:lpstr>Solving WIS With Dynamic Programming</vt:lpstr>
      <vt:lpstr>Solving WIS With Dynamic Programming</vt:lpstr>
      <vt:lpstr>Backtracking</vt:lpstr>
      <vt:lpstr>Backtracking</vt:lpstr>
      <vt:lpstr>Backtracking for the WIS Solution</vt:lpstr>
      <vt:lpstr>Backtracking for the WIS Solution</vt:lpstr>
      <vt:lpstr>Backtracking for the WIS Solution</vt:lpstr>
      <vt:lpstr>Backtracking Solution</vt:lpstr>
      <vt:lpstr>Backtracking Solution</vt:lpstr>
      <vt:lpstr>Backtracking Solution</vt:lpstr>
      <vt:lpstr>Backtracking Solution</vt:lpstr>
      <vt:lpstr>Backtracking Solution</vt:lpstr>
      <vt:lpstr>Matrix Multiplication: Review</vt:lpstr>
      <vt:lpstr>Matrix Multiplication: Review</vt:lpstr>
      <vt:lpstr>Optimal Ordering for Matrix Multiplication</vt:lpstr>
      <vt:lpstr>Optimal Ordering for Matrix Multiplication</vt:lpstr>
      <vt:lpstr>An Example</vt:lpstr>
      <vt:lpstr>An Example</vt:lpstr>
      <vt:lpstr>Adaptation to Dynamic Programming</vt:lpstr>
      <vt:lpstr>Defining Smaller Problems</vt:lpstr>
      <vt:lpstr>Defining Smaller Problems</vt:lpstr>
      <vt:lpstr>Defining Smaller Problems</vt:lpstr>
      <vt:lpstr>Defining Smaller Problems</vt:lpstr>
      <vt:lpstr>Defining Smaller Problems</vt:lpstr>
      <vt:lpstr>Defining Smaller Problems</vt:lpstr>
      <vt:lpstr>Solving These Problems</vt:lpstr>
      <vt:lpstr>Solving These Problems</vt:lpstr>
      <vt:lpstr>The Edit Distance</vt:lpstr>
      <vt:lpstr>The Edit Distance</vt:lpstr>
      <vt:lpstr>The Edit Distance</vt:lpstr>
      <vt:lpstr>Visualizing the Edit Distance</vt:lpstr>
      <vt:lpstr>Visualizing the Edit Distance</vt:lpstr>
      <vt:lpstr>Visualizing the Edit Distance</vt:lpstr>
      <vt:lpstr>Visualizing the Edit Distance</vt:lpstr>
      <vt:lpstr>Visualizing the Edit Distance</vt:lpstr>
      <vt:lpstr>Visualizing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830</cp:revision>
  <dcterms:created xsi:type="dcterms:W3CDTF">2006-08-16T00:00:00Z</dcterms:created>
  <dcterms:modified xsi:type="dcterms:W3CDTF">2014-03-20T19:59:18Z</dcterms:modified>
</cp:coreProperties>
</file>