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61" r:id="rId3"/>
    <p:sldId id="263" r:id="rId4"/>
    <p:sldId id="257" r:id="rId5"/>
    <p:sldId id="258" r:id="rId6"/>
    <p:sldId id="259" r:id="rId7"/>
    <p:sldId id="260" r:id="rId8"/>
    <p:sldId id="267" r:id="rId9"/>
    <p:sldId id="264" r:id="rId10"/>
    <p:sldId id="265" r:id="rId11"/>
    <p:sldId id="266" r:id="rId12"/>
    <p:sldId id="268" r:id="rId13"/>
    <p:sldId id="270" r:id="rId14"/>
    <p:sldId id="269" r:id="rId15"/>
    <p:sldId id="271" r:id="rId16"/>
    <p:sldId id="272" r:id="rId17"/>
    <p:sldId id="273" r:id="rId18"/>
    <p:sldId id="274" r:id="rId19"/>
    <p:sldId id="280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5" r:id="rId34"/>
    <p:sldId id="296" r:id="rId35"/>
    <p:sldId id="297" r:id="rId36"/>
    <p:sldId id="298" r:id="rId37"/>
    <p:sldId id="300" r:id="rId38"/>
    <p:sldId id="301" r:id="rId39"/>
    <p:sldId id="299" r:id="rId40"/>
    <p:sldId id="302" r:id="rId41"/>
    <p:sldId id="294" r:id="rId42"/>
    <p:sldId id="290" r:id="rId43"/>
    <p:sldId id="303" r:id="rId44"/>
    <p:sldId id="304" r:id="rId45"/>
    <p:sldId id="292" r:id="rId46"/>
    <p:sldId id="293" r:id="rId4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61"/>
            <p14:sldId id="263"/>
            <p14:sldId id="257"/>
            <p14:sldId id="258"/>
            <p14:sldId id="259"/>
            <p14:sldId id="260"/>
            <p14:sldId id="267"/>
            <p14:sldId id="264"/>
            <p14:sldId id="265"/>
            <p14:sldId id="266"/>
            <p14:sldId id="268"/>
            <p14:sldId id="270"/>
            <p14:sldId id="269"/>
            <p14:sldId id="271"/>
            <p14:sldId id="272"/>
            <p14:sldId id="273"/>
            <p14:sldId id="274"/>
            <p14:sldId id="280"/>
            <p14:sldId id="276"/>
            <p14:sldId id="277"/>
            <p14:sldId id="278"/>
            <p14:sldId id="279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5"/>
            <p14:sldId id="296"/>
            <p14:sldId id="297"/>
            <p14:sldId id="298"/>
            <p14:sldId id="300"/>
            <p14:sldId id="301"/>
            <p14:sldId id="299"/>
            <p14:sldId id="302"/>
            <p14:sldId id="294"/>
            <p14:sldId id="290"/>
            <p14:sldId id="303"/>
            <p14:sldId id="304"/>
            <p14:sldId id="292"/>
            <p14:sldId id="29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6" autoAdjust="0"/>
  </p:normalViewPr>
  <p:slideViewPr>
    <p:cSldViewPr>
      <p:cViewPr>
        <p:scale>
          <a:sx n="90" d="100"/>
          <a:sy n="90" d="100"/>
        </p:scale>
        <p:origin x="-27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Trees and Graphs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 and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/>
              <a:t>trees are graphs.</a:t>
            </a:r>
          </a:p>
          <a:p>
            <a:r>
              <a:rPr lang="en-US" dirty="0"/>
              <a:t>Some graphs are trees, some graphs are not trees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</a:t>
            </a:r>
            <a:r>
              <a:rPr lang="en-US" dirty="0"/>
              <a:t>is the distinguishing characteristic of trees?</a:t>
            </a:r>
          </a:p>
          <a:p>
            <a:r>
              <a:rPr lang="en-US" dirty="0"/>
              <a:t>What makes a graph a tree?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757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 and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/>
              <a:t>trees are graphs.</a:t>
            </a:r>
          </a:p>
          <a:p>
            <a:r>
              <a:rPr lang="en-US" dirty="0"/>
              <a:t>Some graphs are trees, some graphs are not trees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</a:t>
            </a:r>
            <a:r>
              <a:rPr lang="en-US" dirty="0"/>
              <a:t>is the distinguishing characteristic of trees?</a:t>
            </a:r>
          </a:p>
          <a:p>
            <a:pPr lvl="1"/>
            <a:r>
              <a:rPr lang="en-US" dirty="0"/>
              <a:t>What makes a graph a tree?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tree is a graph such that any two nodes (vertices) are connected by precisely one path.</a:t>
            </a:r>
          </a:p>
          <a:p>
            <a:pPr lvl="1"/>
            <a:r>
              <a:rPr lang="en-US" dirty="0"/>
              <a:t>If you can find two nodes that are </a:t>
            </a:r>
            <a:r>
              <a:rPr lang="en-US" b="1" u="sng" dirty="0"/>
              <a:t>not</a:t>
            </a:r>
            <a:r>
              <a:rPr lang="en-US" dirty="0"/>
              <a:t> connected by any path, then the graph is not a tree.</a:t>
            </a:r>
          </a:p>
          <a:p>
            <a:pPr lvl="1"/>
            <a:r>
              <a:rPr lang="en-US" dirty="0"/>
              <a:t>If you can find two nodes that are connected to each other by more than one path, then the graph is </a:t>
            </a:r>
            <a:r>
              <a:rPr lang="en-US" b="1" u="sng" dirty="0"/>
              <a:t>not</a:t>
            </a:r>
            <a:r>
              <a:rPr lang="en-US" dirty="0"/>
              <a:t> a tree.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960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these graphs trees?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486946" y="22098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219746" y="2212423"/>
            <a:ext cx="4199854" cy="3048000"/>
            <a:chOff x="864704" y="3048000"/>
            <a:chExt cx="4199854" cy="3048000"/>
          </a:xfrm>
        </p:grpSpPr>
        <p:grpSp>
          <p:nvGrpSpPr>
            <p:cNvPr id="41" name="Group 40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69" name="Oval 6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49" name="Straight Connector 48"/>
            <p:cNvCxnSpPr>
              <a:stCxn id="71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endCxn id="63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endCxn id="68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63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63" idx="6"/>
              <a:endCxn id="60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57" idx="4"/>
              <a:endCxn id="59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4573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these graphs trees?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486946" y="22098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219746" y="2212423"/>
            <a:ext cx="4199854" cy="3048000"/>
            <a:chOff x="864704" y="3048000"/>
            <a:chExt cx="4199854" cy="3048000"/>
          </a:xfrm>
        </p:grpSpPr>
        <p:grpSp>
          <p:nvGrpSpPr>
            <p:cNvPr id="41" name="Group 40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69" name="Oval 6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49" name="Straight Connector 48"/>
            <p:cNvCxnSpPr>
              <a:stCxn id="71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endCxn id="63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endCxn id="68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63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63" idx="6"/>
              <a:endCxn id="60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57" idx="4"/>
              <a:endCxn id="59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4683558" y="5410200"/>
            <a:ext cx="3927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No, this is not a tree. </a:t>
            </a:r>
            <a:r>
              <a:rPr lang="en-US" sz="2400" dirty="0" smtClean="0"/>
              <a:t>For example</a:t>
            </a:r>
            <a:r>
              <a:rPr lang="en-US" sz="2400" dirty="0"/>
              <a:t>, there are two </a:t>
            </a:r>
            <a:r>
              <a:rPr lang="en-US" sz="2400" dirty="0" smtClean="0"/>
              <a:t>paths </a:t>
            </a:r>
            <a:r>
              <a:rPr lang="en-US" sz="2400" dirty="0"/>
              <a:t>connecting node 5 </a:t>
            </a:r>
            <a:r>
              <a:rPr lang="en-US" sz="2400" dirty="0" smtClean="0"/>
              <a:t>to </a:t>
            </a:r>
            <a:r>
              <a:rPr lang="en-US" sz="2400" dirty="0"/>
              <a:t>node </a:t>
            </a:r>
            <a:r>
              <a:rPr lang="en-US" sz="2400" dirty="0" smtClean="0"/>
              <a:t>4.</a:t>
            </a:r>
            <a:endParaRPr lang="en-US" sz="2400" dirty="0"/>
          </a:p>
        </p:txBody>
      </p:sp>
      <p:sp>
        <p:nvSpPr>
          <p:cNvPr id="75" name="TextBox 74"/>
          <p:cNvSpPr txBox="1"/>
          <p:nvPr/>
        </p:nvSpPr>
        <p:spPr>
          <a:xfrm>
            <a:off x="685800" y="5410200"/>
            <a:ext cx="34857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Yes</a:t>
            </a:r>
            <a:r>
              <a:rPr lang="en-US" sz="2400" dirty="0"/>
              <a:t>, this is a tree. Any two </a:t>
            </a:r>
            <a:endParaRPr lang="en-US" sz="2400" dirty="0" smtClean="0"/>
          </a:p>
          <a:p>
            <a:r>
              <a:rPr lang="en-US" sz="2400" dirty="0" smtClean="0"/>
              <a:t>vertices </a:t>
            </a:r>
            <a:r>
              <a:rPr lang="en-US" sz="2400" dirty="0"/>
              <a:t>are connected by </a:t>
            </a:r>
            <a:endParaRPr lang="en-US" sz="2400" dirty="0" smtClean="0"/>
          </a:p>
          <a:p>
            <a:r>
              <a:rPr lang="en-US" sz="2400" dirty="0" smtClean="0"/>
              <a:t>exactly </a:t>
            </a:r>
            <a:r>
              <a:rPr lang="en-US" sz="2400" dirty="0"/>
              <a:t>one path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415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these graphs trees?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75" name="Group 74"/>
          <p:cNvGrpSpPr/>
          <p:nvPr/>
        </p:nvGrpSpPr>
        <p:grpSpPr>
          <a:xfrm>
            <a:off x="4724400" y="2057400"/>
            <a:ext cx="4199854" cy="3048000"/>
            <a:chOff x="864704" y="3048000"/>
            <a:chExt cx="4199854" cy="3048000"/>
          </a:xfrm>
        </p:grpSpPr>
        <p:grpSp>
          <p:nvGrpSpPr>
            <p:cNvPr id="76" name="Group 7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108" name="Oval 10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106" name="Oval 10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104" name="Oval 10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102" name="Oval 10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100" name="Oval 9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98" name="Oval 9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96" name="Oval 9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94" name="Oval 9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85" name="Straight Connector 84"/>
            <p:cNvCxnSpPr>
              <a:stCxn id="10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endCxn id="10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10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100" idx="6"/>
              <a:endCxn id="9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94" idx="4"/>
              <a:endCxn id="9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381000" y="2057400"/>
            <a:ext cx="4199854" cy="3048000"/>
            <a:chOff x="864704" y="3048000"/>
            <a:chExt cx="4199854" cy="3048000"/>
          </a:xfrm>
        </p:grpSpPr>
        <p:grpSp>
          <p:nvGrpSpPr>
            <p:cNvPr id="111" name="Group 110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143" name="Oval 1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141" name="Oval 1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139" name="Oval 1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137" name="Oval 1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135" name="Oval 1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133" name="Oval 13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131" name="Oval 1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129" name="Oval 1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20" name="Straight Connector 119"/>
            <p:cNvCxnSpPr>
              <a:stCxn id="143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endCxn id="140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35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35" idx="6"/>
              <a:endCxn id="132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endCxn id="131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29" idx="4"/>
              <a:endCxn id="131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96690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these graphs trees?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85800" y="5410200"/>
            <a:ext cx="34857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Yes</a:t>
            </a:r>
            <a:r>
              <a:rPr lang="en-US" sz="2400" dirty="0"/>
              <a:t>, this is a tree. Any two </a:t>
            </a:r>
            <a:endParaRPr lang="en-US" sz="2400" dirty="0" smtClean="0"/>
          </a:p>
          <a:p>
            <a:r>
              <a:rPr lang="en-US" sz="2400" dirty="0" smtClean="0"/>
              <a:t>vertices </a:t>
            </a:r>
            <a:r>
              <a:rPr lang="en-US" sz="2400" dirty="0"/>
              <a:t>are connected by </a:t>
            </a:r>
            <a:endParaRPr lang="en-US" sz="2400" dirty="0" smtClean="0"/>
          </a:p>
          <a:p>
            <a:r>
              <a:rPr lang="en-US" sz="2400" dirty="0" smtClean="0"/>
              <a:t>exactly </a:t>
            </a:r>
            <a:r>
              <a:rPr lang="en-US" sz="2400" dirty="0"/>
              <a:t>one path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74" name="TextBox 73"/>
          <p:cNvSpPr txBox="1"/>
          <p:nvPr/>
        </p:nvSpPr>
        <p:spPr>
          <a:xfrm>
            <a:off x="4683558" y="5410200"/>
            <a:ext cx="3927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No, this is not a tree. </a:t>
            </a:r>
            <a:r>
              <a:rPr lang="en-US" sz="2400" dirty="0" smtClean="0"/>
              <a:t>For example</a:t>
            </a:r>
            <a:r>
              <a:rPr lang="en-US" sz="2400" dirty="0"/>
              <a:t>, there </a:t>
            </a:r>
            <a:r>
              <a:rPr lang="en-US" sz="2400" dirty="0" smtClean="0"/>
              <a:t>is no path </a:t>
            </a:r>
            <a:r>
              <a:rPr lang="en-US" sz="2400" dirty="0"/>
              <a:t>connecting node </a:t>
            </a:r>
            <a:r>
              <a:rPr lang="en-US" sz="2400" dirty="0" smtClean="0"/>
              <a:t>7 to </a:t>
            </a:r>
            <a:r>
              <a:rPr lang="en-US" sz="2400" dirty="0"/>
              <a:t>node </a:t>
            </a:r>
            <a:r>
              <a:rPr lang="en-US" sz="2400" dirty="0" smtClean="0"/>
              <a:t>4.</a:t>
            </a:r>
            <a:endParaRPr lang="en-US" sz="2400" dirty="0"/>
          </a:p>
        </p:txBody>
      </p:sp>
      <p:grpSp>
        <p:nvGrpSpPr>
          <p:cNvPr id="75" name="Group 74"/>
          <p:cNvGrpSpPr/>
          <p:nvPr/>
        </p:nvGrpSpPr>
        <p:grpSpPr>
          <a:xfrm>
            <a:off x="4724400" y="2057400"/>
            <a:ext cx="4199854" cy="3048000"/>
            <a:chOff x="864704" y="3048000"/>
            <a:chExt cx="4199854" cy="3048000"/>
          </a:xfrm>
        </p:grpSpPr>
        <p:grpSp>
          <p:nvGrpSpPr>
            <p:cNvPr id="76" name="Group 7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108" name="Oval 10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106" name="Oval 10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104" name="Oval 10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102" name="Oval 10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100" name="Oval 9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98" name="Oval 9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96" name="Oval 9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94" name="Oval 9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85" name="Straight Connector 84"/>
            <p:cNvCxnSpPr>
              <a:stCxn id="10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endCxn id="10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10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100" idx="6"/>
              <a:endCxn id="9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94" idx="4"/>
              <a:endCxn id="9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381000" y="2057400"/>
            <a:ext cx="4199854" cy="3048000"/>
            <a:chOff x="864704" y="3048000"/>
            <a:chExt cx="4199854" cy="3048000"/>
          </a:xfrm>
        </p:grpSpPr>
        <p:grpSp>
          <p:nvGrpSpPr>
            <p:cNvPr id="111" name="Group 110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143" name="Oval 1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141" name="Oval 1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139" name="Oval 1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137" name="Oval 1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135" name="Oval 1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133" name="Oval 13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131" name="Oval 1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129" name="Oval 1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20" name="Straight Connector 119"/>
            <p:cNvCxnSpPr>
              <a:stCxn id="143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endCxn id="140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35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35" idx="6"/>
              <a:endCxn id="132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endCxn id="131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29" idx="4"/>
              <a:endCxn id="131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42896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 of the </a:t>
            </a:r>
            <a:r>
              <a:rPr lang="en-US" dirty="0" smtClean="0"/>
              <a:t>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rooted tree is a tree where one node is designated as the root</a:t>
            </a:r>
            <a:r>
              <a:rPr lang="en-US" dirty="0" smtClean="0"/>
              <a:t>.</a:t>
            </a:r>
          </a:p>
          <a:p>
            <a:r>
              <a:rPr lang="en-US" dirty="0"/>
              <a:t>Given a tree, ANY node can be the root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362200" y="3505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5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32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27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27" idx="6"/>
              <a:endCxn id="24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endCxn id="23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21" idx="4"/>
              <a:endCxn id="23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1451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rooted tree is a tree where one node is explicitly designated as the root.</a:t>
            </a:r>
          </a:p>
          <a:p>
            <a:pPr lvl="1"/>
            <a:r>
              <a:rPr lang="en-US" dirty="0"/>
              <a:t>From now on, as is typical in computer science, all trees will be rooted trees</a:t>
            </a:r>
          </a:p>
          <a:p>
            <a:pPr lvl="1"/>
            <a:r>
              <a:rPr lang="en-US" dirty="0"/>
              <a:t>We will typically draw trees with the root placed at the top</a:t>
            </a:r>
            <a:r>
              <a:rPr lang="en-US" dirty="0" smtClean="0"/>
              <a:t>.</a:t>
            </a:r>
          </a:p>
          <a:p>
            <a:r>
              <a:rPr lang="en-US" dirty="0"/>
              <a:t>Each node has exactly one node directly above it, which is called a </a:t>
            </a:r>
            <a:r>
              <a:rPr lang="en-US" b="1" u="sng" dirty="0"/>
              <a:t>parent</a:t>
            </a:r>
            <a:r>
              <a:rPr lang="en-US" dirty="0"/>
              <a:t>.</a:t>
            </a:r>
          </a:p>
          <a:p>
            <a:r>
              <a:rPr lang="en-US" dirty="0"/>
              <a:t>If Y is the parent of X, then Y is the node right after X on the path from X to the root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881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 is the parent of X, then X is called a </a:t>
            </a:r>
            <a:r>
              <a:rPr lang="en-US" b="1" u="sng" dirty="0"/>
              <a:t>child</a:t>
            </a:r>
            <a:r>
              <a:rPr lang="en-US" dirty="0"/>
              <a:t> of Y.</a:t>
            </a:r>
          </a:p>
          <a:p>
            <a:pPr lvl="1"/>
            <a:r>
              <a:rPr lang="en-US" dirty="0"/>
              <a:t>The root has no parents.</a:t>
            </a:r>
          </a:p>
          <a:p>
            <a:pPr lvl="1"/>
            <a:r>
              <a:rPr lang="en-US" dirty="0"/>
              <a:t>Every other node, except for the root, has exactly one parent.</a:t>
            </a:r>
          </a:p>
          <a:p>
            <a:r>
              <a:rPr lang="en-US" dirty="0"/>
              <a:t>A node can have 0, 1, or more children.</a:t>
            </a:r>
          </a:p>
          <a:p>
            <a:r>
              <a:rPr lang="en-US" dirty="0"/>
              <a:t>Nodes that have children are called </a:t>
            </a:r>
            <a:r>
              <a:rPr lang="en-US" b="1" u="sng" dirty="0"/>
              <a:t>internal nodes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b="1" u="sng" dirty="0" smtClean="0"/>
              <a:t>non-terminal </a:t>
            </a:r>
            <a:r>
              <a:rPr lang="en-US" b="1" u="sng" dirty="0"/>
              <a:t>nodes</a:t>
            </a:r>
            <a:r>
              <a:rPr lang="en-US" dirty="0"/>
              <a:t>.</a:t>
            </a:r>
          </a:p>
          <a:p>
            <a:r>
              <a:rPr lang="en-US" dirty="0"/>
              <a:t>Nodes that have no children are called </a:t>
            </a:r>
            <a:r>
              <a:rPr lang="en-US" b="1" u="sng" dirty="0"/>
              <a:t>leaves</a:t>
            </a:r>
            <a:r>
              <a:rPr lang="en-US" dirty="0"/>
              <a:t> or </a:t>
            </a:r>
            <a:r>
              <a:rPr lang="en-US" b="1" u="sng" dirty="0"/>
              <a:t>terminal </a:t>
            </a:r>
            <a:r>
              <a:rPr lang="en-US" b="1" u="sng" dirty="0" smtClean="0"/>
              <a:t>nodes</a:t>
            </a:r>
            <a:r>
              <a:rPr lang="en-US" dirty="0"/>
              <a:t>, or </a:t>
            </a:r>
            <a:r>
              <a:rPr lang="en-US" b="1" u="sng" dirty="0"/>
              <a:t>external nodes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50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u="sng" dirty="0"/>
              <a:t>level</a:t>
            </a:r>
            <a:r>
              <a:rPr lang="en-US" dirty="0"/>
              <a:t> of the root is defined to be 0.</a:t>
            </a:r>
          </a:p>
          <a:p>
            <a:r>
              <a:rPr lang="en-US" dirty="0"/>
              <a:t>The </a:t>
            </a:r>
            <a:r>
              <a:rPr lang="en-US" b="1" u="sng" dirty="0"/>
              <a:t>level</a:t>
            </a:r>
            <a:r>
              <a:rPr lang="en-US" dirty="0"/>
              <a:t> of each node is defined to be 1+ the level of its parent</a:t>
            </a:r>
            <a:r>
              <a:rPr lang="en-US" dirty="0" smtClean="0"/>
              <a:t>.</a:t>
            </a:r>
          </a:p>
          <a:p>
            <a:r>
              <a:rPr lang="en-US" dirty="0"/>
              <a:t>The </a:t>
            </a:r>
            <a:r>
              <a:rPr lang="en-US" b="1" u="sng" dirty="0"/>
              <a:t>height</a:t>
            </a:r>
            <a:r>
              <a:rPr lang="en-US" dirty="0"/>
              <a:t> of a tree is the maximum of the levels of all nodes in the </a:t>
            </a:r>
            <a:r>
              <a:rPr lang="en-US" dirty="0" smtClean="0"/>
              <a:t>tree.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32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is formally defined as:</a:t>
            </a:r>
          </a:p>
          <a:p>
            <a:pPr lvl="1"/>
            <a:r>
              <a:rPr lang="en-US" dirty="0" smtClean="0"/>
              <a:t>A set V of </a:t>
            </a:r>
            <a:r>
              <a:rPr lang="en-US" b="1" u="sng" dirty="0" smtClean="0"/>
              <a:t>vertices</a:t>
            </a:r>
            <a:r>
              <a:rPr lang="en-US" dirty="0" smtClean="0"/>
              <a:t> </a:t>
            </a:r>
            <a:r>
              <a:rPr lang="en-US" dirty="0"/>
              <a:t>(also called </a:t>
            </a:r>
            <a:r>
              <a:rPr lang="en-US" b="1" u="sng" dirty="0"/>
              <a:t>nodes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A set E of </a:t>
            </a:r>
            <a:r>
              <a:rPr lang="en-US" b="1" u="sng" dirty="0" smtClean="0"/>
              <a:t>edges</a:t>
            </a:r>
            <a:r>
              <a:rPr lang="en-US" dirty="0" smtClean="0"/>
              <a:t>. Each edge is a pair of two vertices in V.</a:t>
            </a:r>
          </a:p>
          <a:p>
            <a:r>
              <a:rPr lang="en-US" dirty="0" smtClean="0"/>
              <a:t>Graphs can be directed or undirected.</a:t>
            </a:r>
          </a:p>
          <a:p>
            <a:r>
              <a:rPr lang="en-US" dirty="0" smtClean="0"/>
              <a:t>In a directed graph, edge (A, B) means that we can go (using that edge) from A to B, but</a:t>
            </a:r>
            <a:r>
              <a:rPr lang="en-US" b="1" dirty="0" smtClean="0"/>
              <a:t> not </a:t>
            </a:r>
            <a:r>
              <a:rPr lang="en-US" dirty="0" smtClean="0"/>
              <a:t>from B to A.</a:t>
            </a:r>
          </a:p>
          <a:p>
            <a:pPr lvl="1"/>
            <a:r>
              <a:rPr lang="en-US" dirty="0" smtClean="0"/>
              <a:t>We can have both edge (A, B) and edge (B, A) if we want to show that A and B are linked in both directions.</a:t>
            </a:r>
          </a:p>
          <a:p>
            <a:r>
              <a:rPr lang="en-US" dirty="0"/>
              <a:t>In </a:t>
            </a:r>
            <a:r>
              <a:rPr lang="en-US" dirty="0" smtClean="0"/>
              <a:t>an undirected </a:t>
            </a:r>
            <a:r>
              <a:rPr lang="en-US" dirty="0"/>
              <a:t>graph, edge (A, B) means that we can go (using that edge) from </a:t>
            </a:r>
            <a:r>
              <a:rPr lang="en-US" dirty="0" smtClean="0"/>
              <a:t>both A </a:t>
            </a:r>
            <a:r>
              <a:rPr lang="en-US" dirty="0"/>
              <a:t>to </a:t>
            </a:r>
            <a:r>
              <a:rPr lang="en-US" dirty="0" smtClean="0"/>
              <a:t>B and B to A.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859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M-</a:t>
            </a:r>
            <a:r>
              <a:rPr lang="en-US" dirty="0" err="1" smtClean="0"/>
              <a:t>ary</a:t>
            </a:r>
            <a:r>
              <a:rPr lang="en-US" dirty="0" smtClean="0"/>
              <a:t>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An </a:t>
            </a:r>
            <a:r>
              <a:rPr lang="en-US" sz="2400" b="1" u="sng" dirty="0"/>
              <a:t>M-</a:t>
            </a:r>
            <a:r>
              <a:rPr lang="en-US" sz="2400" b="1" u="sng" dirty="0" err="1"/>
              <a:t>ary</a:t>
            </a:r>
            <a:r>
              <a:rPr lang="en-US" sz="2400" b="1" u="sng" dirty="0"/>
              <a:t> tree</a:t>
            </a:r>
            <a:r>
              <a:rPr lang="en-US" sz="2400" dirty="0"/>
              <a:t> is a tree where every node is either a leaf or it has </a:t>
            </a:r>
            <a:r>
              <a:rPr lang="en-US" sz="2400" b="1" dirty="0"/>
              <a:t>exactly</a:t>
            </a:r>
            <a:r>
              <a:rPr lang="en-US" sz="2400" dirty="0"/>
              <a:t> M children.</a:t>
            </a:r>
          </a:p>
          <a:p>
            <a:r>
              <a:rPr lang="en-US" sz="2400" dirty="0"/>
              <a:t>Example: </a:t>
            </a:r>
            <a:r>
              <a:rPr lang="en-US" sz="2400" b="1" u="sng" dirty="0"/>
              <a:t>binary</a:t>
            </a:r>
            <a:r>
              <a:rPr lang="en-US" sz="2400" dirty="0"/>
              <a:t> trees, </a:t>
            </a:r>
            <a:r>
              <a:rPr lang="en-US" sz="2400" b="1" u="sng" dirty="0"/>
              <a:t>ternary</a:t>
            </a:r>
            <a:r>
              <a:rPr lang="en-US" sz="2400" dirty="0"/>
              <a:t> trees, ...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806212" y="2897369"/>
            <a:ext cx="3143766" cy="3124200"/>
            <a:chOff x="806212" y="2971800"/>
            <a:chExt cx="3143766" cy="3124200"/>
          </a:xfrm>
        </p:grpSpPr>
        <p:grpSp>
          <p:nvGrpSpPr>
            <p:cNvPr id="6" name="Group 5"/>
            <p:cNvGrpSpPr/>
            <p:nvPr/>
          </p:nvGrpSpPr>
          <p:grpSpPr>
            <a:xfrm>
              <a:off x="2133600" y="2971800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524000" y="3810000"/>
              <a:ext cx="457200" cy="466130"/>
              <a:chOff x="1676400" y="3424536"/>
              <a:chExt cx="457200" cy="466130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92778" y="4811838"/>
              <a:ext cx="457200" cy="466130"/>
              <a:chOff x="1676400" y="3424536"/>
              <a:chExt cx="457200" cy="46613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743200" y="3953470"/>
              <a:ext cx="457200" cy="466130"/>
              <a:chOff x="1676400" y="3424536"/>
              <a:chExt cx="457200" cy="46613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06212" y="4683060"/>
              <a:ext cx="457200" cy="498540"/>
              <a:chOff x="1676400" y="3429000"/>
              <a:chExt cx="457200" cy="49854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705133" y="4753348"/>
              <a:ext cx="457200" cy="466130"/>
              <a:chOff x="1676400" y="3424536"/>
              <a:chExt cx="457200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2171700" y="5629870"/>
              <a:ext cx="457200" cy="466130"/>
              <a:chOff x="1676400" y="3424536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590800" y="4791670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 flipH="1">
              <a:off x="1933733" y="3457949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362200" y="3429000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25" idx="0"/>
              <a:endCxn id="33" idx="4"/>
            </p:cNvCxnSpPr>
            <p:nvPr/>
          </p:nvCxnSpPr>
          <p:spPr>
            <a:xfrm flipH="1" flipV="1">
              <a:off x="1752600" y="4276130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981200" y="5213499"/>
              <a:ext cx="381000" cy="40548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143000" y="4276130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021329" y="4408966"/>
              <a:ext cx="583108" cy="4179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endCxn id="21" idx="0"/>
            </p:cNvCxnSpPr>
            <p:nvPr/>
          </p:nvCxnSpPr>
          <p:spPr>
            <a:xfrm flipH="1">
              <a:off x="2819400" y="44196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5748698" y="2873407"/>
            <a:ext cx="2425978" cy="2306168"/>
            <a:chOff x="1524000" y="2971800"/>
            <a:chExt cx="2425978" cy="2306168"/>
          </a:xfrm>
        </p:grpSpPr>
        <p:grpSp>
          <p:nvGrpSpPr>
            <p:cNvPr id="55" name="Group 54"/>
            <p:cNvGrpSpPr/>
            <p:nvPr/>
          </p:nvGrpSpPr>
          <p:grpSpPr>
            <a:xfrm>
              <a:off x="2133600" y="2971800"/>
              <a:ext cx="457200" cy="466130"/>
              <a:chOff x="1676400" y="3424536"/>
              <a:chExt cx="457200" cy="466130"/>
            </a:xfrm>
          </p:grpSpPr>
          <p:sp>
            <p:nvSpPr>
              <p:cNvPr id="84" name="Oval 8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1524000" y="3810000"/>
              <a:ext cx="457200" cy="466130"/>
              <a:chOff x="1676400" y="3424536"/>
              <a:chExt cx="457200" cy="466130"/>
            </a:xfrm>
          </p:grpSpPr>
          <p:sp>
            <p:nvSpPr>
              <p:cNvPr id="82" name="Oval 8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492778" y="4811838"/>
              <a:ext cx="457200" cy="466130"/>
              <a:chOff x="1676400" y="3424536"/>
              <a:chExt cx="457200" cy="466130"/>
            </a:xfrm>
          </p:grpSpPr>
          <p:sp>
            <p:nvSpPr>
              <p:cNvPr id="80" name="Oval 7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2743200" y="3953470"/>
              <a:ext cx="457200" cy="466130"/>
              <a:chOff x="1676400" y="3424536"/>
              <a:chExt cx="457200" cy="466130"/>
            </a:xfrm>
          </p:grpSpPr>
          <p:sp>
            <p:nvSpPr>
              <p:cNvPr id="78" name="Oval 7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2590800" y="4791670"/>
              <a:ext cx="457200" cy="466130"/>
              <a:chOff x="1676400" y="3424536"/>
              <a:chExt cx="457200" cy="466130"/>
            </a:xfrm>
          </p:grpSpPr>
          <p:sp>
            <p:nvSpPr>
              <p:cNvPr id="70" name="Oval 6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1933733" y="3457949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2362200" y="3429000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021329" y="4408966"/>
              <a:ext cx="583108" cy="4179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endCxn id="70" idx="0"/>
            </p:cNvCxnSpPr>
            <p:nvPr/>
          </p:nvCxnSpPr>
          <p:spPr>
            <a:xfrm flipH="1">
              <a:off x="2819400" y="44196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/>
          <p:cNvSpPr txBox="1"/>
          <p:nvPr/>
        </p:nvSpPr>
        <p:spPr>
          <a:xfrm>
            <a:off x="1331769" y="6091535"/>
            <a:ext cx="2706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Is this a binary tree?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715000" y="5257800"/>
            <a:ext cx="2706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Is this a binary tree?</a:t>
            </a:r>
          </a:p>
        </p:txBody>
      </p:sp>
    </p:spTree>
    <p:extLst>
      <p:ext uri="{BB962C8B-B14F-4D97-AF65-F5344CB8AC3E}">
        <p14:creationId xmlns:p14="http://schemas.microsoft.com/office/powerpoint/2010/main" val="3625093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M-</a:t>
            </a:r>
            <a:r>
              <a:rPr lang="en-US" dirty="0" err="1" smtClean="0"/>
              <a:t>ary</a:t>
            </a:r>
            <a:r>
              <a:rPr lang="en-US" dirty="0" smtClean="0"/>
              <a:t>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An </a:t>
            </a:r>
            <a:r>
              <a:rPr lang="en-US" sz="2400" b="1" u="sng" dirty="0"/>
              <a:t>M-</a:t>
            </a:r>
            <a:r>
              <a:rPr lang="en-US" sz="2400" b="1" u="sng" dirty="0" err="1"/>
              <a:t>ary</a:t>
            </a:r>
            <a:r>
              <a:rPr lang="en-US" sz="2400" b="1" u="sng" dirty="0"/>
              <a:t> tree</a:t>
            </a:r>
            <a:r>
              <a:rPr lang="en-US" sz="2400" dirty="0"/>
              <a:t> is a tree where every node is either a leaf or it has </a:t>
            </a:r>
            <a:r>
              <a:rPr lang="en-US" sz="2400" b="1" dirty="0"/>
              <a:t>exactly</a:t>
            </a:r>
            <a:r>
              <a:rPr lang="en-US" sz="2400" dirty="0"/>
              <a:t> M children.</a:t>
            </a:r>
          </a:p>
          <a:p>
            <a:r>
              <a:rPr lang="en-US" sz="2400" dirty="0"/>
              <a:t>Example: </a:t>
            </a:r>
            <a:r>
              <a:rPr lang="en-US" sz="2400" b="1" u="sng" dirty="0"/>
              <a:t>binary</a:t>
            </a:r>
            <a:r>
              <a:rPr lang="en-US" sz="2400" dirty="0"/>
              <a:t> trees, </a:t>
            </a:r>
            <a:r>
              <a:rPr lang="en-US" sz="2400" b="1" u="sng" dirty="0"/>
              <a:t>ternary</a:t>
            </a:r>
            <a:r>
              <a:rPr lang="en-US" sz="2400" dirty="0"/>
              <a:t> trees, ...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806212" y="2897369"/>
            <a:ext cx="3143766" cy="3124200"/>
            <a:chOff x="806212" y="2971800"/>
            <a:chExt cx="3143766" cy="3124200"/>
          </a:xfrm>
        </p:grpSpPr>
        <p:grpSp>
          <p:nvGrpSpPr>
            <p:cNvPr id="6" name="Group 5"/>
            <p:cNvGrpSpPr/>
            <p:nvPr/>
          </p:nvGrpSpPr>
          <p:grpSpPr>
            <a:xfrm>
              <a:off x="2133600" y="2971800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524000" y="3810000"/>
              <a:ext cx="457200" cy="466130"/>
              <a:chOff x="1676400" y="3424536"/>
              <a:chExt cx="457200" cy="466130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92778" y="4811838"/>
              <a:ext cx="457200" cy="466130"/>
              <a:chOff x="1676400" y="3424536"/>
              <a:chExt cx="457200" cy="46613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743200" y="3953470"/>
              <a:ext cx="457200" cy="466130"/>
              <a:chOff x="1676400" y="3424536"/>
              <a:chExt cx="457200" cy="46613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06212" y="4683060"/>
              <a:ext cx="457200" cy="498540"/>
              <a:chOff x="1676400" y="3429000"/>
              <a:chExt cx="457200" cy="49854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705133" y="4753348"/>
              <a:ext cx="457200" cy="466130"/>
              <a:chOff x="1676400" y="3424536"/>
              <a:chExt cx="457200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2171700" y="5629870"/>
              <a:ext cx="457200" cy="466130"/>
              <a:chOff x="1676400" y="3424536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590800" y="4791670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 flipH="1">
              <a:off x="1933733" y="3457949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362200" y="3429000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25" idx="0"/>
              <a:endCxn id="33" idx="4"/>
            </p:cNvCxnSpPr>
            <p:nvPr/>
          </p:nvCxnSpPr>
          <p:spPr>
            <a:xfrm flipH="1" flipV="1">
              <a:off x="1752600" y="4276130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981200" y="5213499"/>
              <a:ext cx="381000" cy="40548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143000" y="4276130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021329" y="4408966"/>
              <a:ext cx="583108" cy="4179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endCxn id="21" idx="0"/>
            </p:cNvCxnSpPr>
            <p:nvPr/>
          </p:nvCxnSpPr>
          <p:spPr>
            <a:xfrm flipH="1">
              <a:off x="2819400" y="44196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5748698" y="2873407"/>
            <a:ext cx="2425978" cy="2306168"/>
            <a:chOff x="1524000" y="2971800"/>
            <a:chExt cx="2425978" cy="2306168"/>
          </a:xfrm>
        </p:grpSpPr>
        <p:grpSp>
          <p:nvGrpSpPr>
            <p:cNvPr id="55" name="Group 54"/>
            <p:cNvGrpSpPr/>
            <p:nvPr/>
          </p:nvGrpSpPr>
          <p:grpSpPr>
            <a:xfrm>
              <a:off x="2133600" y="2971800"/>
              <a:ext cx="457200" cy="466130"/>
              <a:chOff x="1676400" y="3424536"/>
              <a:chExt cx="457200" cy="466130"/>
            </a:xfrm>
          </p:grpSpPr>
          <p:sp>
            <p:nvSpPr>
              <p:cNvPr id="84" name="Oval 8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1524000" y="3810000"/>
              <a:ext cx="457200" cy="466130"/>
              <a:chOff x="1676400" y="3424536"/>
              <a:chExt cx="457200" cy="466130"/>
            </a:xfrm>
          </p:grpSpPr>
          <p:sp>
            <p:nvSpPr>
              <p:cNvPr id="82" name="Oval 8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492778" y="4811838"/>
              <a:ext cx="457200" cy="466130"/>
              <a:chOff x="1676400" y="3424536"/>
              <a:chExt cx="457200" cy="466130"/>
            </a:xfrm>
          </p:grpSpPr>
          <p:sp>
            <p:nvSpPr>
              <p:cNvPr id="80" name="Oval 7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2743200" y="3953470"/>
              <a:ext cx="457200" cy="466130"/>
              <a:chOff x="1676400" y="3424536"/>
              <a:chExt cx="457200" cy="466130"/>
            </a:xfrm>
          </p:grpSpPr>
          <p:sp>
            <p:nvSpPr>
              <p:cNvPr id="78" name="Oval 7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2590800" y="4791670"/>
              <a:ext cx="457200" cy="466130"/>
              <a:chOff x="1676400" y="3424536"/>
              <a:chExt cx="457200" cy="466130"/>
            </a:xfrm>
          </p:grpSpPr>
          <p:sp>
            <p:nvSpPr>
              <p:cNvPr id="70" name="Oval 6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1933733" y="3457949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2362200" y="3429000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021329" y="4408966"/>
              <a:ext cx="583108" cy="4179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endCxn id="70" idx="0"/>
            </p:cNvCxnSpPr>
            <p:nvPr/>
          </p:nvCxnSpPr>
          <p:spPr>
            <a:xfrm flipH="1">
              <a:off x="2819400" y="44196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/>
          <p:cNvSpPr txBox="1"/>
          <p:nvPr/>
        </p:nvSpPr>
        <p:spPr>
          <a:xfrm>
            <a:off x="152400" y="6091535"/>
            <a:ext cx="5574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is </a:t>
            </a:r>
            <a:r>
              <a:rPr lang="en-US" sz="2400" b="1" dirty="0"/>
              <a:t>not</a:t>
            </a:r>
            <a:r>
              <a:rPr lang="en-US" sz="2400" dirty="0"/>
              <a:t> a binary tree, node 3 has 1 child.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715000" y="5257800"/>
            <a:ext cx="2682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is </a:t>
            </a:r>
            <a:r>
              <a:rPr lang="en-US" sz="2400" dirty="0" smtClean="0"/>
              <a:t>a </a:t>
            </a:r>
            <a:r>
              <a:rPr lang="en-US" sz="2400" dirty="0"/>
              <a:t>binary </a:t>
            </a:r>
            <a:r>
              <a:rPr lang="en-US" sz="2400" dirty="0" smtClean="0"/>
              <a:t>tree.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6162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rooted tree is called </a:t>
            </a:r>
            <a:r>
              <a:rPr lang="en-US" b="1" u="sng" dirty="0"/>
              <a:t>ordered</a:t>
            </a:r>
            <a:r>
              <a:rPr lang="en-US" dirty="0"/>
              <a:t> if the order in which we list the children of each node is significant</a:t>
            </a:r>
            <a:r>
              <a:rPr lang="en-US" dirty="0" smtClean="0"/>
              <a:t>.</a:t>
            </a:r>
          </a:p>
          <a:p>
            <a:r>
              <a:rPr lang="en-US" dirty="0"/>
              <a:t>For example, if we have a binary ordered tree, we will refer to the left child and the right child of each node.</a:t>
            </a:r>
          </a:p>
          <a:p>
            <a:r>
              <a:rPr lang="en-US" dirty="0"/>
              <a:t>If the tree is not ordered, then it does not make sense to talk of a left child and a right child.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537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Binary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binary tree with N internal notes has N+1 external nodes.</a:t>
            </a:r>
          </a:p>
          <a:p>
            <a:r>
              <a:rPr lang="en-US" dirty="0"/>
              <a:t>A binary tree with N internal notes has 2N </a:t>
            </a:r>
            <a:r>
              <a:rPr lang="en-US" dirty="0" smtClean="0"/>
              <a:t>edges (links).</a:t>
            </a:r>
          </a:p>
          <a:p>
            <a:r>
              <a:rPr lang="en-US" dirty="0"/>
              <a:t>The height of a binary tree with N internal </a:t>
            </a:r>
            <a:r>
              <a:rPr lang="en-US" dirty="0" smtClean="0"/>
              <a:t>nodes </a:t>
            </a:r>
            <a:r>
              <a:rPr lang="en-US" dirty="0"/>
              <a:t>is at least </a:t>
            </a:r>
            <a:r>
              <a:rPr lang="en-US" dirty="0" err="1"/>
              <a:t>lg</a:t>
            </a:r>
            <a:r>
              <a:rPr lang="en-US" dirty="0"/>
              <a:t> N and at most </a:t>
            </a:r>
            <a:r>
              <a:rPr lang="en-US" dirty="0" smtClean="0"/>
              <a:t>N.</a:t>
            </a:r>
            <a:endParaRPr lang="en-US" dirty="0"/>
          </a:p>
          <a:p>
            <a:pPr lvl="1"/>
            <a:r>
              <a:rPr lang="en-US" dirty="0" smtClean="0"/>
              <a:t>Height =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dirty="0"/>
              <a:t>N if all leaves are at the same level.</a:t>
            </a:r>
          </a:p>
          <a:p>
            <a:pPr lvl="1"/>
            <a:r>
              <a:rPr lang="en-US" dirty="0"/>
              <a:t>Height = </a:t>
            </a:r>
            <a:r>
              <a:rPr lang="en-US" dirty="0" smtClean="0"/>
              <a:t>N </a:t>
            </a:r>
            <a:r>
              <a:rPr lang="en-US" dirty="0"/>
              <a:t>if each internal node has one leaf child.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87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Nodes for Binary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node *link;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/>
              <a:t>node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{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Item </a:t>
            </a:r>
            <a:r>
              <a:rPr lang="en-US" dirty="0" err="1"/>
              <a:t>item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link left;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link right;</a:t>
            </a:r>
          </a:p>
          <a:p>
            <a:pPr marL="0" indent="0">
              <a:buNone/>
            </a:pPr>
            <a:r>
              <a:rPr lang="en-US" dirty="0" smtClean="0"/>
              <a:t>};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2357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Traversing a </a:t>
            </a:r>
            <a:r>
              <a:rPr lang="en-US" dirty="0" smtClean="0"/>
              <a:t>Binary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u="sng" dirty="0"/>
              <a:t>Traversing</a:t>
            </a:r>
            <a:r>
              <a:rPr lang="en-US" sz="2400" dirty="0"/>
              <a:t> is the process of going through each node of a tree, and doing something with that </a:t>
            </a:r>
            <a:r>
              <a:rPr lang="en-US" sz="2400" dirty="0" smtClean="0"/>
              <a:t>node</a:t>
            </a:r>
            <a:r>
              <a:rPr lang="en-US" sz="2400" dirty="0"/>
              <a:t>. </a:t>
            </a:r>
            <a:r>
              <a:rPr lang="en-US" sz="2400" dirty="0" smtClean="0"/>
              <a:t>Examples:</a:t>
            </a:r>
            <a:endParaRPr lang="en-US" sz="2400" dirty="0"/>
          </a:p>
          <a:p>
            <a:pPr lvl="1"/>
            <a:r>
              <a:rPr lang="en-US" sz="2000" dirty="0"/>
              <a:t>We can print the contents of the node.</a:t>
            </a:r>
          </a:p>
          <a:p>
            <a:pPr lvl="1"/>
            <a:r>
              <a:rPr lang="en-US" sz="2000" dirty="0"/>
              <a:t>We can change the contents of the node.</a:t>
            </a:r>
          </a:p>
          <a:p>
            <a:pPr lvl="1"/>
            <a:r>
              <a:rPr lang="en-US" sz="2000" dirty="0"/>
              <a:t>We can otherwise use the contents of the node in computing something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We have three choices about the order in which we visit nodes when we traverse a binary tree.</a:t>
            </a:r>
          </a:p>
          <a:p>
            <a:pPr lvl="1"/>
            <a:r>
              <a:rPr lang="en-US" sz="2000" b="1" u="sng" dirty="0"/>
              <a:t>Preorder</a:t>
            </a:r>
            <a:r>
              <a:rPr lang="en-US" sz="2000" dirty="0"/>
              <a:t>: we visit the node, then its left </a:t>
            </a:r>
            <a:r>
              <a:rPr lang="en-US" sz="2000" dirty="0" err="1"/>
              <a:t>subtree</a:t>
            </a:r>
            <a:r>
              <a:rPr lang="en-US" sz="2000" dirty="0"/>
              <a:t>, then its right </a:t>
            </a:r>
            <a:r>
              <a:rPr lang="en-US" sz="2000" dirty="0" err="1"/>
              <a:t>subtree</a:t>
            </a:r>
            <a:r>
              <a:rPr lang="en-US" sz="2000" dirty="0"/>
              <a:t>.</a:t>
            </a:r>
          </a:p>
          <a:p>
            <a:pPr lvl="1"/>
            <a:r>
              <a:rPr lang="en-US" sz="2000" b="1" u="sng" dirty="0" err="1"/>
              <a:t>Inorder</a:t>
            </a:r>
            <a:r>
              <a:rPr lang="en-US" sz="2000" dirty="0"/>
              <a:t>: we visit the left </a:t>
            </a:r>
            <a:r>
              <a:rPr lang="en-US" sz="2000" dirty="0" err="1"/>
              <a:t>subtree</a:t>
            </a:r>
            <a:r>
              <a:rPr lang="en-US" sz="2000" dirty="0"/>
              <a:t>, then the node, then the right </a:t>
            </a:r>
            <a:r>
              <a:rPr lang="en-US" sz="2000" dirty="0" err="1"/>
              <a:t>subtree</a:t>
            </a:r>
            <a:r>
              <a:rPr lang="en-US" sz="2000" dirty="0"/>
              <a:t>.</a:t>
            </a:r>
          </a:p>
          <a:p>
            <a:pPr lvl="1"/>
            <a:r>
              <a:rPr lang="en-US" sz="2000" b="1" u="sng" dirty="0" err="1"/>
              <a:t>Postorder</a:t>
            </a:r>
            <a:r>
              <a:rPr lang="en-US" sz="2000" dirty="0"/>
              <a:t>: we visit the left </a:t>
            </a:r>
            <a:r>
              <a:rPr lang="en-US" sz="2000" dirty="0" err="1"/>
              <a:t>subtree</a:t>
            </a:r>
            <a:r>
              <a:rPr lang="en-US" sz="2000" dirty="0"/>
              <a:t>, then the right </a:t>
            </a:r>
            <a:r>
              <a:rPr lang="en-US" sz="2000" dirty="0" err="1"/>
              <a:t>subtree</a:t>
            </a:r>
            <a:r>
              <a:rPr lang="en-US" sz="2000" dirty="0"/>
              <a:t>, then the node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106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what order will the values of the nodes be printed if we print the tree by traversing it:</a:t>
            </a:r>
          </a:p>
          <a:p>
            <a:pPr lvl="1"/>
            <a:r>
              <a:rPr lang="en-US" dirty="0"/>
              <a:t>Preorder?</a:t>
            </a:r>
          </a:p>
          <a:p>
            <a:pPr lvl="1"/>
            <a:r>
              <a:rPr lang="en-US" dirty="0" err="1"/>
              <a:t>Inorder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Postorder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748698" y="2873407"/>
            <a:ext cx="2425978" cy="2306168"/>
            <a:chOff x="1524000" y="2971800"/>
            <a:chExt cx="2425978" cy="2306168"/>
          </a:xfrm>
        </p:grpSpPr>
        <p:grpSp>
          <p:nvGrpSpPr>
            <p:cNvPr id="6" name="Group 5"/>
            <p:cNvGrpSpPr/>
            <p:nvPr/>
          </p:nvGrpSpPr>
          <p:grpSpPr>
            <a:xfrm>
              <a:off x="2133600" y="2971800"/>
              <a:ext cx="457200" cy="466130"/>
              <a:chOff x="1676400" y="3424536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524000" y="3810000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92778" y="4811838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743200" y="3953470"/>
              <a:ext cx="457200" cy="466130"/>
              <a:chOff x="1676400" y="3424536"/>
              <a:chExt cx="457200" cy="46613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590800" y="4791670"/>
              <a:ext cx="457200" cy="466130"/>
              <a:chOff x="1676400" y="3424536"/>
              <a:chExt cx="457200" cy="46613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 flipH="1">
              <a:off x="1933733" y="3457949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62200" y="3429000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021329" y="4408966"/>
              <a:ext cx="583108" cy="4179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15" idx="0"/>
            </p:cNvCxnSpPr>
            <p:nvPr/>
          </p:nvCxnSpPr>
          <p:spPr>
            <a:xfrm flipH="1">
              <a:off x="2819400" y="44196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66017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what order will the values of the nodes be printed if we print the tree by traversing it:</a:t>
            </a:r>
          </a:p>
          <a:p>
            <a:pPr lvl="1"/>
            <a:r>
              <a:rPr lang="en-US" dirty="0"/>
              <a:t>Preorder</a:t>
            </a:r>
            <a:r>
              <a:rPr lang="en-US" dirty="0" smtClean="0"/>
              <a:t>? 0, 1, 2, 6, 7 .</a:t>
            </a:r>
            <a:endParaRPr lang="en-US" dirty="0"/>
          </a:p>
          <a:p>
            <a:pPr lvl="1"/>
            <a:r>
              <a:rPr lang="en-US" dirty="0" err="1"/>
              <a:t>Inorder</a:t>
            </a:r>
            <a:r>
              <a:rPr lang="en-US" dirty="0" smtClean="0"/>
              <a:t>? 1, 0, 6, 2, 7.</a:t>
            </a:r>
            <a:endParaRPr lang="en-US" dirty="0"/>
          </a:p>
          <a:p>
            <a:pPr lvl="1"/>
            <a:r>
              <a:rPr lang="en-US" dirty="0" err="1"/>
              <a:t>Postorder</a:t>
            </a:r>
            <a:r>
              <a:rPr lang="en-US" dirty="0" smtClean="0"/>
              <a:t>? 1, 6, 7, 2, 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748698" y="2873407"/>
            <a:ext cx="2425978" cy="2306168"/>
            <a:chOff x="1524000" y="2971800"/>
            <a:chExt cx="2425978" cy="2306168"/>
          </a:xfrm>
        </p:grpSpPr>
        <p:grpSp>
          <p:nvGrpSpPr>
            <p:cNvPr id="6" name="Group 5"/>
            <p:cNvGrpSpPr/>
            <p:nvPr/>
          </p:nvGrpSpPr>
          <p:grpSpPr>
            <a:xfrm>
              <a:off x="2133600" y="2971800"/>
              <a:ext cx="457200" cy="466130"/>
              <a:chOff x="1676400" y="3424536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524000" y="3810000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92778" y="4811838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743200" y="3953470"/>
              <a:ext cx="457200" cy="466130"/>
              <a:chOff x="1676400" y="3424536"/>
              <a:chExt cx="457200" cy="46613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590800" y="4791670"/>
              <a:ext cx="457200" cy="466130"/>
              <a:chOff x="1676400" y="3424536"/>
              <a:chExt cx="457200" cy="46613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 flipH="1">
              <a:off x="1933733" y="3457949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62200" y="3429000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021329" y="4408966"/>
              <a:ext cx="583108" cy="4179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15" idx="0"/>
            </p:cNvCxnSpPr>
            <p:nvPr/>
          </p:nvCxnSpPr>
          <p:spPr>
            <a:xfrm flipH="1">
              <a:off x="2819400" y="44196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5204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Tree Traversal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038600"/>
            <a:ext cx="3730958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/>
              <a:t>void </a:t>
            </a:r>
            <a:r>
              <a:rPr lang="pt-BR" sz="2400" dirty="0" smtClean="0"/>
              <a:t>traverse_inorder(link </a:t>
            </a:r>
            <a:r>
              <a:rPr lang="pt-BR" sz="2400" dirty="0"/>
              <a:t>h)</a:t>
            </a:r>
          </a:p>
          <a:p>
            <a:r>
              <a:rPr lang="pt-BR" sz="2400" dirty="0" smtClean="0"/>
              <a:t>{ </a:t>
            </a:r>
            <a:endParaRPr lang="pt-BR" sz="2400" dirty="0"/>
          </a:p>
          <a:p>
            <a:r>
              <a:rPr lang="pt-BR" sz="2400" dirty="0"/>
              <a:t>    if (h == NULL) return;</a:t>
            </a:r>
          </a:p>
          <a:p>
            <a:r>
              <a:rPr lang="pt-BR" sz="2400" dirty="0" smtClean="0"/>
              <a:t>    traverse(h-</a:t>
            </a:r>
            <a:r>
              <a:rPr lang="pt-BR" sz="2400" dirty="0"/>
              <a:t>&gt;l);</a:t>
            </a:r>
          </a:p>
          <a:p>
            <a:r>
              <a:rPr lang="pt-BR" sz="2400" dirty="0"/>
              <a:t>    </a:t>
            </a:r>
            <a:r>
              <a:rPr lang="pt-BR" sz="2400" dirty="0" smtClean="0">
                <a:solidFill>
                  <a:srgbClr val="FF0000"/>
                </a:solidFill>
              </a:rPr>
              <a:t>do_something_with(h)</a:t>
            </a:r>
            <a:r>
              <a:rPr lang="pt-BR" sz="2400" dirty="0" smtClean="0"/>
              <a:t>;</a:t>
            </a:r>
          </a:p>
          <a:p>
            <a:r>
              <a:rPr lang="pt-BR" sz="2400" dirty="0"/>
              <a:t> </a:t>
            </a:r>
            <a:r>
              <a:rPr lang="pt-BR" sz="2400" dirty="0" smtClean="0"/>
              <a:t>   traverse(h-</a:t>
            </a:r>
            <a:r>
              <a:rPr lang="pt-BR" sz="2400" dirty="0"/>
              <a:t>&gt;r);</a:t>
            </a:r>
          </a:p>
          <a:p>
            <a:r>
              <a:rPr lang="pt-BR" sz="2400" dirty="0" smtClean="0"/>
              <a:t>}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1219200"/>
            <a:ext cx="3917676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/>
              <a:t>void </a:t>
            </a:r>
            <a:r>
              <a:rPr lang="pt-BR" sz="2400" dirty="0" smtClean="0"/>
              <a:t>traverse_preorder(link </a:t>
            </a:r>
            <a:r>
              <a:rPr lang="pt-BR" sz="2400" dirty="0"/>
              <a:t>h)</a:t>
            </a:r>
          </a:p>
          <a:p>
            <a:r>
              <a:rPr lang="pt-BR" sz="2400" dirty="0" smtClean="0"/>
              <a:t>{ </a:t>
            </a:r>
            <a:endParaRPr lang="pt-BR" sz="2400" dirty="0"/>
          </a:p>
          <a:p>
            <a:r>
              <a:rPr lang="pt-BR" sz="2400" dirty="0"/>
              <a:t>    if (h == NULL) return;</a:t>
            </a:r>
          </a:p>
          <a:p>
            <a:r>
              <a:rPr lang="pt-BR" sz="2400" dirty="0"/>
              <a:t>    </a:t>
            </a:r>
            <a:r>
              <a:rPr lang="pt-BR" sz="2400" dirty="0" smtClean="0">
                <a:solidFill>
                  <a:srgbClr val="FF0000"/>
                </a:solidFill>
              </a:rPr>
              <a:t>do_something_with(h)</a:t>
            </a:r>
            <a:r>
              <a:rPr lang="pt-BR" sz="2400" dirty="0" smtClean="0"/>
              <a:t>;</a:t>
            </a:r>
            <a:endParaRPr lang="pt-BR" sz="2400" dirty="0"/>
          </a:p>
          <a:p>
            <a:r>
              <a:rPr lang="pt-BR" sz="2400" dirty="0"/>
              <a:t>    traverse(h-&gt;l);</a:t>
            </a:r>
          </a:p>
          <a:p>
            <a:r>
              <a:rPr lang="pt-BR" sz="2400" dirty="0"/>
              <a:t>    traverse(h-&gt;r);</a:t>
            </a:r>
          </a:p>
          <a:p>
            <a:r>
              <a:rPr lang="pt-BR" sz="2400" dirty="0" smtClean="0"/>
              <a:t>}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845324" y="4038600"/>
            <a:ext cx="4038670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/>
              <a:t>void </a:t>
            </a:r>
            <a:r>
              <a:rPr lang="pt-BR" sz="2400" dirty="0" smtClean="0"/>
              <a:t>traverse_postorder(link </a:t>
            </a:r>
            <a:r>
              <a:rPr lang="pt-BR" sz="2400" dirty="0"/>
              <a:t>h)</a:t>
            </a:r>
          </a:p>
          <a:p>
            <a:r>
              <a:rPr lang="pt-BR" sz="2400" dirty="0" smtClean="0"/>
              <a:t>{ </a:t>
            </a:r>
            <a:endParaRPr lang="pt-BR" sz="2400" dirty="0"/>
          </a:p>
          <a:p>
            <a:r>
              <a:rPr lang="pt-BR" sz="2400" dirty="0"/>
              <a:t>    if (h == NULL) return;</a:t>
            </a:r>
          </a:p>
          <a:p>
            <a:r>
              <a:rPr lang="pt-BR" sz="2400" dirty="0" smtClean="0"/>
              <a:t>    traverse(h-</a:t>
            </a:r>
            <a:r>
              <a:rPr lang="pt-BR" sz="2400" dirty="0"/>
              <a:t>&gt;l);</a:t>
            </a:r>
          </a:p>
          <a:p>
            <a:r>
              <a:rPr lang="pt-BR" sz="2400" dirty="0"/>
              <a:t>    traverse(h-&gt;r);</a:t>
            </a:r>
          </a:p>
          <a:p>
            <a:r>
              <a:rPr lang="pt-BR" sz="2400" dirty="0" smtClean="0"/>
              <a:t>    </a:t>
            </a:r>
            <a:r>
              <a:rPr lang="pt-BR" sz="2400" dirty="0">
                <a:solidFill>
                  <a:srgbClr val="FF0000"/>
                </a:solidFill>
              </a:rPr>
              <a:t>do_something_with(h</a:t>
            </a:r>
            <a:r>
              <a:rPr lang="pt-BR" sz="2400" dirty="0" smtClean="0">
                <a:solidFill>
                  <a:srgbClr val="FF0000"/>
                </a:solidFill>
              </a:rPr>
              <a:t>)</a:t>
            </a:r>
            <a:r>
              <a:rPr lang="pt-BR" sz="2400" dirty="0" smtClean="0"/>
              <a:t>;</a:t>
            </a:r>
          </a:p>
          <a:p>
            <a:r>
              <a:rPr lang="pt-BR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33639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515612"/>
            <a:ext cx="3413114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err="1"/>
              <a:t>int</a:t>
            </a:r>
            <a:r>
              <a:rPr lang="en-US" sz="2400" dirty="0"/>
              <a:t> count(link h)</a:t>
            </a:r>
          </a:p>
          <a:p>
            <a:r>
              <a:rPr lang="en-US" sz="2400" dirty="0" smtClean="0"/>
              <a:t>{ </a:t>
            </a:r>
            <a:endParaRPr lang="en-US" sz="2400" dirty="0"/>
          </a:p>
          <a:p>
            <a:r>
              <a:rPr lang="en-US" sz="2400" dirty="0"/>
              <a:t>    if (h == NULL) return 0</a:t>
            </a:r>
            <a:r>
              <a:rPr lang="en-US" sz="2400" dirty="0" smtClean="0"/>
              <a:t>;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int</a:t>
            </a:r>
            <a:r>
              <a:rPr lang="en-US" sz="2400" dirty="0" smtClean="0"/>
              <a:t> c1 = count(h-</a:t>
            </a:r>
            <a:r>
              <a:rPr lang="en-US" sz="2400" dirty="0"/>
              <a:t>&gt;</a:t>
            </a:r>
            <a:r>
              <a:rPr lang="en-US" sz="2400" dirty="0" smtClean="0"/>
              <a:t>left);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int</a:t>
            </a:r>
            <a:r>
              <a:rPr lang="en-US" sz="2400" dirty="0" smtClean="0"/>
              <a:t> c2 = count(h-</a:t>
            </a:r>
            <a:r>
              <a:rPr lang="en-US" sz="2400" dirty="0"/>
              <a:t>&gt;</a:t>
            </a:r>
            <a:r>
              <a:rPr lang="en-US" sz="2400" dirty="0" smtClean="0"/>
              <a:t>right);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return c1 + c2 </a:t>
            </a:r>
            <a:r>
              <a:rPr lang="en-US" sz="2400" dirty="0"/>
              <a:t>+ 1;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2439412"/>
            <a:ext cx="3402598" cy="30469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err="1"/>
              <a:t>int</a:t>
            </a:r>
            <a:r>
              <a:rPr lang="en-US" sz="2400" dirty="0"/>
              <a:t> height(link h)</a:t>
            </a:r>
          </a:p>
          <a:p>
            <a:r>
              <a:rPr lang="en-US" sz="2400" dirty="0" smtClean="0"/>
              <a:t>{ </a:t>
            </a:r>
          </a:p>
          <a:p>
            <a:r>
              <a:rPr lang="en-US" sz="2400" dirty="0" smtClean="0"/>
              <a:t>    if </a:t>
            </a:r>
            <a:r>
              <a:rPr lang="en-US" sz="2400" dirty="0"/>
              <a:t>(h == NULL) return -1;</a:t>
            </a:r>
          </a:p>
          <a:p>
            <a:r>
              <a:rPr lang="en-US" sz="2400" dirty="0"/>
              <a:t>    </a:t>
            </a:r>
            <a:r>
              <a:rPr lang="en-US" sz="2400" dirty="0" err="1" smtClean="0"/>
              <a:t>int</a:t>
            </a:r>
            <a:r>
              <a:rPr lang="en-US" sz="2400" dirty="0" smtClean="0"/>
              <a:t> u </a:t>
            </a:r>
            <a:r>
              <a:rPr lang="en-US" sz="2400" dirty="0"/>
              <a:t>= height(h-&gt;</a:t>
            </a:r>
            <a:r>
              <a:rPr lang="en-US" sz="2400" dirty="0" smtClean="0"/>
              <a:t>left);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int</a:t>
            </a:r>
            <a:r>
              <a:rPr lang="en-US" sz="2400" dirty="0" smtClean="0"/>
              <a:t> v </a:t>
            </a:r>
            <a:r>
              <a:rPr lang="en-US" sz="2400" dirty="0"/>
              <a:t>= height(h-&gt;</a:t>
            </a:r>
            <a:r>
              <a:rPr lang="en-US" sz="2400" dirty="0" smtClean="0"/>
              <a:t>right);</a:t>
            </a:r>
            <a:endParaRPr lang="en-US" sz="2400" dirty="0"/>
          </a:p>
          <a:p>
            <a:r>
              <a:rPr lang="en-US" sz="2400" dirty="0"/>
              <a:t>    if (u &gt; v) return u+1;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else </a:t>
            </a:r>
            <a:r>
              <a:rPr lang="en-US" sz="2400" dirty="0"/>
              <a:t>return v+1;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1622477"/>
            <a:ext cx="29277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Counting the number </a:t>
            </a:r>
            <a:endParaRPr lang="en-US" sz="2400" dirty="0" smtClean="0"/>
          </a:p>
          <a:p>
            <a:r>
              <a:rPr lang="en-US" sz="2400" dirty="0" smtClean="0"/>
              <a:t>of </a:t>
            </a:r>
            <a:r>
              <a:rPr lang="en-US" sz="2400" dirty="0"/>
              <a:t>nodes in the tree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454275" y="1525012"/>
            <a:ext cx="29068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Computing the </a:t>
            </a:r>
            <a:r>
              <a:rPr lang="en-US" sz="2400" dirty="0" smtClean="0"/>
              <a:t>height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of the tree:</a:t>
            </a:r>
          </a:p>
        </p:txBody>
      </p:sp>
    </p:spTree>
    <p:extLst>
      <p:ext uri="{BB962C8B-B14F-4D97-AF65-F5344CB8AC3E}">
        <p14:creationId xmlns:p14="http://schemas.microsoft.com/office/powerpoint/2010/main" val="109551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of an Undirected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676400"/>
          </a:xfrm>
        </p:spPr>
        <p:txBody>
          <a:bodyPr/>
          <a:lstStyle/>
          <a:p>
            <a:r>
              <a:rPr lang="en-US" dirty="0" smtClean="0"/>
              <a:t>A graph is formally defined as:</a:t>
            </a:r>
          </a:p>
          <a:p>
            <a:pPr lvl="1"/>
            <a:r>
              <a:rPr lang="en-US" dirty="0" smtClean="0"/>
              <a:t>A set V of vertices.</a:t>
            </a:r>
          </a:p>
          <a:p>
            <a:pPr lvl="1"/>
            <a:r>
              <a:rPr lang="en-US" dirty="0" smtClean="0"/>
              <a:t>A set E of edges. Each edge is </a:t>
            </a:r>
            <a:br>
              <a:rPr lang="en-US" dirty="0" smtClean="0"/>
            </a:br>
            <a:r>
              <a:rPr lang="en-US" dirty="0" smtClean="0"/>
              <a:t>a pair of two vertices in V.</a:t>
            </a:r>
          </a:p>
          <a:p>
            <a:r>
              <a:rPr lang="en-US" dirty="0" smtClean="0"/>
              <a:t>What is the set of vertices</a:t>
            </a:r>
            <a:br>
              <a:rPr lang="en-US" dirty="0" smtClean="0"/>
            </a:br>
            <a:r>
              <a:rPr lang="en-US" dirty="0" smtClean="0"/>
              <a:t>on the graph shown here?</a:t>
            </a:r>
          </a:p>
          <a:p>
            <a:pPr lvl="1"/>
            <a:r>
              <a:rPr lang="en-US" dirty="0" smtClean="0"/>
              <a:t>{0, 1, 2, 3, 4, 5, 6, 7}</a:t>
            </a:r>
          </a:p>
          <a:p>
            <a:r>
              <a:rPr lang="en-US" dirty="0" smtClean="0"/>
              <a:t>What is the set</a:t>
            </a:r>
            <a:br>
              <a:rPr lang="en-US" dirty="0" smtClean="0"/>
            </a:br>
            <a:r>
              <a:rPr lang="en-US" dirty="0" smtClean="0"/>
              <a:t>of edges?</a:t>
            </a:r>
          </a:p>
          <a:p>
            <a:pPr lvl="1"/>
            <a:r>
              <a:rPr lang="en-US" dirty="0" smtClean="0"/>
              <a:t>{(0,1), (0,2), (0,5), (0,6), (0, 7), (3, 4), (3, 5),</a:t>
            </a:r>
            <a:br>
              <a:rPr lang="en-US" dirty="0" smtClean="0"/>
            </a:br>
            <a:r>
              <a:rPr lang="en-US" dirty="0" smtClean="0"/>
              <a:t> (4, 5), (4, 6), (4,7)}.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4825028" y="2057400"/>
            <a:ext cx="4199854" cy="3048000"/>
            <a:chOff x="864704" y="3048000"/>
            <a:chExt cx="4199854" cy="3048000"/>
          </a:xfrm>
        </p:grpSpPr>
        <p:grpSp>
          <p:nvGrpSpPr>
            <p:cNvPr id="7" name="Group 6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30" name="Straight Connector 29"/>
            <p:cNvCxnSpPr>
              <a:stCxn id="5" idx="6"/>
              <a:endCxn id="28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5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endCxn id="18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endCxn id="13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8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18" idx="6"/>
              <a:endCxn id="25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1" idx="5"/>
              <a:endCxn id="24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24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27" idx="4"/>
              <a:endCxn id="24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97432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1213307"/>
            <a:ext cx="5671168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void </a:t>
            </a:r>
            <a:r>
              <a:rPr lang="en-US" sz="2400" dirty="0" err="1" smtClean="0"/>
              <a:t>printnode</a:t>
            </a:r>
            <a:r>
              <a:rPr lang="en-US" sz="2400" dirty="0" smtClean="0"/>
              <a:t>(char </a:t>
            </a:r>
            <a:r>
              <a:rPr lang="en-US" sz="2400" dirty="0"/>
              <a:t>c, </a:t>
            </a:r>
            <a:r>
              <a:rPr lang="en-US" sz="2400" dirty="0" err="1"/>
              <a:t>int</a:t>
            </a:r>
            <a:r>
              <a:rPr lang="en-US" sz="2400" dirty="0"/>
              <a:t> h)</a:t>
            </a:r>
          </a:p>
          <a:p>
            <a:r>
              <a:rPr lang="en-US" sz="2400" dirty="0" smtClean="0"/>
              <a:t>{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;</a:t>
            </a:r>
          </a:p>
          <a:p>
            <a:r>
              <a:rPr lang="en-US" sz="2400" dirty="0"/>
              <a:t>    for (</a:t>
            </a:r>
            <a:r>
              <a:rPr lang="en-US" sz="2400" dirty="0" err="1"/>
              <a:t>i</a:t>
            </a:r>
            <a:r>
              <a:rPr lang="en-US" sz="2400" dirty="0"/>
              <a:t> = 0; </a:t>
            </a:r>
            <a:r>
              <a:rPr lang="en-US" sz="2400" dirty="0" err="1"/>
              <a:t>i</a:t>
            </a:r>
            <a:r>
              <a:rPr lang="en-US" sz="2400" dirty="0"/>
              <a:t> &lt; h; </a:t>
            </a:r>
            <a:r>
              <a:rPr lang="en-US" sz="2400" dirty="0" err="1"/>
              <a:t>i</a:t>
            </a:r>
            <a:r>
              <a:rPr lang="en-US" sz="2400" dirty="0"/>
              <a:t>++) </a:t>
            </a:r>
            <a:r>
              <a:rPr lang="en-US" sz="2400" dirty="0" err="1"/>
              <a:t>printf</a:t>
            </a:r>
            <a:r>
              <a:rPr lang="en-US" sz="2400" dirty="0"/>
              <a:t>("  ");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printf</a:t>
            </a:r>
            <a:r>
              <a:rPr lang="en-US" sz="2400" dirty="0" smtClean="0"/>
              <a:t>("%c\n</a:t>
            </a:r>
            <a:r>
              <a:rPr lang="en-US" sz="2400" dirty="0"/>
              <a:t>", c);</a:t>
            </a:r>
          </a:p>
          <a:p>
            <a:r>
              <a:rPr lang="en-US" sz="2400" dirty="0" smtClean="0"/>
              <a:t>}</a:t>
            </a:r>
          </a:p>
          <a:p>
            <a:endParaRPr lang="en-US" sz="2400" dirty="0"/>
          </a:p>
          <a:p>
            <a:r>
              <a:rPr lang="en-US" sz="2400" dirty="0"/>
              <a:t>void show(link x, </a:t>
            </a:r>
            <a:r>
              <a:rPr lang="en-US" sz="2400" dirty="0" err="1"/>
              <a:t>int</a:t>
            </a:r>
            <a:r>
              <a:rPr lang="en-US" sz="2400" dirty="0"/>
              <a:t> h)</a:t>
            </a:r>
          </a:p>
          <a:p>
            <a:r>
              <a:rPr lang="en-US" sz="2400" dirty="0" smtClean="0"/>
              <a:t>{ </a:t>
            </a:r>
            <a:endParaRPr lang="en-US" sz="2400" dirty="0"/>
          </a:p>
          <a:p>
            <a:r>
              <a:rPr lang="en-US" sz="2400" dirty="0"/>
              <a:t>    if (x == NULL) { </a:t>
            </a:r>
            <a:r>
              <a:rPr lang="en-US" sz="2400" dirty="0" err="1"/>
              <a:t>printnode</a:t>
            </a:r>
            <a:r>
              <a:rPr lang="en-US" sz="2400" dirty="0"/>
              <a:t>("*", h); return; }</a:t>
            </a:r>
          </a:p>
          <a:p>
            <a:r>
              <a:rPr lang="en-US" sz="2400" dirty="0" smtClean="0"/>
              <a:t>    </a:t>
            </a:r>
            <a:r>
              <a:rPr lang="en-US" sz="2400" dirty="0" err="1"/>
              <a:t>printnode</a:t>
            </a:r>
            <a:r>
              <a:rPr lang="en-US" sz="2400" dirty="0"/>
              <a:t>(x-&gt;item, h</a:t>
            </a:r>
            <a:r>
              <a:rPr lang="en-US" sz="2400" dirty="0" smtClean="0"/>
              <a:t>);</a:t>
            </a:r>
          </a:p>
          <a:p>
            <a:r>
              <a:rPr lang="en-US" sz="2400" dirty="0" smtClean="0"/>
              <a:t>    show(x-</a:t>
            </a:r>
            <a:r>
              <a:rPr lang="en-US" sz="2400" dirty="0"/>
              <a:t>&gt;l, h+1);    </a:t>
            </a:r>
          </a:p>
          <a:p>
            <a:r>
              <a:rPr lang="en-US" sz="2400" dirty="0" smtClean="0"/>
              <a:t>    </a:t>
            </a:r>
            <a:r>
              <a:rPr lang="en-US" sz="2400" dirty="0"/>
              <a:t>show(x-&gt;r, h+1);    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50736" y="2152471"/>
            <a:ext cx="21114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Printing the </a:t>
            </a:r>
            <a:r>
              <a:rPr lang="en-US" sz="2400" dirty="0" smtClean="0"/>
              <a:t>contents </a:t>
            </a:r>
            <a:r>
              <a:rPr lang="en-US" sz="2400" dirty="0"/>
              <a:t>of each node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r>
              <a:rPr lang="en-US" sz="2400" dirty="0"/>
              <a:t>(assuming that the items in the nodes are characters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5981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458200" cy="1143000"/>
          </a:xfrm>
        </p:spPr>
        <p:txBody>
          <a:bodyPr/>
          <a:lstStyle/>
          <a:p>
            <a:r>
              <a:rPr lang="en-US" dirty="0"/>
              <a:t>Recursive </a:t>
            </a:r>
            <a:r>
              <a:rPr lang="en-US" dirty="0" smtClean="0"/>
              <a:t>Graph </a:t>
            </a:r>
            <a:r>
              <a:rPr lang="en-US" dirty="0"/>
              <a:t>Traversal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dirty="0"/>
              <a:t>Recursive functions are also frequently used to traverse graphs.</a:t>
            </a:r>
          </a:p>
          <a:p>
            <a:r>
              <a:rPr lang="en-US" dirty="0"/>
              <a:t>When traversing a tree, it is natural to start at the root.</a:t>
            </a:r>
          </a:p>
          <a:p>
            <a:r>
              <a:rPr lang="en-US" dirty="0"/>
              <a:t>When traversing a graph, we must specify the node with start from.</a:t>
            </a:r>
          </a:p>
          <a:p>
            <a:r>
              <a:rPr lang="en-US" dirty="0"/>
              <a:t>In the following examples we will assume that we represent graphs using adjacency lists.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2579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/>
              <a:t>Reminder: Defining a Graph Using Adjacency Lists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581400"/>
          </a:xfrm>
        </p:spPr>
        <p:txBody>
          <a:bodyPr/>
          <a:lstStyle/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graph;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number_of_vertices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list * adjacencies;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0473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Traversal - Graph </a:t>
            </a:r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Overall, we will use the terms </a:t>
            </a:r>
            <a:r>
              <a:rPr lang="en-US" b="1" dirty="0"/>
              <a:t>"graph traversal"</a:t>
            </a:r>
            <a:r>
              <a:rPr lang="en-US" dirty="0"/>
              <a:t> and </a:t>
            </a:r>
            <a:r>
              <a:rPr lang="en-US" b="1" dirty="0"/>
              <a:t>"graph search"</a:t>
            </a:r>
            <a:r>
              <a:rPr lang="en-US" dirty="0"/>
              <a:t> almost interchangeably.</a:t>
            </a:r>
          </a:p>
          <a:p>
            <a:r>
              <a:rPr lang="en-US" dirty="0"/>
              <a:t>However, there is a small difference:</a:t>
            </a:r>
          </a:p>
          <a:p>
            <a:pPr lvl="1"/>
            <a:r>
              <a:rPr lang="en-US" dirty="0"/>
              <a:t>"Traversal" implies we visit every node in the graph.</a:t>
            </a:r>
          </a:p>
          <a:p>
            <a:pPr lvl="1"/>
            <a:r>
              <a:rPr lang="en-US" dirty="0"/>
              <a:t>"Search" implies we visit nodes until we find something we are looking for.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example:</a:t>
            </a:r>
          </a:p>
          <a:p>
            <a:pPr lvl="1"/>
            <a:r>
              <a:rPr lang="en-US" dirty="0"/>
              <a:t>A node labeled "New York".</a:t>
            </a:r>
          </a:p>
          <a:p>
            <a:pPr lvl="1"/>
            <a:r>
              <a:rPr lang="en-US" dirty="0"/>
              <a:t>A node containing integer </a:t>
            </a:r>
            <a:r>
              <a:rPr lang="en-US" dirty="0" smtClean="0"/>
              <a:t>2014.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4398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Search in </a:t>
            </a:r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GraphSearch</a:t>
            </a:r>
            <a:r>
              <a:rPr lang="en-US" sz="2400" dirty="0"/>
              <a:t>(graph, </a:t>
            </a:r>
            <a:r>
              <a:rPr lang="en-US" sz="2400" dirty="0" err="1"/>
              <a:t>starting_node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</a:t>
            </a:r>
            <a:r>
              <a:rPr lang="en-US" sz="2000" dirty="0" smtClean="0"/>
              <a:t>a list with </a:t>
            </a:r>
            <a:r>
              <a:rPr lang="en-US" sz="2000" dirty="0" err="1" smtClean="0"/>
              <a:t>starting_node</a:t>
            </a:r>
            <a:r>
              <a:rPr lang="en-US" sz="2000" dirty="0" smtClean="0"/>
              <a:t> as its only element.</a:t>
            </a:r>
            <a:endParaRPr lang="en-US" sz="2000" dirty="0"/>
          </a:p>
          <a:p>
            <a:pPr lvl="1"/>
            <a:r>
              <a:rPr lang="en-US" sz="2000" dirty="0"/>
              <a:t>While(</a:t>
            </a:r>
            <a:r>
              <a:rPr lang="en-US" sz="2000" dirty="0" err="1"/>
              <a:t>to_visit</a:t>
            </a:r>
            <a:r>
              <a:rPr lang="en-US" sz="2000" dirty="0"/>
              <a:t> is not empty):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Remove a node N from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FF0000"/>
                </a:solidFill>
              </a:rPr>
              <a:t>"Visit" that node.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If that node was what we were looking for, break.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Add the children of that node to </a:t>
            </a:r>
            <a:r>
              <a:rPr lang="en-US" dirty="0" smtClean="0">
                <a:solidFill>
                  <a:srgbClr val="FF0000"/>
                </a:solidFill>
              </a:rPr>
              <a:t>the end </a:t>
            </a:r>
            <a:r>
              <a:rPr lang="en-US" dirty="0" smtClean="0">
                <a:solidFill>
                  <a:srgbClr val="FF0000"/>
                </a:solidFill>
              </a:rPr>
              <a:t>of </a:t>
            </a:r>
            <a:r>
              <a:rPr lang="en-US" dirty="0" smtClean="0">
                <a:solidFill>
                  <a:srgbClr val="FF0000"/>
                </a:solidFill>
              </a:rPr>
              <a:t>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 smtClean="0"/>
              <a:t>.</a:t>
            </a:r>
          </a:p>
          <a:p>
            <a:r>
              <a:rPr lang="en-US" sz="2400" dirty="0"/>
              <a:t>The </a:t>
            </a:r>
            <a:r>
              <a:rPr lang="en-US" sz="2400" dirty="0" err="1"/>
              <a:t>pseudocode</a:t>
            </a:r>
            <a:r>
              <a:rPr lang="en-US" sz="2400" dirty="0"/>
              <a:t> is really a template.</a:t>
            </a:r>
          </a:p>
          <a:p>
            <a:r>
              <a:rPr lang="en-US" sz="2400" dirty="0"/>
              <a:t>It does not specify what we really want to do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To fully specify an algorithm, we need to better define what each of </a:t>
            </a:r>
            <a:r>
              <a:rPr lang="en-US" sz="2400" dirty="0" smtClean="0"/>
              <a:t>the red lines.</a:t>
            </a:r>
            <a:endParaRPr lang="en-US" sz="24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3217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Search in </a:t>
            </a:r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GraphSearch</a:t>
            </a:r>
            <a:r>
              <a:rPr lang="en-US" sz="2400" dirty="0"/>
              <a:t>(graph, </a:t>
            </a:r>
            <a:r>
              <a:rPr lang="en-US" sz="2400" dirty="0" err="1"/>
              <a:t>starting_node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Remove a node N from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FF0000"/>
                </a:solidFill>
              </a:rPr>
              <a:t>"Visit" that node.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If that node was what we were looking for, break.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Add the children of that node to the end of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/>
              <a:t>.</a:t>
            </a:r>
          </a:p>
          <a:p>
            <a:r>
              <a:rPr lang="en-US" sz="2400" dirty="0" smtClean="0"/>
              <a:t>Depending </a:t>
            </a:r>
            <a:r>
              <a:rPr lang="en-US" sz="2400" dirty="0"/>
              <a:t>on what we specify in those lines, this template can produce a wide variety of applications:</a:t>
            </a:r>
          </a:p>
          <a:p>
            <a:pPr lvl="1"/>
            <a:r>
              <a:rPr lang="en-US" sz="2000" dirty="0"/>
              <a:t>Printing each node of the graph.</a:t>
            </a:r>
          </a:p>
          <a:p>
            <a:pPr lvl="1"/>
            <a:r>
              <a:rPr lang="en-US" sz="2000" dirty="0"/>
              <a:t>Driving directions.</a:t>
            </a:r>
          </a:p>
          <a:p>
            <a:pPr lvl="1"/>
            <a:r>
              <a:rPr lang="en-US" sz="2000" dirty="0"/>
              <a:t>The best move for a board game like chess.</a:t>
            </a:r>
          </a:p>
          <a:p>
            <a:pPr lvl="1"/>
            <a:r>
              <a:rPr lang="en-US" sz="2000" dirty="0"/>
              <a:t>A solution to a mathematical </a:t>
            </a:r>
            <a:r>
              <a:rPr lang="en-US" sz="2000" dirty="0" smtClean="0"/>
              <a:t>problem…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3020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Graph Search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GraphSearch</a:t>
            </a:r>
            <a:r>
              <a:rPr lang="en-US" sz="2400" dirty="0"/>
              <a:t>(graph, </a:t>
            </a:r>
            <a:r>
              <a:rPr lang="en-US" sz="2400" dirty="0" err="1"/>
              <a:t>starting_node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/>
              <a:t>Remove a node N from list </a:t>
            </a:r>
            <a:r>
              <a:rPr lang="en-US" dirty="0" err="1" smtClean="0"/>
              <a:t>to_visit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>
                <a:solidFill>
                  <a:srgbClr val="FF0000"/>
                </a:solidFill>
              </a:rPr>
              <a:t>"Visit" that node.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If that node was what we were looking for, break.</a:t>
            </a:r>
          </a:p>
          <a:p>
            <a:pPr lvl="2"/>
            <a:r>
              <a:rPr lang="en-US" dirty="0"/>
              <a:t>Add the children of that node to </a:t>
            </a:r>
            <a:r>
              <a:rPr lang="en-US" dirty="0" smtClean="0"/>
              <a:t>the end of list </a:t>
            </a:r>
            <a:r>
              <a:rPr lang="en-US" dirty="0" err="1"/>
              <a:t>to_visit</a:t>
            </a:r>
            <a:r>
              <a:rPr lang="en-US" dirty="0" smtClean="0"/>
              <a:t>.</a:t>
            </a:r>
          </a:p>
          <a:p>
            <a:r>
              <a:rPr lang="en-US" sz="2400" dirty="0"/>
              <a:t>What do we do when visiting a node?</a:t>
            </a:r>
          </a:p>
          <a:p>
            <a:r>
              <a:rPr lang="en-US" sz="2400" dirty="0"/>
              <a:t>Whatever we want. For example:</a:t>
            </a:r>
          </a:p>
          <a:p>
            <a:pPr lvl="1"/>
            <a:r>
              <a:rPr lang="en-US" sz="2000" dirty="0"/>
              <a:t>Print the contents of the node.</a:t>
            </a:r>
          </a:p>
          <a:p>
            <a:pPr lvl="1"/>
            <a:r>
              <a:rPr lang="en-US" sz="2000" dirty="0"/>
              <a:t>Use the contents </a:t>
            </a:r>
            <a:r>
              <a:rPr lang="en-US" sz="2000" dirty="0" smtClean="0"/>
              <a:t>in </a:t>
            </a:r>
            <a:r>
              <a:rPr lang="en-US" sz="2000" dirty="0"/>
              <a:t>some computation (min, max, sum, ...).</a:t>
            </a:r>
          </a:p>
          <a:p>
            <a:pPr lvl="1"/>
            <a:r>
              <a:rPr lang="en-US" sz="2000" dirty="0"/>
              <a:t>See if the node </a:t>
            </a:r>
            <a:r>
              <a:rPr lang="en-US" sz="2000" dirty="0" smtClean="0"/>
              <a:t>has a </a:t>
            </a:r>
            <a:r>
              <a:rPr lang="en-US" sz="2000" dirty="0"/>
              <a:t>value we care about ("New York", 2014, </a:t>
            </a:r>
            <a:r>
              <a:rPr lang="en-US" sz="2000" dirty="0" smtClean="0"/>
              <a:t>...).</a:t>
            </a:r>
          </a:p>
          <a:p>
            <a:pPr lvl="1"/>
            <a:r>
              <a:rPr lang="en-US" sz="2000" dirty="0"/>
              <a:t>These are all reasonable topics for assignments/exams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4243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Graph Search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GraphSearch</a:t>
            </a:r>
            <a:r>
              <a:rPr lang="en-US" sz="2400" dirty="0"/>
              <a:t>(graph, </a:t>
            </a:r>
            <a:r>
              <a:rPr lang="en-US" sz="2400" dirty="0" err="1"/>
              <a:t>starting_node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/>
              <a:t>Remove a node N from list </a:t>
            </a:r>
            <a:r>
              <a:rPr lang="en-US" dirty="0" err="1" smtClean="0"/>
              <a:t>to_visit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/>
              <a:t>"Visit" that node.</a:t>
            </a:r>
          </a:p>
          <a:p>
            <a:pPr lvl="2"/>
            <a:r>
              <a:rPr lang="en-US" dirty="0"/>
              <a:t>If that node was what we were looking for, break.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Add the children of that node to </a:t>
            </a:r>
            <a:r>
              <a:rPr lang="en-US" dirty="0">
                <a:solidFill>
                  <a:srgbClr val="FF0000"/>
                </a:solidFill>
              </a:rPr>
              <a:t>the end of </a:t>
            </a:r>
            <a:r>
              <a:rPr lang="en-US" dirty="0" smtClean="0">
                <a:solidFill>
                  <a:srgbClr val="FF0000"/>
                </a:solidFill>
              </a:rPr>
              <a:t>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400" dirty="0"/>
              <a:t>Inserting children of a node to the </a:t>
            </a:r>
            <a:r>
              <a:rPr lang="en-US" sz="2400" dirty="0" err="1"/>
              <a:t>to_visit</a:t>
            </a:r>
            <a:r>
              <a:rPr lang="en-US" sz="2400" dirty="0"/>
              <a:t> list:</a:t>
            </a:r>
          </a:p>
          <a:p>
            <a:r>
              <a:rPr lang="en-US" sz="2400" dirty="0"/>
              <a:t>We have a choice: insert a child even if it already is included in that list, or not?</a:t>
            </a:r>
          </a:p>
          <a:p>
            <a:pPr lvl="1"/>
            <a:r>
              <a:rPr lang="en-US" sz="2000" dirty="0"/>
              <a:t>In some cases we should not. Example: ???</a:t>
            </a:r>
          </a:p>
          <a:p>
            <a:pPr lvl="1"/>
            <a:r>
              <a:rPr lang="en-US" sz="2000" dirty="0"/>
              <a:t>In some cases we should, but we may not see such cases in this course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0918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Graph Search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GraphSearch</a:t>
            </a:r>
            <a:r>
              <a:rPr lang="en-US" sz="2400" dirty="0"/>
              <a:t>(graph, </a:t>
            </a:r>
            <a:r>
              <a:rPr lang="en-US" sz="2400" dirty="0" err="1"/>
              <a:t>starting_node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/>
              <a:t>Remove a node N from list </a:t>
            </a:r>
            <a:r>
              <a:rPr lang="en-US" dirty="0" err="1" smtClean="0"/>
              <a:t>to_visit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/>
              <a:t>"Visit" that node.</a:t>
            </a:r>
          </a:p>
          <a:p>
            <a:pPr lvl="2"/>
            <a:r>
              <a:rPr lang="en-US" dirty="0"/>
              <a:t>If that node was what we were looking for, break.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Add the children of that node to </a:t>
            </a:r>
            <a:r>
              <a:rPr lang="en-US" dirty="0">
                <a:solidFill>
                  <a:srgbClr val="FF0000"/>
                </a:solidFill>
              </a:rPr>
              <a:t>the end of </a:t>
            </a:r>
            <a:r>
              <a:rPr lang="en-US" dirty="0" smtClean="0">
                <a:solidFill>
                  <a:srgbClr val="FF0000"/>
                </a:solidFill>
              </a:rPr>
              <a:t>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400" dirty="0"/>
              <a:t>Inserting children of a node to the </a:t>
            </a:r>
            <a:r>
              <a:rPr lang="en-US" sz="2400" dirty="0" err="1"/>
              <a:t>to_visit</a:t>
            </a:r>
            <a:r>
              <a:rPr lang="en-US" sz="2400" dirty="0"/>
              <a:t> list:</a:t>
            </a:r>
          </a:p>
          <a:p>
            <a:r>
              <a:rPr lang="en-US" sz="2400" dirty="0"/>
              <a:t>We have a choice: insert a child even if it already is included in that list, or not?</a:t>
            </a:r>
          </a:p>
          <a:p>
            <a:pPr lvl="1"/>
            <a:r>
              <a:rPr lang="en-US" sz="2000" dirty="0"/>
              <a:t>In some cases we should not. Example: </a:t>
            </a:r>
            <a:r>
              <a:rPr lang="en-US" sz="2000" dirty="0" smtClean="0"/>
              <a:t>printing each node.</a:t>
            </a:r>
            <a:endParaRPr lang="en-US" sz="2000" dirty="0"/>
          </a:p>
          <a:p>
            <a:pPr lvl="1"/>
            <a:r>
              <a:rPr lang="en-US" sz="2000" dirty="0"/>
              <a:t>In some cases we should, but we may not see such cases in this course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0851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Graph Search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GraphSearch</a:t>
            </a:r>
            <a:r>
              <a:rPr lang="en-US" sz="2400" dirty="0"/>
              <a:t>(graph, </a:t>
            </a:r>
            <a:r>
              <a:rPr lang="en-US" sz="2400" dirty="0" err="1"/>
              <a:t>starting_node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Remove a node N from list </a:t>
            </a:r>
            <a:r>
              <a:rPr lang="en-US" dirty="0" err="1" smtClean="0">
                <a:solidFill>
                  <a:srgbClr val="FF0000"/>
                </a:solidFill>
              </a:rPr>
              <a:t>to_visit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"Visit" that node.</a:t>
            </a:r>
          </a:p>
          <a:p>
            <a:pPr lvl="2"/>
            <a:r>
              <a:rPr lang="en-US" dirty="0"/>
              <a:t>If that node was what we were looking for, break.</a:t>
            </a:r>
          </a:p>
          <a:p>
            <a:pPr lvl="2"/>
            <a:r>
              <a:rPr lang="en-US" dirty="0"/>
              <a:t>Add the children of that node to </a:t>
            </a:r>
            <a:r>
              <a:rPr lang="en-US" dirty="0"/>
              <a:t>the end of list </a:t>
            </a:r>
            <a:r>
              <a:rPr lang="en-US" dirty="0" err="1"/>
              <a:t>to_visit</a:t>
            </a:r>
            <a:r>
              <a:rPr lang="en-US" dirty="0" smtClean="0"/>
              <a:t>.</a:t>
            </a:r>
          </a:p>
          <a:p>
            <a:r>
              <a:rPr lang="en-US" sz="2400" b="1" dirty="0"/>
              <a:t>Most important question</a:t>
            </a:r>
            <a:r>
              <a:rPr lang="en-US" sz="2400" dirty="0"/>
              <a:t> (for the purposes of this course):</a:t>
            </a:r>
          </a:p>
          <a:p>
            <a:pPr lvl="1"/>
            <a:r>
              <a:rPr lang="en-US" sz="2000" dirty="0" smtClean="0"/>
              <a:t>Removing </a:t>
            </a:r>
            <a:r>
              <a:rPr lang="en-US" sz="2000" dirty="0"/>
              <a:t>a node from list 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: </a:t>
            </a:r>
            <a:r>
              <a:rPr lang="en-US" sz="2000" b="1" u="sng" dirty="0" smtClean="0"/>
              <a:t>Which </a:t>
            </a:r>
            <a:r>
              <a:rPr lang="en-US" sz="2000" b="1" u="sng" dirty="0"/>
              <a:t>node</a:t>
            </a:r>
            <a:r>
              <a:rPr lang="en-US" sz="2000" dirty="0"/>
              <a:t>? The first, the last, some other one?</a:t>
            </a:r>
          </a:p>
          <a:p>
            <a:r>
              <a:rPr lang="en-US" sz="2400" dirty="0"/>
              <a:t>The answer has </a:t>
            </a:r>
            <a:r>
              <a:rPr lang="en-US" sz="2400" b="1" u="sng" dirty="0"/>
              <a:t>profound</a:t>
            </a:r>
            <a:r>
              <a:rPr lang="en-US" sz="2400" dirty="0"/>
              <a:t> implications </a:t>
            </a:r>
            <a:r>
              <a:rPr lang="en-US" sz="2400" dirty="0" smtClean="0"/>
              <a:t>for time complexity,  space complexity, other issues you may see later or in other courses…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343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Trees are a natural data structure for representing several types of data.</a:t>
            </a:r>
          </a:p>
          <a:p>
            <a:pPr lvl="1"/>
            <a:r>
              <a:rPr lang="en-US" dirty="0"/>
              <a:t>Family </a:t>
            </a:r>
            <a:r>
              <a:rPr lang="en-US" dirty="0" smtClean="0"/>
              <a:t>trees.</a:t>
            </a:r>
          </a:p>
          <a:p>
            <a:pPr lvl="1"/>
            <a:r>
              <a:rPr lang="en-US" dirty="0"/>
              <a:t>Organizational chart of a corporation, showing who supervises who.</a:t>
            </a:r>
          </a:p>
          <a:p>
            <a:pPr lvl="1"/>
            <a:r>
              <a:rPr lang="en-US" dirty="0" smtClean="0"/>
              <a:t>Folder (directory) </a:t>
            </a:r>
            <a:r>
              <a:rPr lang="en-US" dirty="0"/>
              <a:t>structure on a hard drive.</a:t>
            </a:r>
          </a:p>
          <a:p>
            <a:pPr lvl="1"/>
            <a:r>
              <a:rPr lang="en-US" dirty="0"/>
              <a:t>Parsing an English sentence into its parts.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579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Depth-First </a:t>
            </a:r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7510821" cy="5029200"/>
          </a:xfrm>
        </p:spPr>
        <p:txBody>
          <a:bodyPr/>
          <a:lstStyle/>
          <a:p>
            <a:r>
              <a:rPr lang="en-US" sz="2400" dirty="0" err="1" smtClean="0"/>
              <a:t>DepthFirstSearch</a:t>
            </a:r>
            <a:r>
              <a:rPr lang="en-US" sz="2400" dirty="0" smtClean="0"/>
              <a:t>(graph, </a:t>
            </a:r>
            <a:r>
              <a:rPr lang="en-US" sz="2400" dirty="0" err="1" smtClean="0"/>
              <a:t>starting_node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Remove </a:t>
            </a:r>
            <a:r>
              <a:rPr lang="en-US" dirty="0" smtClean="0">
                <a:solidFill>
                  <a:srgbClr val="FF0000"/>
                </a:solidFill>
              </a:rPr>
              <a:t>the last </a:t>
            </a:r>
            <a:r>
              <a:rPr lang="en-US" dirty="0">
                <a:solidFill>
                  <a:srgbClr val="FF0000"/>
                </a:solidFill>
              </a:rPr>
              <a:t>node N from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en-US" dirty="0"/>
              <a:t>"Visit" that node.</a:t>
            </a:r>
          </a:p>
          <a:p>
            <a:pPr lvl="2"/>
            <a:r>
              <a:rPr lang="en-US" dirty="0"/>
              <a:t>If that node was what we were looking for, break.</a:t>
            </a:r>
          </a:p>
          <a:p>
            <a:pPr lvl="2"/>
            <a:r>
              <a:rPr lang="en-US" dirty="0"/>
              <a:t>Add the children of that node </a:t>
            </a:r>
            <a:r>
              <a:rPr lang="en-US" dirty="0"/>
              <a:t>to the end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list </a:t>
            </a:r>
            <a:r>
              <a:rPr lang="en-US" dirty="0" err="1"/>
              <a:t>to_visit</a:t>
            </a:r>
            <a:r>
              <a:rPr lang="en-US" dirty="0" smtClean="0"/>
              <a:t>.</a:t>
            </a:r>
          </a:p>
          <a:p>
            <a:r>
              <a:rPr lang="en-US" sz="2400" dirty="0"/>
              <a:t>In depth-first search, the list of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nodes </a:t>
            </a:r>
            <a:r>
              <a:rPr lang="en-US" sz="2400" dirty="0"/>
              <a:t>to visit is treated as a LIFO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/>
              <a:t>last-in, first-out) queue</a:t>
            </a:r>
            <a:r>
              <a:rPr lang="en-US" sz="2400" dirty="0" smtClean="0"/>
              <a:t>.</a:t>
            </a:r>
          </a:p>
          <a:p>
            <a:r>
              <a:rPr lang="en-US" sz="2400" dirty="0" err="1"/>
              <a:t>DepthFirstSearch</a:t>
            </a:r>
            <a:r>
              <a:rPr lang="en-US" sz="2400" dirty="0"/>
              <a:t>(graph, </a:t>
            </a:r>
            <a:r>
              <a:rPr lang="en-US" sz="2400" dirty="0" smtClean="0"/>
              <a:t>5):</a:t>
            </a:r>
          </a:p>
          <a:p>
            <a:r>
              <a:rPr lang="en-US" sz="2400" dirty="0"/>
              <a:t>In what order does it visit nodes</a:t>
            </a:r>
            <a:r>
              <a:rPr lang="en-US" sz="2400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257800" y="3953469"/>
            <a:ext cx="3736179" cy="2752130"/>
            <a:chOff x="1328379" y="3343870"/>
            <a:chExt cx="3736179" cy="2752130"/>
          </a:xfrm>
        </p:grpSpPr>
        <p:grpSp>
          <p:nvGrpSpPr>
            <p:cNvPr id="6" name="Group 5"/>
            <p:cNvGrpSpPr/>
            <p:nvPr/>
          </p:nvGrpSpPr>
          <p:grpSpPr>
            <a:xfrm>
              <a:off x="2633718" y="3343870"/>
              <a:ext cx="457200" cy="466130"/>
              <a:chOff x="2024118" y="372040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2024118" y="372040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024118" y="372487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328379" y="5181601"/>
              <a:ext cx="457200" cy="466130"/>
              <a:chOff x="2140075" y="3119737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140075" y="3119737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140075" y="3124201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471379" y="4800599"/>
              <a:ext cx="457200" cy="466130"/>
              <a:chOff x="2196396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196396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196396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3090918" y="3576935"/>
              <a:ext cx="1516440" cy="7843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3023963" y="3741737"/>
              <a:ext cx="786037" cy="2228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38" idx="4"/>
            </p:cNvCxnSpPr>
            <p:nvPr/>
          </p:nvCxnSpPr>
          <p:spPr>
            <a:xfrm flipH="1">
              <a:off x="2798979" y="3810000"/>
              <a:ext cx="63339" cy="3092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556979" y="3741737"/>
              <a:ext cx="1122579" cy="14398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8" idx="4"/>
              <a:endCxn id="35" idx="0"/>
            </p:cNvCxnSpPr>
            <p:nvPr/>
          </p:nvCxnSpPr>
          <p:spPr>
            <a:xfrm>
              <a:off x="2862318" y="3810000"/>
              <a:ext cx="774861" cy="7575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  <a:endCxn id="29" idx="1"/>
            </p:cNvCxnSpPr>
            <p:nvPr/>
          </p:nvCxnSpPr>
          <p:spPr>
            <a:xfrm flipV="1">
              <a:off x="1785579" y="5035896"/>
              <a:ext cx="685800" cy="378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785579" y="5414666"/>
              <a:ext cx="1754979" cy="4505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861624" y="5198466"/>
              <a:ext cx="745889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64066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Depth-First </a:t>
            </a:r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7510821" cy="5029200"/>
          </a:xfrm>
        </p:spPr>
        <p:txBody>
          <a:bodyPr/>
          <a:lstStyle/>
          <a:p>
            <a:r>
              <a:rPr lang="en-US" sz="2400" dirty="0" err="1" smtClean="0"/>
              <a:t>DepthFirstSearch</a:t>
            </a:r>
            <a:r>
              <a:rPr lang="en-US" sz="2400" dirty="0" smtClean="0"/>
              <a:t>(graph, </a:t>
            </a:r>
            <a:r>
              <a:rPr lang="en-US" sz="2400" dirty="0" err="1" smtClean="0"/>
              <a:t>starting_node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Remove </a:t>
            </a:r>
            <a:r>
              <a:rPr lang="en-US" dirty="0" smtClean="0">
                <a:solidFill>
                  <a:srgbClr val="FF0000"/>
                </a:solidFill>
              </a:rPr>
              <a:t>the last </a:t>
            </a:r>
            <a:r>
              <a:rPr lang="en-US" dirty="0">
                <a:solidFill>
                  <a:srgbClr val="FF0000"/>
                </a:solidFill>
              </a:rPr>
              <a:t>node N from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en-US" dirty="0"/>
              <a:t>"Visit" that node.</a:t>
            </a:r>
          </a:p>
          <a:p>
            <a:pPr lvl="2"/>
            <a:r>
              <a:rPr lang="en-US" dirty="0"/>
              <a:t>If that node was what we were looking for, break.</a:t>
            </a:r>
          </a:p>
          <a:p>
            <a:pPr lvl="2"/>
            <a:r>
              <a:rPr lang="en-US" dirty="0"/>
              <a:t>Add the children of that node </a:t>
            </a:r>
            <a:r>
              <a:rPr lang="en-US" dirty="0"/>
              <a:t>to the end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list </a:t>
            </a:r>
            <a:r>
              <a:rPr lang="en-US" dirty="0" err="1"/>
              <a:t>to_visit</a:t>
            </a:r>
            <a:r>
              <a:rPr lang="en-US" dirty="0" smtClean="0"/>
              <a:t>.</a:t>
            </a:r>
          </a:p>
          <a:p>
            <a:r>
              <a:rPr lang="en-US" sz="2400" dirty="0" err="1" smtClean="0"/>
              <a:t>DepthFirstSearch</a:t>
            </a:r>
            <a:r>
              <a:rPr lang="en-US" sz="2400" dirty="0" smtClean="0"/>
              <a:t>(graph</a:t>
            </a:r>
            <a:r>
              <a:rPr lang="en-US" sz="2400" dirty="0"/>
              <a:t>, </a:t>
            </a:r>
            <a:r>
              <a:rPr lang="en-US" sz="2400" dirty="0" smtClean="0"/>
              <a:t>5):</a:t>
            </a:r>
          </a:p>
          <a:p>
            <a:r>
              <a:rPr lang="en-US" sz="2400" dirty="0" smtClean="0"/>
              <a:t>In </a:t>
            </a:r>
            <a:r>
              <a:rPr lang="en-US" sz="2400" dirty="0"/>
              <a:t>what order does it visit nodes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The answer is not unique.</a:t>
            </a:r>
          </a:p>
          <a:p>
            <a:pPr lvl="1"/>
            <a:r>
              <a:rPr lang="en-US" sz="2000" dirty="0" smtClean="0"/>
              <a:t>One possibility: 5, 4, 3,  7, 0, 1, 2, 6.</a:t>
            </a:r>
          </a:p>
          <a:p>
            <a:pPr lvl="1"/>
            <a:r>
              <a:rPr lang="en-US" sz="2000" dirty="0" smtClean="0"/>
              <a:t>Another possibility: 5, 3, 4, 7, 0, 6, 1, 2.</a:t>
            </a:r>
          </a:p>
          <a:p>
            <a:pPr lvl="1"/>
            <a:r>
              <a:rPr lang="en-US" sz="2000" dirty="0"/>
              <a:t>Another possibility: 5, </a:t>
            </a:r>
            <a:r>
              <a:rPr lang="en-US" sz="2000" dirty="0" smtClean="0"/>
              <a:t>0, 6, 4, 3, 7, </a:t>
            </a:r>
            <a:r>
              <a:rPr lang="en-US" sz="2000" dirty="0"/>
              <a:t>1</a:t>
            </a:r>
            <a:r>
              <a:rPr lang="en-US" sz="2000" dirty="0" smtClean="0"/>
              <a:t>, </a:t>
            </a:r>
            <a:r>
              <a:rPr lang="en-US" sz="2000" dirty="0"/>
              <a:t>2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5257800" y="3953469"/>
            <a:ext cx="3736179" cy="2752130"/>
            <a:chOff x="1328379" y="3343870"/>
            <a:chExt cx="3736179" cy="2752130"/>
          </a:xfrm>
        </p:grpSpPr>
        <p:grpSp>
          <p:nvGrpSpPr>
            <p:cNvPr id="46" name="Group 45"/>
            <p:cNvGrpSpPr/>
            <p:nvPr/>
          </p:nvGrpSpPr>
          <p:grpSpPr>
            <a:xfrm>
              <a:off x="2633718" y="3343870"/>
              <a:ext cx="457200" cy="466130"/>
              <a:chOff x="2024118" y="3720406"/>
              <a:chExt cx="457200" cy="466130"/>
            </a:xfrm>
          </p:grpSpPr>
          <p:sp>
            <p:nvSpPr>
              <p:cNvPr id="78" name="Oval 77"/>
              <p:cNvSpPr/>
              <p:nvPr/>
            </p:nvSpPr>
            <p:spPr>
              <a:xfrm>
                <a:off x="2024118" y="372040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024118" y="372487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76" name="Oval 7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74" name="Oval 7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1328379" y="5181601"/>
              <a:ext cx="457200" cy="466130"/>
              <a:chOff x="2140075" y="3119737"/>
              <a:chExt cx="457200" cy="466130"/>
            </a:xfrm>
          </p:grpSpPr>
          <p:sp>
            <p:nvSpPr>
              <p:cNvPr id="70" name="Oval 69"/>
              <p:cNvSpPr/>
              <p:nvPr/>
            </p:nvSpPr>
            <p:spPr>
              <a:xfrm>
                <a:off x="2140075" y="3119737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2140075" y="3124201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471379" y="4800599"/>
              <a:ext cx="457200" cy="466130"/>
              <a:chOff x="2196396" y="3424536"/>
              <a:chExt cx="457200" cy="466130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2196396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2196396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66" name="Oval 6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54" name="Straight Connector 53"/>
            <p:cNvCxnSpPr>
              <a:stCxn id="78" idx="6"/>
              <a:endCxn id="65" idx="1"/>
            </p:cNvCxnSpPr>
            <p:nvPr/>
          </p:nvCxnSpPr>
          <p:spPr>
            <a:xfrm>
              <a:off x="3090918" y="3576935"/>
              <a:ext cx="1516440" cy="7843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78" idx="5"/>
            </p:cNvCxnSpPr>
            <p:nvPr/>
          </p:nvCxnSpPr>
          <p:spPr>
            <a:xfrm>
              <a:off x="3023963" y="3741737"/>
              <a:ext cx="786037" cy="2228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78" idx="4"/>
            </p:cNvCxnSpPr>
            <p:nvPr/>
          </p:nvCxnSpPr>
          <p:spPr>
            <a:xfrm flipH="1">
              <a:off x="2798979" y="3810000"/>
              <a:ext cx="63339" cy="3092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endCxn id="70" idx="0"/>
            </p:cNvCxnSpPr>
            <p:nvPr/>
          </p:nvCxnSpPr>
          <p:spPr>
            <a:xfrm flipH="1">
              <a:off x="1556979" y="3741737"/>
              <a:ext cx="1122579" cy="14398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78" idx="4"/>
              <a:endCxn id="75" idx="0"/>
            </p:cNvCxnSpPr>
            <p:nvPr/>
          </p:nvCxnSpPr>
          <p:spPr>
            <a:xfrm>
              <a:off x="2862318" y="3810000"/>
              <a:ext cx="774861" cy="7575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70" idx="6"/>
              <a:endCxn id="69" idx="1"/>
            </p:cNvCxnSpPr>
            <p:nvPr/>
          </p:nvCxnSpPr>
          <p:spPr>
            <a:xfrm flipV="1">
              <a:off x="1785579" y="5035896"/>
              <a:ext cx="685800" cy="378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70" idx="6"/>
              <a:endCxn id="67" idx="1"/>
            </p:cNvCxnSpPr>
            <p:nvPr/>
          </p:nvCxnSpPr>
          <p:spPr>
            <a:xfrm>
              <a:off x="1785579" y="5414666"/>
              <a:ext cx="1754979" cy="4505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68" idx="5"/>
              <a:endCxn id="66" idx="1"/>
            </p:cNvCxnSpPr>
            <p:nvPr/>
          </p:nvCxnSpPr>
          <p:spPr>
            <a:xfrm>
              <a:off x="2861624" y="5198466"/>
              <a:ext cx="745889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endCxn id="6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64" idx="4"/>
              <a:endCxn id="6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56280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Depth-First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void </a:t>
            </a:r>
            <a:r>
              <a:rPr lang="en-US" sz="2000" dirty="0" err="1"/>
              <a:t>depth_first</a:t>
            </a:r>
            <a:r>
              <a:rPr lang="en-US" sz="2000" dirty="0"/>
              <a:t>(Graph g, </a:t>
            </a:r>
            <a:r>
              <a:rPr lang="en-US" sz="2000" dirty="0" err="1"/>
              <a:t>int</a:t>
            </a:r>
            <a:r>
              <a:rPr lang="en-US" sz="2000" dirty="0"/>
              <a:t> start)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* visited = </a:t>
            </a:r>
            <a:r>
              <a:rPr lang="en-US" sz="2000" dirty="0" err="1"/>
              <a:t>malloc</a:t>
            </a:r>
            <a:r>
              <a:rPr lang="en-US" sz="2000" dirty="0"/>
              <a:t>(</a:t>
            </a:r>
            <a:r>
              <a:rPr lang="en-US" sz="2000" dirty="0" err="1"/>
              <a:t>sizeof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) * g-&gt;</a:t>
            </a:r>
            <a:r>
              <a:rPr lang="en-US" sz="2000" dirty="0" err="1"/>
              <a:t>number_of_vertices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    for (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g-&gt;</a:t>
            </a:r>
            <a:r>
              <a:rPr lang="en-US" sz="2000" dirty="0" err="1"/>
              <a:t>number_of_vertices</a:t>
            </a:r>
            <a:r>
              <a:rPr lang="en-US" sz="2000" dirty="0"/>
              <a:t>; </a:t>
            </a:r>
            <a:r>
              <a:rPr lang="en-US" sz="2000" dirty="0" err="1"/>
              <a:t>i</a:t>
            </a:r>
            <a:r>
              <a:rPr lang="en-US" sz="2000" dirty="0" smtClean="0"/>
              <a:t>++)  </a:t>
            </a:r>
            <a:r>
              <a:rPr lang="en-US" sz="2000" dirty="0"/>
              <a:t>visited[</a:t>
            </a:r>
            <a:r>
              <a:rPr lang="en-US" sz="2000" dirty="0" err="1"/>
              <a:t>i</a:t>
            </a:r>
            <a:r>
              <a:rPr lang="en-US" sz="2000" dirty="0"/>
              <a:t>] = 0;</a:t>
            </a:r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dirty="0" err="1"/>
              <a:t>depth_first_helper</a:t>
            </a:r>
            <a:r>
              <a:rPr lang="en-US" sz="2000" dirty="0"/>
              <a:t>(g, </a:t>
            </a:r>
            <a:r>
              <a:rPr lang="en-US" sz="2000" dirty="0" smtClean="0"/>
              <a:t>start, </a:t>
            </a:r>
            <a:r>
              <a:rPr lang="en-US" sz="2000" dirty="0"/>
              <a:t>visited);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void </a:t>
            </a:r>
            <a:r>
              <a:rPr lang="en-US" sz="2000" dirty="0" err="1"/>
              <a:t>depth_first_helper</a:t>
            </a:r>
            <a:r>
              <a:rPr lang="en-US" sz="2000" dirty="0"/>
              <a:t> </a:t>
            </a:r>
            <a:r>
              <a:rPr lang="en-US" sz="2000" dirty="0" smtClean="0"/>
              <a:t>(Graph g,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smtClean="0"/>
              <a:t>k, </a:t>
            </a:r>
            <a:r>
              <a:rPr lang="en-US" sz="2000" dirty="0" err="1" smtClean="0"/>
              <a:t>int</a:t>
            </a:r>
            <a:r>
              <a:rPr lang="en-US" sz="2000" dirty="0" smtClean="0"/>
              <a:t> * visited)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{  link </a:t>
            </a:r>
            <a:r>
              <a:rPr lang="en-US" sz="2000" dirty="0"/>
              <a:t>t;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>
                <a:solidFill>
                  <a:srgbClr val="FF0000"/>
                </a:solidFill>
              </a:rPr>
              <a:t>do_something_with</a:t>
            </a:r>
            <a:r>
              <a:rPr lang="en-US" sz="2000" dirty="0">
                <a:solidFill>
                  <a:srgbClr val="FF0000"/>
                </a:solidFill>
              </a:rPr>
              <a:t>(k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r>
              <a:rPr lang="en-US" sz="2000" dirty="0"/>
              <a:t>;   // This is just a placeholder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visited[k</a:t>
            </a:r>
            <a:r>
              <a:rPr lang="en-US" sz="2000" dirty="0"/>
              <a:t>] = 1;</a:t>
            </a:r>
          </a:p>
          <a:p>
            <a:pPr marL="0" indent="0">
              <a:buNone/>
            </a:pPr>
            <a:r>
              <a:rPr lang="en-US" sz="2000" dirty="0"/>
              <a:t>    for (t = </a:t>
            </a:r>
            <a:r>
              <a:rPr lang="en-US" sz="2000" dirty="0" err="1" smtClean="0"/>
              <a:t>listFirst</a:t>
            </a:r>
            <a:r>
              <a:rPr lang="en-US" sz="2000" dirty="0" smtClean="0"/>
              <a:t>(g-&gt;adjacencies[k]); </a:t>
            </a:r>
            <a:r>
              <a:rPr lang="en-US" sz="2000" dirty="0"/>
              <a:t>t != NULL; t = t-&gt;next)</a:t>
            </a:r>
          </a:p>
          <a:p>
            <a:pPr marL="0" indent="0">
              <a:buNone/>
            </a:pPr>
            <a:r>
              <a:rPr lang="en-US" sz="2000" dirty="0"/>
              <a:t>      </a:t>
            </a:r>
            <a:r>
              <a:rPr lang="en-US" sz="2000" dirty="0" smtClean="0"/>
              <a:t>  if </a:t>
            </a:r>
            <a:r>
              <a:rPr lang="en-US" sz="2000" dirty="0"/>
              <a:t>(!</a:t>
            </a:r>
            <a:r>
              <a:rPr lang="en-US" sz="2000" dirty="0" smtClean="0"/>
              <a:t>visited[</a:t>
            </a:r>
            <a:r>
              <a:rPr lang="en-US" sz="2000" dirty="0" err="1" smtClean="0"/>
              <a:t>linkItem</a:t>
            </a:r>
            <a:r>
              <a:rPr lang="en-US" sz="2000" dirty="0" smtClean="0"/>
              <a:t>(t)])    </a:t>
            </a:r>
            <a:r>
              <a:rPr lang="en-US" sz="2000" dirty="0" err="1" smtClean="0"/>
              <a:t>depth_first_helper</a:t>
            </a:r>
            <a:r>
              <a:rPr lang="en-US" sz="2000" dirty="0" smtClean="0"/>
              <a:t>(g, </a:t>
            </a:r>
            <a:r>
              <a:rPr lang="en-US" sz="2000" dirty="0" err="1" smtClean="0"/>
              <a:t>linkItem</a:t>
            </a:r>
            <a:r>
              <a:rPr lang="en-US" sz="2000" dirty="0" smtClean="0"/>
              <a:t>(t), visited);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04570" y="3381851"/>
            <a:ext cx="266323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This code assumes that 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each </a:t>
            </a:r>
            <a:r>
              <a:rPr lang="en-US" sz="2000" dirty="0">
                <a:solidFill>
                  <a:srgbClr val="FF0000"/>
                </a:solidFill>
              </a:rPr>
              <a:t>link item is an int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4242137"/>
            <a:ext cx="232005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Note: no need </a:t>
            </a:r>
            <a:r>
              <a:rPr lang="en-US" sz="2000" dirty="0" smtClean="0">
                <a:solidFill>
                  <a:srgbClr val="FF0000"/>
                </a:solidFill>
              </a:rPr>
              <a:t>to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explicitly maintain </a:t>
            </a:r>
            <a:r>
              <a:rPr lang="en-US" sz="2000" dirty="0">
                <a:solidFill>
                  <a:srgbClr val="FF0000"/>
                </a:solidFill>
              </a:rPr>
              <a:t>a 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list </a:t>
            </a:r>
            <a:r>
              <a:rPr lang="en-US" sz="2000" dirty="0">
                <a:solidFill>
                  <a:srgbClr val="FF0000"/>
                </a:solidFill>
              </a:rPr>
              <a:t>of nodes to visit.</a:t>
            </a:r>
          </a:p>
        </p:txBody>
      </p:sp>
    </p:spTree>
    <p:extLst>
      <p:ext uri="{BB962C8B-B14F-4D97-AF65-F5344CB8AC3E}">
        <p14:creationId xmlns:p14="http://schemas.microsoft.com/office/powerpoint/2010/main" val="20309231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Breadth-First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7510821" cy="5029200"/>
          </a:xfrm>
        </p:spPr>
        <p:txBody>
          <a:bodyPr/>
          <a:lstStyle/>
          <a:p>
            <a:r>
              <a:rPr lang="en-US" sz="2400" dirty="0" err="1" smtClean="0"/>
              <a:t>BreadthFirstSearch</a:t>
            </a:r>
            <a:r>
              <a:rPr lang="en-US" sz="2400" dirty="0" smtClean="0"/>
              <a:t>(graph, </a:t>
            </a:r>
            <a:r>
              <a:rPr lang="en-US" sz="2400" dirty="0" err="1" smtClean="0"/>
              <a:t>starting_node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Remove </a:t>
            </a:r>
            <a:r>
              <a:rPr lang="en-US" dirty="0" smtClean="0">
                <a:solidFill>
                  <a:srgbClr val="FF0000"/>
                </a:solidFill>
              </a:rPr>
              <a:t>the first </a:t>
            </a:r>
            <a:r>
              <a:rPr lang="en-US" dirty="0">
                <a:solidFill>
                  <a:srgbClr val="FF0000"/>
                </a:solidFill>
              </a:rPr>
              <a:t>node N from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en-US" dirty="0"/>
              <a:t>"Visit" that node.</a:t>
            </a:r>
          </a:p>
          <a:p>
            <a:pPr lvl="2"/>
            <a:r>
              <a:rPr lang="en-US" dirty="0"/>
              <a:t>If that node was what we were looking for, break.</a:t>
            </a:r>
          </a:p>
          <a:p>
            <a:pPr lvl="2"/>
            <a:r>
              <a:rPr lang="en-US" dirty="0"/>
              <a:t>Add the children of that node to </a:t>
            </a:r>
            <a:r>
              <a:rPr lang="en-US" dirty="0"/>
              <a:t>the end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list </a:t>
            </a:r>
            <a:r>
              <a:rPr lang="en-US" dirty="0" err="1"/>
              <a:t>to_visit</a:t>
            </a:r>
            <a:r>
              <a:rPr lang="en-US" dirty="0" smtClean="0"/>
              <a:t>.</a:t>
            </a:r>
          </a:p>
          <a:p>
            <a:r>
              <a:rPr lang="en-US" sz="2400" dirty="0"/>
              <a:t>In </a:t>
            </a:r>
            <a:r>
              <a:rPr lang="en-US" sz="2400" dirty="0" smtClean="0"/>
              <a:t>breadth-first </a:t>
            </a:r>
            <a:r>
              <a:rPr lang="en-US" sz="2400" dirty="0"/>
              <a:t>search, the list of </a:t>
            </a:r>
            <a:br>
              <a:rPr lang="en-US" sz="2400" dirty="0"/>
            </a:br>
            <a:r>
              <a:rPr lang="en-US" sz="2400" dirty="0"/>
              <a:t>nodes to visit is treated as a LIFO </a:t>
            </a:r>
            <a:br>
              <a:rPr lang="en-US" sz="2400" dirty="0"/>
            </a:br>
            <a:r>
              <a:rPr lang="en-US" sz="2400" dirty="0"/>
              <a:t>(last-in, first-out) queue.</a:t>
            </a:r>
          </a:p>
          <a:p>
            <a:r>
              <a:rPr lang="en-US" sz="2400" dirty="0" err="1" smtClean="0"/>
              <a:t>BreadthFirstSearch</a:t>
            </a:r>
            <a:r>
              <a:rPr lang="en-US" sz="2400" dirty="0" smtClean="0"/>
              <a:t>(graph, 5):</a:t>
            </a:r>
          </a:p>
          <a:p>
            <a:r>
              <a:rPr lang="en-US" sz="2400" dirty="0"/>
              <a:t>In what order does it visit nodes</a:t>
            </a:r>
            <a:r>
              <a:rPr lang="en-US" sz="2400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257800" y="3953469"/>
            <a:ext cx="3736179" cy="2752130"/>
            <a:chOff x="1328379" y="3343870"/>
            <a:chExt cx="3736179" cy="2752130"/>
          </a:xfrm>
        </p:grpSpPr>
        <p:grpSp>
          <p:nvGrpSpPr>
            <p:cNvPr id="6" name="Group 5"/>
            <p:cNvGrpSpPr/>
            <p:nvPr/>
          </p:nvGrpSpPr>
          <p:grpSpPr>
            <a:xfrm>
              <a:off x="2633718" y="3343870"/>
              <a:ext cx="457200" cy="466130"/>
              <a:chOff x="2024118" y="372040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2024118" y="372040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024118" y="372487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328379" y="5181601"/>
              <a:ext cx="457200" cy="466130"/>
              <a:chOff x="2140075" y="3119737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140075" y="3119737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140075" y="3124201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471379" y="4800599"/>
              <a:ext cx="457200" cy="466130"/>
              <a:chOff x="2196396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196396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196396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3090918" y="3576935"/>
              <a:ext cx="1516440" cy="7843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3023963" y="3741737"/>
              <a:ext cx="786037" cy="2228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38" idx="4"/>
            </p:cNvCxnSpPr>
            <p:nvPr/>
          </p:nvCxnSpPr>
          <p:spPr>
            <a:xfrm flipH="1">
              <a:off x="2798979" y="3810000"/>
              <a:ext cx="63339" cy="3092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556979" y="3741737"/>
              <a:ext cx="1122579" cy="14398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8" idx="4"/>
              <a:endCxn id="35" idx="0"/>
            </p:cNvCxnSpPr>
            <p:nvPr/>
          </p:nvCxnSpPr>
          <p:spPr>
            <a:xfrm>
              <a:off x="2862318" y="3810000"/>
              <a:ext cx="774861" cy="7575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  <a:endCxn id="29" idx="1"/>
            </p:cNvCxnSpPr>
            <p:nvPr/>
          </p:nvCxnSpPr>
          <p:spPr>
            <a:xfrm flipV="1">
              <a:off x="1785579" y="5035896"/>
              <a:ext cx="685800" cy="378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785579" y="5414666"/>
              <a:ext cx="1754979" cy="4505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861624" y="5198466"/>
              <a:ext cx="745889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81255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Breadth-First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7510821" cy="5029200"/>
          </a:xfrm>
        </p:spPr>
        <p:txBody>
          <a:bodyPr/>
          <a:lstStyle/>
          <a:p>
            <a:r>
              <a:rPr lang="en-US" sz="2400" dirty="0" err="1" smtClean="0"/>
              <a:t>BreadthFirstSearch</a:t>
            </a:r>
            <a:r>
              <a:rPr lang="en-US" sz="2400" dirty="0" smtClean="0"/>
              <a:t>(graph, </a:t>
            </a:r>
            <a:r>
              <a:rPr lang="en-US" sz="2400" dirty="0" err="1" smtClean="0"/>
              <a:t>starting_node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Remove </a:t>
            </a:r>
            <a:r>
              <a:rPr lang="en-US" dirty="0" smtClean="0">
                <a:solidFill>
                  <a:srgbClr val="FF0000"/>
                </a:solidFill>
              </a:rPr>
              <a:t>the first </a:t>
            </a:r>
            <a:r>
              <a:rPr lang="en-US" dirty="0">
                <a:solidFill>
                  <a:srgbClr val="FF0000"/>
                </a:solidFill>
              </a:rPr>
              <a:t>node N from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en-US" dirty="0"/>
              <a:t>"Visit" that node.</a:t>
            </a:r>
          </a:p>
          <a:p>
            <a:pPr lvl="2"/>
            <a:r>
              <a:rPr lang="en-US" dirty="0"/>
              <a:t>If that node was what we were looking for, break.</a:t>
            </a:r>
          </a:p>
          <a:p>
            <a:pPr lvl="2"/>
            <a:r>
              <a:rPr lang="en-US" dirty="0"/>
              <a:t>Add the children of that node to </a:t>
            </a:r>
            <a:r>
              <a:rPr lang="en-US" dirty="0"/>
              <a:t>the end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list </a:t>
            </a:r>
            <a:r>
              <a:rPr lang="en-US" dirty="0" err="1"/>
              <a:t>to_visit</a:t>
            </a:r>
            <a:r>
              <a:rPr lang="en-US" dirty="0" smtClean="0"/>
              <a:t>.</a:t>
            </a:r>
          </a:p>
          <a:p>
            <a:r>
              <a:rPr lang="en-US" sz="2400" dirty="0" err="1" smtClean="0"/>
              <a:t>BreadthFirstSearch</a:t>
            </a:r>
            <a:r>
              <a:rPr lang="en-US" sz="2400" dirty="0" smtClean="0"/>
              <a:t>(graph, 5):</a:t>
            </a:r>
          </a:p>
          <a:p>
            <a:r>
              <a:rPr lang="en-US" sz="2400" dirty="0"/>
              <a:t>In what order does it visit nodes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The answer is not unique.</a:t>
            </a:r>
          </a:p>
          <a:p>
            <a:pPr lvl="1"/>
            <a:r>
              <a:rPr lang="en-US" sz="2000" dirty="0"/>
              <a:t>One possibility: 5, 4, 3,  </a:t>
            </a:r>
            <a:r>
              <a:rPr lang="en-US" sz="2000" dirty="0" smtClean="0"/>
              <a:t>0, 7, </a:t>
            </a:r>
            <a:r>
              <a:rPr lang="en-US" sz="2000" dirty="0"/>
              <a:t>1, 2, 6.</a:t>
            </a:r>
          </a:p>
          <a:p>
            <a:pPr lvl="1"/>
            <a:r>
              <a:rPr lang="en-US" sz="2000" dirty="0"/>
              <a:t>Another possibility: 5, 3, 4, </a:t>
            </a:r>
            <a:r>
              <a:rPr lang="en-US" sz="2000" dirty="0" smtClean="0"/>
              <a:t>0, 7, </a:t>
            </a:r>
            <a:r>
              <a:rPr lang="en-US" sz="2000" dirty="0"/>
              <a:t>6, 1, 2.</a:t>
            </a:r>
          </a:p>
          <a:p>
            <a:pPr lvl="1"/>
            <a:r>
              <a:rPr lang="en-US" sz="2000" dirty="0"/>
              <a:t>Another possibility: 5, 0, </a:t>
            </a:r>
            <a:r>
              <a:rPr lang="en-US" sz="2000" dirty="0" smtClean="0"/>
              <a:t>4</a:t>
            </a:r>
            <a:r>
              <a:rPr lang="en-US" sz="2000" dirty="0"/>
              <a:t>, 3, </a:t>
            </a:r>
            <a:r>
              <a:rPr lang="en-US" sz="2000" dirty="0" smtClean="0"/>
              <a:t>6, 1</a:t>
            </a:r>
            <a:r>
              <a:rPr lang="en-US" sz="2000" dirty="0"/>
              <a:t>, 2, 7.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257800" y="3953469"/>
            <a:ext cx="3736179" cy="2752130"/>
            <a:chOff x="1328379" y="3343870"/>
            <a:chExt cx="3736179" cy="2752130"/>
          </a:xfrm>
        </p:grpSpPr>
        <p:grpSp>
          <p:nvGrpSpPr>
            <p:cNvPr id="6" name="Group 5"/>
            <p:cNvGrpSpPr/>
            <p:nvPr/>
          </p:nvGrpSpPr>
          <p:grpSpPr>
            <a:xfrm>
              <a:off x="2633718" y="3343870"/>
              <a:ext cx="457200" cy="466130"/>
              <a:chOff x="2024118" y="372040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2024118" y="372040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024118" y="372487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328379" y="5181601"/>
              <a:ext cx="457200" cy="466130"/>
              <a:chOff x="2140075" y="3119737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140075" y="3119737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140075" y="3124201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471379" y="4800599"/>
              <a:ext cx="457200" cy="466130"/>
              <a:chOff x="2196396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196396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196396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3090918" y="3576935"/>
              <a:ext cx="1516440" cy="7843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3023963" y="3741737"/>
              <a:ext cx="786037" cy="2228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38" idx="4"/>
            </p:cNvCxnSpPr>
            <p:nvPr/>
          </p:nvCxnSpPr>
          <p:spPr>
            <a:xfrm flipH="1">
              <a:off x="2798979" y="3810000"/>
              <a:ext cx="63339" cy="3092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556979" y="3741737"/>
              <a:ext cx="1122579" cy="14398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8" idx="4"/>
              <a:endCxn id="35" idx="0"/>
            </p:cNvCxnSpPr>
            <p:nvPr/>
          </p:nvCxnSpPr>
          <p:spPr>
            <a:xfrm>
              <a:off x="2862318" y="3810000"/>
              <a:ext cx="774861" cy="7575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  <a:endCxn id="29" idx="1"/>
            </p:cNvCxnSpPr>
            <p:nvPr/>
          </p:nvCxnSpPr>
          <p:spPr>
            <a:xfrm flipV="1">
              <a:off x="1785579" y="5035896"/>
              <a:ext cx="685800" cy="378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785579" y="5414666"/>
              <a:ext cx="1754979" cy="4505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861624" y="5198466"/>
              <a:ext cx="745889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856194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Breadth-First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1905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void </a:t>
            </a:r>
            <a:r>
              <a:rPr lang="en-US" sz="2000" dirty="0" err="1" smtClean="0"/>
              <a:t>breadth_first</a:t>
            </a:r>
            <a:r>
              <a:rPr lang="en-US" sz="2000" dirty="0" smtClean="0"/>
              <a:t>(Graph g, </a:t>
            </a:r>
            <a:r>
              <a:rPr lang="en-US" sz="2000" dirty="0" err="1" smtClean="0"/>
              <a:t>int</a:t>
            </a:r>
            <a:r>
              <a:rPr lang="en-US" sz="2000" dirty="0" smtClean="0"/>
              <a:t> k) 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 </a:t>
            </a:r>
            <a:r>
              <a:rPr lang="en-US" sz="2000" dirty="0" smtClean="0"/>
              <a:t>  link </a:t>
            </a:r>
            <a:r>
              <a:rPr lang="en-US" sz="2000" dirty="0"/>
              <a:t>t;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 visited = </a:t>
            </a:r>
            <a:r>
              <a:rPr lang="en-US" sz="2000" dirty="0" err="1" smtClean="0"/>
              <a:t>malloc</a:t>
            </a:r>
            <a:r>
              <a:rPr lang="en-US" sz="2000" dirty="0" smtClean="0"/>
              <a:t>(</a:t>
            </a:r>
            <a:r>
              <a:rPr lang="en-US" sz="2000" dirty="0" err="1" smtClean="0"/>
              <a:t>sizeof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) * g-&gt;</a:t>
            </a:r>
            <a:r>
              <a:rPr lang="en-US" sz="2000" dirty="0" err="1" smtClean="0"/>
              <a:t>number_of_vertices</a:t>
            </a:r>
            <a:r>
              <a:rPr lang="en-US" sz="2000" dirty="0" smtClean="0"/>
              <a:t>);</a:t>
            </a:r>
          </a:p>
          <a:p>
            <a:pPr marL="0" indent="0">
              <a:buNone/>
            </a:pPr>
            <a:r>
              <a:rPr lang="en-US" sz="2000" dirty="0" smtClean="0"/>
              <a:t>    for 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g-&gt;</a:t>
            </a:r>
            <a:r>
              <a:rPr lang="en-US" sz="2000" dirty="0" err="1"/>
              <a:t>number_of_vertices</a:t>
            </a:r>
            <a:r>
              <a:rPr lang="en-US" sz="2000" dirty="0"/>
              <a:t>; </a:t>
            </a:r>
            <a:r>
              <a:rPr lang="en-US" sz="2000" dirty="0" err="1"/>
              <a:t>i</a:t>
            </a:r>
            <a:r>
              <a:rPr lang="en-US" sz="2000" dirty="0"/>
              <a:t>++)  visited[</a:t>
            </a:r>
            <a:r>
              <a:rPr lang="en-US" sz="2000" dirty="0" err="1"/>
              <a:t>i</a:t>
            </a:r>
            <a:r>
              <a:rPr lang="en-US" sz="2000" dirty="0"/>
              <a:t>] = 0;</a:t>
            </a:r>
            <a:r>
              <a:rPr lang="en-US" sz="2000" dirty="0" smtClean="0"/>
              <a:t>    </a:t>
            </a:r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QUEUEinit</a:t>
            </a:r>
            <a:r>
              <a:rPr lang="en-US" sz="2000" dirty="0" smtClean="0"/>
              <a:t>(V</a:t>
            </a:r>
            <a:r>
              <a:rPr lang="en-US" sz="2000" dirty="0"/>
              <a:t>); </a:t>
            </a:r>
            <a:r>
              <a:rPr lang="en-US" sz="2000" dirty="0" smtClean="0"/>
              <a:t>  </a:t>
            </a:r>
            <a:r>
              <a:rPr lang="en-US" sz="2000" dirty="0" err="1" smtClean="0"/>
              <a:t>QUEUEput</a:t>
            </a:r>
            <a:r>
              <a:rPr lang="en-US" sz="2000" dirty="0" smtClean="0"/>
              <a:t>(k</a:t>
            </a:r>
            <a:r>
              <a:rPr lang="en-US" sz="2000" dirty="0"/>
              <a:t>);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while </a:t>
            </a:r>
            <a:r>
              <a:rPr lang="en-US" sz="2000" dirty="0"/>
              <a:t>(!</a:t>
            </a:r>
            <a:r>
              <a:rPr lang="en-US" sz="2000" dirty="0" err="1"/>
              <a:t>QUEUEempty</a:t>
            </a:r>
            <a:r>
              <a:rPr lang="en-US" sz="2000" dirty="0"/>
              <a:t>())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if </a:t>
            </a:r>
            <a:r>
              <a:rPr lang="en-US" sz="2000" dirty="0"/>
              <a:t>(visited[k = </a:t>
            </a:r>
            <a:r>
              <a:rPr lang="en-US" sz="2000" dirty="0" err="1"/>
              <a:t>QUEUEget</a:t>
            </a:r>
            <a:r>
              <a:rPr lang="en-US" sz="2000" dirty="0"/>
              <a:t>()] == 0)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</a:t>
            </a:r>
            <a:r>
              <a:rPr lang="en-US" sz="2000" dirty="0" err="1">
                <a:solidFill>
                  <a:srgbClr val="FF0000"/>
                </a:solidFill>
              </a:rPr>
              <a:t>do_something_with</a:t>
            </a:r>
            <a:r>
              <a:rPr lang="en-US" sz="2000" dirty="0">
                <a:solidFill>
                  <a:srgbClr val="FF0000"/>
                </a:solidFill>
              </a:rPr>
              <a:t>(k)</a:t>
            </a:r>
            <a:r>
              <a:rPr lang="en-US" sz="2000" dirty="0"/>
              <a:t>;   // This is just a placeholder.</a:t>
            </a:r>
          </a:p>
          <a:p>
            <a:pPr marL="0" indent="0">
              <a:buNone/>
            </a:pPr>
            <a:r>
              <a:rPr lang="en-US" sz="2000" dirty="0" smtClean="0"/>
              <a:t>            visited[k</a:t>
            </a:r>
            <a:r>
              <a:rPr lang="en-US" sz="2000" dirty="0"/>
              <a:t>] = 1;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for </a:t>
            </a:r>
            <a:r>
              <a:rPr lang="en-US" sz="2000" dirty="0"/>
              <a:t>(t = </a:t>
            </a:r>
            <a:r>
              <a:rPr lang="en-US" sz="2000" dirty="0" smtClean="0"/>
              <a:t>g-&gt;adjacencies[k</a:t>
            </a:r>
            <a:r>
              <a:rPr lang="en-US" sz="2000" dirty="0"/>
              <a:t>]; t != NULL; t = t-&gt;next)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if </a:t>
            </a:r>
            <a:r>
              <a:rPr lang="en-US" sz="2000" dirty="0"/>
              <a:t>(</a:t>
            </a:r>
            <a:r>
              <a:rPr lang="en-US" sz="2000" dirty="0" smtClean="0"/>
              <a:t>visited[</a:t>
            </a:r>
            <a:r>
              <a:rPr lang="en-US" sz="2000" dirty="0" err="1"/>
              <a:t>linkItem</a:t>
            </a:r>
            <a:r>
              <a:rPr lang="en-US" sz="2000" dirty="0"/>
              <a:t>(t)</a:t>
            </a:r>
            <a:r>
              <a:rPr lang="en-US" sz="2000" dirty="0" smtClean="0"/>
              <a:t>] </a:t>
            </a:r>
            <a:r>
              <a:rPr lang="en-US" sz="2000" dirty="0"/>
              <a:t>== 0) </a:t>
            </a:r>
            <a:r>
              <a:rPr lang="en-US" sz="2000" dirty="0" smtClean="0"/>
              <a:t>  </a:t>
            </a:r>
            <a:r>
              <a:rPr lang="en-US" sz="2000" dirty="0" err="1" smtClean="0"/>
              <a:t>QUEUEput</a:t>
            </a:r>
            <a:r>
              <a:rPr lang="en-US" sz="2000" dirty="0" smtClean="0"/>
              <a:t>(</a:t>
            </a:r>
            <a:r>
              <a:rPr lang="en-US" sz="2000" dirty="0" err="1"/>
              <a:t>linkItem</a:t>
            </a:r>
            <a:r>
              <a:rPr lang="en-US" sz="2000" dirty="0"/>
              <a:t>(t)</a:t>
            </a:r>
            <a:r>
              <a:rPr lang="en-US" sz="2000" dirty="0" smtClean="0"/>
              <a:t>); </a:t>
            </a:r>
          </a:p>
          <a:p>
            <a:pPr marL="0" indent="0">
              <a:buNone/>
            </a:pPr>
            <a:r>
              <a:rPr lang="en-US" sz="2000" dirty="0" smtClean="0"/>
              <a:t>        }</a:t>
            </a:r>
          </a:p>
          <a:p>
            <a:pPr marL="0" indent="0">
              <a:buNone/>
            </a:pPr>
            <a:r>
              <a:rPr lang="en-US" sz="2000" dirty="0" smtClean="0"/>
              <a:t>}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1" y="1219200"/>
            <a:ext cx="335280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This </a:t>
            </a:r>
            <a:r>
              <a:rPr lang="en-US" sz="2000" dirty="0" err="1" smtClean="0">
                <a:solidFill>
                  <a:srgbClr val="FF0000"/>
                </a:solidFill>
              </a:rPr>
              <a:t>pseudocode</a:t>
            </a:r>
            <a:r>
              <a:rPr lang="en-US" sz="2000" dirty="0" smtClean="0">
                <a:solidFill>
                  <a:srgbClr val="FF0000"/>
                </a:solidFill>
              </a:rPr>
              <a:t> uses the textbook's implementation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of queues.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0879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previous examples should be treated as </a:t>
            </a:r>
            <a:r>
              <a:rPr lang="en-US" dirty="0" smtClean="0"/>
              <a:t>very detailed C-like </a:t>
            </a:r>
            <a:r>
              <a:rPr lang="en-US" dirty="0" err="1" smtClean="0"/>
              <a:t>pseudocode</a:t>
            </a:r>
            <a:r>
              <a:rPr lang="en-US" dirty="0" smtClean="0"/>
              <a:t>, not as ready-to-run code.</a:t>
            </a:r>
            <a:endParaRPr lang="en-US" dirty="0"/>
          </a:p>
          <a:p>
            <a:r>
              <a:rPr lang="en-US" dirty="0"/>
              <a:t>We have seen several different implementations of graphs, lists, queues.</a:t>
            </a:r>
          </a:p>
          <a:p>
            <a:r>
              <a:rPr lang="en-US" dirty="0"/>
              <a:t>To make the code actually work, you will need to make sure it complies with specific implementations.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09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Family Tree (from Wikipedia)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7" name="Picture 3" descr="File:Family tre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6172200" cy="395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67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File:Deprtments in advertising agenc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1381124"/>
            <a:ext cx="6896100" cy="517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/>
              <a:t>Organizational Chart</a:t>
            </a:r>
            <a:br>
              <a:rPr lang="en-US" dirty="0"/>
            </a:br>
            <a:r>
              <a:rPr lang="en-US" dirty="0" smtClean="0"/>
              <a:t>(from Wikipedia)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43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Parse Tree </a:t>
            </a:r>
            <a:r>
              <a:rPr lang="en-US" dirty="0"/>
              <a:t>(from Wikipedia)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074" name="Picture 2" descr="Parse tree PS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57400"/>
            <a:ext cx="716279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112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path in a tree is a list of </a:t>
            </a:r>
            <a:r>
              <a:rPr lang="en-US" sz="2400" dirty="0" smtClean="0"/>
              <a:t>distinct vertices</a:t>
            </a:r>
            <a:r>
              <a:rPr lang="en-US" sz="2400" dirty="0"/>
              <a:t>, in which successive vertices are connected by edges</a:t>
            </a:r>
            <a:r>
              <a:rPr lang="en-US" sz="2400" dirty="0" smtClean="0"/>
              <a:t>.</a:t>
            </a:r>
          </a:p>
          <a:p>
            <a:pPr lvl="1"/>
            <a:r>
              <a:rPr lang="en-US" sz="2000" dirty="0"/>
              <a:t>No vertex is allowed to appear twice in a path.</a:t>
            </a:r>
            <a:endParaRPr lang="en-US" sz="2000" dirty="0" smtClean="0"/>
          </a:p>
          <a:p>
            <a:r>
              <a:rPr lang="en-US" sz="2400" dirty="0"/>
              <a:t>Example: ("Joseph Wetter", "Jessica Grey", "Jason Grey", "Hanna Grey")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3" descr="File:Family tre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826204"/>
            <a:ext cx="6172200" cy="395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235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 and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trees graphs?</a:t>
            </a:r>
          </a:p>
          <a:p>
            <a:pPr lvl="1"/>
            <a:r>
              <a:rPr lang="en-US" dirty="0"/>
              <a:t>Always?</a:t>
            </a:r>
          </a:p>
          <a:p>
            <a:pPr lvl="1"/>
            <a:r>
              <a:rPr lang="en-US" dirty="0"/>
              <a:t>Sometimes?</a:t>
            </a:r>
          </a:p>
          <a:p>
            <a:pPr lvl="1"/>
            <a:r>
              <a:rPr lang="en-US" dirty="0"/>
              <a:t>Never?</a:t>
            </a:r>
          </a:p>
          <a:p>
            <a:r>
              <a:rPr lang="en-US" dirty="0"/>
              <a:t>Are graphs trees?</a:t>
            </a:r>
          </a:p>
          <a:p>
            <a:pPr lvl="1"/>
            <a:r>
              <a:rPr lang="en-US" dirty="0"/>
              <a:t>Always?</a:t>
            </a:r>
          </a:p>
          <a:p>
            <a:pPr lvl="1"/>
            <a:r>
              <a:rPr lang="en-US" dirty="0"/>
              <a:t>Sometimes?</a:t>
            </a:r>
          </a:p>
          <a:p>
            <a:pPr lvl="1"/>
            <a:r>
              <a:rPr lang="en-US" dirty="0"/>
              <a:t>Never?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8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4232</TotalTime>
  <Words>3331</Words>
  <Application>Microsoft Office PowerPoint</Application>
  <PresentationFormat>On-screen Show (4:3)</PresentationFormat>
  <Paragraphs>580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PowerPoint Presentation</vt:lpstr>
      <vt:lpstr>Graphs</vt:lpstr>
      <vt:lpstr>Example: of an Undirected Graph</vt:lpstr>
      <vt:lpstr>Trees</vt:lpstr>
      <vt:lpstr>A Family Tree (from Wikipedia)</vt:lpstr>
      <vt:lpstr>An Organizational Chart (from Wikipedia)</vt:lpstr>
      <vt:lpstr>A Parse Tree (from Wikipedia)</vt:lpstr>
      <vt:lpstr>Paths</vt:lpstr>
      <vt:lpstr>Trees and Graphs</vt:lpstr>
      <vt:lpstr>Trees and Graphs</vt:lpstr>
      <vt:lpstr>Trees and Graphs</vt:lpstr>
      <vt:lpstr>Example</vt:lpstr>
      <vt:lpstr>Example</vt:lpstr>
      <vt:lpstr>Example</vt:lpstr>
      <vt:lpstr>Example</vt:lpstr>
      <vt:lpstr>Root of the Tree</vt:lpstr>
      <vt:lpstr>Terminology</vt:lpstr>
      <vt:lpstr>Terminology</vt:lpstr>
      <vt:lpstr>Terminology</vt:lpstr>
      <vt:lpstr>M-ary Trees</vt:lpstr>
      <vt:lpstr>M-ary Trees</vt:lpstr>
      <vt:lpstr>Ordered Trees</vt:lpstr>
      <vt:lpstr>Properties of Binary Trees</vt:lpstr>
      <vt:lpstr>Defining Nodes for Binary Trees</vt:lpstr>
      <vt:lpstr>Traversing a Binary Tree</vt:lpstr>
      <vt:lpstr>Examples</vt:lpstr>
      <vt:lpstr>Examples</vt:lpstr>
      <vt:lpstr>Recursive Tree Traversal</vt:lpstr>
      <vt:lpstr>Recursive Examples</vt:lpstr>
      <vt:lpstr>Recursive Examples</vt:lpstr>
      <vt:lpstr>Recursive Graph Traversal</vt:lpstr>
      <vt:lpstr>Reminder: Defining a Graph Using Adjacency Lists </vt:lpstr>
      <vt:lpstr>Graph Traversal - Graph Search</vt:lpstr>
      <vt:lpstr>Graph Search in General</vt:lpstr>
      <vt:lpstr>Graph Search in General</vt:lpstr>
      <vt:lpstr>Specifying Graph Search Behavior</vt:lpstr>
      <vt:lpstr>Specifying Graph Search Behavior</vt:lpstr>
      <vt:lpstr>Specifying Graph Search Behavior</vt:lpstr>
      <vt:lpstr>Specifying Graph Search Behavior</vt:lpstr>
      <vt:lpstr>Depth-First Search</vt:lpstr>
      <vt:lpstr>Depth-First Search</vt:lpstr>
      <vt:lpstr>Depth-First Search</vt:lpstr>
      <vt:lpstr>Breadth-First Search</vt:lpstr>
      <vt:lpstr>Breadth-First Search</vt:lpstr>
      <vt:lpstr>Breadth-First Search</vt:lpstr>
      <vt:lpstr>Note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871</cp:revision>
  <dcterms:created xsi:type="dcterms:W3CDTF">2006-08-16T00:00:00Z</dcterms:created>
  <dcterms:modified xsi:type="dcterms:W3CDTF">2014-03-20T20:12:31Z</dcterms:modified>
</cp:coreProperties>
</file>