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7" r:id="rId31"/>
    <p:sldId id="288" r:id="rId32"/>
    <p:sldId id="28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5" r:id="rId44"/>
    <p:sldId id="301" r:id="rId45"/>
    <p:sldId id="302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290" r:id="rId58"/>
    <p:sldId id="286" r:id="rId5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5"/>
            <p14:sldId id="284"/>
            <p14:sldId id="287"/>
            <p14:sldId id="288"/>
            <p14:sldId id="289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5"/>
            <p14:sldId id="301"/>
            <p14:sldId id="302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290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3" autoAdjust="0"/>
    <p:restoredTop sz="95066" autoAdjust="0"/>
  </p:normalViewPr>
  <p:slideViewPr>
    <p:cSldViewPr>
      <p:cViewPr>
        <p:scale>
          <a:sx n="90" d="100"/>
          <a:sy n="90" d="100"/>
        </p:scale>
        <p:origin x="-1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Priority Queues, Heaps, and </a:t>
            </a:r>
            <a:r>
              <a:rPr lang="en-US" dirty="0" err="1" smtClean="0"/>
              <a:t>Heapsort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Heaps (New Data 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</a:t>
            </a:r>
            <a:r>
              <a:rPr lang="en-US" b="1" u="sng" dirty="0" err="1" smtClean="0"/>
              <a:t>heapify</a:t>
            </a:r>
            <a:r>
              <a:rPr lang="en-US" dirty="0" smtClean="0"/>
              <a:t> them (we will see how in a few slides).</a:t>
            </a:r>
          </a:p>
          <a:p>
            <a:pPr lvl="1"/>
            <a:r>
              <a:rPr lang="en-US" dirty="0" smtClean="0"/>
              <a:t>Time: </a:t>
            </a:r>
            <a:r>
              <a:rPr lang="el-GR" dirty="0" smtClean="0"/>
              <a:t>Θ(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. Good!</a:t>
            </a:r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Insert the item at the right place, to maintain the </a:t>
            </a:r>
            <a:r>
              <a:rPr lang="en-US" b="1" u="sng" dirty="0" smtClean="0"/>
              <a:t>heap property</a:t>
            </a:r>
            <a:r>
              <a:rPr lang="en-US" dirty="0" smtClean="0"/>
              <a:t>. (details in a few slides).</a:t>
            </a:r>
          </a:p>
          <a:p>
            <a:pPr lvl="1"/>
            <a:r>
              <a:rPr lang="en-US" dirty="0"/>
              <a:t>Time: </a:t>
            </a:r>
            <a:r>
              <a:rPr lang="en-US" dirty="0" smtClean="0"/>
              <a:t>O</a:t>
            </a:r>
            <a:r>
              <a:rPr lang="el-GR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N</a:t>
            </a:r>
            <a:r>
              <a:rPr lang="el-GR" dirty="0" smtClean="0"/>
              <a:t>)</a:t>
            </a:r>
            <a:r>
              <a:rPr lang="en-US" dirty="0" smtClean="0"/>
              <a:t>. Good!</a:t>
            </a:r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Delete the first item.</a:t>
            </a:r>
          </a:p>
          <a:p>
            <a:pPr lvl="1"/>
            <a:r>
              <a:rPr lang="en-US" dirty="0" smtClean="0"/>
              <a:t>Rearrange other items</a:t>
            </a:r>
            <a:r>
              <a:rPr lang="en-US" dirty="0"/>
              <a:t>, to maintain the </a:t>
            </a:r>
            <a:r>
              <a:rPr lang="en-US" b="1" u="sng" dirty="0"/>
              <a:t>heap property</a:t>
            </a:r>
            <a:r>
              <a:rPr lang="en-US" dirty="0"/>
              <a:t>. (details in a few slides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Time: </a:t>
            </a:r>
            <a:r>
              <a:rPr lang="en-US" dirty="0" smtClean="0"/>
              <a:t>O</a:t>
            </a:r>
            <a:r>
              <a:rPr lang="el-GR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N</a:t>
            </a:r>
            <a:r>
              <a:rPr lang="el-GR" dirty="0" smtClean="0"/>
              <a:t>)</a:t>
            </a:r>
            <a:r>
              <a:rPr lang="en-US" dirty="0" smtClean="0"/>
              <a:t>. Good!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9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equivalent representations of heaps:</a:t>
            </a:r>
          </a:p>
          <a:p>
            <a:pPr lvl="1"/>
            <a:r>
              <a:rPr lang="en-US" dirty="0" smtClean="0"/>
              <a:t>As binary trees.</a:t>
            </a:r>
          </a:p>
          <a:p>
            <a:pPr lvl="1"/>
            <a:r>
              <a:rPr lang="en-US" dirty="0" smtClean="0"/>
              <a:t>As arrays.</a:t>
            </a:r>
          </a:p>
          <a:p>
            <a:r>
              <a:rPr lang="en-US" dirty="0" smtClean="0"/>
              <a:t>Thus, we have two logically equivalent definitions:</a:t>
            </a:r>
          </a:p>
          <a:p>
            <a:r>
              <a:rPr lang="en-US" dirty="0" smtClean="0"/>
              <a:t>A binary tree is a heap if, for every node N in that tree, the key of N is larger than or equal to the keys of the children of N, if any.</a:t>
            </a:r>
          </a:p>
          <a:p>
            <a:r>
              <a:rPr lang="en-US" dirty="0" smtClean="0"/>
              <a:t>An array A (</a:t>
            </a:r>
            <a:r>
              <a:rPr lang="en-US" b="1" u="sng" dirty="0" smtClean="0"/>
              <a:t>with 1 as the first index</a:t>
            </a:r>
            <a:r>
              <a:rPr lang="en-US" dirty="0" smtClean="0"/>
              <a:t>) is </a:t>
            </a:r>
            <a:r>
              <a:rPr lang="en-US" dirty="0"/>
              <a:t>a heap if, for every </a:t>
            </a:r>
            <a:r>
              <a:rPr lang="en-US" dirty="0" smtClean="0"/>
              <a:t>position N of A: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A[2N</a:t>
            </a:r>
            <a:r>
              <a:rPr lang="en-US" dirty="0"/>
              <a:t>] is not out of bounds</a:t>
            </a:r>
            <a:r>
              <a:rPr lang="en-US" dirty="0" smtClean="0"/>
              <a:t>, </a:t>
            </a:r>
            <a:r>
              <a:rPr lang="en-US" dirty="0"/>
              <a:t>then A[N] &gt;= </a:t>
            </a:r>
            <a:r>
              <a:rPr lang="en-US" dirty="0" smtClean="0"/>
              <a:t>A[2N].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A[2N + 1] is not out of bounds, </a:t>
            </a:r>
            <a:r>
              <a:rPr lang="en-US" dirty="0"/>
              <a:t>then A[N] &gt;= </a:t>
            </a:r>
            <a:r>
              <a:rPr lang="en-US" dirty="0" smtClean="0"/>
              <a:t>A[2*N + 1].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57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Representing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3886200" cy="5029200"/>
          </a:xfrm>
        </p:spPr>
        <p:txBody>
          <a:bodyPr/>
          <a:lstStyle/>
          <a:p>
            <a:r>
              <a:rPr lang="en-US" dirty="0" smtClean="0"/>
              <a:t>Consider this array: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can draw the array as a tree.</a:t>
            </a:r>
          </a:p>
          <a:p>
            <a:pPr lvl="1"/>
            <a:r>
              <a:rPr lang="en-US" dirty="0" smtClean="0"/>
              <a:t>The children of A[N] are A[2N] and A[2N+1].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315708"/>
              </p:ext>
            </p:extLst>
          </p:nvPr>
        </p:nvGraphicFramePr>
        <p:xfrm>
          <a:off x="533400" y="2133600"/>
          <a:ext cx="8077201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07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O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G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27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Representing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3886200" cy="5029200"/>
          </a:xfrm>
        </p:spPr>
        <p:txBody>
          <a:bodyPr/>
          <a:lstStyle/>
          <a:p>
            <a:r>
              <a:rPr lang="en-US" dirty="0" smtClean="0"/>
              <a:t>Consider this array: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can draw the array as a tree.</a:t>
            </a:r>
          </a:p>
          <a:p>
            <a:pPr lvl="1"/>
            <a:r>
              <a:rPr lang="en-US" dirty="0" smtClean="0"/>
              <a:t>The children of A[N] are A[2N] and A[2N+1].</a:t>
            </a:r>
          </a:p>
          <a:p>
            <a:pPr lvl="1"/>
            <a:r>
              <a:rPr lang="en-US" dirty="0" smtClean="0"/>
              <a:t>This example shows that the tree and array representations are equivalent.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7772"/>
              </p:ext>
            </p:extLst>
          </p:nvPr>
        </p:nvGraphicFramePr>
        <p:xfrm>
          <a:off x="533400" y="2133600"/>
          <a:ext cx="8077201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07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  <a:gridCol w="577927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O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G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4343400" y="3444703"/>
            <a:ext cx="4191000" cy="3126207"/>
            <a:chOff x="4343400" y="3444703"/>
            <a:chExt cx="4191000" cy="3126207"/>
          </a:xfrm>
        </p:grpSpPr>
        <p:grpSp>
          <p:nvGrpSpPr>
            <p:cNvPr id="7" name="Group 6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6" idx="0"/>
              <a:endCxn id="34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2" idx="4"/>
              <a:endCxn id="24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1" idx="2"/>
              <a:endCxn id="33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30" idx="4"/>
              <a:endCxn id="22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67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E</a:t>
                </a:r>
                <a:endParaRPr lang="en-US" sz="2400" dirty="0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80" name="Straight Connector 79"/>
            <p:cNvCxnSpPr>
              <a:stCxn id="75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78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1418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Representing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3886200" cy="5029200"/>
          </a:xfrm>
        </p:spPr>
        <p:txBody>
          <a:bodyPr/>
          <a:lstStyle/>
          <a:p>
            <a:r>
              <a:rPr lang="en-US" dirty="0" smtClean="0"/>
              <a:t>A binary tree representing a heap should be </a:t>
            </a:r>
            <a:r>
              <a:rPr lang="en-US" b="1" u="sng" dirty="0" smtClean="0"/>
              <a:t>complete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levels are full, except possibly for the last level.</a:t>
            </a:r>
          </a:p>
          <a:p>
            <a:r>
              <a:rPr lang="en-US" dirty="0" smtClean="0"/>
              <a:t>At the last level:</a:t>
            </a:r>
          </a:p>
          <a:p>
            <a:pPr lvl="1"/>
            <a:r>
              <a:rPr lang="en-US" dirty="0" smtClean="0"/>
              <a:t>Nodes are placed on the left. </a:t>
            </a:r>
          </a:p>
          <a:p>
            <a:pPr lvl="1"/>
            <a:r>
              <a:rPr lang="en-US" dirty="0" smtClean="0"/>
              <a:t>Empty positions are placed on the right.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343400" y="3444703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1914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5413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 smtClean="0"/>
              <a:t>An E changes to a V.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V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5413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An E changes to a 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Exchange V and G. Done?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V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G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2249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An E changes to a V.</a:t>
            </a:r>
          </a:p>
          <a:p>
            <a:pPr lvl="1"/>
            <a:r>
              <a:rPr lang="en-US" dirty="0"/>
              <a:t>Exchange V and G. </a:t>
            </a:r>
          </a:p>
          <a:p>
            <a:pPr lvl="1"/>
            <a:r>
              <a:rPr lang="en-US" dirty="0"/>
              <a:t>Exchange V and T.  </a:t>
            </a:r>
            <a:r>
              <a:rPr lang="en-US" dirty="0" smtClean="0"/>
              <a:t>Done?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V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G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3351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Increasing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 smtClean="0"/>
              <a:t>Also called “increasing the priority” of an item.</a:t>
            </a:r>
          </a:p>
          <a:p>
            <a:r>
              <a:rPr lang="en-US" dirty="0" smtClean="0"/>
              <a:t>Such an operation can lead to violation of the heap property.</a:t>
            </a:r>
          </a:p>
          <a:p>
            <a:r>
              <a:rPr lang="en-US" dirty="0" smtClean="0"/>
              <a:t>Easy to fix:</a:t>
            </a:r>
          </a:p>
          <a:p>
            <a:pPr lvl="1"/>
            <a:r>
              <a:rPr lang="en-US" dirty="0" smtClean="0"/>
              <a:t>Exchange items as needed, between </a:t>
            </a:r>
            <a:br>
              <a:rPr lang="en-US" dirty="0" smtClean="0"/>
            </a:br>
            <a:r>
              <a:rPr lang="en-US" dirty="0" smtClean="0"/>
              <a:t>node and parent, starting at the node </a:t>
            </a:r>
            <a:br>
              <a:rPr lang="en-US" dirty="0" smtClean="0"/>
            </a:br>
            <a:r>
              <a:rPr lang="en-US" dirty="0" smtClean="0"/>
              <a:t>that changed key.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An E changes to a V.</a:t>
            </a:r>
          </a:p>
          <a:p>
            <a:pPr lvl="1"/>
            <a:r>
              <a:rPr lang="en-US" dirty="0" smtClean="0"/>
              <a:t>Exchange V and G. </a:t>
            </a:r>
          </a:p>
          <a:p>
            <a:pPr lvl="1"/>
            <a:r>
              <a:rPr lang="en-US" dirty="0" smtClean="0"/>
              <a:t>Exchange V and T. 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V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G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329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Priority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So far we have seen sorting methods that works in </a:t>
            </a:r>
            <a:r>
              <a:rPr lang="en-US" sz="2400" b="1" u="sng" dirty="0" smtClean="0"/>
              <a:t>batch mode</a:t>
            </a:r>
            <a:r>
              <a:rPr lang="en-US" sz="2400" dirty="0"/>
              <a:t>:</a:t>
            </a:r>
            <a:endParaRPr lang="en-US" sz="2400" dirty="0" smtClean="0"/>
          </a:p>
          <a:p>
            <a:pPr lvl="1"/>
            <a:r>
              <a:rPr lang="en-US" sz="2000" dirty="0" smtClean="0"/>
              <a:t>They are given all the items at once</a:t>
            </a:r>
          </a:p>
          <a:p>
            <a:pPr lvl="1"/>
            <a:r>
              <a:rPr lang="en-US" sz="2000" dirty="0" smtClean="0"/>
              <a:t>They sort the items.</a:t>
            </a:r>
          </a:p>
          <a:p>
            <a:pPr lvl="1"/>
            <a:r>
              <a:rPr lang="en-US" sz="2000" dirty="0" smtClean="0"/>
              <a:t>Done!</a:t>
            </a:r>
          </a:p>
          <a:p>
            <a:r>
              <a:rPr lang="en-US" sz="2400" dirty="0" smtClean="0"/>
              <a:t>Another case of interest is </a:t>
            </a:r>
            <a:r>
              <a:rPr lang="en-US" sz="2400" b="1" u="sng" dirty="0" smtClean="0"/>
              <a:t>online</a:t>
            </a:r>
            <a:r>
              <a:rPr lang="en-US" sz="2400" dirty="0" smtClean="0"/>
              <a:t> methods, that deal with data that change.</a:t>
            </a:r>
          </a:p>
          <a:p>
            <a:r>
              <a:rPr lang="en-US" sz="2400" dirty="0" smtClean="0"/>
              <a:t>Goal: support (efficiently):</a:t>
            </a:r>
          </a:p>
          <a:p>
            <a:pPr lvl="1"/>
            <a:r>
              <a:rPr lang="en-US" sz="2000" dirty="0" smtClean="0"/>
              <a:t>Insertion of a new element.</a:t>
            </a:r>
          </a:p>
          <a:p>
            <a:pPr lvl="1"/>
            <a:r>
              <a:rPr lang="en-US" sz="2000" dirty="0" smtClean="0"/>
              <a:t>Deletion of the max element.</a:t>
            </a:r>
          </a:p>
          <a:p>
            <a:pPr lvl="1"/>
            <a:r>
              <a:rPr lang="en-US" sz="2000" dirty="0" smtClean="0"/>
              <a:t>Initialization (organizing an initial set of data).</a:t>
            </a:r>
          </a:p>
          <a:p>
            <a:r>
              <a:rPr lang="en-US" sz="2400" dirty="0" smtClean="0"/>
              <a:t>The abstract data type that supports these operations is called </a:t>
            </a:r>
            <a:r>
              <a:rPr lang="en-US" sz="2400" b="1" u="sng" dirty="0" smtClean="0"/>
              <a:t>priority queue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 smtClean="0"/>
              <a:t>Implementation: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err="1"/>
              <a:t>fixUp</a:t>
            </a:r>
            <a:r>
              <a:rPr lang="en-US" dirty="0"/>
              <a:t>(Item a[], </a:t>
            </a:r>
            <a:r>
              <a:rPr lang="en-US" dirty="0" err="1"/>
              <a:t>int</a:t>
            </a:r>
            <a:r>
              <a:rPr lang="en-US" dirty="0"/>
              <a:t> k)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while </a:t>
            </a:r>
            <a:r>
              <a:rPr lang="en-US" dirty="0" smtClean="0"/>
              <a:t>((</a:t>
            </a:r>
            <a:r>
              <a:rPr lang="en-US" dirty="0"/>
              <a:t>k &gt; </a:t>
            </a:r>
            <a:r>
              <a:rPr lang="en-US" dirty="0" smtClean="0"/>
              <a:t>1) </a:t>
            </a:r>
            <a:r>
              <a:rPr lang="en-US" dirty="0"/>
              <a:t>&amp;&amp; </a:t>
            </a:r>
            <a:r>
              <a:rPr lang="en-US" dirty="0" smtClean="0"/>
              <a:t>(less(a[k/2</a:t>
            </a:r>
            <a:r>
              <a:rPr lang="en-US" dirty="0"/>
              <a:t>], a[k</a:t>
            </a:r>
            <a:r>
              <a:rPr lang="en-US" dirty="0" smtClean="0"/>
              <a:t>])))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exch</a:t>
            </a:r>
            <a:r>
              <a:rPr lang="en-US" dirty="0" smtClean="0"/>
              <a:t>(a[k</a:t>
            </a:r>
            <a:r>
              <a:rPr lang="en-US" dirty="0"/>
              <a:t>], a[k/2]);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k </a:t>
            </a:r>
            <a:r>
              <a:rPr lang="en-US" dirty="0"/>
              <a:t>= k/2;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V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G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9747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</a:t>
            </a:r>
            <a:r>
              <a:rPr lang="en-US" dirty="0" smtClean="0"/>
              <a:t>“decreasing </a:t>
            </a:r>
            <a:r>
              <a:rPr lang="en-US" dirty="0"/>
              <a:t>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</a:t>
            </a:r>
            <a:r>
              <a:rPr lang="en-US" b="1" u="sng" dirty="0" smtClean="0"/>
              <a:t>largest</a:t>
            </a:r>
            <a:r>
              <a:rPr lang="en-US" dirty="0" smtClean="0"/>
              <a:t> child, </a:t>
            </a:r>
            <a:r>
              <a:rPr lang="en-US" dirty="0"/>
              <a:t>starting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node that </a:t>
            </a:r>
            <a:r>
              <a:rPr lang="en-US" dirty="0"/>
              <a:t>changed key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X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784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</a:t>
            </a:r>
            <a:r>
              <a:rPr lang="en-US" dirty="0" smtClean="0"/>
              <a:t>“decreasing </a:t>
            </a:r>
            <a:r>
              <a:rPr lang="en-US" dirty="0"/>
              <a:t>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</a:t>
            </a:r>
            <a:r>
              <a:rPr lang="en-US" b="1" u="sng" dirty="0" smtClean="0"/>
              <a:t>largest</a:t>
            </a:r>
            <a:r>
              <a:rPr lang="en-US" dirty="0" smtClean="0"/>
              <a:t> child, </a:t>
            </a:r>
            <a:r>
              <a:rPr lang="en-US" dirty="0"/>
              <a:t>starting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node that </a:t>
            </a:r>
            <a:r>
              <a:rPr lang="en-US" dirty="0"/>
              <a:t>changed 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An X changes to a 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B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T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4024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</a:t>
            </a:r>
            <a:r>
              <a:rPr lang="en-US" dirty="0" smtClean="0"/>
              <a:t>“decreasing </a:t>
            </a:r>
            <a:r>
              <a:rPr lang="en-US" dirty="0"/>
              <a:t>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</a:t>
            </a:r>
            <a:r>
              <a:rPr lang="en-US" b="1" u="sng" dirty="0" smtClean="0"/>
              <a:t>largest</a:t>
            </a:r>
            <a:r>
              <a:rPr lang="en-US" dirty="0" smtClean="0"/>
              <a:t> child, </a:t>
            </a:r>
            <a:r>
              <a:rPr lang="en-US" dirty="0"/>
              <a:t>starting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node that </a:t>
            </a:r>
            <a:r>
              <a:rPr lang="en-US" dirty="0"/>
              <a:t>changed 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An X changes to a B.</a:t>
            </a:r>
          </a:p>
          <a:p>
            <a:pPr lvl="1"/>
            <a:r>
              <a:rPr lang="en-US" dirty="0" smtClean="0"/>
              <a:t>Exchange B and 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B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S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4314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</a:t>
            </a:r>
            <a:r>
              <a:rPr lang="en-US" dirty="0" smtClean="0"/>
              <a:t>“decreasing </a:t>
            </a:r>
            <a:r>
              <a:rPr lang="en-US" dirty="0"/>
              <a:t>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</a:t>
            </a:r>
            <a:r>
              <a:rPr lang="en-US" b="1" u="sng" dirty="0" smtClean="0"/>
              <a:t>largest</a:t>
            </a:r>
            <a:r>
              <a:rPr lang="en-US" dirty="0" smtClean="0"/>
              <a:t> child, </a:t>
            </a:r>
            <a:r>
              <a:rPr lang="en-US" dirty="0"/>
              <a:t>starting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node that </a:t>
            </a:r>
            <a:r>
              <a:rPr lang="en-US" dirty="0"/>
              <a:t>changed 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An X changes to a B.</a:t>
            </a:r>
          </a:p>
          <a:p>
            <a:pPr lvl="1"/>
            <a:r>
              <a:rPr lang="en-US" dirty="0"/>
              <a:t>Exchange B and T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Exchange </a:t>
            </a:r>
            <a:r>
              <a:rPr lang="en-US" dirty="0"/>
              <a:t>B and </a:t>
            </a:r>
            <a:r>
              <a:rPr lang="en-US" dirty="0" smtClean="0"/>
              <a:t>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S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B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R</a:t>
                </a:r>
                <a:endParaRPr lang="en-US" sz="2400" dirty="0"/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8119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371600"/>
            <a:ext cx="7543801" cy="5029200"/>
          </a:xfrm>
        </p:spPr>
        <p:txBody>
          <a:bodyPr/>
          <a:lstStyle/>
          <a:p>
            <a:r>
              <a:rPr lang="en-US" dirty="0"/>
              <a:t>Also called </a:t>
            </a:r>
            <a:r>
              <a:rPr lang="en-US" dirty="0" smtClean="0"/>
              <a:t>“decreasing </a:t>
            </a:r>
            <a:r>
              <a:rPr lang="en-US" dirty="0"/>
              <a:t>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</a:t>
            </a:r>
            <a:r>
              <a:rPr lang="en-US" b="1" u="sng" dirty="0" smtClean="0"/>
              <a:t>largest</a:t>
            </a:r>
            <a:r>
              <a:rPr lang="en-US" dirty="0" smtClean="0"/>
              <a:t> child, </a:t>
            </a:r>
            <a:r>
              <a:rPr lang="en-US" dirty="0"/>
              <a:t>starting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node that </a:t>
            </a:r>
            <a:r>
              <a:rPr lang="en-US" dirty="0"/>
              <a:t>changed key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An X changes to a B.</a:t>
            </a:r>
          </a:p>
          <a:p>
            <a:pPr lvl="1"/>
            <a:r>
              <a:rPr lang="en-US" dirty="0"/>
              <a:t>Exchange B and T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Exchange </a:t>
            </a:r>
            <a:r>
              <a:rPr lang="en-US" dirty="0"/>
              <a:t>B and </a:t>
            </a:r>
            <a:r>
              <a:rPr lang="en-US" dirty="0" smtClean="0"/>
              <a:t>S.</a:t>
            </a:r>
            <a:endParaRPr lang="en-US" dirty="0"/>
          </a:p>
          <a:p>
            <a:pPr lvl="1"/>
            <a:r>
              <a:rPr lang="en-US" dirty="0">
                <a:solidFill>
                  <a:prstClr val="black"/>
                </a:solidFill>
              </a:rPr>
              <a:t>Exchange B and </a:t>
            </a:r>
            <a:r>
              <a:rPr lang="en-US" dirty="0" smtClean="0">
                <a:solidFill>
                  <a:prstClr val="black"/>
                </a:solidFill>
              </a:rPr>
              <a:t>R.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S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R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B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5223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Decreasing </a:t>
            </a:r>
            <a:r>
              <a:rPr lang="en-US" dirty="0"/>
              <a:t>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8" y="1219200"/>
            <a:ext cx="7543801" cy="5029200"/>
          </a:xfrm>
        </p:spPr>
        <p:txBody>
          <a:bodyPr/>
          <a:lstStyle/>
          <a:p>
            <a:r>
              <a:rPr lang="en-US" sz="2400" dirty="0" smtClean="0"/>
              <a:t>Implementation:</a:t>
            </a:r>
          </a:p>
          <a:p>
            <a:pPr marL="0" indent="0">
              <a:buNone/>
            </a:pPr>
            <a:endParaRPr lang="en-US" sz="1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prstClr val="black"/>
                </a:solidFill>
              </a:rPr>
              <a:t>fixDown</a:t>
            </a:r>
            <a:r>
              <a:rPr lang="en-US" sz="2400" dirty="0">
                <a:solidFill>
                  <a:prstClr val="black"/>
                </a:solidFill>
              </a:rPr>
              <a:t>(Item a[], </a:t>
            </a:r>
            <a:r>
              <a:rPr lang="en-US" sz="2400" dirty="0" err="1">
                <a:solidFill>
                  <a:prstClr val="black"/>
                </a:solidFill>
              </a:rPr>
              <a:t>int</a:t>
            </a:r>
            <a:r>
              <a:rPr lang="en-US" sz="2400" dirty="0">
                <a:solidFill>
                  <a:prstClr val="black"/>
                </a:solidFill>
              </a:rPr>
              <a:t> k, </a:t>
            </a:r>
            <a:r>
              <a:rPr lang="en-US" sz="2400" dirty="0" err="1">
                <a:solidFill>
                  <a:prstClr val="black"/>
                </a:solidFill>
              </a:rPr>
              <a:t>int</a:t>
            </a:r>
            <a:r>
              <a:rPr lang="en-US" sz="2400" dirty="0">
                <a:solidFill>
                  <a:prstClr val="black"/>
                </a:solidFill>
              </a:rPr>
              <a:t> N)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{ 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err="1" smtClean="0">
                <a:solidFill>
                  <a:prstClr val="black"/>
                </a:solidFill>
              </a:rPr>
              <a:t>int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j;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while (2*k &lt;= N)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{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   j </a:t>
            </a:r>
            <a:r>
              <a:rPr lang="en-US" sz="2400" dirty="0">
                <a:solidFill>
                  <a:prstClr val="black"/>
                </a:solidFill>
              </a:rPr>
              <a:t>= 2*k;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     if ((</a:t>
            </a:r>
            <a:r>
              <a:rPr lang="en-US" sz="2400" dirty="0">
                <a:solidFill>
                  <a:prstClr val="black"/>
                </a:solidFill>
              </a:rPr>
              <a:t>j &lt; </a:t>
            </a:r>
            <a:r>
              <a:rPr lang="en-US" sz="2400" dirty="0" smtClean="0">
                <a:solidFill>
                  <a:prstClr val="black"/>
                </a:solidFill>
              </a:rPr>
              <a:t>N) </a:t>
            </a:r>
            <a:r>
              <a:rPr lang="en-US" sz="2400" dirty="0">
                <a:solidFill>
                  <a:prstClr val="black"/>
                </a:solidFill>
              </a:rPr>
              <a:t>&amp;&amp; </a:t>
            </a:r>
            <a:r>
              <a:rPr lang="en-US" sz="2400" dirty="0" smtClean="0">
                <a:solidFill>
                  <a:prstClr val="black"/>
                </a:solidFill>
              </a:rPr>
              <a:t>less ((</a:t>
            </a:r>
            <a:r>
              <a:rPr lang="en-US" sz="2400" dirty="0">
                <a:solidFill>
                  <a:prstClr val="black"/>
                </a:solidFill>
              </a:rPr>
              <a:t>a[j], a[j+1</a:t>
            </a:r>
            <a:r>
              <a:rPr lang="en-US" sz="2400" dirty="0" smtClean="0">
                <a:solidFill>
                  <a:prstClr val="black"/>
                </a:solidFill>
              </a:rPr>
              <a:t>]))) </a:t>
            </a:r>
            <a:r>
              <a:rPr lang="en-US" sz="2400" dirty="0">
                <a:solidFill>
                  <a:prstClr val="black"/>
                </a:solidFill>
              </a:rPr>
              <a:t>j++;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     </a:t>
            </a:r>
            <a:r>
              <a:rPr lang="en-US" sz="2400" dirty="0">
                <a:solidFill>
                  <a:prstClr val="black"/>
                </a:solidFill>
              </a:rPr>
              <a:t>if (!less(a[k], a[j])) break;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 </a:t>
            </a:r>
            <a:r>
              <a:rPr lang="en-US" sz="2400" dirty="0" smtClean="0">
                <a:solidFill>
                  <a:prstClr val="black"/>
                </a:solidFill>
              </a:rPr>
              <a:t>    </a:t>
            </a:r>
            <a:r>
              <a:rPr lang="en-US" sz="2400" dirty="0" err="1">
                <a:solidFill>
                  <a:prstClr val="black"/>
                </a:solidFill>
              </a:rPr>
              <a:t>exch</a:t>
            </a:r>
            <a:r>
              <a:rPr lang="en-US" sz="2400" dirty="0">
                <a:solidFill>
                  <a:prstClr val="black"/>
                </a:solidFill>
              </a:rPr>
              <a:t>(a[k], a[j]); k = j;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 </a:t>
            </a:r>
            <a:r>
              <a:rPr lang="en-US" sz="2400" dirty="0" smtClean="0">
                <a:solidFill>
                  <a:prstClr val="black"/>
                </a:solidFill>
              </a:rPr>
              <a:t>}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smtClean="0">
                <a:solidFill>
                  <a:prstClr val="black"/>
                </a:solidFill>
              </a:rPr>
              <a:t>}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625" y="638634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724400" y="3429000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T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S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N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G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R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I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E</a:t>
                </a:r>
                <a:endParaRPr lang="en-US" sz="24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B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562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Insertions and 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insert an item to a heap:</a:t>
            </a:r>
          </a:p>
          <a:p>
            <a:pPr lvl="1"/>
            <a:r>
              <a:rPr lang="en-US" sz="2000" dirty="0"/>
              <a:t>Insert the item to the end of the heap.</a:t>
            </a:r>
          </a:p>
          <a:p>
            <a:pPr lvl="1"/>
            <a:r>
              <a:rPr lang="en-US" sz="2000" dirty="0"/>
              <a:t>Call fix up to restore the heap property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Time = O(???)</a:t>
            </a:r>
            <a:endParaRPr lang="en-US" sz="2000" dirty="0"/>
          </a:p>
          <a:p>
            <a:r>
              <a:rPr lang="en-US" sz="2400" dirty="0"/>
              <a:t>The only element we care to delete from a heap is the maximum element.</a:t>
            </a:r>
          </a:p>
          <a:p>
            <a:r>
              <a:rPr lang="en-US" sz="2400" dirty="0"/>
              <a:t>This element is always the first element of the heap.</a:t>
            </a:r>
          </a:p>
          <a:p>
            <a:r>
              <a:rPr lang="en-US" sz="2400" dirty="0"/>
              <a:t>To delete the maximum element:</a:t>
            </a:r>
          </a:p>
          <a:p>
            <a:pPr lvl="1"/>
            <a:r>
              <a:rPr lang="en-US" sz="2000" dirty="0"/>
              <a:t>Exchange the first and last elements of the heap.</a:t>
            </a:r>
          </a:p>
          <a:p>
            <a:pPr lvl="1"/>
            <a:r>
              <a:rPr lang="en-US" sz="2000" dirty="0"/>
              <a:t>Delete the last element (which is the maximum element).</a:t>
            </a:r>
          </a:p>
          <a:p>
            <a:pPr lvl="1"/>
            <a:r>
              <a:rPr lang="en-US" sz="2000" dirty="0"/>
              <a:t>Call </a:t>
            </a:r>
            <a:r>
              <a:rPr lang="en-US" sz="2000" dirty="0" err="1"/>
              <a:t>fixDown</a:t>
            </a:r>
            <a:r>
              <a:rPr lang="en-US" sz="2000" dirty="0"/>
              <a:t> to restore the heap property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Time = O(???)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474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Insertions and 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insert an item to a heap:</a:t>
            </a:r>
          </a:p>
          <a:p>
            <a:pPr lvl="1"/>
            <a:r>
              <a:rPr lang="en-US" sz="2000" dirty="0"/>
              <a:t>Insert the item to the end of the heap.</a:t>
            </a:r>
          </a:p>
          <a:p>
            <a:pPr lvl="1"/>
            <a:r>
              <a:rPr lang="en-US" sz="2000" dirty="0"/>
              <a:t>Call fix up to restore the heap property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Time = O(</a:t>
            </a:r>
            <a:r>
              <a:rPr lang="en-US" sz="2000" dirty="0" err="1" smtClean="0"/>
              <a:t>lg</a:t>
            </a:r>
            <a:r>
              <a:rPr lang="en-US" sz="2000" dirty="0" smtClean="0"/>
              <a:t> N)</a:t>
            </a:r>
            <a:endParaRPr lang="en-US" sz="2000" dirty="0"/>
          </a:p>
          <a:p>
            <a:r>
              <a:rPr lang="en-US" sz="2400" dirty="0"/>
              <a:t>The only element we care to delete from a heap is the maximum element.</a:t>
            </a:r>
          </a:p>
          <a:p>
            <a:r>
              <a:rPr lang="en-US" sz="2400" dirty="0"/>
              <a:t>This element is always the first element of the heap.</a:t>
            </a:r>
          </a:p>
          <a:p>
            <a:r>
              <a:rPr lang="en-US" sz="2400" dirty="0"/>
              <a:t>To delete the maximum element:</a:t>
            </a:r>
          </a:p>
          <a:p>
            <a:pPr lvl="1"/>
            <a:r>
              <a:rPr lang="en-US" sz="2000" dirty="0"/>
              <a:t>Exchange the first and last elements of the heap.</a:t>
            </a:r>
          </a:p>
          <a:p>
            <a:pPr lvl="1"/>
            <a:r>
              <a:rPr lang="en-US" sz="2000" dirty="0"/>
              <a:t>Delete the last element (which is the maximum element).</a:t>
            </a:r>
          </a:p>
          <a:p>
            <a:pPr lvl="1"/>
            <a:r>
              <a:rPr lang="en-US" sz="2000" dirty="0"/>
              <a:t>Call </a:t>
            </a:r>
            <a:r>
              <a:rPr lang="en-US" sz="2000" dirty="0" err="1"/>
              <a:t>fixDown</a:t>
            </a:r>
            <a:r>
              <a:rPr lang="en-US" sz="2000" dirty="0"/>
              <a:t> to restore the heap property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Time = O(</a:t>
            </a:r>
            <a:r>
              <a:rPr lang="en-US" sz="2000" dirty="0" err="1" smtClean="0"/>
              <a:t>lg</a:t>
            </a:r>
            <a:r>
              <a:rPr lang="en-US" sz="2000" dirty="0" smtClean="0"/>
              <a:t> N)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09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Batch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/>
              <a:t>Batch </a:t>
            </a:r>
            <a:r>
              <a:rPr lang="en-US" dirty="0" smtClean="0"/>
              <a:t>initialization of a heap is </a:t>
            </a:r>
            <a:r>
              <a:rPr lang="en-US" dirty="0"/>
              <a:t>the process of converting an unsorted array of data into a heap</a:t>
            </a:r>
            <a:r>
              <a:rPr lang="en-US" dirty="0" smtClean="0"/>
              <a:t>.</a:t>
            </a:r>
          </a:p>
          <a:p>
            <a:r>
              <a:rPr lang="en-US" dirty="0"/>
              <a:t>We will see two methods that are pretty easy to implement:</a:t>
            </a:r>
          </a:p>
          <a:p>
            <a:r>
              <a:rPr lang="en-US" b="1" u="sng" dirty="0"/>
              <a:t>Top-down batch </a:t>
            </a:r>
            <a:r>
              <a:rPr lang="en-US" b="1" u="sng" dirty="0" smtClean="0"/>
              <a:t>initialization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O(N </a:t>
            </a:r>
            <a:r>
              <a:rPr lang="en-US" dirty="0" err="1"/>
              <a:t>lg</a:t>
            </a:r>
            <a:r>
              <a:rPr lang="en-US" dirty="0"/>
              <a:t> N) </a:t>
            </a:r>
            <a:r>
              <a:rPr lang="en-US" dirty="0" smtClean="0"/>
              <a:t>time.</a:t>
            </a:r>
          </a:p>
          <a:p>
            <a:pPr lvl="1"/>
            <a:r>
              <a:rPr lang="en-US" dirty="0" smtClean="0"/>
              <a:t>O(N</a:t>
            </a:r>
            <a:r>
              <a:rPr lang="en-US" dirty="0"/>
              <a:t>) extra space (in addition to the space that the input array already takes).</a:t>
            </a:r>
          </a:p>
          <a:p>
            <a:r>
              <a:rPr lang="en-US" b="1" u="sng" dirty="0" smtClean="0"/>
              <a:t>Bottom-up</a:t>
            </a:r>
            <a:r>
              <a:rPr lang="en-US" b="1" u="sng" dirty="0"/>
              <a:t> batch initialization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O(N</a:t>
            </a:r>
            <a:r>
              <a:rPr lang="en-US" dirty="0"/>
              <a:t>) </a:t>
            </a:r>
            <a:r>
              <a:rPr lang="en-US" dirty="0" smtClean="0"/>
              <a:t>time.</a:t>
            </a:r>
          </a:p>
          <a:p>
            <a:pPr lvl="1"/>
            <a:r>
              <a:rPr lang="en-US" dirty="0" smtClean="0"/>
              <a:t>O(1</a:t>
            </a:r>
            <a:r>
              <a:rPr lang="en-US" dirty="0"/>
              <a:t>) extra space (in addition to the space that the input array already takes).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8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Priority Queues -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Scheduling:</a:t>
            </a:r>
          </a:p>
          <a:p>
            <a:pPr lvl="1"/>
            <a:r>
              <a:rPr lang="en-US" dirty="0" smtClean="0"/>
              <a:t>Flight take-offs and landings.</a:t>
            </a:r>
          </a:p>
          <a:p>
            <a:pPr lvl="1"/>
            <a:r>
              <a:rPr lang="en-US" dirty="0" smtClean="0"/>
              <a:t>Programs getting executed on a computer.</a:t>
            </a:r>
          </a:p>
          <a:p>
            <a:pPr lvl="1"/>
            <a:r>
              <a:rPr lang="en-US" dirty="0" smtClean="0"/>
              <a:t>Real-time requests for information on a database system.</a:t>
            </a:r>
          </a:p>
          <a:p>
            <a:pPr lvl="1"/>
            <a:r>
              <a:rPr lang="en-US" dirty="0" smtClean="0"/>
              <a:t>Computer simulations and games, to schedule a sequence of events.</a:t>
            </a:r>
          </a:p>
          <a:p>
            <a:r>
              <a:rPr lang="en-US" dirty="0" smtClean="0"/>
              <a:t>Waiting lists:</a:t>
            </a:r>
          </a:p>
          <a:p>
            <a:pPr lvl="1"/>
            <a:r>
              <a:rPr lang="en-US" dirty="0" smtClean="0"/>
              <a:t>Students getting admitted to college.</a:t>
            </a:r>
          </a:p>
          <a:p>
            <a:pPr lvl="1"/>
            <a:r>
              <a:rPr lang="en-US" dirty="0" smtClean="0"/>
              <a:t>Patients getting admitted to a hospital.</a:t>
            </a:r>
          </a:p>
          <a:p>
            <a:r>
              <a:rPr lang="en-US" dirty="0" smtClean="0"/>
              <a:t>Lots more…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Batch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Heap </a:t>
            </a:r>
            <a:r>
              <a:rPr lang="en-US" dirty="0" err="1" smtClean="0"/>
              <a:t>top_down_heap_init</a:t>
            </a:r>
            <a:r>
              <a:rPr lang="en-US" dirty="0" smtClean="0"/>
              <a:t>(Item </a:t>
            </a:r>
            <a:r>
              <a:rPr lang="en-US" dirty="0"/>
              <a:t>* array,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Heap result = </a:t>
            </a:r>
            <a:r>
              <a:rPr lang="en-US" dirty="0" err="1" smtClean="0"/>
              <a:t>newHeap</a:t>
            </a:r>
            <a:r>
              <a:rPr lang="en-US" dirty="0" smtClean="0"/>
              <a:t>(N).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for counter = 0, ..., </a:t>
            </a:r>
            <a:r>
              <a:rPr lang="en-US" dirty="0" smtClean="0"/>
              <a:t>N-1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 smtClean="0"/>
              <a:t>heap_insert</a:t>
            </a:r>
            <a:r>
              <a:rPr lang="en-US" dirty="0" smtClean="0"/>
              <a:t>(array[counter]).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result.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much time does this take?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26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Batch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Heap </a:t>
            </a:r>
            <a:r>
              <a:rPr lang="en-US" dirty="0" err="1" smtClean="0"/>
              <a:t>top_down_heap_init</a:t>
            </a:r>
            <a:r>
              <a:rPr lang="en-US" dirty="0" smtClean="0"/>
              <a:t>(Item </a:t>
            </a:r>
            <a:r>
              <a:rPr lang="en-US" dirty="0"/>
              <a:t>* array,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Heap result = </a:t>
            </a:r>
            <a:r>
              <a:rPr lang="en-US" dirty="0" err="1" smtClean="0"/>
              <a:t>newHeap</a:t>
            </a:r>
            <a:r>
              <a:rPr lang="en-US" dirty="0" smtClean="0"/>
              <a:t>(N).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for counter = 0, ..., N</a:t>
            </a:r>
            <a:r>
              <a:rPr lang="en-US" dirty="0" smtClean="0"/>
              <a:t>-1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 smtClean="0"/>
              <a:t>heap_insert</a:t>
            </a:r>
            <a:r>
              <a:rPr lang="en-US" dirty="0" smtClean="0"/>
              <a:t>(array[counter]).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result.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much time does this take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We need to do N insertions.</a:t>
            </a:r>
          </a:p>
          <a:p>
            <a:pPr lvl="1"/>
            <a:r>
              <a:rPr lang="en-US" dirty="0"/>
              <a:t>Each insertion takes O(</a:t>
            </a:r>
            <a:r>
              <a:rPr lang="en-US" dirty="0" err="1"/>
              <a:t>lg</a:t>
            </a:r>
            <a:r>
              <a:rPr lang="en-US" dirty="0"/>
              <a:t> N) time.</a:t>
            </a:r>
          </a:p>
          <a:p>
            <a:pPr lvl="1"/>
            <a:r>
              <a:rPr lang="en-US" dirty="0"/>
              <a:t>So, in total, we need O(N </a:t>
            </a:r>
            <a:r>
              <a:rPr lang="en-US" dirty="0" err="1"/>
              <a:t>lg</a:t>
            </a:r>
            <a:r>
              <a:rPr lang="en-US" dirty="0"/>
              <a:t> N)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78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Batch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2209800" cy="19050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heap_struct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length;</a:t>
            </a:r>
          </a:p>
          <a:p>
            <a:pPr marL="0" indent="0">
              <a:buNone/>
            </a:pPr>
            <a:r>
              <a:rPr lang="en-US" sz="2000" dirty="0"/>
              <a:t>  Item * array;</a:t>
            </a:r>
          </a:p>
          <a:p>
            <a:pPr marL="0" indent="0">
              <a:buNone/>
            </a:pPr>
            <a:r>
              <a:rPr lang="en-US" sz="2000" dirty="0" smtClean="0"/>
              <a:t>};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0" y="1371600"/>
            <a:ext cx="5638800" cy="3505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typedef</a:t>
            </a:r>
            <a:r>
              <a:rPr lang="en-US" sz="2000" dirty="0"/>
              <a:t> </a:t>
            </a: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heap_struct</a:t>
            </a:r>
            <a:r>
              <a:rPr lang="en-US" sz="2000" dirty="0"/>
              <a:t> * Heap;</a:t>
            </a:r>
          </a:p>
          <a:p>
            <a:pPr marL="0" indent="0">
              <a:buFont typeface="Arial" pitchFamily="34" charset="0"/>
              <a:buNone/>
            </a:pPr>
            <a:endParaRPr lang="en-US" sz="1000" dirty="0" smtClean="0"/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Heap </a:t>
            </a:r>
            <a:r>
              <a:rPr lang="en-US" sz="2000" dirty="0" err="1" smtClean="0"/>
              <a:t>bottom_up_heap_init</a:t>
            </a:r>
            <a:r>
              <a:rPr lang="en-US" sz="2000" dirty="0" smtClean="0"/>
              <a:t>(Item * array, </a:t>
            </a:r>
            <a:r>
              <a:rPr lang="en-US" sz="2000" dirty="0" err="1" smtClean="0"/>
              <a:t>int</a:t>
            </a:r>
            <a:r>
              <a:rPr lang="en-US" sz="2000" dirty="0" smtClean="0"/>
              <a:t> N)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for counter = N/2, ..., 1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fixDown</a:t>
            </a:r>
            <a:r>
              <a:rPr lang="en-US" sz="2000" dirty="0" smtClean="0"/>
              <a:t>(array, counter, N).</a:t>
            </a:r>
          </a:p>
          <a:p>
            <a:pPr marL="0" indent="0">
              <a:buFont typeface="Arial" pitchFamily="34" charset="0"/>
              <a:buNone/>
            </a:pPr>
            <a:endParaRPr lang="en-US" sz="1000" dirty="0" smtClean="0"/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Heap result = </a:t>
            </a:r>
            <a:r>
              <a:rPr lang="en-US" sz="2000" dirty="0" err="1" smtClean="0"/>
              <a:t>malloc</a:t>
            </a:r>
            <a:r>
              <a:rPr lang="en-US" sz="2000" dirty="0" smtClean="0"/>
              <a:t>(</a:t>
            </a:r>
            <a:r>
              <a:rPr lang="en-US" sz="2000" dirty="0" err="1" smtClean="0"/>
              <a:t>sizeof</a:t>
            </a:r>
            <a:r>
              <a:rPr lang="en-US" sz="2000" dirty="0" smtClean="0"/>
              <a:t>(*result)).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result.array</a:t>
            </a:r>
            <a:r>
              <a:rPr lang="en-US" sz="2000" dirty="0" smtClean="0"/>
              <a:t> = array.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result.N</a:t>
            </a:r>
            <a:r>
              <a:rPr lang="en-US" sz="2000" dirty="0" smtClean="0"/>
              <a:t> = N.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return result.</a:t>
            </a:r>
          </a:p>
        </p:txBody>
      </p:sp>
    </p:spTree>
    <p:extLst>
      <p:ext uri="{BB962C8B-B14F-4D97-AF65-F5344CB8AC3E}">
        <p14:creationId xmlns:p14="http://schemas.microsoft.com/office/powerpoint/2010/main" val="4099867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7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693013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4769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7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62883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063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6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56320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575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6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40600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393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5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7272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022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5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07145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7876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4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36285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03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Priority Queues and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Priority queues support:</a:t>
            </a:r>
          </a:p>
          <a:p>
            <a:pPr lvl="1"/>
            <a:r>
              <a:rPr lang="en-US" sz="2000" dirty="0" smtClean="0"/>
              <a:t>Insertion of a new element.</a:t>
            </a:r>
          </a:p>
          <a:p>
            <a:pPr lvl="1"/>
            <a:r>
              <a:rPr lang="en-US" sz="2000" dirty="0" smtClean="0"/>
              <a:t>Deletion of the max element.</a:t>
            </a:r>
          </a:p>
          <a:p>
            <a:pPr lvl="1"/>
            <a:r>
              <a:rPr lang="en-US" sz="2000" dirty="0" smtClean="0"/>
              <a:t>Initialization (organizing an initial set of data).</a:t>
            </a:r>
          </a:p>
          <a:p>
            <a:r>
              <a:rPr lang="en-US" sz="2400" dirty="0" smtClean="0"/>
              <a:t>These operations support applications that batch methods, like quicksort, </a:t>
            </a:r>
            <a:r>
              <a:rPr lang="en-US" sz="2400" dirty="0" err="1" smtClean="0"/>
              <a:t>mergesort</a:t>
            </a:r>
            <a:r>
              <a:rPr lang="en-US" sz="2400" dirty="0" smtClean="0"/>
              <a:t>, do not support.</a:t>
            </a:r>
          </a:p>
          <a:p>
            <a:r>
              <a:rPr lang="en-US" sz="2400" dirty="0" smtClean="0"/>
              <a:t>However, these operations can also support sorting:</a:t>
            </a:r>
          </a:p>
          <a:p>
            <a:r>
              <a:rPr lang="en-US" sz="2400" dirty="0" smtClean="0"/>
              <a:t>Given items to sort:</a:t>
            </a:r>
          </a:p>
          <a:p>
            <a:pPr lvl="1"/>
            <a:r>
              <a:rPr lang="en-US" sz="2000" dirty="0" smtClean="0"/>
              <a:t>Initialize a priority queue that contains those items.</a:t>
            </a:r>
          </a:p>
          <a:p>
            <a:pPr lvl="1"/>
            <a:r>
              <a:rPr lang="en-US" sz="2000" dirty="0" smtClean="0"/>
              <a:t>Initialize result to empty list.</a:t>
            </a:r>
          </a:p>
          <a:p>
            <a:pPr lvl="1"/>
            <a:r>
              <a:rPr lang="en-US" sz="2000" dirty="0" smtClean="0"/>
              <a:t>While the priority queue is not empty:</a:t>
            </a:r>
          </a:p>
          <a:p>
            <a:pPr lvl="2"/>
            <a:r>
              <a:rPr lang="en-US" dirty="0" smtClean="0"/>
              <a:t>Remove max element from queue, add it to beginning of result.</a:t>
            </a:r>
          </a:p>
          <a:p>
            <a:r>
              <a:rPr lang="en-US" sz="2400" dirty="0" smtClean="0"/>
              <a:t>We will see an implementation (</a:t>
            </a:r>
            <a:r>
              <a:rPr lang="en-US" sz="2400" dirty="0" err="1" smtClean="0"/>
              <a:t>heapsort</a:t>
            </a:r>
            <a:r>
              <a:rPr lang="en-US" sz="2400" dirty="0" smtClean="0"/>
              <a:t>) of this algorithm that takes </a:t>
            </a:r>
            <a:r>
              <a:rPr lang="el-GR" sz="2400" dirty="0" smtClean="0"/>
              <a:t>Θ(</a:t>
            </a:r>
            <a:r>
              <a:rPr lang="en-US" sz="2400" dirty="0" smtClean="0"/>
              <a:t>N </a:t>
            </a:r>
            <a:r>
              <a:rPr lang="en-US" sz="2400" dirty="0" err="1" smtClean="0"/>
              <a:t>lg</a:t>
            </a:r>
            <a:r>
              <a:rPr lang="en-US" sz="2400" dirty="0" smtClean="0"/>
              <a:t> N) time.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5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4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25402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8352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3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36603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4238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3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069040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8974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3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256293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8023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2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01591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8391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2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580391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9954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2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315776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1435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1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767772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7588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1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46863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7148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1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65436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Implementation 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just store them on an array.</a:t>
            </a:r>
          </a:p>
          <a:p>
            <a:pPr lvl="1"/>
            <a:r>
              <a:rPr lang="en-US" dirty="0" smtClean="0"/>
              <a:t>Time: </a:t>
            </a:r>
            <a:r>
              <a:rPr lang="el-GR" dirty="0" smtClean="0"/>
              <a:t>Θ(</a:t>
            </a:r>
            <a:r>
              <a:rPr lang="en-US" dirty="0" smtClean="0"/>
              <a:t>???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(Assumption: the array has enough memory.)</a:t>
            </a:r>
          </a:p>
          <a:p>
            <a:pPr lvl="1"/>
            <a:r>
              <a:rPr lang="en-US" dirty="0" smtClean="0"/>
              <a:t>Store the item at the end of the array.</a:t>
            </a:r>
          </a:p>
          <a:p>
            <a:pPr lvl="1"/>
            <a:r>
              <a:rPr lang="en-US" dirty="0"/>
              <a:t>Time: </a:t>
            </a:r>
            <a:r>
              <a:rPr lang="el-GR" dirty="0"/>
              <a:t>Θ(</a:t>
            </a:r>
            <a:r>
              <a:rPr lang="en-US" dirty="0"/>
              <a:t>???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Scan the array to find max item.</a:t>
            </a:r>
          </a:p>
          <a:p>
            <a:pPr lvl="1"/>
            <a:r>
              <a:rPr lang="en-US" dirty="0" smtClean="0"/>
              <a:t>Delete that item.</a:t>
            </a:r>
          </a:p>
          <a:p>
            <a:pPr lvl="1"/>
            <a:r>
              <a:rPr lang="en-US" dirty="0"/>
              <a:t>Time: </a:t>
            </a:r>
            <a:r>
              <a:rPr lang="el-GR" dirty="0"/>
              <a:t>Θ(</a:t>
            </a:r>
            <a:r>
              <a:rPr lang="en-US" dirty="0"/>
              <a:t>???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306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1</a:t>
            </a:r>
          </a:p>
          <a:p>
            <a:r>
              <a:rPr lang="en-US" dirty="0" err="1" smtClean="0"/>
              <a:t>fixDown</a:t>
            </a:r>
            <a:r>
              <a:rPr lang="en-US" dirty="0" smtClean="0"/>
              <a:t>(counter, N):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77829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*1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0479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Bottom-Up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r>
              <a:rPr lang="en-US" dirty="0" smtClean="0"/>
              <a:t>N = 14</a:t>
            </a:r>
          </a:p>
          <a:p>
            <a:r>
              <a:rPr lang="en-US" dirty="0" smtClean="0"/>
              <a:t>counter = 1</a:t>
            </a:r>
          </a:p>
          <a:p>
            <a:r>
              <a:rPr lang="en-US" dirty="0" smtClean="0"/>
              <a:t>DONE!!!</a:t>
            </a:r>
          </a:p>
          <a:p>
            <a:r>
              <a:rPr lang="en-US" dirty="0"/>
              <a:t>The heap condition is now satisfied.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3467"/>
              </p:ext>
            </p:extLst>
          </p:nvPr>
        </p:nvGraphicFramePr>
        <p:xfrm>
          <a:off x="228600" y="4724400"/>
          <a:ext cx="8686812" cy="91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392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  <a:gridCol w="537530"/>
              </a:tblGrid>
              <a:tr h="52289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5664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267200"/>
          </a:xfrm>
        </p:spPr>
        <p:txBody>
          <a:bodyPr/>
          <a:lstStyle/>
          <a:p>
            <a:r>
              <a:rPr lang="en-US" sz="2400" dirty="0"/>
              <a:t>How can we analyze the running time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To simplify, suppose that N =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- 1.</a:t>
            </a:r>
          </a:p>
          <a:p>
            <a:r>
              <a:rPr lang="en-US" sz="2400" dirty="0"/>
              <a:t>The counter starts at value </a:t>
            </a:r>
            <a:r>
              <a:rPr lang="en-US" sz="2400" dirty="0" smtClean="0"/>
              <a:t>???.</a:t>
            </a:r>
          </a:p>
          <a:p>
            <a:r>
              <a:rPr lang="en-US" sz="2400" dirty="0"/>
              <a:t>At that point, we call </a:t>
            </a:r>
            <a:r>
              <a:rPr lang="en-US" sz="2400" dirty="0" err="1"/>
              <a:t>fixDown</a:t>
            </a:r>
            <a:r>
              <a:rPr lang="en-US" sz="2400" dirty="0"/>
              <a:t> on a heap of </a:t>
            </a:r>
            <a:r>
              <a:rPr lang="en-US" sz="2400" dirty="0" smtClean="0"/>
              <a:t>size ???.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4267200"/>
            <a:ext cx="5181600" cy="24006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</a:rPr>
              <a:t>Heap </a:t>
            </a:r>
            <a:r>
              <a:rPr lang="en-US" sz="2000" dirty="0" err="1">
                <a:solidFill>
                  <a:prstClr val="black"/>
                </a:solidFill>
              </a:rPr>
              <a:t>bottom_up_heap_init</a:t>
            </a:r>
            <a:r>
              <a:rPr lang="en-US" sz="2000" dirty="0">
                <a:solidFill>
                  <a:prstClr val="black"/>
                </a:solidFill>
              </a:rPr>
              <a:t>(Item * array, </a:t>
            </a:r>
            <a:r>
              <a:rPr lang="en-US" sz="2000" dirty="0" err="1">
                <a:solidFill>
                  <a:prstClr val="black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 N)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for counter = N/2, ..., 1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 err="1">
                <a:solidFill>
                  <a:prstClr val="black"/>
                </a:solidFill>
              </a:rPr>
              <a:t>fixDown</a:t>
            </a:r>
            <a:r>
              <a:rPr lang="en-US" sz="2000" dirty="0">
                <a:solidFill>
                  <a:prstClr val="black"/>
                </a:solidFill>
              </a:rPr>
              <a:t>(array, counter, N).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Heap result = </a:t>
            </a:r>
            <a:r>
              <a:rPr lang="en-US" sz="2000" dirty="0" err="1">
                <a:solidFill>
                  <a:prstClr val="black"/>
                </a:solidFill>
              </a:rPr>
              <a:t>malloc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 err="1">
                <a:solidFill>
                  <a:prstClr val="black"/>
                </a:solidFill>
              </a:rPr>
              <a:t>sizeof</a:t>
            </a:r>
            <a:r>
              <a:rPr lang="en-US" sz="2000" dirty="0">
                <a:solidFill>
                  <a:prstClr val="black"/>
                </a:solidFill>
              </a:rPr>
              <a:t>(*result)).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result.array</a:t>
            </a:r>
            <a:r>
              <a:rPr lang="en-US" sz="2000" dirty="0">
                <a:solidFill>
                  <a:prstClr val="black"/>
                </a:solidFill>
              </a:rPr>
              <a:t> = array.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result.N</a:t>
            </a:r>
            <a:r>
              <a:rPr lang="en-US" sz="2000" dirty="0">
                <a:solidFill>
                  <a:prstClr val="black"/>
                </a:solidFill>
              </a:rPr>
              <a:t> = N.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return result.</a:t>
            </a:r>
          </a:p>
        </p:txBody>
      </p:sp>
    </p:spTree>
    <p:extLst>
      <p:ext uri="{BB962C8B-B14F-4D97-AF65-F5344CB8AC3E}">
        <p14:creationId xmlns:p14="http://schemas.microsoft.com/office/powerpoint/2010/main" val="18696641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267200"/>
          </a:xfrm>
        </p:spPr>
        <p:txBody>
          <a:bodyPr/>
          <a:lstStyle/>
          <a:p>
            <a:r>
              <a:rPr lang="en-US" sz="2400" dirty="0"/>
              <a:t>How can we analyze the running time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To simplify, suppose that N =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- 1.</a:t>
            </a:r>
          </a:p>
          <a:p>
            <a:r>
              <a:rPr lang="en-US" sz="2400" dirty="0"/>
              <a:t>The counter starts at value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 - 1.</a:t>
            </a:r>
          </a:p>
          <a:p>
            <a:r>
              <a:rPr lang="en-US" sz="2400" dirty="0"/>
              <a:t>At that point, we call </a:t>
            </a:r>
            <a:r>
              <a:rPr lang="en-US" sz="2400" dirty="0" err="1"/>
              <a:t>fixDown</a:t>
            </a:r>
            <a:r>
              <a:rPr lang="en-US" sz="2400" dirty="0"/>
              <a:t> on a heap of </a:t>
            </a:r>
            <a:r>
              <a:rPr lang="en-US" sz="2400" dirty="0" smtClean="0"/>
              <a:t>size 3 (=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- 1).</a:t>
            </a:r>
          </a:p>
          <a:p>
            <a:r>
              <a:rPr lang="en-US" sz="2400" dirty="0"/>
              <a:t>For counter values between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 - 1 </a:t>
            </a:r>
            <a:r>
              <a:rPr lang="en-US" sz="2400" dirty="0"/>
              <a:t>and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n-2</a:t>
            </a:r>
            <a:r>
              <a:rPr lang="en-US" sz="2400" dirty="0" smtClean="0"/>
              <a:t>, </a:t>
            </a:r>
            <a:r>
              <a:rPr lang="en-US" sz="2400" dirty="0"/>
              <a:t>we 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- 1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4267200"/>
            <a:ext cx="5181600" cy="24006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</a:rPr>
              <a:t>Heap </a:t>
            </a:r>
            <a:r>
              <a:rPr lang="en-US" sz="2000" dirty="0" err="1">
                <a:solidFill>
                  <a:prstClr val="black"/>
                </a:solidFill>
              </a:rPr>
              <a:t>bottom_up_heap_init</a:t>
            </a:r>
            <a:r>
              <a:rPr lang="en-US" sz="2000" dirty="0">
                <a:solidFill>
                  <a:prstClr val="black"/>
                </a:solidFill>
              </a:rPr>
              <a:t>(Item * array, </a:t>
            </a:r>
            <a:r>
              <a:rPr lang="en-US" sz="2000" dirty="0" err="1">
                <a:solidFill>
                  <a:prstClr val="black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 N)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for counter = N/2, ..., 1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 err="1">
                <a:solidFill>
                  <a:prstClr val="black"/>
                </a:solidFill>
              </a:rPr>
              <a:t>fixDown</a:t>
            </a:r>
            <a:r>
              <a:rPr lang="en-US" sz="2000" dirty="0">
                <a:solidFill>
                  <a:prstClr val="black"/>
                </a:solidFill>
              </a:rPr>
              <a:t>(array, counter, N).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Heap result = </a:t>
            </a:r>
            <a:r>
              <a:rPr lang="en-US" sz="2000" dirty="0" err="1">
                <a:solidFill>
                  <a:prstClr val="black"/>
                </a:solidFill>
              </a:rPr>
              <a:t>malloc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 err="1">
                <a:solidFill>
                  <a:prstClr val="black"/>
                </a:solidFill>
              </a:rPr>
              <a:t>sizeof</a:t>
            </a:r>
            <a:r>
              <a:rPr lang="en-US" sz="2000" dirty="0">
                <a:solidFill>
                  <a:prstClr val="black"/>
                </a:solidFill>
              </a:rPr>
              <a:t>(*result)).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result.array</a:t>
            </a:r>
            <a:r>
              <a:rPr lang="en-US" sz="2000" dirty="0">
                <a:solidFill>
                  <a:prstClr val="black"/>
                </a:solidFill>
              </a:rPr>
              <a:t> = array.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result.N</a:t>
            </a:r>
            <a:r>
              <a:rPr lang="en-US" sz="2000" dirty="0">
                <a:solidFill>
                  <a:prstClr val="black"/>
                </a:solidFill>
              </a:rPr>
              <a:t> = N.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return result.</a:t>
            </a:r>
          </a:p>
        </p:txBody>
      </p:sp>
    </p:spTree>
    <p:extLst>
      <p:ext uri="{BB962C8B-B14F-4D97-AF65-F5344CB8AC3E}">
        <p14:creationId xmlns:p14="http://schemas.microsoft.com/office/powerpoint/2010/main" val="24627996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267200"/>
          </a:xfrm>
        </p:spPr>
        <p:txBody>
          <a:bodyPr/>
          <a:lstStyle/>
          <a:p>
            <a:r>
              <a:rPr lang="en-US" sz="2400" dirty="0" smtClean="0"/>
              <a:t>For </a:t>
            </a:r>
            <a:r>
              <a:rPr lang="en-US" sz="2400" dirty="0"/>
              <a:t>counter values between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 - 1 </a:t>
            </a:r>
            <a:r>
              <a:rPr lang="en-US" sz="2400" dirty="0"/>
              <a:t>and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n-2</a:t>
            </a:r>
            <a:r>
              <a:rPr lang="en-US" sz="2400" dirty="0" smtClean="0"/>
              <a:t>, </a:t>
            </a:r>
            <a:r>
              <a:rPr lang="en-US" sz="2400" dirty="0"/>
              <a:t>we 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- 1</a:t>
            </a:r>
            <a:r>
              <a:rPr lang="en-US" sz="2400" dirty="0"/>
              <a:t>.</a:t>
            </a:r>
          </a:p>
          <a:p>
            <a:r>
              <a:rPr lang="en-US" sz="2400" dirty="0"/>
              <a:t>For counter values between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n-2</a:t>
            </a:r>
            <a:r>
              <a:rPr lang="en-US" sz="2400" dirty="0" smtClean="0"/>
              <a:t> - 1 </a:t>
            </a:r>
            <a:r>
              <a:rPr lang="en-US" sz="2400" dirty="0"/>
              <a:t>and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n-3</a:t>
            </a:r>
            <a:r>
              <a:rPr lang="en-US" sz="2400" dirty="0" smtClean="0"/>
              <a:t>, </a:t>
            </a:r>
            <a:r>
              <a:rPr lang="en-US" sz="2400" dirty="0"/>
              <a:t>we 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???.</a:t>
            </a:r>
            <a:endParaRPr lang="en-US" sz="2400" dirty="0"/>
          </a:p>
          <a:p>
            <a:r>
              <a:rPr lang="en-US" sz="2400" dirty="0" smtClean="0"/>
              <a:t>…</a:t>
            </a:r>
            <a:endParaRPr lang="en-US" sz="2400" dirty="0"/>
          </a:p>
          <a:p>
            <a:r>
              <a:rPr lang="en-US" sz="2400" dirty="0"/>
              <a:t>For counter </a:t>
            </a:r>
            <a:r>
              <a:rPr lang="en-US" sz="2400" dirty="0" smtClean="0"/>
              <a:t>value 2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we </a:t>
            </a:r>
            <a:r>
              <a:rPr lang="en-US" sz="2400" dirty="0"/>
              <a:t>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???.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4267200"/>
            <a:ext cx="5181600" cy="24006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</a:rPr>
              <a:t>Heap </a:t>
            </a:r>
            <a:r>
              <a:rPr lang="en-US" sz="2000" dirty="0" err="1">
                <a:solidFill>
                  <a:prstClr val="black"/>
                </a:solidFill>
              </a:rPr>
              <a:t>bottom_up_heap_init</a:t>
            </a:r>
            <a:r>
              <a:rPr lang="en-US" sz="2000" dirty="0">
                <a:solidFill>
                  <a:prstClr val="black"/>
                </a:solidFill>
              </a:rPr>
              <a:t>(Item * array, </a:t>
            </a:r>
            <a:r>
              <a:rPr lang="en-US" sz="2000" dirty="0" err="1">
                <a:solidFill>
                  <a:prstClr val="black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 N)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for counter = N/2, ..., 1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 err="1">
                <a:solidFill>
                  <a:prstClr val="black"/>
                </a:solidFill>
              </a:rPr>
              <a:t>fixDown</a:t>
            </a:r>
            <a:r>
              <a:rPr lang="en-US" sz="2000" dirty="0">
                <a:solidFill>
                  <a:prstClr val="black"/>
                </a:solidFill>
              </a:rPr>
              <a:t>(array, counter, N).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Heap result = </a:t>
            </a:r>
            <a:r>
              <a:rPr lang="en-US" sz="2000" dirty="0" err="1">
                <a:solidFill>
                  <a:prstClr val="black"/>
                </a:solidFill>
              </a:rPr>
              <a:t>malloc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 err="1">
                <a:solidFill>
                  <a:prstClr val="black"/>
                </a:solidFill>
              </a:rPr>
              <a:t>sizeof</a:t>
            </a:r>
            <a:r>
              <a:rPr lang="en-US" sz="2000" dirty="0">
                <a:solidFill>
                  <a:prstClr val="black"/>
                </a:solidFill>
              </a:rPr>
              <a:t>(*result)).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result.array</a:t>
            </a:r>
            <a:r>
              <a:rPr lang="en-US" sz="2000" dirty="0">
                <a:solidFill>
                  <a:prstClr val="black"/>
                </a:solidFill>
              </a:rPr>
              <a:t> = array.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result.N</a:t>
            </a:r>
            <a:r>
              <a:rPr lang="en-US" sz="2000" dirty="0">
                <a:solidFill>
                  <a:prstClr val="black"/>
                </a:solidFill>
              </a:rPr>
              <a:t> = N.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return result.</a:t>
            </a:r>
          </a:p>
        </p:txBody>
      </p:sp>
    </p:spTree>
    <p:extLst>
      <p:ext uri="{BB962C8B-B14F-4D97-AF65-F5344CB8AC3E}">
        <p14:creationId xmlns:p14="http://schemas.microsoft.com/office/powerpoint/2010/main" val="17507775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267200"/>
          </a:xfrm>
        </p:spPr>
        <p:txBody>
          <a:bodyPr/>
          <a:lstStyle/>
          <a:p>
            <a:r>
              <a:rPr lang="en-US" sz="2400" dirty="0"/>
              <a:t>For counter values between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 - 1 </a:t>
            </a:r>
            <a:r>
              <a:rPr lang="en-US" sz="2400" dirty="0"/>
              <a:t>and 2</a:t>
            </a:r>
            <a:r>
              <a:rPr lang="en-US" sz="2400" baseline="30000" dirty="0"/>
              <a:t>n-2</a:t>
            </a:r>
            <a:r>
              <a:rPr lang="en-US" sz="2400" dirty="0"/>
              <a:t>, we 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- 1</a:t>
            </a:r>
            <a:r>
              <a:rPr lang="en-US" sz="2400" dirty="0"/>
              <a:t>.</a:t>
            </a:r>
          </a:p>
          <a:p>
            <a:r>
              <a:rPr lang="en-US" sz="2400" dirty="0"/>
              <a:t>For counter values between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n-2</a:t>
            </a:r>
            <a:r>
              <a:rPr lang="en-US" sz="2400" dirty="0" smtClean="0"/>
              <a:t> - 1 </a:t>
            </a:r>
            <a:r>
              <a:rPr lang="en-US" sz="2400" dirty="0"/>
              <a:t>and 2</a:t>
            </a:r>
            <a:r>
              <a:rPr lang="en-US" sz="2400" baseline="30000" dirty="0"/>
              <a:t>n-3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/>
              <a:t>we 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7 (=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- 1).</a:t>
            </a:r>
            <a:endParaRPr lang="en-US" sz="2400" dirty="0"/>
          </a:p>
          <a:p>
            <a:r>
              <a:rPr lang="en-US" sz="2400" dirty="0" smtClean="0"/>
              <a:t>…</a:t>
            </a:r>
            <a:endParaRPr lang="en-US" sz="2400" dirty="0"/>
          </a:p>
          <a:p>
            <a:r>
              <a:rPr lang="en-US" sz="2400" dirty="0"/>
              <a:t>For counter </a:t>
            </a:r>
            <a:r>
              <a:rPr lang="en-US" sz="2400" dirty="0" smtClean="0"/>
              <a:t>value 2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we </a:t>
            </a:r>
            <a:r>
              <a:rPr lang="en-US" sz="2400" dirty="0"/>
              <a:t>call </a:t>
            </a:r>
            <a:r>
              <a:rPr lang="en-US" sz="2400" dirty="0" err="1"/>
              <a:t>fixDown</a:t>
            </a:r>
            <a:r>
              <a:rPr lang="en-US" sz="2400" dirty="0"/>
              <a:t> on a heap of size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- 1.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4267200"/>
            <a:ext cx="5181600" cy="240065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</a:rPr>
              <a:t>Heap </a:t>
            </a:r>
            <a:r>
              <a:rPr lang="en-US" sz="2000" dirty="0" err="1">
                <a:solidFill>
                  <a:prstClr val="black"/>
                </a:solidFill>
              </a:rPr>
              <a:t>bottom_up_heap_init</a:t>
            </a:r>
            <a:r>
              <a:rPr lang="en-US" sz="2000" dirty="0">
                <a:solidFill>
                  <a:prstClr val="black"/>
                </a:solidFill>
              </a:rPr>
              <a:t>(Item * array, </a:t>
            </a:r>
            <a:r>
              <a:rPr lang="en-US" sz="2000" dirty="0" err="1">
                <a:solidFill>
                  <a:prstClr val="black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 N)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for counter = N/2, ..., 1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 err="1">
                <a:solidFill>
                  <a:prstClr val="black"/>
                </a:solidFill>
              </a:rPr>
              <a:t>fixDown</a:t>
            </a:r>
            <a:r>
              <a:rPr lang="en-US" sz="2000" dirty="0">
                <a:solidFill>
                  <a:prstClr val="black"/>
                </a:solidFill>
              </a:rPr>
              <a:t>(array, counter, N).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Heap result = </a:t>
            </a:r>
            <a:r>
              <a:rPr lang="en-US" sz="2000" dirty="0" err="1">
                <a:solidFill>
                  <a:prstClr val="black"/>
                </a:solidFill>
              </a:rPr>
              <a:t>malloc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 err="1">
                <a:solidFill>
                  <a:prstClr val="black"/>
                </a:solidFill>
              </a:rPr>
              <a:t>sizeof</a:t>
            </a:r>
            <a:r>
              <a:rPr lang="en-US" sz="2000" dirty="0">
                <a:solidFill>
                  <a:prstClr val="black"/>
                </a:solidFill>
              </a:rPr>
              <a:t>(*result)).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result.array</a:t>
            </a:r>
            <a:r>
              <a:rPr lang="en-US" sz="2000" dirty="0">
                <a:solidFill>
                  <a:prstClr val="black"/>
                </a:solidFill>
              </a:rPr>
              <a:t> = array.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result.N</a:t>
            </a:r>
            <a:r>
              <a:rPr lang="en-US" sz="2000" dirty="0">
                <a:solidFill>
                  <a:prstClr val="black"/>
                </a:solidFill>
              </a:rPr>
              <a:t> = N.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   return result.</a:t>
            </a:r>
          </a:p>
        </p:txBody>
      </p:sp>
    </p:spTree>
    <p:extLst>
      <p:ext uri="{BB962C8B-B14F-4D97-AF65-F5344CB8AC3E}">
        <p14:creationId xmlns:p14="http://schemas.microsoft.com/office/powerpoint/2010/main" val="37193230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253793"/>
              </p:ext>
            </p:extLst>
          </p:nvPr>
        </p:nvGraphicFramePr>
        <p:xfrm>
          <a:off x="457200" y="1295400"/>
          <a:ext cx="80010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43000"/>
                <a:gridCol w="1371600"/>
                <a:gridCol w="1219200"/>
                <a:gridCol w="1143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Counter:</a:t>
                      </a:r>
                    </a:p>
                    <a:p>
                      <a:r>
                        <a:rPr lang="en-US" sz="2000" dirty="0" smtClean="0"/>
                        <a:t>from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Counter:</a:t>
                      </a:r>
                    </a:p>
                    <a:p>
                      <a:r>
                        <a:rPr lang="en-US" sz="2000" dirty="0" smtClean="0"/>
                        <a:t>to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</a:t>
                      </a:r>
                      <a:r>
                        <a:rPr lang="en-US" sz="2000" baseline="0" dirty="0" smtClean="0"/>
                        <a:t> of Iterations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Heap Size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 per Iteration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r>
                        <a:rPr lang="en-US" sz="2000" baseline="0" dirty="0" smtClean="0"/>
                        <a:t> for All Iterations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n-1</a:t>
                      </a:r>
                      <a:r>
                        <a:rPr lang="en-US" sz="2400" baseline="0" dirty="0" smtClean="0"/>
                        <a:t> - 1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n-2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n-2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 - 1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O(2</a:t>
                      </a:r>
                      <a:r>
                        <a:rPr lang="en-US" sz="2400" baseline="30000" dirty="0" smtClean="0"/>
                        <a:t>n-2</a:t>
                      </a:r>
                      <a:r>
                        <a:rPr lang="en-US" sz="2400" dirty="0" smtClean="0"/>
                        <a:t> * 2)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n-2</a:t>
                      </a:r>
                      <a:r>
                        <a:rPr lang="en-US" sz="2400" baseline="0" dirty="0" smtClean="0"/>
                        <a:t> - 1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n-3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n-3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 - 1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O(3)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O(2</a:t>
                      </a:r>
                      <a:r>
                        <a:rPr lang="en-US" sz="2400" baseline="30000" dirty="0" smtClean="0"/>
                        <a:t>n-3</a:t>
                      </a:r>
                      <a:r>
                        <a:rPr lang="en-US" sz="2400" dirty="0" smtClean="0"/>
                        <a:t> * 3)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n-3</a:t>
                      </a:r>
                      <a:r>
                        <a:rPr lang="en-US" sz="2400" baseline="0" dirty="0" smtClean="0"/>
                        <a:t> - 1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n-4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n-4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4</a:t>
                      </a:r>
                      <a:r>
                        <a:rPr lang="en-US" sz="2400" dirty="0" smtClean="0"/>
                        <a:t> - 1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O(2</a:t>
                      </a:r>
                      <a:r>
                        <a:rPr lang="en-US" sz="2400" baseline="30000" dirty="0" smtClean="0"/>
                        <a:t>n-4</a:t>
                      </a:r>
                      <a:r>
                        <a:rPr lang="en-US" sz="2400" dirty="0" smtClean="0"/>
                        <a:t> * 4)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1</a:t>
                      </a:r>
                      <a:r>
                        <a:rPr lang="en-US" sz="2400" dirty="0" smtClean="0"/>
                        <a:t> - 1=1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0</a:t>
                      </a:r>
                      <a:r>
                        <a:rPr lang="en-US" sz="2400" dirty="0" smtClean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0</a:t>
                      </a:r>
                      <a:r>
                        <a:rPr lang="en-US" sz="2400" dirty="0" smtClean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</a:t>
                      </a:r>
                      <a:r>
                        <a:rPr lang="en-US" sz="2400" dirty="0" smtClean="0"/>
                        <a:t> - 1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O(2</a:t>
                      </a:r>
                      <a:r>
                        <a:rPr lang="en-US" sz="2400" baseline="30000" dirty="0" smtClean="0"/>
                        <a:t>0</a:t>
                      </a:r>
                      <a:r>
                        <a:rPr lang="en-US" sz="2400" dirty="0" smtClean="0"/>
                        <a:t> * n)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23530" y="4495800"/>
                <a:ext cx="8001000" cy="2057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/>
                  <a:t>Sum: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−2</m:t>
                        </m:r>
                      </m:sup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 ∗(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))</m:t>
                        </m:r>
                      </m:e>
                    </m:nary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This is not that trivial to analyze.</a:t>
                </a:r>
              </a:p>
              <a:p>
                <a:r>
                  <a:rPr lang="en-US" sz="2400" dirty="0"/>
                  <a:t>It turns out </a:t>
                </a:r>
                <a:r>
                  <a:rPr lang="en-US" sz="2400" dirty="0" smtClean="0"/>
                  <a:t>that</a:t>
                </a:r>
                <a:r>
                  <a:rPr lang="el-GR" sz="2400" dirty="0" smtClean="0"/>
                  <a:t>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/>
                          </a:rPr>
                          <m:t>−2</m:t>
                        </m:r>
                      </m:sup>
                      <m:e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 ∗(</m:t>
                        </m:r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latin typeface="Cambria Math"/>
                          </a:rPr>
                          <m:t>))</m:t>
                        </m:r>
                      </m:e>
                    </m:nary>
                  </m:oMath>
                </a14:m>
                <a:r>
                  <a:rPr lang="en-US" sz="2400" dirty="0" smtClean="0"/>
                  <a:t> = </a:t>
                </a:r>
                <a:r>
                  <a:rPr lang="el-GR" sz="2400" dirty="0" smtClean="0"/>
                  <a:t>Θ(Ν)</a:t>
                </a:r>
              </a:p>
              <a:p>
                <a:r>
                  <a:rPr lang="en-US" sz="2400" dirty="0" smtClean="0"/>
                  <a:t>Thus, </a:t>
                </a:r>
                <a:r>
                  <a:rPr lang="en-US" sz="2400" dirty="0"/>
                  <a:t>bottom-up batch initialization takes linear time</a:t>
                </a:r>
                <a:r>
                  <a:rPr lang="en-US" sz="2400" dirty="0" smtClean="0"/>
                  <a:t>.</a:t>
                </a:r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30" y="4495800"/>
                <a:ext cx="8001000" cy="2057400"/>
              </a:xfrm>
              <a:prstGeom prst="rect">
                <a:avLst/>
              </a:prstGeom>
              <a:blipFill rotWithShape="1">
                <a:blip r:embed="rId2"/>
                <a:stretch>
                  <a:fillRect l="-990" t="-28487" b="-1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5469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Versus Top-Down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Top-down </a:t>
            </a:r>
            <a:r>
              <a:rPr lang="en-US" dirty="0"/>
              <a:t>initialization does not touch the input array.</a:t>
            </a:r>
          </a:p>
          <a:p>
            <a:pPr lvl="1"/>
            <a:r>
              <a:rPr lang="en-US" dirty="0"/>
              <a:t>Instead, it creates a new heap, where it inserts the data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Thus, it needs O(N) extra space, in addition to the space already taken by the input array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Bottom-up initialization, instead, changes the input array.</a:t>
            </a:r>
          </a:p>
          <a:p>
            <a:pPr lvl="1"/>
            <a:r>
              <a:rPr lang="en-US" dirty="0"/>
              <a:t>The heap does not allocate memory for a new array.</a:t>
            </a:r>
          </a:p>
          <a:p>
            <a:pPr lvl="1"/>
            <a:r>
              <a:rPr lang="en-US" dirty="0"/>
              <a:t>Instead, the heap uses the input array as its own array.</a:t>
            </a:r>
          </a:p>
          <a:p>
            <a:pPr lvl="1"/>
            <a:r>
              <a:rPr lang="en-US" dirty="0"/>
              <a:t>Consequently, it needs O(1) extra space, in addition to the space already taken by the input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30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heapsort</a:t>
            </a:r>
            <a:r>
              <a:rPr lang="en-US" dirty="0"/>
              <a:t>(Item a[], </a:t>
            </a:r>
            <a:r>
              <a:rPr lang="en-US" dirty="0" err="1" smtClean="0"/>
              <a:t>int</a:t>
            </a:r>
            <a:r>
              <a:rPr lang="en-US" dirty="0" smtClean="0"/>
              <a:t> 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bottom_up_heap_init</a:t>
            </a:r>
            <a:r>
              <a:rPr lang="en-US" dirty="0" smtClean="0"/>
              <a:t>(a, N).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for counter = N, …, 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exch</a:t>
            </a:r>
            <a:r>
              <a:rPr lang="en-US" dirty="0" smtClean="0"/>
              <a:t>(a[1], a[counter]).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fixDown</a:t>
            </a:r>
            <a:r>
              <a:rPr lang="en-US" dirty="0" smtClean="0"/>
              <a:t>(a, 1</a:t>
            </a:r>
            <a:r>
              <a:rPr lang="en-US" smtClean="0"/>
              <a:t>, counter-1).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31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Implementation 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just store them on an array.</a:t>
            </a:r>
          </a:p>
          <a:p>
            <a:pPr lvl="1"/>
            <a:r>
              <a:rPr lang="en-US" dirty="0" smtClean="0"/>
              <a:t>Time: </a:t>
            </a:r>
            <a:r>
              <a:rPr lang="el-GR" dirty="0" smtClean="0"/>
              <a:t>Θ(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, good!</a:t>
            </a:r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(Assumption: the array has enough memory.)</a:t>
            </a:r>
          </a:p>
          <a:p>
            <a:pPr lvl="1"/>
            <a:r>
              <a:rPr lang="en-US" dirty="0" smtClean="0"/>
              <a:t>Store the item at the end of the array.</a:t>
            </a:r>
          </a:p>
          <a:p>
            <a:pPr lvl="1"/>
            <a:r>
              <a:rPr lang="en-US" dirty="0"/>
              <a:t>Time: </a:t>
            </a:r>
            <a:r>
              <a:rPr lang="el-GR" dirty="0" smtClean="0"/>
              <a:t>Θ(</a:t>
            </a:r>
            <a:r>
              <a:rPr lang="en-US" dirty="0" smtClean="0"/>
              <a:t>1</a:t>
            </a:r>
            <a:r>
              <a:rPr lang="el-GR" dirty="0" smtClean="0"/>
              <a:t>)</a:t>
            </a:r>
            <a:r>
              <a:rPr lang="en-US" dirty="0" smtClean="0"/>
              <a:t>, good!</a:t>
            </a:r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Scan the array to find max item.</a:t>
            </a:r>
          </a:p>
          <a:p>
            <a:pPr lvl="1"/>
            <a:r>
              <a:rPr lang="en-US" dirty="0" smtClean="0"/>
              <a:t>Delete that item.</a:t>
            </a:r>
          </a:p>
          <a:p>
            <a:pPr lvl="1"/>
            <a:r>
              <a:rPr lang="en-US" dirty="0"/>
              <a:t>Time: </a:t>
            </a:r>
            <a:r>
              <a:rPr lang="el-GR" dirty="0" smtClean="0"/>
              <a:t>Θ(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, bad!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0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Implementation Using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just store them on an list.</a:t>
            </a:r>
          </a:p>
          <a:p>
            <a:pPr lvl="1"/>
            <a:r>
              <a:rPr lang="en-US" dirty="0" smtClean="0"/>
              <a:t>Time: </a:t>
            </a:r>
            <a:r>
              <a:rPr lang="el-GR" dirty="0" smtClean="0"/>
              <a:t>Θ(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, good!</a:t>
            </a:r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Store the item at the beginning (or end) of the list.</a:t>
            </a:r>
          </a:p>
          <a:p>
            <a:pPr lvl="1"/>
            <a:r>
              <a:rPr lang="en-US" dirty="0"/>
              <a:t>Time: </a:t>
            </a:r>
            <a:r>
              <a:rPr lang="el-GR" dirty="0" smtClean="0"/>
              <a:t>Θ(</a:t>
            </a:r>
            <a:r>
              <a:rPr lang="en-US" dirty="0" smtClean="0"/>
              <a:t>1</a:t>
            </a:r>
            <a:r>
              <a:rPr lang="el-GR" dirty="0" smtClean="0"/>
              <a:t>)</a:t>
            </a:r>
            <a:r>
              <a:rPr lang="en-US" dirty="0" smtClean="0"/>
              <a:t>, good!</a:t>
            </a:r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Scan the list to find max item.</a:t>
            </a:r>
          </a:p>
          <a:p>
            <a:pPr lvl="1"/>
            <a:r>
              <a:rPr lang="en-US" dirty="0" smtClean="0"/>
              <a:t>Delete that item.</a:t>
            </a:r>
          </a:p>
          <a:p>
            <a:pPr lvl="1"/>
            <a:r>
              <a:rPr lang="en-US" dirty="0"/>
              <a:t>Time: </a:t>
            </a:r>
            <a:r>
              <a:rPr lang="el-GR" dirty="0" smtClean="0"/>
              <a:t>Θ(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, bad!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74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Ordered Arrays/Lists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sort them.</a:t>
            </a:r>
          </a:p>
          <a:p>
            <a:pPr lvl="1"/>
            <a:r>
              <a:rPr lang="en-US" dirty="0" smtClean="0"/>
              <a:t>Time: </a:t>
            </a:r>
            <a:r>
              <a:rPr lang="el-GR" dirty="0" smtClean="0"/>
              <a:t>Θ(</a:t>
            </a:r>
            <a:r>
              <a:rPr lang="en-US" dirty="0" smtClean="0"/>
              <a:t>???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(Assumption: if using an array, it must have enough memory.)</a:t>
            </a:r>
          </a:p>
          <a:p>
            <a:pPr lvl="1"/>
            <a:r>
              <a:rPr lang="en-US" dirty="0" smtClean="0"/>
              <a:t>Insert the item at the right place, to keep array/list sorted.</a:t>
            </a:r>
          </a:p>
          <a:p>
            <a:pPr lvl="1"/>
            <a:r>
              <a:rPr lang="en-US" dirty="0"/>
              <a:t>Time: </a:t>
            </a:r>
            <a:r>
              <a:rPr lang="el-GR" dirty="0"/>
              <a:t>Θ(</a:t>
            </a:r>
            <a:r>
              <a:rPr lang="en-US" dirty="0"/>
              <a:t>???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Delete the last item.</a:t>
            </a:r>
          </a:p>
          <a:p>
            <a:pPr lvl="1"/>
            <a:r>
              <a:rPr lang="en-US" dirty="0"/>
              <a:t>Time: </a:t>
            </a:r>
            <a:r>
              <a:rPr lang="el-GR" dirty="0"/>
              <a:t>Θ(</a:t>
            </a:r>
            <a:r>
              <a:rPr lang="en-US" dirty="0"/>
              <a:t>???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30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Ordered Arrays/Lists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Given N data, sort them.</a:t>
            </a:r>
          </a:p>
          <a:p>
            <a:pPr lvl="1"/>
            <a:r>
              <a:rPr lang="en-US" dirty="0" smtClean="0"/>
              <a:t>Time</a:t>
            </a:r>
            <a:r>
              <a:rPr lang="en-US" smtClean="0"/>
              <a:t>: O</a:t>
            </a:r>
            <a:r>
              <a:rPr lang="el-GR" smtClean="0"/>
              <a:t>(</a:t>
            </a:r>
            <a:r>
              <a:rPr lang="en-US" dirty="0" smtClean="0"/>
              <a:t>N </a:t>
            </a:r>
            <a:r>
              <a:rPr lang="en-US" dirty="0" err="1" smtClean="0"/>
              <a:t>lg</a:t>
            </a:r>
            <a:r>
              <a:rPr lang="en-US" dirty="0" smtClean="0"/>
              <a:t> N</a:t>
            </a:r>
            <a:r>
              <a:rPr lang="el-GR" dirty="0" smtClean="0"/>
              <a:t>)</a:t>
            </a:r>
            <a:r>
              <a:rPr lang="en-US" dirty="0" smtClean="0"/>
              <a:t>. OK!</a:t>
            </a:r>
          </a:p>
          <a:p>
            <a:r>
              <a:rPr lang="en-US" dirty="0" smtClean="0"/>
              <a:t>Insertion of a new item:</a:t>
            </a:r>
          </a:p>
          <a:p>
            <a:pPr lvl="1"/>
            <a:r>
              <a:rPr lang="en-US" dirty="0" smtClean="0"/>
              <a:t>(Assumption: if using an array, it must have enough memory.)</a:t>
            </a:r>
          </a:p>
          <a:p>
            <a:pPr lvl="1"/>
            <a:r>
              <a:rPr lang="en-US" dirty="0" smtClean="0"/>
              <a:t>Insert the item at the right place, to keep array/list sorted.</a:t>
            </a:r>
          </a:p>
          <a:p>
            <a:pPr lvl="1"/>
            <a:r>
              <a:rPr lang="en-US" dirty="0"/>
              <a:t>Time: </a:t>
            </a:r>
            <a:r>
              <a:rPr lang="en-US" dirty="0" smtClean="0"/>
              <a:t>O</a:t>
            </a:r>
            <a:r>
              <a:rPr lang="el-GR" dirty="0" smtClean="0"/>
              <a:t>(</a:t>
            </a:r>
            <a:r>
              <a:rPr lang="en-US" dirty="0" smtClean="0"/>
              <a:t>N</a:t>
            </a:r>
            <a:r>
              <a:rPr lang="el-GR" dirty="0" smtClean="0"/>
              <a:t>)</a:t>
            </a:r>
            <a:r>
              <a:rPr lang="en-US" dirty="0" smtClean="0"/>
              <a:t>. Bad!</a:t>
            </a:r>
          </a:p>
          <a:p>
            <a:r>
              <a:rPr lang="en-US" dirty="0" smtClean="0"/>
              <a:t>Deletion of max element:</a:t>
            </a:r>
          </a:p>
          <a:p>
            <a:pPr lvl="1"/>
            <a:r>
              <a:rPr lang="en-US" dirty="0" smtClean="0"/>
              <a:t>Delete the last item.</a:t>
            </a:r>
          </a:p>
          <a:p>
            <a:pPr lvl="1"/>
            <a:r>
              <a:rPr lang="en-US" dirty="0"/>
              <a:t>Time: </a:t>
            </a:r>
            <a:r>
              <a:rPr lang="el-GR" dirty="0" smtClean="0"/>
              <a:t>Θ(</a:t>
            </a:r>
            <a:r>
              <a:rPr lang="en-US" dirty="0"/>
              <a:t>1</a:t>
            </a:r>
            <a:r>
              <a:rPr lang="el-GR" dirty="0" smtClean="0"/>
              <a:t>)</a:t>
            </a:r>
            <a:r>
              <a:rPr lang="en-US" dirty="0" smtClean="0"/>
              <a:t>. Good!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8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4892</TotalTime>
  <Words>3761</Words>
  <Application>Microsoft Office PowerPoint</Application>
  <PresentationFormat>On-screen Show (4:3)</PresentationFormat>
  <Paragraphs>1335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PowerPoint Presentation</vt:lpstr>
      <vt:lpstr>Priority Queues</vt:lpstr>
      <vt:lpstr>Priority Queues - Applications</vt:lpstr>
      <vt:lpstr>Priority Queues and Sorting</vt:lpstr>
      <vt:lpstr>Naïve Implementation Using Arrays</vt:lpstr>
      <vt:lpstr>Naïve Implementation Using Arrays</vt:lpstr>
      <vt:lpstr>Naïve Implementation Using Lists</vt:lpstr>
      <vt:lpstr>Using Ordered Arrays/Lists</vt:lpstr>
      <vt:lpstr>Using Ordered Arrays/Lists</vt:lpstr>
      <vt:lpstr>Using Heaps (New Data Type)</vt:lpstr>
      <vt:lpstr>Definition of Heaps</vt:lpstr>
      <vt:lpstr>Representing a Heap</vt:lpstr>
      <vt:lpstr>Representing a Heap</vt:lpstr>
      <vt:lpstr>Representing a Heap</vt:lpstr>
      <vt:lpstr>Increasing a Key</vt:lpstr>
      <vt:lpstr>Increasing a Key</vt:lpstr>
      <vt:lpstr>Increasing a Key</vt:lpstr>
      <vt:lpstr>Increasing a Key</vt:lpstr>
      <vt:lpstr>Increasing a Key</vt:lpstr>
      <vt:lpstr>Increasing a Key</vt:lpstr>
      <vt:lpstr>Decreasing a Key</vt:lpstr>
      <vt:lpstr>Decreasing a Key</vt:lpstr>
      <vt:lpstr>Decreasing a Key</vt:lpstr>
      <vt:lpstr>Decreasing a Key</vt:lpstr>
      <vt:lpstr>Decreasing a Key</vt:lpstr>
      <vt:lpstr>Decreasing a Key</vt:lpstr>
      <vt:lpstr>Insertions and Deletions</vt:lpstr>
      <vt:lpstr>Insertions and Deletions</vt:lpstr>
      <vt:lpstr>Batch Initialization</vt:lpstr>
      <vt:lpstr>Top-Down Batch Initialization</vt:lpstr>
      <vt:lpstr>Top-Down Batch Initialization</vt:lpstr>
      <vt:lpstr>Bottom-Up Batch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Visualizing Bottom-Up Initialization</vt:lpstr>
      <vt:lpstr>Running Time</vt:lpstr>
      <vt:lpstr>Running Time</vt:lpstr>
      <vt:lpstr>Running Time</vt:lpstr>
      <vt:lpstr>Running Time</vt:lpstr>
      <vt:lpstr>Running Time</vt:lpstr>
      <vt:lpstr>Bottom-Up Versus Top-Down</vt:lpstr>
      <vt:lpstr>Heapsort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963</cp:revision>
  <dcterms:created xsi:type="dcterms:W3CDTF">2006-08-16T00:00:00Z</dcterms:created>
  <dcterms:modified xsi:type="dcterms:W3CDTF">2014-04-07T15:16:12Z</dcterms:modified>
</cp:coreProperties>
</file>