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8" r:id="rId3"/>
    <p:sldId id="257" r:id="rId4"/>
    <p:sldId id="259" r:id="rId5"/>
    <p:sldId id="262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69" r:id="rId17"/>
    <p:sldId id="273" r:id="rId18"/>
    <p:sldId id="274" r:id="rId19"/>
    <p:sldId id="275" r:id="rId20"/>
    <p:sldId id="276" r:id="rId21"/>
    <p:sldId id="277" r:id="rId22"/>
    <p:sldId id="282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300" r:id="rId33"/>
    <p:sldId id="295" r:id="rId34"/>
    <p:sldId id="301" r:id="rId35"/>
    <p:sldId id="302" r:id="rId36"/>
    <p:sldId id="296" r:id="rId37"/>
    <p:sldId id="299" r:id="rId3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8"/>
            <p14:sldId id="257"/>
            <p14:sldId id="259"/>
            <p14:sldId id="262"/>
            <p14:sldId id="263"/>
            <p14:sldId id="261"/>
            <p14:sldId id="264"/>
            <p14:sldId id="265"/>
            <p14:sldId id="266"/>
            <p14:sldId id="267"/>
            <p14:sldId id="268"/>
            <p14:sldId id="270"/>
            <p14:sldId id="271"/>
            <p14:sldId id="272"/>
            <p14:sldId id="269"/>
            <p14:sldId id="273"/>
            <p14:sldId id="274"/>
            <p14:sldId id="275"/>
            <p14:sldId id="276"/>
            <p14:sldId id="277"/>
            <p14:sldId id="282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300"/>
            <p14:sldId id="295"/>
            <p14:sldId id="301"/>
            <p14:sldId id="302"/>
            <p14:sldId id="296"/>
            <p14:sldId id="29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3" autoAdjust="0"/>
    <p:restoredTop sz="95066" autoAdjust="0"/>
  </p:normalViewPr>
  <p:slideViewPr>
    <p:cSldViewPr>
      <p:cViewPr>
        <p:scale>
          <a:sx n="90" d="100"/>
          <a:sy n="90" d="100"/>
        </p:scale>
        <p:origin x="-18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Radix Sorting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suppose our items are 3-letter words:</a:t>
            </a:r>
          </a:p>
          <a:p>
            <a:pPr lvl="1"/>
            <a:r>
              <a:rPr lang="en-US" dirty="0" smtClean="0"/>
              <a:t>cat, dog, cab, ate, cow, dip, ago, cot, act, din, any.</a:t>
            </a:r>
          </a:p>
          <a:p>
            <a:r>
              <a:rPr lang="en-US" dirty="0"/>
              <a:t>What will the buckets look like after the first pass</a:t>
            </a:r>
            <a:r>
              <a:rPr lang="en-US" dirty="0" smtClean="0"/>
              <a:t>?</a:t>
            </a:r>
          </a:p>
          <a:p>
            <a:r>
              <a:rPr lang="en-US" dirty="0" smtClean="0"/>
              <a:t>Bucket 'a' = ate, ago, act, any.</a:t>
            </a:r>
          </a:p>
          <a:p>
            <a:r>
              <a:rPr lang="en-US" dirty="0" smtClean="0"/>
              <a:t>Bucket 'c' = cat, cab, cow, cot.</a:t>
            </a:r>
          </a:p>
          <a:p>
            <a:r>
              <a:rPr lang="en-US" dirty="0" smtClean="0"/>
              <a:t>Bucket 'd' = dog, dip, din.</a:t>
            </a:r>
          </a:p>
          <a:p>
            <a:r>
              <a:rPr lang="en-US" b="1" dirty="0" smtClean="0"/>
              <a:t>All other buckets are empty.</a:t>
            </a:r>
          </a:p>
          <a:p>
            <a:r>
              <a:rPr lang="en-US" dirty="0" smtClean="0"/>
              <a:t>How do we rearrange the input array?</a:t>
            </a:r>
          </a:p>
          <a:p>
            <a:pPr lvl="1"/>
            <a:r>
              <a:rPr lang="en-US" dirty="0"/>
              <a:t>ate, ago, act, </a:t>
            </a:r>
            <a:r>
              <a:rPr lang="en-US" dirty="0" smtClean="0"/>
              <a:t>any, </a:t>
            </a:r>
            <a:r>
              <a:rPr lang="en-US" dirty="0"/>
              <a:t>cat, cab, cow, </a:t>
            </a:r>
            <a:r>
              <a:rPr lang="en-US" dirty="0" smtClean="0"/>
              <a:t>cot, </a:t>
            </a:r>
            <a:r>
              <a:rPr lang="en-US" dirty="0"/>
              <a:t>dog, dip, </a:t>
            </a:r>
            <a:r>
              <a:rPr lang="en-US" dirty="0" smtClean="0"/>
              <a:t>din.</a:t>
            </a:r>
          </a:p>
          <a:p>
            <a:r>
              <a:rPr lang="en-US" dirty="0"/>
              <a:t>What </a:t>
            </a:r>
            <a:r>
              <a:rPr lang="en-US" dirty="0" smtClean="0"/>
              <a:t>happens at the second pass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91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first pass:</a:t>
            </a:r>
          </a:p>
          <a:p>
            <a:pPr lvl="1"/>
            <a:r>
              <a:rPr lang="en-US" dirty="0"/>
              <a:t>ate, ago, act, any, cat, cab, cow, cot, dog, dip, din.</a:t>
            </a:r>
          </a:p>
          <a:p>
            <a:r>
              <a:rPr lang="en-US" dirty="0"/>
              <a:t>What happens at the second pass?</a:t>
            </a:r>
          </a:p>
          <a:p>
            <a:r>
              <a:rPr lang="en-US" dirty="0" smtClean="0"/>
              <a:t>Bucket 'a' = ate, ago, act, any.</a:t>
            </a:r>
          </a:p>
          <a:p>
            <a:pPr lvl="1"/>
            <a:r>
              <a:rPr lang="en-US" dirty="0" err="1"/>
              <a:t>subbucket</a:t>
            </a:r>
            <a:r>
              <a:rPr lang="en-US" dirty="0"/>
              <a:t> 'c' = </a:t>
            </a:r>
            <a:r>
              <a:rPr lang="en-US" dirty="0" smtClean="0"/>
              <a:t>act.</a:t>
            </a:r>
          </a:p>
          <a:p>
            <a:pPr lvl="1"/>
            <a:r>
              <a:rPr lang="en-US" dirty="0" err="1"/>
              <a:t>subbucket</a:t>
            </a:r>
            <a:r>
              <a:rPr lang="en-US" dirty="0"/>
              <a:t> </a:t>
            </a:r>
            <a:r>
              <a:rPr lang="en-US" dirty="0" smtClean="0"/>
              <a:t>'g' </a:t>
            </a:r>
            <a:r>
              <a:rPr lang="en-US" dirty="0"/>
              <a:t>= </a:t>
            </a:r>
            <a:r>
              <a:rPr lang="en-US" dirty="0" smtClean="0"/>
              <a:t>ago.</a:t>
            </a:r>
            <a:endParaRPr lang="en-US" dirty="0"/>
          </a:p>
          <a:p>
            <a:pPr lvl="1"/>
            <a:r>
              <a:rPr lang="en-US" dirty="0" err="1"/>
              <a:t>subbucket</a:t>
            </a:r>
            <a:r>
              <a:rPr lang="en-US" dirty="0"/>
              <a:t> </a:t>
            </a:r>
            <a:r>
              <a:rPr lang="en-US" dirty="0" smtClean="0"/>
              <a:t>'n' </a:t>
            </a:r>
            <a:r>
              <a:rPr lang="en-US" dirty="0"/>
              <a:t>= </a:t>
            </a:r>
            <a:r>
              <a:rPr lang="en-US" dirty="0" smtClean="0"/>
              <a:t>any.</a:t>
            </a:r>
            <a:endParaRPr lang="en-US" dirty="0"/>
          </a:p>
          <a:p>
            <a:pPr lvl="1"/>
            <a:r>
              <a:rPr lang="en-US" dirty="0" err="1"/>
              <a:t>subbucket</a:t>
            </a:r>
            <a:r>
              <a:rPr lang="en-US" dirty="0"/>
              <a:t> </a:t>
            </a:r>
            <a:r>
              <a:rPr lang="en-US" dirty="0" smtClean="0"/>
              <a:t>'t' </a:t>
            </a:r>
            <a:r>
              <a:rPr lang="en-US" dirty="0"/>
              <a:t>= </a:t>
            </a:r>
            <a:r>
              <a:rPr lang="en-US" dirty="0" smtClean="0"/>
              <a:t>ate.</a:t>
            </a:r>
            <a:endParaRPr lang="en-US" dirty="0"/>
          </a:p>
          <a:p>
            <a:r>
              <a:rPr lang="en-US" b="1" dirty="0" smtClean="0"/>
              <a:t>All other buckets are empty.</a:t>
            </a:r>
          </a:p>
          <a:p>
            <a:r>
              <a:rPr lang="en-US" dirty="0" smtClean="0"/>
              <a:t>Bucket 'a' is rearranged as act, ago, any, ate.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103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MSD Radix </a:t>
            </a:r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sz="2000" dirty="0" err="1"/>
              <a:t>radixMSD_help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* items, </a:t>
            </a:r>
            <a:r>
              <a:rPr lang="en-US" sz="2000" dirty="0" err="1"/>
              <a:t>int</a:t>
            </a:r>
            <a:r>
              <a:rPr lang="en-US" sz="2000" dirty="0"/>
              <a:t> left, </a:t>
            </a:r>
            <a:r>
              <a:rPr lang="en-US" sz="2000" dirty="0" err="1"/>
              <a:t>int</a:t>
            </a:r>
            <a:r>
              <a:rPr lang="en-US" sz="2000" dirty="0"/>
              <a:t> right, </a:t>
            </a:r>
            <a:r>
              <a:rPr lang="en-US" sz="2000" dirty="0" err="1"/>
              <a:t>int</a:t>
            </a:r>
            <a:r>
              <a:rPr lang="en-US" sz="2000" dirty="0"/>
              <a:t> * scratch,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digit_position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If the digit position is greater than the number of digits in the items, return.</a:t>
            </a:r>
          </a:p>
          <a:p>
            <a:pPr lvl="1"/>
            <a:r>
              <a:rPr lang="en-US" sz="2000" dirty="0"/>
              <a:t>If right &lt;= left, return.</a:t>
            </a:r>
          </a:p>
          <a:p>
            <a:pPr lvl="1"/>
            <a:r>
              <a:rPr lang="en-US" sz="2000" dirty="0"/>
              <a:t>Count number of items for each bucket.</a:t>
            </a:r>
          </a:p>
          <a:p>
            <a:pPr lvl="1"/>
            <a:r>
              <a:rPr lang="en-US" sz="2000" dirty="0"/>
              <a:t>Figure out where each bucket should be stored (positions of the first and last element of the bucket in the scratch array).</a:t>
            </a:r>
          </a:p>
          <a:p>
            <a:pPr lvl="1"/>
            <a:r>
              <a:rPr lang="en-US" sz="2000" dirty="0"/>
              <a:t>Copy each item to the corresponding bucket (in the scratch array).</a:t>
            </a:r>
          </a:p>
          <a:p>
            <a:pPr lvl="1"/>
            <a:r>
              <a:rPr lang="en-US" sz="2000" dirty="0"/>
              <a:t>Copy the scratch array back into items.</a:t>
            </a:r>
          </a:p>
          <a:p>
            <a:pPr lvl="1"/>
            <a:r>
              <a:rPr lang="en-US" sz="2000" dirty="0"/>
              <a:t>For each bucket:</a:t>
            </a:r>
          </a:p>
          <a:p>
            <a:pPr lvl="2"/>
            <a:r>
              <a:rPr lang="en-US" dirty="0" err="1" smtClean="0"/>
              <a:t>new_left</a:t>
            </a:r>
            <a:r>
              <a:rPr lang="en-US" dirty="0" smtClean="0"/>
              <a:t> </a:t>
            </a:r>
            <a:r>
              <a:rPr lang="en-US" dirty="0"/>
              <a:t>= leftmost position of bucket in items</a:t>
            </a:r>
          </a:p>
          <a:p>
            <a:pPr lvl="2"/>
            <a:r>
              <a:rPr lang="en-US" dirty="0" err="1" smtClean="0"/>
              <a:t>new_right</a:t>
            </a:r>
            <a:r>
              <a:rPr lang="en-US" dirty="0" smtClean="0"/>
              <a:t> </a:t>
            </a:r>
            <a:r>
              <a:rPr lang="en-US" dirty="0"/>
              <a:t>= rightmost position of bucket in items</a:t>
            </a:r>
          </a:p>
          <a:p>
            <a:pPr lvl="2"/>
            <a:r>
              <a:rPr lang="en-US" dirty="0" err="1" smtClean="0"/>
              <a:t>radixMSD_help</a:t>
            </a:r>
            <a:r>
              <a:rPr lang="en-US" dirty="0" smtClean="0"/>
              <a:t>(items</a:t>
            </a:r>
            <a:r>
              <a:rPr lang="en-US" dirty="0"/>
              <a:t>, </a:t>
            </a:r>
            <a:r>
              <a:rPr lang="en-US" dirty="0" err="1"/>
              <a:t>new_left</a:t>
            </a:r>
            <a:r>
              <a:rPr lang="en-US" dirty="0"/>
              <a:t>, </a:t>
            </a:r>
            <a:r>
              <a:rPr lang="en-US" dirty="0" err="1"/>
              <a:t>new_right</a:t>
            </a:r>
            <a:r>
              <a:rPr lang="en-US" dirty="0"/>
              <a:t>, scratch, </a:t>
            </a:r>
            <a:r>
              <a:rPr lang="en-US" dirty="0" smtClean="0"/>
              <a:t>digit_position+1</a:t>
            </a:r>
            <a:r>
              <a:rPr lang="en-US" dirty="0"/>
              <a:t>)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30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MSD Radix </a:t>
            </a:r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sz="2400" dirty="0"/>
              <a:t>See file </a:t>
            </a:r>
            <a:r>
              <a:rPr lang="en-US" sz="2400" dirty="0" err="1"/>
              <a:t>radix_sort.c</a:t>
            </a:r>
            <a:r>
              <a:rPr lang="en-US" sz="2400" dirty="0"/>
              <a:t>.</a:t>
            </a:r>
          </a:p>
          <a:p>
            <a:r>
              <a:rPr lang="en-US" sz="2400" dirty="0"/>
              <a:t>Note: the implementation of MSD radix sort in that file is not very efficient.</a:t>
            </a:r>
          </a:p>
          <a:p>
            <a:r>
              <a:rPr lang="en-US" sz="2400" dirty="0"/>
              <a:t>Certain quantities (like number of digits per item, number of bits per digit) get computed a lot of times.</a:t>
            </a:r>
          </a:p>
          <a:p>
            <a:pPr lvl="1"/>
            <a:r>
              <a:rPr lang="en-US" sz="2000" dirty="0"/>
              <a:t>You can definitely make the implementation a lot more efficient.</a:t>
            </a:r>
          </a:p>
          <a:p>
            <a:r>
              <a:rPr lang="en-US" sz="2400" dirty="0"/>
              <a:t>The goal was to have the code be as clear and easy to read as possible.</a:t>
            </a:r>
          </a:p>
          <a:p>
            <a:pPr lvl="1"/>
            <a:r>
              <a:rPr lang="en-US" sz="2000" dirty="0"/>
              <a:t>I avoided optimizations that would make the code harder to read.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981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MSD Radix </a:t>
            </a:r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ile </a:t>
            </a:r>
            <a:r>
              <a:rPr lang="en-US" dirty="0" err="1" smtClean="0"/>
              <a:t>radix_sort.c</a:t>
            </a:r>
            <a:r>
              <a:rPr lang="en-US" dirty="0" smtClean="0"/>
              <a:t> provides </a:t>
            </a:r>
            <a:r>
              <a:rPr lang="en-US" dirty="0"/>
              <a:t>two implementations of MSD radix sort.</a:t>
            </a:r>
          </a:p>
          <a:p>
            <a:r>
              <a:rPr lang="en-US" dirty="0"/>
              <a:t>First implementation: radix equals 2 (each digit is a single bit).</a:t>
            </a:r>
          </a:p>
          <a:p>
            <a:r>
              <a:rPr lang="en-US" dirty="0"/>
              <a:t>Second implementation: radix can be specified as an argument.</a:t>
            </a:r>
          </a:p>
          <a:p>
            <a:pPr lvl="1"/>
            <a:r>
              <a:rPr lang="en-US" dirty="0"/>
              <a:t>But, bits per digit have to divide the size of the integer in bits.</a:t>
            </a:r>
          </a:p>
          <a:p>
            <a:pPr lvl="1"/>
            <a:r>
              <a:rPr lang="en-US" dirty="0"/>
              <a:t>If an integer is 32 bits:</a:t>
            </a:r>
          </a:p>
          <a:p>
            <a:pPr lvl="1"/>
            <a:r>
              <a:rPr lang="en-US" dirty="0"/>
              <a:t>Legal bits for digit are 1, 2, 4, 8, 16, 32.</a:t>
            </a:r>
          </a:p>
          <a:p>
            <a:pPr lvl="1"/>
            <a:r>
              <a:rPr lang="en-US" dirty="0"/>
              <a:t>Legal radixes are: 2, 4, 16, 256, 65536, </a:t>
            </a:r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 takes too much memory…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31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 Digit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// Digit 0 is the least significant digit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get_digit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number,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bits_per_digit</a:t>
            </a:r>
            <a:r>
              <a:rPr lang="en-US" sz="2000" dirty="0"/>
              <a:t>,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digit_position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mask = </a:t>
            </a:r>
            <a:r>
              <a:rPr lang="en-US" sz="2000" dirty="0" err="1"/>
              <a:t>get_mask</a:t>
            </a:r>
            <a:r>
              <a:rPr lang="en-US" sz="2000" dirty="0"/>
              <a:t>(</a:t>
            </a:r>
            <a:r>
              <a:rPr lang="en-US" sz="2000" dirty="0" err="1"/>
              <a:t>bits_per_digit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digits_per_int</a:t>
            </a:r>
            <a:r>
              <a:rPr lang="en-US" sz="2000" dirty="0"/>
              <a:t> = </a:t>
            </a:r>
            <a:r>
              <a:rPr lang="en-US" sz="2000" dirty="0" err="1"/>
              <a:t>sizeof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)*8 / </a:t>
            </a:r>
            <a:r>
              <a:rPr lang="en-US" sz="2000" dirty="0" err="1"/>
              <a:t>bits_per_digit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left_shift</a:t>
            </a:r>
            <a:r>
              <a:rPr lang="en-US" sz="2000" dirty="0"/>
              <a:t> = (</a:t>
            </a:r>
            <a:r>
              <a:rPr lang="en-US" sz="2000" dirty="0" err="1"/>
              <a:t>digits_per_int</a:t>
            </a:r>
            <a:r>
              <a:rPr lang="en-US" sz="2000" dirty="0"/>
              <a:t> - </a:t>
            </a:r>
            <a:r>
              <a:rPr lang="en-US" sz="2000" dirty="0" err="1"/>
              <a:t>digit_position</a:t>
            </a:r>
            <a:r>
              <a:rPr lang="en-US" sz="2000" dirty="0"/>
              <a:t> - 1) * </a:t>
            </a:r>
            <a:r>
              <a:rPr lang="en-US" sz="2000" dirty="0" err="1"/>
              <a:t>bits_per_digit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right_shift</a:t>
            </a:r>
            <a:r>
              <a:rPr lang="en-US" sz="2000" dirty="0"/>
              <a:t> = (</a:t>
            </a:r>
            <a:r>
              <a:rPr lang="en-US" sz="2000" dirty="0" err="1"/>
              <a:t>digits_per_int</a:t>
            </a:r>
            <a:r>
              <a:rPr lang="en-US" sz="2000" dirty="0"/>
              <a:t> - 1) * </a:t>
            </a:r>
            <a:r>
              <a:rPr lang="en-US" sz="2000" dirty="0" err="1"/>
              <a:t>bits_per_digit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  unsigned </a:t>
            </a:r>
            <a:r>
              <a:rPr lang="en-US" sz="2000" dirty="0" err="1">
                <a:solidFill>
                  <a:srgbClr val="FF0000"/>
                </a:solidFill>
              </a:rPr>
              <a:t>int</a:t>
            </a:r>
            <a:r>
              <a:rPr lang="en-US" sz="2000" dirty="0">
                <a:solidFill>
                  <a:srgbClr val="FF0000"/>
                </a:solidFill>
              </a:rPr>
              <a:t> result = number &lt;&lt; </a:t>
            </a:r>
            <a:r>
              <a:rPr lang="en-US" sz="2000" dirty="0" err="1">
                <a:solidFill>
                  <a:srgbClr val="FF0000"/>
                </a:solidFill>
              </a:rPr>
              <a:t>left_shift</a:t>
            </a:r>
            <a:r>
              <a:rPr lang="en-US" sz="2000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  result = result &gt;&gt; </a:t>
            </a:r>
            <a:r>
              <a:rPr lang="en-US" sz="2000" dirty="0" err="1">
                <a:solidFill>
                  <a:srgbClr val="FF0000"/>
                </a:solidFill>
              </a:rPr>
              <a:t>right_shift</a:t>
            </a:r>
            <a:r>
              <a:rPr lang="en-US" sz="2000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000" dirty="0"/>
              <a:t>  return result;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4953000"/>
            <a:ext cx="37428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If result is signed, shifting to the right</a:t>
            </a:r>
            <a:br>
              <a:rPr lang="en-US" b="1" dirty="0" smtClean="0"/>
            </a:br>
            <a:r>
              <a:rPr lang="en-US" b="1" dirty="0" smtClean="0"/>
              <a:t>preserves the sign (i.e., a -1 as most s</a:t>
            </a:r>
            <a:br>
              <a:rPr lang="en-US" b="1" dirty="0" smtClean="0"/>
            </a:br>
            <a:r>
              <a:rPr lang="en-US" b="1" dirty="0" smtClean="0"/>
              <a:t>significant digit).</a:t>
            </a:r>
          </a:p>
        </p:txBody>
      </p:sp>
    </p:spTree>
    <p:extLst>
      <p:ext uri="{BB962C8B-B14F-4D97-AF65-F5344CB8AC3E}">
        <p14:creationId xmlns:p14="http://schemas.microsoft.com/office/powerpoint/2010/main" val="526503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</a:t>
            </a:r>
            <a:r>
              <a:rPr lang="en-US" dirty="0" smtClean="0"/>
              <a:t>Radix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previous version of radix sort is called MSD radix sort.</a:t>
            </a:r>
          </a:p>
          <a:p>
            <a:pPr lvl="1"/>
            <a:r>
              <a:rPr lang="en-US" dirty="0"/>
              <a:t>It goes through the data digit by digit, starting at the most significant digit (MSD).</a:t>
            </a:r>
          </a:p>
          <a:p>
            <a:r>
              <a:rPr lang="en-US" dirty="0"/>
              <a:t>LSD stands for least significant digit.</a:t>
            </a:r>
          </a:p>
          <a:p>
            <a:r>
              <a:rPr lang="en-US" dirty="0"/>
              <a:t>LSD radix sort goes through data starting at the least significant digit.</a:t>
            </a:r>
          </a:p>
          <a:p>
            <a:r>
              <a:rPr lang="en-US" dirty="0"/>
              <a:t>It is somewhat counterintuitive, but:</a:t>
            </a:r>
          </a:p>
          <a:p>
            <a:pPr lvl="1"/>
            <a:r>
              <a:rPr lang="en-US" dirty="0"/>
              <a:t>It works.</a:t>
            </a:r>
          </a:p>
          <a:p>
            <a:pPr lvl="1"/>
            <a:r>
              <a:rPr lang="en-US" dirty="0"/>
              <a:t>It is actually simpler to implement than the MSD version.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477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</a:t>
            </a:r>
            <a:r>
              <a:rPr lang="en-US" dirty="0" smtClean="0"/>
              <a:t>Radix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void </a:t>
            </a:r>
            <a:r>
              <a:rPr lang="en-US" sz="2400" dirty="0" err="1"/>
              <a:t>radixLSD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* items, </a:t>
            </a:r>
            <a:r>
              <a:rPr lang="en-US" sz="2400" dirty="0" err="1"/>
              <a:t>int</a:t>
            </a:r>
            <a:r>
              <a:rPr lang="en-US" sz="2400" dirty="0"/>
              <a:t> length)</a:t>
            </a:r>
          </a:p>
          <a:p>
            <a:pPr marL="0" indent="0">
              <a:buNone/>
            </a:pPr>
            <a:r>
              <a:rPr lang="en-US" sz="2400" dirty="0"/>
              <a:t>{</a:t>
            </a:r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bits_per_item</a:t>
            </a:r>
            <a:r>
              <a:rPr lang="en-US" sz="2400" dirty="0"/>
              <a:t> = </a:t>
            </a:r>
            <a:r>
              <a:rPr lang="en-US" sz="2400" dirty="0" err="1"/>
              <a:t>sizeof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) * 8;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err="1"/>
              <a:t>int</a:t>
            </a:r>
            <a:r>
              <a:rPr lang="en-US" sz="2400" dirty="0"/>
              <a:t> bit;</a:t>
            </a:r>
          </a:p>
          <a:p>
            <a:pPr marL="0" indent="0">
              <a:buNone/>
            </a:pPr>
            <a:r>
              <a:rPr lang="en-US" sz="2400" dirty="0"/>
              <a:t>  for (bit = 0; bit &lt; </a:t>
            </a:r>
            <a:r>
              <a:rPr lang="en-US" sz="2400" dirty="0" err="1"/>
              <a:t>bits_per_item</a:t>
            </a:r>
            <a:r>
              <a:rPr lang="en-US" sz="2400" dirty="0"/>
              <a:t>; bit++)</a:t>
            </a:r>
          </a:p>
          <a:p>
            <a:pPr marL="0" indent="0">
              <a:buNone/>
            </a:pPr>
            <a:r>
              <a:rPr lang="en-US" sz="2400" dirty="0"/>
              <a:t>  {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radixLSD_help</a:t>
            </a:r>
            <a:r>
              <a:rPr lang="en-US" sz="2400" dirty="0"/>
              <a:t>(items, length, </a:t>
            </a:r>
            <a:r>
              <a:rPr lang="en-US" sz="2400" dirty="0" smtClean="0"/>
              <a:t>bit);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printf</a:t>
            </a:r>
            <a:r>
              <a:rPr lang="en-US" sz="2400" dirty="0"/>
              <a:t>("done with bit %d\n", </a:t>
            </a:r>
            <a:r>
              <a:rPr lang="en-US" sz="2400" dirty="0" smtClean="0"/>
              <a:t>bit);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print_arrayb</a:t>
            </a:r>
            <a:r>
              <a:rPr lang="en-US" sz="2400" dirty="0"/>
              <a:t>(items, length);</a:t>
            </a:r>
          </a:p>
          <a:p>
            <a:pPr marL="0" indent="0">
              <a:buNone/>
            </a:pPr>
            <a:r>
              <a:rPr lang="en-US" sz="2400" dirty="0"/>
              <a:t>  }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321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void </a:t>
            </a:r>
            <a:r>
              <a:rPr lang="en-US" dirty="0" err="1"/>
              <a:t>radixLSD_help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* items, </a:t>
            </a:r>
            <a:r>
              <a:rPr lang="en-US" dirty="0" err="1"/>
              <a:t>int</a:t>
            </a:r>
            <a:r>
              <a:rPr lang="en-US" dirty="0"/>
              <a:t> length,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bit)</a:t>
            </a:r>
          </a:p>
          <a:p>
            <a:pPr lvl="1"/>
            <a:r>
              <a:rPr lang="en-US" dirty="0" smtClean="0"/>
              <a:t>Count </a:t>
            </a:r>
            <a:r>
              <a:rPr lang="en-US" dirty="0"/>
              <a:t>number of items for each bucket.</a:t>
            </a:r>
          </a:p>
          <a:p>
            <a:pPr lvl="1"/>
            <a:r>
              <a:rPr lang="en-US" dirty="0"/>
              <a:t>Figure out where each bucket should be stored (positions of the first and last element of the bucket in the scratch array).</a:t>
            </a:r>
          </a:p>
          <a:p>
            <a:pPr lvl="1"/>
            <a:r>
              <a:rPr lang="en-US" dirty="0"/>
              <a:t>Copy each item to the corresponding bucket (in the scratch array).</a:t>
            </a:r>
          </a:p>
          <a:p>
            <a:pPr lvl="1"/>
            <a:r>
              <a:rPr lang="en-US" dirty="0"/>
              <a:t>Copy the scratch array back into items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92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MSD versus LSD: </a:t>
            </a:r>
            <a:r>
              <a:rPr lang="en-US" dirty="0" smtClean="0"/>
              <a:t>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800" dirty="0"/>
              <a:t>The MSD helper function is recursive.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MSD top-level function makes a single call to the MSD helper function.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recursive call works on an individual bucket, and uses the next digit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implementation is more complicated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LSD helper function is not recursive.</a:t>
            </a:r>
          </a:p>
          <a:p>
            <a:pPr lvl="1"/>
            <a:r>
              <a:rPr lang="en-US" dirty="0"/>
              <a:t>The LSD top-level function calls the helper function once for each digit.</a:t>
            </a:r>
          </a:p>
          <a:p>
            <a:pPr lvl="1"/>
            <a:r>
              <a:rPr lang="en-US" dirty="0"/>
              <a:t>Each call of the helper function works on the entire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426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Bits and </a:t>
            </a:r>
            <a:r>
              <a:rPr lang="en-US" dirty="0" smtClean="0"/>
              <a:t>Radixes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binary object is defined as a sequence of bits.</a:t>
            </a:r>
          </a:p>
          <a:p>
            <a:r>
              <a:rPr lang="en-US" dirty="0"/>
              <a:t>In many cases, the order in which we want to sort is identical to the alphabetical order of binary strings.</a:t>
            </a:r>
          </a:p>
          <a:p>
            <a:r>
              <a:rPr lang="en-US" dirty="0"/>
              <a:t>Examples: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9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</a:t>
            </a:r>
            <a:r>
              <a:rPr lang="en-US" dirty="0" err="1"/>
              <a:t>radix_sort.c</a:t>
            </a:r>
            <a:r>
              <a:rPr lang="en-US" dirty="0"/>
              <a:t> provides </a:t>
            </a:r>
            <a:r>
              <a:rPr lang="en-US" dirty="0" smtClean="0"/>
              <a:t>an implementations </a:t>
            </a:r>
            <a:r>
              <a:rPr lang="en-US" dirty="0"/>
              <a:t>of </a:t>
            </a:r>
            <a:r>
              <a:rPr lang="en-US" dirty="0" smtClean="0"/>
              <a:t>LSD </a:t>
            </a:r>
            <a:r>
              <a:rPr lang="en-US" dirty="0"/>
              <a:t>radix </a:t>
            </a:r>
            <a:r>
              <a:rPr lang="en-US" dirty="0" smtClean="0"/>
              <a:t>sort, for radix = 2 (single-bit digits).</a:t>
            </a:r>
          </a:p>
          <a:p>
            <a:r>
              <a:rPr lang="en-US" dirty="0"/>
              <a:t>The implementation prints outs the array after processing each bit.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95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before radix sort:</a:t>
            </a:r>
          </a:p>
          <a:p>
            <a:pPr marL="0" indent="0">
              <a:buNone/>
            </a:pPr>
            <a:r>
              <a:rPr lang="en-US" dirty="0"/>
              <a:t> 0: 4</a:t>
            </a:r>
          </a:p>
          <a:p>
            <a:pPr marL="0" indent="0">
              <a:buNone/>
            </a:pPr>
            <a:r>
              <a:rPr lang="en-US" dirty="0"/>
              <a:t> 1: 93</a:t>
            </a:r>
          </a:p>
          <a:p>
            <a:pPr marL="0" indent="0">
              <a:buNone/>
            </a:pPr>
            <a:r>
              <a:rPr lang="en-US" dirty="0"/>
              <a:t> 2: 5</a:t>
            </a:r>
          </a:p>
          <a:p>
            <a:pPr marL="0" indent="0">
              <a:buNone/>
            </a:pPr>
            <a:r>
              <a:rPr lang="en-US" dirty="0"/>
              <a:t> 3: 104</a:t>
            </a:r>
          </a:p>
          <a:p>
            <a:pPr marL="0" indent="0">
              <a:buNone/>
            </a:pPr>
            <a:r>
              <a:rPr lang="en-US" dirty="0"/>
              <a:t> 4: 53</a:t>
            </a:r>
          </a:p>
          <a:p>
            <a:pPr marL="0" indent="0">
              <a:buNone/>
            </a:pPr>
            <a:r>
              <a:rPr lang="en-US" dirty="0"/>
              <a:t> 5: 90</a:t>
            </a:r>
          </a:p>
          <a:p>
            <a:pPr marL="0" indent="0">
              <a:buNone/>
            </a:pPr>
            <a:r>
              <a:rPr lang="en-US" dirty="0"/>
              <a:t> 6: 208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5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208 00000000000000000000000011010000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 53 00000000000000000000000000110101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10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208 00000000000000000000000011010000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 53 00000000000000000000000000110101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 90 00000000000000000000000001011010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79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2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208 00000000000000000000000011010000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 53 00000000000000000000000000110101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79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3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208 00000000000000000000000011010000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 53 00000000000000000000000000110101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 93 00000000000000000000000001011101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793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done with bit 4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0:          4 00000000000000000000000000000100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1:          5 00000000000000000000000000000101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2:        104 00000000000000000000000001101000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3:        208 00000000000000000000000011010000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4:         53 00000000000000000000000000110101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5:         90 00000000000000000000000001011010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6:         93 00000000000000000000000001011101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79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5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208 00000000000000000000000011010000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 53 00000000000000000000000000110101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793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6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 53 00000000000000000000000000110101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208 00000000000000000000000011010000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104 00000000000000000000000001101000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79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7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 53 00000000000000000000000000110101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208 00000000000000000000000011010000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84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Bits and </a:t>
            </a:r>
            <a:r>
              <a:rPr lang="en-US" dirty="0" smtClean="0"/>
              <a:t>Radixes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binary object is defined as a sequence of bits.</a:t>
            </a:r>
          </a:p>
          <a:p>
            <a:r>
              <a:rPr lang="en-US" dirty="0"/>
              <a:t>In many cases, the order in which we want to sort is identical to the alphabetical order of binary strings.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Sorting positive integers (why only positive</a:t>
            </a:r>
            <a:r>
              <a:rPr lang="en-US" dirty="0" smtClean="0"/>
              <a:t>?).</a:t>
            </a:r>
          </a:p>
          <a:p>
            <a:pPr lvl="1"/>
            <a:r>
              <a:rPr lang="en-US" dirty="0" smtClean="0"/>
              <a:t>Sorting regular strings</a:t>
            </a:r>
            <a:r>
              <a:rPr lang="en-US" dirty="0"/>
              <a:t> </a:t>
            </a:r>
            <a:r>
              <a:rPr lang="en-US" dirty="0" smtClean="0"/>
              <a:t>of characters.</a:t>
            </a:r>
          </a:p>
          <a:p>
            <a:pPr lvl="2"/>
            <a:r>
              <a:rPr lang="en-US" dirty="0"/>
              <a:t>(If by alphabetical order we mean the order defined by the </a:t>
            </a:r>
            <a:r>
              <a:rPr lang="en-US" dirty="0" err="1"/>
              <a:t>strcmp</a:t>
            </a:r>
            <a:r>
              <a:rPr lang="en-US" dirty="0"/>
              <a:t> function, where "Dog" comes before "cat", because capital letters come before lowercase letters).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3299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8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 53 00000000000000000000000000110101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208 00000000000000000000000011010000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328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MSD Radix </a:t>
            </a:r>
            <a:r>
              <a:rPr lang="en-US" dirty="0"/>
              <a:t>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O(</a:t>
            </a:r>
            <a:r>
              <a:rPr lang="en-US" dirty="0" err="1" smtClean="0"/>
              <a:t>Nw</a:t>
            </a:r>
            <a:r>
              <a:rPr lang="en-US" dirty="0" smtClean="0"/>
              <a:t> + R*max(N, 2</a:t>
            </a:r>
            <a:r>
              <a:rPr lang="en-US" baseline="30000" dirty="0" smtClean="0"/>
              <a:t>w</a:t>
            </a:r>
            <a:r>
              <a:rPr lang="en-US" dirty="0" smtClean="0"/>
              <a:t>)) </a:t>
            </a:r>
            <a:r>
              <a:rPr lang="en-US" dirty="0" smtClean="0"/>
              <a:t>time, </a:t>
            </a:r>
            <a:r>
              <a:rPr lang="en-US" dirty="0"/>
              <a:t>where:</a:t>
            </a:r>
          </a:p>
          <a:p>
            <a:pPr lvl="1"/>
            <a:r>
              <a:rPr lang="en-US" dirty="0"/>
              <a:t>N is the number of items to sort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 </a:t>
            </a:r>
            <a:r>
              <a:rPr lang="en-US" dirty="0"/>
              <a:t>is the </a:t>
            </a:r>
            <a:r>
              <a:rPr lang="en-US" dirty="0" smtClean="0"/>
              <a:t>radix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w is the number of digits in the radix-R representation of each item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O(N + </a:t>
            </a:r>
            <a:r>
              <a:rPr lang="en-US" dirty="0" smtClean="0"/>
              <a:t>R) </a:t>
            </a:r>
            <a:r>
              <a:rPr lang="en-US" dirty="0" smtClean="0"/>
              <a:t>space.</a:t>
            </a:r>
          </a:p>
          <a:p>
            <a:pPr lvl="1"/>
            <a:r>
              <a:rPr lang="en-US" dirty="0" smtClean="0"/>
              <a:t>O(N</a:t>
            </a:r>
            <a:r>
              <a:rPr lang="en-US" dirty="0" smtClean="0"/>
              <a:t>) space for input array and scratch array.</a:t>
            </a:r>
          </a:p>
          <a:p>
            <a:pPr lvl="1"/>
            <a:r>
              <a:rPr lang="en-US" dirty="0" smtClean="0"/>
              <a:t>O(R) </a:t>
            </a:r>
            <a:r>
              <a:rPr lang="en-US" dirty="0" smtClean="0"/>
              <a:t>space for counters and indices.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681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SD </a:t>
            </a:r>
            <a:r>
              <a:rPr lang="en-US" dirty="0" smtClean="0"/>
              <a:t>Radix </a:t>
            </a:r>
            <a:r>
              <a:rPr lang="en-US" dirty="0"/>
              <a:t>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O(</a:t>
            </a:r>
            <a:r>
              <a:rPr lang="en-US" dirty="0" err="1" smtClean="0"/>
              <a:t>Nw</a:t>
            </a:r>
            <a:r>
              <a:rPr lang="en-US" dirty="0" smtClean="0"/>
              <a:t> + </a:t>
            </a:r>
            <a:r>
              <a:rPr lang="en-US" dirty="0" err="1" smtClean="0"/>
              <a:t>Rw</a:t>
            </a:r>
            <a:r>
              <a:rPr lang="en-US" dirty="0" smtClean="0"/>
              <a:t>) </a:t>
            </a:r>
            <a:r>
              <a:rPr lang="en-US" dirty="0" smtClean="0"/>
              <a:t>time, </a:t>
            </a:r>
            <a:r>
              <a:rPr lang="en-US" dirty="0"/>
              <a:t>where:</a:t>
            </a:r>
          </a:p>
          <a:p>
            <a:pPr lvl="1"/>
            <a:r>
              <a:rPr lang="en-US" dirty="0"/>
              <a:t>N is the number of items to sort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 </a:t>
            </a:r>
            <a:r>
              <a:rPr lang="en-US" dirty="0"/>
              <a:t>is the </a:t>
            </a:r>
            <a:r>
              <a:rPr lang="en-US" dirty="0" smtClean="0"/>
              <a:t>radix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w is the number of digits in the radix-R representation of each item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fast or faster than the MSD version!!!</a:t>
            </a:r>
          </a:p>
          <a:p>
            <a:pPr lvl="1"/>
            <a:r>
              <a:rPr lang="en-US" dirty="0" smtClean="0"/>
              <a:t>Compare </a:t>
            </a:r>
            <a:r>
              <a:rPr lang="en-US" dirty="0"/>
              <a:t>O(</a:t>
            </a:r>
            <a:r>
              <a:rPr lang="en-US" dirty="0" err="1"/>
              <a:t>Nw</a:t>
            </a:r>
            <a:r>
              <a:rPr lang="en-US" dirty="0"/>
              <a:t> + </a:t>
            </a:r>
            <a:r>
              <a:rPr lang="en-US" dirty="0" err="1"/>
              <a:t>Rw</a:t>
            </a:r>
            <a:r>
              <a:rPr lang="en-US" dirty="0"/>
              <a:t>) </a:t>
            </a:r>
            <a:r>
              <a:rPr lang="en-US" dirty="0" smtClean="0"/>
              <a:t>with </a:t>
            </a:r>
            <a:r>
              <a:rPr lang="en-US" dirty="0"/>
              <a:t>O(</a:t>
            </a:r>
            <a:r>
              <a:rPr lang="en-US" dirty="0" err="1"/>
              <a:t>Nw</a:t>
            </a:r>
            <a:r>
              <a:rPr lang="en-US" dirty="0"/>
              <a:t> + R*max(N, 2</a:t>
            </a:r>
            <a:r>
              <a:rPr lang="en-US" baseline="30000" dirty="0"/>
              <a:t>w</a:t>
            </a:r>
            <a:r>
              <a:rPr lang="en-US" dirty="0"/>
              <a:t>)) 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Compare </a:t>
            </a:r>
            <a:r>
              <a:rPr lang="en-US" dirty="0" err="1" smtClean="0"/>
              <a:t>Rw</a:t>
            </a:r>
            <a:r>
              <a:rPr lang="en-US" dirty="0" smtClean="0"/>
              <a:t> with R*max(N, 2</a:t>
            </a:r>
            <a:r>
              <a:rPr lang="en-US" baseline="30000" dirty="0" smtClean="0"/>
              <a:t>w</a:t>
            </a:r>
            <a:r>
              <a:rPr lang="en-US" dirty="0" smtClean="0"/>
              <a:t>).</a:t>
            </a:r>
            <a:endParaRPr lang="en-US" dirty="0" smtClean="0"/>
          </a:p>
          <a:p>
            <a:r>
              <a:rPr lang="en-US" dirty="0" smtClean="0"/>
              <a:t>O(N + </a:t>
            </a:r>
            <a:r>
              <a:rPr lang="en-US" dirty="0" smtClean="0"/>
              <a:t>R) </a:t>
            </a:r>
            <a:r>
              <a:rPr lang="en-US" dirty="0" smtClean="0"/>
              <a:t>space.</a:t>
            </a:r>
          </a:p>
          <a:p>
            <a:pPr lvl="1"/>
            <a:r>
              <a:rPr lang="en-US" dirty="0" smtClean="0"/>
              <a:t>O(N</a:t>
            </a:r>
            <a:r>
              <a:rPr lang="en-US" dirty="0" smtClean="0"/>
              <a:t>) space for input array and scratch array.</a:t>
            </a:r>
          </a:p>
          <a:p>
            <a:pPr lvl="1"/>
            <a:r>
              <a:rPr lang="en-US" dirty="0" smtClean="0"/>
              <a:t>O(R) </a:t>
            </a:r>
            <a:r>
              <a:rPr lang="en-US" dirty="0" smtClean="0"/>
              <a:t>space for counters and indices.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533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MSD Radix </a:t>
            </a:r>
            <a:r>
              <a:rPr lang="en-US" dirty="0"/>
              <a:t>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1 billion numbers between 1 and 1000.</a:t>
            </a:r>
          </a:p>
          <a:p>
            <a:r>
              <a:rPr lang="en-US" dirty="0"/>
              <a:t>Then, make radix equal to 1001 (max item + 1).</a:t>
            </a:r>
          </a:p>
          <a:p>
            <a:r>
              <a:rPr lang="en-US" dirty="0"/>
              <a:t>What is the number of digits per item in radix-1001 representation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would be the time and space complexity of </a:t>
            </a:r>
            <a:r>
              <a:rPr lang="en-US" dirty="0"/>
              <a:t>MSD and LSD radix </a:t>
            </a:r>
            <a:r>
              <a:rPr lang="en-US" dirty="0"/>
              <a:t>sort in that case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06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Radix </a:t>
            </a:r>
            <a:r>
              <a:rPr lang="en-US" dirty="0"/>
              <a:t>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1 billion numbers between 1 and 1000.</a:t>
            </a:r>
          </a:p>
          <a:p>
            <a:r>
              <a:rPr lang="en-US" dirty="0"/>
              <a:t>Then, make radix equal to 1001 (max item + 1).</a:t>
            </a:r>
          </a:p>
          <a:p>
            <a:r>
              <a:rPr lang="en-US" dirty="0"/>
              <a:t>What is the number of digits per item in radix-1001 representation?</a:t>
            </a:r>
          </a:p>
          <a:p>
            <a:pPr lvl="1"/>
            <a:r>
              <a:rPr lang="en-US" dirty="0" smtClean="0"/>
              <a:t>1 digit</a:t>
            </a:r>
            <a:r>
              <a:rPr lang="en-US" dirty="0" smtClean="0"/>
              <a:t>! So, both MSD and LSD make only one pass.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would be the time and space complexity of </a:t>
            </a:r>
            <a:r>
              <a:rPr lang="en-US" dirty="0"/>
              <a:t>MSD and LSD radix </a:t>
            </a:r>
            <a:r>
              <a:rPr lang="en-US" dirty="0"/>
              <a:t>sort in that </a:t>
            </a:r>
            <a:r>
              <a:rPr lang="en-US" dirty="0" smtClean="0"/>
              <a:t>case?</a:t>
            </a:r>
            <a:endParaRPr lang="en-US" dirty="0" smtClean="0"/>
          </a:p>
          <a:p>
            <a:pPr lvl="1"/>
            <a:r>
              <a:rPr lang="en-US" dirty="0" smtClean="0"/>
              <a:t>O(N+R) </a:t>
            </a:r>
            <a:r>
              <a:rPr lang="en-US" dirty="0"/>
              <a:t>time. </a:t>
            </a:r>
            <a:r>
              <a:rPr lang="en-US" dirty="0" smtClean="0"/>
              <a:t>N dominates </a:t>
            </a:r>
            <a:r>
              <a:rPr lang="en-US" dirty="0" smtClean="0"/>
              <a:t>R, so we get linear </a:t>
            </a:r>
            <a:r>
              <a:rPr lang="en-US" dirty="0"/>
              <a:t>time for sorting, </a:t>
            </a:r>
            <a:r>
              <a:rPr lang="en-US" b="1" u="sng" dirty="0"/>
              <a:t>best choice in this case.</a:t>
            </a:r>
            <a:endParaRPr lang="en-US" b="1" u="sng" dirty="0"/>
          </a:p>
          <a:p>
            <a:pPr lvl="1"/>
            <a:r>
              <a:rPr lang="en-US" dirty="0" smtClean="0"/>
              <a:t>O(N+R</a:t>
            </a:r>
            <a:r>
              <a:rPr lang="en-US" dirty="0" smtClean="0"/>
              <a:t>) extra space (in addition to space taken by the input). </a:t>
            </a:r>
            <a:r>
              <a:rPr lang="en-US" dirty="0" smtClean="0"/>
              <a:t>OK (not great).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8138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MSD Radix </a:t>
            </a:r>
            <a:r>
              <a:rPr lang="en-US" dirty="0"/>
              <a:t>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</a:t>
            </a:r>
            <a:r>
              <a:rPr lang="en-US" dirty="0" smtClean="0"/>
              <a:t>1000 numbers </a:t>
            </a:r>
            <a:r>
              <a:rPr lang="en-US" dirty="0"/>
              <a:t>between 1 and </a:t>
            </a:r>
            <a:r>
              <a:rPr lang="en-US" dirty="0" smtClean="0"/>
              <a:t>1 billion.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radix equal to </a:t>
            </a:r>
            <a:r>
              <a:rPr lang="en-US" dirty="0" smtClean="0"/>
              <a:t>1 billion + 1 </a:t>
            </a:r>
            <a:r>
              <a:rPr lang="en-US" dirty="0"/>
              <a:t>(max item + 1</a:t>
            </a:r>
            <a:r>
              <a:rPr lang="en-US" dirty="0" smtClean="0"/>
              <a:t>):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would be the time and space complexity of </a:t>
            </a:r>
            <a:r>
              <a:rPr lang="en-US" dirty="0"/>
              <a:t>MSD and LSD radix </a:t>
            </a:r>
            <a:r>
              <a:rPr lang="en-US" dirty="0"/>
              <a:t>sort in that case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4582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MSD Radix </a:t>
            </a:r>
            <a:r>
              <a:rPr lang="en-US" dirty="0"/>
              <a:t>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</a:t>
            </a:r>
            <a:r>
              <a:rPr lang="en-US" dirty="0" smtClean="0"/>
              <a:t>1000 numbers </a:t>
            </a:r>
            <a:r>
              <a:rPr lang="en-US" dirty="0"/>
              <a:t>between 1 and </a:t>
            </a:r>
            <a:r>
              <a:rPr lang="en-US" dirty="0" smtClean="0"/>
              <a:t>1 billion.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radix equal to </a:t>
            </a:r>
            <a:r>
              <a:rPr lang="en-US" dirty="0" smtClean="0"/>
              <a:t>1 billion + 1 </a:t>
            </a:r>
            <a:r>
              <a:rPr lang="en-US" dirty="0"/>
              <a:t>(max item + 1</a:t>
            </a:r>
            <a:r>
              <a:rPr lang="en-US" dirty="0" smtClean="0"/>
              <a:t>):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would be the time and space complexity of </a:t>
            </a:r>
            <a:r>
              <a:rPr lang="en-US" dirty="0" smtClean="0"/>
              <a:t>MSD and LSD radix </a:t>
            </a:r>
            <a:r>
              <a:rPr lang="en-US" dirty="0"/>
              <a:t>sort in that case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O(N</a:t>
            </a:r>
            <a:r>
              <a:rPr lang="en-US" dirty="0" smtClean="0"/>
              <a:t>+R</a:t>
            </a:r>
            <a:r>
              <a:rPr lang="en-US" dirty="0" smtClean="0"/>
              <a:t>) </a:t>
            </a:r>
            <a:r>
              <a:rPr lang="en-US" dirty="0"/>
              <a:t>time. </a:t>
            </a:r>
            <a:r>
              <a:rPr lang="en-US" dirty="0" smtClean="0"/>
              <a:t>R dominates, pretty bad time performance.</a:t>
            </a:r>
            <a:endParaRPr lang="en-US" b="1" u="sng" dirty="0"/>
          </a:p>
          <a:p>
            <a:pPr lvl="1"/>
            <a:r>
              <a:rPr lang="en-US" dirty="0" smtClean="0"/>
              <a:t>O(N+R) space. </a:t>
            </a:r>
            <a:r>
              <a:rPr lang="en-US" dirty="0"/>
              <a:t>Again, R dominates, pretty bad </a:t>
            </a:r>
            <a:r>
              <a:rPr lang="en-US" dirty="0" smtClean="0"/>
              <a:t>space requirements.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411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 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029200"/>
          </a:xfrm>
        </p:spPr>
        <p:txBody>
          <a:bodyPr/>
          <a:lstStyle/>
          <a:p>
            <a:r>
              <a:rPr lang="en-US" dirty="0" smtClean="0"/>
              <a:t>Radix </a:t>
            </a:r>
            <a:r>
              <a:rPr lang="en-US" dirty="0"/>
              <a:t>sort summary:</a:t>
            </a:r>
          </a:p>
          <a:p>
            <a:r>
              <a:rPr lang="en-US" dirty="0"/>
              <a:t>Great if range of values is smaller than </a:t>
            </a:r>
            <a:r>
              <a:rPr lang="en-US" dirty="0" smtClean="0"/>
              <a:t>number </a:t>
            </a:r>
            <a:r>
              <a:rPr lang="en-US" dirty="0"/>
              <a:t>of items to sort</a:t>
            </a:r>
            <a:r>
              <a:rPr lang="en-US" dirty="0" smtClean="0"/>
              <a:t>.</a:t>
            </a:r>
          </a:p>
          <a:p>
            <a:r>
              <a:rPr lang="en-US" dirty="0"/>
              <a:t>Great if we can use a radix R such that:</a:t>
            </a:r>
          </a:p>
          <a:p>
            <a:pPr lvl="1"/>
            <a:r>
              <a:rPr lang="en-US" dirty="0"/>
              <a:t>R is much smaller than the number of items we need to sort.</a:t>
            </a:r>
          </a:p>
          <a:p>
            <a:pPr lvl="1"/>
            <a:r>
              <a:rPr lang="en-US" dirty="0"/>
              <a:t>Each item has </a:t>
            </a:r>
            <a:r>
              <a:rPr lang="en-US" dirty="0" smtClean="0"/>
              <a:t>a small number of digits </a:t>
            </a:r>
            <a:r>
              <a:rPr lang="en-US" dirty="0"/>
              <a:t>in radix-R representation, so that we can sort the data </a:t>
            </a:r>
            <a:r>
              <a:rPr lang="en-US" dirty="0" smtClean="0"/>
              <a:t>with only a </a:t>
            </a:r>
            <a:r>
              <a:rPr lang="en-US" dirty="0"/>
              <a:t>few passes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Best cases: 1 or </a:t>
            </a:r>
            <a:r>
              <a:rPr lang="en-US" smtClean="0"/>
              <a:t>2 passes.</a:t>
            </a:r>
            <a:endParaRPr lang="en-US" dirty="0"/>
          </a:p>
          <a:p>
            <a:r>
              <a:rPr lang="en-US" dirty="0"/>
              <a:t>Becomes less attractive as the range of </a:t>
            </a:r>
            <a:r>
              <a:rPr lang="en-US" dirty="0" smtClean="0"/>
              <a:t>digits gets </a:t>
            </a:r>
            <a:r>
              <a:rPr lang="en-US" dirty="0"/>
              <a:t>larger and the number of items to sort gets smaller.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0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Bits and </a:t>
            </a:r>
            <a:r>
              <a:rPr lang="en-US" dirty="0" smtClean="0"/>
              <a:t>Radixes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binary object is defined as a sequence of bits.</a:t>
            </a:r>
          </a:p>
          <a:p>
            <a:r>
              <a:rPr lang="en-US" dirty="0"/>
              <a:t>In many cases, the order in which we want to sort is identical to the alphabetical order of binary strings.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Sorting positive integers (why only positive</a:t>
            </a:r>
            <a:r>
              <a:rPr lang="en-US" dirty="0" smtClean="0"/>
              <a:t>?).</a:t>
            </a:r>
          </a:p>
          <a:p>
            <a:pPr lvl="2"/>
            <a:r>
              <a:rPr lang="en-US" dirty="0" smtClean="0"/>
              <a:t>Negative </a:t>
            </a:r>
            <a:r>
              <a:rPr lang="en-US" dirty="0"/>
              <a:t>integers may have a 1 at the most significant bit, thus coming "after" positive integers in alphabetical order binary </a:t>
            </a:r>
            <a:r>
              <a:rPr lang="en-US" dirty="0" smtClean="0"/>
              <a:t>strings</a:t>
            </a:r>
            <a:endParaRPr lang="en-US" dirty="0"/>
          </a:p>
          <a:p>
            <a:pPr lvl="1"/>
            <a:r>
              <a:rPr lang="en-US" dirty="0"/>
              <a:t>Sorting </a:t>
            </a:r>
            <a:r>
              <a:rPr lang="en-US" dirty="0" smtClean="0"/>
              <a:t>regular strings</a:t>
            </a:r>
            <a:r>
              <a:rPr lang="en-US" dirty="0"/>
              <a:t> </a:t>
            </a:r>
            <a:r>
              <a:rPr lang="en-US" dirty="0" smtClean="0"/>
              <a:t>of characters.</a:t>
            </a:r>
          </a:p>
          <a:p>
            <a:pPr lvl="2"/>
            <a:r>
              <a:rPr lang="en-US" dirty="0"/>
              <a:t>(If by alphabetical order we mean the order defined by the </a:t>
            </a:r>
            <a:r>
              <a:rPr lang="en-US" dirty="0" err="1"/>
              <a:t>strcmp</a:t>
            </a:r>
            <a:r>
              <a:rPr lang="en-US" dirty="0"/>
              <a:t> function, where "Dog" comes before "cat", because capital letters come before lowercase letters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24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Bits and Radixes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 "radix" is used as a synonym for "base".</a:t>
            </a:r>
          </a:p>
          <a:p>
            <a:r>
              <a:rPr lang="en-US" dirty="0"/>
              <a:t>A radix-R representation is the same as a base-R representation.</a:t>
            </a:r>
          </a:p>
          <a:p>
            <a:r>
              <a:rPr lang="en-US" dirty="0"/>
              <a:t>For example:</a:t>
            </a:r>
          </a:p>
          <a:p>
            <a:pPr lvl="1"/>
            <a:r>
              <a:rPr lang="en-US" dirty="0"/>
              <a:t>What is a radix-2 representation?</a:t>
            </a:r>
          </a:p>
          <a:p>
            <a:pPr lvl="1"/>
            <a:r>
              <a:rPr lang="en-US" dirty="0"/>
              <a:t>What is a </a:t>
            </a:r>
            <a:r>
              <a:rPr lang="en-US" dirty="0" smtClean="0"/>
              <a:t>radix-10 </a:t>
            </a:r>
            <a:r>
              <a:rPr lang="en-US" dirty="0"/>
              <a:t>representation?</a:t>
            </a:r>
          </a:p>
          <a:p>
            <a:pPr lvl="1"/>
            <a:r>
              <a:rPr lang="en-US" dirty="0"/>
              <a:t>What is a radix-16 representation?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8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Bits and Radixes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 "radix" is used as a synonym for "base".</a:t>
            </a:r>
          </a:p>
          <a:p>
            <a:r>
              <a:rPr lang="en-US" dirty="0"/>
              <a:t>A radix-R representation is the same as a base-R representation.</a:t>
            </a:r>
          </a:p>
          <a:p>
            <a:r>
              <a:rPr lang="en-US" dirty="0"/>
              <a:t>For example:</a:t>
            </a:r>
          </a:p>
          <a:p>
            <a:pPr lvl="1"/>
            <a:r>
              <a:rPr lang="en-US" dirty="0"/>
              <a:t>What is a radix-2 representation</a:t>
            </a:r>
            <a:r>
              <a:rPr lang="en-US" dirty="0" smtClean="0"/>
              <a:t>? Binary.</a:t>
            </a:r>
            <a:endParaRPr lang="en-US" dirty="0"/>
          </a:p>
          <a:p>
            <a:pPr lvl="1"/>
            <a:r>
              <a:rPr lang="en-US" dirty="0"/>
              <a:t>What is a </a:t>
            </a:r>
            <a:r>
              <a:rPr lang="en-US" dirty="0" smtClean="0"/>
              <a:t>radix-10 </a:t>
            </a:r>
            <a:r>
              <a:rPr lang="en-US" dirty="0"/>
              <a:t>representation</a:t>
            </a:r>
            <a:r>
              <a:rPr lang="en-US" dirty="0" smtClean="0"/>
              <a:t>? Decimal.</a:t>
            </a:r>
            <a:endParaRPr lang="en-US" dirty="0"/>
          </a:p>
          <a:p>
            <a:pPr lvl="1"/>
            <a:r>
              <a:rPr lang="en-US" dirty="0"/>
              <a:t>What is a radix-16 representation</a:t>
            </a:r>
            <a:r>
              <a:rPr lang="en-US" dirty="0" smtClean="0"/>
              <a:t>? Hexadecimal.</a:t>
            </a:r>
          </a:p>
          <a:p>
            <a:pPr lvl="1"/>
            <a:r>
              <a:rPr lang="en-US" dirty="0" smtClean="0"/>
              <a:t>We often use </a:t>
            </a:r>
            <a:r>
              <a:rPr lang="en-US" dirty="0"/>
              <a:t>radixes that are powers of </a:t>
            </a:r>
            <a:r>
              <a:rPr lang="en-US" dirty="0" smtClean="0"/>
              <a:t>2, but not always.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12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MSD Radix </a:t>
            </a:r>
            <a:r>
              <a:rPr lang="en-US" dirty="0"/>
              <a:t>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MSD Radix </a:t>
            </a:r>
            <a:r>
              <a:rPr lang="en-US" sz="2400" dirty="0"/>
              <a:t>sort is yet another sorting algorithm, that has its own interesting characteristics.</a:t>
            </a:r>
          </a:p>
          <a:p>
            <a:r>
              <a:rPr lang="en-US" sz="2400" dirty="0"/>
              <a:t>If the radix is R, the first pass of radix sort works as follows:</a:t>
            </a:r>
          </a:p>
          <a:p>
            <a:pPr lvl="1"/>
            <a:r>
              <a:rPr lang="en-US" sz="2000" dirty="0"/>
              <a:t>Create R buckets.</a:t>
            </a:r>
          </a:p>
          <a:p>
            <a:pPr lvl="1"/>
            <a:r>
              <a:rPr lang="en-US" sz="2000" dirty="0"/>
              <a:t>In bucket M, store all items whose most significant digit (in R-based representation) is M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Reorder the array by concatenating the contents of all buckets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In the second pass, we sort each of the buckets separately.</a:t>
            </a:r>
          </a:p>
          <a:p>
            <a:pPr lvl="1"/>
            <a:r>
              <a:rPr lang="en-US" sz="2000" dirty="0"/>
              <a:t>All items in the same bucket have the same most significant digit.</a:t>
            </a:r>
          </a:p>
          <a:p>
            <a:pPr lvl="1"/>
            <a:r>
              <a:rPr lang="en-US" sz="2000" dirty="0"/>
              <a:t>Thus, we sort </a:t>
            </a:r>
            <a:r>
              <a:rPr lang="en-US" sz="2000" dirty="0" smtClean="0"/>
              <a:t>each bucket (by </a:t>
            </a:r>
            <a:r>
              <a:rPr lang="en-US" sz="2000" dirty="0"/>
              <a:t>creating sub buckets of the </a:t>
            </a:r>
            <a:r>
              <a:rPr lang="en-US" sz="2000" dirty="0" smtClean="0"/>
              <a:t>bucket) </a:t>
            </a:r>
            <a:r>
              <a:rPr lang="en-US" sz="2000" dirty="0"/>
              <a:t>based on </a:t>
            </a:r>
            <a:r>
              <a:rPr lang="en-US" sz="2000" dirty="0" smtClean="0"/>
              <a:t>the </a:t>
            </a:r>
            <a:r>
              <a:rPr lang="en-US" sz="2000" dirty="0"/>
              <a:t>second most significant digit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We keep doing passes until we have used all digits.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123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suppose our items are 3-letter words:</a:t>
            </a:r>
          </a:p>
          <a:p>
            <a:pPr lvl="1"/>
            <a:r>
              <a:rPr lang="en-US" dirty="0" smtClean="0"/>
              <a:t>cat, dog, cab, ate, cow, dip, ago, cot, act, din, any.</a:t>
            </a:r>
          </a:p>
          <a:p>
            <a:r>
              <a:rPr lang="en-US" dirty="0" smtClean="0"/>
              <a:t>Let R = 256.</a:t>
            </a:r>
          </a:p>
          <a:p>
            <a:r>
              <a:rPr lang="en-US" dirty="0"/>
              <a:t>This means that we will be creating 256 buckets at each pass.</a:t>
            </a:r>
          </a:p>
          <a:p>
            <a:r>
              <a:rPr lang="en-US" dirty="0"/>
              <a:t>What would be the "digits" of the items, that we use to assign them to buckets?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83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suppose our items are 3-letter words:</a:t>
            </a:r>
          </a:p>
          <a:p>
            <a:pPr lvl="1"/>
            <a:r>
              <a:rPr lang="en-US" dirty="0" smtClean="0"/>
              <a:t>cat, dog, cab, ate, cow, dip, ago, cot, act, din, any.</a:t>
            </a:r>
          </a:p>
          <a:p>
            <a:r>
              <a:rPr lang="en-US" dirty="0" smtClean="0"/>
              <a:t>Let R = 256.</a:t>
            </a:r>
          </a:p>
          <a:p>
            <a:r>
              <a:rPr lang="en-US" dirty="0"/>
              <a:t>This means that we will be creating 256 buckets at each pass.</a:t>
            </a:r>
          </a:p>
          <a:p>
            <a:r>
              <a:rPr lang="en-US" dirty="0"/>
              <a:t>What would be the "digits" of the items, that we use to assign them to buckets?</a:t>
            </a:r>
          </a:p>
          <a:p>
            <a:r>
              <a:rPr lang="en-US" dirty="0"/>
              <a:t>Each character is a digit in radix-256 representation, since each character is an 8-bit ASCII code</a:t>
            </a:r>
            <a:r>
              <a:rPr lang="en-US" dirty="0" smtClean="0"/>
              <a:t>.</a:t>
            </a:r>
          </a:p>
          <a:p>
            <a:r>
              <a:rPr lang="en-US" dirty="0"/>
              <a:t>What </a:t>
            </a:r>
            <a:r>
              <a:rPr lang="en-US" dirty="0" smtClean="0"/>
              <a:t>will </a:t>
            </a:r>
            <a:r>
              <a:rPr lang="en-US" dirty="0"/>
              <a:t>the buckets look like after the first pass?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15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5504</TotalTime>
  <Words>2610</Words>
  <Application>Microsoft Office PowerPoint</Application>
  <PresentationFormat>On-screen Show (4:3)</PresentationFormat>
  <Paragraphs>345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PowerPoint Presentation</vt:lpstr>
      <vt:lpstr>Bits and Radixes</vt:lpstr>
      <vt:lpstr>Bits and Radixes</vt:lpstr>
      <vt:lpstr>Bits and Radixes</vt:lpstr>
      <vt:lpstr>Bits and Radixes</vt:lpstr>
      <vt:lpstr>Bits and Radixes</vt:lpstr>
      <vt:lpstr>MSD Radix Sort</vt:lpstr>
      <vt:lpstr>Example</vt:lpstr>
      <vt:lpstr>Example</vt:lpstr>
      <vt:lpstr>Example</vt:lpstr>
      <vt:lpstr>Example</vt:lpstr>
      <vt:lpstr>Programming MSD Radix Sort</vt:lpstr>
      <vt:lpstr>Programming MSD Radix Sort</vt:lpstr>
      <vt:lpstr>Programming MSD Radix Sort</vt:lpstr>
      <vt:lpstr>Getting a Digit</vt:lpstr>
      <vt:lpstr>LSD Radix Sort</vt:lpstr>
      <vt:lpstr>LSD Radix Sort</vt:lpstr>
      <vt:lpstr>LSD Radix Sort</vt:lpstr>
      <vt:lpstr>MSD versus LSD: Differences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MSD Radix Sort Complexity</vt:lpstr>
      <vt:lpstr>LSD Radix Sort Complexity</vt:lpstr>
      <vt:lpstr>MSD Radix Sort Complexity</vt:lpstr>
      <vt:lpstr>Radix Sort Complexity</vt:lpstr>
      <vt:lpstr>MSD Radix Sort Complexity</vt:lpstr>
      <vt:lpstr>MSD Radix Sort Complexity</vt:lpstr>
      <vt:lpstr>Radix Sort Complexity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988</cp:revision>
  <dcterms:created xsi:type="dcterms:W3CDTF">2006-08-16T00:00:00Z</dcterms:created>
  <dcterms:modified xsi:type="dcterms:W3CDTF">2014-04-15T19:23:29Z</dcterms:modified>
</cp:coreProperties>
</file>