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9" r:id="rId13"/>
    <p:sldId id="268" r:id="rId14"/>
    <p:sldId id="277" r:id="rId15"/>
    <p:sldId id="261" r:id="rId16"/>
    <p:sldId id="278" r:id="rId17"/>
    <p:sldId id="263" r:id="rId18"/>
    <p:sldId id="265" r:id="rId19"/>
    <p:sldId id="280" r:id="rId20"/>
    <p:sldId id="279" r:id="rId21"/>
    <p:sldId id="281" r:id="rId22"/>
    <p:sldId id="286" r:id="rId23"/>
    <p:sldId id="287" r:id="rId24"/>
    <p:sldId id="288" r:id="rId25"/>
    <p:sldId id="285" r:id="rId26"/>
    <p:sldId id="289" r:id="rId27"/>
    <p:sldId id="283" r:id="rId28"/>
    <p:sldId id="284" r:id="rId29"/>
    <p:sldId id="290" r:id="rId30"/>
    <p:sldId id="291" r:id="rId31"/>
    <p:sldId id="297" r:id="rId32"/>
    <p:sldId id="298" r:id="rId33"/>
    <p:sldId id="299" r:id="rId34"/>
    <p:sldId id="301" r:id="rId35"/>
    <p:sldId id="302" r:id="rId36"/>
    <p:sldId id="296" r:id="rId37"/>
    <p:sldId id="267" r:id="rId38"/>
    <p:sldId id="300" r:id="rId39"/>
    <p:sldId id="292" r:id="rId40"/>
    <p:sldId id="293" r:id="rId41"/>
    <p:sldId id="294" r:id="rId42"/>
    <p:sldId id="304" r:id="rId43"/>
    <p:sldId id="311" r:id="rId44"/>
    <p:sldId id="303" r:id="rId45"/>
    <p:sldId id="307" r:id="rId46"/>
    <p:sldId id="305" r:id="rId47"/>
    <p:sldId id="306" r:id="rId48"/>
    <p:sldId id="308" r:id="rId49"/>
    <p:sldId id="309" r:id="rId50"/>
    <p:sldId id="310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2" r:id="rId59"/>
    <p:sldId id="319" r:id="rId60"/>
    <p:sldId id="323" r:id="rId61"/>
    <p:sldId id="324" r:id="rId62"/>
    <p:sldId id="325" r:id="rId63"/>
    <p:sldId id="326" r:id="rId64"/>
    <p:sldId id="327" r:id="rId65"/>
    <p:sldId id="328" r:id="rId66"/>
    <p:sldId id="330" r:id="rId67"/>
    <p:sldId id="331" r:id="rId68"/>
    <p:sldId id="332" r:id="rId69"/>
    <p:sldId id="333" r:id="rId70"/>
    <p:sldId id="334" r:id="rId71"/>
    <p:sldId id="335" r:id="rId72"/>
    <p:sldId id="336" r:id="rId73"/>
    <p:sldId id="295" r:id="rId7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70"/>
            <p14:sldId id="271"/>
            <p14:sldId id="272"/>
            <p14:sldId id="273"/>
            <p14:sldId id="274"/>
            <p14:sldId id="275"/>
            <p14:sldId id="276"/>
            <p14:sldId id="269"/>
            <p14:sldId id="268"/>
            <p14:sldId id="277"/>
            <p14:sldId id="261"/>
            <p14:sldId id="278"/>
            <p14:sldId id="263"/>
            <p14:sldId id="265"/>
            <p14:sldId id="280"/>
            <p14:sldId id="279"/>
            <p14:sldId id="281"/>
            <p14:sldId id="286"/>
            <p14:sldId id="287"/>
            <p14:sldId id="288"/>
            <p14:sldId id="285"/>
            <p14:sldId id="289"/>
            <p14:sldId id="283"/>
            <p14:sldId id="284"/>
            <p14:sldId id="290"/>
            <p14:sldId id="291"/>
            <p14:sldId id="297"/>
            <p14:sldId id="298"/>
            <p14:sldId id="299"/>
            <p14:sldId id="301"/>
            <p14:sldId id="302"/>
            <p14:sldId id="296"/>
            <p14:sldId id="267"/>
            <p14:sldId id="300"/>
            <p14:sldId id="292"/>
            <p14:sldId id="293"/>
            <p14:sldId id="294"/>
            <p14:sldId id="304"/>
            <p14:sldId id="311"/>
            <p14:sldId id="303"/>
            <p14:sldId id="307"/>
            <p14:sldId id="305"/>
            <p14:sldId id="306"/>
            <p14:sldId id="308"/>
            <p14:sldId id="309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322"/>
            <p14:sldId id="319"/>
            <p14:sldId id="323"/>
            <p14:sldId id="324"/>
            <p14:sldId id="325"/>
            <p14:sldId id="326"/>
            <p14:sldId id="327"/>
            <p14:sldId id="328"/>
            <p14:sldId id="330"/>
            <p14:sldId id="331"/>
            <p14:sldId id="332"/>
            <p14:sldId id="333"/>
            <p14:sldId id="334"/>
            <p14:sldId id="335"/>
            <p14:sldId id="336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 snapToObjects="1">
      <p:cViewPr>
        <p:scale>
          <a:sx n="60" d="100"/>
          <a:sy n="60" d="100"/>
        </p:scale>
        <p:origin x="-666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Symbol Tables and Search Trees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Generality of Search by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course we will only discuss searching by a single key.</a:t>
            </a:r>
          </a:p>
          <a:p>
            <a:pPr lvl="1"/>
            <a:r>
              <a:rPr lang="en-US" dirty="0"/>
              <a:t>This is the </a:t>
            </a:r>
            <a:r>
              <a:rPr lang="en-US" dirty="0" smtClean="0"/>
              <a:t>problem </a:t>
            </a:r>
            <a:r>
              <a:rPr lang="en-US" dirty="0"/>
              <a:t>that is relevant for an algorithms course.</a:t>
            </a:r>
          </a:p>
          <a:p>
            <a:r>
              <a:rPr lang="en-US" dirty="0"/>
              <a:t>The previous slides hopefully have convinced you that if you can </a:t>
            </a:r>
            <a:r>
              <a:rPr lang="en-US" dirty="0" smtClean="0"/>
              <a:t>search by a single key, </a:t>
            </a:r>
            <a:r>
              <a:rPr lang="en-US" dirty="0"/>
              <a:t>you can easily accommodate multiple keys as well.</a:t>
            </a:r>
          </a:p>
          <a:p>
            <a:pPr lvl="1"/>
            <a:r>
              <a:rPr lang="en-US" dirty="0"/>
              <a:t>That topic is covered in standard database courses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3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now see some standard ways to implement symbol tables.</a:t>
            </a:r>
          </a:p>
          <a:p>
            <a:r>
              <a:rPr lang="en-US" dirty="0"/>
              <a:t>Some </a:t>
            </a:r>
            <a:r>
              <a:rPr lang="en-US" dirty="0" smtClean="0"/>
              <a:t>straightforward </a:t>
            </a:r>
            <a:r>
              <a:rPr lang="en-US" dirty="0"/>
              <a:t>ways </a:t>
            </a:r>
            <a:r>
              <a:rPr lang="en-US" dirty="0" smtClean="0"/>
              <a:t>use </a:t>
            </a:r>
            <a:r>
              <a:rPr lang="en-US" dirty="0"/>
              <a:t>arrays and lists.</a:t>
            </a:r>
          </a:p>
          <a:p>
            <a:pPr lvl="1"/>
            <a:r>
              <a:rPr lang="en-US" dirty="0"/>
              <a:t>Simple implementations, problematic </a:t>
            </a:r>
            <a:r>
              <a:rPr lang="en-US" dirty="0" smtClean="0"/>
              <a:t>performance or severe limitations.</a:t>
            </a:r>
            <a:endParaRPr lang="en-US" dirty="0"/>
          </a:p>
          <a:p>
            <a:r>
              <a:rPr lang="en-US" dirty="0"/>
              <a:t>The most commonly used methods </a:t>
            </a:r>
            <a:r>
              <a:rPr lang="en-US" dirty="0" smtClean="0"/>
              <a:t>use trees.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elatively </a:t>
            </a:r>
            <a:r>
              <a:rPr lang="en-US" dirty="0"/>
              <a:t>simple implementations (but more complicated than array/list-based implementations).</a:t>
            </a:r>
            <a:endParaRPr lang="en-US" dirty="0" smtClean="0"/>
          </a:p>
          <a:p>
            <a:pPr lvl="1"/>
            <a:r>
              <a:rPr lang="en-US" dirty="0" smtClean="0"/>
              <a:t>Good </a:t>
            </a:r>
            <a:r>
              <a:rPr lang="en-US" dirty="0"/>
              <a:t>performance.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2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that:</a:t>
            </a:r>
          </a:p>
          <a:p>
            <a:pPr lvl="1"/>
            <a:r>
              <a:rPr lang="en-US" dirty="0"/>
              <a:t>The keys are distinct positive integers, that are sufficiently small.</a:t>
            </a:r>
          </a:p>
          <a:p>
            <a:pPr lvl="2"/>
            <a:r>
              <a:rPr lang="en-US" dirty="0"/>
              <a:t>What exactly we mean by "sufficiently small" will be clarified in a bit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"Distinct" means that no two items share the same key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We store our items in an </a:t>
            </a:r>
            <a:r>
              <a:rPr lang="en-US" dirty="0" smtClean="0"/>
              <a:t>array</a:t>
            </a:r>
            <a:r>
              <a:rPr lang="en-US" dirty="0"/>
              <a:t> </a:t>
            </a:r>
            <a:r>
              <a:rPr lang="en-US" dirty="0" smtClean="0"/>
              <a:t>(so, </a:t>
            </a:r>
            <a:r>
              <a:rPr lang="en-US" dirty="0"/>
              <a:t>we have an array-based implementation).</a:t>
            </a:r>
          </a:p>
          <a:p>
            <a:r>
              <a:rPr lang="en-US" dirty="0"/>
              <a:t>How would you implement symbol tables in that case?</a:t>
            </a:r>
          </a:p>
          <a:p>
            <a:pPr lvl="1"/>
            <a:r>
              <a:rPr lang="en-US" dirty="0"/>
              <a:t>How would you support insertions, deletions, search?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6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are indices into an array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Initialization???</a:t>
            </a:r>
          </a:p>
          <a:p>
            <a:r>
              <a:rPr lang="en-US" dirty="0" smtClean="0"/>
              <a:t>Insertions???</a:t>
            </a:r>
          </a:p>
          <a:p>
            <a:r>
              <a:rPr lang="en-US" dirty="0" smtClean="0"/>
              <a:t>Deletions???</a:t>
            </a:r>
          </a:p>
          <a:p>
            <a:r>
              <a:rPr lang="en-US" dirty="0" smtClean="0"/>
              <a:t>Search???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6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are indices into an array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Initialization</a:t>
            </a:r>
            <a:r>
              <a:rPr lang="en-US" dirty="0"/>
              <a:t>: set all array entries to </a:t>
            </a:r>
            <a:r>
              <a:rPr lang="en-US" dirty="0" smtClean="0"/>
              <a:t>null, O(N) time.</a:t>
            </a:r>
            <a:endParaRPr lang="en-US" dirty="0"/>
          </a:p>
          <a:p>
            <a:r>
              <a:rPr lang="en-US" dirty="0" smtClean="0"/>
              <a:t>Insertions, deletions, search:</a:t>
            </a:r>
            <a:r>
              <a:rPr lang="en-US" dirty="0"/>
              <a:t> Constant </a:t>
            </a:r>
            <a:r>
              <a:rPr lang="en-US" dirty="0" smtClean="0"/>
              <a:t>time.</a:t>
            </a:r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Keys must be unique.</a:t>
            </a:r>
          </a:p>
          <a:p>
            <a:pPr lvl="2"/>
            <a:r>
              <a:rPr lang="en-US" dirty="0"/>
              <a:t>This can be OK for primary keys, but not for keys such as last names, that are not expected to be unique.</a:t>
            </a:r>
          </a:p>
          <a:p>
            <a:pPr lvl="1"/>
            <a:r>
              <a:rPr lang="en-US" dirty="0"/>
              <a:t>Keys must be small enough so that the array </a:t>
            </a:r>
            <a:r>
              <a:rPr lang="en-US" dirty="0" smtClean="0"/>
              <a:t>fits in </a:t>
            </a:r>
            <a:r>
              <a:rPr lang="en-US" dirty="0"/>
              <a:t>memory</a:t>
            </a:r>
            <a:r>
              <a:rPr lang="en-US" dirty="0" smtClean="0"/>
              <a:t>.</a:t>
            </a:r>
          </a:p>
          <a:p>
            <a:r>
              <a:rPr lang="en-US" dirty="0"/>
              <a:t>In summary: optimal performance, severe limitations.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7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Unordered </a:t>
            </a:r>
            <a:r>
              <a:rPr lang="en-US" dirty="0"/>
              <a:t>Array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this is different than the key-indexed implementation we just talked about.</a:t>
            </a:r>
          </a:p>
          <a:p>
            <a:r>
              <a:rPr lang="en-US" dirty="0"/>
              <a:t>Key idea: just throw items into an array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Implementation and time </a:t>
            </a:r>
            <a:r>
              <a:rPr lang="en-US" dirty="0"/>
              <a:t>complexity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Initialization???</a:t>
            </a:r>
          </a:p>
          <a:p>
            <a:pPr lvl="1"/>
            <a:r>
              <a:rPr lang="en-US" dirty="0"/>
              <a:t>Insert?</a:t>
            </a:r>
          </a:p>
          <a:p>
            <a:pPr lvl="1"/>
            <a:r>
              <a:rPr lang="en-US" dirty="0"/>
              <a:t>Delete?</a:t>
            </a:r>
          </a:p>
          <a:p>
            <a:pPr lvl="1"/>
            <a:r>
              <a:rPr lang="en-US" dirty="0"/>
              <a:t>Search?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09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Unordered </a:t>
            </a:r>
            <a:r>
              <a:rPr lang="en-US" dirty="0"/>
              <a:t>Array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this is different than the key-indexed implementation we just talked about.</a:t>
            </a:r>
          </a:p>
          <a:p>
            <a:r>
              <a:rPr lang="en-US" sz="2400" dirty="0"/>
              <a:t>Key idea: just throw items into an array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Initialization</a:t>
            </a:r>
            <a:r>
              <a:rPr lang="en-US" sz="2400" dirty="0"/>
              <a:t>: </a:t>
            </a:r>
            <a:r>
              <a:rPr lang="en-US" sz="2400" dirty="0" smtClean="0"/>
              <a:t>initialize </a:t>
            </a:r>
            <a:r>
              <a:rPr lang="en-US" sz="2400" dirty="0"/>
              <a:t>all entries to null. </a:t>
            </a:r>
            <a:endParaRPr lang="en-US" sz="2400" dirty="0" smtClean="0"/>
          </a:p>
          <a:p>
            <a:pPr lvl="1"/>
            <a:r>
              <a:rPr lang="en-US" sz="2000" dirty="0" smtClean="0"/>
              <a:t>Linear time.</a:t>
            </a:r>
            <a:endParaRPr lang="en-US" sz="2000" dirty="0"/>
          </a:p>
          <a:p>
            <a:r>
              <a:rPr lang="en-US" sz="2400" dirty="0" smtClean="0"/>
              <a:t>Insert: place </a:t>
            </a:r>
            <a:r>
              <a:rPr lang="en-US" sz="2400" dirty="0"/>
              <a:t>the new item at the end. </a:t>
            </a:r>
            <a:endParaRPr lang="en-US" sz="2400" dirty="0" smtClean="0"/>
          </a:p>
          <a:p>
            <a:pPr lvl="1"/>
            <a:r>
              <a:rPr lang="en-US" sz="2000" dirty="0" smtClean="0"/>
              <a:t>Constant </a:t>
            </a:r>
            <a:r>
              <a:rPr lang="en-US" sz="2000" dirty="0"/>
              <a:t>time.</a:t>
            </a:r>
          </a:p>
          <a:p>
            <a:r>
              <a:rPr lang="en-US" sz="2400" dirty="0" smtClean="0"/>
              <a:t>Delete: </a:t>
            </a:r>
            <a:r>
              <a:rPr lang="en-US" sz="2400" dirty="0"/>
              <a:t>r</a:t>
            </a:r>
            <a:r>
              <a:rPr lang="en-US" sz="2400" dirty="0" smtClean="0"/>
              <a:t>emove </a:t>
            </a:r>
            <a:r>
              <a:rPr lang="en-US" sz="2400" dirty="0"/>
              <a:t>the item, move all subsequent items to fill in the gap.</a:t>
            </a:r>
          </a:p>
          <a:p>
            <a:pPr lvl="1"/>
            <a:r>
              <a:rPr lang="en-US" sz="2000" dirty="0"/>
              <a:t>Linear time</a:t>
            </a:r>
            <a:r>
              <a:rPr lang="en-US" sz="2000" dirty="0" smtClean="0"/>
              <a:t>. This is a problem.</a:t>
            </a:r>
            <a:endParaRPr lang="en-US" sz="2000" dirty="0"/>
          </a:p>
          <a:p>
            <a:r>
              <a:rPr lang="en-US" sz="2400" dirty="0" smtClean="0"/>
              <a:t>Search: scan </a:t>
            </a:r>
            <a:r>
              <a:rPr lang="en-US" sz="2400" dirty="0"/>
              <a:t>the </a:t>
            </a:r>
            <a:r>
              <a:rPr lang="en-US" sz="2400" dirty="0" smtClean="0"/>
              <a:t>array, </a:t>
            </a:r>
            <a:r>
              <a:rPr lang="en-US" sz="2400" dirty="0"/>
              <a:t>until you find the key you are looking for.</a:t>
            </a:r>
          </a:p>
          <a:p>
            <a:pPr lvl="1"/>
            <a:r>
              <a:rPr lang="en-US" sz="2000" dirty="0"/>
              <a:t>Linear time. This is a problem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95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Unordered list implementation: </a:t>
            </a:r>
          </a:p>
          <a:p>
            <a:pPr lvl="1"/>
            <a:r>
              <a:rPr lang="en-US" sz="2000" dirty="0"/>
              <a:t>Linear time for deletion and search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Ordered array implementation.</a:t>
            </a:r>
          </a:p>
          <a:p>
            <a:pPr lvl="1"/>
            <a:r>
              <a:rPr lang="en-US" sz="2000" dirty="0"/>
              <a:t>Linear time for </a:t>
            </a:r>
            <a:r>
              <a:rPr lang="en-US" sz="2000" dirty="0" smtClean="0"/>
              <a:t>insertion and deletion.</a:t>
            </a:r>
          </a:p>
          <a:p>
            <a:pPr lvl="1"/>
            <a:r>
              <a:rPr lang="en-US" sz="2000" dirty="0" smtClean="0"/>
              <a:t>Logarithmic time for search: </a:t>
            </a:r>
            <a:r>
              <a:rPr lang="en-US" sz="2000" b="1" u="sng" dirty="0" smtClean="0"/>
              <a:t>binary search</a:t>
            </a:r>
            <a:r>
              <a:rPr lang="en-US" sz="2000" dirty="0" smtClean="0"/>
              <a:t> (rings a bell?)</a:t>
            </a:r>
            <a:endParaRPr lang="en-US" sz="2000" dirty="0"/>
          </a:p>
          <a:p>
            <a:r>
              <a:rPr lang="en-US" sz="2400" dirty="0"/>
              <a:t>Ordered list implementation.</a:t>
            </a:r>
          </a:p>
          <a:p>
            <a:pPr lvl="1"/>
            <a:r>
              <a:rPr lang="en-US" sz="2000" dirty="0"/>
              <a:t>Linear time for insertion, deletion, search.</a:t>
            </a:r>
          </a:p>
          <a:p>
            <a:r>
              <a:rPr lang="en-US" sz="2400" dirty="0" smtClean="0"/>
              <a:t>Filling </a:t>
            </a:r>
            <a:r>
              <a:rPr lang="en-US" sz="2400" dirty="0"/>
              <a:t>in the details on these variations is left as an exercise.</a:t>
            </a:r>
          </a:p>
          <a:p>
            <a:r>
              <a:rPr lang="en-US" sz="2400" dirty="0"/>
              <a:t>However, each of these versions requires linear time for at least one of insertion, deletion, search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We want methods that take </a:t>
            </a:r>
            <a:r>
              <a:rPr lang="en-US" sz="2000" b="1" u="sng" dirty="0"/>
              <a:t>at most logarithmic time</a:t>
            </a:r>
            <a:r>
              <a:rPr lang="en-US" sz="2000" dirty="0"/>
              <a:t> for </a:t>
            </a:r>
            <a:r>
              <a:rPr lang="en-US" sz="2000" dirty="0" smtClean="0"/>
              <a:t>insertions, deletions, and searches.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7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Preliminary note: </a:t>
            </a:r>
            <a:r>
              <a:rPr lang="en-US" dirty="0" smtClean="0"/>
              <a:t>"search </a:t>
            </a:r>
            <a:r>
              <a:rPr lang="en-US" dirty="0"/>
              <a:t>trees" as a term does </a:t>
            </a:r>
            <a:r>
              <a:rPr lang="en-US" b="1" u="sng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refer to a specific implementation of symbol tables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This is a very common mistake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term refers to a </a:t>
            </a:r>
            <a:r>
              <a:rPr lang="en-US" b="1" dirty="0"/>
              <a:t>family of implementations</a:t>
            </a:r>
            <a:r>
              <a:rPr lang="en-US" dirty="0"/>
              <a:t>, that may have </a:t>
            </a:r>
            <a:r>
              <a:rPr lang="en-US" b="1" dirty="0"/>
              <a:t>different properties</a:t>
            </a:r>
            <a:r>
              <a:rPr lang="en-US" dirty="0"/>
              <a:t>.</a:t>
            </a:r>
          </a:p>
          <a:p>
            <a:r>
              <a:rPr lang="en-US" dirty="0"/>
              <a:t>We will see soon specific implementations with good properties, such as:</a:t>
            </a:r>
          </a:p>
          <a:p>
            <a:pPr lvl="1"/>
            <a:r>
              <a:rPr lang="en-US" dirty="0"/>
              <a:t>2-3-4 trees.</a:t>
            </a:r>
          </a:p>
          <a:p>
            <a:pPr lvl="1"/>
            <a:r>
              <a:rPr lang="en-US" dirty="0"/>
              <a:t>Red-black trees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32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all </a:t>
            </a:r>
            <a:r>
              <a:rPr lang="en-US" dirty="0" smtClean="0"/>
              <a:t>search </a:t>
            </a:r>
            <a:r>
              <a:rPr lang="en-US" dirty="0"/>
              <a:t>trees have in common is the implementation of search.</a:t>
            </a:r>
          </a:p>
          <a:p>
            <a:r>
              <a:rPr lang="en-US" dirty="0"/>
              <a:t>Insertions and deletions can differ, and have important implications on overall performance.</a:t>
            </a:r>
          </a:p>
          <a:p>
            <a:r>
              <a:rPr lang="en-US" dirty="0"/>
              <a:t>The main goal is to have insertions and deletions that:</a:t>
            </a:r>
          </a:p>
          <a:p>
            <a:pPr lvl="1"/>
            <a:r>
              <a:rPr lang="en-US" dirty="0"/>
              <a:t>Are efficient (at most logarithmic time).</a:t>
            </a:r>
          </a:p>
          <a:p>
            <a:pPr lvl="1"/>
            <a:r>
              <a:rPr lang="en-US" dirty="0"/>
              <a:t>Leave the tree balanced, to support efficient search (at most logarithmic time).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 -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symbol table is a data structure that allows us to maintain and use an organized set of items.</a:t>
            </a:r>
          </a:p>
          <a:p>
            <a:r>
              <a:rPr lang="en-US" dirty="0" smtClean="0"/>
              <a:t>Main </a:t>
            </a:r>
            <a:r>
              <a:rPr lang="en-US" dirty="0"/>
              <a:t>operations:</a:t>
            </a:r>
          </a:p>
          <a:p>
            <a:pPr lvl="1"/>
            <a:r>
              <a:rPr lang="en-US" dirty="0"/>
              <a:t>Insert new item.</a:t>
            </a:r>
          </a:p>
          <a:p>
            <a:pPr lvl="1"/>
            <a:r>
              <a:rPr lang="en-US" dirty="0"/>
              <a:t>Search and </a:t>
            </a:r>
            <a:r>
              <a:rPr lang="en-US" dirty="0" smtClean="0"/>
              <a:t>return an </a:t>
            </a:r>
            <a:r>
              <a:rPr lang="en-US" dirty="0"/>
              <a:t>item with a given key.</a:t>
            </a:r>
          </a:p>
          <a:p>
            <a:pPr lvl="1"/>
            <a:r>
              <a:rPr lang="en-US" dirty="0"/>
              <a:t>Delete </a:t>
            </a:r>
            <a:r>
              <a:rPr lang="en-US" dirty="0" smtClean="0"/>
              <a:t>an item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Modify </a:t>
            </a:r>
            <a:r>
              <a:rPr lang="en-US" dirty="0" smtClean="0"/>
              <a:t>an item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Sort all items.</a:t>
            </a:r>
          </a:p>
          <a:p>
            <a:pPr lvl="1"/>
            <a:r>
              <a:rPr lang="en-US" dirty="0"/>
              <a:t>Find k-</a:t>
            </a:r>
            <a:r>
              <a:rPr lang="en-US" dirty="0" err="1"/>
              <a:t>th</a:t>
            </a:r>
            <a:r>
              <a:rPr lang="en-US" dirty="0"/>
              <a:t> smallest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89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where:</a:t>
            </a:r>
          </a:p>
          <a:p>
            <a:r>
              <a:rPr lang="en-US" dirty="0"/>
              <a:t>Each internal node contains an item.</a:t>
            </a:r>
          </a:p>
          <a:p>
            <a:pPr lvl="1"/>
            <a:r>
              <a:rPr lang="en-US" dirty="0"/>
              <a:t>External nodes </a:t>
            </a:r>
            <a:r>
              <a:rPr lang="en-US" dirty="0" smtClean="0"/>
              <a:t>(leaves) do </a:t>
            </a:r>
            <a:r>
              <a:rPr lang="en-US" dirty="0"/>
              <a:t>not contain items.</a:t>
            </a:r>
          </a:p>
          <a:p>
            <a:r>
              <a:rPr lang="en-US" dirty="0" smtClean="0"/>
              <a:t>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</a:t>
            </a:r>
            <a:r>
              <a:rPr lang="en-US" dirty="0"/>
              <a:t>to 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46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550209" cy="5029200"/>
          </a:xfrm>
        </p:spPr>
        <p:txBody>
          <a:bodyPr/>
          <a:lstStyle/>
          <a:p>
            <a:r>
              <a:rPr lang="en-US" sz="2400" dirty="0" smtClean="0"/>
              <a:t>Parenthesis: is this a binary tree?</a:t>
            </a:r>
            <a:endParaRPr lang="en-US" sz="2400" dirty="0"/>
          </a:p>
          <a:p>
            <a:r>
              <a:rPr lang="en-US" sz="2400" dirty="0"/>
              <a:t>According to the definition in the book (that we use in this course), no, because one node has only one child.</a:t>
            </a:r>
          </a:p>
          <a:p>
            <a:r>
              <a:rPr lang="en-US" sz="2400" dirty="0"/>
              <a:t>However, a binary tree can only have an odd number of nodes.</a:t>
            </a:r>
          </a:p>
          <a:p>
            <a:r>
              <a:rPr lang="en-US" sz="2400" dirty="0"/>
              <a:t>What are we supposed to do if the number of items is even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Hint: look back to the previous definition.</a:t>
            </a:r>
            <a:endParaRPr lang="en-US" sz="20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806212" y="2971800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13366" y="3810000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199" y="3953470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715470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3419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Parenthesis: is this a binary tree?</a:t>
            </a:r>
            <a:endParaRPr lang="en-US" sz="2400" dirty="0"/>
          </a:p>
          <a:p>
            <a:r>
              <a:rPr lang="en-US" sz="2400" dirty="0"/>
              <a:t>According to the definition in the book (that we use in this course), no, because one node has only one child.</a:t>
            </a:r>
          </a:p>
          <a:p>
            <a:r>
              <a:rPr lang="en-US" sz="2400" dirty="0"/>
              <a:t>However, a binary tree can only have an odd number of nodes.</a:t>
            </a:r>
          </a:p>
          <a:p>
            <a:r>
              <a:rPr lang="en-US" sz="2400" dirty="0"/>
              <a:t>What are we supposed to do if the number of items is even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We make the convention that items are only stored at internal nodes.</a:t>
            </a:r>
          </a:p>
          <a:p>
            <a:r>
              <a:rPr lang="en-US" sz="2400" dirty="0"/>
              <a:t>Leaves exist, but they do not contain items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To simplify, we will </a:t>
            </a:r>
            <a:r>
              <a:rPr lang="en-US" sz="2400" b="1" u="sng" dirty="0"/>
              <a:t>not</a:t>
            </a:r>
            <a:r>
              <a:rPr lang="en-US" sz="2400" dirty="0"/>
              <a:t> be showing leaves.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5582092" y="2690273"/>
            <a:ext cx="3161276" cy="3115089"/>
            <a:chOff x="5582092" y="2690273"/>
            <a:chExt cx="3161276" cy="3115089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8293336" y="4125737"/>
              <a:ext cx="265873" cy="4101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5582092" y="5351919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7" idx="0"/>
            </p:cNvCxnSpPr>
            <p:nvPr/>
          </p:nvCxnSpPr>
          <p:spPr>
            <a:xfrm flipH="1" flipV="1">
              <a:off x="6315597" y="4901946"/>
              <a:ext cx="147134" cy="4641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826408" y="4901946"/>
              <a:ext cx="489188" cy="4600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6276775" y="5366090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765893" y="5408622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 flipH="1" flipV="1">
              <a:off x="7222940" y="4948016"/>
              <a:ext cx="20572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978345" y="4948016"/>
              <a:ext cx="24459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7247916" y="5412160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51970" y="5433426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 flipV="1">
              <a:off x="8109017" y="4972820"/>
              <a:ext cx="20572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7864422" y="4972820"/>
              <a:ext cx="24459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8133993" y="5436964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8371457" y="4536697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342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So, is this a binary tree?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3142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So, is this a binary tree?</a:t>
            </a:r>
          </a:p>
          <a:p>
            <a:r>
              <a:rPr lang="en-US" sz="2400" dirty="0" smtClean="0"/>
              <a:t>We will make the convention that yes, </a:t>
            </a:r>
            <a:r>
              <a:rPr lang="en-US" sz="2400" dirty="0"/>
              <a:t>this </a:t>
            </a:r>
            <a:r>
              <a:rPr lang="en-US" sz="2400" dirty="0" smtClean="0"/>
              <a:t>is a </a:t>
            </a:r>
            <a:r>
              <a:rPr lang="en-US" sz="2400" dirty="0"/>
              <a:t>binary tree </a:t>
            </a:r>
            <a:r>
              <a:rPr lang="en-US" sz="2400" dirty="0" smtClean="0"/>
              <a:t>whose leaves contain no items and are not shown.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4584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 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to </a:t>
            </a:r>
            <a:r>
              <a:rPr lang="en-US" dirty="0"/>
              <a:t>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How do we implement search?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81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 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to </a:t>
            </a:r>
            <a:r>
              <a:rPr lang="en-US" dirty="0"/>
              <a:t>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search(tree</a:t>
            </a:r>
            <a:r>
              <a:rPr lang="en-US" dirty="0"/>
              <a:t>, key)</a:t>
            </a:r>
          </a:p>
          <a:p>
            <a:pPr lvl="1"/>
            <a:r>
              <a:rPr lang="en-US" dirty="0"/>
              <a:t>if (tree == null) return null</a:t>
            </a:r>
          </a:p>
          <a:p>
            <a:pPr lvl="1"/>
            <a:r>
              <a:rPr lang="en-US" dirty="0"/>
              <a:t>else if (key ==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dirty="0" err="1" smtClean="0"/>
              <a:t>tree.item</a:t>
            </a:r>
            <a:endParaRPr lang="en-US" dirty="0"/>
          </a:p>
          <a:p>
            <a:pPr lvl="1"/>
            <a:r>
              <a:rPr lang="en-US" dirty="0"/>
              <a:t>else if (key </a:t>
            </a:r>
            <a:r>
              <a:rPr lang="en-US" dirty="0" smtClean="0"/>
              <a:t>&lt;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dirty="0" smtClean="0"/>
              <a:t>search(</a:t>
            </a:r>
            <a:r>
              <a:rPr lang="en-US" dirty="0" err="1" smtClean="0"/>
              <a:t>tree.left_child</a:t>
            </a:r>
            <a:r>
              <a:rPr lang="en-US" dirty="0"/>
              <a:t>, key)</a:t>
            </a:r>
          </a:p>
          <a:p>
            <a:pPr lvl="1"/>
            <a:r>
              <a:rPr lang="en-US" dirty="0"/>
              <a:t>else return </a:t>
            </a:r>
            <a:r>
              <a:rPr lang="en-US" dirty="0" smtClean="0"/>
              <a:t>search(</a:t>
            </a:r>
            <a:r>
              <a:rPr lang="en-US" dirty="0" err="1" smtClean="0"/>
              <a:t>tree.right_child</a:t>
            </a:r>
            <a:r>
              <a:rPr lang="en-US" dirty="0"/>
              <a:t>, key)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91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06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1371600"/>
            <a:ext cx="5390708" cy="5029200"/>
          </a:xfrm>
        </p:spPr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search?</a:t>
            </a:r>
          </a:p>
          <a:p>
            <a:r>
              <a:rPr lang="en-US" sz="2400" dirty="0"/>
              <a:t>A binary tree can be perfectly balanced or maximally unbalanced.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761802" y="4363842"/>
            <a:ext cx="2394188" cy="2286000"/>
            <a:chOff x="6088714" y="2690273"/>
            <a:chExt cx="2394188" cy="2286000"/>
          </a:xfrm>
        </p:grpSpPr>
        <p:grpSp>
          <p:nvGrpSpPr>
            <p:cNvPr id="86" name="Group 8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92" name="Straight Connector 9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9" idx="0"/>
              <a:endCxn id="10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endCxn id="9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7290717" y="4089066"/>
            <a:ext cx="458983" cy="466130"/>
            <a:chOff x="1676400" y="3424536"/>
            <a:chExt cx="458983" cy="466130"/>
          </a:xfrm>
        </p:grpSpPr>
        <p:sp>
          <p:nvSpPr>
            <p:cNvPr id="131" name="Oval 130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1678183" y="345639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40</a:t>
              </a:r>
              <a:endParaRPr lang="en-US" sz="20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814401" y="2391835"/>
            <a:ext cx="467834" cy="466130"/>
            <a:chOff x="6857969" y="2303557"/>
            <a:chExt cx="467834" cy="466130"/>
          </a:xfrm>
        </p:grpSpPr>
        <p:sp>
          <p:nvSpPr>
            <p:cNvPr id="129" name="Oval 128"/>
            <p:cNvSpPr/>
            <p:nvPr/>
          </p:nvSpPr>
          <p:spPr>
            <a:xfrm>
              <a:off x="6868603" y="2303557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857969" y="2329287"/>
              <a:ext cx="457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23</a:t>
              </a:r>
              <a:endParaRPr lang="en-US" sz="2000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737359" y="5772047"/>
            <a:ext cx="457201" cy="466130"/>
            <a:chOff x="1676399" y="3424536"/>
            <a:chExt cx="457201" cy="466130"/>
          </a:xfrm>
        </p:grpSpPr>
        <p:sp>
          <p:nvSpPr>
            <p:cNvPr id="127" name="Oval 126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676399" y="3450266"/>
              <a:ext cx="457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52</a:t>
              </a:r>
              <a:endParaRPr lang="en-US" sz="2000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6649010" y="1539715"/>
            <a:ext cx="457200" cy="466130"/>
            <a:chOff x="1676400" y="3461410"/>
            <a:chExt cx="457200" cy="466130"/>
          </a:xfrm>
        </p:grpSpPr>
        <p:sp>
          <p:nvSpPr>
            <p:cNvPr id="125" name="Oval 124"/>
            <p:cNvSpPr/>
            <p:nvPr/>
          </p:nvSpPr>
          <p:spPr>
            <a:xfrm>
              <a:off x="1676400" y="3461410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676400" y="34821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15</a:t>
              </a:r>
              <a:endParaRPr lang="en-US" sz="20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072750" y="3246910"/>
            <a:ext cx="457200" cy="466130"/>
            <a:chOff x="1676400" y="3424536"/>
            <a:chExt cx="457200" cy="466130"/>
          </a:xfrm>
        </p:grpSpPr>
        <p:sp>
          <p:nvSpPr>
            <p:cNvPr id="123" name="Oval 122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676400" y="3450266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37</a:t>
              </a:r>
              <a:endParaRPr lang="en-US" sz="2400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517623" y="4928221"/>
            <a:ext cx="457200" cy="466130"/>
            <a:chOff x="1676400" y="3424536"/>
            <a:chExt cx="457200" cy="466130"/>
          </a:xfrm>
        </p:grpSpPr>
        <p:sp>
          <p:nvSpPr>
            <p:cNvPr id="121" name="Oval 120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676400" y="3450266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44</a:t>
              </a:r>
              <a:endParaRPr lang="en-US" sz="2000" dirty="0"/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6854419" y="2005845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081250" y="2860023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7308081" y="3714201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7531374" y="4554208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768838" y="5387120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361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Search takes time that is in the worst case linear to the number of items.</a:t>
            </a:r>
          </a:p>
          <a:p>
            <a:pPr lvl="1"/>
            <a:r>
              <a:rPr lang="en-US" sz="2000" dirty="0"/>
              <a:t>This is not very good.</a:t>
            </a:r>
          </a:p>
          <a:p>
            <a:r>
              <a:rPr lang="en-US" sz="2400" dirty="0"/>
              <a:t>Search takes time that is linear to the height of the tree.</a:t>
            </a:r>
          </a:p>
          <a:p>
            <a:r>
              <a:rPr lang="en-US" sz="2400" dirty="0"/>
              <a:t>For balanced trees, search takes time logarithmic to the number of items.</a:t>
            </a:r>
          </a:p>
          <a:p>
            <a:pPr lvl="1"/>
            <a:r>
              <a:rPr lang="en-US" sz="2000" dirty="0"/>
              <a:t>This is good.</a:t>
            </a:r>
          </a:p>
          <a:p>
            <a:r>
              <a:rPr lang="en-US" sz="2400" dirty="0"/>
              <a:t>So, the challenge is to make sure that insertions and deletions leave the tree balanced.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8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 -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Similarities and differences compared </a:t>
            </a:r>
            <a:r>
              <a:rPr lang="en-US" dirty="0" smtClean="0"/>
              <a:t>to priority </a:t>
            </a:r>
            <a:r>
              <a:rPr lang="en-US" dirty="0"/>
              <a:t>queues: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18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13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 smtClean="0"/>
              <a:t>insert(tree</a:t>
            </a:r>
            <a:r>
              <a:rPr lang="en-US" dirty="0"/>
              <a:t>, </a:t>
            </a:r>
            <a:r>
              <a:rPr lang="en-US" dirty="0" smtClean="0"/>
              <a:t>item)</a:t>
            </a:r>
            <a:endParaRPr lang="en-US" dirty="0"/>
          </a:p>
          <a:p>
            <a:pPr lvl="1"/>
            <a:r>
              <a:rPr lang="en-US" dirty="0"/>
              <a:t>if (tree == null) return </a:t>
            </a:r>
            <a:r>
              <a:rPr lang="en-US" dirty="0" smtClean="0"/>
              <a:t>new </a:t>
            </a:r>
            <a:r>
              <a:rPr lang="en-US" dirty="0" smtClean="0"/>
              <a:t>tree(</a:t>
            </a:r>
            <a:r>
              <a:rPr lang="en-US" dirty="0" err="1" smtClean="0"/>
              <a:t>item.key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else </a:t>
            </a:r>
            <a:r>
              <a:rPr lang="en-US" dirty="0"/>
              <a:t>if (</a:t>
            </a:r>
            <a:r>
              <a:rPr lang="en-US" dirty="0" err="1" smtClean="0"/>
              <a:t>item.key</a:t>
            </a:r>
            <a:r>
              <a:rPr lang="en-US" dirty="0" smtClean="0"/>
              <a:t>  </a:t>
            </a:r>
            <a:r>
              <a:rPr lang="en-US" dirty="0"/>
              <a:t>&lt; 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 smtClean="0"/>
              <a:t>tree.left_child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insert(</a:t>
            </a:r>
            <a:r>
              <a:rPr lang="en-US" dirty="0" err="1" smtClean="0"/>
              <a:t>tree.left_child</a:t>
            </a:r>
            <a:r>
              <a:rPr lang="en-US" dirty="0"/>
              <a:t>, item)</a:t>
            </a:r>
          </a:p>
          <a:p>
            <a:pPr lvl="1"/>
            <a:r>
              <a:rPr lang="en-US" dirty="0"/>
              <a:t>else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 smtClean="0"/>
              <a:t>item.key</a:t>
            </a:r>
            <a:r>
              <a:rPr lang="en-US" dirty="0" smtClean="0"/>
              <a:t>  &gt; 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err="1" smtClean="0"/>
              <a:t>tree.right_child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insert(</a:t>
            </a:r>
            <a:r>
              <a:rPr lang="en-US" dirty="0" err="1" smtClean="0"/>
              <a:t>tree.right_child</a:t>
            </a:r>
            <a:r>
              <a:rPr lang="en-US" dirty="0"/>
              <a:t>, item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51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/>
              <a:t>insert(tree, item)</a:t>
            </a:r>
          </a:p>
          <a:p>
            <a:pPr lvl="1"/>
            <a:r>
              <a:rPr lang="en-US" dirty="0"/>
              <a:t>if (tree == null) return new tree(</a:t>
            </a:r>
            <a:r>
              <a:rPr lang="en-US" dirty="0" err="1"/>
              <a:t>item.key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&lt;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&gt;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return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15269" y="5402104"/>
            <a:ext cx="481433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Why do we use line</a:t>
            </a:r>
          </a:p>
          <a:p>
            <a:pPr marL="0" lvl="2"/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= </a:t>
            </a:r>
            <a:r>
              <a:rPr lang="en-US" sz="2000" b="1" dirty="0" smtClean="0">
                <a:solidFill>
                  <a:srgbClr val="FF0000"/>
                </a:solidFill>
              </a:rPr>
              <a:t>insert(</a:t>
            </a:r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>
                <a:solidFill>
                  <a:srgbClr val="FF0000"/>
                </a:solidFill>
              </a:rPr>
              <a:t>, item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instead of line</a:t>
            </a:r>
          </a:p>
          <a:p>
            <a:pPr marL="0" lvl="2"/>
            <a:r>
              <a:rPr lang="en-US" sz="2000" b="1" dirty="0" smtClean="0">
                <a:solidFill>
                  <a:srgbClr val="FF0000"/>
                </a:solidFill>
              </a:rPr>
              <a:t>insert(</a:t>
            </a:r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>
                <a:solidFill>
                  <a:srgbClr val="FF0000"/>
                </a:solidFill>
              </a:rPr>
              <a:t>, item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52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/>
              <a:t>insert(tree, item)</a:t>
            </a:r>
          </a:p>
          <a:p>
            <a:pPr lvl="1"/>
            <a:r>
              <a:rPr lang="en-US" dirty="0"/>
              <a:t>if (tree == null) return new tree(</a:t>
            </a:r>
            <a:r>
              <a:rPr lang="en-US" dirty="0" err="1"/>
              <a:t>item.key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&lt;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&gt;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return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07330" y="5537537"/>
            <a:ext cx="505087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Answer: To handle the base case, where we 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return a new node, and the parent must make 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this new node a child.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793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 39: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97923" y="3148957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9" idx="0"/>
              <a:endCxn id="2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00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 39: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97923" y="3148957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9" idx="0"/>
              <a:endCxn id="2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3810000" y="5858470"/>
            <a:ext cx="457200" cy="4661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29" idx="0"/>
          </p:cNvCxnSpPr>
          <p:nvPr/>
        </p:nvCxnSpPr>
        <p:spPr>
          <a:xfrm flipH="1" flipV="1">
            <a:off x="3857467" y="5381252"/>
            <a:ext cx="181133" cy="4772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5892591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2438993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items are inserted in random order, the resulting trees are reasonably balanced.</a:t>
            </a:r>
          </a:p>
          <a:p>
            <a:r>
              <a:rPr lang="en-US" dirty="0"/>
              <a:t>If items are inserted in ascending order, the resulting tree is maximally imbalanced.</a:t>
            </a:r>
          </a:p>
          <a:p>
            <a:r>
              <a:rPr lang="en-US" dirty="0"/>
              <a:t>We will next see more sophisticated methods, that guarantee that the resulting tree is balanced regardless of the order of </a:t>
            </a:r>
            <a:r>
              <a:rPr lang="en-US" dirty="0" smtClean="0"/>
              <a:t>insertions/deletions.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71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30" y="1219200"/>
            <a:ext cx="4072270" cy="5029200"/>
          </a:xfrm>
        </p:spPr>
        <p:txBody>
          <a:bodyPr/>
          <a:lstStyle/>
          <a:p>
            <a:r>
              <a:rPr lang="en-US" sz="2400" dirty="0"/>
              <a:t>A 2-3-4 tree is a tree that either is empty or contains three types of nodes:</a:t>
            </a:r>
          </a:p>
          <a:p>
            <a:r>
              <a:rPr lang="en-US" sz="2400" dirty="0"/>
              <a:t>2-nodes, </a:t>
            </a:r>
            <a:r>
              <a:rPr lang="en-US" sz="2400" dirty="0" smtClean="0"/>
              <a:t>which contain:</a:t>
            </a:r>
            <a:endParaRPr lang="en-US" sz="2400" dirty="0"/>
          </a:p>
          <a:p>
            <a:pPr lvl="1"/>
            <a:r>
              <a:rPr lang="en-US" sz="2000" dirty="0" smtClean="0"/>
              <a:t>An item with </a:t>
            </a:r>
            <a:r>
              <a:rPr lang="en-US" sz="2000" dirty="0"/>
              <a:t>key K.</a:t>
            </a:r>
          </a:p>
          <a:p>
            <a:pPr lvl="1"/>
            <a:r>
              <a:rPr lang="en-US" sz="2000" dirty="0"/>
              <a:t>A left </a:t>
            </a:r>
            <a:r>
              <a:rPr lang="en-US" sz="2000" dirty="0" err="1"/>
              <a:t>subtree</a:t>
            </a:r>
            <a:r>
              <a:rPr lang="en-US" sz="2000" dirty="0"/>
              <a:t> with keys </a:t>
            </a:r>
            <a:r>
              <a:rPr lang="en-US" sz="2000" dirty="0" smtClean="0"/>
              <a:t>&lt;= </a:t>
            </a:r>
            <a:r>
              <a:rPr lang="en-US" sz="2000" dirty="0"/>
              <a:t>K.</a:t>
            </a:r>
          </a:p>
          <a:p>
            <a:pPr lvl="1"/>
            <a:r>
              <a:rPr lang="en-US" sz="2000" dirty="0"/>
              <a:t>A right </a:t>
            </a:r>
            <a:r>
              <a:rPr lang="en-US" sz="2000" dirty="0" err="1"/>
              <a:t>subtree</a:t>
            </a:r>
            <a:r>
              <a:rPr lang="en-US" sz="2000" dirty="0"/>
              <a:t> with keys &gt; K.</a:t>
            </a:r>
          </a:p>
          <a:p>
            <a:r>
              <a:rPr lang="en-US" sz="2400" dirty="0"/>
              <a:t>3-nodes, which </a:t>
            </a:r>
            <a:r>
              <a:rPr lang="en-US" sz="2400" dirty="0" smtClean="0"/>
              <a:t>contain:</a:t>
            </a:r>
          </a:p>
          <a:p>
            <a:pPr lvl="1"/>
            <a:r>
              <a:rPr lang="en-US" sz="2000" dirty="0" smtClean="0"/>
              <a:t>Two items with keys </a:t>
            </a:r>
            <a:r>
              <a:rPr lang="en-US" sz="2000" dirty="0"/>
              <a:t>K1 and K2, K1 </a:t>
            </a:r>
            <a:r>
              <a:rPr lang="en-US" sz="2000" dirty="0" smtClean="0"/>
              <a:t>&lt;= </a:t>
            </a:r>
            <a:r>
              <a:rPr lang="en-US" sz="2000" dirty="0"/>
              <a:t>K2.</a:t>
            </a:r>
          </a:p>
          <a:p>
            <a:pPr lvl="1"/>
            <a:r>
              <a:rPr lang="en-US" sz="2000" dirty="0"/>
              <a:t>A left </a:t>
            </a:r>
            <a:r>
              <a:rPr lang="en-US" sz="2000" dirty="0" err="1"/>
              <a:t>subtree</a:t>
            </a:r>
            <a:r>
              <a:rPr lang="en-US" sz="2000" dirty="0"/>
              <a:t> with keys </a:t>
            </a:r>
            <a:r>
              <a:rPr lang="en-US" sz="2000" dirty="0" smtClean="0"/>
              <a:t>&lt;= </a:t>
            </a:r>
            <a:r>
              <a:rPr lang="en-US" sz="2000" dirty="0"/>
              <a:t>K1.</a:t>
            </a:r>
          </a:p>
          <a:p>
            <a:pPr lvl="1"/>
            <a:r>
              <a:rPr lang="en-US" sz="2000" dirty="0"/>
              <a:t>A middle </a:t>
            </a:r>
            <a:r>
              <a:rPr lang="en-US" sz="2000" dirty="0" err="1"/>
              <a:t>subtree</a:t>
            </a:r>
            <a:r>
              <a:rPr lang="en-US" sz="2000" dirty="0"/>
              <a:t> with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K1 &lt; </a:t>
            </a:r>
            <a:r>
              <a:rPr lang="en-US" sz="2000" dirty="0"/>
              <a:t>keys </a:t>
            </a:r>
            <a:r>
              <a:rPr lang="en-US" sz="2000" dirty="0" smtClean="0"/>
              <a:t>&lt;= </a:t>
            </a:r>
            <a:r>
              <a:rPr lang="en-US" sz="2000" dirty="0"/>
              <a:t>K2.</a:t>
            </a:r>
          </a:p>
          <a:p>
            <a:pPr lvl="1"/>
            <a:r>
              <a:rPr lang="en-US" sz="2000" dirty="0"/>
              <a:t>A right </a:t>
            </a:r>
            <a:r>
              <a:rPr lang="en-US" sz="2000" dirty="0" err="1"/>
              <a:t>subtree</a:t>
            </a:r>
            <a:r>
              <a:rPr lang="en-US" sz="2000" dirty="0"/>
              <a:t> with keys &gt; K2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14530" y="1219200"/>
            <a:ext cx="407227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4-nodes, which contain:</a:t>
            </a:r>
          </a:p>
          <a:p>
            <a:pPr lvl="1"/>
            <a:r>
              <a:rPr lang="en-US" sz="2000" dirty="0" smtClean="0"/>
              <a:t> Three items with keys K1, K2, K3, K1 &lt;= K2 &lt;= K3.</a:t>
            </a:r>
          </a:p>
          <a:p>
            <a:pPr lvl="1"/>
            <a:r>
              <a:rPr lang="en-US" sz="2000" dirty="0" smtClean="0"/>
              <a:t>A 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keys &lt;= K1.</a:t>
            </a:r>
          </a:p>
          <a:p>
            <a:pPr lvl="1"/>
            <a:r>
              <a:rPr lang="en-US" sz="2000" dirty="0" smtClean="0"/>
              <a:t>A middle-left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</a:t>
            </a:r>
            <a:br>
              <a:rPr lang="en-US" sz="2000" dirty="0" smtClean="0"/>
            </a:br>
            <a:r>
              <a:rPr lang="en-US" sz="2000" dirty="0" smtClean="0"/>
              <a:t>K1 &lt; keys &lt;= K2.</a:t>
            </a:r>
          </a:p>
          <a:p>
            <a:pPr lvl="1"/>
            <a:r>
              <a:rPr lang="en-US" sz="2000" dirty="0" smtClean="0"/>
              <a:t>A middle-right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K2 &lt; keys &lt;= K3.</a:t>
            </a:r>
          </a:p>
          <a:p>
            <a:pPr lvl="1"/>
            <a:r>
              <a:rPr lang="en-US" sz="2000" dirty="0" smtClean="0"/>
              <a:t>A 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keys &gt; K3.</a:t>
            </a:r>
          </a:p>
          <a:p>
            <a:r>
              <a:rPr lang="en-US" sz="2400" dirty="0"/>
              <a:t>For a 2-3-4 search tree to be called </a:t>
            </a:r>
            <a:r>
              <a:rPr lang="en-US" sz="2400" b="1" u="sng" dirty="0"/>
              <a:t>balanced</a:t>
            </a:r>
            <a:r>
              <a:rPr lang="en-US" sz="2400" dirty="0"/>
              <a:t>, all leaves must be at the </a:t>
            </a:r>
            <a:r>
              <a:rPr lang="en-US" sz="2400" b="1" dirty="0"/>
              <a:t>same distance from the root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will only consider balanced 2-3-4 trees.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8813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2-3-4 Tree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465260"/>
              </p:ext>
            </p:extLst>
          </p:nvPr>
        </p:nvGraphicFramePr>
        <p:xfrm>
          <a:off x="1219200" y="251460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352123"/>
              </p:ext>
            </p:extLst>
          </p:nvPr>
        </p:nvGraphicFramePr>
        <p:xfrm>
          <a:off x="3429000" y="144780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250012"/>
              </p:ext>
            </p:extLst>
          </p:nvPr>
        </p:nvGraphicFramePr>
        <p:xfrm>
          <a:off x="6356499" y="2514600"/>
          <a:ext cx="1796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198411"/>
              </p:ext>
            </p:extLst>
          </p:nvPr>
        </p:nvGraphicFramePr>
        <p:xfrm>
          <a:off x="304800" y="364236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182872"/>
              </p:ext>
            </p:extLst>
          </p:nvPr>
        </p:nvGraphicFramePr>
        <p:xfrm>
          <a:off x="1447800" y="365760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703"/>
              </p:ext>
            </p:extLst>
          </p:nvPr>
        </p:nvGraphicFramePr>
        <p:xfrm>
          <a:off x="4343400" y="3642360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679977"/>
              </p:ext>
            </p:extLst>
          </p:nvPr>
        </p:nvGraphicFramePr>
        <p:xfrm>
          <a:off x="5126666" y="3657600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480245"/>
              </p:ext>
            </p:extLst>
          </p:nvPr>
        </p:nvGraphicFramePr>
        <p:xfrm>
          <a:off x="8218968" y="3642360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206194"/>
              </p:ext>
            </p:extLst>
          </p:nvPr>
        </p:nvGraphicFramePr>
        <p:xfrm>
          <a:off x="3733800" y="251460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757261"/>
              </p:ext>
            </p:extLst>
          </p:nvPr>
        </p:nvGraphicFramePr>
        <p:xfrm>
          <a:off x="3048000" y="365760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87822"/>
              </p:ext>
            </p:extLst>
          </p:nvPr>
        </p:nvGraphicFramePr>
        <p:xfrm>
          <a:off x="6324600" y="3642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135410"/>
              </p:ext>
            </p:extLst>
          </p:nvPr>
        </p:nvGraphicFramePr>
        <p:xfrm>
          <a:off x="7042298" y="3657600"/>
          <a:ext cx="8825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51"/>
                <a:gridCol w="4412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Elbow Connector 20"/>
          <p:cNvCxnSpPr>
            <a:stCxn id="7" idx="1"/>
            <a:endCxn id="5" idx="0"/>
          </p:cNvCxnSpPr>
          <p:nvPr/>
        </p:nvCxnSpPr>
        <p:spPr>
          <a:xfrm rot="10800000" flipV="1">
            <a:off x="1524000" y="1645920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8" idx="0"/>
          </p:cNvCxnSpPr>
          <p:nvPr/>
        </p:nvCxnSpPr>
        <p:spPr>
          <a:xfrm>
            <a:off x="4648200" y="1645920"/>
            <a:ext cx="2606749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017334" y="1844040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5" idx="1"/>
          </p:cNvCxnSpPr>
          <p:nvPr/>
        </p:nvCxnSpPr>
        <p:spPr>
          <a:xfrm rot="10800000" flipV="1">
            <a:off x="762000" y="2712719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endCxn id="11" idx="0"/>
          </p:cNvCxnSpPr>
          <p:nvPr/>
        </p:nvCxnSpPr>
        <p:spPr>
          <a:xfrm rot="16200000" flipH="1">
            <a:off x="1508760" y="3032759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6" idx="1"/>
            <a:endCxn id="17" idx="0"/>
          </p:cNvCxnSpPr>
          <p:nvPr/>
        </p:nvCxnSpPr>
        <p:spPr>
          <a:xfrm rot="10800000" flipV="1">
            <a:off x="3505200" y="2712720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2" idx="0"/>
          </p:cNvCxnSpPr>
          <p:nvPr/>
        </p:nvCxnSpPr>
        <p:spPr>
          <a:xfrm rot="16200000" flipH="1">
            <a:off x="4022563" y="3054822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8" idx="3"/>
          </p:cNvCxnSpPr>
          <p:nvPr/>
        </p:nvCxnSpPr>
        <p:spPr>
          <a:xfrm>
            <a:off x="8153400" y="2712720"/>
            <a:ext cx="3048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8" idx="1"/>
          </p:cNvCxnSpPr>
          <p:nvPr/>
        </p:nvCxnSpPr>
        <p:spPr>
          <a:xfrm rot="10800000" flipV="1">
            <a:off x="5562601" y="2712719"/>
            <a:ext cx="793899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8" idx="0"/>
          </p:cNvCxnSpPr>
          <p:nvPr/>
        </p:nvCxnSpPr>
        <p:spPr>
          <a:xfrm flipH="1">
            <a:off x="6553200" y="2910840"/>
            <a:ext cx="38277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9" idx="0"/>
          </p:cNvCxnSpPr>
          <p:nvPr/>
        </p:nvCxnSpPr>
        <p:spPr>
          <a:xfrm flipH="1">
            <a:off x="7483549" y="2895600"/>
            <a:ext cx="60252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120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r>
              <a:rPr lang="en-US" sz="2400" dirty="0"/>
              <a:t>Search in 2-3-4 trees is a generalization of search in binary search trees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simplicity, </a:t>
            </a:r>
            <a:r>
              <a:rPr lang="en-US" sz="2400" b="1" u="sng" dirty="0" smtClean="0"/>
              <a:t>we assume that all keys are unique</a:t>
            </a:r>
            <a:r>
              <a:rPr lang="en-US" sz="2400" dirty="0" smtClean="0"/>
              <a:t>.</a:t>
            </a:r>
            <a:endParaRPr lang="en-US" sz="2400" b="1" u="sng" dirty="0"/>
          </a:p>
          <a:p>
            <a:r>
              <a:rPr lang="en-US" sz="2400" dirty="0"/>
              <a:t>Given a search key, at each node select one of the </a:t>
            </a:r>
            <a:r>
              <a:rPr lang="en-US" sz="2400" dirty="0" err="1"/>
              <a:t>subtrees</a:t>
            </a:r>
            <a:r>
              <a:rPr lang="en-US" sz="2400" dirty="0"/>
              <a:t> by comparing the  search key with the 1, 2, or 3 keys  that are present at the node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time is linear to the height of the tree.</a:t>
            </a:r>
          </a:p>
          <a:p>
            <a:r>
              <a:rPr lang="en-US" sz="2400" dirty="0"/>
              <a:t>Since we assume that 2-3-4 trees are balanced, search time is logarithmic to the number of items.</a:t>
            </a:r>
          </a:p>
          <a:p>
            <a:r>
              <a:rPr lang="en-US" sz="2400" dirty="0"/>
              <a:t>Question to tackle next: </a:t>
            </a:r>
            <a:endParaRPr lang="en-US" sz="2400" dirty="0" smtClean="0"/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to implement insertions and deletions so as to guarantee that, when we start with a balanced 2-3-4 tree, the tree remains balanced after the insertion or deletion.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4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 -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Similarities and differences compared to priority queues:</a:t>
            </a:r>
          </a:p>
          <a:p>
            <a:r>
              <a:rPr lang="en-US" dirty="0" smtClean="0"/>
              <a:t>In </a:t>
            </a:r>
            <a:r>
              <a:rPr lang="en-US" dirty="0"/>
              <a:t>priority queues we care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Insertions.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inding/deleting </a:t>
            </a:r>
            <a:r>
              <a:rPr lang="en-US" b="1" u="sng" dirty="0"/>
              <a:t>the max </a:t>
            </a:r>
            <a:r>
              <a:rPr lang="en-US" b="1" u="sng" dirty="0" smtClean="0"/>
              <a:t>item</a:t>
            </a:r>
            <a:r>
              <a:rPr lang="en-US" dirty="0" smtClean="0"/>
              <a:t> efficiently</a:t>
            </a:r>
            <a:r>
              <a:rPr lang="en-US" dirty="0"/>
              <a:t>.</a:t>
            </a:r>
          </a:p>
          <a:p>
            <a:r>
              <a:rPr lang="en-US" dirty="0"/>
              <a:t>In </a:t>
            </a:r>
            <a:r>
              <a:rPr lang="en-US" dirty="0" smtClean="0"/>
              <a:t>symbol tables we </a:t>
            </a:r>
            <a:r>
              <a:rPr lang="en-US" dirty="0"/>
              <a:t>care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Insertions.</a:t>
            </a:r>
          </a:p>
          <a:p>
            <a:pPr lvl="1"/>
            <a:r>
              <a:rPr lang="en-US" dirty="0" smtClean="0"/>
              <a:t>Finding/deleting </a:t>
            </a:r>
            <a:r>
              <a:rPr lang="en-US" b="1" u="sng" dirty="0"/>
              <a:t>any</a:t>
            </a:r>
            <a:r>
              <a:rPr lang="en-US" dirty="0"/>
              <a:t> item </a:t>
            </a:r>
            <a:r>
              <a:rPr lang="en-US" dirty="0" smtClean="0"/>
              <a:t>efficiently.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51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follow the same path as if we are searching for the item.</a:t>
            </a:r>
          </a:p>
          <a:p>
            <a:r>
              <a:rPr lang="en-US" dirty="0"/>
              <a:t>A simple approach would be to just insert the item at the end of that path.</a:t>
            </a:r>
          </a:p>
          <a:p>
            <a:r>
              <a:rPr lang="en-US" dirty="0"/>
              <a:t>However, if we insert the item at a new node at the end, the tree is not balanced any more.</a:t>
            </a:r>
          </a:p>
          <a:p>
            <a:r>
              <a:rPr lang="en-US" dirty="0"/>
              <a:t>We need to make sure that the tree remains balanced, so we follow a more complicated approach.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999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Given our key K: we </a:t>
            </a:r>
            <a:r>
              <a:rPr lang="en-US" sz="2400" dirty="0"/>
              <a:t>follow the same path as </a:t>
            </a:r>
            <a:r>
              <a:rPr lang="en-US" sz="2400" dirty="0" smtClean="0"/>
              <a:t>in search.</a:t>
            </a:r>
          </a:p>
          <a:p>
            <a:r>
              <a:rPr lang="en-US" sz="2400" dirty="0" smtClean="0"/>
              <a:t>On the way: 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2-nodes.</a:t>
            </a:r>
          </a:p>
          <a:p>
            <a:pPr lvl="1"/>
            <a:r>
              <a:rPr lang="en-US" sz="2000" dirty="0"/>
              <a:t>If we find a 3-node being parent to a 4-node, we transform the pair into a </a:t>
            </a:r>
            <a:r>
              <a:rPr lang="en-US" sz="2000" dirty="0" smtClean="0"/>
              <a:t>4-node </a:t>
            </a:r>
            <a:r>
              <a:rPr lang="en-US" sz="2000" dirty="0"/>
              <a:t>connected to two 2-nodes.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the root becomes a 4-node, split it into three 2-nodes.</a:t>
            </a:r>
          </a:p>
          <a:p>
            <a:r>
              <a:rPr lang="en-US" sz="2400" dirty="0" smtClean="0"/>
              <a:t>These </a:t>
            </a:r>
            <a:r>
              <a:rPr lang="en-US" sz="2400" dirty="0"/>
              <a:t>transformations:</a:t>
            </a:r>
          </a:p>
          <a:p>
            <a:pPr lvl="1"/>
            <a:r>
              <a:rPr lang="en-US" sz="2000" dirty="0"/>
              <a:t>Are local (they only affect the nodes in question).</a:t>
            </a:r>
          </a:p>
          <a:p>
            <a:pPr lvl="1"/>
            <a:r>
              <a:rPr lang="en-US" sz="2000" dirty="0"/>
              <a:t>Do not affect the overall height or balance of the </a:t>
            </a:r>
            <a:r>
              <a:rPr lang="en-US" sz="2000" dirty="0" smtClean="0"/>
              <a:t>tree</a:t>
            </a:r>
            <a:r>
              <a:rPr lang="en-US" sz="2000" dirty="0"/>
              <a:t> </a:t>
            </a:r>
            <a:r>
              <a:rPr lang="en-US" sz="2000" dirty="0" smtClean="0"/>
              <a:t>(except for splitting a 4-node at the root).</a:t>
            </a:r>
            <a:endParaRPr lang="en-US" sz="2000" dirty="0"/>
          </a:p>
          <a:p>
            <a:r>
              <a:rPr lang="en-US" sz="2400" dirty="0"/>
              <a:t>This way, when we get to the bottom of the tree, we </a:t>
            </a:r>
            <a:r>
              <a:rPr lang="en-US" sz="2400" dirty="0" smtClean="0"/>
              <a:t>know </a:t>
            </a:r>
            <a:r>
              <a:rPr lang="en-US" sz="2400" dirty="0"/>
              <a:t>that the node we arrived at is not a 4-node, and thus it has room to insert the new item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227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7" y="1371600"/>
            <a:ext cx="8665533" cy="5029200"/>
          </a:xfrm>
        </p:spPr>
        <p:txBody>
          <a:bodyPr/>
          <a:lstStyle/>
          <a:p>
            <a:r>
              <a:rPr lang="en-US" sz="2000" dirty="0"/>
              <a:t>If 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</a:t>
            </a:r>
            <a:r>
              <a:rPr lang="en-US" sz="2000" dirty="0" smtClean="0"/>
              <a:t>2-nodes, by pushing up the middle key of the 4-node.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If we find a 3-node being parent to a 4-node, we transform the pair into a 4-node connected to two </a:t>
            </a:r>
            <a:r>
              <a:rPr lang="en-US" sz="2000" dirty="0" smtClean="0"/>
              <a:t>2-nodes, </a:t>
            </a:r>
            <a:r>
              <a:rPr lang="en-US" sz="2000" dirty="0"/>
              <a:t>by pushing up the middle key of the 4-node.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750118"/>
              </p:ext>
            </p:extLst>
          </p:nvPr>
        </p:nvGraphicFramePr>
        <p:xfrm>
          <a:off x="1788037" y="2417853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515612"/>
              </p:ext>
            </p:extLst>
          </p:nvPr>
        </p:nvGraphicFramePr>
        <p:xfrm>
          <a:off x="809839" y="3332953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974470"/>
              </p:ext>
            </p:extLst>
          </p:nvPr>
        </p:nvGraphicFramePr>
        <p:xfrm>
          <a:off x="2133600" y="333756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Elbow Connector 7"/>
          <p:cNvCxnSpPr>
            <a:stCxn id="5" idx="1"/>
            <a:endCxn id="6" idx="0"/>
          </p:cNvCxnSpPr>
          <p:nvPr/>
        </p:nvCxnSpPr>
        <p:spPr>
          <a:xfrm rot="10800000" flipV="1">
            <a:off x="1267039" y="2615973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2245954" y="2774746"/>
            <a:ext cx="721589" cy="404037"/>
          </a:xfrm>
          <a:prstGeom prst="bentConnector3">
            <a:avLst>
              <a:gd name="adj1" fmla="val -9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202881"/>
              </p:ext>
            </p:extLst>
          </p:nvPr>
        </p:nvGraphicFramePr>
        <p:xfrm>
          <a:off x="260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858433"/>
              </p:ext>
            </p:extLst>
          </p:nvPr>
        </p:nvGraphicFramePr>
        <p:xfrm>
          <a:off x="1174899" y="522732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590206"/>
              </p:ext>
            </p:extLst>
          </p:nvPr>
        </p:nvGraphicFramePr>
        <p:xfrm>
          <a:off x="2470299" y="6080760"/>
          <a:ext cx="1415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67"/>
                <a:gridCol w="471967"/>
                <a:gridCol w="471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215062"/>
              </p:ext>
            </p:extLst>
          </p:nvPr>
        </p:nvGraphicFramePr>
        <p:xfrm>
          <a:off x="14796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Elbow Connector 27"/>
          <p:cNvCxnSpPr>
            <a:stCxn id="25" idx="1"/>
            <a:endCxn id="24" idx="0"/>
          </p:cNvCxnSpPr>
          <p:nvPr/>
        </p:nvCxnSpPr>
        <p:spPr>
          <a:xfrm rot="10800000" flipV="1">
            <a:off x="565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5" idx="3"/>
            <a:endCxn id="26" idx="0"/>
          </p:cNvCxnSpPr>
          <p:nvPr/>
        </p:nvCxnSpPr>
        <p:spPr>
          <a:xfrm>
            <a:off x="2362201" y="5425440"/>
            <a:ext cx="816048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1763233" y="5623560"/>
            <a:ext cx="21266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810000" y="2987042"/>
            <a:ext cx="1098699" cy="10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701901" y="5552327"/>
            <a:ext cx="1022499" cy="102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436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7" y="1371600"/>
            <a:ext cx="8665533" cy="5029200"/>
          </a:xfrm>
        </p:spPr>
        <p:txBody>
          <a:bodyPr/>
          <a:lstStyle/>
          <a:p>
            <a:r>
              <a:rPr lang="en-US" sz="2000" dirty="0"/>
              <a:t>If 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</a:t>
            </a:r>
            <a:r>
              <a:rPr lang="en-US" sz="2000" dirty="0" smtClean="0"/>
              <a:t>2-nodes, by pushing up the middle key of the 4-node.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If we find a 3-node being parent to a 4-node, we transform the pair into a 4-node connected to two </a:t>
            </a:r>
            <a:r>
              <a:rPr lang="en-US" sz="2000" dirty="0" smtClean="0"/>
              <a:t>2-nodes, </a:t>
            </a:r>
            <a:r>
              <a:rPr lang="en-US" sz="2000" dirty="0"/>
              <a:t>by pushing up the middle key of the 4-node.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6765627"/>
              </p:ext>
            </p:extLst>
          </p:nvPr>
        </p:nvGraphicFramePr>
        <p:xfrm>
          <a:off x="1788037" y="2417853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69387"/>
              </p:ext>
            </p:extLst>
          </p:nvPr>
        </p:nvGraphicFramePr>
        <p:xfrm>
          <a:off x="809839" y="3332953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720909"/>
              </p:ext>
            </p:extLst>
          </p:nvPr>
        </p:nvGraphicFramePr>
        <p:xfrm>
          <a:off x="2133600" y="333756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Elbow Connector 7"/>
          <p:cNvCxnSpPr>
            <a:stCxn id="5" idx="1"/>
            <a:endCxn id="6" idx="0"/>
          </p:cNvCxnSpPr>
          <p:nvPr/>
        </p:nvCxnSpPr>
        <p:spPr>
          <a:xfrm rot="10800000" flipV="1">
            <a:off x="1267039" y="2615973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2245954" y="2774746"/>
            <a:ext cx="721589" cy="404037"/>
          </a:xfrm>
          <a:prstGeom prst="bentConnector3">
            <a:avLst>
              <a:gd name="adj1" fmla="val -9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143230"/>
              </p:ext>
            </p:extLst>
          </p:nvPr>
        </p:nvGraphicFramePr>
        <p:xfrm>
          <a:off x="5979037" y="2438400"/>
          <a:ext cx="103136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81"/>
                <a:gridCol w="515681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630388"/>
              </p:ext>
            </p:extLst>
          </p:nvPr>
        </p:nvGraphicFramePr>
        <p:xfrm>
          <a:off x="5000839" y="335350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433159"/>
              </p:ext>
            </p:extLst>
          </p:nvPr>
        </p:nvGraphicFramePr>
        <p:xfrm>
          <a:off x="7239000" y="3358107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Elbow Connector 15"/>
          <p:cNvCxnSpPr>
            <a:stCxn id="13" idx="1"/>
            <a:endCxn id="14" idx="0"/>
          </p:cNvCxnSpPr>
          <p:nvPr/>
        </p:nvCxnSpPr>
        <p:spPr>
          <a:xfrm rot="10800000" flipV="1">
            <a:off x="5458039" y="2636520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3"/>
          </p:cNvCxnSpPr>
          <p:nvPr/>
        </p:nvCxnSpPr>
        <p:spPr>
          <a:xfrm>
            <a:off x="7010399" y="2636520"/>
            <a:ext cx="457201" cy="72158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456489"/>
              </p:ext>
            </p:extLst>
          </p:nvPr>
        </p:nvGraphicFramePr>
        <p:xfrm>
          <a:off x="6271435" y="335280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Straight Arrow Connector 21"/>
          <p:cNvCxnSpPr>
            <a:endCxn id="20" idx="0"/>
          </p:cNvCxnSpPr>
          <p:nvPr/>
        </p:nvCxnSpPr>
        <p:spPr>
          <a:xfrm>
            <a:off x="6500035" y="2834640"/>
            <a:ext cx="0" cy="518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052869"/>
              </p:ext>
            </p:extLst>
          </p:nvPr>
        </p:nvGraphicFramePr>
        <p:xfrm>
          <a:off x="260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541525"/>
              </p:ext>
            </p:extLst>
          </p:nvPr>
        </p:nvGraphicFramePr>
        <p:xfrm>
          <a:off x="1174899" y="522732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481898"/>
              </p:ext>
            </p:extLst>
          </p:nvPr>
        </p:nvGraphicFramePr>
        <p:xfrm>
          <a:off x="2470299" y="6080760"/>
          <a:ext cx="1415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67"/>
                <a:gridCol w="471967"/>
                <a:gridCol w="471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829709"/>
              </p:ext>
            </p:extLst>
          </p:nvPr>
        </p:nvGraphicFramePr>
        <p:xfrm>
          <a:off x="14796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Elbow Connector 27"/>
          <p:cNvCxnSpPr>
            <a:stCxn id="25" idx="1"/>
            <a:endCxn id="24" idx="0"/>
          </p:cNvCxnSpPr>
          <p:nvPr/>
        </p:nvCxnSpPr>
        <p:spPr>
          <a:xfrm rot="10800000" flipV="1">
            <a:off x="565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5" idx="3"/>
            <a:endCxn id="26" idx="0"/>
          </p:cNvCxnSpPr>
          <p:nvPr/>
        </p:nvCxnSpPr>
        <p:spPr>
          <a:xfrm>
            <a:off x="2362201" y="5425440"/>
            <a:ext cx="816048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1763233" y="5623560"/>
            <a:ext cx="21266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632583"/>
              </p:ext>
            </p:extLst>
          </p:nvPr>
        </p:nvGraphicFramePr>
        <p:xfrm>
          <a:off x="4832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497432"/>
              </p:ext>
            </p:extLst>
          </p:nvPr>
        </p:nvGraphicFramePr>
        <p:xfrm>
          <a:off x="5746899" y="5227320"/>
          <a:ext cx="14921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67"/>
                <a:gridCol w="497367"/>
                <a:gridCol w="4973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232769"/>
              </p:ext>
            </p:extLst>
          </p:nvPr>
        </p:nvGraphicFramePr>
        <p:xfrm>
          <a:off x="6648878" y="6080760"/>
          <a:ext cx="5015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317315"/>
              </p:ext>
            </p:extLst>
          </p:nvPr>
        </p:nvGraphicFramePr>
        <p:xfrm>
          <a:off x="5773472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Elbow Connector 43"/>
          <p:cNvCxnSpPr>
            <a:stCxn id="41" idx="1"/>
            <a:endCxn id="40" idx="0"/>
          </p:cNvCxnSpPr>
          <p:nvPr/>
        </p:nvCxnSpPr>
        <p:spPr>
          <a:xfrm rot="10800000" flipV="1">
            <a:off x="5137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1" idx="3"/>
            <a:endCxn id="58" idx="0"/>
          </p:cNvCxnSpPr>
          <p:nvPr/>
        </p:nvCxnSpPr>
        <p:spPr>
          <a:xfrm>
            <a:off x="7239000" y="5425440"/>
            <a:ext cx="707950" cy="67056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3" idx="0"/>
          </p:cNvCxnSpPr>
          <p:nvPr/>
        </p:nvCxnSpPr>
        <p:spPr>
          <a:xfrm flipH="1">
            <a:off x="6078272" y="5623560"/>
            <a:ext cx="193163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120063"/>
              </p:ext>
            </p:extLst>
          </p:nvPr>
        </p:nvGraphicFramePr>
        <p:xfrm>
          <a:off x="7696200" y="6096000"/>
          <a:ext cx="5015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2" name="Straight Arrow Connector 61"/>
          <p:cNvCxnSpPr/>
          <p:nvPr/>
        </p:nvCxnSpPr>
        <p:spPr>
          <a:xfrm>
            <a:off x="6741043" y="5623560"/>
            <a:ext cx="148855" cy="4607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810000" y="2987042"/>
            <a:ext cx="1098699" cy="10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01901" y="5552327"/>
            <a:ext cx="1022499" cy="102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1002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263036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823999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41939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679138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073766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284646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416299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660064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62157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149028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8625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6081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753162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901996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543993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281564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92507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960747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753162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92507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364401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Found a </a:t>
            </a:r>
            <a:r>
              <a:rPr lang="en-US" sz="2400" dirty="0"/>
              <a:t>2-node being parent to a 4-node, we </a:t>
            </a:r>
            <a:r>
              <a:rPr lang="en-US" sz="2400" dirty="0" smtClean="0"/>
              <a:t>must transform </a:t>
            </a:r>
            <a:r>
              <a:rPr lang="en-US" sz="2400" dirty="0"/>
              <a:t>the pair into a 3-node connected to two </a:t>
            </a:r>
            <a:r>
              <a:rPr lang="en-US" sz="2400" dirty="0" smtClean="0"/>
              <a:t>2-nodes.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488581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060539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225362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884448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176791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462113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264083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41098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29660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029990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827160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52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Found a </a:t>
            </a:r>
            <a:r>
              <a:rPr lang="en-US" sz="2400" dirty="0"/>
              <a:t>2-node being parent to a 4-node, we </a:t>
            </a:r>
            <a:r>
              <a:rPr lang="en-US" sz="2400" dirty="0" smtClean="0"/>
              <a:t>must transform </a:t>
            </a:r>
            <a:r>
              <a:rPr lang="en-US" sz="2400" dirty="0"/>
              <a:t>the pair into a 3-node connected to two </a:t>
            </a:r>
            <a:r>
              <a:rPr lang="en-US" sz="2400" dirty="0" smtClean="0"/>
              <a:t>2-nodes.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8268"/>
              </p:ext>
            </p:extLst>
          </p:nvPr>
        </p:nvGraphicFramePr>
        <p:xfrm>
          <a:off x="1049072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442433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346836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577844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654492"/>
              </p:ext>
            </p:extLst>
          </p:nvPr>
        </p:nvGraphicFramePr>
        <p:xfrm>
          <a:off x="1447800" y="478469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803129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596435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71487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024044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063726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987698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06272" y="2773018"/>
            <a:ext cx="1922728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43947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1963472" y="3839818"/>
            <a:ext cx="627328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680934"/>
              </p:ext>
            </p:extLst>
          </p:nvPr>
        </p:nvGraphicFramePr>
        <p:xfrm>
          <a:off x="23622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>
            <a:off x="1524000" y="4038600"/>
            <a:ext cx="152400" cy="7460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30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dirty="0"/>
              <a:t>what is the difference between a "key" and an "item</a:t>
            </a:r>
            <a:r>
              <a:rPr lang="en-US" dirty="0" smtClean="0"/>
              <a:t>"?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261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Reached the bottom. Make insertion of item with key 25.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853104"/>
              </p:ext>
            </p:extLst>
          </p:nvPr>
        </p:nvGraphicFramePr>
        <p:xfrm>
          <a:off x="1049072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130705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593229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11408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626008"/>
              </p:ext>
            </p:extLst>
          </p:nvPr>
        </p:nvGraphicFramePr>
        <p:xfrm>
          <a:off x="1447800" y="478469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42441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946222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8712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050836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9307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334996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06272" y="2773018"/>
            <a:ext cx="1922728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43947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1963472" y="3839818"/>
            <a:ext cx="627328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405413"/>
              </p:ext>
            </p:extLst>
          </p:nvPr>
        </p:nvGraphicFramePr>
        <p:xfrm>
          <a:off x="23622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>
            <a:off x="1524000" y="4038600"/>
            <a:ext cx="152400" cy="7460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1257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27.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225531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831005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857613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228351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631033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737065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028980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004278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204165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619182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131545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31372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9335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14442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80700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572860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242885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761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572860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14442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761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631864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27.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65407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85638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930801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7362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466848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181799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600463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36486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81461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54674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666480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96663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3756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000661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48361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861501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90211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37506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030721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73437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238559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139264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100836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969845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44824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6737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173876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414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258192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0125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360914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962690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307926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7455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26300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3067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74731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87005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6870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055699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329834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1756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81478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751578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26574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833313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20363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775353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37173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3709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116751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934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</a:t>
            </a:r>
            <a:r>
              <a:rPr lang="en-US" sz="2400" dirty="0" smtClean="0"/>
              <a:t>3-node </a:t>
            </a:r>
            <a:r>
              <a:rPr lang="en-US" sz="2400" dirty="0"/>
              <a:t>being parent to a 4-node, we must transform the pair into a </a:t>
            </a:r>
            <a:r>
              <a:rPr lang="en-US" sz="2400" dirty="0" smtClean="0"/>
              <a:t>4-node </a:t>
            </a:r>
            <a:r>
              <a:rPr lang="en-US" sz="2400" dirty="0"/>
              <a:t>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671344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414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258192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0125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613627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962690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307926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7455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26300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3067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74731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87005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68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dirty="0"/>
              <a:t>what is the difference between a "key" and an "item</a:t>
            </a:r>
            <a:r>
              <a:rPr lang="en-US" dirty="0" smtClean="0"/>
              <a:t>"?</a:t>
            </a:r>
          </a:p>
          <a:p>
            <a:pPr lvl="1"/>
            <a:r>
              <a:rPr lang="en-US" dirty="0"/>
              <a:t>An item contains a key, and possibly other pieces of information as well.</a:t>
            </a:r>
          </a:p>
          <a:p>
            <a:pPr lvl="1"/>
            <a:r>
              <a:rPr lang="en-US" dirty="0" smtClean="0"/>
              <a:t>The key is just the part of the item that we use for sorting/searching.</a:t>
            </a:r>
          </a:p>
          <a:p>
            <a:r>
              <a:rPr lang="en-US" dirty="0" smtClean="0"/>
              <a:t>For </a:t>
            </a:r>
            <a:r>
              <a:rPr lang="en-US" dirty="0"/>
              <a:t>example, the item can be a student record and the key can be a student ID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611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</a:t>
            </a:r>
            <a:r>
              <a:rPr lang="en-US" sz="2400" dirty="0" smtClean="0"/>
              <a:t>3-node </a:t>
            </a:r>
            <a:r>
              <a:rPr lang="en-US" sz="2400" dirty="0"/>
              <a:t>being parent to a 4-node, we must transform the pair into a </a:t>
            </a:r>
            <a:r>
              <a:rPr lang="en-US" sz="2400" dirty="0" smtClean="0"/>
              <a:t>4-node </a:t>
            </a:r>
            <a:r>
              <a:rPr lang="en-US" sz="2400" dirty="0"/>
              <a:t>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144118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80178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056895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116290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38641"/>
              </p:ext>
            </p:extLst>
          </p:nvPr>
        </p:nvGraphicFramePr>
        <p:xfrm>
          <a:off x="12333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422333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360235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460473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476238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28484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581956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764669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454888" y="4053840"/>
            <a:ext cx="121388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943678"/>
              </p:ext>
            </p:extLst>
          </p:nvPr>
        </p:nvGraphicFramePr>
        <p:xfrm>
          <a:off x="1919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83288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660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Reached the bottom. Make insertion of item with key </a:t>
            </a:r>
            <a:r>
              <a:rPr lang="en-US" sz="2400" dirty="0" smtClean="0"/>
              <a:t>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406157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03640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423475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6537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704440"/>
              </p:ext>
            </p:extLst>
          </p:nvPr>
        </p:nvGraphicFramePr>
        <p:xfrm>
          <a:off x="12333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107198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325757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270306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439579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19313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510954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77897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454888" y="4053840"/>
            <a:ext cx="121388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982153"/>
              </p:ext>
            </p:extLst>
          </p:nvPr>
        </p:nvGraphicFramePr>
        <p:xfrm>
          <a:off x="1919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83288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672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Reached the bottom. Make insertion of item with key </a:t>
            </a:r>
            <a:r>
              <a:rPr lang="en-US" sz="2400" dirty="0" smtClean="0"/>
              <a:t>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193659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273168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184556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926306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149023"/>
              </p:ext>
            </p:extLst>
          </p:nvPr>
        </p:nvGraphicFramePr>
        <p:xfrm>
          <a:off x="1157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20961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97580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030496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0832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046709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46846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62561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378688" y="4037938"/>
            <a:ext cx="2215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14350"/>
              </p:ext>
            </p:extLst>
          </p:nvPr>
        </p:nvGraphicFramePr>
        <p:xfrm>
          <a:off x="1752599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152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355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Insert an item with key = 13.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595715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518626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481397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57153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605307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840767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245777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339239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438691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042458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512784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370430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462973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5404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Insert an item with key = 13.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343461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01860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790226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158901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261292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159502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196453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008845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104928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004369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40117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596227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551252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8229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3-node being parent to a 4-node, we must transform the pair into a 4-node 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789845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087575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073342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104445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364523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249819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818626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641292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354761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171343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324426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815886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552320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6273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3-node being parent to a 4-node, we must transform the pair into a 4-node 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421735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305546"/>
              </p:ext>
            </p:extLst>
          </p:nvPr>
        </p:nvGraphicFramePr>
        <p:xfrm>
          <a:off x="4419600" y="2574898"/>
          <a:ext cx="15683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  <a:gridCol w="522767"/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29623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38616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925897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88923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872289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31871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652336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53837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313893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31968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987901" y="2773018"/>
            <a:ext cx="17738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651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38336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459985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996104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3" idx="0"/>
          </p:cNvCxnSpPr>
          <p:nvPr/>
        </p:nvCxnSpPr>
        <p:spPr>
          <a:xfrm rot="10800000" flipV="1">
            <a:off x="3577857" y="3306418"/>
            <a:ext cx="1375143" cy="3511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52999" y="2971800"/>
            <a:ext cx="1" cy="334618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1811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Root is 4-node, must split.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159967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822025"/>
              </p:ext>
            </p:extLst>
          </p:nvPr>
        </p:nvGraphicFramePr>
        <p:xfrm>
          <a:off x="4419600" y="2574898"/>
          <a:ext cx="15683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  <a:gridCol w="522767"/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438049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87734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883339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3773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740587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810279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337510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687108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480444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31968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987901" y="2773018"/>
            <a:ext cx="17738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651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93317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468150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19948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3" idx="0"/>
          </p:cNvCxnSpPr>
          <p:nvPr/>
        </p:nvCxnSpPr>
        <p:spPr>
          <a:xfrm rot="10800000" flipV="1">
            <a:off x="3577857" y="3306418"/>
            <a:ext cx="1375143" cy="3511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52999" y="2971800"/>
            <a:ext cx="1" cy="334618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2116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Root is 4-node, must split.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094345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903133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951381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525526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311277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25817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813426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736163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02889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743826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79003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31941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148200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78388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002445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404120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656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129582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906860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633692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1299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557699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21230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050825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054948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390429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400310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46823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72185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438212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167847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928604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958242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84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actual applications, we oftentimes want to search or sort by different criteria.</a:t>
            </a:r>
          </a:p>
          <a:p>
            <a:r>
              <a:rPr lang="en-US" dirty="0" smtClean="0"/>
              <a:t>For example, we may want to search a customer database by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787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881103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166213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726561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250359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457420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016571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781694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927242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055834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42866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98327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34025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264457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923024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502489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143500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9431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36999"/>
              </p:ext>
            </p:extLst>
          </p:nvPr>
        </p:nvGraphicFramePr>
        <p:xfrm>
          <a:off x="1212112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543184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35594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373481"/>
              </p:ext>
            </p:extLst>
          </p:nvPr>
        </p:nvGraphicFramePr>
        <p:xfrm>
          <a:off x="152400" y="476945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461756"/>
              </p:ext>
            </p:extLst>
          </p:nvPr>
        </p:nvGraphicFramePr>
        <p:xfrm>
          <a:off x="1842977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883909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195339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176046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056190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03431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96660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444256" y="2773018"/>
            <a:ext cx="841744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838200" y="3839818"/>
            <a:ext cx="37391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378582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774845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12649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3"/>
            <a:endCxn id="9" idx="0"/>
          </p:cNvCxnSpPr>
          <p:nvPr/>
        </p:nvCxnSpPr>
        <p:spPr>
          <a:xfrm>
            <a:off x="1676400" y="3839818"/>
            <a:ext cx="388088" cy="96685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847405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964985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443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on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complicated.</a:t>
            </a:r>
          </a:p>
          <a:p>
            <a:r>
              <a:rPr lang="en-US" dirty="0" smtClean="0"/>
              <a:t>The book does not cover it.</a:t>
            </a:r>
          </a:p>
          <a:p>
            <a:r>
              <a:rPr lang="en-US" dirty="0" smtClean="0"/>
              <a:t>We will not cover it.</a:t>
            </a:r>
          </a:p>
          <a:p>
            <a:r>
              <a:rPr lang="en-US" dirty="0" smtClean="0"/>
              <a:t>If you care, you can look it up on Wikipedia.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143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Red-Black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 black trees are an alternative way to view/implement </a:t>
            </a:r>
            <a:r>
              <a:rPr lang="en-US" smtClean="0"/>
              <a:t>2-3-4 trees.</a:t>
            </a:r>
          </a:p>
          <a:p>
            <a:r>
              <a:rPr lang="en-US" dirty="0" smtClean="0"/>
              <a:t>Red links: bind together 3-nodes and 4-nodes into small binary trees.</a:t>
            </a:r>
          </a:p>
          <a:p>
            <a:r>
              <a:rPr lang="en-US" dirty="0" smtClean="0"/>
              <a:t>Black links: bind the tree together.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8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actual applications, we oftentimes want to search or sort by different criteria.</a:t>
            </a:r>
          </a:p>
          <a:p>
            <a:r>
              <a:rPr lang="en-US" dirty="0"/>
              <a:t>For example, we may want to search a </a:t>
            </a:r>
            <a:r>
              <a:rPr lang="en-US" dirty="0" smtClean="0"/>
              <a:t>customer database by:</a:t>
            </a:r>
          </a:p>
          <a:p>
            <a:pPr lvl="1"/>
            <a:r>
              <a:rPr lang="en-US" dirty="0" smtClean="0"/>
              <a:t>Customer </a:t>
            </a:r>
            <a:r>
              <a:rPr lang="en-US" dirty="0"/>
              <a:t>ID.</a:t>
            </a:r>
          </a:p>
          <a:p>
            <a:pPr lvl="1"/>
            <a:r>
              <a:rPr lang="en-US" dirty="0"/>
              <a:t>Last name.</a:t>
            </a:r>
          </a:p>
          <a:p>
            <a:pPr lvl="1"/>
            <a:r>
              <a:rPr lang="en-US" dirty="0"/>
              <a:t>First name.</a:t>
            </a:r>
          </a:p>
          <a:p>
            <a:pPr lvl="1"/>
            <a:r>
              <a:rPr lang="en-US" dirty="0"/>
              <a:t>Phone.</a:t>
            </a:r>
          </a:p>
          <a:p>
            <a:pPr lvl="1"/>
            <a:r>
              <a:rPr lang="en-US" dirty="0"/>
              <a:t>Address.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5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Accommodating </a:t>
            </a:r>
            <a:r>
              <a:rPr lang="en-US" sz="2400" dirty="0" smtClean="0"/>
              <a:t>the ability to search by different criteria (i.e., allow multiple keys) is </a:t>
            </a:r>
            <a:r>
              <a:rPr lang="en-US" sz="2400" dirty="0"/>
              <a:t>a standard topic in a databases course.</a:t>
            </a:r>
          </a:p>
          <a:p>
            <a:r>
              <a:rPr lang="en-US" sz="2400" dirty="0"/>
              <a:t>However, the general idea is fairly simple:</a:t>
            </a:r>
          </a:p>
          <a:p>
            <a:r>
              <a:rPr lang="en-US" sz="2400" dirty="0"/>
              <a:t>Define a </a:t>
            </a:r>
            <a:r>
              <a:rPr lang="en-US" sz="2400" b="1" u="sng" dirty="0"/>
              <a:t>primary key</a:t>
            </a:r>
            <a:r>
              <a:rPr lang="en-US" sz="2400" dirty="0"/>
              <a:t>, that is unique.</a:t>
            </a:r>
          </a:p>
          <a:p>
            <a:pPr lvl="1"/>
            <a:r>
              <a:rPr lang="en-US" sz="2000" dirty="0"/>
              <a:t>That is why we all have things such as:</a:t>
            </a:r>
          </a:p>
          <a:p>
            <a:pPr lvl="1"/>
            <a:r>
              <a:rPr lang="en-US" sz="2000" dirty="0"/>
              <a:t>Social Security number.</a:t>
            </a:r>
          </a:p>
          <a:p>
            <a:pPr lvl="1"/>
            <a:r>
              <a:rPr lang="en-US" sz="2000" dirty="0"/>
              <a:t>UTA ID number.</a:t>
            </a:r>
          </a:p>
          <a:p>
            <a:pPr lvl="1"/>
            <a:r>
              <a:rPr lang="en-US" sz="2000" dirty="0"/>
              <a:t>Customer ID number, and so on.</a:t>
            </a:r>
          </a:p>
          <a:p>
            <a:r>
              <a:rPr lang="en-US" sz="2400" dirty="0" smtClean="0"/>
              <a:t>Build a main symbol table based </a:t>
            </a:r>
            <a:r>
              <a:rPr lang="en-US" sz="2400" dirty="0"/>
              <a:t>on the primary key.</a:t>
            </a:r>
          </a:p>
          <a:p>
            <a:r>
              <a:rPr lang="en-US" sz="2400" dirty="0"/>
              <a:t>For any other field (like address, phone, last name) that we may want to search by, build a separate symbol table, that simply maps values in this field to primary keys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The "key" for each such separate symbol table is NOT the primary key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5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5961</TotalTime>
  <Words>3839</Words>
  <Application>Microsoft Office PowerPoint</Application>
  <PresentationFormat>On-screen Show (4:3)</PresentationFormat>
  <Paragraphs>1117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Office Theme</vt:lpstr>
      <vt:lpstr>PowerPoint Presentation</vt:lpstr>
      <vt:lpstr>Symbol Tables - Dictionaries</vt:lpstr>
      <vt:lpstr>Symbol Tables - Dictionaries</vt:lpstr>
      <vt:lpstr>Symbol Tables - Dictionaries</vt:lpstr>
      <vt:lpstr>Keys and Items</vt:lpstr>
      <vt:lpstr>Keys and Items</vt:lpstr>
      <vt:lpstr>Multiple Keys</vt:lpstr>
      <vt:lpstr>Multiple Keys</vt:lpstr>
      <vt:lpstr>Multiple Keys</vt:lpstr>
      <vt:lpstr>Generality of Search by Key</vt:lpstr>
      <vt:lpstr>Overview</vt:lpstr>
      <vt:lpstr>Key-Indexed Search </vt:lpstr>
      <vt:lpstr>Key-Indexed Search </vt:lpstr>
      <vt:lpstr>Key-Indexed Search </vt:lpstr>
      <vt:lpstr>Unordered Array Implementation</vt:lpstr>
      <vt:lpstr>Unordered Array Implementation</vt:lpstr>
      <vt:lpstr>Variations</vt:lpstr>
      <vt:lpstr>Search Trees</vt:lpstr>
      <vt:lpstr>Search Trees</vt:lpstr>
      <vt:lpstr>Binary Search Trees</vt:lpstr>
      <vt:lpstr>Binary Search Trees</vt:lpstr>
      <vt:lpstr>Binary Search Trees</vt:lpstr>
      <vt:lpstr>Binary Search Trees</vt:lpstr>
      <vt:lpstr>Binary Search Trees</vt:lpstr>
      <vt:lpstr>Binary Search Trees</vt:lpstr>
      <vt:lpstr>Binary Search Trees</vt:lpstr>
      <vt:lpstr>Performance of Search</vt:lpstr>
      <vt:lpstr>Performance of Search</vt:lpstr>
      <vt:lpstr>Performance of Search</vt:lpstr>
      <vt:lpstr>Naïve Insertion</vt:lpstr>
      <vt:lpstr>Naïve Insertion</vt:lpstr>
      <vt:lpstr>Naïve Insertion</vt:lpstr>
      <vt:lpstr>Naïve Insertion</vt:lpstr>
      <vt:lpstr>Naïve Insertion</vt:lpstr>
      <vt:lpstr>Naïve Insertion</vt:lpstr>
      <vt:lpstr>Naïve Insertion</vt:lpstr>
      <vt:lpstr>2-3-4 Trees</vt:lpstr>
      <vt:lpstr>Example of 2-3-4 Tree</vt:lpstr>
      <vt:lpstr>Search in 2-3-4 Trees</vt:lpstr>
      <vt:lpstr>Insertion in 2-3-4 Trees</vt:lpstr>
      <vt:lpstr>Insertion in 2-3-4 Trees</vt:lpstr>
      <vt:lpstr>Transformation Examples</vt:lpstr>
      <vt:lpstr>Transformation Examples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Deletion on 2-3-4 Trees</vt:lpstr>
      <vt:lpstr>Red-Black Trees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1055</cp:revision>
  <dcterms:created xsi:type="dcterms:W3CDTF">2006-08-16T00:00:00Z</dcterms:created>
  <dcterms:modified xsi:type="dcterms:W3CDTF">2014-04-17T19:09:33Z</dcterms:modified>
</cp:coreProperties>
</file>