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7" r:id="rId3"/>
    <p:sldId id="293" r:id="rId4"/>
    <p:sldId id="303" r:id="rId5"/>
    <p:sldId id="258" r:id="rId6"/>
    <p:sldId id="306" r:id="rId7"/>
    <p:sldId id="307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62" r:id="rId19"/>
    <p:sldId id="259" r:id="rId20"/>
    <p:sldId id="283" r:id="rId21"/>
    <p:sldId id="260" r:id="rId22"/>
    <p:sldId id="294" r:id="rId23"/>
    <p:sldId id="280" r:id="rId24"/>
    <p:sldId id="261" r:id="rId25"/>
    <p:sldId id="276" r:id="rId26"/>
    <p:sldId id="277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4" r:id="rId36"/>
    <p:sldId id="278" r:id="rId37"/>
    <p:sldId id="305" r:id="rId38"/>
    <p:sldId id="281" r:id="rId39"/>
    <p:sldId id="282" r:id="rId40"/>
    <p:sldId id="309" r:id="rId41"/>
    <p:sldId id="279" r:id="rId42"/>
    <p:sldId id="319" r:id="rId43"/>
    <p:sldId id="320" r:id="rId44"/>
    <p:sldId id="321" r:id="rId45"/>
    <p:sldId id="322" r:id="rId46"/>
    <p:sldId id="323" r:id="rId47"/>
    <p:sldId id="324" r:id="rId48"/>
    <p:sldId id="310" r:id="rId49"/>
    <p:sldId id="312" r:id="rId50"/>
    <p:sldId id="311" r:id="rId51"/>
    <p:sldId id="313" r:id="rId52"/>
    <p:sldId id="314" r:id="rId53"/>
    <p:sldId id="315" r:id="rId54"/>
    <p:sldId id="316" r:id="rId55"/>
    <p:sldId id="317" r:id="rId56"/>
    <p:sldId id="318" r:id="rId57"/>
    <p:sldId id="275" r:id="rId58"/>
    <p:sldId id="325" r:id="rId59"/>
    <p:sldId id="326" r:id="rId60"/>
    <p:sldId id="327" r:id="rId61"/>
    <p:sldId id="28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93"/>
            <p14:sldId id="303"/>
            <p14:sldId id="258"/>
            <p14:sldId id="306"/>
            <p14:sldId id="307"/>
            <p14:sldId id="263"/>
            <p14:sldId id="264"/>
            <p14:sldId id="265"/>
            <p14:sldId id="266"/>
            <p14:sldId id="267"/>
            <p14:sldId id="272"/>
            <p14:sldId id="268"/>
            <p14:sldId id="269"/>
            <p14:sldId id="270"/>
            <p14:sldId id="271"/>
            <p14:sldId id="262"/>
            <p14:sldId id="259"/>
            <p14:sldId id="283"/>
            <p14:sldId id="260"/>
            <p14:sldId id="294"/>
            <p14:sldId id="280"/>
            <p14:sldId id="261"/>
            <p14:sldId id="276"/>
            <p14:sldId id="277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4"/>
            <p14:sldId id="278"/>
            <p14:sldId id="305"/>
            <p14:sldId id="281"/>
            <p14:sldId id="282"/>
            <p14:sldId id="309"/>
            <p14:sldId id="279"/>
            <p14:sldId id="319"/>
            <p14:sldId id="320"/>
            <p14:sldId id="321"/>
            <p14:sldId id="322"/>
            <p14:sldId id="323"/>
            <p14:sldId id="324"/>
            <p14:sldId id="310"/>
            <p14:sldId id="312"/>
            <p14:sldId id="311"/>
            <p14:sldId id="313"/>
            <p14:sldId id="314"/>
            <p14:sldId id="315"/>
            <p14:sldId id="316"/>
            <p14:sldId id="317"/>
            <p14:sldId id="318"/>
            <p14:sldId id="275"/>
            <p14:sldId id="325"/>
            <p14:sldId id="326"/>
            <p14:sldId id="327"/>
            <p14:sldId id="28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6" autoAdjust="0"/>
    <p:restoredTop sz="95066" autoAdjust="0"/>
  </p:normalViewPr>
  <p:slideViewPr>
    <p:cSldViewPr snapToObjects="1">
      <p:cViewPr>
        <p:scale>
          <a:sx n="90" d="100"/>
          <a:sy n="90" d="100"/>
        </p:scale>
        <p:origin x="-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 snapToObjects="1"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smtClean="0"/>
              <a:t>Minimum Spanning Trees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8930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9397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1848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00812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0423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87065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251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715546" y="838200"/>
            <a:ext cx="4199854" cy="3048000"/>
            <a:chOff x="4715546" y="838200"/>
            <a:chExt cx="4199854" cy="3048000"/>
          </a:xfrm>
        </p:grpSpPr>
        <p:grpSp>
          <p:nvGrpSpPr>
            <p:cNvPr id="5" name="Group 4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14" name="Straight Connector 13"/>
              <p:cNvCxnSpPr>
                <a:stCxn id="38" idx="6"/>
                <a:endCxn id="25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38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endCxn id="30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5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30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26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06140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  <a:p>
            <a:r>
              <a:rPr lang="en-US" dirty="0" smtClean="0"/>
              <a:t>Running </a:t>
            </a:r>
            <a:r>
              <a:rPr lang="en-US" dirty="0"/>
              <a:t>time?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47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V</a:t>
            </a:r>
            <a:r>
              <a:rPr lang="en-US" dirty="0" smtClean="0"/>
              <a:t>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  <a:p>
            <a:r>
              <a:rPr lang="en-US" dirty="0" smtClean="0"/>
              <a:t>Most </a:t>
            </a:r>
            <a:r>
              <a:rPr lang="en-US" dirty="0"/>
              <a:t>naive </a:t>
            </a:r>
            <a:r>
              <a:rPr lang="en-US" dirty="0" smtClean="0"/>
              <a:t>implementation: time ???</a:t>
            </a:r>
            <a:endParaRPr lang="en-US" dirty="0"/>
          </a:p>
          <a:p>
            <a:pPr lvl="1"/>
            <a:r>
              <a:rPr lang="en-US" dirty="0"/>
              <a:t>Every time we add a new vertex and edge, go through all edges again, to identify the next edge (and vertex) to add.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54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</a:t>
            </a: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626218" cy="5029200"/>
          </a:xfrm>
        </p:spPr>
        <p:txBody>
          <a:bodyPr/>
          <a:lstStyle/>
          <a:p>
            <a:r>
              <a:rPr lang="en-US" sz="2400" dirty="0"/>
              <a:t>Each </a:t>
            </a:r>
            <a:r>
              <a:rPr lang="en-US" sz="2400" dirty="0" smtClean="0"/>
              <a:t>edge has </a:t>
            </a:r>
            <a:r>
              <a:rPr lang="en-US" sz="2400" dirty="0"/>
              <a:t>a weight.</a:t>
            </a:r>
          </a:p>
          <a:p>
            <a:r>
              <a:rPr lang="en-US" sz="2400" dirty="0" smtClean="0"/>
              <a:t>Example: a transportation </a:t>
            </a:r>
            <a:r>
              <a:rPr lang="en-US" sz="2400" dirty="0"/>
              <a:t>network (roads, railroads, subway). The weight of each road can be:</a:t>
            </a:r>
          </a:p>
          <a:p>
            <a:pPr lvl="1"/>
            <a:r>
              <a:rPr lang="en-US" sz="2000" dirty="0"/>
              <a:t>The length.</a:t>
            </a:r>
          </a:p>
          <a:p>
            <a:pPr lvl="1"/>
            <a:r>
              <a:rPr lang="en-US" sz="2000" dirty="0"/>
              <a:t>The expected time to traverse.</a:t>
            </a:r>
          </a:p>
          <a:p>
            <a:pPr lvl="1"/>
            <a:r>
              <a:rPr lang="en-US" sz="2000" dirty="0"/>
              <a:t>The expected cost to build.</a:t>
            </a:r>
          </a:p>
          <a:p>
            <a:r>
              <a:rPr lang="en-US" sz="2400" dirty="0" smtClean="0"/>
              <a:t>Example: a computer </a:t>
            </a:r>
            <a:r>
              <a:rPr lang="en-US" sz="2400" dirty="0"/>
              <a:t>network, the weight of each edge (direct link) can be:</a:t>
            </a:r>
          </a:p>
          <a:p>
            <a:pPr lvl="1"/>
            <a:r>
              <a:rPr lang="en-US" sz="2000" dirty="0"/>
              <a:t>Latency.</a:t>
            </a:r>
          </a:p>
          <a:p>
            <a:pPr lvl="1"/>
            <a:r>
              <a:rPr lang="en-US" sz="2000" dirty="0"/>
              <a:t>Expected cost to build.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2388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56121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V</a:t>
            </a:r>
            <a:r>
              <a:rPr lang="en-US" dirty="0" smtClean="0"/>
              <a:t>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  <a:p>
            <a:r>
              <a:rPr lang="en-US" dirty="0" smtClean="0"/>
              <a:t>Most </a:t>
            </a:r>
            <a:r>
              <a:rPr lang="en-US" dirty="0"/>
              <a:t>naive </a:t>
            </a:r>
            <a:r>
              <a:rPr lang="en-US" dirty="0" smtClean="0"/>
              <a:t>implementation: time O(VE).</a:t>
            </a:r>
            <a:endParaRPr lang="en-US" dirty="0"/>
          </a:p>
          <a:p>
            <a:pPr lvl="1"/>
            <a:r>
              <a:rPr lang="en-US" dirty="0"/>
              <a:t>Every time we add a new vertex and edge, go through all edges again, to identify the next edge (and vertex) to add.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58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dense graph is nearly full, and thus has O(V</a:t>
            </a:r>
            <a:r>
              <a:rPr lang="en-US" baseline="30000" dirty="0"/>
              <a:t>2</a:t>
            </a:r>
            <a:r>
              <a:rPr lang="en-US" dirty="0"/>
              <a:t>) edges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For example, </a:t>
            </a:r>
            <a:r>
              <a:rPr lang="en-US" dirty="0" smtClean="0"/>
              <a:t>think </a:t>
            </a:r>
            <a:r>
              <a:rPr lang="en-US" dirty="0"/>
              <a:t>of a graph where each vertex has at least V/2 neighbors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Just reading the input (i.e., looking at each edge of the graph once) takes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Thus, we cannot possibly compute a minimum-cost spanning tree for a dense graph in less than O(V</a:t>
            </a:r>
            <a:r>
              <a:rPr lang="en-US" baseline="30000" dirty="0"/>
              <a:t>2</a:t>
            </a:r>
            <a:r>
              <a:rPr lang="en-US" dirty="0"/>
              <a:t>) time</a:t>
            </a:r>
            <a:r>
              <a:rPr lang="en-US" dirty="0" smtClean="0"/>
              <a:t>.</a:t>
            </a:r>
          </a:p>
          <a:p>
            <a:r>
              <a:rPr lang="en-US" dirty="0"/>
              <a:t>Prim's algorithm can be implemented so as to take O(V2) time, which is optimal for dense graphs.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21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Again, assume </a:t>
            </a:r>
            <a:r>
              <a:rPr lang="en-US" sz="2400" dirty="0"/>
              <a:t>an </a:t>
            </a:r>
            <a:r>
              <a:rPr lang="en-US" sz="2400" b="1" u="sng" dirty="0"/>
              <a:t>adjacency matrix</a:t>
            </a:r>
            <a:r>
              <a:rPr lang="en-US" sz="2400" dirty="0"/>
              <a:t> representation.</a:t>
            </a:r>
          </a:p>
          <a:p>
            <a:r>
              <a:rPr lang="en-US" sz="2400" dirty="0" smtClean="0"/>
              <a:t>Every </a:t>
            </a:r>
            <a:r>
              <a:rPr lang="en-US" sz="2400" dirty="0"/>
              <a:t>time we add a vertex to the MST, we need to </a:t>
            </a:r>
            <a:r>
              <a:rPr lang="en-US" sz="2400" dirty="0" smtClean="0"/>
              <a:t>update, for </a:t>
            </a:r>
            <a:r>
              <a:rPr lang="en-US" sz="2400" dirty="0"/>
              <a:t>each vertex W not in the tree:</a:t>
            </a:r>
          </a:p>
          <a:p>
            <a:pPr lvl="1"/>
            <a:r>
              <a:rPr lang="en-US" sz="2000" dirty="0"/>
              <a:t>The smallest edge </a:t>
            </a:r>
            <a:r>
              <a:rPr lang="en-US" sz="2000" dirty="0" err="1"/>
              <a:t>wt</a:t>
            </a:r>
            <a:r>
              <a:rPr lang="en-US" sz="2000" dirty="0"/>
              <a:t>[W] connecting it to the tree.</a:t>
            </a:r>
          </a:p>
          <a:p>
            <a:pPr lvl="1"/>
            <a:r>
              <a:rPr lang="en-US" sz="2000" dirty="0"/>
              <a:t>If no edge connects W to the tree, </a:t>
            </a:r>
            <a:r>
              <a:rPr lang="en-US" sz="2000" dirty="0" err="1"/>
              <a:t>wt</a:t>
            </a:r>
            <a:r>
              <a:rPr lang="en-US" sz="2000" dirty="0"/>
              <a:t>[W] = infinity.</a:t>
            </a:r>
          </a:p>
          <a:p>
            <a:pPr lvl="1"/>
            <a:r>
              <a:rPr lang="en-US" sz="2000" dirty="0"/>
              <a:t>The tree vertex </a:t>
            </a:r>
            <a:r>
              <a:rPr lang="en-US" sz="2000" dirty="0" err="1"/>
              <a:t>fr</a:t>
            </a:r>
            <a:r>
              <a:rPr lang="en-US" sz="2000" dirty="0"/>
              <a:t>[W] associated with the edge whose weight is </a:t>
            </a:r>
            <a:r>
              <a:rPr lang="en-US" sz="2000" dirty="0" err="1"/>
              <a:t>wt</a:t>
            </a:r>
            <a:r>
              <a:rPr lang="en-US" sz="2000" dirty="0"/>
              <a:t>[W].</a:t>
            </a:r>
          </a:p>
          <a:p>
            <a:r>
              <a:rPr lang="en-US" sz="2400" dirty="0"/>
              <a:t>These quantities can be updated in O(V) time when adding a new vertex to the tree.</a:t>
            </a:r>
          </a:p>
          <a:p>
            <a:r>
              <a:rPr lang="en-US" sz="2400" dirty="0" smtClean="0"/>
              <a:t>Then, the </a:t>
            </a:r>
            <a:r>
              <a:rPr lang="en-US" sz="2400" dirty="0"/>
              <a:t>next vertex to add is the one with the smallest </a:t>
            </a:r>
            <a:r>
              <a:rPr lang="en-US" sz="2400" dirty="0" err="1"/>
              <a:t>wt</a:t>
            </a:r>
            <a:r>
              <a:rPr lang="en-US" sz="2400" dirty="0"/>
              <a:t>[W].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50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4114801" cy="5029200"/>
          </a:xfrm>
        </p:spPr>
        <p:txBody>
          <a:bodyPr/>
          <a:lstStyle/>
          <a:p>
            <a:r>
              <a:rPr lang="en-US" dirty="0"/>
              <a:t>Every time we add a vertex to the MST, we need to </a:t>
            </a:r>
            <a:r>
              <a:rPr lang="en-US" dirty="0" smtClean="0"/>
              <a:t>update, for </a:t>
            </a:r>
            <a:r>
              <a:rPr lang="en-US" dirty="0"/>
              <a:t>each vertex W not in the tree:</a:t>
            </a:r>
          </a:p>
          <a:p>
            <a:pPr lvl="1"/>
            <a:r>
              <a:rPr lang="en-US" dirty="0"/>
              <a:t>The smallest edge </a:t>
            </a:r>
            <a:r>
              <a:rPr lang="en-US" dirty="0" err="1"/>
              <a:t>wt</a:t>
            </a:r>
            <a:r>
              <a:rPr lang="en-US" dirty="0"/>
              <a:t>[W] connecting it to the tree.</a:t>
            </a:r>
          </a:p>
          <a:p>
            <a:pPr lvl="1"/>
            <a:r>
              <a:rPr lang="en-US" dirty="0"/>
              <a:t>If no edge connects W to the tree, </a:t>
            </a:r>
            <a:r>
              <a:rPr lang="en-US" dirty="0" err="1"/>
              <a:t>wt</a:t>
            </a:r>
            <a:r>
              <a:rPr lang="en-US" dirty="0"/>
              <a:t>[W] = infinity.</a:t>
            </a:r>
          </a:p>
          <a:p>
            <a:pPr lvl="1"/>
            <a:r>
              <a:rPr lang="en-US" dirty="0"/>
              <a:t>The tree vertex </a:t>
            </a:r>
            <a:r>
              <a:rPr lang="en-US" dirty="0" err="1"/>
              <a:t>fr</a:t>
            </a:r>
            <a:r>
              <a:rPr lang="en-US" dirty="0"/>
              <a:t>[W] associated with the edge whose weight is </a:t>
            </a:r>
            <a:r>
              <a:rPr lang="en-US" dirty="0" err="1"/>
              <a:t>wt</a:t>
            </a:r>
            <a:r>
              <a:rPr lang="en-US" dirty="0"/>
              <a:t>[W</a:t>
            </a:r>
            <a:r>
              <a:rPr lang="en-US" dirty="0" smtClean="0"/>
              <a:t>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8512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Prim's Algorithm: </a:t>
            </a:r>
            <a:r>
              <a:rPr lang="en-US" dirty="0"/>
              <a:t>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#</a:t>
            </a:r>
            <a:r>
              <a:rPr lang="en-US" sz="2000" b="1" dirty="0"/>
              <a:t>define P G-&gt;</a:t>
            </a:r>
            <a:r>
              <a:rPr lang="en-US" sz="2000" b="1" dirty="0" err="1"/>
              <a:t>adj</a:t>
            </a:r>
            <a:r>
              <a:rPr lang="en-US" sz="2000" b="1" dirty="0"/>
              <a:t>[v][w]</a:t>
            </a:r>
          </a:p>
          <a:p>
            <a:pPr marL="0" indent="0"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GRAPHmstV</a:t>
            </a:r>
            <a:r>
              <a:rPr lang="en-US" sz="2000" b="1" dirty="0"/>
              <a:t>(Graph G,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st</a:t>
            </a:r>
            <a:r>
              <a:rPr lang="en-US" sz="2000" b="1" dirty="0"/>
              <a:t>[], double </a:t>
            </a:r>
            <a:r>
              <a:rPr lang="en-US" sz="2000" b="1" dirty="0" err="1"/>
              <a:t>wt</a:t>
            </a:r>
            <a:r>
              <a:rPr lang="en-US" sz="2000" b="1" dirty="0"/>
              <a:t>[])</a:t>
            </a:r>
          </a:p>
          <a:p>
            <a:pPr marL="0" indent="0">
              <a:buNone/>
            </a:pPr>
            <a:r>
              <a:rPr lang="en-US" sz="2000" b="1" dirty="0"/>
              <a:t>  { </a:t>
            </a:r>
            <a:r>
              <a:rPr lang="en-US" sz="2000" b="1" dirty="0" err="1"/>
              <a:t>int</a:t>
            </a:r>
            <a:r>
              <a:rPr lang="en-US" sz="2000" b="1" dirty="0"/>
              <a:t> v, w, min; </a:t>
            </a:r>
          </a:p>
          <a:p>
            <a:pPr marL="0" indent="0">
              <a:buNone/>
            </a:pPr>
            <a:r>
              <a:rPr lang="en-US" sz="2000" b="1" dirty="0"/>
              <a:t>    for (v = 0; v &lt; G-&gt;V; v++)</a:t>
            </a:r>
          </a:p>
          <a:p>
            <a:pPr marL="0" indent="0">
              <a:buNone/>
            </a:pPr>
            <a:r>
              <a:rPr lang="en-US" sz="2000" b="1" dirty="0"/>
              <a:t>      { </a:t>
            </a:r>
            <a:r>
              <a:rPr lang="en-US" sz="2000" b="1" dirty="0" err="1"/>
              <a:t>st</a:t>
            </a:r>
            <a:r>
              <a:rPr lang="en-US" sz="2000" b="1" dirty="0"/>
              <a:t>[v] = -1; </a:t>
            </a:r>
            <a:r>
              <a:rPr lang="en-US" sz="2000" b="1" dirty="0" err="1"/>
              <a:t>fr</a:t>
            </a:r>
            <a:r>
              <a:rPr lang="en-US" sz="2000" b="1" dirty="0"/>
              <a:t>[v] = v; </a:t>
            </a:r>
            <a:r>
              <a:rPr lang="en-US" sz="2000" b="1" dirty="0" err="1"/>
              <a:t>wt</a:t>
            </a:r>
            <a:r>
              <a:rPr lang="en-US" sz="2000" b="1" dirty="0"/>
              <a:t>[v] = </a:t>
            </a:r>
            <a:r>
              <a:rPr lang="en-US" sz="2000" b="1" dirty="0" err="1"/>
              <a:t>maxWT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st</a:t>
            </a:r>
            <a:r>
              <a:rPr lang="en-US" sz="2000" b="1" dirty="0"/>
              <a:t>[0] = 0; </a:t>
            </a:r>
            <a:r>
              <a:rPr lang="en-US" sz="2000" b="1" dirty="0" err="1"/>
              <a:t>wt</a:t>
            </a:r>
            <a:r>
              <a:rPr lang="en-US" sz="2000" b="1" dirty="0"/>
              <a:t>[G-&gt;V] = </a:t>
            </a:r>
            <a:r>
              <a:rPr lang="en-US" sz="2000" b="1" dirty="0" err="1"/>
              <a:t>maxWT</a:t>
            </a:r>
            <a:r>
              <a:rPr lang="en-US" sz="2000" b="1" dirty="0"/>
              <a:t>;</a:t>
            </a:r>
          </a:p>
          <a:p>
            <a:pPr marL="0" indent="0">
              <a:buNone/>
            </a:pPr>
            <a:r>
              <a:rPr lang="en-US" sz="2000" b="1" dirty="0"/>
              <a:t>    for (min = 0; min != G-&gt;V; )</a:t>
            </a:r>
          </a:p>
          <a:p>
            <a:pPr marL="0" indent="0">
              <a:buNone/>
            </a:pPr>
            <a:r>
              <a:rPr lang="en-US" sz="2000" b="1" dirty="0"/>
              <a:t>      {</a:t>
            </a:r>
          </a:p>
          <a:p>
            <a:pPr marL="0" indent="0">
              <a:buNone/>
            </a:pPr>
            <a:r>
              <a:rPr lang="en-US" sz="2000" b="1" dirty="0"/>
              <a:t>        v = min; </a:t>
            </a:r>
            <a:r>
              <a:rPr lang="en-US" sz="2000" b="1" dirty="0" err="1"/>
              <a:t>st</a:t>
            </a:r>
            <a:r>
              <a:rPr lang="en-US" sz="2000" b="1" dirty="0"/>
              <a:t>[min] = </a:t>
            </a:r>
            <a:r>
              <a:rPr lang="en-US" sz="2000" b="1" dirty="0" err="1"/>
              <a:t>fr</a:t>
            </a:r>
            <a:r>
              <a:rPr lang="en-US" sz="2000" b="1" dirty="0"/>
              <a:t>[min];</a:t>
            </a:r>
          </a:p>
          <a:p>
            <a:pPr marL="0" indent="0">
              <a:buNone/>
            </a:pPr>
            <a:r>
              <a:rPr lang="en-US" sz="2000" b="1" dirty="0"/>
              <a:t>        for (w = 0, min = G-&gt;V; w &lt; G-&gt;V; w++)</a:t>
            </a:r>
          </a:p>
          <a:p>
            <a:pPr marL="0" indent="0">
              <a:buNone/>
            </a:pPr>
            <a:r>
              <a:rPr lang="en-US" sz="2000" b="1" dirty="0"/>
              <a:t>          if (</a:t>
            </a:r>
            <a:r>
              <a:rPr lang="en-US" sz="2000" b="1" dirty="0" err="1"/>
              <a:t>st</a:t>
            </a:r>
            <a:r>
              <a:rPr lang="en-US" sz="2000" b="1" dirty="0"/>
              <a:t>[w] == -1)</a:t>
            </a:r>
          </a:p>
          <a:p>
            <a:pPr marL="0" indent="0">
              <a:buNone/>
            </a:pPr>
            <a:r>
              <a:rPr lang="en-US" sz="2000" b="1" dirty="0"/>
              <a:t>            { </a:t>
            </a:r>
          </a:p>
          <a:p>
            <a:pPr marL="0" indent="0">
              <a:buNone/>
            </a:pPr>
            <a:r>
              <a:rPr lang="en-US" sz="2000" b="1" dirty="0"/>
              <a:t>              if (P &lt; </a:t>
            </a:r>
            <a:r>
              <a:rPr lang="en-US" sz="2000" b="1" dirty="0" err="1"/>
              <a:t>wt</a:t>
            </a:r>
            <a:r>
              <a:rPr lang="en-US" sz="2000" b="1" dirty="0"/>
              <a:t>[w]) </a:t>
            </a:r>
          </a:p>
          <a:p>
            <a:pPr marL="0" indent="0">
              <a:buNone/>
            </a:pPr>
            <a:r>
              <a:rPr lang="en-US" sz="2000" b="1" dirty="0"/>
              <a:t>                { </a:t>
            </a:r>
            <a:r>
              <a:rPr lang="en-US" sz="2000" b="1" dirty="0" err="1"/>
              <a:t>wt</a:t>
            </a:r>
            <a:r>
              <a:rPr lang="en-US" sz="2000" b="1" dirty="0"/>
              <a:t>[w] = P; </a:t>
            </a:r>
            <a:r>
              <a:rPr lang="en-US" sz="2000" b="1" dirty="0" err="1"/>
              <a:t>fr</a:t>
            </a:r>
            <a:r>
              <a:rPr lang="en-US" sz="2000" b="1" dirty="0"/>
              <a:t>[w] = v; }</a:t>
            </a:r>
          </a:p>
          <a:p>
            <a:pPr marL="0" indent="0">
              <a:buNone/>
            </a:pPr>
            <a:r>
              <a:rPr lang="en-US" sz="2000" b="1" dirty="0"/>
              <a:t>              if (</a:t>
            </a:r>
            <a:r>
              <a:rPr lang="en-US" sz="2000" b="1" dirty="0" err="1"/>
              <a:t>wt</a:t>
            </a:r>
            <a:r>
              <a:rPr lang="en-US" sz="2000" b="1" dirty="0"/>
              <a:t>[w] &lt; </a:t>
            </a:r>
            <a:r>
              <a:rPr lang="en-US" sz="2000" b="1" dirty="0" err="1"/>
              <a:t>wt</a:t>
            </a:r>
            <a:r>
              <a:rPr lang="en-US" sz="2000" b="1" dirty="0"/>
              <a:t>[min]) min = w; </a:t>
            </a:r>
          </a:p>
          <a:p>
            <a:pPr marL="0" indent="0">
              <a:buNone/>
            </a:pPr>
            <a:r>
              <a:rPr lang="en-US" sz="2000" b="1"/>
              <a:t>            </a:t>
            </a:r>
            <a:r>
              <a:rPr lang="en-US" sz="2000" b="1" smtClean="0"/>
              <a:t>}}}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67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time: ???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80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time: O(V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Optimal for </a:t>
            </a:r>
            <a:r>
              <a:rPr lang="en-US" b="1" dirty="0" smtClean="0"/>
              <a:t>dense graphs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92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sparse graph </a:t>
            </a:r>
            <a:r>
              <a:rPr lang="en-US" dirty="0"/>
              <a:t>is </a:t>
            </a:r>
            <a:r>
              <a:rPr lang="en-US" dirty="0" smtClean="0"/>
              <a:t>one that is not dense.</a:t>
            </a:r>
            <a:endParaRPr lang="en-US" dirty="0"/>
          </a:p>
          <a:p>
            <a:r>
              <a:rPr lang="en-US" dirty="0"/>
              <a:t>This is somewhat vague.</a:t>
            </a:r>
          </a:p>
          <a:p>
            <a:r>
              <a:rPr lang="en-US" dirty="0"/>
              <a:t>If you want a specific example, think of a case where the number of edges is linear to the number of vertices.</a:t>
            </a:r>
          </a:p>
          <a:p>
            <a:pPr lvl="1"/>
            <a:r>
              <a:rPr lang="en-US" dirty="0"/>
              <a:t>For example, if each vertex can only have between 1 and 10 neighbors, than the number of edges can be at most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34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sparse graph </a:t>
            </a:r>
            <a:r>
              <a:rPr lang="en-US" dirty="0"/>
              <a:t>is </a:t>
            </a:r>
            <a:r>
              <a:rPr lang="en-US" dirty="0" smtClean="0"/>
              <a:t>"one that is not dense".</a:t>
            </a:r>
            <a:endParaRPr lang="en-US" dirty="0"/>
          </a:p>
          <a:p>
            <a:r>
              <a:rPr lang="en-US" dirty="0"/>
              <a:t>This is somewhat vague.</a:t>
            </a:r>
          </a:p>
          <a:p>
            <a:r>
              <a:rPr lang="en-US" dirty="0"/>
              <a:t>If you want a specific example, think of a case where the number of edges is linear to the number of vertices.</a:t>
            </a:r>
          </a:p>
          <a:p>
            <a:pPr lvl="1"/>
            <a:r>
              <a:rPr lang="en-US" dirty="0"/>
              <a:t>For example, if each vertex can only have between 1 and 10 neighbors, than the number of edges can be at most </a:t>
            </a:r>
            <a:r>
              <a:rPr lang="en-US" dirty="0" smtClean="0"/>
              <a:t>10*V.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73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an adjacency matrix representation, then we can never do better than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Why</a:t>
            </a:r>
            <a:r>
              <a:rPr lang="en-US" dirty="0" smtClean="0"/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2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4988242" cy="1143000"/>
          </a:xfrm>
        </p:spPr>
        <p:txBody>
          <a:bodyPr/>
          <a:lstStyle/>
          <a:p>
            <a:r>
              <a:rPr lang="en-US" dirty="0" smtClean="0"/>
              <a:t>Minimum-</a:t>
            </a:r>
            <a:r>
              <a:rPr lang="en-US" dirty="0"/>
              <a:t>C</a:t>
            </a:r>
            <a:r>
              <a:rPr lang="en-US" dirty="0" smtClean="0"/>
              <a:t>ost Spanning Tree (MST)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84"/>
            <a:ext cx="4114800" cy="4681716"/>
          </a:xfrm>
        </p:spPr>
        <p:txBody>
          <a:bodyPr/>
          <a:lstStyle/>
          <a:p>
            <a:r>
              <a:rPr lang="en-US" dirty="0" smtClean="0"/>
              <a:t>Important </a:t>
            </a:r>
            <a:r>
              <a:rPr lang="en-US" dirty="0"/>
              <a:t>problem in weighted graphs: finding a minimum-cost spanning tree:</a:t>
            </a:r>
          </a:p>
          <a:p>
            <a:r>
              <a:rPr lang="en-US" dirty="0"/>
              <a:t>A tree that:</a:t>
            </a:r>
          </a:p>
          <a:p>
            <a:pPr lvl="1"/>
            <a:r>
              <a:rPr lang="en-US" dirty="0"/>
              <a:t>Connects </a:t>
            </a:r>
            <a:r>
              <a:rPr lang="en-US" b="1" u="sng" dirty="0"/>
              <a:t>all</a:t>
            </a:r>
            <a:r>
              <a:rPr lang="en-US" dirty="0"/>
              <a:t> vertices of the </a:t>
            </a:r>
            <a:r>
              <a:rPr lang="en-US" dirty="0" smtClean="0"/>
              <a:t>graph.</a:t>
            </a:r>
            <a:endParaRPr lang="en-US" dirty="0"/>
          </a:p>
          <a:p>
            <a:pPr lvl="1"/>
            <a:r>
              <a:rPr lang="en-US" dirty="0"/>
              <a:t>Has the smallest possible total weight of edges.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52400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15546" y="3505200"/>
            <a:ext cx="4199854" cy="3048000"/>
            <a:chOff x="4715546" y="838200"/>
            <a:chExt cx="4199854" cy="3048000"/>
          </a:xfrm>
        </p:grpSpPr>
        <p:grpSp>
          <p:nvGrpSpPr>
            <p:cNvPr id="53" name="Group 52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87" name="Oval 8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5" name="Oval 8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3" name="Oval 8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81" name="Oval 8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77" name="Oval 7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70" name="Straight Connector 69"/>
              <p:cNvCxnSpPr>
                <a:stCxn id="91" idx="6"/>
                <a:endCxn id="78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91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endCxn id="83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endCxn id="88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83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endCxn id="79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34549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an adjacency matrix representation, then we can never do better than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Why</a:t>
            </a:r>
            <a:r>
              <a:rPr lang="en-US" dirty="0" smtClean="0"/>
              <a:t>? </a:t>
            </a:r>
          </a:p>
          <a:p>
            <a:pPr lvl="1"/>
            <a:r>
              <a:rPr lang="en-US" dirty="0"/>
              <a:t>Because just scanning the adjacency matrix to figure out where the edges are takes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pPr lvl="1"/>
            <a:r>
              <a:rPr lang="en-US" dirty="0"/>
              <a:t>The adjacency matrix itself has size V*V.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823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an adjacency matrix representation, then we can never do better than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Why</a:t>
            </a:r>
            <a:r>
              <a:rPr lang="en-US" dirty="0" smtClean="0"/>
              <a:t>? </a:t>
            </a:r>
          </a:p>
          <a:p>
            <a:pPr lvl="1"/>
            <a:r>
              <a:rPr lang="en-US" dirty="0"/>
              <a:t>Because just scanning the adjacency matrix to figure out where the edges are takes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pPr lvl="1"/>
            <a:r>
              <a:rPr lang="en-US" dirty="0"/>
              <a:t>The adjacency matrix itself has size V*V</a:t>
            </a:r>
            <a:r>
              <a:rPr lang="en-US" dirty="0" smtClean="0"/>
              <a:t>.</a:t>
            </a:r>
          </a:p>
          <a:p>
            <a:r>
              <a:rPr lang="en-US" dirty="0"/>
              <a:t>We have already seen an implementation of Prim's algorithm, using adjacency matrices, which achieves O(V</a:t>
            </a:r>
            <a:r>
              <a:rPr lang="en-US" baseline="30000" dirty="0"/>
              <a:t>2</a:t>
            </a:r>
            <a:r>
              <a:rPr lang="en-US" dirty="0"/>
              <a:t>) running time.</a:t>
            </a:r>
          </a:p>
          <a:p>
            <a:r>
              <a:rPr lang="en-US" dirty="0"/>
              <a:t>For sparse graphs, if we want to achieve better running time than O(V</a:t>
            </a:r>
            <a:r>
              <a:rPr lang="en-US" baseline="30000" dirty="0"/>
              <a:t>2</a:t>
            </a:r>
            <a:r>
              <a:rPr lang="en-US" dirty="0"/>
              <a:t>), we have to switch to an adjacency lists representation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81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95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representation?</a:t>
            </a:r>
          </a:p>
          <a:p>
            <a:pPr lvl="1"/>
            <a:r>
              <a:rPr lang="en-US" dirty="0"/>
              <a:t>Each vertex is a number between 0 and V (same as for adjacency matrices).</a:t>
            </a:r>
          </a:p>
          <a:p>
            <a:pPr lvl="1"/>
            <a:r>
              <a:rPr lang="en-US" dirty="0"/>
              <a:t>The adjacency information is stored in an array ADJ of lists.</a:t>
            </a:r>
          </a:p>
          <a:p>
            <a:pPr lvl="1"/>
            <a:r>
              <a:rPr lang="en-US" dirty="0"/>
              <a:t>ADJ[w] is a list containing all neighbors of vertex w.</a:t>
            </a:r>
          </a:p>
          <a:p>
            <a:r>
              <a:rPr lang="en-US" dirty="0"/>
              <a:t>What is the sum of length of all lists in the ADJ array?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73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representation?</a:t>
            </a:r>
          </a:p>
          <a:p>
            <a:pPr lvl="1"/>
            <a:r>
              <a:rPr lang="en-US" dirty="0"/>
              <a:t>Each vertex is a number between 0 and V (same as for adjacency matrices).</a:t>
            </a:r>
          </a:p>
          <a:p>
            <a:pPr lvl="1"/>
            <a:r>
              <a:rPr lang="en-US" dirty="0"/>
              <a:t>The adjacency information is stored in an array ADJ of lists.</a:t>
            </a:r>
          </a:p>
          <a:p>
            <a:pPr lvl="1"/>
            <a:r>
              <a:rPr lang="en-US" dirty="0"/>
              <a:t>ADJ[w] is a list containing all neighbors of vertex w.</a:t>
            </a:r>
          </a:p>
          <a:p>
            <a:r>
              <a:rPr lang="en-US" dirty="0"/>
              <a:t>What is the sum of length of all lists in the ADJ array? </a:t>
            </a:r>
          </a:p>
          <a:p>
            <a:pPr lvl="1"/>
            <a:r>
              <a:rPr lang="en-US" dirty="0"/>
              <a:t>2*E (each edge is included in two lists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60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representation?</a:t>
            </a:r>
          </a:p>
          <a:p>
            <a:pPr lvl="1"/>
            <a:r>
              <a:rPr lang="en-US" dirty="0"/>
              <a:t>Each vertex is a number between 0 and V (same as for adjacency matrices).</a:t>
            </a:r>
          </a:p>
          <a:p>
            <a:pPr lvl="1"/>
            <a:r>
              <a:rPr lang="en-US" dirty="0"/>
              <a:t>The adjacency information is stored in an array ADJ of lists.</a:t>
            </a:r>
          </a:p>
          <a:p>
            <a:pPr lvl="1"/>
            <a:r>
              <a:rPr lang="en-US" dirty="0"/>
              <a:t>ADJ[w] is a list containing all neighbors of vertex w.</a:t>
            </a:r>
          </a:p>
          <a:p>
            <a:r>
              <a:rPr lang="en-US" dirty="0"/>
              <a:t>What is the sum of length of all lists in the ADJ array? </a:t>
            </a:r>
          </a:p>
          <a:p>
            <a:pPr lvl="1"/>
            <a:r>
              <a:rPr lang="en-US" dirty="0"/>
              <a:t>2*E (each edge is included in two lists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813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for Sparse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sparse graphs, we will use an implementation of Prim's algorithm based on:</a:t>
            </a:r>
          </a:p>
          <a:p>
            <a:pPr lvl="1"/>
            <a:r>
              <a:rPr lang="en-US" dirty="0"/>
              <a:t>A graph representation using </a:t>
            </a:r>
            <a:r>
              <a:rPr lang="en-US" b="1" u="sng" dirty="0"/>
              <a:t>adjacency lists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</a:t>
            </a:r>
            <a:r>
              <a:rPr lang="en-US" b="1" u="sng" dirty="0"/>
              <a:t>priority queue</a:t>
            </a:r>
            <a:r>
              <a:rPr lang="en-US" dirty="0"/>
              <a:t> containing the set of edges on the fringe.</a:t>
            </a:r>
          </a:p>
          <a:p>
            <a:r>
              <a:rPr lang="en-US" dirty="0"/>
              <a:t>An </a:t>
            </a:r>
            <a:r>
              <a:rPr lang="en-US" dirty="0" smtClean="0"/>
              <a:t>edge F </a:t>
            </a:r>
            <a:r>
              <a:rPr lang="en-US" dirty="0"/>
              <a:t>will be included in this priority queue if: for some vertex w NOT in the tree yet, </a:t>
            </a:r>
            <a:r>
              <a:rPr lang="en-US" dirty="0" smtClean="0"/>
              <a:t>F </a:t>
            </a:r>
            <a:r>
              <a:rPr lang="en-US" dirty="0"/>
              <a:t>is the shortest edge connecting w to vertex in the tree.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75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Initialize a priority queue P.</a:t>
            </a:r>
          </a:p>
          <a:p>
            <a:r>
              <a:rPr lang="en-US" dirty="0" smtClean="0"/>
              <a:t>v </a:t>
            </a:r>
            <a:r>
              <a:rPr lang="en-US" dirty="0"/>
              <a:t>= vertex 0</a:t>
            </a:r>
          </a:p>
          <a:p>
            <a:r>
              <a:rPr lang="en-US" dirty="0"/>
              <a:t>While (true)</a:t>
            </a:r>
          </a:p>
          <a:p>
            <a:pPr lvl="1"/>
            <a:r>
              <a:rPr lang="en-US" dirty="0"/>
              <a:t>Add </a:t>
            </a:r>
            <a:r>
              <a:rPr lang="en-US" dirty="0" smtClean="0"/>
              <a:t>v </a:t>
            </a:r>
            <a:r>
              <a:rPr lang="en-US" dirty="0"/>
              <a:t>to the spanning tree.</a:t>
            </a:r>
          </a:p>
          <a:p>
            <a:pPr lvl="1"/>
            <a:r>
              <a:rPr lang="en-US" dirty="0"/>
              <a:t>Let S = set of edges from </a:t>
            </a:r>
            <a:r>
              <a:rPr lang="en-US" dirty="0" smtClean="0"/>
              <a:t>v </a:t>
            </a:r>
            <a:r>
              <a:rPr lang="en-US" dirty="0"/>
              <a:t>to vertices not yet in the tree to P:</a:t>
            </a:r>
          </a:p>
          <a:p>
            <a:pPr lvl="1"/>
            <a:r>
              <a:rPr lang="en-US" dirty="0"/>
              <a:t>If S is empty, exit.</a:t>
            </a:r>
          </a:p>
          <a:p>
            <a:pPr lvl="1"/>
            <a:r>
              <a:rPr lang="en-US" dirty="0" smtClean="0"/>
              <a:t>For each F </a:t>
            </a:r>
            <a:r>
              <a:rPr lang="en-US" dirty="0"/>
              <a:t>= </a:t>
            </a:r>
            <a:r>
              <a:rPr lang="en-US" dirty="0" smtClean="0"/>
              <a:t>(v, w) </a:t>
            </a:r>
            <a:r>
              <a:rPr lang="en-US" dirty="0"/>
              <a:t>in S</a:t>
            </a:r>
          </a:p>
          <a:p>
            <a:pPr lvl="2"/>
            <a:r>
              <a:rPr lang="en-US" sz="1800" dirty="0" smtClean="0"/>
              <a:t>If </a:t>
            </a:r>
            <a:r>
              <a:rPr lang="en-US" sz="1800" dirty="0"/>
              <a:t>another </a:t>
            </a:r>
            <a:r>
              <a:rPr lang="en-US" sz="1800" dirty="0" smtClean="0"/>
              <a:t>edge F' </a:t>
            </a:r>
            <a:r>
              <a:rPr lang="en-US" sz="1800" dirty="0"/>
              <a:t>in P also connects to </a:t>
            </a:r>
            <a:r>
              <a:rPr lang="en-US" sz="1800" dirty="0" smtClean="0"/>
              <a:t>w, </a:t>
            </a:r>
            <a:r>
              <a:rPr lang="en-US" sz="1800" dirty="0"/>
              <a:t>keep the smallest of </a:t>
            </a:r>
            <a:r>
              <a:rPr lang="en-US" sz="1800" dirty="0" smtClean="0"/>
              <a:t>F </a:t>
            </a:r>
            <a:r>
              <a:rPr lang="en-US" sz="1800" dirty="0"/>
              <a:t>and </a:t>
            </a:r>
            <a:r>
              <a:rPr lang="en-US" sz="1800" dirty="0" smtClean="0"/>
              <a:t>F'.</a:t>
            </a:r>
            <a:endParaRPr lang="en-US" sz="1800" dirty="0"/>
          </a:p>
          <a:p>
            <a:pPr lvl="2"/>
            <a:r>
              <a:rPr lang="en-US" sz="1800" dirty="0" smtClean="0"/>
              <a:t>Else </a:t>
            </a:r>
            <a:r>
              <a:rPr lang="en-US" sz="1800" dirty="0"/>
              <a:t>insert </a:t>
            </a:r>
            <a:r>
              <a:rPr lang="en-US" sz="1800" dirty="0" smtClean="0"/>
              <a:t>F </a:t>
            </a:r>
            <a:r>
              <a:rPr lang="en-US" sz="1800" dirty="0"/>
              <a:t>to P.</a:t>
            </a:r>
          </a:p>
          <a:p>
            <a:pPr lvl="1"/>
            <a:r>
              <a:rPr lang="en-US" dirty="0" smtClean="0"/>
              <a:t>F </a:t>
            </a:r>
            <a:r>
              <a:rPr lang="en-US" dirty="0"/>
              <a:t>= </a:t>
            </a:r>
            <a:r>
              <a:rPr lang="en-US" dirty="0" err="1"/>
              <a:t>remove_minimum</a:t>
            </a:r>
            <a:r>
              <a:rPr lang="en-US" dirty="0"/>
              <a:t>(P)</a:t>
            </a:r>
          </a:p>
          <a:p>
            <a:pPr lvl="1"/>
            <a:r>
              <a:rPr lang="en-US" dirty="0" smtClean="0"/>
              <a:t>v </a:t>
            </a:r>
            <a:r>
              <a:rPr lang="en-US" dirty="0"/>
              <a:t>= vertex of </a:t>
            </a:r>
            <a:r>
              <a:rPr lang="en-US" dirty="0" smtClean="0"/>
              <a:t>F </a:t>
            </a:r>
            <a:r>
              <a:rPr lang="en-US" dirty="0"/>
              <a:t>not yet in the tree.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58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03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time? O(E </a:t>
            </a:r>
            <a:r>
              <a:rPr lang="en-US" dirty="0" err="1" smtClean="0"/>
              <a:t>lg</a:t>
            </a:r>
            <a:r>
              <a:rPr lang="en-US" dirty="0" smtClean="0"/>
              <a:t> V).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4988242" cy="1143000"/>
          </a:xfrm>
        </p:spPr>
        <p:txBody>
          <a:bodyPr/>
          <a:lstStyle/>
          <a:p>
            <a:r>
              <a:rPr lang="en-US" dirty="0" smtClean="0"/>
              <a:t>Minimum-</a:t>
            </a:r>
            <a:r>
              <a:rPr lang="en-US" dirty="0"/>
              <a:t>C</a:t>
            </a:r>
            <a:r>
              <a:rPr lang="en-US" dirty="0" smtClean="0"/>
              <a:t>ost Spanning Tree (MST)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84"/>
            <a:ext cx="4114800" cy="4681716"/>
          </a:xfrm>
        </p:spPr>
        <p:txBody>
          <a:bodyPr/>
          <a:lstStyle/>
          <a:p>
            <a:r>
              <a:rPr lang="en-US" sz="2400" dirty="0" smtClean="0"/>
              <a:t>We will only consider algorithms </a:t>
            </a:r>
            <a:r>
              <a:rPr lang="en-US" sz="2400" dirty="0"/>
              <a:t>that compute the </a:t>
            </a:r>
            <a:r>
              <a:rPr lang="en-US" sz="2400" dirty="0" smtClean="0"/>
              <a:t>MST for </a:t>
            </a:r>
            <a:r>
              <a:rPr lang="en-US" sz="2400" b="1" u="sng" dirty="0" smtClean="0"/>
              <a:t>undirected graphs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We </a:t>
            </a:r>
            <a:r>
              <a:rPr lang="en-US" sz="2400" dirty="0"/>
              <a:t>will allow edges to have negative weights.</a:t>
            </a:r>
          </a:p>
          <a:p>
            <a:r>
              <a:rPr lang="en-US" sz="2400" dirty="0" smtClean="0"/>
              <a:t>Warning: later </a:t>
            </a:r>
            <a:r>
              <a:rPr lang="en-US" sz="2400" dirty="0"/>
              <a:t>in the course (when we discuss </a:t>
            </a:r>
            <a:r>
              <a:rPr lang="en-US" sz="2400" dirty="0" err="1"/>
              <a:t>Dijkstra's</a:t>
            </a:r>
            <a:r>
              <a:rPr lang="en-US" sz="2400" dirty="0"/>
              <a:t> algorithm) we will need to make opposite assumptions:</a:t>
            </a:r>
          </a:p>
          <a:p>
            <a:pPr lvl="1"/>
            <a:r>
              <a:rPr lang="en-US" sz="2000" dirty="0"/>
              <a:t>Allow directed graphs.</a:t>
            </a:r>
          </a:p>
          <a:p>
            <a:pPr lvl="1"/>
            <a:r>
              <a:rPr lang="en-US" sz="2000" dirty="0"/>
              <a:t>Not allow negative weights.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52400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15546" y="3505200"/>
            <a:ext cx="4199854" cy="3048000"/>
            <a:chOff x="4715546" y="838200"/>
            <a:chExt cx="4199854" cy="3048000"/>
          </a:xfrm>
        </p:grpSpPr>
        <p:grpSp>
          <p:nvGrpSpPr>
            <p:cNvPr id="53" name="Group 52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87" name="Oval 8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5" name="Oval 8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3" name="Oval 8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81" name="Oval 8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77" name="Oval 7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70" name="Straight Connector 69"/>
              <p:cNvCxnSpPr>
                <a:stCxn id="91" idx="6"/>
                <a:endCxn id="78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91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endCxn id="83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endCxn id="88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83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endCxn id="79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887544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Prim's </a:t>
            </a:r>
            <a:r>
              <a:rPr lang="en-US" dirty="0"/>
              <a:t>algorithm works with a single tree, such that:</a:t>
            </a:r>
          </a:p>
          <a:p>
            <a:pPr lvl="1"/>
            <a:r>
              <a:rPr lang="en-US" dirty="0"/>
              <a:t>First, the tree contains a single vertex.</a:t>
            </a:r>
          </a:p>
          <a:p>
            <a:pPr lvl="1"/>
            <a:r>
              <a:rPr lang="en-US" dirty="0"/>
              <a:t>The tree keeps growing, until it spans the whole tree.</a:t>
            </a:r>
          </a:p>
          <a:p>
            <a:r>
              <a:rPr lang="en-US" dirty="0" err="1"/>
              <a:t>Kruskal's</a:t>
            </a:r>
            <a:r>
              <a:rPr lang="en-US" dirty="0"/>
              <a:t> algorithm works with a forest (a set of trees).</a:t>
            </a:r>
          </a:p>
          <a:p>
            <a:pPr lvl="1"/>
            <a:r>
              <a:rPr lang="en-US" dirty="0"/>
              <a:t>Initially, each tree in this forest is a single vertex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vertex in the graph is its own tree.</a:t>
            </a:r>
            <a:endParaRPr lang="en-US" dirty="0"/>
          </a:p>
          <a:p>
            <a:pPr lvl="1"/>
            <a:r>
              <a:rPr lang="en-US" dirty="0"/>
              <a:t>We keep merging trees together, until we end up with a single </a:t>
            </a:r>
            <a:r>
              <a:rPr lang="en-US" dirty="0" smtClean="0"/>
              <a:t>tree.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52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edge </a:t>
            </a:r>
            <a:r>
              <a:rPr lang="en-US" dirty="0" smtClean="0"/>
              <a:t>F </a:t>
            </a:r>
            <a:r>
              <a:rPr lang="en-US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</a:t>
            </a:r>
            <a:r>
              <a:rPr lang="en-US" dirty="0"/>
              <a:t>edge </a:t>
            </a:r>
            <a:r>
              <a:rPr lang="en-US" dirty="0" smtClean="0"/>
              <a:t>F.</a:t>
            </a:r>
          </a:p>
          <a:p>
            <a:pPr marL="914400" lvl="1" indent="-514350">
              <a:buFont typeface="+mj-lt"/>
              <a:buAutoNum type="arabicPeriod" startAt="3"/>
            </a:pPr>
            <a:endParaRPr lang="en-US" dirty="0"/>
          </a:p>
          <a:p>
            <a:r>
              <a:rPr lang="en-US" dirty="0"/>
              <a:t>As in Prim's algorithm, the abstract description is simple, but we need to think carefully about how exactly to implement these steps.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418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50809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573608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97888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665984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06774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048000"/>
            <a:chOff x="4715546" y="838200"/>
            <a:chExt cx="4199854" cy="3048000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937205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Assume graphs are represented </a:t>
            </a:r>
            <a:r>
              <a:rPr lang="en-US" dirty="0" err="1" smtClean="0"/>
              <a:t>usind</a:t>
            </a:r>
            <a:r>
              <a:rPr lang="en-US" dirty="0" smtClean="0"/>
              <a:t> </a:t>
            </a:r>
            <a:r>
              <a:rPr lang="en-US" b="1" u="sng" dirty="0" smtClean="0"/>
              <a:t>adjacency lists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How? We will use the same representation for forests that we used for union-find.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will have an id array, where each vertex will point to its 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root of each tree will be the ID for that tree</a:t>
            </a:r>
            <a:r>
              <a:rPr lang="en-US" dirty="0" smtClean="0"/>
              <a:t>.</a:t>
            </a:r>
          </a:p>
          <a:p>
            <a:endParaRPr lang="en-US" sz="1200" dirty="0" smtClean="0"/>
          </a:p>
          <a:p>
            <a:r>
              <a:rPr lang="en-US" dirty="0" smtClean="0"/>
              <a:t>Time </a:t>
            </a:r>
            <a:r>
              <a:rPr lang="en-US" dirty="0"/>
              <a:t>it takes for this step </a:t>
            </a:r>
            <a:r>
              <a:rPr lang="en-US" dirty="0" smtClean="0"/>
              <a:t>???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443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Assume graphs are represented </a:t>
            </a:r>
            <a:r>
              <a:rPr lang="en-US" dirty="0" err="1" smtClean="0"/>
              <a:t>usind</a:t>
            </a:r>
            <a:r>
              <a:rPr lang="en-US" dirty="0" smtClean="0"/>
              <a:t> </a:t>
            </a:r>
            <a:r>
              <a:rPr lang="en-US" b="1" u="sng" dirty="0" smtClean="0"/>
              <a:t>adjacency lists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How? We will use the same representation for forests that we used for union-find.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will have an id array, where each vertex will point to its 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root of each tree will be the ID for that tree</a:t>
            </a:r>
            <a:r>
              <a:rPr lang="en-US" dirty="0" smtClean="0"/>
              <a:t>.</a:t>
            </a:r>
          </a:p>
          <a:p>
            <a:endParaRPr lang="en-US" sz="1200" dirty="0" smtClean="0"/>
          </a:p>
          <a:p>
            <a:r>
              <a:rPr lang="en-US" dirty="0" smtClean="0"/>
              <a:t>Time </a:t>
            </a:r>
            <a:r>
              <a:rPr lang="en-US" dirty="0"/>
              <a:t>it takes for this </a:t>
            </a:r>
            <a:r>
              <a:rPr lang="en-US" dirty="0" smtClean="0"/>
              <a:t>step? O(V)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Prim's algorithm:</a:t>
            </a:r>
          </a:p>
          <a:p>
            <a:pPr lvl="1"/>
            <a:r>
              <a:rPr lang="en-US" dirty="0" smtClean="0"/>
              <a:t>Start </a:t>
            </a:r>
            <a:r>
              <a:rPr lang="en-US" dirty="0"/>
              <a:t>from an tree that contains a single vertex.</a:t>
            </a:r>
          </a:p>
          <a:p>
            <a:pPr lvl="1"/>
            <a:r>
              <a:rPr lang="en-US" dirty="0"/>
              <a:t>Keep growing that tree, by adding at each step the shortest edge connecting a vertex in the tree to a vertex outside the tree.</a:t>
            </a:r>
          </a:p>
          <a:p>
            <a:r>
              <a:rPr lang="en-US" dirty="0" smtClean="0"/>
              <a:t>As you see, it is a very simple algorithm, when stated abstractly.</a:t>
            </a:r>
            <a:endParaRPr lang="en-US" dirty="0"/>
          </a:p>
          <a:p>
            <a:r>
              <a:rPr lang="en-US" dirty="0"/>
              <a:t>However, we have several choices regarding how to implement this algorithm.</a:t>
            </a:r>
          </a:p>
          <a:p>
            <a:r>
              <a:rPr lang="en-US" dirty="0"/>
              <a:t>We will see three implementations, with </a:t>
            </a:r>
            <a:r>
              <a:rPr lang="en-US" b="1" u="sng" dirty="0"/>
              <a:t>significantly different properties</a:t>
            </a:r>
            <a:r>
              <a:rPr lang="en-US" dirty="0"/>
              <a:t> from each other.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809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forest.</a:t>
            </a: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shortest of </a:t>
            </a:r>
            <a:r>
              <a:rPr lang="en-US" dirty="0" smtClean="0"/>
              <a:t>F </a:t>
            </a:r>
            <a:r>
              <a:rPr lang="en-US" dirty="0"/>
              <a:t>and </a:t>
            </a:r>
            <a:r>
              <a:rPr lang="en-US" dirty="0" smtClean="0"/>
              <a:t>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013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554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21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 O(1)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968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Total time for all iterations: </a:t>
            </a:r>
            <a:endParaRPr lang="en-US" dirty="0"/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</a:t>
            </a:r>
            <a:endParaRPr lang="en-US" dirty="0" smtClean="0"/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 O(1)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17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Total time for all iterations: O(V*E*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(V))</a:t>
            </a:r>
            <a:endParaRPr lang="en-US" dirty="0"/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O(E*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(V))</a:t>
            </a:r>
            <a:endParaRPr lang="en-US" dirty="0" smtClean="0"/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 O(1)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498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Running </a:t>
            </a:r>
            <a:r>
              <a:rPr lang="en-US" dirty="0" smtClean="0"/>
              <a:t>Time </a:t>
            </a:r>
            <a:r>
              <a:rPr lang="en-US" dirty="0"/>
              <a:t>for </a:t>
            </a:r>
            <a:r>
              <a:rPr lang="en-US" dirty="0" smtClean="0"/>
              <a:t>Simple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</a:t>
            </a:r>
          </a:p>
          <a:p>
            <a:pPr marL="914400" lvl="1" indent="-514350">
              <a:buFont typeface="+mj-lt"/>
              <a:buAutoNum type="arabicPeriod" startAt="3"/>
            </a:pPr>
            <a:endParaRPr lang="en-US" dirty="0"/>
          </a:p>
          <a:p>
            <a:r>
              <a:rPr lang="en-US" dirty="0" smtClean="0"/>
              <a:t>Running time for simple implementation: O(V*E*</a:t>
            </a:r>
            <a:r>
              <a:rPr lang="en-US" dirty="0" err="1" smtClean="0"/>
              <a:t>lg</a:t>
            </a:r>
            <a:r>
              <a:rPr lang="en-US" dirty="0" smtClean="0"/>
              <a:t>(V)).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638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F in K (in ascending order).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81307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in K (in ascending order).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Time?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06327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O(V)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in K (in ascending order).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Time? O(</a:t>
            </a:r>
            <a:r>
              <a:rPr lang="en-US" sz="2400" b="1" dirty="0" err="1" smtClean="0">
                <a:solidFill>
                  <a:srgbClr val="FF0000"/>
                </a:solidFill>
              </a:rPr>
              <a:t>lg</a:t>
            </a:r>
            <a:r>
              <a:rPr lang="en-US" sz="2400" b="1" dirty="0" smtClean="0">
                <a:solidFill>
                  <a:srgbClr val="FF0000"/>
                </a:solidFill>
              </a:rPr>
              <a:t> V), two find operations 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 </a:t>
            </a:r>
            <a:r>
              <a:rPr lang="en-US" b="1" dirty="0" smtClean="0">
                <a:solidFill>
                  <a:srgbClr val="FF0000"/>
                </a:solidFill>
              </a:rPr>
              <a:t>Time: O(1), union operation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1314450" lvl="2" indent="-514350">
              <a:buFont typeface="+mj-lt"/>
              <a:buAutoNum type="arabicPeriod" startAt="5"/>
            </a:pPr>
            <a:endParaRPr lang="en-US" dirty="0"/>
          </a:p>
          <a:p>
            <a:r>
              <a:rPr lang="en-US" dirty="0"/>
              <a:t>Overall running </a:t>
            </a:r>
            <a:r>
              <a:rPr lang="en-US" dirty="0" smtClean="0"/>
              <a:t>time???</a:t>
            </a:r>
            <a:endParaRPr lang="en-US" dirty="0"/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314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an adjacency matrix representation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vertex is a number from 0 to V-1.</a:t>
            </a:r>
          </a:p>
          <a:p>
            <a:pPr lvl="1"/>
            <a:r>
              <a:rPr lang="en-US" dirty="0" smtClean="0"/>
              <a:t>We have a V*V adjacency matrix ADJ, where:</a:t>
            </a:r>
            <a:br>
              <a:rPr lang="en-US" dirty="0" smtClean="0"/>
            </a:br>
            <a:r>
              <a:rPr lang="en-US" dirty="0" smtClean="0"/>
              <a:t>ADJ[v][w] is the weight of the edge connecting v and w.</a:t>
            </a:r>
          </a:p>
          <a:p>
            <a:pPr lvl="1"/>
            <a:r>
              <a:rPr lang="en-US" dirty="0" smtClean="0"/>
              <a:t>If v and w are not connected, </a:t>
            </a:r>
            <a:r>
              <a:rPr lang="en-US" dirty="0"/>
              <a:t>ADJ[v][w</a:t>
            </a:r>
            <a:r>
              <a:rPr lang="en-US" dirty="0" smtClean="0"/>
              <a:t>] = infinity.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462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O(V)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in K (in ascending order).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Time? O(</a:t>
            </a:r>
            <a:r>
              <a:rPr lang="en-US" sz="2400" b="1" dirty="0" err="1" smtClean="0">
                <a:solidFill>
                  <a:srgbClr val="FF0000"/>
                </a:solidFill>
              </a:rPr>
              <a:t>lg</a:t>
            </a:r>
            <a:r>
              <a:rPr lang="en-US" sz="2400" b="1" dirty="0" smtClean="0">
                <a:solidFill>
                  <a:srgbClr val="FF0000"/>
                </a:solidFill>
              </a:rPr>
              <a:t> V), two find operations 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 </a:t>
            </a:r>
            <a:r>
              <a:rPr lang="en-US" b="1" dirty="0" smtClean="0">
                <a:solidFill>
                  <a:srgbClr val="FF0000"/>
                </a:solidFill>
              </a:rPr>
              <a:t>Time: O(1), union operation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1314450" lvl="2" indent="-514350">
              <a:buFont typeface="+mj-lt"/>
              <a:buAutoNum type="arabicPeriod" startAt="5"/>
            </a:pPr>
            <a:endParaRPr lang="en-US" dirty="0"/>
          </a:p>
          <a:p>
            <a:r>
              <a:rPr lang="en-US" dirty="0"/>
              <a:t>Overall running </a:t>
            </a:r>
            <a:r>
              <a:rPr lang="en-US" dirty="0" smtClean="0"/>
              <a:t>time: O(E </a:t>
            </a:r>
            <a:r>
              <a:rPr lang="en-US" dirty="0" err="1" smtClean="0"/>
              <a:t>lg</a:t>
            </a:r>
            <a:r>
              <a:rPr lang="en-US" dirty="0" smtClean="0"/>
              <a:t> E).</a:t>
            </a:r>
            <a:endParaRPr lang="en-US" dirty="0"/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3155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 - PQ</a:t>
            </a:r>
            <a:r>
              <a:rPr lang="el-GR" dirty="0" smtClean="0"/>
              <a:t>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implementation, we sort edges at the beginning.</a:t>
            </a:r>
          </a:p>
          <a:p>
            <a:pPr lvl="1"/>
            <a:r>
              <a:rPr lang="en-US" dirty="0"/>
              <a:t>This takes O(E </a:t>
            </a:r>
            <a:r>
              <a:rPr lang="en-US" dirty="0" err="1"/>
              <a:t>lg</a:t>
            </a:r>
            <a:r>
              <a:rPr lang="en-US" dirty="0"/>
              <a:t> E) time, which dominates the running time of the algorithm.</a:t>
            </a:r>
          </a:p>
          <a:p>
            <a:pPr lvl="1"/>
            <a:r>
              <a:rPr lang="en-US" dirty="0"/>
              <a:t>Thus, the entire algorithm takes O(E </a:t>
            </a:r>
            <a:r>
              <a:rPr lang="en-US" dirty="0" err="1"/>
              <a:t>lg</a:t>
            </a:r>
            <a:r>
              <a:rPr lang="en-US" dirty="0"/>
              <a:t> E) time</a:t>
            </a:r>
            <a:r>
              <a:rPr lang="en-US" dirty="0" smtClean="0"/>
              <a:t>.</a:t>
            </a:r>
          </a:p>
          <a:p>
            <a:r>
              <a:rPr lang="en-US" dirty="0"/>
              <a:t>We can do better if, instead of sorting all edges at the beginning, we instead insert all edges into a priority queue.</a:t>
            </a:r>
          </a:p>
          <a:p>
            <a:pPr lvl="1"/>
            <a:r>
              <a:rPr lang="en-US" dirty="0"/>
              <a:t>How long does that take, if we use a heap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79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 - PQ</a:t>
            </a:r>
            <a:r>
              <a:rPr lang="el-GR" dirty="0" smtClean="0"/>
              <a:t>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the previous implementation, we sort edges at the beginning.</a:t>
            </a:r>
          </a:p>
          <a:p>
            <a:pPr lvl="1"/>
            <a:r>
              <a:rPr lang="en-US" sz="2000" dirty="0"/>
              <a:t>This takes O(E </a:t>
            </a:r>
            <a:r>
              <a:rPr lang="en-US" sz="2000" dirty="0" err="1"/>
              <a:t>lg</a:t>
            </a:r>
            <a:r>
              <a:rPr lang="en-US" sz="2000" dirty="0"/>
              <a:t> E) time, which dominates the running time of the algorithm.</a:t>
            </a:r>
          </a:p>
          <a:p>
            <a:pPr lvl="1"/>
            <a:r>
              <a:rPr lang="en-US" sz="2000" dirty="0"/>
              <a:t>Thus, the entire algorithm takes O(E </a:t>
            </a:r>
            <a:r>
              <a:rPr lang="en-US" sz="2000" dirty="0" err="1"/>
              <a:t>lg</a:t>
            </a:r>
            <a:r>
              <a:rPr lang="en-US" sz="2000" dirty="0"/>
              <a:t> E) time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can do better if, instead of sorting all edges at the beginning, we instead insert all edges into a priority queue.</a:t>
            </a:r>
          </a:p>
          <a:p>
            <a:pPr lvl="1"/>
            <a:r>
              <a:rPr lang="en-US" sz="2000" dirty="0"/>
              <a:t>How long does that take, if we use a heap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O(E) time.</a:t>
            </a:r>
            <a:endParaRPr lang="en-US" sz="2000" dirty="0"/>
          </a:p>
          <a:p>
            <a:r>
              <a:rPr lang="en-US" sz="2400" dirty="0"/>
              <a:t>We can also do better if, for the find operation, we use the most efficient version discussed in the textbook.</a:t>
            </a:r>
          </a:p>
          <a:p>
            <a:pPr lvl="1"/>
            <a:r>
              <a:rPr lang="en-US" sz="2000" dirty="0"/>
              <a:t>That version flattens paths that it traverses.</a:t>
            </a:r>
          </a:p>
          <a:p>
            <a:pPr lvl="1"/>
            <a:r>
              <a:rPr lang="en-US" sz="2000" dirty="0"/>
              <a:t>Running time: O(</a:t>
            </a:r>
            <a:r>
              <a:rPr lang="en-US" sz="2000" dirty="0" err="1"/>
              <a:t>lg</a:t>
            </a:r>
            <a:r>
              <a:rPr lang="en-US" sz="2000" dirty="0"/>
              <a:t>* V).</a:t>
            </a:r>
          </a:p>
          <a:p>
            <a:pPr lvl="1"/>
            <a:r>
              <a:rPr lang="en-US" sz="2000" dirty="0" err="1"/>
              <a:t>lg</a:t>
            </a:r>
            <a:r>
              <a:rPr lang="en-US" sz="2000" dirty="0"/>
              <a:t>*(V) is the number of times we need to apply </a:t>
            </a:r>
            <a:r>
              <a:rPr lang="en-US" sz="2000" dirty="0" err="1"/>
              <a:t>lg</a:t>
            </a:r>
            <a:r>
              <a:rPr lang="en-US" sz="2000" dirty="0"/>
              <a:t> to V to obtain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755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Detour: </a:t>
            </a:r>
            <a:r>
              <a:rPr lang="en-US" dirty="0" err="1" smtClean="0"/>
              <a:t>lg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lg</a:t>
            </a:r>
            <a:r>
              <a:rPr lang="en-US" dirty="0" smtClean="0"/>
              <a:t>*(2) = ?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4) = ?</a:t>
            </a:r>
            <a:endParaRPr lang="en-US" dirty="0"/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16) = ?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514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</a:t>
            </a:r>
            <a:r>
              <a:rPr lang="en-US" dirty="0" err="1"/>
              <a:t>lg</a:t>
            </a:r>
            <a:r>
              <a:rPr lang="en-US" dirty="0"/>
              <a:t>*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lg</a:t>
            </a:r>
            <a:r>
              <a:rPr lang="en-US" dirty="0" smtClean="0"/>
              <a:t>*(2) = 1, because </a:t>
            </a:r>
            <a:r>
              <a:rPr lang="en-US" dirty="0" err="1" smtClean="0"/>
              <a:t>lg</a:t>
            </a:r>
            <a:r>
              <a:rPr lang="en-US" dirty="0" smtClean="0"/>
              <a:t>(2) 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4) = 2,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(4)) </a:t>
            </a:r>
            <a:r>
              <a:rPr lang="en-US" dirty="0"/>
              <a:t>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16) = 3,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(16))) </a:t>
            </a:r>
            <a:r>
              <a:rPr lang="en-US" dirty="0"/>
              <a:t>= 1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*(???) </a:t>
            </a:r>
            <a:r>
              <a:rPr lang="en-US" dirty="0"/>
              <a:t>= </a:t>
            </a:r>
            <a:r>
              <a:rPr lang="en-US" dirty="0" smtClean="0"/>
              <a:t>4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*(???) </a:t>
            </a:r>
            <a:r>
              <a:rPr lang="en-US" dirty="0"/>
              <a:t>= </a:t>
            </a:r>
            <a:r>
              <a:rPr lang="en-US" dirty="0" smtClean="0"/>
              <a:t>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30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</a:t>
            </a:r>
            <a:r>
              <a:rPr lang="en-US" dirty="0" err="1"/>
              <a:t>lg</a:t>
            </a:r>
            <a:r>
              <a:rPr lang="en-US" dirty="0"/>
              <a:t>*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lg</a:t>
            </a:r>
            <a:r>
              <a:rPr lang="en-US" dirty="0" smtClean="0"/>
              <a:t>*(2) = 1, because </a:t>
            </a:r>
            <a:r>
              <a:rPr lang="en-US" dirty="0" err="1" smtClean="0"/>
              <a:t>lg</a:t>
            </a:r>
            <a:r>
              <a:rPr lang="en-US" dirty="0" smtClean="0"/>
              <a:t>(2) 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4) = 2,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(4)) </a:t>
            </a:r>
            <a:r>
              <a:rPr lang="en-US" dirty="0"/>
              <a:t>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16) = 3,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(16))) </a:t>
            </a:r>
            <a:r>
              <a:rPr lang="en-US" dirty="0"/>
              <a:t>= 1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65536) </a:t>
            </a:r>
            <a:r>
              <a:rPr lang="en-US" dirty="0"/>
              <a:t>= </a:t>
            </a:r>
            <a:r>
              <a:rPr lang="en-US" dirty="0" smtClean="0"/>
              <a:t>4, because </a:t>
            </a:r>
            <a:r>
              <a:rPr lang="en-US" dirty="0" err="1" smtClean="0"/>
              <a:t>lg</a:t>
            </a:r>
            <a:r>
              <a:rPr lang="en-US" dirty="0" smtClean="0"/>
              <a:t>(65536) = 16.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</a:t>
            </a:r>
            <a:r>
              <a:rPr lang="en-US" dirty="0" smtClean="0"/>
              <a:t>2</a:t>
            </a:r>
            <a:r>
              <a:rPr lang="en-US" baseline="30000" dirty="0" smtClean="0"/>
              <a:t>65536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 smtClean="0"/>
              <a:t>5, 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/>
              <a:t>2</a:t>
            </a:r>
            <a:r>
              <a:rPr lang="en-US" baseline="30000" dirty="0"/>
              <a:t>65536</a:t>
            </a:r>
            <a:r>
              <a:rPr lang="en-US" dirty="0" smtClean="0"/>
              <a:t>) = 65536.</a:t>
            </a:r>
          </a:p>
          <a:p>
            <a:endParaRPr lang="en-US" dirty="0"/>
          </a:p>
          <a:p>
            <a:r>
              <a:rPr lang="en-US" dirty="0"/>
              <a:t>I don't expect we will get to deal with data sizes larger than 2</a:t>
            </a:r>
            <a:r>
              <a:rPr lang="en-US" baseline="30000" dirty="0"/>
              <a:t>65536</a:t>
            </a:r>
            <a:r>
              <a:rPr lang="en-US" dirty="0"/>
              <a:t> in our lifetime.</a:t>
            </a:r>
          </a:p>
          <a:p>
            <a:r>
              <a:rPr lang="en-US" dirty="0"/>
              <a:t>Thus, </a:t>
            </a:r>
            <a:r>
              <a:rPr lang="en-US" dirty="0" err="1"/>
              <a:t>lg</a:t>
            </a:r>
            <a:r>
              <a:rPr lang="en-US" dirty="0"/>
              <a:t>* effectively has 5 as an upper bound, so for practical purposes we can treat it as a constant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498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endParaRPr lang="en-US" b="1" dirty="0" smtClean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14771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  <a:r>
              <a:rPr lang="en-US" b="1" dirty="0" smtClean="0">
                <a:solidFill>
                  <a:srgbClr val="FF0000"/>
                </a:solidFill>
              </a:rPr>
              <a:t>Time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r>
              <a:rPr lang="en-US" b="1" dirty="0" smtClean="0">
                <a:solidFill>
                  <a:srgbClr val="FF0000"/>
                </a:solidFill>
              </a:rPr>
              <a:t>Time?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Time?</a:t>
            </a: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Overall running time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17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  <a:r>
              <a:rPr lang="en-US" b="1" dirty="0" smtClean="0">
                <a:solidFill>
                  <a:srgbClr val="FF0000"/>
                </a:solidFill>
              </a:rPr>
              <a:t>Time? O(E)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O(V)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X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V.      X: number of iterations.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r>
              <a:rPr lang="en-US" b="1" dirty="0" smtClean="0">
                <a:solidFill>
                  <a:srgbClr val="FF0000"/>
                </a:solidFill>
              </a:rPr>
              <a:t>Time?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Time?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* V), find operation</a:t>
            </a: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O(1)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800100" lvl="2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Overall running time? E + X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366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X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V.      X: number of iterations.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r>
              <a:rPr lang="en-US" b="1" dirty="0" smtClean="0">
                <a:solidFill>
                  <a:srgbClr val="FF0000"/>
                </a:solidFill>
              </a:rPr>
              <a:t>Time?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O(1)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800100" lvl="2" indent="0">
              <a:buNone/>
            </a:pPr>
            <a:endParaRPr lang="en-US" sz="1000" dirty="0" smtClean="0"/>
          </a:p>
          <a:p>
            <a:r>
              <a:rPr lang="en-US" dirty="0" smtClean="0"/>
              <a:t>Overall running time? E + X </a:t>
            </a:r>
            <a:r>
              <a:rPr lang="en-US" dirty="0" err="1" smtClean="0"/>
              <a:t>lg</a:t>
            </a:r>
            <a:r>
              <a:rPr lang="en-US" dirty="0" smtClean="0"/>
              <a:t> V.</a:t>
            </a:r>
          </a:p>
          <a:p>
            <a:pPr lvl="1"/>
            <a:r>
              <a:rPr lang="en-US" dirty="0"/>
              <a:t>X is the number of edges in the graph with weight &lt;= the maximum weight of an edge in </a:t>
            </a:r>
            <a:r>
              <a:rPr lang="en-US"/>
              <a:t>the </a:t>
            </a:r>
            <a:r>
              <a:rPr lang="en-US" smtClean="0"/>
              <a:t>final MST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E &lt; V</a:t>
            </a:r>
            <a:r>
              <a:rPr lang="en-US" baseline="30000" dirty="0" smtClean="0"/>
              <a:t>2</a:t>
            </a:r>
            <a:r>
              <a:rPr lang="en-US" dirty="0" smtClean="0"/>
              <a:t>, so </a:t>
            </a:r>
            <a:r>
              <a:rPr lang="en-US" dirty="0" err="1" smtClean="0"/>
              <a:t>lg</a:t>
            </a:r>
            <a:r>
              <a:rPr lang="en-US" dirty="0" smtClean="0"/>
              <a:t> E &lt; 2 </a:t>
            </a:r>
            <a:r>
              <a:rPr lang="en-US" dirty="0" err="1" smtClean="0"/>
              <a:t>lg</a:t>
            </a:r>
            <a:r>
              <a:rPr lang="en-US" dirty="0" smtClean="0"/>
              <a:t> V, so O(</a:t>
            </a:r>
            <a:r>
              <a:rPr lang="en-US" dirty="0" err="1" smtClean="0"/>
              <a:t>lg</a:t>
            </a:r>
            <a:r>
              <a:rPr lang="en-US" dirty="0" smtClean="0"/>
              <a:t> E) = O(</a:t>
            </a:r>
            <a:r>
              <a:rPr lang="en-US" dirty="0" err="1" smtClean="0"/>
              <a:t>lg</a:t>
            </a:r>
            <a:r>
              <a:rPr lang="en-US" dirty="0" smtClean="0"/>
              <a:t> V).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2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</a:t>
            </a:r>
            <a:r>
              <a:rPr lang="en-US" dirty="0"/>
              <a:t>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</a:t>
            </a:r>
            <a:r>
              <a:rPr lang="en-US" dirty="0" smtClean="0"/>
              <a:t>to vertices </a:t>
            </a:r>
            <a:r>
              <a:rPr lang="en-US" dirty="0"/>
              <a:t>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0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</a:t>
            </a:r>
            <a:r>
              <a:rPr lang="en-US" dirty="0" smtClean="0"/>
              <a:t>0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to the MST (</a:t>
            </a:r>
            <a:r>
              <a:rPr lang="en-US" dirty="0" smtClean="0"/>
              <a:t>minimum-cost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vertices have </a:t>
            </a:r>
            <a:r>
              <a:rPr lang="en-US" dirty="0"/>
              <a:t>been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added </a:t>
            </a:r>
            <a:r>
              <a:rPr lang="en-US" dirty="0"/>
              <a:t>to </a:t>
            </a:r>
            <a:r>
              <a:rPr lang="en-US" dirty="0" smtClean="0"/>
              <a:t>the </a:t>
            </a:r>
            <a:r>
              <a:rPr lang="en-US" dirty="0"/>
              <a:t>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715546" y="838200"/>
            <a:ext cx="4199854" cy="3104585"/>
            <a:chOff x="4715546" y="838200"/>
            <a:chExt cx="4199854" cy="3104585"/>
          </a:xfrm>
        </p:grpSpPr>
        <p:grpSp>
          <p:nvGrpSpPr>
            <p:cNvPr id="5" name="Group 4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14" name="Straight Connector 13"/>
              <p:cNvCxnSpPr>
                <a:stCxn id="38" idx="6"/>
                <a:endCxn id="25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38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endCxn id="30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5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30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30" idx="6"/>
                <a:endCxn id="27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28" idx="5"/>
                <a:endCxn id="26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26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24" idx="4"/>
                <a:endCxn id="26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1631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09004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Words>4475</Words>
  <Application>Microsoft Office PowerPoint</Application>
  <PresentationFormat>On-screen Show (4:3)</PresentationFormat>
  <Paragraphs>908</Paragraphs>
  <Slides>69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PowerPoint Presentation</vt:lpstr>
      <vt:lpstr>Weighted Graphs</vt:lpstr>
      <vt:lpstr>Minimum-Cost Spanning Tree (MST)</vt:lpstr>
      <vt:lpstr>Minimum-Cost Spanning Tree (MST)</vt:lpstr>
      <vt:lpstr>Prim's Algorithm - Overview</vt:lpstr>
      <vt:lpstr>Prim's Algorithm - Simple Version</vt:lpstr>
      <vt:lpstr>Prim's Algorithm - Simple Version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Prim's Algorithm - Simple Version</vt:lpstr>
      <vt:lpstr>Prim's Algorithm - Simple Version</vt:lpstr>
      <vt:lpstr>Prim's Algorithm - Simple Version</vt:lpstr>
      <vt:lpstr>Prim's Algorithm - Dense Graphs</vt:lpstr>
      <vt:lpstr>Prim's Algorithm - Dense Graphs</vt:lpstr>
      <vt:lpstr>Example</vt:lpstr>
      <vt:lpstr>Prim's Algorithm: Dense Graphs</vt:lpstr>
      <vt:lpstr>Prim's Algorithm - Dense Graphs</vt:lpstr>
      <vt:lpstr>Prim's Algorithm - Dense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- PQ Version</vt:lpstr>
      <vt:lpstr>Prim's Algorithm - PQ Version</vt:lpstr>
      <vt:lpstr>Prim's Algorithm - PQ Version</vt:lpstr>
      <vt:lpstr>Kruskal's Algorithm: Overview</vt:lpstr>
      <vt:lpstr>Kruskal's Algorithm: Overview</vt:lpstr>
      <vt:lpstr>Kruskal's Algorithm: An Example</vt:lpstr>
      <vt:lpstr>Kruskal's Algorithm: An Example</vt:lpstr>
      <vt:lpstr>Kruskal's Algorithm: An Example</vt:lpstr>
      <vt:lpstr>Kruskal's Algorithm: An Example</vt:lpstr>
      <vt:lpstr>Kruskal's Algorithm: An Example</vt:lpstr>
      <vt:lpstr>Kruskal's Algorithm: An Example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Running Time for Simple Implementation</vt:lpstr>
      <vt:lpstr>Kruskal's Algorithm: Faster Version</vt:lpstr>
      <vt:lpstr>Kruskal's Algorithm: Faster Version</vt:lpstr>
      <vt:lpstr>Kruskal's Algorithm: Faster Version</vt:lpstr>
      <vt:lpstr>Kruskal's Algorithm: Faster Version</vt:lpstr>
      <vt:lpstr>Kruskal's Algorithm - PQ Version</vt:lpstr>
      <vt:lpstr>Kruskal's Algorithm - PQ Version</vt:lpstr>
      <vt:lpstr>Detour: lg*</vt:lpstr>
      <vt:lpstr>Detour: lg*</vt:lpstr>
      <vt:lpstr>Detour: lg*</vt:lpstr>
      <vt:lpstr>Kruskal's Algorithm - PQ Version</vt:lpstr>
      <vt:lpstr>Kruskal's Algorithm - PQ Version</vt:lpstr>
      <vt:lpstr>Kruskal's Algorithm - PQ Version</vt:lpstr>
      <vt:lpstr>Kruskal's Algorithm - PQ Version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1109</cp:revision>
  <dcterms:created xsi:type="dcterms:W3CDTF">2006-08-16T00:00:00Z</dcterms:created>
  <dcterms:modified xsi:type="dcterms:W3CDTF">2014-04-28T19:19:04Z</dcterms:modified>
</cp:coreProperties>
</file>