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2"/>
  </p:notesMasterIdLst>
  <p:handoutMasterIdLst>
    <p:handoutMasterId r:id="rId63"/>
  </p:handoutMasterIdLst>
  <p:sldIdLst>
    <p:sldId id="256" r:id="rId2"/>
    <p:sldId id="293" r:id="rId3"/>
    <p:sldId id="294" r:id="rId4"/>
    <p:sldId id="288" r:id="rId5"/>
    <p:sldId id="295" r:id="rId6"/>
    <p:sldId id="296" r:id="rId7"/>
    <p:sldId id="297" r:id="rId8"/>
    <p:sldId id="292" r:id="rId9"/>
    <p:sldId id="298" r:id="rId10"/>
    <p:sldId id="289" r:id="rId11"/>
    <p:sldId id="257" r:id="rId12"/>
    <p:sldId id="325" r:id="rId13"/>
    <p:sldId id="326" r:id="rId14"/>
    <p:sldId id="327" r:id="rId15"/>
    <p:sldId id="328" r:id="rId16"/>
    <p:sldId id="329" r:id="rId17"/>
    <p:sldId id="331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40" r:id="rId26"/>
    <p:sldId id="339" r:id="rId27"/>
    <p:sldId id="341" r:id="rId28"/>
    <p:sldId id="342" r:id="rId29"/>
    <p:sldId id="343" r:id="rId30"/>
    <p:sldId id="344" r:id="rId31"/>
    <p:sldId id="324" r:id="rId32"/>
    <p:sldId id="302" r:id="rId33"/>
    <p:sldId id="303" r:id="rId34"/>
    <p:sldId id="304" r:id="rId35"/>
    <p:sldId id="305" r:id="rId36"/>
    <p:sldId id="306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323" r:id="rId50"/>
    <p:sldId id="299" r:id="rId51"/>
    <p:sldId id="300" r:id="rId52"/>
    <p:sldId id="301" r:id="rId53"/>
    <p:sldId id="345" r:id="rId54"/>
    <p:sldId id="346" r:id="rId55"/>
    <p:sldId id="352" r:id="rId56"/>
    <p:sldId id="348" r:id="rId57"/>
    <p:sldId id="347" r:id="rId58"/>
    <p:sldId id="349" r:id="rId59"/>
    <p:sldId id="350" r:id="rId60"/>
    <p:sldId id="351" r:id="rId6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93"/>
            <p14:sldId id="294"/>
            <p14:sldId id="288"/>
            <p14:sldId id="295"/>
            <p14:sldId id="296"/>
            <p14:sldId id="297"/>
            <p14:sldId id="292"/>
            <p14:sldId id="298"/>
            <p14:sldId id="289"/>
            <p14:sldId id="257"/>
            <p14:sldId id="325"/>
            <p14:sldId id="326"/>
            <p14:sldId id="327"/>
            <p14:sldId id="328"/>
            <p14:sldId id="329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40"/>
            <p14:sldId id="339"/>
            <p14:sldId id="341"/>
            <p14:sldId id="342"/>
            <p14:sldId id="343"/>
            <p14:sldId id="344"/>
            <p14:sldId id="324"/>
            <p14:sldId id="302"/>
            <p14:sldId id="303"/>
            <p14:sldId id="304"/>
            <p14:sldId id="305"/>
            <p14:sldId id="306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299"/>
            <p14:sldId id="300"/>
            <p14:sldId id="301"/>
            <p14:sldId id="345"/>
            <p14:sldId id="346"/>
            <p14:sldId id="352"/>
            <p14:sldId id="348"/>
            <p14:sldId id="347"/>
            <p14:sldId id="349"/>
            <p14:sldId id="350"/>
            <p14:sldId id="35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FD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36" autoAdjust="0"/>
    <p:restoredTop sz="95066" autoAdjust="0"/>
  </p:normalViewPr>
  <p:slideViewPr>
    <p:cSldViewPr snapToObjects="1">
      <p:cViewPr>
        <p:scale>
          <a:sx n="90" d="100"/>
          <a:sy n="90" d="100"/>
        </p:scale>
        <p:origin x="-72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 snapToObjects="1">
      <p:cViewPr varScale="1">
        <p:scale>
          <a:sx n="80" d="100"/>
          <a:sy n="80" d="100"/>
        </p:scale>
        <p:origin x="-3864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4/30/2014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4/30/2014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139" tIns="44070" rIns="88139" bIns="4407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45" y="4416099"/>
            <a:ext cx="5607711" cy="4182457"/>
          </a:xfrm>
          <a:prstGeom prst="rect">
            <a:avLst/>
          </a:prstGeom>
        </p:spPr>
        <p:txBody>
          <a:bodyPr vert="horz" lIns="88139" tIns="44070" rIns="88139" bIns="4407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4/30/2014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Shortest Paths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Edge Relaxation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(</a:t>
            </a:r>
            <a:r>
              <a:rPr lang="en-US" dirty="0" err="1" smtClean="0"/>
              <a:t>wt</a:t>
            </a:r>
            <a:r>
              <a:rPr lang="en-US" dirty="0" smtClean="0"/>
              <a:t>[w] &gt; </a:t>
            </a:r>
            <a:r>
              <a:rPr lang="en-US" dirty="0" err="1" smtClean="0"/>
              <a:t>wt</a:t>
            </a:r>
            <a:r>
              <a:rPr lang="en-US" dirty="0" smtClean="0"/>
              <a:t>[v] + </a:t>
            </a:r>
            <a:r>
              <a:rPr lang="en-US" dirty="0" err="1" smtClean="0"/>
              <a:t>e.wt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wt</a:t>
            </a:r>
            <a:r>
              <a:rPr lang="en-US" dirty="0" smtClean="0"/>
              <a:t>[w] = </a:t>
            </a:r>
            <a:r>
              <a:rPr lang="en-US" dirty="0" err="1" smtClean="0"/>
              <a:t>wt</a:t>
            </a:r>
            <a:r>
              <a:rPr lang="en-US" dirty="0" smtClean="0"/>
              <a:t>[v] + </a:t>
            </a:r>
            <a:r>
              <a:rPr lang="en-US" dirty="0" err="1" smtClean="0"/>
              <a:t>e.wt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st</a:t>
            </a:r>
            <a:r>
              <a:rPr lang="en-US" dirty="0" smtClean="0"/>
              <a:t>[w] = v;</a:t>
            </a:r>
          </a:p>
          <a:p>
            <a:pPr marL="0" indent="0">
              <a:buNone/>
            </a:pPr>
            <a:r>
              <a:rPr lang="en-US" dirty="0" smtClean="0"/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 smtClean="0"/>
              <a:t>wt</a:t>
            </a:r>
            <a:r>
              <a:rPr lang="en-US" dirty="0" smtClean="0"/>
              <a:t>[w]: current estimate of shortest distance from source to w.</a:t>
            </a:r>
          </a:p>
          <a:p>
            <a:r>
              <a:rPr lang="en-US" dirty="0" err="1" smtClean="0"/>
              <a:t>st</a:t>
            </a:r>
            <a:r>
              <a:rPr lang="en-US" dirty="0" smtClean="0"/>
              <a:t>[w]: parent vertex of w on shortest found path from source to 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37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First, we initialize arrays wt, </a:t>
            </a:r>
            <a:r>
              <a:rPr lang="en-US" sz="2400" dirty="0" err="1" smtClean="0"/>
              <a:t>st</a:t>
            </a:r>
            <a:r>
              <a:rPr lang="en-US" sz="2400" dirty="0" smtClean="0"/>
              <a:t>, in (steps 2, 3, 4).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3216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121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 5.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0867959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111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7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72540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7121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7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, 4}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wt[0] </a:t>
            </a:r>
            <a:r>
              <a:rPr lang="en-US" sz="2000" dirty="0"/>
              <a:t>= </a:t>
            </a:r>
            <a:r>
              <a:rPr lang="en-US" sz="2000" dirty="0" smtClean="0"/>
              <a:t>wt[7] </a:t>
            </a:r>
            <a:r>
              <a:rPr lang="en-US" sz="2000" dirty="0"/>
              <a:t>+ </a:t>
            </a:r>
            <a:r>
              <a:rPr lang="en-US" sz="2000" dirty="0" smtClean="0"/>
              <a:t>15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[0] </a:t>
            </a:r>
            <a:r>
              <a:rPr lang="en-US" sz="2000" dirty="0"/>
              <a:t>= </a:t>
            </a:r>
            <a:r>
              <a:rPr lang="en-US" sz="2000" dirty="0" smtClean="0"/>
              <a:t>7.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7767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-1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22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7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{0, </a:t>
            </a:r>
            <a:r>
              <a:rPr lang="en-US" sz="2400" dirty="0" smtClean="0">
                <a:solidFill>
                  <a:srgbClr val="FF0000"/>
                </a:solidFill>
              </a:rPr>
              <a:t>4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wt[4] </a:t>
            </a:r>
            <a:r>
              <a:rPr lang="en-US" sz="2000" dirty="0"/>
              <a:t>= </a:t>
            </a:r>
            <a:r>
              <a:rPr lang="en-US" sz="2000" dirty="0" smtClean="0"/>
              <a:t>wt[7] </a:t>
            </a:r>
            <a:r>
              <a:rPr lang="en-US" sz="2000" dirty="0"/>
              <a:t>+ </a:t>
            </a:r>
            <a:r>
              <a:rPr lang="en-US" sz="2000" dirty="0" smtClean="0"/>
              <a:t>10, </a:t>
            </a:r>
            <a:r>
              <a:rPr lang="en-US" sz="2000" dirty="0" err="1" smtClean="0"/>
              <a:t>st</a:t>
            </a:r>
            <a:r>
              <a:rPr lang="en-US" sz="2000" dirty="0" smtClean="0"/>
              <a:t>[4] </a:t>
            </a:r>
            <a:r>
              <a:rPr lang="en-US" sz="2000" dirty="0"/>
              <a:t>= </a:t>
            </a:r>
            <a:r>
              <a:rPr lang="en-US" sz="2000" dirty="0" smtClean="0"/>
              <a:t>7.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091036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3743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4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43067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683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4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,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5,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10+25=35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wt[3] </a:t>
            </a:r>
            <a:r>
              <a:rPr lang="en-US" sz="2000" dirty="0"/>
              <a:t>= </a:t>
            </a:r>
            <a:r>
              <a:rPr lang="en-US" sz="2000" dirty="0" smtClean="0"/>
              <a:t>wt[4] </a:t>
            </a:r>
            <a:r>
              <a:rPr lang="en-US" sz="2000" dirty="0"/>
              <a:t>+ </a:t>
            </a:r>
            <a:r>
              <a:rPr lang="en-US" sz="2000" dirty="0" smtClean="0"/>
              <a:t>25, </a:t>
            </a:r>
            <a:r>
              <a:rPr lang="en-US" sz="2000" dirty="0" err="1" smtClean="0"/>
              <a:t>st</a:t>
            </a:r>
            <a:r>
              <a:rPr lang="en-US" sz="2000" dirty="0" smtClean="0"/>
              <a:t>[3] </a:t>
            </a:r>
            <a:r>
              <a:rPr lang="en-US" sz="2000" dirty="0"/>
              <a:t>= 4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0726647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208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4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{3, </a:t>
            </a:r>
            <a:r>
              <a:rPr lang="en-US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10+20=30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wt[5] </a:t>
            </a:r>
            <a:r>
              <a:rPr lang="en-US" sz="2000" dirty="0"/>
              <a:t>= </a:t>
            </a:r>
            <a:r>
              <a:rPr lang="en-US" sz="2000" dirty="0" smtClean="0"/>
              <a:t>wt[4] </a:t>
            </a:r>
            <a:r>
              <a:rPr lang="en-US" sz="2000" dirty="0"/>
              <a:t>+ </a:t>
            </a:r>
            <a:r>
              <a:rPr lang="en-US" sz="2000" dirty="0" smtClean="0"/>
              <a:t>20, </a:t>
            </a:r>
            <a:r>
              <a:rPr lang="en-US" sz="2000" dirty="0" err="1" smtClean="0"/>
              <a:t>st</a:t>
            </a:r>
            <a:r>
              <a:rPr lang="en-US" sz="2000" dirty="0" smtClean="0"/>
              <a:t>[5] </a:t>
            </a:r>
            <a:r>
              <a:rPr lang="en-US" sz="2000" dirty="0"/>
              <a:t>= 4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17441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141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4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{3, 5,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10+30=40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wt[6] </a:t>
            </a:r>
            <a:r>
              <a:rPr lang="en-US" sz="2000" dirty="0"/>
              <a:t>= </a:t>
            </a:r>
            <a:r>
              <a:rPr lang="en-US" sz="2000" dirty="0" smtClean="0"/>
              <a:t>wt[4] </a:t>
            </a:r>
            <a:r>
              <a:rPr lang="en-US" sz="2000" dirty="0"/>
              <a:t>+ 3</a:t>
            </a:r>
            <a:r>
              <a:rPr lang="en-US" sz="2000" dirty="0" smtClean="0"/>
              <a:t>0, </a:t>
            </a:r>
            <a:r>
              <a:rPr lang="en-US" sz="2000" dirty="0" err="1" smtClean="0"/>
              <a:t>st</a:t>
            </a:r>
            <a:r>
              <a:rPr lang="en-US" sz="2000" dirty="0" smtClean="0"/>
              <a:t>[6] </a:t>
            </a:r>
            <a:r>
              <a:rPr lang="en-US" sz="2000" dirty="0"/>
              <a:t>= 4</a:t>
            </a:r>
            <a:r>
              <a:rPr lang="en-US" sz="2000" dirty="0" smtClean="0"/>
              <a:t>.</a:t>
            </a:r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145446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15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7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8384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u="sng" dirty="0"/>
              <a:t>network</a:t>
            </a:r>
            <a:r>
              <a:rPr lang="en-US" dirty="0"/>
              <a:t> is a </a:t>
            </a:r>
            <a:r>
              <a:rPr lang="en-US" b="1" u="sng" dirty="0"/>
              <a:t>directed graph</a:t>
            </a:r>
            <a:r>
              <a:rPr lang="en-US" dirty="0"/>
              <a:t>. We will use both terms interchangeably.</a:t>
            </a:r>
          </a:p>
          <a:p>
            <a:endParaRPr lang="en-US" dirty="0"/>
          </a:p>
          <a:p>
            <a:r>
              <a:rPr lang="en-US" dirty="0"/>
              <a:t>The </a:t>
            </a:r>
            <a:r>
              <a:rPr lang="en-US" b="1" u="sng" dirty="0"/>
              <a:t>weight of a path</a:t>
            </a:r>
            <a:r>
              <a:rPr lang="en-US" dirty="0"/>
              <a:t> is the sum of weights of the edges that make up the path.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b="1" u="sng" dirty="0" smtClean="0"/>
              <a:t>shortest </a:t>
            </a:r>
            <a:r>
              <a:rPr lang="en-US" b="1" u="sng" dirty="0"/>
              <a:t>path</a:t>
            </a:r>
            <a:r>
              <a:rPr lang="en-US" dirty="0"/>
              <a:t> between two </a:t>
            </a:r>
            <a:r>
              <a:rPr lang="en-US" dirty="0" smtClean="0"/>
              <a:t>vertices </a:t>
            </a:r>
            <a:r>
              <a:rPr lang="en-US" dirty="0"/>
              <a:t>s and t in a directed graph is a directed path from s to t with the property that no other such path has a lower weight.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040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01269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6861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, 2, 5,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15+20=35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wt[1]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</a:t>
            </a:r>
            <a:r>
              <a:rPr lang="en-US" sz="2000" dirty="0" smtClean="0"/>
              <a:t>20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[1]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569191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93092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, 5,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15+30=45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wt[2]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+ 3</a:t>
            </a:r>
            <a:r>
              <a:rPr lang="en-US" sz="2000" dirty="0" smtClean="0"/>
              <a:t>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[2]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112528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30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6601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2, </a:t>
            </a:r>
            <a:r>
              <a:rPr lang="en-US" sz="2400" dirty="0" smtClean="0">
                <a:solidFill>
                  <a:srgbClr val="FF0000"/>
                </a:solidFill>
              </a:rPr>
              <a:t>5</a:t>
            </a:r>
            <a:r>
              <a:rPr lang="en-US" sz="2400" dirty="0" smtClean="0"/>
              <a:t>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30 with 15+10=25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wt[5]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</a:t>
            </a:r>
            <a:r>
              <a:rPr lang="en-US" sz="2000" dirty="0" smtClean="0"/>
              <a:t>10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[5]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931602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26379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2, 5,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4</a:t>
            </a:r>
            <a:r>
              <a:rPr lang="en-US" sz="2000" dirty="0" smtClean="0"/>
              <a:t>0 with 15+20=35</a:t>
            </a:r>
            <a:endParaRPr lang="en-US" sz="2000" dirty="0"/>
          </a:p>
          <a:p>
            <a:pPr lvl="1"/>
            <a:r>
              <a:rPr lang="en-US" sz="2000" dirty="0"/>
              <a:t>Steps 12, 13: </a:t>
            </a:r>
            <a:r>
              <a:rPr lang="en-US" sz="2000" dirty="0" smtClean="0"/>
              <a:t>wt[6]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+ 2</a:t>
            </a:r>
            <a:r>
              <a:rPr lang="en-US" sz="2000" dirty="0" smtClean="0"/>
              <a:t>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[6]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392301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7331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296263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10672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5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/>
              <a:t>3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35 </a:t>
            </a:r>
            <a:r>
              <a:rPr lang="en-US" sz="2000" dirty="0"/>
              <a:t>with </a:t>
            </a:r>
            <a:r>
              <a:rPr lang="en-US" sz="2000" dirty="0" smtClean="0"/>
              <a:t>25+15=40</a:t>
            </a:r>
            <a:br>
              <a:rPr lang="en-US" sz="2000" dirty="0" smtClean="0"/>
            </a:br>
            <a:r>
              <a:rPr lang="en-US" sz="2000" dirty="0" smtClean="0"/>
              <a:t>NO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42025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2197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1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empty list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63475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35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3623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3</a:t>
            </a:r>
            <a:endParaRPr lang="en-US" sz="2400" dirty="0" smtClean="0"/>
          </a:p>
          <a:p>
            <a:r>
              <a:rPr lang="en-US" sz="2400" dirty="0"/>
              <a:t>Step 10: For w = </a:t>
            </a:r>
            <a:r>
              <a:rPr lang="en-US" sz="2400" dirty="0" smtClean="0"/>
              <a:t>empty list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577229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5226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6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empty list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512567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0876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</a:t>
            </a:r>
            <a:r>
              <a:rPr lang="en-US" dirty="0" smtClean="0"/>
              <a:t>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Finding shortest paths is not a single problem, but rather a family of problems.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will consider three of these problems, each of which is a generalization of the previous one</a:t>
            </a:r>
            <a:r>
              <a:rPr lang="en-US" dirty="0" smtClean="0"/>
              <a:t>:</a:t>
            </a:r>
          </a:p>
          <a:p>
            <a:pPr lvl="1"/>
            <a:r>
              <a:rPr lang="en-US" dirty="0"/>
              <a:t>Source-sink: find the shortest path from a source vertex v to a sink vertex w.</a:t>
            </a:r>
          </a:p>
          <a:p>
            <a:pPr lvl="1"/>
            <a:r>
              <a:rPr lang="en-US" dirty="0"/>
              <a:t>Single-source: </a:t>
            </a:r>
            <a:r>
              <a:rPr lang="en-US" dirty="0" smtClean="0"/>
              <a:t>find </a:t>
            </a:r>
            <a:r>
              <a:rPr lang="en-US" dirty="0"/>
              <a:t>the shortest path from the source vertex v to all other vertices in the graph.</a:t>
            </a:r>
          </a:p>
          <a:p>
            <a:pPr lvl="2"/>
            <a:r>
              <a:rPr lang="en-US" dirty="0"/>
              <a:t>It turns out that these shortest paths form a tree, with v as the root.</a:t>
            </a:r>
          </a:p>
          <a:p>
            <a:pPr lvl="1"/>
            <a:r>
              <a:rPr lang="en-US" dirty="0"/>
              <a:t>All-pairs: find the shortest paths for all pairs of vertices in the graph.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1254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7.</a:t>
            </a:r>
          </a:p>
          <a:p>
            <a:r>
              <a:rPr lang="en-US" sz="2400" dirty="0" smtClean="0"/>
              <a:t>Steps </a:t>
            </a:r>
            <a:r>
              <a:rPr lang="en-US" sz="2400" dirty="0"/>
              <a:t>7, 8, 9: v = </a:t>
            </a:r>
            <a:r>
              <a:rPr lang="en-US" sz="2400" dirty="0" smtClean="0"/>
              <a:t>6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empty list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53864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222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 smtClean="0"/>
              <a:t>First, we initialize arrays wt, </a:t>
            </a:r>
            <a:r>
              <a:rPr lang="en-US" sz="2400" dirty="0" err="1" smtClean="0"/>
              <a:t>st</a:t>
            </a:r>
            <a:r>
              <a:rPr lang="en-US" sz="2400" dirty="0" smtClean="0"/>
              <a:t>, in (steps 2, 3, 4).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216482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5096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 smtClean="0"/>
              <a:t>Step 5.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22098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0392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324956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 smtClean="0"/>
              <a:t>Steps 7, 8, 9: v = 4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486393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9098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934204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4</a:t>
            </a:r>
          </a:p>
          <a:p>
            <a:r>
              <a:rPr lang="en-US" sz="2400" dirty="0" smtClean="0"/>
              <a:t>Step 10: For w = {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, 5, 6, 7}</a:t>
            </a:r>
          </a:p>
          <a:p>
            <a:pPr lvl="1"/>
            <a:r>
              <a:rPr lang="en-US" sz="2000" dirty="0" smtClean="0"/>
              <a:t>Step 11: Compare </a:t>
            </a:r>
            <a:r>
              <a:rPr lang="en-US" sz="2000" dirty="0" err="1" smtClean="0"/>
              <a:t>inf</a:t>
            </a:r>
            <a:r>
              <a:rPr lang="en-US" sz="2000" dirty="0" smtClean="0"/>
              <a:t> with 25</a:t>
            </a:r>
          </a:p>
          <a:p>
            <a:pPr lvl="1"/>
            <a:r>
              <a:rPr lang="en-US" sz="2000" dirty="0" smtClean="0"/>
              <a:t>Steps 12, 13</a:t>
            </a:r>
            <a:r>
              <a:rPr lang="en-US" sz="2000" dirty="0"/>
              <a:t>: </a:t>
            </a:r>
            <a:r>
              <a:rPr lang="en-US" sz="2000" dirty="0" smtClean="0"/>
              <a:t>wt[3] </a:t>
            </a:r>
            <a:r>
              <a:rPr lang="en-US" sz="2000" dirty="0"/>
              <a:t>= </a:t>
            </a:r>
            <a:r>
              <a:rPr lang="en-US" sz="2000" dirty="0" smtClean="0"/>
              <a:t>wt[4] </a:t>
            </a:r>
            <a:r>
              <a:rPr lang="en-US" sz="2000" dirty="0"/>
              <a:t>+ </a:t>
            </a:r>
            <a:r>
              <a:rPr lang="en-US" sz="2000" dirty="0" smtClean="0"/>
              <a:t>25, </a:t>
            </a:r>
            <a:r>
              <a:rPr lang="en-US" sz="2000" dirty="0" err="1" smtClean="0"/>
              <a:t>st</a:t>
            </a:r>
            <a:r>
              <a:rPr lang="en-US" sz="2000" dirty="0" smtClean="0"/>
              <a:t>[3] </a:t>
            </a:r>
            <a:r>
              <a:rPr lang="en-US" sz="2000" dirty="0"/>
              <a:t>= </a:t>
            </a:r>
            <a:r>
              <a:rPr lang="en-US" sz="2000" dirty="0" smtClean="0"/>
              <a:t>4.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639376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8669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419600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4</a:t>
            </a:r>
          </a:p>
          <a:p>
            <a:r>
              <a:rPr lang="en-US" sz="2400" dirty="0" smtClean="0"/>
              <a:t>Step 10: For w = {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FF0000"/>
                </a:solidFill>
              </a:rPr>
              <a:t>5, 6, 7</a:t>
            </a:r>
            <a:r>
              <a:rPr lang="en-US" sz="2400" dirty="0" smtClean="0"/>
              <a:t>}</a:t>
            </a:r>
          </a:p>
          <a:p>
            <a:pPr lvl="1"/>
            <a:r>
              <a:rPr lang="en-US" sz="2000" dirty="0" smtClean="0"/>
              <a:t>Steps 12, 13: update wt[w], </a:t>
            </a:r>
            <a:r>
              <a:rPr lang="en-US" sz="2000" dirty="0" err="1" smtClean="0"/>
              <a:t>st</a:t>
            </a:r>
            <a:r>
              <a:rPr lang="en-US" sz="2000" dirty="0" smtClean="0"/>
              <a:t>[w]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746" y="172015"/>
            <a:ext cx="4199854" cy="3104585"/>
            <a:chOff x="4715546" y="838200"/>
            <a:chExt cx="4199854" cy="3104585"/>
          </a:xfrm>
        </p:grpSpPr>
        <p:grpSp>
          <p:nvGrpSpPr>
            <p:cNvPr id="7" name="Group 6"/>
            <p:cNvGrpSpPr/>
            <p:nvPr/>
          </p:nvGrpSpPr>
          <p:grpSpPr>
            <a:xfrm>
              <a:off x="4715546" y="838200"/>
              <a:ext cx="4199854" cy="3048000"/>
              <a:chOff x="864704" y="3048000"/>
              <a:chExt cx="4199854" cy="3048000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2286000" y="3048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TextBox 5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0</a:t>
                  </a:r>
                  <a:endParaRPr lang="en-US" sz="2400" dirty="0"/>
                </a:p>
              </p:txBody>
            </p:sp>
          </p:grpSp>
          <p:grpSp>
            <p:nvGrpSpPr>
              <p:cNvPr id="19" name="Group 18"/>
              <p:cNvGrpSpPr/>
              <p:nvPr/>
            </p:nvGrpSpPr>
            <p:grpSpPr>
              <a:xfrm>
                <a:off x="2667000" y="41148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8" name="Oval 4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9" name="TextBox 4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1</a:t>
                  </a:r>
                  <a:endParaRPr lang="en-US" sz="2400" dirty="0"/>
                </a:p>
              </p:txBody>
            </p:sp>
          </p:grpSp>
          <p:grpSp>
            <p:nvGrpSpPr>
              <p:cNvPr id="20" name="Group 19"/>
              <p:cNvGrpSpPr/>
              <p:nvPr/>
            </p:nvGrpSpPr>
            <p:grpSpPr>
              <a:xfrm>
                <a:off x="3429000" y="4563070"/>
                <a:ext cx="457200" cy="466130"/>
                <a:chOff x="1676400" y="3424536"/>
                <a:chExt cx="457200" cy="466130"/>
              </a:xfrm>
            </p:grpSpPr>
            <p:sp>
              <p:nvSpPr>
                <p:cNvPr id="46" name="Oval 4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7" name="TextBox 4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7</a:t>
                  </a:r>
                  <a:endParaRPr lang="en-US" sz="2400" dirty="0"/>
                </a:p>
              </p:txBody>
            </p:sp>
          </p:grpSp>
          <p:grpSp>
            <p:nvGrpSpPr>
              <p:cNvPr id="21" name="Group 20"/>
              <p:cNvGrpSpPr/>
              <p:nvPr/>
            </p:nvGrpSpPr>
            <p:grpSpPr>
              <a:xfrm>
                <a:off x="3810000" y="38100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4" name="Oval 43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TextBox 44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2</a:t>
                  </a:r>
                  <a:endParaRPr lang="en-US" sz="2400" dirty="0"/>
                </a:p>
              </p:txBody>
            </p:sp>
          </p:grpSp>
          <p:grpSp>
            <p:nvGrpSpPr>
              <p:cNvPr id="22" name="Group 21"/>
              <p:cNvGrpSpPr/>
              <p:nvPr/>
            </p:nvGrpSpPr>
            <p:grpSpPr>
              <a:xfrm>
                <a:off x="864704" y="5486400"/>
                <a:ext cx="457200" cy="466130"/>
                <a:chOff x="1676400" y="3424536"/>
                <a:chExt cx="457200" cy="466130"/>
              </a:xfrm>
            </p:grpSpPr>
            <p:sp>
              <p:nvSpPr>
                <p:cNvPr id="42" name="Oval 41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</p:grpSp>
          <p:grpSp>
            <p:nvGrpSpPr>
              <p:cNvPr id="23" name="Group 22"/>
              <p:cNvGrpSpPr/>
              <p:nvPr/>
            </p:nvGrpSpPr>
            <p:grpSpPr>
              <a:xfrm>
                <a:off x="1951383" y="4800599"/>
                <a:ext cx="457200" cy="466130"/>
                <a:chOff x="1676400" y="3424536"/>
                <a:chExt cx="457200" cy="466130"/>
              </a:xfrm>
            </p:grpSpPr>
            <p:sp>
              <p:nvSpPr>
                <p:cNvPr id="40" name="Oval 39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1" name="TextBox 40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3</a:t>
                  </a:r>
                  <a:endParaRPr lang="en-US" sz="2400" dirty="0"/>
                </a:p>
              </p:txBody>
            </p:sp>
          </p:grpSp>
          <p:grpSp>
            <p:nvGrpSpPr>
              <p:cNvPr id="24" name="Group 23"/>
              <p:cNvGrpSpPr/>
              <p:nvPr/>
            </p:nvGrpSpPr>
            <p:grpSpPr>
              <a:xfrm>
                <a:off x="3540558" y="5629870"/>
                <a:ext cx="457200" cy="466130"/>
                <a:chOff x="1676400" y="3424536"/>
                <a:chExt cx="457200" cy="466130"/>
              </a:xfrm>
            </p:grpSpPr>
            <p:sp>
              <p:nvSpPr>
                <p:cNvPr id="38" name="Oval 37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9" name="TextBox 38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4</a:t>
                  </a:r>
                  <a:endParaRPr lang="en-US" sz="2400" dirty="0"/>
                </a:p>
              </p:txBody>
            </p:sp>
          </p:grpSp>
          <p:grpSp>
            <p:nvGrpSpPr>
              <p:cNvPr id="25" name="Group 24"/>
              <p:cNvGrpSpPr/>
              <p:nvPr/>
            </p:nvGrpSpPr>
            <p:grpSpPr>
              <a:xfrm>
                <a:off x="4607358" y="3420069"/>
                <a:ext cx="457200" cy="466130"/>
                <a:chOff x="1676400" y="3424536"/>
                <a:chExt cx="457200" cy="466130"/>
              </a:xfrm>
            </p:grpSpPr>
            <p:sp>
              <p:nvSpPr>
                <p:cNvPr id="36" name="Oval 35"/>
                <p:cNvSpPr/>
                <p:nvPr/>
              </p:nvSpPr>
              <p:spPr>
                <a:xfrm>
                  <a:off x="1676400" y="3424536"/>
                  <a:ext cx="457200" cy="466130"/>
                </a:xfrm>
                <a:prstGeom prst="ellipse">
                  <a:avLst/>
                </a:prstGeom>
                <a:noFill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1676400" y="3429000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6</a:t>
                  </a:r>
                  <a:endParaRPr lang="en-US" sz="2400" dirty="0"/>
                </a:p>
              </p:txBody>
            </p:sp>
          </p:grpSp>
          <p:cxnSp>
            <p:nvCxnSpPr>
              <p:cNvPr id="26" name="Straight Connector 25"/>
              <p:cNvCxnSpPr>
                <a:stCxn id="50" idx="6"/>
                <a:endCxn id="37" idx="1"/>
              </p:cNvCxnSpPr>
              <p:nvPr/>
            </p:nvCxnSpPr>
            <p:spPr>
              <a:xfrm>
                <a:off x="2743200" y="3281065"/>
                <a:ext cx="1864158" cy="37430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>
                <a:stCxn id="50" idx="5"/>
              </p:cNvCxnSpPr>
              <p:nvPr/>
            </p:nvCxnSpPr>
            <p:spPr>
              <a:xfrm>
                <a:off x="2676245" y="3445867"/>
                <a:ext cx="1147550" cy="440333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2590800" y="3505200"/>
                <a:ext cx="208179" cy="61406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>
                <a:endCxn id="42" idx="0"/>
              </p:cNvCxnSpPr>
              <p:nvPr/>
            </p:nvCxnSpPr>
            <p:spPr>
              <a:xfrm flipH="1">
                <a:off x="1093304" y="3505200"/>
                <a:ext cx="1345096" cy="19812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>
                <a:endCxn id="47" idx="0"/>
              </p:cNvCxnSpPr>
              <p:nvPr/>
            </p:nvCxnSpPr>
            <p:spPr>
              <a:xfrm>
                <a:off x="2676245" y="3468215"/>
                <a:ext cx="960934" cy="109931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>
                <a:stCxn id="42" idx="6"/>
              </p:cNvCxnSpPr>
              <p:nvPr/>
            </p:nvCxnSpPr>
            <p:spPr>
              <a:xfrm flipV="1">
                <a:off x="1321904" y="5186065"/>
                <a:ext cx="659296" cy="5334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>
                <a:stCxn id="42" idx="6"/>
                <a:endCxn id="39" idx="1"/>
              </p:cNvCxnSpPr>
              <p:nvPr/>
            </p:nvCxnSpPr>
            <p:spPr>
              <a:xfrm>
                <a:off x="1321904" y="5719465"/>
                <a:ext cx="2218654" cy="1457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>
                <a:stCxn id="40" idx="5"/>
                <a:endCxn id="38" idx="1"/>
              </p:cNvCxnSpPr>
              <p:nvPr/>
            </p:nvCxnSpPr>
            <p:spPr>
              <a:xfrm>
                <a:off x="2341628" y="5198466"/>
                <a:ext cx="1265885" cy="499667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endCxn id="38" idx="0"/>
              </p:cNvCxnSpPr>
              <p:nvPr/>
            </p:nvCxnSpPr>
            <p:spPr>
              <a:xfrm>
                <a:off x="3675279" y="5029199"/>
                <a:ext cx="93879" cy="60067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>
                <a:stCxn id="36" idx="4"/>
                <a:endCxn id="38" idx="7"/>
              </p:cNvCxnSpPr>
              <p:nvPr/>
            </p:nvCxnSpPr>
            <p:spPr>
              <a:xfrm flipH="1">
                <a:off x="3930803" y="3886199"/>
                <a:ext cx="905155" cy="18119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7"/>
            <p:cNvSpPr txBox="1"/>
            <p:nvPr/>
          </p:nvSpPr>
          <p:spPr>
            <a:xfrm>
              <a:off x="5293042" y="1768733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75648" y="838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62800" y="1581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09917" y="160466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940624" y="2004774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242448" y="23430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80243" y="2919679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54938" y="3542675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257800" y="28764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89848" y="28194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06401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776957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4419600" cy="3324255"/>
          </a:xfrm>
        </p:spPr>
        <p:txBody>
          <a:bodyPr/>
          <a:lstStyle/>
          <a:p>
            <a:r>
              <a:rPr lang="en-US" sz="2400" dirty="0"/>
              <a:t>Suppose we want to compute the 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7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92782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/>
                        <a:t>inf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013459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7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/>
              <a:t>inf</a:t>
            </a:r>
            <a:r>
              <a:rPr lang="en-US" sz="2000" dirty="0"/>
              <a:t> with </a:t>
            </a:r>
            <a:r>
              <a:rPr lang="en-US" sz="2000" dirty="0" smtClean="0"/>
              <a:t>10+15 </a:t>
            </a:r>
            <a:r>
              <a:rPr lang="en-US" sz="2000" dirty="0"/>
              <a:t>= </a:t>
            </a:r>
            <a:r>
              <a:rPr lang="en-US" sz="2000" dirty="0" smtClean="0"/>
              <a:t>25.</a:t>
            </a:r>
            <a:endParaRPr lang="en-US" sz="2000" dirty="0"/>
          </a:p>
          <a:p>
            <a:pPr lvl="1"/>
            <a:r>
              <a:rPr lang="en-US" sz="2000" dirty="0"/>
              <a:t>Steps 12, 13: wt[0] = </a:t>
            </a:r>
            <a:r>
              <a:rPr lang="en-US" sz="2000" dirty="0" smtClean="0"/>
              <a:t>wt[7] </a:t>
            </a:r>
            <a:r>
              <a:rPr lang="en-US" sz="2000" dirty="0"/>
              <a:t>+ </a:t>
            </a:r>
            <a:r>
              <a:rPr lang="en-US" sz="2000" dirty="0" smtClean="0"/>
              <a:t>15, </a:t>
            </a:r>
            <a:r>
              <a:rPr lang="en-US" sz="2000" dirty="0" err="1"/>
              <a:t>st</a:t>
            </a:r>
            <a:r>
              <a:rPr lang="en-US" sz="2000" dirty="0"/>
              <a:t>[0] = </a:t>
            </a:r>
            <a:r>
              <a:rPr lang="en-US" sz="2000" dirty="0" smtClean="0"/>
              <a:t>7.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2520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25146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5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748470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773508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5</a:t>
            </a:r>
          </a:p>
          <a:p>
            <a:r>
              <a:rPr lang="en-US" sz="2400" dirty="0"/>
              <a:t>Step 10: For w = {</a:t>
            </a:r>
            <a:r>
              <a:rPr lang="en-US" sz="2400" dirty="0" smtClean="0">
                <a:solidFill>
                  <a:srgbClr val="FF0000"/>
                </a:solidFill>
              </a:rPr>
              <a:t>0</a:t>
            </a:r>
            <a:r>
              <a:rPr lang="en-US" sz="2400" dirty="0" smtClean="0"/>
              <a:t>, 3}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25 with 20+10 </a:t>
            </a:r>
            <a:r>
              <a:rPr lang="en-US" sz="2000" dirty="0"/>
              <a:t>= 25</a:t>
            </a:r>
            <a:r>
              <a:rPr lang="en-US" sz="2000" dirty="0" smtClean="0"/>
              <a:t>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18935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19489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directed graphs.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all our algorithms, we will allow graphs to be </a:t>
            </a:r>
            <a:r>
              <a:rPr lang="en-US" dirty="0" smtClean="0"/>
              <a:t>directed.</a:t>
            </a:r>
          </a:p>
          <a:p>
            <a:pPr lvl="1"/>
            <a:r>
              <a:rPr lang="en-US" dirty="0" smtClean="0"/>
              <a:t>Obviously</a:t>
            </a:r>
            <a:r>
              <a:rPr lang="en-US" dirty="0"/>
              <a:t>, any algorithm that works on directed graphs will also work on undirected </a:t>
            </a:r>
            <a:r>
              <a:rPr lang="en-US" dirty="0" smtClean="0"/>
              <a:t>graphs. Why?</a:t>
            </a:r>
          </a:p>
          <a:p>
            <a:pPr marL="914400" lvl="2" indent="0">
              <a:buNone/>
            </a:pPr>
            <a:endParaRPr lang="en-US" dirty="0" smtClean="0"/>
          </a:p>
          <a:p>
            <a:r>
              <a:rPr lang="en-US" dirty="0" smtClean="0"/>
              <a:t>Negative edge weights are not allowed. Why?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3914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5</a:t>
            </a:r>
          </a:p>
          <a:p>
            <a:r>
              <a:rPr lang="en-US" sz="2400" dirty="0"/>
              <a:t>Step 10: For w = {</a:t>
            </a:r>
            <a:r>
              <a:rPr lang="en-US" sz="2400" dirty="0" smtClean="0"/>
              <a:t>0, </a:t>
            </a:r>
            <a:r>
              <a:rPr lang="en-US" sz="2400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25 with 20+15 </a:t>
            </a:r>
            <a:r>
              <a:rPr lang="en-US" sz="2000" dirty="0"/>
              <a:t>= </a:t>
            </a:r>
            <a:r>
              <a:rPr lang="en-US" sz="2000" dirty="0" smtClean="0"/>
              <a:t>35.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NO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89779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chemeClr val="tx2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750346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0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284079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533784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</a:t>
            </a:r>
            <a:r>
              <a:rPr lang="en-US" sz="2400" dirty="0" smtClean="0">
                <a:solidFill>
                  <a:srgbClr val="FF0000"/>
                </a:solidFill>
              </a:rPr>
              <a:t>1</a:t>
            </a:r>
            <a:r>
              <a:rPr lang="en-US" sz="2400" dirty="0" smtClean="0"/>
              <a:t>, 2,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 smtClean="0"/>
              <a:t>inf</a:t>
            </a:r>
            <a:r>
              <a:rPr lang="en-US" sz="2000" dirty="0" smtClean="0"/>
              <a:t> </a:t>
            </a:r>
            <a:r>
              <a:rPr lang="en-US" sz="2000" dirty="0"/>
              <a:t>with </a:t>
            </a:r>
            <a:r>
              <a:rPr lang="en-US" sz="2000" dirty="0" smtClean="0"/>
              <a:t>25+20 </a:t>
            </a:r>
            <a:r>
              <a:rPr lang="en-US" sz="2000" dirty="0"/>
              <a:t>= </a:t>
            </a:r>
            <a:r>
              <a:rPr lang="en-US" sz="2000" dirty="0" smtClean="0"/>
              <a:t>45.</a:t>
            </a:r>
          </a:p>
          <a:p>
            <a:pPr lvl="1"/>
            <a:r>
              <a:rPr lang="en-US" sz="2000" dirty="0" smtClean="0"/>
              <a:t>Steps </a:t>
            </a:r>
            <a:r>
              <a:rPr lang="en-US" sz="2000" dirty="0"/>
              <a:t>12, 13: </a:t>
            </a:r>
            <a:r>
              <a:rPr lang="en-US" sz="2000" dirty="0" smtClean="0"/>
              <a:t>wt[1]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</a:t>
            </a:r>
            <a:r>
              <a:rPr lang="en-US" sz="2000" dirty="0" smtClean="0"/>
              <a:t>20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[1]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38147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inf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-1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653024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</a:t>
            </a:r>
            <a:r>
              <a:rPr lang="en-US" sz="2400" dirty="0" smtClean="0">
                <a:solidFill>
                  <a:srgbClr val="FF0000"/>
                </a:solidFill>
              </a:rPr>
              <a:t>2</a:t>
            </a:r>
            <a:r>
              <a:rPr lang="en-US" sz="2400" dirty="0" smtClean="0"/>
              <a:t>, 6}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err="1" smtClean="0"/>
              <a:t>inf</a:t>
            </a:r>
            <a:r>
              <a:rPr lang="en-US" sz="2000" dirty="0" smtClean="0"/>
              <a:t> </a:t>
            </a:r>
            <a:r>
              <a:rPr lang="en-US" sz="2000" dirty="0"/>
              <a:t>with </a:t>
            </a:r>
            <a:r>
              <a:rPr lang="en-US" sz="2000" dirty="0" smtClean="0"/>
              <a:t>25+30 </a:t>
            </a:r>
            <a:r>
              <a:rPr lang="en-US" sz="2000" dirty="0"/>
              <a:t>= 5</a:t>
            </a:r>
            <a:r>
              <a:rPr lang="en-US" sz="2000" dirty="0" smtClean="0"/>
              <a:t>5.</a:t>
            </a:r>
          </a:p>
          <a:p>
            <a:pPr lvl="1"/>
            <a:r>
              <a:rPr lang="en-US" sz="2000" dirty="0" smtClean="0"/>
              <a:t>Steps </a:t>
            </a:r>
            <a:r>
              <a:rPr lang="en-US" sz="2000" dirty="0"/>
              <a:t>12, 13: </a:t>
            </a:r>
            <a:r>
              <a:rPr lang="en-US" sz="2000" dirty="0" smtClean="0"/>
              <a:t>wt[2] </a:t>
            </a:r>
            <a:r>
              <a:rPr lang="en-US" sz="2000" dirty="0"/>
              <a:t>= </a:t>
            </a:r>
            <a:r>
              <a:rPr lang="en-US" sz="2000" dirty="0" smtClean="0"/>
              <a:t>wt[0] </a:t>
            </a:r>
            <a:r>
              <a:rPr lang="en-US" sz="2000" dirty="0"/>
              <a:t>+ 3</a:t>
            </a:r>
            <a:r>
              <a:rPr lang="en-US" sz="2000" dirty="0" smtClean="0"/>
              <a:t>0</a:t>
            </a:r>
            <a:r>
              <a:rPr lang="en-US" sz="2000" dirty="0"/>
              <a:t>, </a:t>
            </a:r>
            <a:r>
              <a:rPr lang="en-US" sz="2000" dirty="0" err="1" smtClean="0"/>
              <a:t>st</a:t>
            </a:r>
            <a:r>
              <a:rPr lang="en-US" sz="2000" dirty="0" smtClean="0"/>
              <a:t>[2] </a:t>
            </a:r>
            <a:r>
              <a:rPr lang="en-US" sz="2000" dirty="0"/>
              <a:t>= </a:t>
            </a:r>
            <a:r>
              <a:rPr lang="en-US" sz="2000" dirty="0" smtClean="0"/>
              <a:t>0.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2561235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50703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0</a:t>
            </a:r>
          </a:p>
          <a:p>
            <a:r>
              <a:rPr lang="en-US" sz="2400" dirty="0"/>
              <a:t>Step 10: For w = </a:t>
            </a:r>
            <a:r>
              <a:rPr lang="en-US" sz="2400" dirty="0" smtClean="0"/>
              <a:t>{1, 2, </a:t>
            </a:r>
            <a:r>
              <a:rPr lang="en-US" sz="2400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/>
              <a:t>}</a:t>
            </a:r>
            <a:endParaRPr lang="en-US" sz="2400" dirty="0"/>
          </a:p>
          <a:p>
            <a:pPr lvl="1"/>
            <a:r>
              <a:rPr lang="en-US" sz="2000" dirty="0"/>
              <a:t>Step 11: Compare </a:t>
            </a:r>
            <a:r>
              <a:rPr lang="en-US" sz="2000" dirty="0" smtClean="0"/>
              <a:t>30 with 25+20 </a:t>
            </a:r>
            <a:r>
              <a:rPr lang="en-US" sz="2000" dirty="0"/>
              <a:t>= </a:t>
            </a:r>
            <a:r>
              <a:rPr lang="en-US" sz="2000" dirty="0" smtClean="0"/>
              <a:t>45.</a:t>
            </a:r>
            <a:br>
              <a:rPr lang="en-US" sz="2000" dirty="0" smtClean="0"/>
            </a:br>
            <a:r>
              <a:rPr lang="en-US" sz="2000" dirty="0" smtClean="0"/>
              <a:t>NO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338321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132220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3</a:t>
            </a: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463008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75550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3</a:t>
            </a:r>
          </a:p>
          <a:p>
            <a:r>
              <a:rPr lang="en-US" sz="2400" dirty="0" smtClean="0"/>
              <a:t>Step 10: empty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771634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6252464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6</a:t>
            </a:r>
          </a:p>
          <a:p>
            <a:r>
              <a:rPr lang="en-US" sz="2400" dirty="0" smtClean="0"/>
              <a:t>Step 10: empty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72228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554722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</a:t>
            </a:r>
            <a:r>
              <a:rPr lang="en-US" sz="2400" dirty="0" smtClean="0"/>
              <a:t>1</a:t>
            </a:r>
          </a:p>
          <a:p>
            <a:r>
              <a:rPr lang="en-US" sz="2400" dirty="0" smtClean="0"/>
              <a:t>Step 10: empty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753313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55</a:t>
                      </a:r>
                      <a:endParaRPr 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0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28639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4419600" cy="1143000"/>
          </a:xfrm>
        </p:spPr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5403776" cy="3324255"/>
          </a:xfrm>
        </p:spPr>
        <p:txBody>
          <a:bodyPr/>
          <a:lstStyle/>
          <a:p>
            <a:r>
              <a:rPr lang="en-US" sz="2400" dirty="0"/>
              <a:t>Suppose we want to </a:t>
            </a:r>
            <a:r>
              <a:rPr lang="en-US" sz="2400" dirty="0" smtClean="0"/>
              <a:t>compute</a:t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SPST for vertex </a:t>
            </a:r>
            <a:r>
              <a:rPr lang="en-US" sz="2400" dirty="0" smtClean="0"/>
              <a:t>4.</a:t>
            </a:r>
          </a:p>
          <a:p>
            <a:r>
              <a:rPr lang="en-US" sz="2400" dirty="0"/>
              <a:t>Steps 7, 8, 9: v = 2</a:t>
            </a:r>
            <a:endParaRPr lang="en-US" sz="2400" dirty="0" smtClean="0"/>
          </a:p>
          <a:p>
            <a:r>
              <a:rPr lang="en-US" sz="2400" dirty="0" smtClean="0"/>
              <a:t>Step 10: empty list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52" name="Table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665690"/>
              </p:ext>
            </p:extLst>
          </p:nvPr>
        </p:nvGraphicFramePr>
        <p:xfrm>
          <a:off x="660062" y="4495800"/>
          <a:ext cx="6233551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3743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  <a:gridCol w="663726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vertex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wt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45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55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25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20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30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2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4791746" y="172015"/>
            <a:ext cx="4199854" cy="3104585"/>
            <a:chOff x="4791746" y="172015"/>
            <a:chExt cx="4199854" cy="3104585"/>
          </a:xfrm>
        </p:grpSpPr>
        <p:grpSp>
          <p:nvGrpSpPr>
            <p:cNvPr id="6" name="Group 5"/>
            <p:cNvGrpSpPr/>
            <p:nvPr/>
          </p:nvGrpSpPr>
          <p:grpSpPr>
            <a:xfrm>
              <a:off x="4791746" y="172015"/>
              <a:ext cx="4199854" cy="3104585"/>
              <a:chOff x="4715546" y="838200"/>
              <a:chExt cx="4199854" cy="3104585"/>
            </a:xfrm>
          </p:grpSpPr>
          <p:sp>
            <p:nvSpPr>
              <p:cNvPr id="12" name="TextBox 11"/>
              <p:cNvSpPr txBox="1"/>
              <p:nvPr/>
            </p:nvSpPr>
            <p:spPr>
              <a:xfrm>
                <a:off x="6940624" y="200477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4715546" y="838200"/>
                <a:ext cx="4199854" cy="3048000"/>
                <a:chOff x="864704" y="3048000"/>
                <a:chExt cx="4199854" cy="3048000"/>
              </a:xfrm>
            </p:grpSpPr>
            <p:cxnSp>
              <p:nvCxnSpPr>
                <p:cNvPr id="28" name="Straight Connector 27"/>
                <p:cNvCxnSpPr/>
                <p:nvPr/>
              </p:nvCxnSpPr>
              <p:spPr>
                <a:xfrm>
                  <a:off x="2590800" y="3505200"/>
                  <a:ext cx="208179" cy="61406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" name="Group 17"/>
                <p:cNvGrpSpPr/>
                <p:nvPr/>
              </p:nvGrpSpPr>
              <p:grpSpPr>
                <a:xfrm>
                  <a:off x="2286000" y="3048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0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2667000" y="41148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1</a:t>
                    </a:r>
                    <a:endParaRPr lang="en-US" sz="2400" dirty="0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9000" y="45630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7" name="TextBox 4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7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810000" y="381000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2</a:t>
                    </a:r>
                    <a:endParaRPr lang="en-US" sz="2400" dirty="0"/>
                  </a:p>
                </p:txBody>
              </p:sp>
            </p:grpSp>
            <p:sp>
              <p:nvSpPr>
                <p:cNvPr id="43" name="TextBox 42"/>
                <p:cNvSpPr txBox="1"/>
                <p:nvPr/>
              </p:nvSpPr>
              <p:spPr>
                <a:xfrm>
                  <a:off x="864704" y="5490864"/>
                  <a:ext cx="416358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 smtClean="0"/>
                    <a:t> 5</a:t>
                  </a:r>
                  <a:endParaRPr lang="en-US" sz="2400" dirty="0"/>
                </a:p>
              </p:txBody>
            </p:sp>
            <p:grpSp>
              <p:nvGrpSpPr>
                <p:cNvPr id="23" name="Group 22"/>
                <p:cNvGrpSpPr/>
                <p:nvPr/>
              </p:nvGrpSpPr>
              <p:grpSpPr>
                <a:xfrm>
                  <a:off x="1951383" y="480059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40" name="Oval 39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1" name="TextBox 40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3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3540558" y="5629870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4</a:t>
                    </a:r>
                    <a:endParaRPr lang="en-US" sz="2400" dirty="0"/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607358" y="3420069"/>
                  <a:ext cx="457200" cy="466130"/>
                  <a:chOff x="1676400" y="3424536"/>
                  <a:chExt cx="457200" cy="466130"/>
                </a:xfrm>
              </p:grpSpPr>
              <p:sp>
                <p:nvSpPr>
                  <p:cNvPr id="36" name="Oval 35"/>
                  <p:cNvSpPr/>
                  <p:nvPr/>
                </p:nvSpPr>
                <p:spPr>
                  <a:xfrm>
                    <a:off x="1676400" y="3424536"/>
                    <a:ext cx="457200" cy="466130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1676400" y="3429000"/>
                    <a:ext cx="416358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US" sz="2400" dirty="0" smtClean="0"/>
                      <a:t> 6</a:t>
                    </a:r>
                    <a:endParaRPr lang="en-US" sz="2400" dirty="0"/>
                  </a:p>
                </p:txBody>
              </p:sp>
            </p:grpSp>
            <p:cxnSp>
              <p:nvCxnSpPr>
                <p:cNvPr id="26" name="Straight Connector 25"/>
                <p:cNvCxnSpPr>
                  <a:stCxn id="50" idx="6"/>
                  <a:endCxn id="37" idx="1"/>
                </p:cNvCxnSpPr>
                <p:nvPr/>
              </p:nvCxnSpPr>
              <p:spPr>
                <a:xfrm>
                  <a:off x="2743200" y="3281065"/>
                  <a:ext cx="1864158" cy="374301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>
                  <a:stCxn id="50" idx="5"/>
                </p:cNvCxnSpPr>
                <p:nvPr/>
              </p:nvCxnSpPr>
              <p:spPr>
                <a:xfrm>
                  <a:off x="2676245" y="3445867"/>
                  <a:ext cx="1147550" cy="440333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>
                  <a:off x="1093304" y="3505200"/>
                  <a:ext cx="1345096" cy="19812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/>
                <p:cNvCxnSpPr>
                  <a:endCxn id="47" idx="0"/>
                </p:cNvCxnSpPr>
                <p:nvPr/>
              </p:nvCxnSpPr>
              <p:spPr>
                <a:xfrm>
                  <a:off x="2676245" y="3468215"/>
                  <a:ext cx="960934" cy="1099319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/>
                <p:cNvCxnSpPr/>
                <p:nvPr/>
              </p:nvCxnSpPr>
              <p:spPr>
                <a:xfrm flipV="1">
                  <a:off x="1321904" y="5186065"/>
                  <a:ext cx="659296" cy="533400"/>
                </a:xfrm>
                <a:prstGeom prst="line">
                  <a:avLst/>
                </a:pr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/>
                <p:cNvCxnSpPr>
                  <a:stCxn id="40" idx="5"/>
                  <a:endCxn id="38" idx="1"/>
                </p:cNvCxnSpPr>
                <p:nvPr/>
              </p:nvCxnSpPr>
              <p:spPr>
                <a:xfrm>
                  <a:off x="2341628" y="5198466"/>
                  <a:ext cx="1265885" cy="499667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>
                  <a:endCxn id="38" idx="0"/>
                </p:cNvCxnSpPr>
                <p:nvPr/>
              </p:nvCxnSpPr>
              <p:spPr>
                <a:xfrm>
                  <a:off x="3675279" y="5029199"/>
                  <a:ext cx="93879" cy="600671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>
                  <a:stCxn id="36" idx="4"/>
                  <a:endCxn id="38" idx="7"/>
                </p:cNvCxnSpPr>
                <p:nvPr/>
              </p:nvCxnSpPr>
              <p:spPr>
                <a:xfrm flipH="1">
                  <a:off x="3930803" y="3886199"/>
                  <a:ext cx="905155" cy="1811934"/>
                </a:xfrm>
                <a:prstGeom prst="line">
                  <a:avLst/>
                </a:prstGeom>
                <a:ln w="381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" name="TextBox 7"/>
              <p:cNvSpPr txBox="1"/>
              <p:nvPr/>
            </p:nvSpPr>
            <p:spPr>
              <a:xfrm>
                <a:off x="5293042" y="1768733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175648" y="8382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162800" y="1581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209917" y="1604664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8242448" y="23430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30</a:t>
                </a:r>
                <a:endParaRPr lang="en-US" sz="2000" b="1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7180243" y="2919679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10</a:t>
                </a:r>
                <a:endParaRPr lang="en-US" sz="2000" b="1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154938" y="3542675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0</a:t>
                </a:r>
                <a:endParaRPr lang="en-US" sz="20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257800" y="287649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/>
                  <a:t>15</a:t>
                </a:r>
                <a:endParaRPr lang="en-US" sz="20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489848" y="2819400"/>
                <a:ext cx="44435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/>
                  <a:t>2</a:t>
                </a:r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sp>
          <p:nvSpPr>
            <p:cNvPr id="53" name="Oval 52"/>
            <p:cNvSpPr/>
            <p:nvPr/>
          </p:nvSpPr>
          <p:spPr>
            <a:xfrm>
              <a:off x="4791746" y="2610415"/>
              <a:ext cx="457200" cy="4661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>
              <a:stCxn id="53" idx="6"/>
            </p:cNvCxnSpPr>
            <p:nvPr/>
          </p:nvCxnSpPr>
          <p:spPr>
            <a:xfrm>
              <a:off x="5248946" y="2843480"/>
              <a:ext cx="2218654" cy="14570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0210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 directed graphs.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all our algorithms, we will allow graphs to be </a:t>
            </a:r>
            <a:r>
              <a:rPr lang="en-US" dirty="0" smtClean="0"/>
              <a:t>directed.</a:t>
            </a:r>
          </a:p>
          <a:p>
            <a:pPr lvl="1"/>
            <a:r>
              <a:rPr lang="en-US" dirty="0" smtClean="0"/>
              <a:t>Obviously</a:t>
            </a:r>
            <a:r>
              <a:rPr lang="en-US" dirty="0"/>
              <a:t>, any algorithm that works on directed graphs will also work on undirected </a:t>
            </a:r>
            <a:r>
              <a:rPr lang="en-US" dirty="0" smtClean="0"/>
              <a:t>graphs. Why?</a:t>
            </a:r>
          </a:p>
          <a:p>
            <a:pPr lvl="2"/>
            <a:r>
              <a:rPr lang="en-US" dirty="0" smtClean="0"/>
              <a:t>Undirected </a:t>
            </a:r>
            <a:r>
              <a:rPr lang="en-US" dirty="0"/>
              <a:t>graphs are a special case of directed graphs.</a:t>
            </a:r>
            <a:endParaRPr lang="en-US" dirty="0" smtClean="0"/>
          </a:p>
          <a:p>
            <a:r>
              <a:rPr lang="en-US" dirty="0" smtClean="0"/>
              <a:t>Negative edge weights are not allowed. Why?</a:t>
            </a:r>
          </a:p>
          <a:p>
            <a:pPr lvl="1"/>
            <a:r>
              <a:rPr lang="en-US" dirty="0"/>
              <a:t>If we have negative weights, then "shortest paths" may not be defined.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we can find a cyclic path with negative weight, then repeating that path infinitely will lead to "shorter" and "shorter" paths.</a:t>
            </a:r>
          </a:p>
          <a:p>
            <a:pPr lvl="1"/>
            <a:r>
              <a:rPr lang="en-US" dirty="0"/>
              <a:t>If all weights are nonnegative, a shortest path never needs to include a cycle.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2870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All-Pairs 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Before we </a:t>
            </a:r>
            <a:r>
              <a:rPr lang="en-US" dirty="0" smtClean="0"/>
              <a:t>describe </a:t>
            </a:r>
            <a:r>
              <a:rPr lang="en-US" dirty="0"/>
              <a:t>an algorithm for computing the shortest paths among all pairs of vertices, we should agree on what this algorithm should return.</a:t>
            </a:r>
          </a:p>
          <a:p>
            <a:r>
              <a:rPr lang="en-US" dirty="0"/>
              <a:t>We need to compute two V x V arrays:</a:t>
            </a:r>
          </a:p>
          <a:p>
            <a:pPr lvl="1"/>
            <a:r>
              <a:rPr lang="en-US" dirty="0" err="1"/>
              <a:t>dist</a:t>
            </a:r>
            <a:r>
              <a:rPr lang="en-US" dirty="0"/>
              <a:t>[v][w] is the distance of the shortest path from v to w.</a:t>
            </a:r>
          </a:p>
          <a:p>
            <a:pPr lvl="1"/>
            <a:r>
              <a:rPr lang="en-US" dirty="0"/>
              <a:t>path[v][w] is the vertex following v, on the shortest path from v to w.</a:t>
            </a:r>
          </a:p>
          <a:p>
            <a:r>
              <a:rPr lang="en-US" dirty="0"/>
              <a:t>Given these two arrays (after our algorithm has completed), how can we recover the shortest path between some v and w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6570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All-Pairs 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We </a:t>
            </a:r>
            <a:r>
              <a:rPr lang="en-US" sz="2400" dirty="0"/>
              <a:t>need to compute two V x V arrays:</a:t>
            </a:r>
          </a:p>
          <a:p>
            <a:pPr lvl="1"/>
            <a:r>
              <a:rPr lang="en-US" sz="2000" dirty="0" err="1"/>
              <a:t>dist</a:t>
            </a:r>
            <a:r>
              <a:rPr lang="en-US" sz="2000" dirty="0"/>
              <a:t>[v][w] is the distance of the shortest path from v to w.</a:t>
            </a:r>
          </a:p>
          <a:p>
            <a:pPr lvl="1"/>
            <a:r>
              <a:rPr lang="en-US" sz="2000" dirty="0"/>
              <a:t>path[v][w] is the vertex following v, on the shortest path from v to w.</a:t>
            </a:r>
          </a:p>
          <a:p>
            <a:r>
              <a:rPr lang="en-US" sz="2400" dirty="0"/>
              <a:t>Given these two arrays (after our algorithm has completed), how can we recover the shortest path between some v and w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/>
              <a:t>path = empty list</a:t>
            </a:r>
          </a:p>
          <a:p>
            <a:r>
              <a:rPr lang="en-US" sz="2400" dirty="0"/>
              <a:t>c = v</a:t>
            </a:r>
          </a:p>
          <a:p>
            <a:r>
              <a:rPr lang="en-US" sz="2400" dirty="0"/>
              <a:t>while(true)</a:t>
            </a:r>
          </a:p>
          <a:p>
            <a:pPr lvl="1"/>
            <a:r>
              <a:rPr lang="en-US" sz="2000" dirty="0" err="1"/>
              <a:t>insert_to_end</a:t>
            </a:r>
            <a:r>
              <a:rPr lang="en-US" sz="2000" dirty="0"/>
              <a:t>(path, c)</a:t>
            </a:r>
          </a:p>
          <a:p>
            <a:pPr lvl="1"/>
            <a:r>
              <a:rPr lang="en-US" sz="2000" dirty="0"/>
              <a:t>if (c == w) break</a:t>
            </a:r>
          </a:p>
          <a:p>
            <a:pPr lvl="1"/>
            <a:r>
              <a:rPr lang="en-US" sz="2000" dirty="0"/>
              <a:t>c = path[c][w]</a:t>
            </a:r>
          </a:p>
          <a:p>
            <a:endParaRPr lang="en-US" sz="2400" dirty="0"/>
          </a:p>
          <a:p>
            <a:endParaRPr lang="en-US" sz="2400" dirty="0" smtClean="0"/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4932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Shortest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Overview: we can simply call </a:t>
            </a:r>
            <a:r>
              <a:rPr lang="en-US" dirty="0" err="1" smtClean="0"/>
              <a:t>Dijkstra's</a:t>
            </a:r>
            <a:r>
              <a:rPr lang="en-US" dirty="0" smtClean="0"/>
              <a:t> algorithm on each vertex.</a:t>
            </a:r>
          </a:p>
          <a:p>
            <a:r>
              <a:rPr lang="en-US" dirty="0" smtClean="0"/>
              <a:t>Time: </a:t>
            </a:r>
            <a:r>
              <a:rPr lang="en-US" dirty="0" smtClean="0"/>
              <a:t>V times the tim</a:t>
            </a:r>
            <a:r>
              <a:rPr lang="en-US" dirty="0" smtClean="0"/>
              <a:t>e of running </a:t>
            </a:r>
            <a:r>
              <a:rPr lang="en-US" dirty="0" err="1" smtClean="0"/>
              <a:t>Dijkstra's</a:t>
            </a:r>
            <a:r>
              <a:rPr lang="en-US" dirty="0" smtClean="0"/>
              <a:t> algorithm once.</a:t>
            </a:r>
            <a:endParaRPr lang="en-US" dirty="0" smtClean="0"/>
          </a:p>
          <a:p>
            <a:pPr lvl="1"/>
            <a:r>
              <a:rPr lang="en-US" dirty="0" smtClean="0"/>
              <a:t>O(E </a:t>
            </a:r>
            <a:r>
              <a:rPr lang="en-US" dirty="0" err="1" smtClean="0"/>
              <a:t>lg</a:t>
            </a:r>
            <a:r>
              <a:rPr lang="en-US" dirty="0" smtClean="0"/>
              <a:t> V) for one vertex.</a:t>
            </a:r>
          </a:p>
          <a:p>
            <a:pPr lvl="1"/>
            <a:r>
              <a:rPr lang="en-US" dirty="0" smtClean="0"/>
              <a:t>O(VE </a:t>
            </a:r>
            <a:r>
              <a:rPr lang="en-US" dirty="0" err="1" smtClean="0"/>
              <a:t>lg</a:t>
            </a:r>
            <a:r>
              <a:rPr lang="en-US" dirty="0" smtClean="0"/>
              <a:t> V) for all vertices.</a:t>
            </a:r>
          </a:p>
          <a:p>
            <a:pPr lvl="1"/>
            <a:r>
              <a:rPr lang="en-US" dirty="0" smtClean="0"/>
              <a:t>O(V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en-US" dirty="0" err="1" smtClean="0"/>
              <a:t>lg</a:t>
            </a:r>
            <a:r>
              <a:rPr lang="en-US" dirty="0" smtClean="0"/>
              <a:t> V) for dense graphs.</a:t>
            </a:r>
          </a:p>
          <a:p>
            <a:r>
              <a:rPr lang="en-US" dirty="0" smtClean="0"/>
              <a:t>There is a better algorithm for dense graphs, Floyd's algorithm, with O(V</a:t>
            </a:r>
            <a:r>
              <a:rPr lang="en-US" baseline="30000" dirty="0" smtClean="0"/>
              <a:t>3</a:t>
            </a:r>
            <a:r>
              <a:rPr lang="en-US" dirty="0" smtClean="0"/>
              <a:t>) complexity, but we will not cover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85985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1143000"/>
          </a:xfrm>
        </p:spPr>
        <p:txBody>
          <a:bodyPr/>
          <a:lstStyle/>
          <a:p>
            <a:r>
              <a:rPr lang="en-US" dirty="0"/>
              <a:t>All-Pairs Shortest </a:t>
            </a:r>
            <a:r>
              <a:rPr lang="en-US" dirty="0" smtClean="0"/>
              <a:t>Paths </a:t>
            </a:r>
            <a:r>
              <a:rPr lang="en-US" dirty="0" smtClean="0"/>
              <a:t>Using </a:t>
            </a:r>
            <a:r>
              <a:rPr lang="en-US" dirty="0" err="1" smtClean="0"/>
              <a:t>Dijkstra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19028"/>
            <a:ext cx="8534400" cy="5034172"/>
          </a:xfrm>
        </p:spPr>
        <p:txBody>
          <a:bodyPr/>
          <a:lstStyle/>
          <a:p>
            <a:r>
              <a:rPr lang="en-US" sz="2400" dirty="0" smtClean="0"/>
              <a:t>The complete all-pairs </a:t>
            </a:r>
            <a:br>
              <a:rPr lang="en-US" sz="2400" dirty="0" smtClean="0"/>
            </a:br>
            <a:r>
              <a:rPr lang="en-US" sz="2400" dirty="0" smtClean="0"/>
              <a:t>algorithm </a:t>
            </a:r>
            <a:r>
              <a:rPr lang="en-US" sz="2400" dirty="0"/>
              <a:t>is more </a:t>
            </a:r>
            <a:r>
              <a:rPr lang="en-US" sz="2400" dirty="0" smtClean="0"/>
              <a:t>complicated </a:t>
            </a:r>
            <a:br>
              <a:rPr lang="en-US" sz="2400" dirty="0" smtClean="0"/>
            </a:br>
            <a:r>
              <a:rPr lang="en-US" sz="2400" dirty="0" smtClean="0"/>
              <a:t>than </a:t>
            </a:r>
            <a:r>
              <a:rPr lang="en-US" sz="2400" dirty="0"/>
              <a:t>simply </a:t>
            </a:r>
            <a:r>
              <a:rPr lang="en-US" sz="2400" dirty="0" smtClean="0"/>
              <a:t>calling </a:t>
            </a:r>
            <a:r>
              <a:rPr lang="en-US" sz="2400" dirty="0" err="1"/>
              <a:t>Dijkstra's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algorithm </a:t>
            </a:r>
            <a:r>
              <a:rPr lang="en-US" sz="2400" dirty="0"/>
              <a:t>V times.</a:t>
            </a:r>
          </a:p>
          <a:p>
            <a:r>
              <a:rPr lang="en-US" sz="2400" dirty="0"/>
              <a:t>Here is why</a:t>
            </a:r>
            <a:r>
              <a:rPr lang="en-US" sz="2400" dirty="0" smtClean="0"/>
              <a:t>:</a:t>
            </a:r>
          </a:p>
          <a:p>
            <a:r>
              <a:rPr lang="en-US" sz="2400" dirty="0"/>
              <a:t>Suppose we call </a:t>
            </a:r>
            <a:r>
              <a:rPr lang="en-US" sz="2400" dirty="0" err="1"/>
              <a:t>Dijkstra's</a:t>
            </a:r>
            <a:r>
              <a:rPr lang="en-US" sz="2400" dirty="0"/>
              <a:t> algorithm on vertex 1.</a:t>
            </a:r>
          </a:p>
          <a:p>
            <a:r>
              <a:rPr lang="en-US" sz="2400" dirty="0"/>
              <a:t>The algorithm computes arrays </a:t>
            </a:r>
            <a:r>
              <a:rPr lang="en-US" sz="2400" dirty="0" err="1"/>
              <a:t>wt</a:t>
            </a:r>
            <a:r>
              <a:rPr lang="en-US" sz="2400" dirty="0"/>
              <a:t> and </a:t>
            </a:r>
            <a:r>
              <a:rPr lang="en-US" sz="2400" dirty="0" err="1"/>
              <a:t>st</a:t>
            </a:r>
            <a:r>
              <a:rPr lang="en-US" sz="2400" dirty="0"/>
              <a:t>:</a:t>
            </a:r>
          </a:p>
          <a:p>
            <a:pPr lvl="1"/>
            <a:r>
              <a:rPr lang="en-US" sz="2000" dirty="0" err="1" smtClean="0"/>
              <a:t>wt</a:t>
            </a:r>
            <a:r>
              <a:rPr lang="en-US" sz="2000" dirty="0" smtClean="0"/>
              <a:t>[v]: weight </a:t>
            </a:r>
            <a:r>
              <a:rPr lang="en-US" sz="2000" dirty="0"/>
              <a:t>of </a:t>
            </a:r>
            <a:r>
              <a:rPr lang="en-US" sz="2000" dirty="0" smtClean="0"/>
              <a:t>shortest </a:t>
            </a:r>
            <a:r>
              <a:rPr lang="en-US" sz="2000" dirty="0"/>
              <a:t>path </a:t>
            </a:r>
            <a:r>
              <a:rPr lang="en-US" sz="2000" dirty="0" smtClean="0"/>
              <a:t>from source </a:t>
            </a:r>
            <a:r>
              <a:rPr lang="en-US" sz="2000" dirty="0"/>
              <a:t>to v. </a:t>
            </a:r>
          </a:p>
          <a:p>
            <a:pPr lvl="1"/>
            <a:r>
              <a:rPr lang="en-US" sz="2000" dirty="0" err="1" smtClean="0"/>
              <a:t>st</a:t>
            </a:r>
            <a:r>
              <a:rPr lang="en-US" sz="2000" dirty="0" smtClean="0"/>
              <a:t>[v]: parent </a:t>
            </a:r>
            <a:r>
              <a:rPr lang="en-US" sz="2000" dirty="0"/>
              <a:t>vertex of v on </a:t>
            </a:r>
            <a:r>
              <a:rPr lang="en-US" sz="2000" dirty="0" smtClean="0"/>
              <a:t>shortest </a:t>
            </a:r>
            <a:r>
              <a:rPr lang="en-US" sz="2000" dirty="0"/>
              <a:t>path </a:t>
            </a:r>
            <a:r>
              <a:rPr lang="en-US" sz="2000" dirty="0" smtClean="0"/>
              <a:t>from source </a:t>
            </a:r>
            <a:r>
              <a:rPr lang="en-US" sz="2000" dirty="0"/>
              <a:t>to v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How do arrays </a:t>
            </a:r>
            <a:r>
              <a:rPr lang="en-US" sz="2400" dirty="0" err="1" smtClean="0"/>
              <a:t>wt</a:t>
            </a:r>
            <a:r>
              <a:rPr lang="en-US" sz="2400" dirty="0" smtClean="0"/>
              <a:t> and </a:t>
            </a:r>
            <a:r>
              <a:rPr lang="en-US" sz="2400" dirty="0" err="1" smtClean="0"/>
              <a:t>st</a:t>
            </a:r>
            <a:r>
              <a:rPr lang="en-US" sz="2400" dirty="0" smtClean="0"/>
              <a:t> correspond to arrays </a:t>
            </a:r>
            <a:r>
              <a:rPr lang="en-US" sz="2400" dirty="0"/>
              <a:t>dist and </a:t>
            </a:r>
            <a:r>
              <a:rPr lang="en-US" sz="2400" dirty="0" smtClean="0"/>
              <a:t>path</a:t>
            </a:r>
            <a:r>
              <a:rPr lang="en-US" sz="2400" dirty="0"/>
              <a:t>?</a:t>
            </a:r>
            <a:endParaRPr lang="en-US" sz="2400" dirty="0" smtClean="0"/>
          </a:p>
          <a:p>
            <a:pPr lvl="1"/>
            <a:r>
              <a:rPr lang="en-US" sz="2000" dirty="0" err="1"/>
              <a:t>dist</a:t>
            </a:r>
            <a:r>
              <a:rPr lang="en-US" sz="2000" dirty="0"/>
              <a:t>[v][w] is the distance of the shortest path from v to w.</a:t>
            </a:r>
          </a:p>
          <a:p>
            <a:pPr lvl="1"/>
            <a:r>
              <a:rPr lang="en-US" sz="2000" dirty="0"/>
              <a:t>path[v][w] is the vertex following v, on the shortest path from v to w</a:t>
            </a:r>
            <a:r>
              <a:rPr lang="en-US" sz="2000" dirty="0" smtClean="0"/>
              <a:t>.</a:t>
            </a:r>
          </a:p>
          <a:p>
            <a:r>
              <a:rPr lang="en-US" sz="2400" dirty="0" smtClean="0"/>
              <a:t>No useful correspondence!!!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4" name="Straight Connector 53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757633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G is the graph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you </a:t>
            </a:r>
            <a:r>
              <a:rPr lang="en-US" sz="2400" dirty="0"/>
              <a:t>see on the right.</a:t>
            </a:r>
          </a:p>
          <a:p>
            <a:r>
              <a:rPr lang="en-US" sz="2400" dirty="0"/>
              <a:t>Suppose that H is the reverse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graph</a:t>
            </a:r>
            <a:r>
              <a:rPr lang="en-US" sz="2400" dirty="0"/>
              <a:t>, obtained by switching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direction of every single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edge </a:t>
            </a:r>
            <a:r>
              <a:rPr lang="en-US" sz="2400" dirty="0"/>
              <a:t>in G</a:t>
            </a:r>
            <a:r>
              <a:rPr lang="en-US" sz="24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624850" y="1693267"/>
              <a:ext cx="1147550" cy="545078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38200" y="3269038"/>
            <a:ext cx="4199854" cy="3207962"/>
            <a:chOff x="4791746" y="1364038"/>
            <a:chExt cx="4199854" cy="3207962"/>
          </a:xfrm>
        </p:grpSpPr>
        <p:grpSp>
          <p:nvGrpSpPr>
            <p:cNvPr id="54" name="Group 53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55" name="Group 54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91" name="Oval 9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89" name="Oval 8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85" name="Oval 8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>
              <a:stCxn id="99" idx="6"/>
              <a:endCxn id="8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24850" y="1693267"/>
              <a:ext cx="1147550" cy="508970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endCxn id="9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>
              <a:endCxn id="9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>
              <a:stCxn id="9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>
              <a:stCxn id="91" idx="5"/>
              <a:endCxn id="8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89" idx="5"/>
              <a:endCxn id="8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non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>
              <a:endCxn id="8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>
              <a:stCxn id="85" idx="4"/>
              <a:endCxn id="8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83" name="Straight Connector 8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7171654" y="3288598"/>
            <a:ext cx="1213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Graph G</a:t>
            </a:r>
            <a:endParaRPr lang="en-US" sz="2400" dirty="0"/>
          </a:p>
        </p:txBody>
      </p:sp>
      <p:sp>
        <p:nvSpPr>
          <p:cNvPr id="103" name="TextBox 102"/>
          <p:cNvSpPr txBox="1"/>
          <p:nvPr/>
        </p:nvSpPr>
        <p:spPr>
          <a:xfrm>
            <a:off x="4182072" y="5634090"/>
            <a:ext cx="1213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Graph H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532408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G is the graph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you </a:t>
            </a:r>
            <a:r>
              <a:rPr lang="en-US" sz="2400" dirty="0"/>
              <a:t>see on the right.</a:t>
            </a:r>
          </a:p>
          <a:p>
            <a:r>
              <a:rPr lang="en-US" sz="2400" dirty="0"/>
              <a:t>Suppose that H is the reverse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graph</a:t>
            </a:r>
            <a:r>
              <a:rPr lang="en-US" sz="2400" dirty="0"/>
              <a:t>, obtained by switching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direction of every single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edge </a:t>
            </a:r>
            <a:r>
              <a:rPr lang="en-US" sz="2400" dirty="0"/>
              <a:t>in 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Then, for any vertices v and w, the shortest path from w to v in H is simply the reverse of the shortest path from v to w in G.</a:t>
            </a:r>
          </a:p>
          <a:p>
            <a:r>
              <a:rPr lang="en-US" sz="2400" dirty="0"/>
              <a:t>For example:</a:t>
            </a:r>
          </a:p>
          <a:p>
            <a:pPr lvl="1"/>
            <a:r>
              <a:rPr lang="en-US" sz="2000" dirty="0"/>
              <a:t>Shortest path from 1 to 7 in G: </a:t>
            </a:r>
          </a:p>
          <a:p>
            <a:pPr lvl="1"/>
            <a:r>
              <a:rPr lang="en-US" sz="2000" dirty="0" smtClean="0"/>
              <a:t>Shortest </a:t>
            </a:r>
            <a:r>
              <a:rPr lang="en-US" sz="2000" dirty="0"/>
              <a:t>path from 7 to 1 in H: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7" name="Straight Connector 56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45995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G is the graph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you </a:t>
            </a:r>
            <a:r>
              <a:rPr lang="en-US" sz="2400" dirty="0"/>
              <a:t>see on the right.</a:t>
            </a:r>
          </a:p>
          <a:p>
            <a:r>
              <a:rPr lang="en-US" sz="2400" dirty="0"/>
              <a:t>Suppose that H is the reverse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graph</a:t>
            </a:r>
            <a:r>
              <a:rPr lang="en-US" sz="2400" dirty="0"/>
              <a:t>, obtained by switching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the </a:t>
            </a:r>
            <a:r>
              <a:rPr lang="en-US" sz="2400" dirty="0"/>
              <a:t>direction of every single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edge </a:t>
            </a:r>
            <a:r>
              <a:rPr lang="en-US" sz="2400" dirty="0"/>
              <a:t>in G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Then, for any vertices v and w, the shortest path from w to v in H is simply the reverse of the shortest path from v to w in G.</a:t>
            </a:r>
          </a:p>
          <a:p>
            <a:r>
              <a:rPr lang="en-US" sz="2400" dirty="0"/>
              <a:t>For example:</a:t>
            </a:r>
          </a:p>
          <a:p>
            <a:pPr lvl="1"/>
            <a:r>
              <a:rPr lang="en-US" sz="2000" dirty="0"/>
              <a:t>Shortest path from 1 to 7 in G: 1, 0, 7, 4</a:t>
            </a:r>
          </a:p>
          <a:p>
            <a:pPr lvl="1"/>
            <a:r>
              <a:rPr lang="en-US" sz="2000" dirty="0"/>
              <a:t>Shortest path from 7 to 1 in H: 4, 7, 0, 1.</a:t>
            </a:r>
          </a:p>
          <a:p>
            <a:pPr lvl="1"/>
            <a:r>
              <a:rPr lang="en-US" sz="2000" dirty="0"/>
              <a:t>These two paths are just reversed forms of each other, and they have the same weights.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42948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we call </a:t>
            </a:r>
            <a:r>
              <a:rPr lang="en-US" sz="2400" dirty="0" err="1" smtClean="0"/>
              <a:t>Dijkstra's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algorithm with source = vertex 1,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on graph H (the </a:t>
            </a:r>
            <a:r>
              <a:rPr lang="en-US" sz="2400" b="1" u="sng" dirty="0" smtClean="0"/>
              <a:t>reverse graph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what you see on the right).</a:t>
            </a:r>
          </a:p>
          <a:p>
            <a:r>
              <a:rPr lang="en-US" sz="2400" dirty="0"/>
              <a:t>Consider the arrays </a:t>
            </a:r>
            <a:r>
              <a:rPr lang="en-US" sz="2400" dirty="0" err="1"/>
              <a:t>wt</a:t>
            </a:r>
            <a:r>
              <a:rPr lang="en-US" sz="2400" dirty="0"/>
              <a:t> and </a:t>
            </a:r>
            <a:r>
              <a:rPr lang="en-US" sz="2400" dirty="0" err="1"/>
              <a:t>st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we </a:t>
            </a:r>
            <a:r>
              <a:rPr lang="en-US" sz="2400" dirty="0"/>
              <a:t>get as a result of that</a:t>
            </a:r>
            <a:r>
              <a:rPr lang="en-US" sz="2400" dirty="0" smtClean="0"/>
              <a:t>.</a:t>
            </a:r>
          </a:p>
          <a:p>
            <a:r>
              <a:rPr lang="en-US" sz="2400" dirty="0"/>
              <a:t>These arrays are related to arrays dist and path on the </a:t>
            </a:r>
            <a:r>
              <a:rPr lang="en-US" sz="2400" b="1" u="sng" dirty="0"/>
              <a:t>original graph G</a:t>
            </a:r>
            <a:r>
              <a:rPr lang="en-US" sz="2400" dirty="0"/>
              <a:t> (what you actually see on the right) as follows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err="1" smtClean="0"/>
              <a:t>dist</a:t>
            </a:r>
            <a:r>
              <a:rPr lang="en-US" sz="2000" dirty="0" smtClean="0"/>
              <a:t>[v][</a:t>
            </a:r>
            <a:r>
              <a:rPr lang="en-US" sz="2000" dirty="0"/>
              <a:t>1</a:t>
            </a:r>
            <a:r>
              <a:rPr lang="en-US" sz="2000" dirty="0" smtClean="0"/>
              <a:t>] = </a:t>
            </a:r>
            <a:r>
              <a:rPr lang="en-US" sz="2000" dirty="0" err="1" smtClean="0"/>
              <a:t>wt</a:t>
            </a:r>
            <a:r>
              <a:rPr lang="en-US" sz="2000" dirty="0" smtClean="0"/>
              <a:t>[v].</a:t>
            </a:r>
          </a:p>
          <a:p>
            <a:pPr lvl="1"/>
            <a:r>
              <a:rPr lang="en-US" sz="2000" dirty="0" smtClean="0"/>
              <a:t>path[v][1] = </a:t>
            </a:r>
            <a:r>
              <a:rPr lang="en-US" sz="2000" dirty="0" err="1" smtClean="0"/>
              <a:t>st</a:t>
            </a:r>
            <a:r>
              <a:rPr lang="en-US" sz="2000" dirty="0" smtClean="0"/>
              <a:t>[v].</a:t>
            </a:r>
            <a:endParaRPr lang="en-US" sz="2000" dirty="0"/>
          </a:p>
          <a:p>
            <a:r>
              <a:rPr lang="en-US" sz="2400" dirty="0"/>
              <a:t>Why?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6814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we call </a:t>
            </a:r>
            <a:r>
              <a:rPr lang="en-US" sz="2400" dirty="0" err="1" smtClean="0"/>
              <a:t>Dijkstra's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algorithm with source = vertex </a:t>
            </a:r>
            <a:r>
              <a:rPr lang="en-US" sz="2400" dirty="0" smtClean="0"/>
              <a:t>1</a:t>
            </a:r>
            <a:r>
              <a:rPr lang="en-US" sz="2400" dirty="0"/>
              <a:t>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on graph H (the </a:t>
            </a:r>
            <a:r>
              <a:rPr lang="en-US" sz="2400" b="1" u="sng" dirty="0" smtClean="0"/>
              <a:t>reverse graph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what you see on the right).</a:t>
            </a:r>
          </a:p>
          <a:p>
            <a:r>
              <a:rPr lang="en-US" sz="2400" dirty="0"/>
              <a:t>Consider the arrays </a:t>
            </a:r>
            <a:r>
              <a:rPr lang="en-US" sz="2400" dirty="0" err="1"/>
              <a:t>wt</a:t>
            </a:r>
            <a:r>
              <a:rPr lang="en-US" sz="2400" dirty="0"/>
              <a:t> and </a:t>
            </a:r>
            <a:r>
              <a:rPr lang="en-US" sz="2400" dirty="0" err="1"/>
              <a:t>st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we </a:t>
            </a:r>
            <a:r>
              <a:rPr lang="en-US" sz="2400" dirty="0"/>
              <a:t>get as a result of that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wt</a:t>
            </a:r>
            <a:r>
              <a:rPr lang="en-US" sz="2400" dirty="0" smtClean="0"/>
              <a:t>[v</a:t>
            </a:r>
            <a:r>
              <a:rPr lang="en-US" sz="2400" dirty="0"/>
              <a:t>] is the weight of the shortest path from 1 to v in H.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/>
              <a:t>wt</a:t>
            </a:r>
            <a:r>
              <a:rPr lang="en-US" sz="2000" dirty="0"/>
              <a:t>[v] is the weight of the shortest path from v to 1 in G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 smtClean="0"/>
              <a:t>dist</a:t>
            </a:r>
            <a:r>
              <a:rPr lang="en-US" sz="2000" dirty="0" smtClean="0"/>
              <a:t>[v</a:t>
            </a:r>
            <a:r>
              <a:rPr lang="en-US" sz="2000" dirty="0"/>
              <a:t>][1] = </a:t>
            </a:r>
            <a:r>
              <a:rPr lang="en-US" sz="2000" dirty="0" err="1"/>
              <a:t>wt</a:t>
            </a:r>
            <a:r>
              <a:rPr lang="en-US" sz="2000" dirty="0"/>
              <a:t>[v</a:t>
            </a:r>
            <a:r>
              <a:rPr lang="en-US" sz="2000" dirty="0" smtClean="0"/>
              <a:t>].</a:t>
            </a:r>
            <a:endParaRPr lang="en-US" sz="2000" dirty="0"/>
          </a:p>
          <a:p>
            <a:r>
              <a:rPr lang="en-US" sz="2400" dirty="0" err="1"/>
              <a:t>st</a:t>
            </a:r>
            <a:r>
              <a:rPr lang="en-US" sz="2400" dirty="0"/>
              <a:t>[v] is the parent of v on the shortest path from 1 to v in H.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/>
              <a:t>st</a:t>
            </a:r>
            <a:r>
              <a:rPr lang="en-US" sz="2000" dirty="0"/>
              <a:t>[v] is the vertex following v on the shortest path from v to 1 in G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smtClean="0"/>
              <a:t>path[v</a:t>
            </a:r>
            <a:r>
              <a:rPr lang="en-US" sz="2000" dirty="0"/>
              <a:t>][1] = </a:t>
            </a:r>
            <a:r>
              <a:rPr lang="en-US" sz="2000" dirty="0" err="1"/>
              <a:t>st</a:t>
            </a:r>
            <a:r>
              <a:rPr lang="en-US" sz="2000" dirty="0"/>
              <a:t>[v</a:t>
            </a:r>
            <a:r>
              <a:rPr lang="en-US" sz="2000" dirty="0" smtClean="0"/>
              <a:t>].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6360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5726025" cy="893417"/>
          </a:xfrm>
        </p:spPr>
        <p:txBody>
          <a:bodyPr/>
          <a:lstStyle/>
          <a:p>
            <a:r>
              <a:rPr lang="en-US" dirty="0"/>
              <a:t>Using Reverse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534400" cy="5034172"/>
          </a:xfrm>
        </p:spPr>
        <p:txBody>
          <a:bodyPr/>
          <a:lstStyle/>
          <a:p>
            <a:r>
              <a:rPr lang="en-US" sz="2400" dirty="0"/>
              <a:t>Suppose that we call </a:t>
            </a:r>
            <a:r>
              <a:rPr lang="en-US" sz="2400" dirty="0" err="1" smtClean="0"/>
              <a:t>Dijkstra's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 </a:t>
            </a:r>
            <a:r>
              <a:rPr lang="en-US" sz="2400" dirty="0"/>
              <a:t>algorithm with source = vertex </a:t>
            </a:r>
            <a:r>
              <a:rPr lang="en-US" sz="2400" dirty="0" smtClean="0"/>
              <a:t>1</a:t>
            </a:r>
            <a:r>
              <a:rPr lang="en-US" sz="2400" dirty="0"/>
              <a:t>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on graph H (the </a:t>
            </a:r>
            <a:r>
              <a:rPr lang="en-US" sz="2400" b="1" u="sng" dirty="0" smtClean="0"/>
              <a:t>reverse graph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of what you see on the right).</a:t>
            </a:r>
          </a:p>
          <a:p>
            <a:r>
              <a:rPr lang="en-US" sz="2400" dirty="0"/>
              <a:t>Consider the arrays </a:t>
            </a:r>
            <a:r>
              <a:rPr lang="en-US" sz="2400" dirty="0" err="1"/>
              <a:t>wt</a:t>
            </a:r>
            <a:r>
              <a:rPr lang="en-US" sz="2400" dirty="0"/>
              <a:t> and </a:t>
            </a:r>
            <a:r>
              <a:rPr lang="en-US" sz="2400" dirty="0" err="1"/>
              <a:t>st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we </a:t>
            </a:r>
            <a:r>
              <a:rPr lang="en-US" sz="2400" dirty="0"/>
              <a:t>get as a result of that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wt</a:t>
            </a:r>
            <a:r>
              <a:rPr lang="en-US" sz="2400" dirty="0" smtClean="0"/>
              <a:t>[v</a:t>
            </a:r>
            <a:r>
              <a:rPr lang="en-US" sz="2400" dirty="0"/>
              <a:t>] is the weight of the shortest path from 1 to v in H.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/>
              <a:t>wt</a:t>
            </a:r>
            <a:r>
              <a:rPr lang="en-US" sz="2000" dirty="0"/>
              <a:t>[v] is the weight of the shortest path from v to 1 in G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 smtClean="0"/>
              <a:t>dist</a:t>
            </a:r>
            <a:r>
              <a:rPr lang="en-US" sz="2000" dirty="0" smtClean="0"/>
              <a:t>[v</a:t>
            </a:r>
            <a:r>
              <a:rPr lang="en-US" sz="2000" dirty="0"/>
              <a:t>][1] = </a:t>
            </a:r>
            <a:r>
              <a:rPr lang="en-US" sz="2000" dirty="0" err="1"/>
              <a:t>wt</a:t>
            </a:r>
            <a:r>
              <a:rPr lang="en-US" sz="2000" dirty="0"/>
              <a:t>[v</a:t>
            </a:r>
            <a:r>
              <a:rPr lang="en-US" sz="2000" dirty="0" smtClean="0"/>
              <a:t>].</a:t>
            </a:r>
            <a:endParaRPr lang="en-US" sz="2000" dirty="0"/>
          </a:p>
          <a:p>
            <a:r>
              <a:rPr lang="en-US" sz="2400" dirty="0" err="1"/>
              <a:t>st</a:t>
            </a:r>
            <a:r>
              <a:rPr lang="en-US" sz="2400" dirty="0"/>
              <a:t>[v] is the parent of v on the shortest path from 1 to v in H.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err="1"/>
              <a:t>st</a:t>
            </a:r>
            <a:r>
              <a:rPr lang="en-US" sz="2000" dirty="0"/>
              <a:t>[v] is the vertex following v on the shortest path from v to 1 in G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/>
              <a:t>Therefore, </a:t>
            </a:r>
            <a:r>
              <a:rPr lang="en-US" sz="2000" dirty="0" smtClean="0"/>
              <a:t>path[v</a:t>
            </a:r>
            <a:r>
              <a:rPr lang="en-US" sz="2000" dirty="0"/>
              <a:t>][1] = </a:t>
            </a:r>
            <a:r>
              <a:rPr lang="en-US" sz="2000" dirty="0" err="1"/>
              <a:t>st</a:t>
            </a:r>
            <a:r>
              <a:rPr lang="en-US" sz="2000" dirty="0"/>
              <a:t>[v</a:t>
            </a:r>
            <a:r>
              <a:rPr lang="en-US" sz="2000" dirty="0" smtClean="0"/>
              <a:t>].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800600" y="152400"/>
            <a:ext cx="4199854" cy="3207962"/>
            <a:chOff x="4791746" y="1364038"/>
            <a:chExt cx="4199854" cy="3207962"/>
          </a:xfrm>
        </p:grpSpPr>
        <p:grpSp>
          <p:nvGrpSpPr>
            <p:cNvPr id="17" name="Group 16"/>
            <p:cNvGrpSpPr/>
            <p:nvPr/>
          </p:nvGrpSpPr>
          <p:grpSpPr>
            <a:xfrm>
              <a:off x="6213042" y="1364038"/>
              <a:ext cx="457200" cy="466130"/>
              <a:chOff x="1676400" y="3424536"/>
              <a:chExt cx="457200" cy="466130"/>
            </a:xfrm>
          </p:grpSpPr>
          <p:sp>
            <p:nvSpPr>
              <p:cNvPr id="49" name="Oval 4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TextBox 4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0</a:t>
                </a:r>
                <a:endParaRPr lang="en-US" sz="2400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6594042" y="2430838"/>
              <a:ext cx="457200" cy="466130"/>
              <a:chOff x="1676400" y="3424536"/>
              <a:chExt cx="457200" cy="466130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1</a:t>
                </a:r>
                <a:endParaRPr lang="en-US" sz="2400" dirty="0"/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7356042" y="2879108"/>
              <a:ext cx="457200" cy="466130"/>
              <a:chOff x="1676400" y="3424536"/>
              <a:chExt cx="457200" cy="46613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7</a:t>
                </a:r>
                <a:endParaRPr lang="en-US" sz="2400" dirty="0"/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7737042" y="2126038"/>
              <a:ext cx="457200" cy="466130"/>
              <a:chOff x="1676400" y="3424536"/>
              <a:chExt cx="457200" cy="466130"/>
            </a:xfrm>
          </p:grpSpPr>
          <p:sp>
            <p:nvSpPr>
              <p:cNvPr id="43" name="Oval 4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2</a:t>
                </a:r>
                <a:endParaRPr lang="en-US" sz="2400" dirty="0"/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1746" y="3802438"/>
              <a:ext cx="457200" cy="466130"/>
              <a:chOff x="1676400" y="3424536"/>
              <a:chExt cx="457200" cy="466130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5</a:t>
                </a:r>
                <a:endParaRPr lang="en-US" sz="2400" dirty="0"/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878425" y="3116637"/>
              <a:ext cx="457200" cy="466130"/>
              <a:chOff x="1676400" y="3424536"/>
              <a:chExt cx="457200" cy="46613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3</a:t>
                </a:r>
                <a:endParaRPr lang="en-US" sz="2400" dirty="0"/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7467600" y="3945908"/>
              <a:ext cx="457200" cy="466130"/>
              <a:chOff x="1676400" y="3424536"/>
              <a:chExt cx="457200" cy="466130"/>
            </a:xfrm>
          </p:grpSpPr>
          <p:sp>
            <p:nvSpPr>
              <p:cNvPr id="37" name="Oval 3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4</a:t>
                </a:r>
                <a:endParaRPr lang="en-US" sz="2400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8534400" y="1736107"/>
              <a:ext cx="457200" cy="466130"/>
              <a:chOff x="1676400" y="3424536"/>
              <a:chExt cx="457200" cy="466130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6</a:t>
                </a:r>
                <a:endParaRPr lang="en-US" sz="2400" dirty="0"/>
              </a:p>
            </p:txBody>
          </p:sp>
        </p:grpSp>
        <p:cxnSp>
          <p:nvCxnSpPr>
            <p:cNvPr id="25" name="Straight Connector 24"/>
            <p:cNvCxnSpPr>
              <a:stCxn id="49" idx="6"/>
              <a:endCxn id="36" idx="1"/>
            </p:cNvCxnSpPr>
            <p:nvPr/>
          </p:nvCxnSpPr>
          <p:spPr>
            <a:xfrm>
              <a:off x="6670242" y="1597103"/>
              <a:ext cx="1864158" cy="374301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517842" y="1821238"/>
              <a:ext cx="208179" cy="614064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>
              <a:endCxn id="41" idx="0"/>
            </p:cNvCxnSpPr>
            <p:nvPr/>
          </p:nvCxnSpPr>
          <p:spPr>
            <a:xfrm flipH="1">
              <a:off x="5020346" y="1821238"/>
              <a:ext cx="1345096" cy="1981200"/>
            </a:xfrm>
            <a:prstGeom prst="line">
              <a:avLst/>
            </a:prstGeom>
            <a:ln w="38100">
              <a:headEnd type="triangle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>
              <a:endCxn id="46" idx="0"/>
            </p:cNvCxnSpPr>
            <p:nvPr/>
          </p:nvCxnSpPr>
          <p:spPr>
            <a:xfrm>
              <a:off x="6603287" y="1784253"/>
              <a:ext cx="960934" cy="1099319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41" idx="6"/>
            </p:cNvCxnSpPr>
            <p:nvPr/>
          </p:nvCxnSpPr>
          <p:spPr>
            <a:xfrm flipV="1">
              <a:off x="5248946" y="3502103"/>
              <a:ext cx="659296" cy="533400"/>
            </a:xfrm>
            <a:prstGeom prst="line">
              <a:avLst/>
            </a:prstGeom>
            <a:ln w="38100">
              <a:headEnd type="triangle" w="lg" len="med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>
              <a:stCxn id="41" idx="5"/>
              <a:endCxn id="38" idx="1"/>
            </p:cNvCxnSpPr>
            <p:nvPr/>
          </p:nvCxnSpPr>
          <p:spPr>
            <a:xfrm flipV="1">
              <a:off x="5181991" y="4181205"/>
              <a:ext cx="2285609" cy="19100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>
              <a:stCxn id="39" idx="5"/>
              <a:endCxn id="37" idx="1"/>
            </p:cNvCxnSpPr>
            <p:nvPr/>
          </p:nvCxnSpPr>
          <p:spPr>
            <a:xfrm>
              <a:off x="6268670" y="3514504"/>
              <a:ext cx="1265885" cy="499667"/>
            </a:xfrm>
            <a:prstGeom prst="line">
              <a:avLst/>
            </a:prstGeom>
            <a:ln w="38100">
              <a:head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endCxn id="37" idx="0"/>
            </p:cNvCxnSpPr>
            <p:nvPr/>
          </p:nvCxnSpPr>
          <p:spPr>
            <a:xfrm>
              <a:off x="7602321" y="3345237"/>
              <a:ext cx="93879" cy="600671"/>
            </a:xfrm>
            <a:prstGeom prst="line">
              <a:avLst/>
            </a:prstGeom>
            <a:ln w="38100"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5" idx="4"/>
              <a:endCxn id="37" idx="7"/>
            </p:cNvCxnSpPr>
            <p:nvPr/>
          </p:nvCxnSpPr>
          <p:spPr>
            <a:xfrm flipH="1">
              <a:off x="7857845" y="2202237"/>
              <a:ext cx="905155" cy="1811934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5369242" y="2294571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251848" y="13640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162800" y="20382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248400" y="198120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016824" y="2530612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318648" y="28689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30</a:t>
              </a:r>
              <a:endParaRPr lang="en-US" sz="2000" b="1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256443" y="3445517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10</a:t>
              </a:r>
              <a:endParaRPr lang="en-US" sz="20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172200" y="4171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0" y="340232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15</a:t>
              </a:r>
              <a:endParaRPr lang="en-US" sz="2000" b="1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566048" y="3345238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2</a:t>
              </a:r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  <p:cxnSp>
          <p:nvCxnSpPr>
            <p:cNvPr id="53" name="Straight Connector 52"/>
            <p:cNvCxnSpPr/>
            <p:nvPr/>
          </p:nvCxnSpPr>
          <p:spPr>
            <a:xfrm flipH="1">
              <a:off x="6248402" y="2847945"/>
              <a:ext cx="421840" cy="350223"/>
            </a:xfrm>
            <a:prstGeom prst="line">
              <a:avLst/>
            </a:prstGeom>
            <a:ln w="38100"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172200" y="2647890"/>
              <a:ext cx="4443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5</a:t>
              </a:r>
              <a:r>
                <a:rPr lang="en-US" sz="2000" b="1" dirty="0" smtClean="0"/>
                <a:t>0</a:t>
              </a:r>
              <a:endParaRPr lang="en-US" sz="2000" b="1" dirty="0"/>
            </a:p>
          </p:txBody>
        </p:sp>
      </p:grpSp>
      <p:cxnSp>
        <p:nvCxnSpPr>
          <p:cNvPr id="52" name="Straight Connector 51"/>
          <p:cNvCxnSpPr/>
          <p:nvPr/>
        </p:nvCxnSpPr>
        <p:spPr>
          <a:xfrm>
            <a:off x="6633704" y="481629"/>
            <a:ext cx="1147550" cy="545078"/>
          </a:xfrm>
          <a:prstGeom prst="line">
            <a:avLst/>
          </a:prstGeom>
          <a:ln w="38100">
            <a:headEnd type="triangle"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6334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Shortest-Paths </a:t>
            </a:r>
            <a:r>
              <a:rPr lang="en-US" dirty="0"/>
              <a:t>Spanning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network G and a designated vertex s, a </a:t>
            </a:r>
            <a:r>
              <a:rPr lang="en-US" b="1" u="sng" dirty="0"/>
              <a:t>shortest-paths spanning tree</a:t>
            </a:r>
            <a:r>
              <a:rPr lang="en-US" dirty="0"/>
              <a:t> (</a:t>
            </a:r>
            <a:r>
              <a:rPr lang="en-US" dirty="0" smtClean="0"/>
              <a:t>SPST) </a:t>
            </a:r>
            <a:r>
              <a:rPr lang="en-US" dirty="0"/>
              <a:t>for s is a tree that contains s and all vertices reachable from s, such that:</a:t>
            </a:r>
          </a:p>
          <a:p>
            <a:pPr lvl="1"/>
            <a:r>
              <a:rPr lang="en-US" dirty="0"/>
              <a:t>Vertex s is the root of this tree.</a:t>
            </a:r>
          </a:p>
          <a:p>
            <a:pPr lvl="1"/>
            <a:r>
              <a:rPr lang="en-US" dirty="0"/>
              <a:t>Each tree path </a:t>
            </a:r>
            <a:r>
              <a:rPr lang="en-US" dirty="0" smtClean="0"/>
              <a:t>is </a:t>
            </a:r>
            <a:r>
              <a:rPr lang="en-US" dirty="0"/>
              <a:t>a shortest path in 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1864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Dijkstra's</a:t>
            </a:r>
            <a:r>
              <a:rPr lang="en-US" dirty="0"/>
              <a:t> Algorithm for All-Pairs Shortest Paths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Input: graph G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Construct reverse graph H.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For each s in {0, ..., V-1</a:t>
            </a:r>
            <a:r>
              <a:rPr lang="en-US" dirty="0" smtClean="0"/>
              <a:t>}: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Call </a:t>
            </a:r>
            <a:r>
              <a:rPr lang="en-US" dirty="0" err="1"/>
              <a:t>Dijkstra's</a:t>
            </a:r>
            <a:r>
              <a:rPr lang="en-US" dirty="0"/>
              <a:t> algorithm on graph H, with source = s</a:t>
            </a:r>
            <a:r>
              <a:rPr lang="en-US" dirty="0" smtClean="0"/>
              <a:t>.</a:t>
            </a:r>
          </a:p>
          <a:p>
            <a:pPr marL="914400" lvl="1" indent="-457200">
              <a:buFont typeface="+mj-lt"/>
              <a:buAutoNum type="arabicPeriod" startAt="3"/>
            </a:pPr>
            <a:r>
              <a:rPr lang="en-US" dirty="0"/>
              <a:t>For each </a:t>
            </a:r>
            <a:r>
              <a:rPr lang="en-US" dirty="0" smtClean="0"/>
              <a:t>v </a:t>
            </a:r>
            <a:r>
              <a:rPr lang="en-US" dirty="0"/>
              <a:t>in {0, ..., V-1}:</a:t>
            </a:r>
          </a:p>
          <a:p>
            <a:pPr marL="1371600" lvl="2" indent="-457200">
              <a:buFont typeface="+mj-lt"/>
              <a:buAutoNum type="arabicPeriod" startAt="5"/>
            </a:pPr>
            <a:r>
              <a:rPr lang="en-US" sz="2400" dirty="0"/>
              <a:t>dist[v</a:t>
            </a:r>
            <a:r>
              <a:rPr lang="en-US" sz="2400" dirty="0" smtClean="0"/>
              <a:t>][s] </a:t>
            </a:r>
            <a:r>
              <a:rPr lang="en-US" sz="2400" dirty="0"/>
              <a:t>= </a:t>
            </a:r>
            <a:r>
              <a:rPr lang="en-US" sz="2400" dirty="0" err="1"/>
              <a:t>wt</a:t>
            </a:r>
            <a:r>
              <a:rPr lang="en-US" sz="2400" dirty="0"/>
              <a:t>[v].</a:t>
            </a:r>
          </a:p>
          <a:p>
            <a:pPr marL="1371600" lvl="2" indent="-457200">
              <a:buFont typeface="+mj-lt"/>
              <a:buAutoNum type="arabicPeriod" startAt="5"/>
            </a:pPr>
            <a:r>
              <a:rPr lang="en-US" sz="2400" dirty="0"/>
              <a:t>path[v</a:t>
            </a:r>
            <a:r>
              <a:rPr lang="en-US" sz="2400" dirty="0" smtClean="0"/>
              <a:t>][s] </a:t>
            </a:r>
            <a:r>
              <a:rPr lang="en-US" sz="2400" dirty="0"/>
              <a:t>= </a:t>
            </a:r>
            <a:r>
              <a:rPr lang="en-US" sz="2400" dirty="0" err="1"/>
              <a:t>st</a:t>
            </a:r>
            <a:r>
              <a:rPr lang="en-US" sz="2400" dirty="0"/>
              <a:t>[v</a:t>
            </a:r>
            <a:r>
              <a:rPr lang="en-US" sz="2400" dirty="0" smtClean="0"/>
              <a:t>].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sz="1800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00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</a:t>
            </a:r>
            <a:r>
              <a:rPr lang="en-US" dirty="0" smtClean="0"/>
              <a:t>SPSTs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compute an SPST, given a graph G and a vertex s, we will design an algorithm that maintains and updates the following two arrays:</a:t>
            </a:r>
          </a:p>
          <a:p>
            <a:pPr lvl="1"/>
            <a:r>
              <a:rPr lang="en-US" dirty="0"/>
              <a:t>Array wt: wt[v] is the weight of the shortest path we have found so far from s to v. </a:t>
            </a:r>
          </a:p>
          <a:p>
            <a:pPr lvl="2"/>
            <a:r>
              <a:rPr lang="en-US" dirty="0"/>
              <a:t>At the beginning, </a:t>
            </a:r>
            <a:r>
              <a:rPr lang="en-US" dirty="0" err="1"/>
              <a:t>wt</a:t>
            </a:r>
            <a:r>
              <a:rPr lang="en-US" dirty="0"/>
              <a:t>[v] = infinity, except for s, where </a:t>
            </a:r>
            <a:r>
              <a:rPr lang="en-US" dirty="0" err="1"/>
              <a:t>wt</a:t>
            </a:r>
            <a:r>
              <a:rPr lang="en-US" dirty="0"/>
              <a:t>[s] = 0.</a:t>
            </a:r>
          </a:p>
          <a:p>
            <a:pPr lvl="1"/>
            <a:r>
              <a:rPr lang="en-US" dirty="0"/>
              <a:t>Array </a:t>
            </a:r>
            <a:r>
              <a:rPr lang="en-US" dirty="0" err="1"/>
              <a:t>st</a:t>
            </a:r>
            <a:r>
              <a:rPr lang="en-US" dirty="0"/>
              <a:t>: </a:t>
            </a:r>
            <a:r>
              <a:rPr lang="en-US" dirty="0" err="1"/>
              <a:t>st</a:t>
            </a:r>
            <a:r>
              <a:rPr lang="en-US" dirty="0"/>
              <a:t>[v] is the parent vertex of v on the shortest path found so far from s to v.</a:t>
            </a:r>
          </a:p>
          <a:p>
            <a:pPr lvl="2"/>
            <a:r>
              <a:rPr lang="en-US" dirty="0"/>
              <a:t>At the beginning, </a:t>
            </a:r>
            <a:r>
              <a:rPr lang="en-US" dirty="0" err="1"/>
              <a:t>st</a:t>
            </a:r>
            <a:r>
              <a:rPr lang="en-US" dirty="0"/>
              <a:t>[v] = -1, except for s, where </a:t>
            </a:r>
            <a:r>
              <a:rPr lang="en-US" dirty="0" err="1"/>
              <a:t>st</a:t>
            </a:r>
            <a:r>
              <a:rPr lang="en-US" dirty="0"/>
              <a:t>[s] = s.</a:t>
            </a:r>
          </a:p>
          <a:p>
            <a:pPr lvl="1"/>
            <a:r>
              <a:rPr lang="en-US" dirty="0"/>
              <a:t>Array </a:t>
            </a:r>
            <a:r>
              <a:rPr lang="en-US" dirty="0" smtClean="0"/>
              <a:t>in: in[v</a:t>
            </a:r>
            <a:r>
              <a:rPr lang="en-US" dirty="0"/>
              <a:t>] is 1 </a:t>
            </a:r>
            <a:r>
              <a:rPr lang="en-US" dirty="0" smtClean="0"/>
              <a:t>if </a:t>
            </a:r>
            <a:r>
              <a:rPr lang="en-US" dirty="0"/>
              <a:t>v has been already added to the SPST, 0 otherwise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At the beginning, </a:t>
            </a:r>
            <a:r>
              <a:rPr lang="en-US" dirty="0" smtClean="0"/>
              <a:t>in[v</a:t>
            </a:r>
            <a:r>
              <a:rPr lang="en-US" dirty="0"/>
              <a:t>] = 0</a:t>
            </a:r>
            <a:r>
              <a:rPr lang="en-US" dirty="0" smtClean="0"/>
              <a:t>, </a:t>
            </a:r>
            <a:r>
              <a:rPr lang="en-US" dirty="0"/>
              <a:t>except for s, where </a:t>
            </a:r>
            <a:r>
              <a:rPr lang="en-US" dirty="0" smtClean="0"/>
              <a:t>in[s</a:t>
            </a:r>
            <a:r>
              <a:rPr lang="en-US" dirty="0"/>
              <a:t>] = </a:t>
            </a:r>
            <a:r>
              <a:rPr lang="en-US" dirty="0" smtClean="0"/>
              <a:t>1.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69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Dijkstra's</a:t>
            </a:r>
            <a:r>
              <a:rPr lang="en-US" dirty="0" smtClean="0"/>
              <a:t>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Computes an SPST for a graph G and a source s.</a:t>
            </a:r>
          </a:p>
          <a:p>
            <a:r>
              <a:rPr lang="en-US" dirty="0" smtClean="0"/>
              <a:t>Like Prim's algorithm, but:</a:t>
            </a:r>
          </a:p>
          <a:p>
            <a:pPr lvl="1"/>
            <a:r>
              <a:rPr lang="en-US" dirty="0" smtClean="0"/>
              <a:t>First vertex to add is the source.</a:t>
            </a:r>
          </a:p>
          <a:p>
            <a:pPr lvl="1"/>
            <a:r>
              <a:rPr lang="en-US" dirty="0" smtClean="0"/>
              <a:t>Works with directed graphs, whereas Prim's only works with undirected graphs.</a:t>
            </a:r>
          </a:p>
          <a:p>
            <a:pPr lvl="1">
              <a:buFontTx/>
              <a:buChar char="-"/>
            </a:pPr>
            <a:r>
              <a:rPr lang="en-US" dirty="0" smtClean="0"/>
              <a:t>Requires edge weights to be non-negative.</a:t>
            </a:r>
          </a:p>
          <a:p>
            <a:r>
              <a:rPr lang="en-US" dirty="0" smtClean="0"/>
              <a:t>Time: O(V</a:t>
            </a:r>
            <a:r>
              <a:rPr lang="en-US" baseline="30000" dirty="0" smtClean="0"/>
              <a:t>2</a:t>
            </a:r>
            <a:r>
              <a:rPr lang="en-US" dirty="0" smtClean="0"/>
              <a:t>), similar analysis to that of Prim's algorithm.</a:t>
            </a:r>
          </a:p>
          <a:p>
            <a:r>
              <a:rPr lang="en-US" dirty="0" smtClean="0"/>
              <a:t>Time O(E </a:t>
            </a:r>
            <a:r>
              <a:rPr lang="en-US" dirty="0" err="1" smtClean="0"/>
              <a:t>lg</a:t>
            </a:r>
            <a:r>
              <a:rPr lang="en-US" dirty="0" smtClean="0"/>
              <a:t> V) using a priority-queue implementation.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849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err="1"/>
              <a:t>Dijkstra's</a:t>
            </a:r>
            <a:r>
              <a:rPr lang="en-US" dirty="0"/>
              <a:t>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4582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 smtClean="0"/>
              <a:t>Input: number of vertices V, </a:t>
            </a:r>
            <a:r>
              <a:rPr lang="en-US" sz="2400" dirty="0" err="1" smtClean="0"/>
              <a:t>VxV</a:t>
            </a:r>
            <a:r>
              <a:rPr lang="en-US" sz="2400" dirty="0" smtClean="0"/>
              <a:t> array weight, source vertex 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For all v: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sz="2000" dirty="0" smtClean="0"/>
              <a:t>wt[v] = infinity.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sz="2000" dirty="0" err="1" smtClean="0"/>
              <a:t>st</a:t>
            </a:r>
            <a:r>
              <a:rPr lang="en-US" sz="2000" dirty="0" smtClean="0"/>
              <a:t>[v] = -1. </a:t>
            </a:r>
          </a:p>
          <a:p>
            <a:pPr marL="914400" lvl="1" indent="-514350">
              <a:buFont typeface="+mj-lt"/>
              <a:buAutoNum type="arabicPeriod" startAt="2"/>
            </a:pPr>
            <a:r>
              <a:rPr lang="en-US" sz="2000" dirty="0" smtClean="0"/>
              <a:t>in[v] = 0.</a:t>
            </a:r>
            <a:endParaRPr lang="en-US" sz="2400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smtClean="0"/>
              <a:t>wt[s] = 0, </a:t>
            </a:r>
            <a:r>
              <a:rPr lang="en-US" sz="2400" dirty="0" err="1" smtClean="0"/>
              <a:t>st</a:t>
            </a:r>
            <a:r>
              <a:rPr lang="en-US" sz="2400" dirty="0" smtClean="0"/>
              <a:t>[s] = 0.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sz="2400" dirty="0" smtClean="0"/>
              <a:t>Repeat </a:t>
            </a:r>
            <a:r>
              <a:rPr lang="en-US" sz="2400" dirty="0"/>
              <a:t>until all vertices have been added to the tree:</a:t>
            </a: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dirty="0" smtClean="0"/>
              <a:t>Find the v with </a:t>
            </a:r>
            <a:r>
              <a:rPr lang="en-US" sz="2000" dirty="0"/>
              <a:t>the </a:t>
            </a:r>
            <a:r>
              <a:rPr lang="en-US" sz="2000" dirty="0" smtClean="0"/>
              <a:t>smallest</a:t>
            </a:r>
            <a:r>
              <a:rPr lang="en-US" sz="2000" dirty="0"/>
              <a:t> wt[v</a:t>
            </a:r>
            <a:r>
              <a:rPr lang="en-US" sz="2000" dirty="0" smtClean="0"/>
              <a:t>], among all v such that in[v] = </a:t>
            </a:r>
            <a:r>
              <a:rPr lang="en-US" sz="2000" dirty="0"/>
              <a:t>0</a:t>
            </a:r>
            <a:r>
              <a:rPr lang="en-US" sz="2000" dirty="0" smtClean="0"/>
              <a:t>.</a:t>
            </a: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dirty="0" smtClean="0"/>
              <a:t>Add to the SPST vertex v and edge from </a:t>
            </a:r>
            <a:r>
              <a:rPr lang="en-US" sz="2000" dirty="0" err="1" smtClean="0"/>
              <a:t>st</a:t>
            </a:r>
            <a:r>
              <a:rPr lang="en-US" sz="2000" dirty="0" smtClean="0"/>
              <a:t>[v] to v.</a:t>
            </a: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dirty="0" smtClean="0"/>
              <a:t>in[v] = 1.</a:t>
            </a:r>
          </a:p>
          <a:p>
            <a:pPr marL="914400" lvl="1" indent="-457200">
              <a:buFont typeface="+mj-lt"/>
              <a:buAutoNum type="arabicPeriod" startAt="7"/>
            </a:pPr>
            <a:r>
              <a:rPr lang="en-US" sz="2000" dirty="0" smtClean="0"/>
              <a:t>For each neighbor w of v, such that in[w] = 0:</a:t>
            </a:r>
          </a:p>
          <a:p>
            <a:pPr marL="1314450" lvl="2" indent="-457200">
              <a:buFont typeface="+mj-lt"/>
              <a:buAutoNum type="arabicPeriod" startAt="11"/>
            </a:pPr>
            <a:r>
              <a:rPr lang="en-US" dirty="0" smtClean="0"/>
              <a:t>If wt[w] &gt; wt[v] + weight</a:t>
            </a:r>
            <a:r>
              <a:rPr lang="en-US" dirty="0"/>
              <a:t>[</a:t>
            </a:r>
            <a:r>
              <a:rPr lang="en-US" dirty="0" smtClean="0"/>
              <a:t>v, w]:</a:t>
            </a:r>
          </a:p>
          <a:p>
            <a:pPr marL="1771650" lvl="3" indent="-457200">
              <a:buFont typeface="+mj-lt"/>
              <a:buAutoNum type="arabicPeriod" startAt="12"/>
            </a:pPr>
            <a:r>
              <a:rPr lang="en-US" sz="2000" dirty="0" smtClean="0"/>
              <a:t>wt[w] = </a:t>
            </a:r>
            <a:r>
              <a:rPr lang="en-US" sz="2000" dirty="0"/>
              <a:t>wt[v] + </a:t>
            </a:r>
            <a:r>
              <a:rPr lang="en-US" sz="2000" dirty="0" smtClean="0"/>
              <a:t>weight[v</a:t>
            </a:r>
            <a:r>
              <a:rPr lang="en-US" sz="2000" dirty="0"/>
              <a:t>, </a:t>
            </a:r>
            <a:r>
              <a:rPr lang="en-US" sz="2000" dirty="0" smtClean="0"/>
              <a:t>w], </a:t>
            </a:r>
          </a:p>
          <a:p>
            <a:pPr marL="1771650" lvl="3" indent="-457200">
              <a:buFont typeface="+mj-lt"/>
              <a:buAutoNum type="arabicPeriod" startAt="12"/>
            </a:pPr>
            <a:r>
              <a:rPr lang="en-US" sz="2000" dirty="0" err="1" smtClean="0"/>
              <a:t>st</a:t>
            </a:r>
            <a:r>
              <a:rPr lang="en-US" sz="2000" dirty="0" smtClean="0"/>
              <a:t>[w] = v.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01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6682</TotalTime>
  <Words>4408</Words>
  <Application>Microsoft Office PowerPoint</Application>
  <PresentationFormat>On-screen Show (4:3)</PresentationFormat>
  <Paragraphs>2661</Paragraphs>
  <Slides>60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PowerPoint Presentation</vt:lpstr>
      <vt:lpstr>Terminology</vt:lpstr>
      <vt:lpstr>Shortest Paths</vt:lpstr>
      <vt:lpstr>Assumptions</vt:lpstr>
      <vt:lpstr>Assumptions</vt:lpstr>
      <vt:lpstr>Shortest-Paths Spanning Tree</vt:lpstr>
      <vt:lpstr>Computing SPSTs</vt:lpstr>
      <vt:lpstr>Dijkstra's Algorithm</vt:lpstr>
      <vt:lpstr>Dijkstra's Algorithm</vt:lpstr>
      <vt:lpstr>Edge Relaxation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Dijkstra Example</vt:lpstr>
      <vt:lpstr>All-Pairs Shortest Paths</vt:lpstr>
      <vt:lpstr>All-Pairs Shortest Paths</vt:lpstr>
      <vt:lpstr>Computing Shortest Paths</vt:lpstr>
      <vt:lpstr>All-Pairs Shortest Paths Using Dijkstra</vt:lpstr>
      <vt:lpstr>Using Reverse Graphs</vt:lpstr>
      <vt:lpstr>Using Reverse Graphs</vt:lpstr>
      <vt:lpstr>Using Reverse Graphs</vt:lpstr>
      <vt:lpstr>Using Reverse Graphs</vt:lpstr>
      <vt:lpstr>Using Reverse Graphs</vt:lpstr>
      <vt:lpstr>Using Reverse Graphs</vt:lpstr>
      <vt:lpstr>Using Dijkstra's Algorithm for All-Pairs Shortest Paths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1153</cp:revision>
  <cp:lastPrinted>2014-04-28T19:46:02Z</cp:lastPrinted>
  <dcterms:created xsi:type="dcterms:W3CDTF">2006-08-16T00:00:00Z</dcterms:created>
  <dcterms:modified xsi:type="dcterms:W3CDTF">2014-04-30T20:55:14Z</dcterms:modified>
</cp:coreProperties>
</file>