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0" r:id="rId3"/>
    <p:sldId id="32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5" r:id="rId14"/>
    <p:sldId id="276" r:id="rId15"/>
    <p:sldId id="278" r:id="rId16"/>
    <p:sldId id="279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9" r:id="rId25"/>
    <p:sldId id="288" r:id="rId26"/>
    <p:sldId id="273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8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each item b of B: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each item a of A: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== a) then add b to result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800" dirty="0" smtClean="0"/>
              <a:t>This needs to compare each item of B with each item of A. </a:t>
            </a:r>
          </a:p>
          <a:p>
            <a:r>
              <a:rPr lang="en-US" sz="2800" dirty="0" smtClean="0"/>
              <a:t>If we denote the size of B as |B|, and the size of A as |A|, we need |B| * |A| comparisons.</a:t>
            </a:r>
          </a:p>
          <a:p>
            <a:r>
              <a:rPr lang="en-US" sz="2800" dirty="0" smtClean="0"/>
              <a:t>This is our first analysis of </a:t>
            </a:r>
            <a:r>
              <a:rPr lang="en-US" sz="2800" b="1" dirty="0" smtClean="0"/>
              <a:t>time complexity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00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We need to perform |B| * |A| comparisons.</a:t>
            </a:r>
          </a:p>
          <a:p>
            <a:r>
              <a:rPr lang="en-US" dirty="0" smtClean="0"/>
              <a:t>What does this mean in practice?</a:t>
            </a:r>
          </a:p>
          <a:p>
            <a:r>
              <a:rPr lang="en-US" dirty="0" smtClean="0"/>
              <a:t>Suppose A has 1 billion items.</a:t>
            </a:r>
          </a:p>
          <a:p>
            <a:r>
              <a:rPr lang="en-US" dirty="0" smtClean="0"/>
              <a:t>Suppose B has 1 million items.</a:t>
            </a:r>
          </a:p>
          <a:p>
            <a:r>
              <a:rPr lang="en-US" dirty="0" smtClean="0"/>
              <a:t>We need to do 1 quadrillion comparisons.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9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We need to perform |B| * |A| comparisons.</a:t>
            </a:r>
          </a:p>
          <a:p>
            <a:r>
              <a:rPr lang="en-US" dirty="0" smtClean="0"/>
              <a:t>What does this mean in practice?</a:t>
            </a:r>
          </a:p>
          <a:p>
            <a:r>
              <a:rPr lang="en-US" dirty="0" smtClean="0"/>
              <a:t>Suppose A has 1 billion items.</a:t>
            </a:r>
          </a:p>
          <a:p>
            <a:r>
              <a:rPr lang="en-US" dirty="0" smtClean="0"/>
              <a:t>Suppose B has 1 million items.</a:t>
            </a:r>
          </a:p>
          <a:p>
            <a:r>
              <a:rPr lang="en-US" dirty="0" smtClean="0"/>
              <a:t>We need to do 1 </a:t>
            </a:r>
            <a:r>
              <a:rPr lang="en-US" dirty="0" err="1" smtClean="0"/>
              <a:t>quadrilion</a:t>
            </a:r>
            <a:r>
              <a:rPr lang="en-US" dirty="0" smtClean="0"/>
              <a:t> comparisons.</a:t>
            </a:r>
          </a:p>
          <a:p>
            <a:r>
              <a:rPr lang="en-US" dirty="0" smtClean="0"/>
              <a:t>On a computer that can do 1 billion comparisons per second, this would take 11.6 days.</a:t>
            </a:r>
          </a:p>
          <a:p>
            <a:pPr lvl="1"/>
            <a:r>
              <a:rPr lang="en-US" dirty="0" smtClean="0"/>
              <a:t>This is very optimistic, in practice, it would be at least several months.</a:t>
            </a:r>
            <a:endParaRPr lang="en-US" b="1" dirty="0" smtClean="0"/>
          </a:p>
          <a:p>
            <a:pPr lvl="1"/>
            <a:r>
              <a:rPr lang="en-US" b="1" dirty="0" smtClean="0"/>
              <a:t>CAN WE DO BETTER?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92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sort A and B in alphabetical order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j =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size(B)) and (j &lt; size(A)):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 (B[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 A[j]) then: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add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to the result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else if (B[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&gt;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then j = j+1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else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 j = j+1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size(B):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to result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result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85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Suppose:</a:t>
            </a:r>
          </a:p>
          <a:p>
            <a:pPr lvl="1"/>
            <a:r>
              <a:rPr lang="en-US" dirty="0" smtClean="0"/>
              <a:t> B = {January, February, March, April, May, June, July, August, September, October, November, December}</a:t>
            </a:r>
          </a:p>
          <a:p>
            <a:pPr lvl="1"/>
            <a:r>
              <a:rPr lang="en-US" dirty="0" smtClean="0"/>
              <a:t>A = {May, August, June, July}</a:t>
            </a:r>
          </a:p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March, May, November, October, September}</a:t>
            </a:r>
          </a:p>
          <a:p>
            <a:pPr lvl="1"/>
            <a:r>
              <a:rPr lang="en-US" dirty="0" smtClean="0"/>
              <a:t>A = {August, July, June, May}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7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</a:t>
            </a:r>
            <a:r>
              <a:rPr lang="en-US" dirty="0" smtClean="0">
                <a:solidFill>
                  <a:srgbClr val="FF0000"/>
                </a:solidFill>
              </a:rPr>
              <a:t>April</a:t>
            </a:r>
            <a:r>
              <a:rPr lang="en-US" dirty="0" smtClean="0"/>
              <a:t>, August, December, February, January, July, June, March, May, November, October, September}</a:t>
            </a:r>
          </a:p>
          <a:p>
            <a:pPr lvl="1"/>
            <a:r>
              <a:rPr lang="en-US" dirty="0" smtClean="0"/>
              <a:t>A = {</a:t>
            </a:r>
            <a:r>
              <a:rPr lang="en-US" dirty="0" smtClean="0">
                <a:solidFill>
                  <a:srgbClr val="FF0000"/>
                </a:solidFill>
              </a:rPr>
              <a:t>August</a:t>
            </a:r>
            <a:r>
              <a:rPr lang="en-US" dirty="0" smtClean="0"/>
              <a:t>, July, June, May}</a:t>
            </a:r>
          </a:p>
          <a:p>
            <a:r>
              <a:rPr lang="en-US" dirty="0" smtClean="0"/>
              <a:t>A[j] = August, B[</a:t>
            </a:r>
            <a:r>
              <a:rPr lang="en-US" dirty="0" err="1" smtClean="0"/>
              <a:t>i</a:t>
            </a:r>
            <a:r>
              <a:rPr lang="en-US" dirty="0" smtClean="0"/>
              <a:t>] = April.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 smtClean="0"/>
              <a:t>we add B[</a:t>
            </a:r>
            <a:r>
              <a:rPr lang="en-US" dirty="0" err="1" smtClean="0"/>
              <a:t>i</a:t>
            </a:r>
            <a:r>
              <a:rPr lang="en-US" dirty="0" smtClean="0"/>
              <a:t>] to the 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</a:t>
            </a:r>
            <a:r>
              <a:rPr lang="en-US" dirty="0" smtClean="0">
                <a:solidFill>
                  <a:srgbClr val="FF0000"/>
                </a:solidFill>
              </a:rPr>
              <a:t>April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4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</a:t>
            </a:r>
            <a:r>
              <a:rPr lang="en-US" dirty="0" smtClean="0">
                <a:solidFill>
                  <a:srgbClr val="FF0000"/>
                </a:solidFill>
              </a:rPr>
              <a:t>August</a:t>
            </a:r>
            <a:r>
              <a:rPr lang="en-US" dirty="0" smtClean="0"/>
              <a:t>, December, February, January, July, June, March, May, November, October, September}</a:t>
            </a:r>
          </a:p>
          <a:p>
            <a:pPr lvl="1"/>
            <a:r>
              <a:rPr lang="en-US" dirty="0" smtClean="0"/>
              <a:t>A = {</a:t>
            </a:r>
            <a:r>
              <a:rPr lang="en-US" dirty="0" smtClean="0">
                <a:solidFill>
                  <a:srgbClr val="FF0000"/>
                </a:solidFill>
              </a:rPr>
              <a:t>August</a:t>
            </a:r>
            <a:r>
              <a:rPr lang="en-US" dirty="0" smtClean="0"/>
              <a:t>, July, June, May}</a:t>
            </a:r>
          </a:p>
          <a:p>
            <a:r>
              <a:rPr lang="en-US" dirty="0" smtClean="0"/>
              <a:t>A[j] = August, B[</a:t>
            </a:r>
            <a:r>
              <a:rPr lang="en-US" dirty="0" err="1" smtClean="0"/>
              <a:t>i</a:t>
            </a:r>
            <a:r>
              <a:rPr lang="en-US" dirty="0" smtClean="0"/>
              <a:t>] = August.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</a:t>
            </a:r>
          </a:p>
          <a:p>
            <a:r>
              <a:rPr lang="en-US" dirty="0" smtClean="0"/>
              <a:t>result = {April}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93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</a:t>
            </a:r>
            <a:r>
              <a:rPr lang="en-US" dirty="0" smtClean="0">
                <a:solidFill>
                  <a:srgbClr val="FF0000"/>
                </a:solidFill>
              </a:rPr>
              <a:t>December</a:t>
            </a:r>
            <a:r>
              <a:rPr lang="en-US" dirty="0" smtClean="0"/>
              <a:t>, February, January, July,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December.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{April, </a:t>
            </a:r>
            <a:r>
              <a:rPr lang="en-US" dirty="0">
                <a:solidFill>
                  <a:srgbClr val="FF0000"/>
                </a:solidFill>
              </a:rPr>
              <a:t>December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1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</a:t>
            </a:r>
            <a:r>
              <a:rPr lang="en-US" dirty="0" smtClean="0">
                <a:solidFill>
                  <a:srgbClr val="FF0000"/>
                </a:solidFill>
              </a:rPr>
              <a:t>February</a:t>
            </a:r>
            <a:r>
              <a:rPr lang="en-US" dirty="0" smtClean="0"/>
              <a:t>, January, July,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February.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{August, December, </a:t>
            </a:r>
            <a:r>
              <a:rPr lang="en-US" dirty="0" smtClean="0">
                <a:solidFill>
                  <a:srgbClr val="FF0000"/>
                </a:solidFill>
              </a:rPr>
              <a:t>February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1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</a:t>
            </a:r>
            <a:r>
              <a:rPr lang="en-US" dirty="0" smtClean="0">
                <a:solidFill>
                  <a:srgbClr val="FF0000"/>
                </a:solidFill>
              </a:rPr>
              <a:t>January</a:t>
            </a:r>
            <a:r>
              <a:rPr lang="en-US" dirty="0" smtClean="0"/>
              <a:t>, July,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January.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{August, December, February, </a:t>
            </a:r>
            <a:r>
              <a:rPr lang="en-US" dirty="0" smtClean="0">
                <a:solidFill>
                  <a:srgbClr val="FF0000"/>
                </a:solidFill>
              </a:rPr>
              <a:t>January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3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VERY IMPORTANT: </a:t>
            </a:r>
            <a:r>
              <a:rPr lang="en-US" sz="2800" b="1" dirty="0" smtClean="0"/>
              <a:t>course web page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The course web page will be the primary source of information about the class.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To find the course web page: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Search the web for "</a:t>
            </a:r>
            <a:r>
              <a:rPr lang="en-US" sz="2400" dirty="0" err="1" smtClean="0">
                <a:solidFill>
                  <a:prstClr val="black"/>
                </a:solidFill>
              </a:rPr>
              <a:t>Vassilis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Athitsos</a:t>
            </a:r>
            <a:r>
              <a:rPr lang="en-US" sz="2400" dirty="0" smtClean="0">
                <a:solidFill>
                  <a:prstClr val="black"/>
                </a:solidFill>
              </a:rPr>
              <a:t>", and go to my home page.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Click on the link for the course.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If you have any trouble finding the course web page: E-MAIL 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1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July.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</a:t>
            </a:r>
            <a:endParaRPr lang="en-US" dirty="0"/>
          </a:p>
          <a:p>
            <a:r>
              <a:rPr lang="en-US" dirty="0"/>
              <a:t>result = {August, December, </a:t>
            </a:r>
            <a:r>
              <a:rPr lang="en-US" dirty="0" smtClean="0"/>
              <a:t>February, January}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99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</a:t>
            </a:r>
            <a:r>
              <a:rPr lang="en-US" dirty="0" smtClean="0">
                <a:solidFill>
                  <a:srgbClr val="FF0000"/>
                </a:solidFill>
              </a:rPr>
              <a:t>June</a:t>
            </a:r>
            <a:r>
              <a:rPr lang="en-US" dirty="0" smtClean="0"/>
              <a:t>, March, May, November, October, September}</a:t>
            </a:r>
          </a:p>
          <a:p>
            <a:pPr lvl="1"/>
            <a:r>
              <a:rPr lang="en-US" dirty="0" smtClean="0"/>
              <a:t>A = {August, July, </a:t>
            </a:r>
            <a:r>
              <a:rPr lang="en-US" dirty="0" smtClean="0">
                <a:solidFill>
                  <a:srgbClr val="FF0000"/>
                </a:solidFill>
              </a:rPr>
              <a:t>June</a:t>
            </a:r>
            <a:r>
              <a:rPr lang="en-US" dirty="0" smtClean="0"/>
              <a:t>, May}</a:t>
            </a:r>
          </a:p>
          <a:p>
            <a:r>
              <a:rPr lang="en-US" dirty="0" smtClean="0"/>
              <a:t>A[j] = June, B[</a:t>
            </a:r>
            <a:r>
              <a:rPr lang="en-US" dirty="0" err="1" smtClean="0"/>
              <a:t>i</a:t>
            </a:r>
            <a:r>
              <a:rPr lang="en-US" dirty="0" smtClean="0"/>
              <a:t>] = June.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</a:t>
            </a:r>
            <a:endParaRPr lang="en-US" dirty="0"/>
          </a:p>
          <a:p>
            <a:r>
              <a:rPr lang="en-US" dirty="0"/>
              <a:t>result = {August, December, </a:t>
            </a:r>
            <a:r>
              <a:rPr lang="en-US" dirty="0" smtClean="0"/>
              <a:t>February, January}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32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</a:t>
            </a:r>
            <a:r>
              <a:rPr lang="en-US" dirty="0" smtClean="0">
                <a:solidFill>
                  <a:srgbClr val="FF0000"/>
                </a:solidFill>
              </a:rPr>
              <a:t>March</a:t>
            </a:r>
            <a:r>
              <a:rPr lang="en-US" dirty="0" smtClean="0"/>
              <a:t>, May, November, October, September}</a:t>
            </a:r>
          </a:p>
          <a:p>
            <a:pPr lvl="1"/>
            <a:r>
              <a:rPr lang="en-US" dirty="0" smtClean="0"/>
              <a:t>A = {August, July, June,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}</a:t>
            </a:r>
          </a:p>
          <a:p>
            <a:r>
              <a:rPr lang="en-US" dirty="0" smtClean="0"/>
              <a:t>A[j] = May, B[</a:t>
            </a:r>
            <a:r>
              <a:rPr lang="en-US" dirty="0" err="1" smtClean="0"/>
              <a:t>i</a:t>
            </a:r>
            <a:r>
              <a:rPr lang="en-US" dirty="0" smtClean="0"/>
              <a:t>] = March.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  <a:endParaRPr lang="en-US" dirty="0"/>
          </a:p>
          <a:p>
            <a:r>
              <a:rPr lang="en-US" dirty="0"/>
              <a:t>result = {August, December, February, </a:t>
            </a:r>
            <a:r>
              <a:rPr lang="en-US" dirty="0" smtClean="0"/>
              <a:t>January, </a:t>
            </a:r>
            <a:r>
              <a:rPr lang="en-US" dirty="0" smtClean="0">
                <a:solidFill>
                  <a:srgbClr val="FF0000"/>
                </a:solidFill>
              </a:rPr>
              <a:t>March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97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March,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, November, October, September}</a:t>
            </a:r>
          </a:p>
          <a:p>
            <a:pPr lvl="1"/>
            <a:r>
              <a:rPr lang="en-US" dirty="0" smtClean="0"/>
              <a:t>A = {August, July, June,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}</a:t>
            </a:r>
          </a:p>
          <a:p>
            <a:r>
              <a:rPr lang="en-US" dirty="0" smtClean="0"/>
              <a:t>A[j] = May, B[</a:t>
            </a:r>
            <a:r>
              <a:rPr lang="en-US" dirty="0" err="1" smtClean="0"/>
              <a:t>i</a:t>
            </a:r>
            <a:r>
              <a:rPr lang="en-US" dirty="0" smtClean="0"/>
              <a:t>] = May.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 </a:t>
            </a:r>
          </a:p>
          <a:p>
            <a:r>
              <a:rPr lang="en-US" dirty="0"/>
              <a:t>result = {August, December, February, </a:t>
            </a:r>
            <a:r>
              <a:rPr lang="en-US" dirty="0" smtClean="0"/>
              <a:t>January, March}</a:t>
            </a:r>
            <a:endParaRPr lang="en-US" dirty="0"/>
          </a:p>
          <a:p>
            <a:r>
              <a:rPr lang="en-US" dirty="0" smtClean="0"/>
              <a:t>What happens next?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70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March,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, November, October, September}</a:t>
            </a:r>
          </a:p>
          <a:p>
            <a:pPr lvl="1"/>
            <a:r>
              <a:rPr lang="en-US" dirty="0" smtClean="0"/>
              <a:t>A = {August, July, June,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}</a:t>
            </a:r>
          </a:p>
          <a:p>
            <a:r>
              <a:rPr lang="en-US" dirty="0" smtClean="0"/>
              <a:t>We have reached the end of A.</a:t>
            </a:r>
          </a:p>
          <a:p>
            <a:r>
              <a:rPr lang="en-US" dirty="0" smtClean="0"/>
              <a:t>We add to result the remaining items of B.</a:t>
            </a:r>
          </a:p>
          <a:p>
            <a:r>
              <a:rPr lang="en-US" dirty="0"/>
              <a:t>result = {August, December, February, January, </a:t>
            </a:r>
            <a:r>
              <a:rPr lang="en-US" dirty="0" smtClean="0"/>
              <a:t>March, </a:t>
            </a:r>
            <a:r>
              <a:rPr lang="en-US" dirty="0" smtClean="0">
                <a:solidFill>
                  <a:srgbClr val="FF0000"/>
                </a:solidFill>
              </a:rPr>
              <a:t>November, October, September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We are done!!!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47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 = empty set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sort A and B in alphabetical order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j = 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size(B)) and (j &lt; size(A)):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 A[j]) then: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the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a[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then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endParaRPr lang="en-US" sz="1100" dirty="0" smtClean="0"/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800" dirty="0" smtClean="0"/>
              <a:t>What can we say about its speed? What takes time?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64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 = empty set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sort A and B in alphabetical order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j = 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size(B)) and (j &lt; size(A)):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 A[j]) then: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the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a[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then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</a:t>
            </a: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800" dirty="0" smtClean="0"/>
              <a:t>we need to: sort A and B, and execute the while loops.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47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need to: </a:t>
            </a:r>
          </a:p>
          <a:p>
            <a:pPr lvl="1"/>
            <a:r>
              <a:rPr lang="en-US" sz="2400" dirty="0" smtClean="0"/>
              <a:t>sort A </a:t>
            </a:r>
          </a:p>
          <a:p>
            <a:pPr lvl="1"/>
            <a:r>
              <a:rPr lang="en-US" sz="2400" dirty="0" smtClean="0"/>
              <a:t>sort B</a:t>
            </a:r>
          </a:p>
          <a:p>
            <a:pPr lvl="1"/>
            <a:r>
              <a:rPr lang="en-US" sz="2400" dirty="0" smtClean="0"/>
              <a:t>execute the while loops.</a:t>
            </a:r>
          </a:p>
          <a:p>
            <a:r>
              <a:rPr lang="en-US" dirty="0" smtClean="0"/>
              <a:t>How many calculations it takes to sort A?</a:t>
            </a:r>
          </a:p>
          <a:p>
            <a:pPr lvl="1"/>
            <a:r>
              <a:rPr lang="en-US" dirty="0" smtClean="0"/>
              <a:t>We will learn in this class that the number of calculations is |A| * log(|A|) * some unspecified constant.</a:t>
            </a:r>
          </a:p>
          <a:p>
            <a:r>
              <a:rPr lang="en-US" dirty="0" smtClean="0"/>
              <a:t>How many iterations do the while loops take?</a:t>
            </a:r>
          </a:p>
          <a:p>
            <a:pPr lvl="1"/>
            <a:r>
              <a:rPr lang="en-US" dirty="0" smtClean="0"/>
              <a:t>no more than |A| + |B|.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3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will skip some details, since this is just an introductory example.</a:t>
            </a:r>
          </a:p>
          <a:p>
            <a:pPr lvl="1"/>
            <a:r>
              <a:rPr lang="en-US" dirty="0" smtClean="0"/>
              <a:t>By the end of the course, you will be able to fill in those details.</a:t>
            </a:r>
          </a:p>
          <a:p>
            <a:r>
              <a:rPr lang="en-US" dirty="0" smtClean="0"/>
              <a:t>It turns out that the number of calculations is proportional to |</a:t>
            </a:r>
            <a:r>
              <a:rPr lang="en-US" dirty="0" err="1" smtClean="0"/>
              <a:t>A|log</a:t>
            </a:r>
            <a:r>
              <a:rPr lang="en-US" dirty="0" smtClean="0"/>
              <a:t>(|A|) + |</a:t>
            </a:r>
            <a:r>
              <a:rPr lang="en-US" dirty="0" err="1" smtClean="0"/>
              <a:t>B|log</a:t>
            </a:r>
            <a:r>
              <a:rPr lang="en-US" dirty="0" smtClean="0"/>
              <a:t>(|B|).</a:t>
            </a:r>
          </a:p>
          <a:p>
            <a:pPr lvl="1"/>
            <a:r>
              <a:rPr lang="en-US" dirty="0" smtClean="0"/>
              <a:t>Unless stated otherwise, all logarithms in this course will be base 2.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704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 turns out that the number of calculations is proportional to |</a:t>
            </a:r>
            <a:r>
              <a:rPr lang="en-US" sz="2800" dirty="0" err="1" smtClean="0"/>
              <a:t>A|log</a:t>
            </a:r>
            <a:r>
              <a:rPr lang="en-US" sz="2800" dirty="0" smtClean="0"/>
              <a:t>(|A|) + |</a:t>
            </a:r>
            <a:r>
              <a:rPr lang="en-US" sz="2800" dirty="0" err="1" smtClean="0"/>
              <a:t>B|log</a:t>
            </a:r>
            <a:r>
              <a:rPr lang="en-US" sz="2800" dirty="0" smtClean="0"/>
              <a:t>(|B|).</a:t>
            </a:r>
          </a:p>
          <a:p>
            <a:r>
              <a:rPr lang="en-US" sz="2800" dirty="0" smtClean="0"/>
              <a:t>Suppose </a:t>
            </a:r>
            <a:r>
              <a:rPr lang="en-US" sz="2800" dirty="0"/>
              <a:t>A has 1 billion </a:t>
            </a:r>
            <a:r>
              <a:rPr lang="en-US" sz="2800" dirty="0" smtClean="0"/>
              <a:t>items, B has 1 million items.</a:t>
            </a:r>
          </a:p>
          <a:p>
            <a:pPr lvl="1"/>
            <a:r>
              <a:rPr lang="en-US" sz="2400" dirty="0" smtClean="0"/>
              <a:t>log(|A|) = about 30.</a:t>
            </a:r>
            <a:endParaRPr lang="en-US" sz="2400" dirty="0"/>
          </a:p>
          <a:p>
            <a:r>
              <a:rPr lang="en-US" sz="2800" dirty="0"/>
              <a:t>We need to </a:t>
            </a:r>
            <a:r>
              <a:rPr lang="en-US" sz="2800" dirty="0" smtClean="0"/>
              <a:t>do at least 30 billion calculations (unrealistically optimistic).</a:t>
            </a:r>
            <a:endParaRPr lang="en-US" sz="2800" dirty="0"/>
          </a:p>
          <a:p>
            <a:r>
              <a:rPr lang="en-US" sz="2800" dirty="0"/>
              <a:t>On a computer that can do 1 billion </a:t>
            </a:r>
            <a:r>
              <a:rPr lang="en-US" sz="2800" dirty="0" smtClean="0"/>
              <a:t>calculations per </a:t>
            </a:r>
            <a:r>
              <a:rPr lang="en-US" sz="2800" dirty="0"/>
              <a:t>second, this would take </a:t>
            </a:r>
            <a:r>
              <a:rPr lang="en-US" sz="2800" dirty="0" smtClean="0"/>
              <a:t>30 seconds.</a:t>
            </a:r>
            <a:endParaRPr lang="en-US" sz="2800" dirty="0"/>
          </a:p>
          <a:p>
            <a:pPr lvl="1"/>
            <a:r>
              <a:rPr lang="en-US" sz="2400" dirty="0"/>
              <a:t>This is very optimistic, </a:t>
            </a:r>
            <a:r>
              <a:rPr lang="en-US" sz="2400" dirty="0" smtClean="0"/>
              <a:t>but compare to optimistic estimate of 11.6 days for first version of </a:t>
            </a:r>
            <a:r>
              <a:rPr lang="en-US" sz="2400" dirty="0" err="1" smtClean="0"/>
              <a:t>setdiff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in </a:t>
            </a:r>
            <a:r>
              <a:rPr lang="en-US" sz="2400" dirty="0"/>
              <a:t>practice, it would be </a:t>
            </a:r>
            <a:r>
              <a:rPr lang="en-US" sz="2400" dirty="0" smtClean="0"/>
              <a:t>some minutes, possibly hours, but compare to several months or more for first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6106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VERY IMPORTANT: </a:t>
            </a:r>
            <a:r>
              <a:rPr lang="en-US" sz="2800" b="1" dirty="0" smtClean="0">
                <a:solidFill>
                  <a:prstClr val="black"/>
                </a:solidFill>
              </a:rPr>
              <a:t>Blackboard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Blackboard will be used for submitting ALL assignments.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No submissions via e-mail, or via hard copy in class.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If Blackboard says the submission is late, then it is late.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Occasionally people submit the wrong files. YOU ARE RESPONSIBLE FOR VERIFYING you submitted the right files, and on time.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Assignment 0 is posted, and due soon.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It simply checks that you: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know how to use Blackboard.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know how compile and run a C file on omega.uta.edu.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No credit, will not be graded.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21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Use Hash Tables.</a:t>
            </a:r>
          </a:p>
          <a:p>
            <a:r>
              <a:rPr lang="en-US" sz="2800" dirty="0" smtClean="0"/>
              <a:t>At this point, you are not supposed to know what hash tables are.</a:t>
            </a:r>
          </a:p>
          <a:p>
            <a:r>
              <a:rPr lang="en-US" sz="2800" dirty="0" smtClean="0"/>
              <a:t>Should be even faster than the second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1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Programming Skills vs. Algorithmic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setdiff</a:t>
            </a:r>
            <a:r>
              <a:rPr lang="en-US" dirty="0" smtClean="0"/>
              <a:t> example illustrates the difference between programming skills and algorithmic skills.</a:t>
            </a:r>
          </a:p>
          <a:p>
            <a:r>
              <a:rPr lang="en-US" dirty="0" smtClean="0"/>
              <a:t>Before taking this course, if faced with the </a:t>
            </a:r>
            <a:r>
              <a:rPr lang="en-US" dirty="0" err="1" smtClean="0"/>
              <a:t>setdiff</a:t>
            </a:r>
            <a:r>
              <a:rPr lang="en-US" dirty="0" smtClean="0"/>
              <a:t> problem, you should ideally be able to:</a:t>
            </a:r>
          </a:p>
          <a:p>
            <a:pPr lvl="1"/>
            <a:r>
              <a:rPr lang="en-US" dirty="0" smtClean="0"/>
              <a:t>come up with the first version of the algorithm.</a:t>
            </a:r>
          </a:p>
          <a:p>
            <a:pPr lvl="1"/>
            <a:r>
              <a:rPr lang="en-US" dirty="0" smtClean="0"/>
              <a:t>implement that version.</a:t>
            </a:r>
          </a:p>
          <a:p>
            <a:r>
              <a:rPr lang="en-US" dirty="0" smtClean="0"/>
              <a:t>After taking this course, you should be able to come up with the second (and </a:t>
            </a:r>
            <a:r>
              <a:rPr lang="en-US" smtClean="0"/>
              <a:t>maybe the third) version, </a:t>
            </a:r>
            <a:r>
              <a:rPr lang="en-US" dirty="0" smtClean="0"/>
              <a:t>and implement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70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Programming Skills vs. Algorithmic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Many professional programmers do not know much about algorithms.</a:t>
            </a:r>
          </a:p>
          <a:p>
            <a:r>
              <a:rPr lang="en-US" dirty="0" smtClean="0"/>
              <a:t>However, even such programmers use non-trivial algorithms all the time (e.g., sorting functions or hash tables).</a:t>
            </a:r>
          </a:p>
          <a:p>
            <a:pPr lvl="1"/>
            <a:r>
              <a:rPr lang="en-US" dirty="0" smtClean="0"/>
              <a:t>They just rely on built-in functions that already implement such algorithms.</a:t>
            </a:r>
          </a:p>
          <a:p>
            <a:r>
              <a:rPr lang="en-US" dirty="0" smtClean="0"/>
              <a:t>There are a lot of programming tasks that such programmers are not qualified to work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37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Programming Skills vs. Algorithmic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large number of real-world problems are simply impossible to solve without solid algorithmic skills.</a:t>
            </a:r>
          </a:p>
          <a:p>
            <a:pPr lvl="1"/>
            <a:r>
              <a:rPr lang="en-US" sz="2400" dirty="0" smtClean="0"/>
              <a:t>A small selection of examples: computer and cell phone networks, </a:t>
            </a:r>
            <a:r>
              <a:rPr lang="en-US" sz="2400" dirty="0"/>
              <a:t>GPS navigation, </a:t>
            </a:r>
            <a:r>
              <a:rPr lang="en-US" sz="2400" dirty="0" smtClean="0"/>
              <a:t>search engines, web-based financial transactions, file compression, digital cable TV, digital music and video players, speech recognition, automatic translation, computer games, spell-checking, movie special effects, robotics, spam filtering, …</a:t>
            </a:r>
          </a:p>
          <a:p>
            <a:r>
              <a:rPr lang="en-US" sz="2800" dirty="0" smtClean="0"/>
              <a:t>Good algorithmic skills give you the ability to work on many really interesting software-related tasks.</a:t>
            </a:r>
          </a:p>
          <a:p>
            <a:r>
              <a:rPr lang="en-US" sz="2800" dirty="0" smtClean="0"/>
              <a:t>Good algorithmic skills give you the ability to do more scientific-oriented computer-related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40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in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Do a few algorithms, as examples.</a:t>
            </a:r>
          </a:p>
          <a:p>
            <a:r>
              <a:rPr lang="en-US" sz="2800" dirty="0" smtClean="0"/>
              <a:t>Learn basic methods for analyzing algorithmic properties, such as </a:t>
            </a:r>
            <a:r>
              <a:rPr lang="en-US" sz="2800" b="1" dirty="0" smtClean="0"/>
              <a:t>time complexity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Learn about some basic data structures, such as linked lists, stacks, and queues.</a:t>
            </a:r>
          </a:p>
          <a:p>
            <a:r>
              <a:rPr lang="en-US" sz="2800" dirty="0" smtClean="0"/>
              <a:t>Explore, learn and analyze several types of algorithms.</a:t>
            </a:r>
          </a:p>
          <a:p>
            <a:pPr lvl="1"/>
            <a:r>
              <a:rPr lang="en-US" sz="2400" dirty="0" smtClean="0"/>
              <a:t>Emphasis on sorting, tree algorithms, graph algorithms.</a:t>
            </a:r>
          </a:p>
          <a:p>
            <a:pPr lvl="1"/>
            <a:r>
              <a:rPr lang="en-US" sz="2400" dirty="0" smtClean="0"/>
              <a:t>Why? Should become a lot clearer as the course progresses.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7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VERY IMPORTANT: </a:t>
            </a:r>
            <a:r>
              <a:rPr lang="en-US" sz="2800" b="1" dirty="0" smtClean="0">
                <a:solidFill>
                  <a:prstClr val="black"/>
                </a:solidFill>
              </a:rPr>
              <a:t>syllabus</a:t>
            </a:r>
            <a:r>
              <a:rPr lang="en-US" sz="2800" dirty="0" smtClean="0">
                <a:solidFill>
                  <a:prstClr val="black"/>
                </a:solidFill>
              </a:rPr>
              <a:t> (see web page)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You are RESPONSIBLE for understanding what the syllabus says, especially if you worry about your grade.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The syllabus policies will be STRICTLY followed.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4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Why Algorithms?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1996, we were working on a web search engine.</a:t>
            </a:r>
          </a:p>
          <a:p>
            <a:r>
              <a:rPr lang="en-US" sz="2800" dirty="0" smtClean="0"/>
              <a:t>Every day, we had a list A of web pages we have already visited.</a:t>
            </a:r>
          </a:p>
          <a:p>
            <a:pPr lvl="1"/>
            <a:r>
              <a:rPr lang="en-US" sz="2400" dirty="0" smtClean="0"/>
              <a:t>"visiting" a web page means that our program has downloaded that web page and processed it, so that it can show up in search results.</a:t>
            </a:r>
          </a:p>
          <a:p>
            <a:r>
              <a:rPr lang="en-US" sz="2800" dirty="0" smtClean="0"/>
              <a:t>Every day, we also had a list B of links to web pages that we still had not processed.</a:t>
            </a:r>
          </a:p>
          <a:p>
            <a:r>
              <a:rPr lang="en-US" sz="2800" dirty="0" smtClean="0"/>
              <a:t>Question: which links in list B are NOT in A?</a:t>
            </a:r>
          </a:p>
          <a:p>
            <a:r>
              <a:rPr lang="en-US" sz="2800" dirty="0" smtClean="0"/>
              <a:t>Why was this a useful question?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Why Algorithms?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1996, we were working on a web search engine.</a:t>
            </a:r>
          </a:p>
          <a:p>
            <a:r>
              <a:rPr lang="en-US" sz="2800" dirty="0" smtClean="0"/>
              <a:t>Every day, we had a list A of web pages we have already visited.</a:t>
            </a:r>
          </a:p>
          <a:p>
            <a:pPr lvl="1"/>
            <a:r>
              <a:rPr lang="en-US" sz="2400" dirty="0" smtClean="0"/>
              <a:t>"visiting" a web page means that our program has downloaded that web page and processed it, so that it can show up in search results.</a:t>
            </a:r>
          </a:p>
          <a:p>
            <a:r>
              <a:rPr lang="en-US" sz="2800" dirty="0" smtClean="0"/>
              <a:t>Every day, we also had a list B of links to web pages that we still had not processed.</a:t>
            </a:r>
          </a:p>
          <a:p>
            <a:r>
              <a:rPr lang="en-US" sz="2800" dirty="0" smtClean="0"/>
              <a:t>Question: which links in list B are NOT in A?</a:t>
            </a:r>
          </a:p>
          <a:p>
            <a:r>
              <a:rPr lang="en-US" sz="2800" dirty="0" smtClean="0"/>
              <a:t>Why was this a useful question?</a:t>
            </a:r>
          </a:p>
          <a:p>
            <a:pPr lvl="1"/>
            <a:r>
              <a:rPr lang="en-US" sz="2400" dirty="0" smtClean="0"/>
              <a:t>Most links in B had already been seen in A.</a:t>
            </a:r>
          </a:p>
          <a:p>
            <a:pPr lvl="1"/>
            <a:r>
              <a:rPr lang="en-US" sz="2400" dirty="0" smtClean="0"/>
              <a:t>It was a </a:t>
            </a:r>
            <a:r>
              <a:rPr lang="en-US" sz="2400" b="1" dirty="0" smtClean="0"/>
              <a:t>huge waste of resources</a:t>
            </a:r>
            <a:r>
              <a:rPr lang="en-US" sz="2400" dirty="0" smtClean="0"/>
              <a:t> to revisit those links.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Why Algorithms?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Recap: </a:t>
            </a:r>
          </a:p>
          <a:p>
            <a:pPr lvl="1"/>
            <a:r>
              <a:rPr lang="en-US" sz="2400" dirty="0" smtClean="0"/>
              <a:t>A set A of items</a:t>
            </a:r>
          </a:p>
          <a:p>
            <a:pPr lvl="1"/>
            <a:r>
              <a:rPr lang="en-US" sz="2400" dirty="0" smtClean="0"/>
              <a:t>A set B of items</a:t>
            </a:r>
          </a:p>
          <a:p>
            <a:pPr lvl="1"/>
            <a:r>
              <a:rPr lang="en-US" sz="2400" dirty="0" smtClean="0"/>
              <a:t>Define </a:t>
            </a:r>
            <a:r>
              <a:rPr lang="en-US" sz="2400" dirty="0" err="1" smtClean="0"/>
              <a:t>setdiff</a:t>
            </a:r>
            <a:r>
              <a:rPr lang="en-US" sz="2400" dirty="0" smtClean="0"/>
              <a:t>(B, A) to be the set of items in B that are not in A.</a:t>
            </a:r>
          </a:p>
          <a:p>
            <a:r>
              <a:rPr lang="en-US" sz="2800" dirty="0" smtClean="0"/>
              <a:t>Question: how do we compute </a:t>
            </a:r>
            <a:r>
              <a:rPr lang="en-US" sz="2800" dirty="0" err="1" smtClean="0"/>
              <a:t>setdiff</a:t>
            </a:r>
            <a:r>
              <a:rPr lang="en-US" sz="2800" dirty="0" smtClean="0"/>
              <a:t>(B, A).</a:t>
            </a:r>
          </a:p>
          <a:p>
            <a:r>
              <a:rPr lang="en-US" sz="2800" dirty="0" smtClean="0"/>
              <a:t>Any ideas?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each item b of B: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found = false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each item a of A: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== a) then found = true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(found == false) add b to result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result.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r>
              <a:rPr lang="en-US" dirty="0" smtClean="0"/>
              <a:t>What can we say about how fast this would run?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8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each item b of B: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each item a of A: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== a) then add b to result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800" dirty="0" smtClean="0"/>
              <a:t>This needs to compare each item of B with each item of A. </a:t>
            </a:r>
          </a:p>
          <a:p>
            <a:r>
              <a:rPr lang="en-US" sz="2800" dirty="0" smtClean="0"/>
              <a:t>If we denote the size of B as |B|, and the size of A as |A|, we need |B| * |A| comparisons.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9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2857</Words>
  <Application>Microsoft Office PowerPoint</Application>
  <PresentationFormat>On-screen Show (4:3)</PresentationFormat>
  <Paragraphs>321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Administrative Overview</vt:lpstr>
      <vt:lpstr>Administrative Overview</vt:lpstr>
      <vt:lpstr>Administrative Overview</vt:lpstr>
      <vt:lpstr>Why Algorithms? An Example</vt:lpstr>
      <vt:lpstr>Why Algorithms? An Example</vt:lpstr>
      <vt:lpstr>Why Algorithms? An Example</vt:lpstr>
      <vt:lpstr>setdiff(B, A) – First Version</vt:lpstr>
      <vt:lpstr>setdiff(B, A) – First Version</vt:lpstr>
      <vt:lpstr>setdiff(B, A) – First Version</vt:lpstr>
      <vt:lpstr>setdiff(B, A) – First Version - Speed</vt:lpstr>
      <vt:lpstr>setdiff(B, A) – First Version - Speed</vt:lpstr>
      <vt:lpstr>setdiff(B, A) – Second Version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setdiff(B, A) – Second Version</vt:lpstr>
      <vt:lpstr>setdiff(B, A) – Second Version - Speed</vt:lpstr>
      <vt:lpstr>setdiff(B, A) – Second Version - Speed</vt:lpstr>
      <vt:lpstr>setdiff(B, A) – Second Version - Speed</vt:lpstr>
      <vt:lpstr>setdiff(B, A) – Second Version - Speed</vt:lpstr>
      <vt:lpstr>setdiff(B, A) – Third Version</vt:lpstr>
      <vt:lpstr>Programming Skills vs. Algorithmic Skills</vt:lpstr>
      <vt:lpstr>Programming Skills vs. Algorithmic Skills</vt:lpstr>
      <vt:lpstr>Programming Skills vs. Algorithmic Skills</vt:lpstr>
      <vt:lpstr>Next Steps in the Course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161</cp:revision>
  <dcterms:created xsi:type="dcterms:W3CDTF">2006-08-16T00:00:00Z</dcterms:created>
  <dcterms:modified xsi:type="dcterms:W3CDTF">2014-07-10T00:29:02Z</dcterms:modified>
</cp:coreProperties>
</file>