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99" r:id="rId3"/>
    <p:sldId id="298" r:id="rId4"/>
    <p:sldId id="303" r:id="rId5"/>
    <p:sldId id="321" r:id="rId6"/>
    <p:sldId id="304" r:id="rId7"/>
    <p:sldId id="305" r:id="rId8"/>
    <p:sldId id="306" r:id="rId9"/>
    <p:sldId id="307" r:id="rId10"/>
    <p:sldId id="308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20" r:id="rId21"/>
    <p:sldId id="309" r:id="rId22"/>
    <p:sldId id="322" r:id="rId23"/>
    <p:sldId id="323" r:id="rId24"/>
    <p:sldId id="324" r:id="rId25"/>
    <p:sldId id="325" r:id="rId26"/>
    <p:sldId id="326" r:id="rId27"/>
    <p:sldId id="327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49" r:id="rId36"/>
    <p:sldId id="350" r:id="rId37"/>
    <p:sldId id="351" r:id="rId38"/>
    <p:sldId id="336" r:id="rId39"/>
    <p:sldId id="337" r:id="rId40"/>
    <p:sldId id="338" r:id="rId41"/>
    <p:sldId id="339" r:id="rId42"/>
    <p:sldId id="340" r:id="rId43"/>
    <p:sldId id="342" r:id="rId44"/>
    <p:sldId id="343" r:id="rId45"/>
    <p:sldId id="344" r:id="rId46"/>
    <p:sldId id="346" r:id="rId47"/>
    <p:sldId id="378" r:id="rId48"/>
    <p:sldId id="377" r:id="rId49"/>
    <p:sldId id="348" r:id="rId50"/>
    <p:sldId id="347" r:id="rId51"/>
    <p:sldId id="352" r:id="rId52"/>
    <p:sldId id="353" r:id="rId53"/>
    <p:sldId id="354" r:id="rId54"/>
    <p:sldId id="355" r:id="rId55"/>
    <p:sldId id="356" r:id="rId56"/>
    <p:sldId id="358" r:id="rId57"/>
    <p:sldId id="359" r:id="rId58"/>
    <p:sldId id="360" r:id="rId59"/>
    <p:sldId id="361" r:id="rId60"/>
    <p:sldId id="364" r:id="rId61"/>
    <p:sldId id="362" r:id="rId62"/>
    <p:sldId id="365" r:id="rId63"/>
    <p:sldId id="366" r:id="rId64"/>
    <p:sldId id="367" r:id="rId65"/>
    <p:sldId id="368" r:id="rId66"/>
    <p:sldId id="370" r:id="rId67"/>
    <p:sldId id="371" r:id="rId68"/>
    <p:sldId id="372" r:id="rId69"/>
    <p:sldId id="373" r:id="rId70"/>
    <p:sldId id="374" r:id="rId71"/>
    <p:sldId id="375" r:id="rId72"/>
    <p:sldId id="376" r:id="rId7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99"/>
            <p14:sldId id="298"/>
            <p14:sldId id="303"/>
            <p14:sldId id="321"/>
            <p14:sldId id="304"/>
            <p14:sldId id="305"/>
            <p14:sldId id="306"/>
            <p14:sldId id="307"/>
            <p14:sldId id="308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20"/>
            <p14:sldId id="309"/>
            <p14:sldId id="322"/>
            <p14:sldId id="323"/>
            <p14:sldId id="324"/>
            <p14:sldId id="325"/>
            <p14:sldId id="326"/>
            <p14:sldId id="327"/>
            <p14:sldId id="329"/>
            <p14:sldId id="330"/>
            <p14:sldId id="331"/>
            <p14:sldId id="332"/>
            <p14:sldId id="333"/>
            <p14:sldId id="334"/>
            <p14:sldId id="335"/>
            <p14:sldId id="349"/>
            <p14:sldId id="350"/>
            <p14:sldId id="351"/>
            <p14:sldId id="336"/>
            <p14:sldId id="337"/>
            <p14:sldId id="338"/>
            <p14:sldId id="339"/>
            <p14:sldId id="340"/>
            <p14:sldId id="342"/>
            <p14:sldId id="343"/>
            <p14:sldId id="344"/>
            <p14:sldId id="346"/>
            <p14:sldId id="378"/>
            <p14:sldId id="377"/>
            <p14:sldId id="348"/>
            <p14:sldId id="347"/>
            <p14:sldId id="352"/>
            <p14:sldId id="353"/>
            <p14:sldId id="354"/>
            <p14:sldId id="355"/>
            <p14:sldId id="356"/>
            <p14:sldId id="358"/>
            <p14:sldId id="359"/>
            <p14:sldId id="360"/>
            <p14:sldId id="361"/>
          </p14:sldIdLst>
        </p14:section>
        <p14:section name="Untitled Section" id="{038C0203-8B1E-4E06-B246-E666C86F662A}">
          <p14:sldIdLst>
            <p14:sldId id="364"/>
            <p14:sldId id="362"/>
            <p14:sldId id="365"/>
            <p14:sldId id="366"/>
            <p14:sldId id="367"/>
            <p14:sldId id="368"/>
            <p14:sldId id="370"/>
            <p14:sldId id="371"/>
            <p14:sldId id="372"/>
            <p14:sldId id="373"/>
            <p14:sldId id="374"/>
            <p14:sldId id="375"/>
            <p14:sldId id="3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8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9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9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Example Algorithms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1"/>
            <a:r>
              <a:rPr lang="en-US" dirty="0" smtClean="0"/>
              <a:t>How do we do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1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Connectivity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N computers.</a:t>
            </a:r>
          </a:p>
          <a:p>
            <a:r>
              <a:rPr lang="en-US" dirty="0" smtClean="0"/>
              <a:t>At each point (as we establish links), these N computers will be divided into </a:t>
            </a:r>
            <a:r>
              <a:rPr lang="en-US" smtClean="0"/>
              <a:t>separate networks.</a:t>
            </a:r>
            <a:endParaRPr lang="en-US" dirty="0" smtClean="0"/>
          </a:p>
          <a:p>
            <a:pPr lvl="1"/>
            <a:r>
              <a:rPr lang="en-US" dirty="0" smtClean="0"/>
              <a:t>All computers within a network are connected.</a:t>
            </a:r>
          </a:p>
          <a:p>
            <a:pPr lvl="1"/>
            <a:r>
              <a:rPr lang="en-US" dirty="0" smtClean="0"/>
              <a:t>If computers A and B belong to different networks, they are not connected.</a:t>
            </a:r>
          </a:p>
          <a:p>
            <a:r>
              <a:rPr lang="en-US" dirty="0" smtClean="0"/>
              <a:t>Each of these networks is called a </a:t>
            </a:r>
            <a:r>
              <a:rPr lang="en-US" b="1" dirty="0" smtClean="0"/>
              <a:t>connected component.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7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Before we have established any links, how many connected components do we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60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Before we have established any links, how many connected components do we have?</a:t>
            </a:r>
          </a:p>
          <a:p>
            <a:pPr lvl="1"/>
            <a:r>
              <a:rPr lang="en-US" dirty="0" smtClean="0"/>
              <a:t>N components: each computer is its own connected component.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35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Suppose we have already established some links, and we have K connected components.</a:t>
            </a:r>
          </a:p>
          <a:p>
            <a:r>
              <a:rPr lang="en-US" dirty="0" smtClean="0"/>
              <a:t>How can we keep track, for each computer, what connected component it belongs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41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</a:t>
            </a:r>
            <a:r>
              <a:rPr lang="en-US" sz="2800" dirty="0"/>
              <a:t>we have N </a:t>
            </a:r>
            <a:r>
              <a:rPr lang="en-US" sz="2800" dirty="0" smtClean="0"/>
              <a:t>computers. </a:t>
            </a:r>
          </a:p>
          <a:p>
            <a:r>
              <a:rPr lang="en-US" sz="2800" dirty="0" smtClean="0"/>
              <a:t>Suppose we have already established some links, and we have K connected components.</a:t>
            </a:r>
          </a:p>
          <a:p>
            <a:r>
              <a:rPr lang="en-US" sz="2800" dirty="0" smtClean="0"/>
              <a:t>How can we keep track, for each computer, what connected component it belongs to?</a:t>
            </a:r>
          </a:p>
          <a:p>
            <a:pPr lvl="1"/>
            <a:r>
              <a:rPr lang="en-US" sz="2400" dirty="0" smtClean="0"/>
              <a:t>Answer: maintain an array </a:t>
            </a:r>
            <a:r>
              <a:rPr lang="en-US" sz="2400" b="1" dirty="0" smtClean="0"/>
              <a:t>id </a:t>
            </a:r>
            <a:r>
              <a:rPr lang="en-US" sz="2400" dirty="0" smtClean="0"/>
              <a:t>of N integers. </a:t>
            </a:r>
          </a:p>
          <a:p>
            <a:pPr lvl="1"/>
            <a:r>
              <a:rPr lang="en-US" sz="2400" b="1" dirty="0" smtClean="0"/>
              <a:t>id[p] </a:t>
            </a:r>
            <a:r>
              <a:rPr lang="en-US" sz="2400" dirty="0" smtClean="0"/>
              <a:t>will be the ID of the connected component of computer p (where p is an integer).</a:t>
            </a:r>
            <a:endParaRPr lang="en-US" sz="2400" b="1" dirty="0"/>
          </a:p>
          <a:p>
            <a:pPr lvl="1"/>
            <a:r>
              <a:rPr lang="en-US" sz="2400" dirty="0" smtClean="0"/>
              <a:t>For convenience, we can establish the convention that the ID of a connected component X is just some integer </a:t>
            </a:r>
            <a:r>
              <a:rPr lang="en-US" sz="2400" b="1" dirty="0" smtClean="0"/>
              <a:t>p</a:t>
            </a:r>
            <a:r>
              <a:rPr lang="en-US" sz="2400" dirty="0" smtClean="0"/>
              <a:t> such that computer </a:t>
            </a:r>
            <a:r>
              <a:rPr lang="en-US" sz="2400" b="1" dirty="0" smtClean="0"/>
              <a:t>p </a:t>
            </a:r>
            <a:r>
              <a:rPr lang="en-US" sz="2400" dirty="0" smtClean="0"/>
              <a:t>belongs to 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5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1"/>
            <a:r>
              <a:rPr lang="en-US" dirty="0" smtClean="0"/>
              <a:t>How do we do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50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already connected, we do not need to do anything.</a:t>
            </a:r>
          </a:p>
          <a:p>
            <a:pPr lvl="1"/>
            <a:r>
              <a:rPr lang="en-US" dirty="0" smtClean="0"/>
              <a:t>How can we check if they were already connected?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51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already connected, we do not need to do anything.</a:t>
            </a:r>
          </a:p>
          <a:p>
            <a:pPr lvl="1"/>
            <a:r>
              <a:rPr lang="en-US" dirty="0" smtClean="0"/>
              <a:t>How can we check if they were already connected?</a:t>
            </a:r>
          </a:p>
          <a:p>
            <a:pPr lvl="2"/>
            <a:r>
              <a:rPr lang="en-US" dirty="0" smtClean="0"/>
              <a:t>Answer: </a:t>
            </a:r>
            <a:r>
              <a:rPr lang="en-US" b="1" dirty="0" smtClean="0"/>
              <a:t>id[p] == id[q]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56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not already connected, then the connected components of </a:t>
            </a:r>
            <a:r>
              <a:rPr lang="en-US" b="1" dirty="0" smtClean="0"/>
              <a:t>p</a:t>
            </a:r>
            <a:r>
              <a:rPr lang="en-US" dirty="0" smtClean="0"/>
              <a:t> and </a:t>
            </a:r>
            <a:r>
              <a:rPr lang="en-US" b="1" dirty="0" smtClean="0"/>
              <a:t>q</a:t>
            </a:r>
            <a:r>
              <a:rPr lang="en-US" dirty="0" smtClean="0"/>
              <a:t> need to be merged.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9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Union-Find.</a:t>
            </a:r>
          </a:p>
          <a:p>
            <a:r>
              <a:rPr lang="en-US" dirty="0" smtClean="0"/>
              <a:t>Binary Search.</a:t>
            </a:r>
          </a:p>
          <a:p>
            <a:r>
              <a:rPr lang="en-US" dirty="0" smtClean="0"/>
              <a:t>Selection Sort.</a:t>
            </a:r>
          </a:p>
          <a:p>
            <a:r>
              <a:rPr lang="en-US" dirty="0" smtClean="0"/>
              <a:t>What each of these algorithms does is the next topic we will cover.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35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not already connected, then the connected components of </a:t>
            </a:r>
            <a:r>
              <a:rPr lang="en-US" b="1" dirty="0" smtClean="0"/>
              <a:t>p</a:t>
            </a:r>
            <a:r>
              <a:rPr lang="en-US" dirty="0" smtClean="0"/>
              <a:t> and </a:t>
            </a:r>
            <a:r>
              <a:rPr lang="en-US" b="1" dirty="0" smtClean="0"/>
              <a:t>q</a:t>
            </a:r>
            <a:r>
              <a:rPr lang="en-US" dirty="0" smtClean="0"/>
              <a:t> need to be merged.</a:t>
            </a:r>
          </a:p>
          <a:p>
            <a:pPr lvl="1"/>
            <a:r>
              <a:rPr lang="en-US" dirty="0" smtClean="0"/>
              <a:t>We can go through each computer </a:t>
            </a:r>
            <a:r>
              <a:rPr lang="en-US" b="1" dirty="0" err="1" smtClean="0"/>
              <a:t>i</a:t>
            </a:r>
            <a:r>
              <a:rPr lang="en-US" dirty="0" smtClean="0"/>
              <a:t> in the network, and if </a:t>
            </a:r>
            <a:r>
              <a:rPr lang="en-US" b="1" dirty="0" smtClean="0"/>
              <a:t>id[</a:t>
            </a:r>
            <a:r>
              <a:rPr lang="en-US" b="1" dirty="0" err="1" smtClean="0"/>
              <a:t>i</a:t>
            </a:r>
            <a:r>
              <a:rPr lang="en-US" b="1" dirty="0" smtClean="0"/>
              <a:t>] == id[p]</a:t>
            </a:r>
            <a:r>
              <a:rPr lang="en-US" dirty="0" smtClean="0"/>
              <a:t>, we set </a:t>
            </a:r>
            <a:r>
              <a:rPr lang="en-US" b="1" dirty="0" smtClean="0"/>
              <a:t>id[</a:t>
            </a:r>
            <a:r>
              <a:rPr lang="en-US" b="1" dirty="0" err="1" smtClean="0"/>
              <a:t>i</a:t>
            </a:r>
            <a:r>
              <a:rPr lang="en-US" b="1" dirty="0" smtClean="0"/>
              <a:t>] </a:t>
            </a:r>
            <a:r>
              <a:rPr lang="en-US" b="1" smtClean="0"/>
              <a:t>= id[q]</a:t>
            </a:r>
            <a:r>
              <a:rPr lang="en-US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75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Union-Find: First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 10000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p, q, t, id[N];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%d\n", &amp;p, &amp;q) == 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(id[p] == id[q]) continue;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(t = id[p],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if (id[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t)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id[q];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38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best case, that will lead to faster execution?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26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best case, that will lead to faster execution?</a:t>
            </a:r>
          </a:p>
          <a:p>
            <a:pPr lvl="1"/>
            <a:r>
              <a:rPr lang="en-US" dirty="0" smtClean="0"/>
              <a:t>Best case: all links are identical, we only need to do one union. Then, we need at least N instructions.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30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worst case, that will lead to the slowest execution?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34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worst case, that will lead to the slowest execution?</a:t>
            </a:r>
          </a:p>
          <a:p>
            <a:pPr lvl="1"/>
            <a:r>
              <a:rPr lang="en-US" dirty="0" smtClean="0"/>
              <a:t>Worst case: each link requires a new union operation. Then, we need at least N*L instructions, where L is the number of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58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pPr lvl="1"/>
            <a:r>
              <a:rPr lang="en-US" dirty="0" smtClean="0"/>
              <a:t>L is the number of links.</a:t>
            </a:r>
          </a:p>
          <a:p>
            <a:r>
              <a:rPr lang="en-US" dirty="0" smtClean="0"/>
              <a:t>Source of variance: M. In the best case, M = ???. In the worst case, M = ???.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62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pPr lvl="1"/>
            <a:r>
              <a:rPr lang="en-US" dirty="0" smtClean="0"/>
              <a:t>L is the number of links.</a:t>
            </a:r>
          </a:p>
          <a:p>
            <a:r>
              <a:rPr lang="en-US" dirty="0" smtClean="0"/>
              <a:t>Source of variance: M. In the best case, M = 1. In the worst case, M = 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08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Find and Union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given an object </a:t>
            </a:r>
            <a:r>
              <a:rPr lang="en-US" sz="2800" b="1" dirty="0" smtClean="0"/>
              <a:t>p</a:t>
            </a:r>
            <a:r>
              <a:rPr lang="en-US" sz="2800" dirty="0" smtClean="0"/>
              <a:t>, find out what set it belongs to.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given two objects </a:t>
            </a:r>
            <a:r>
              <a:rPr lang="en-US" sz="2800" b="1" dirty="0" smtClean="0"/>
              <a:t>p </a:t>
            </a:r>
            <a:r>
              <a:rPr lang="en-US" sz="2800" dirty="0" smtClean="0"/>
              <a:t>and </a:t>
            </a:r>
            <a:r>
              <a:rPr lang="en-US" sz="2800" b="1" dirty="0" smtClean="0"/>
              <a:t>q</a:t>
            </a:r>
            <a:r>
              <a:rPr lang="en-US" sz="2800" dirty="0" smtClean="0"/>
              <a:t>, unite their two sets.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find</a:t>
            </a:r>
            <a:r>
              <a:rPr lang="en-US" sz="2800" dirty="0" smtClean="0"/>
              <a:t> in our first solution:</a:t>
            </a:r>
          </a:p>
          <a:p>
            <a:pPr lvl="1"/>
            <a:r>
              <a:rPr lang="en-US" sz="2400" dirty="0" smtClean="0"/>
              <a:t>???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union </a:t>
            </a:r>
            <a:r>
              <a:rPr lang="en-US" sz="2800" dirty="0" smtClean="0"/>
              <a:t>in our first solution:</a:t>
            </a:r>
          </a:p>
          <a:p>
            <a:pPr lvl="1"/>
            <a:r>
              <a:rPr lang="en-US" sz="2400" dirty="0" smtClean="0"/>
              <a:t>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89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Find and Union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given an object </a:t>
            </a:r>
            <a:r>
              <a:rPr lang="en-US" sz="2800" b="1" dirty="0" smtClean="0"/>
              <a:t>p</a:t>
            </a:r>
            <a:r>
              <a:rPr lang="en-US" sz="2800" dirty="0" smtClean="0"/>
              <a:t>, find out what set it belongs to.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given two objects </a:t>
            </a:r>
            <a:r>
              <a:rPr lang="en-US" sz="2800" b="1" dirty="0" smtClean="0"/>
              <a:t>p </a:t>
            </a:r>
            <a:r>
              <a:rPr lang="en-US" sz="2800" dirty="0" smtClean="0"/>
              <a:t>and </a:t>
            </a:r>
            <a:r>
              <a:rPr lang="en-US" sz="2800" b="1" dirty="0" smtClean="0"/>
              <a:t>q</a:t>
            </a:r>
            <a:r>
              <a:rPr lang="en-US" sz="2800" dirty="0" smtClean="0"/>
              <a:t>, unite their two sets.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find</a:t>
            </a:r>
            <a:r>
              <a:rPr lang="en-US" sz="2800" dirty="0" smtClean="0"/>
              <a:t> in our first solution:</a:t>
            </a:r>
          </a:p>
          <a:p>
            <a:pPr lvl="1"/>
            <a:r>
              <a:rPr lang="en-US" sz="2400" dirty="0" smtClean="0"/>
              <a:t>Just checking </a:t>
            </a:r>
            <a:r>
              <a:rPr lang="en-US" sz="2400" b="1" dirty="0" smtClean="0"/>
              <a:t>id[p]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One instruction in C, a </a:t>
            </a:r>
            <a:r>
              <a:rPr lang="en-US" sz="2400" b="1" dirty="0" smtClean="0"/>
              <a:t>constant </a:t>
            </a:r>
            <a:r>
              <a:rPr lang="en-US" sz="2400" dirty="0" smtClean="0"/>
              <a:t>number of instructions on the CPU.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union </a:t>
            </a:r>
            <a:r>
              <a:rPr lang="en-US" sz="2800" dirty="0" smtClean="0"/>
              <a:t>in our first solution:</a:t>
            </a:r>
          </a:p>
          <a:p>
            <a:pPr lvl="1"/>
            <a:r>
              <a:rPr lang="en-US" sz="2400" dirty="0" smtClean="0"/>
              <a:t>At least N instructions, if </a:t>
            </a:r>
            <a:r>
              <a:rPr lang="en-US" sz="2400" b="1" dirty="0" smtClean="0"/>
              <a:t>p</a:t>
            </a:r>
            <a:r>
              <a:rPr lang="en-US" sz="2400" dirty="0" smtClean="0"/>
              <a:t> and </a:t>
            </a:r>
            <a:r>
              <a:rPr lang="en-US" sz="2400" b="1" dirty="0" smtClean="0"/>
              <a:t>q</a:t>
            </a:r>
            <a:r>
              <a:rPr lang="en-US" sz="2400" dirty="0" smtClean="0"/>
              <a:t> belong to different 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8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Suppose that we have a large number of computers, with no connectivity.</a:t>
            </a:r>
          </a:p>
          <a:p>
            <a:pPr lvl="1"/>
            <a:r>
              <a:rPr lang="en-US" dirty="0" smtClean="0"/>
              <a:t>No computer is connected to any other computer.</a:t>
            </a:r>
          </a:p>
          <a:p>
            <a:r>
              <a:rPr lang="en-US" dirty="0" smtClean="0"/>
              <a:t>We start establishing direct computer-to-computer links.</a:t>
            </a:r>
          </a:p>
          <a:p>
            <a:r>
              <a:rPr lang="en-US" dirty="0" smtClean="0"/>
              <a:t>We define connectivity(A, B) as follows:</a:t>
            </a:r>
          </a:p>
          <a:p>
            <a:pPr lvl="1"/>
            <a:r>
              <a:rPr lang="en-US" dirty="0" smtClean="0"/>
              <a:t>If A and B are directly linked, they are connected.</a:t>
            </a:r>
          </a:p>
          <a:p>
            <a:pPr lvl="1"/>
            <a:r>
              <a:rPr lang="en-US" dirty="0" smtClean="0"/>
              <a:t>If A and B are connected, and B and C are connected, then A and C are connected.</a:t>
            </a:r>
          </a:p>
          <a:p>
            <a:r>
              <a:rPr lang="en-US" dirty="0" smtClean="0"/>
              <a:t>Connectivity is </a:t>
            </a:r>
            <a:r>
              <a:rPr lang="en-US" i="1" dirty="0" smtClean="0"/>
              <a:t>transitive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414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Rewriting First Solution With Functions -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/* Made N smaller, so we can print all ids */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returns the set id of the object. */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unites the two sets specified by set_id1 and set_id2*/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set_id1,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set_id2,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set_id1)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set_id2;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81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Rewriting First Solution With Functions -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p, q,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id[N],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id[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%d", &amp;p, &amp;q) == 2)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find(p, id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find(q, id);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and %d were on the same set\n", p, q);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continue;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id, N);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 link led to set union\n", p, q);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   id[%d] = %d\n",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33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Rewrite?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rewritten code makes the </a:t>
            </a:r>
            <a:r>
              <a:rPr lang="en-US" b="1" dirty="0" smtClean="0"/>
              <a:t>find</a:t>
            </a:r>
            <a:r>
              <a:rPr lang="en-US" dirty="0" smtClean="0"/>
              <a:t> and </a:t>
            </a:r>
            <a:r>
              <a:rPr lang="en-US" b="1" dirty="0" smtClean="0"/>
              <a:t>union</a:t>
            </a:r>
            <a:r>
              <a:rPr lang="en-US" dirty="0" smtClean="0"/>
              <a:t> operations explicit.</a:t>
            </a:r>
          </a:p>
          <a:p>
            <a:r>
              <a:rPr lang="en-US" dirty="0" smtClean="0"/>
              <a:t>We can replace </a:t>
            </a:r>
            <a:r>
              <a:rPr lang="en-US" b="1" dirty="0" smtClean="0"/>
              <a:t>find</a:t>
            </a:r>
            <a:r>
              <a:rPr lang="en-US" dirty="0" smtClean="0"/>
              <a:t> and </a:t>
            </a:r>
            <a:r>
              <a:rPr lang="en-US" b="1" dirty="0" smtClean="0"/>
              <a:t>union</a:t>
            </a:r>
            <a:r>
              <a:rPr lang="en-US" dirty="0" smtClean="0"/>
              <a:t> as we wish, and we can keep the main function unchanged.</a:t>
            </a:r>
          </a:p>
          <a:p>
            <a:r>
              <a:rPr lang="en-US" dirty="0" smtClean="0"/>
              <a:t>Note: </a:t>
            </a:r>
            <a:r>
              <a:rPr lang="en-US" b="1" dirty="0" smtClean="0"/>
              <a:t>union</a:t>
            </a:r>
            <a:r>
              <a:rPr lang="en-US" dirty="0" smtClean="0"/>
              <a:t> is called </a:t>
            </a:r>
            <a:r>
              <a:rPr lang="en-US" b="1" dirty="0" err="1" smtClean="0"/>
              <a:t>set_union</a:t>
            </a:r>
            <a:r>
              <a:rPr lang="en-US" dirty="0" smtClean="0"/>
              <a:t> in the code, because </a:t>
            </a:r>
            <a:r>
              <a:rPr lang="en-US" b="1" dirty="0" smtClean="0"/>
              <a:t>union</a:t>
            </a:r>
            <a:r>
              <a:rPr lang="en-US" dirty="0"/>
              <a:t> </a:t>
            </a:r>
            <a:r>
              <a:rPr lang="en-US" dirty="0" smtClean="0"/>
              <a:t>is a reserved keywords in C.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dirty="0" smtClean="0"/>
              <a:t>Next: try different versions of </a:t>
            </a:r>
            <a:r>
              <a:rPr lang="en-US" b="1" dirty="0" smtClean="0"/>
              <a:t>find</a:t>
            </a:r>
            <a:r>
              <a:rPr lang="en-US" dirty="0" smtClean="0"/>
              <a:t> and </a:t>
            </a:r>
            <a:r>
              <a:rPr lang="en-US" b="1" dirty="0" smtClean="0"/>
              <a:t>union</a:t>
            </a:r>
            <a:r>
              <a:rPr lang="en-US" dirty="0" smtClean="0"/>
              <a:t>, to make the code more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43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id[p]</a:t>
            </a:r>
            <a:r>
              <a:rPr lang="en-US" sz="2800" dirty="0"/>
              <a:t> </a:t>
            </a:r>
            <a:r>
              <a:rPr lang="en-US" sz="2800" dirty="0" smtClean="0"/>
              <a:t>will not point to the </a:t>
            </a:r>
            <a:r>
              <a:rPr lang="en-US" sz="2800" dirty="0" err="1" smtClean="0"/>
              <a:t>set_id</a:t>
            </a:r>
            <a:r>
              <a:rPr lang="en-US" sz="2800" dirty="0" smtClean="0"/>
              <a:t> of p.</a:t>
            </a:r>
          </a:p>
          <a:p>
            <a:pPr lvl="1"/>
            <a:r>
              <a:rPr lang="en-US" sz="2400" dirty="0" smtClean="0"/>
              <a:t>It will point to just another element of the same set.</a:t>
            </a:r>
          </a:p>
          <a:p>
            <a:pPr lvl="1"/>
            <a:r>
              <a:rPr lang="en-US" sz="2400" dirty="0" smtClean="0"/>
              <a:t>Thus, </a:t>
            </a:r>
            <a:r>
              <a:rPr lang="en-US" sz="2400" b="1" dirty="0" smtClean="0"/>
              <a:t>id[p]</a:t>
            </a:r>
            <a:r>
              <a:rPr lang="en-US" sz="2400" dirty="0" smtClean="0"/>
              <a:t> initiates a sequence of elements:</a:t>
            </a:r>
          </a:p>
          <a:p>
            <a:pPr lvl="1"/>
            <a:r>
              <a:rPr lang="en-US" sz="2400" b="1" dirty="0" smtClean="0"/>
              <a:t>id[p] = p2, id[p2] = p3, …, id[</a:t>
            </a:r>
            <a:r>
              <a:rPr lang="en-US" sz="2400" b="1" dirty="0" err="1" smtClean="0"/>
              <a:t>pn</a:t>
            </a:r>
            <a:r>
              <a:rPr lang="en-US" sz="2400" b="1" dirty="0" smtClean="0"/>
              <a:t>] = </a:t>
            </a:r>
            <a:r>
              <a:rPr lang="en-US" sz="2400" b="1" dirty="0" err="1" smtClean="0"/>
              <a:t>pn</a:t>
            </a:r>
            <a:endParaRPr lang="en-US" sz="2400" b="1" dirty="0" smtClean="0"/>
          </a:p>
          <a:p>
            <a:r>
              <a:rPr lang="en-US" sz="2800" dirty="0" smtClean="0"/>
              <a:t>This sequence of elements ends when we find an element </a:t>
            </a:r>
            <a:r>
              <a:rPr lang="en-US" sz="2800" b="1" dirty="0" err="1" smtClean="0"/>
              <a:t>pn</a:t>
            </a:r>
            <a:r>
              <a:rPr lang="en-US" sz="2800" dirty="0"/>
              <a:t> </a:t>
            </a:r>
            <a:r>
              <a:rPr lang="en-US" sz="2800" dirty="0" smtClean="0"/>
              <a:t>such that </a:t>
            </a:r>
            <a:r>
              <a:rPr lang="en-US" sz="2800" b="1" dirty="0" smtClean="0"/>
              <a:t>id[</a:t>
            </a:r>
            <a:r>
              <a:rPr lang="en-US" sz="2800" b="1" dirty="0" err="1" smtClean="0"/>
              <a:t>pn</a:t>
            </a:r>
            <a:r>
              <a:rPr lang="en-US" sz="2800" b="1" dirty="0" smtClean="0"/>
              <a:t>] = </a:t>
            </a:r>
            <a:r>
              <a:rPr lang="en-US" sz="2800" b="1" dirty="0" err="1" smtClean="0"/>
              <a:t>pn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We will call this </a:t>
            </a:r>
            <a:r>
              <a:rPr lang="en-US" sz="2800" b="1" dirty="0" err="1" smtClean="0"/>
              <a:t>pn</a:t>
            </a:r>
            <a:r>
              <a:rPr lang="en-US" sz="2800" b="1" dirty="0" smtClean="0"/>
              <a:t> </a:t>
            </a:r>
            <a:r>
              <a:rPr lang="en-US" sz="2800" dirty="0" smtClean="0"/>
              <a:t>the id of the set.</a:t>
            </a:r>
          </a:p>
          <a:p>
            <a:r>
              <a:rPr lang="en-US" sz="2800" dirty="0" smtClean="0"/>
              <a:t>This sequence is not allowed to contain cycles.</a:t>
            </a:r>
          </a:p>
          <a:p>
            <a:r>
              <a:rPr lang="en-US" sz="2800" dirty="0" smtClean="0"/>
              <a:t>We re-implement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b="1" dirty="0" smtClean="0"/>
              <a:t>union</a:t>
            </a:r>
            <a:r>
              <a:rPr lang="en-US" sz="2800" dirty="0"/>
              <a:t> </a:t>
            </a:r>
            <a:r>
              <a:rPr lang="en-US" sz="2800" dirty="0" smtClean="0"/>
              <a:t>to follow these rules.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33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unites the two sets specified by set_id1 and set_id2 */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set_id2,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id[set_id1] = set_id2;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18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 </a:t>
            </a:r>
            <a:r>
              <a:rPr lang="en-US" dirty="0" smtClean="0"/>
              <a:t>Array Defines Trees of Pointers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By drawing out what points to what in the </a:t>
            </a:r>
            <a:r>
              <a:rPr lang="en-US" sz="2800" b="1" dirty="0" smtClean="0"/>
              <a:t>id </a:t>
            </a:r>
            <a:r>
              <a:rPr lang="en-US" sz="2800" dirty="0" smtClean="0"/>
              <a:t>array, we obtain trees.</a:t>
            </a:r>
          </a:p>
          <a:p>
            <a:pPr lvl="1"/>
            <a:r>
              <a:rPr lang="en-US" sz="2400" dirty="0" smtClean="0"/>
              <a:t>Each connected component corresponds to a tree.</a:t>
            </a:r>
          </a:p>
          <a:p>
            <a:pPr lvl="1"/>
            <a:r>
              <a:rPr lang="en-US" sz="2400" dirty="0" smtClean="0"/>
              <a:t>Each object </a:t>
            </a:r>
            <a:r>
              <a:rPr lang="en-US" sz="2400" b="1" dirty="0" smtClean="0"/>
              <a:t>p</a:t>
            </a:r>
            <a:r>
              <a:rPr lang="en-US" sz="2400" dirty="0" smtClean="0"/>
              <a:t> corresponds to a node whose parent is </a:t>
            </a:r>
            <a:r>
              <a:rPr lang="en-US" sz="2400" b="1" dirty="0" smtClean="0"/>
              <a:t>id[p]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Exception: if </a:t>
            </a:r>
            <a:r>
              <a:rPr lang="en-US" sz="2400" b="1" dirty="0" smtClean="0"/>
              <a:t>id[p] == p</a:t>
            </a:r>
            <a:r>
              <a:rPr lang="en-US" sz="2400" dirty="0" smtClean="0"/>
              <a:t>, then p is the </a:t>
            </a:r>
            <a:r>
              <a:rPr lang="en-US" sz="2400" b="1" dirty="0" smtClean="0"/>
              <a:t>root</a:t>
            </a:r>
            <a:r>
              <a:rPr lang="en-US" sz="2400" dirty="0" smtClean="0"/>
              <a:t> of a tree.</a:t>
            </a:r>
          </a:p>
          <a:p>
            <a:r>
              <a:rPr lang="en-US" sz="2800" dirty="0" smtClean="0"/>
              <a:t>In first version of Union-Find, a connected component of two or more objects corresponded to a tree with two levels.</a:t>
            </a:r>
          </a:p>
          <a:p>
            <a:r>
              <a:rPr lang="en-US" sz="2800" dirty="0" smtClean="0"/>
              <a:t>Now, a connected component of </a:t>
            </a:r>
            <a:r>
              <a:rPr lang="en-US" sz="2800" b="1" dirty="0" smtClean="0"/>
              <a:t>n</a:t>
            </a:r>
            <a:r>
              <a:rPr lang="en-US" sz="2800" dirty="0" smtClean="0"/>
              <a:t> objects (</a:t>
            </a:r>
            <a:r>
              <a:rPr lang="en-US" sz="2800" b="1" dirty="0" smtClean="0"/>
              <a:t>n </a:t>
            </a:r>
            <a:r>
              <a:rPr lang="en-US" sz="2800" dirty="0" smtClean="0"/>
              <a:t>&gt;= 2) can have anywhere from 2 to </a:t>
            </a:r>
            <a:r>
              <a:rPr lang="en-US" sz="2800" b="1" dirty="0" smtClean="0"/>
              <a:t>n</a:t>
            </a:r>
            <a:r>
              <a:rPr lang="en-US" sz="2800" dirty="0" smtClean="0"/>
              <a:t> levels.</a:t>
            </a:r>
          </a:p>
          <a:p>
            <a:r>
              <a:rPr lang="en-US" sz="2800" dirty="0" smtClean="0"/>
              <a:t>See textbook figures 1.4, 1.5 (pages 13-14).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5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time does </a:t>
            </a:r>
            <a:r>
              <a:rPr lang="en-US" b="1" dirty="0" smtClean="0"/>
              <a:t>union </a:t>
            </a:r>
            <a:r>
              <a:rPr lang="en-US" dirty="0" smtClean="0"/>
              <a:t>take?</a:t>
            </a:r>
          </a:p>
          <a:p>
            <a:r>
              <a:rPr lang="en-US" dirty="0" smtClean="0"/>
              <a:t>How much time does </a:t>
            </a:r>
            <a:r>
              <a:rPr lang="en-US" b="1" dirty="0" smtClean="0"/>
              <a:t>find </a:t>
            </a:r>
            <a:r>
              <a:rPr lang="en-US" dirty="0" smtClean="0"/>
              <a:t>take?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07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time does </a:t>
            </a:r>
            <a:r>
              <a:rPr lang="en-US" b="1" dirty="0" smtClean="0"/>
              <a:t>union </a:t>
            </a:r>
            <a:r>
              <a:rPr lang="en-US" dirty="0" smtClean="0"/>
              <a:t>take?</a:t>
            </a:r>
          </a:p>
          <a:p>
            <a:pPr lvl="1"/>
            <a:r>
              <a:rPr lang="en-US" dirty="0" smtClean="0"/>
              <a:t>a constant number of operations (which is the best result we could hope for).</a:t>
            </a:r>
          </a:p>
          <a:p>
            <a:r>
              <a:rPr lang="en-US" dirty="0" smtClean="0"/>
              <a:t>How much time does </a:t>
            </a:r>
            <a:r>
              <a:rPr lang="en-US" b="1" dirty="0" smtClean="0"/>
              <a:t>find </a:t>
            </a:r>
            <a:r>
              <a:rPr lang="en-US" dirty="0" smtClean="0"/>
              <a:t>take?</a:t>
            </a:r>
          </a:p>
          <a:p>
            <a:pPr lvl="1"/>
            <a:r>
              <a:rPr lang="en-US" b="1" dirty="0" smtClean="0"/>
              <a:t>find(p)</a:t>
            </a:r>
            <a:r>
              <a:rPr lang="en-US" dirty="0" smtClean="0"/>
              <a:t> needs to find the root of the tree that </a:t>
            </a:r>
            <a:r>
              <a:rPr lang="en-US" b="1" dirty="0" smtClean="0"/>
              <a:t>p</a:t>
            </a:r>
            <a:r>
              <a:rPr lang="en-US" dirty="0" smtClean="0"/>
              <a:t> belongs to. This needs at least as many instructions as the distance from </a:t>
            </a:r>
            <a:r>
              <a:rPr lang="en-US" b="1" dirty="0" smtClean="0"/>
              <a:t>p </a:t>
            </a:r>
            <a:r>
              <a:rPr lang="en-US" dirty="0" smtClean="0"/>
              <a:t>to the root of the tree.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03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Worst case?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335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Worst case: we process M links in this order:</a:t>
            </a:r>
          </a:p>
          <a:p>
            <a:pPr lvl="1"/>
            <a:r>
              <a:rPr lang="en-US" sz="2400" dirty="0" smtClean="0"/>
              <a:t>1 0</a:t>
            </a:r>
            <a:endParaRPr lang="en-US" sz="2400" dirty="0"/>
          </a:p>
          <a:p>
            <a:pPr lvl="1"/>
            <a:r>
              <a:rPr lang="en-US" sz="2400" dirty="0" smtClean="0"/>
              <a:t>2 1</a:t>
            </a:r>
            <a:endParaRPr lang="en-US" sz="2400" dirty="0"/>
          </a:p>
          <a:p>
            <a:pPr lvl="1"/>
            <a:r>
              <a:rPr lang="en-US" sz="2400" dirty="0" smtClean="0"/>
              <a:t>3 2</a:t>
            </a:r>
            <a:endParaRPr lang="en-US" sz="2400" dirty="0"/>
          </a:p>
          <a:p>
            <a:pPr lvl="1"/>
            <a:r>
              <a:rPr lang="en-US" sz="2400" dirty="0"/>
              <a:t>…</a:t>
            </a:r>
          </a:p>
          <a:p>
            <a:pPr lvl="1"/>
            <a:r>
              <a:rPr lang="en-US" sz="2400" dirty="0" smtClean="0"/>
              <a:t>M M-1</a:t>
            </a:r>
            <a:endParaRPr lang="en-US" sz="2400" dirty="0"/>
          </a:p>
          <a:p>
            <a:r>
              <a:rPr lang="en-US" sz="2800" dirty="0" smtClean="0"/>
              <a:t>Then, how will the ids look after we process each link?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7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2"/>
            <a:r>
              <a:rPr lang="en-US" dirty="0" smtClean="0"/>
              <a:t>How do we tell the computer? What do we need to provide?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03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Worst case: we process M links in this order:</a:t>
            </a:r>
          </a:p>
          <a:p>
            <a:pPr lvl="1"/>
            <a:r>
              <a:rPr lang="en-US" sz="2400" dirty="0"/>
              <a:t>1 0</a:t>
            </a:r>
          </a:p>
          <a:p>
            <a:pPr lvl="1"/>
            <a:r>
              <a:rPr lang="en-US" sz="2400" dirty="0"/>
              <a:t>2 1</a:t>
            </a:r>
          </a:p>
          <a:p>
            <a:pPr lvl="1"/>
            <a:r>
              <a:rPr lang="en-US" sz="2400" dirty="0"/>
              <a:t>3 2</a:t>
            </a:r>
          </a:p>
          <a:p>
            <a:pPr lvl="1"/>
            <a:r>
              <a:rPr lang="en-US" sz="2400" dirty="0"/>
              <a:t>…</a:t>
            </a:r>
          </a:p>
          <a:p>
            <a:pPr lvl="1"/>
            <a:r>
              <a:rPr lang="en-US" sz="2400" dirty="0"/>
              <a:t>M M-1</a:t>
            </a:r>
          </a:p>
          <a:p>
            <a:r>
              <a:rPr lang="en-US" sz="2800" dirty="0" smtClean="0"/>
              <a:t>Then, how will the ids look after we process the m-</a:t>
            </a:r>
            <a:r>
              <a:rPr lang="en-US" sz="2800" dirty="0" err="1" smtClean="0"/>
              <a:t>th</a:t>
            </a:r>
            <a:r>
              <a:rPr lang="en-US" sz="2800" dirty="0" smtClean="0"/>
              <a:t> link?</a:t>
            </a:r>
          </a:p>
          <a:p>
            <a:pPr lvl="1"/>
            <a:r>
              <a:rPr lang="en-US" sz="2400" dirty="0" smtClean="0"/>
              <a:t>id[m] = m-1, id[m-1] = m-2, id[m-2] = m-3, 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71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 smtClean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636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</a:p>
          <a:p>
            <a:pPr lvl="1"/>
            <a:r>
              <a:rPr lang="en-US" sz="2400" dirty="0" smtClean="0"/>
              <a:t>at least m instructions for the m-</a:t>
            </a:r>
            <a:r>
              <a:rPr lang="en-US" sz="2400" dirty="0" err="1" smtClean="0"/>
              <a:t>th</a:t>
            </a:r>
            <a:r>
              <a:rPr lang="en-US" sz="2400" dirty="0" smtClean="0"/>
              <a:t> link.</a:t>
            </a:r>
          </a:p>
          <a:p>
            <a:r>
              <a:rPr lang="en-US" sz="2800" dirty="0" smtClean="0"/>
              <a:t>Total?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600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</a:p>
          <a:p>
            <a:pPr lvl="1"/>
            <a:r>
              <a:rPr lang="en-US" sz="2400" dirty="0" smtClean="0"/>
              <a:t>at least m instructions for the m-</a:t>
            </a:r>
            <a:r>
              <a:rPr lang="en-US" sz="2400" dirty="0" err="1" smtClean="0"/>
              <a:t>th</a:t>
            </a:r>
            <a:r>
              <a:rPr lang="en-US" sz="2400" dirty="0" smtClean="0"/>
              <a:t> link.</a:t>
            </a:r>
          </a:p>
          <a:p>
            <a:r>
              <a:rPr lang="en-US" sz="2800" dirty="0" smtClean="0"/>
              <a:t>Total? 1 + 2 + 3 + … + M = 0.5 * M * (M+1). So, at least 0.5 * 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instructions.   </a:t>
            </a:r>
            <a:r>
              <a:rPr lang="en-US" sz="2800" b="1" dirty="0" smtClean="0"/>
              <a:t>Quadratic in M.</a:t>
            </a:r>
          </a:p>
          <a:p>
            <a:r>
              <a:rPr lang="en-US" sz="2800" dirty="0" smtClean="0"/>
              <a:t>Compare to first version: M*N. Which is better?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005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</a:p>
          <a:p>
            <a:pPr lvl="1"/>
            <a:r>
              <a:rPr lang="en-US" sz="2400" dirty="0" smtClean="0"/>
              <a:t>at least m instructions for the m-</a:t>
            </a:r>
            <a:r>
              <a:rPr lang="en-US" sz="2400" dirty="0" err="1" smtClean="0"/>
              <a:t>th</a:t>
            </a:r>
            <a:r>
              <a:rPr lang="en-US" sz="2400" dirty="0" smtClean="0"/>
              <a:t> link.</a:t>
            </a:r>
          </a:p>
          <a:p>
            <a:r>
              <a:rPr lang="en-US" sz="2800" dirty="0" smtClean="0"/>
              <a:t>Total? 1 + 2 + 3 + … + M = 0.5 * M * (M+1). So, at least 0.5 * 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instructions.   </a:t>
            </a:r>
            <a:r>
              <a:rPr lang="en-US" sz="2800" b="1" dirty="0" smtClean="0"/>
              <a:t>Quadratic in M.</a:t>
            </a:r>
          </a:p>
          <a:p>
            <a:r>
              <a:rPr lang="en-US" sz="2800" dirty="0" smtClean="0"/>
              <a:t>Compare to first version: M*N. Which is better?</a:t>
            </a:r>
          </a:p>
          <a:p>
            <a:pPr lvl="1"/>
            <a:r>
              <a:rPr lang="en-US" dirty="0" smtClean="0"/>
              <a:t>The new version, if M &lt; 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784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What if M &gt; N?</a:t>
            </a:r>
          </a:p>
          <a:p>
            <a:r>
              <a:rPr lang="en-US" sz="2800" dirty="0" smtClean="0"/>
              <a:t>Then the number of instructions is:</a:t>
            </a:r>
            <a:br>
              <a:rPr lang="en-US" sz="2800" dirty="0" smtClean="0"/>
            </a:br>
            <a:r>
              <a:rPr lang="en-US" sz="2800" dirty="0" smtClean="0"/>
              <a:t>1+2+3+…+N+N+…+N.</a:t>
            </a:r>
          </a:p>
          <a:p>
            <a:r>
              <a:rPr lang="en-US" sz="2800" dirty="0" smtClean="0"/>
              <a:t>Still better than first version (where we need M*N instructions). Compare: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1+2+3+…+N+N+…+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 </a:t>
            </a:r>
            <a:r>
              <a:rPr lang="en-US" sz="2800" dirty="0" smtClean="0"/>
              <a:t>(second version)</a:t>
            </a:r>
            <a:br>
              <a:rPr lang="en-US" sz="2800" dirty="0" smtClean="0"/>
            </a:b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N+N+N+…+N+N+…+N </a:t>
            </a:r>
            <a:r>
              <a:rPr lang="en-US" sz="2800" dirty="0" smtClean="0"/>
              <a:t>(first version)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116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same as in second version.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always change the id of the smaller set to that of the larger one.</a:t>
            </a:r>
          </a:p>
          <a:p>
            <a:pPr lvl="1"/>
            <a:r>
              <a:rPr lang="en-US" sz="2400" dirty="0" smtClean="0"/>
              <a:t>How do we know which set is smaller?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331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same as in second version.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always change the id of the smaller set to that of the larger one.</a:t>
            </a:r>
          </a:p>
          <a:p>
            <a:pPr lvl="1"/>
            <a:r>
              <a:rPr lang="en-US" sz="2400" dirty="0" smtClean="0"/>
              <a:t>How do we know which set is smaller?</a:t>
            </a:r>
          </a:p>
          <a:p>
            <a:pPr lvl="1"/>
            <a:r>
              <a:rPr lang="en-US" sz="2400" dirty="0" smtClean="0"/>
              <a:t>Use a new array, that keeps track of </a:t>
            </a:r>
            <a:r>
              <a:rPr lang="en-US" sz="2400" smtClean="0"/>
              <a:t>the size of each set.</a:t>
            </a:r>
            <a:endParaRPr lang="en-US" sz="2400" dirty="0" smtClean="0"/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878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same as in second version.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always change the id of the smaller set to that of the larger one.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set_id2,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if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[set_id1] &lt;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[set_id2])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id[set_id1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set_id2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[set_id2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id[set_id2] = set_id1;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[set_id1] +=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[set_id2];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879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p, q,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id[N],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1;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%d", &amp;p, &amp;q) == 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find(p, id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find(q, id);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and %d were on the same set\n",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continue;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 link led to set union\n",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   id[%d] = %d\n",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8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2"/>
            <a:r>
              <a:rPr lang="en-US" dirty="0" smtClean="0"/>
              <a:t>How do we tell the computer? What do we need to provide?</a:t>
            </a:r>
          </a:p>
          <a:p>
            <a:pPr lvl="2"/>
            <a:r>
              <a:rPr lang="en-US" dirty="0" smtClean="0"/>
              <a:t>Answer: we need to provide two integers, specifying the two computers that are getting linked.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74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117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r>
              <a:rPr lang="en-US" sz="2800" dirty="0" smtClean="0"/>
              <a:t>We get flatter trees. When we merge two trees, we avoid creating long chains.</a:t>
            </a:r>
          </a:p>
          <a:p>
            <a:r>
              <a:rPr lang="en-US" sz="2800" dirty="0" smtClean="0"/>
              <a:t>How does that improve running time?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8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r>
              <a:rPr lang="en-US" sz="2800" dirty="0" smtClean="0"/>
              <a:t>We get flatter trees. When we merge two trees, we avoid creating long chains.</a:t>
            </a:r>
          </a:p>
          <a:p>
            <a:r>
              <a:rPr lang="en-US" sz="2800" dirty="0" smtClean="0"/>
              <a:t>How does that improve running time?</a:t>
            </a:r>
          </a:p>
          <a:p>
            <a:r>
              <a:rPr lang="en-US" sz="2800" dirty="0" smtClean="0"/>
              <a:t>For a connected component of </a:t>
            </a:r>
            <a:r>
              <a:rPr lang="en-US" sz="2800" b="1" dirty="0" smtClean="0"/>
              <a:t>n</a:t>
            </a:r>
            <a:r>
              <a:rPr lang="en-US" sz="2800" dirty="0" smtClean="0"/>
              <a:t> objects, </a:t>
            </a:r>
            <a:r>
              <a:rPr lang="en-US" sz="2800" b="1" dirty="0" smtClean="0"/>
              <a:t>find</a:t>
            </a:r>
            <a:r>
              <a:rPr lang="en-US" sz="2800" dirty="0" smtClean="0"/>
              <a:t> will need at most log n operations.</a:t>
            </a:r>
          </a:p>
          <a:p>
            <a:pPr lvl="1"/>
            <a:r>
              <a:rPr lang="en-US" sz="2400" dirty="0" smtClean="0"/>
              <a:t>Remember, log is always base 2.</a:t>
            </a:r>
          </a:p>
          <a:p>
            <a:r>
              <a:rPr lang="en-US" sz="2800" dirty="0" smtClean="0"/>
              <a:t>Thus, now we need how many steps in total, for all the </a:t>
            </a:r>
            <a:r>
              <a:rPr lang="en-US" sz="2800" b="1" dirty="0" smtClean="0"/>
              <a:t>find </a:t>
            </a:r>
            <a:r>
              <a:rPr lang="en-US" sz="2800" dirty="0" smtClean="0"/>
              <a:t>operations in the program?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80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r>
              <a:rPr lang="en-US" sz="2800" dirty="0" smtClean="0"/>
              <a:t>We get flatter trees. When we merge two trees, we avoid creating long chains.</a:t>
            </a:r>
          </a:p>
          <a:p>
            <a:r>
              <a:rPr lang="en-US" sz="2800" dirty="0" smtClean="0"/>
              <a:t>How does that improve running time?</a:t>
            </a:r>
          </a:p>
          <a:p>
            <a:r>
              <a:rPr lang="en-US" sz="2800" dirty="0" smtClean="0"/>
              <a:t>For a connected component of </a:t>
            </a:r>
            <a:r>
              <a:rPr lang="en-US" sz="2800" b="1" dirty="0" smtClean="0"/>
              <a:t>n</a:t>
            </a:r>
            <a:r>
              <a:rPr lang="en-US" sz="2800" dirty="0" smtClean="0"/>
              <a:t> objects, </a:t>
            </a:r>
            <a:r>
              <a:rPr lang="en-US" sz="2800" b="1" dirty="0" smtClean="0"/>
              <a:t>find</a:t>
            </a:r>
            <a:r>
              <a:rPr lang="en-US" sz="2800" dirty="0" smtClean="0"/>
              <a:t> will need at most log n operations.</a:t>
            </a:r>
          </a:p>
          <a:p>
            <a:pPr lvl="1"/>
            <a:r>
              <a:rPr lang="en-US" sz="2400" dirty="0" smtClean="0"/>
              <a:t>Remember, log is always base 2.</a:t>
            </a:r>
          </a:p>
          <a:p>
            <a:r>
              <a:rPr lang="en-US" sz="2800" dirty="0" smtClean="0"/>
              <a:t>Thus, now we need at most M * log N steps in total.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80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As we go through a tree during a </a:t>
            </a:r>
            <a:r>
              <a:rPr lang="en-US" sz="2800" b="1" dirty="0" smtClean="0"/>
              <a:t>find </a:t>
            </a:r>
            <a:r>
              <a:rPr lang="en-US" sz="2800" dirty="0" smtClean="0"/>
              <a:t>operation, flatten the tree at the same time.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718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After repeated </a:t>
            </a:r>
            <a:r>
              <a:rPr lang="en-US" sz="2800" b="1" dirty="0" smtClean="0"/>
              <a:t>find</a:t>
            </a:r>
            <a:r>
              <a:rPr lang="en-US" sz="2800" dirty="0" smtClean="0"/>
              <a:t> operations, trees get flatter and flatter, and closer to the best case (two levels).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797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all trees are flat (2 levels), how many operations does a single </a:t>
            </a:r>
            <a:r>
              <a:rPr lang="en-US" sz="2800" b="1" dirty="0" smtClean="0"/>
              <a:t>find</a:t>
            </a:r>
            <a:r>
              <a:rPr lang="en-US" sz="2800" dirty="0" smtClean="0"/>
              <a:t>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936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all trees are flat (2 levels), how many operations does a single </a:t>
            </a:r>
            <a:r>
              <a:rPr lang="en-US" sz="2800" b="1" dirty="0" smtClean="0"/>
              <a:t>find</a:t>
            </a:r>
            <a:r>
              <a:rPr lang="en-US" sz="2800" dirty="0" smtClean="0"/>
              <a:t> take?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It just needs to check </a:t>
            </a:r>
            <a:r>
              <a:rPr lang="en-US" sz="2800" b="1" dirty="0" smtClean="0">
                <a:cs typeface="Courier New" panose="02070309020205020404" pitchFamily="49" charset="0"/>
              </a:rPr>
              <a:t>id[p]</a:t>
            </a:r>
            <a:r>
              <a:rPr lang="en-US" sz="2800" dirty="0" smtClean="0">
                <a:cs typeface="Courier New" panose="02070309020205020404" pitchFamily="49" charset="0"/>
              </a:rPr>
              <a:t>. The number of operations does not depend on the size of the connected component, or the total number of objects.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When the number of operations does not depend on any variables, we say that the number of operations is </a:t>
            </a:r>
            <a:r>
              <a:rPr lang="en-US" sz="2800" b="1" dirty="0" smtClean="0">
                <a:cs typeface="Courier New" panose="02070309020205020404" pitchFamily="49" charset="0"/>
              </a:rPr>
              <a:t>constant</a:t>
            </a:r>
            <a:r>
              <a:rPr lang="en-US" sz="2800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A constant number of operations is algorithmically the best case we can ever hope for.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1966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Problem: Membership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have a set </a:t>
            </a:r>
            <a:r>
              <a:rPr lang="en-US" b="1" dirty="0" smtClean="0"/>
              <a:t>S</a:t>
            </a:r>
            <a:r>
              <a:rPr lang="en-US" dirty="0" smtClean="0"/>
              <a:t> of </a:t>
            </a:r>
            <a:r>
              <a:rPr lang="en-US" b="1" dirty="0" smtClean="0"/>
              <a:t>N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Given an object </a:t>
            </a:r>
            <a:r>
              <a:rPr lang="en-US" b="1" dirty="0" smtClean="0"/>
              <a:t>v</a:t>
            </a:r>
            <a:r>
              <a:rPr lang="en-US" dirty="0" smtClean="0"/>
              <a:t>, we want to determine if </a:t>
            </a:r>
            <a:r>
              <a:rPr lang="en-US" b="1" dirty="0" smtClean="0"/>
              <a:t>v</a:t>
            </a:r>
            <a:r>
              <a:rPr lang="en-US" dirty="0" smtClean="0"/>
              <a:t> is an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simplicity, now we will only handle the case where objects are integers.</a:t>
            </a:r>
          </a:p>
          <a:p>
            <a:pPr lvl="1"/>
            <a:r>
              <a:rPr lang="en-US" dirty="0" smtClean="0"/>
              <a:t>It will become apparent later in the course that the solution actually works for much more general types of objects.</a:t>
            </a:r>
          </a:p>
          <a:p>
            <a:r>
              <a:rPr lang="en-US" dirty="0" smtClean="0"/>
              <a:t>Can anyone think of a simple solution for this problem?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268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have a set </a:t>
            </a:r>
            <a:r>
              <a:rPr lang="en-US" b="1" dirty="0" smtClean="0"/>
              <a:t>S</a:t>
            </a:r>
            <a:r>
              <a:rPr lang="en-US" dirty="0" smtClean="0"/>
              <a:t> of </a:t>
            </a:r>
            <a:r>
              <a:rPr lang="en-US" b="1" dirty="0" smtClean="0"/>
              <a:t>N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Given an object </a:t>
            </a:r>
            <a:r>
              <a:rPr lang="en-US" b="1" dirty="0" smtClean="0"/>
              <a:t>v</a:t>
            </a:r>
            <a:r>
              <a:rPr lang="en-US" dirty="0" smtClean="0"/>
              <a:t>, we want to determine if </a:t>
            </a:r>
            <a:r>
              <a:rPr lang="en-US" b="1" dirty="0" smtClean="0"/>
              <a:t>v</a:t>
            </a:r>
            <a:r>
              <a:rPr lang="en-US" dirty="0" smtClean="0"/>
              <a:t> is an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Sequential search:</a:t>
            </a:r>
          </a:p>
          <a:p>
            <a:pPr lvl="1"/>
            <a:r>
              <a:rPr lang="en-US" dirty="0" smtClean="0"/>
              <a:t>Compare </a:t>
            </a:r>
            <a:r>
              <a:rPr lang="en-US" b="1" dirty="0" smtClean="0"/>
              <a:t>v</a:t>
            </a:r>
            <a:r>
              <a:rPr lang="en-US" dirty="0" smtClean="0"/>
              <a:t> with every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long does this take?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What does it mean that "connectivity changed"?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13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have a set </a:t>
            </a:r>
            <a:r>
              <a:rPr lang="en-US" b="1" dirty="0" smtClean="0"/>
              <a:t>S</a:t>
            </a:r>
            <a:r>
              <a:rPr lang="en-US" dirty="0" smtClean="0"/>
              <a:t> of </a:t>
            </a:r>
            <a:r>
              <a:rPr lang="en-US" b="1" dirty="0" smtClean="0"/>
              <a:t>N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Given an object </a:t>
            </a:r>
            <a:r>
              <a:rPr lang="en-US" b="1" dirty="0" smtClean="0"/>
              <a:t>v</a:t>
            </a:r>
            <a:r>
              <a:rPr lang="en-US" dirty="0" smtClean="0"/>
              <a:t>, we want to determine if </a:t>
            </a:r>
            <a:r>
              <a:rPr lang="en-US" b="1" dirty="0" smtClean="0"/>
              <a:t>v</a:t>
            </a:r>
            <a:r>
              <a:rPr lang="en-US" dirty="0" smtClean="0"/>
              <a:t> is an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Sequential search:</a:t>
            </a:r>
          </a:p>
          <a:p>
            <a:pPr lvl="1"/>
            <a:r>
              <a:rPr lang="en-US" dirty="0" smtClean="0"/>
              <a:t>Compare </a:t>
            </a:r>
            <a:r>
              <a:rPr lang="en-US" b="1" dirty="0" smtClean="0"/>
              <a:t>v</a:t>
            </a:r>
            <a:r>
              <a:rPr lang="en-US" dirty="0" smtClean="0"/>
              <a:t> with every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long does this take?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v</a:t>
            </a:r>
            <a:r>
              <a:rPr lang="en-US" dirty="0" smtClean="0"/>
              <a:t> is in </a:t>
            </a:r>
            <a:r>
              <a:rPr lang="en-US" b="1" dirty="0" smtClean="0"/>
              <a:t>S</a:t>
            </a:r>
            <a:r>
              <a:rPr lang="en-US" dirty="0" smtClean="0"/>
              <a:t>, we need on average to compare </a:t>
            </a:r>
            <a:r>
              <a:rPr lang="en-US" b="1" dirty="0" smtClean="0"/>
              <a:t>v </a:t>
            </a:r>
            <a:r>
              <a:rPr lang="en-US" dirty="0" smtClean="0"/>
              <a:t>with |</a:t>
            </a:r>
            <a:r>
              <a:rPr lang="en-US" b="1" dirty="0" smtClean="0"/>
              <a:t>S</a:t>
            </a:r>
            <a:r>
              <a:rPr lang="en-US" dirty="0" smtClean="0"/>
              <a:t>|/2 objects.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v</a:t>
            </a:r>
            <a:r>
              <a:rPr lang="en-US" dirty="0" smtClean="0"/>
              <a:t> is not in </a:t>
            </a:r>
            <a:r>
              <a:rPr lang="en-US" b="1" dirty="0" smtClean="0"/>
              <a:t>S</a:t>
            </a:r>
            <a:r>
              <a:rPr lang="en-US" dirty="0" smtClean="0"/>
              <a:t>, we need compare </a:t>
            </a:r>
            <a:r>
              <a:rPr lang="en-US" b="1" dirty="0" smtClean="0"/>
              <a:t>v </a:t>
            </a:r>
            <a:r>
              <a:rPr lang="en-US" dirty="0" smtClean="0"/>
              <a:t>with all |</a:t>
            </a:r>
            <a:r>
              <a:rPr lang="en-US" b="1" dirty="0" smtClean="0"/>
              <a:t>S</a:t>
            </a:r>
            <a:r>
              <a:rPr lang="en-US" dirty="0" smtClean="0"/>
              <a:t>|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730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 - 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Assume that </a:t>
            </a:r>
            <a:r>
              <a:rPr lang="en-US" sz="2800" b="1" dirty="0" smtClean="0"/>
              <a:t>S</a:t>
            </a:r>
            <a:r>
              <a:rPr lang="en-US" sz="2800" dirty="0" smtClean="0"/>
              <a:t> is sorted in ascending order (this is an assumption that we did not make before).</a:t>
            </a:r>
          </a:p>
          <a:p>
            <a:r>
              <a:rPr lang="en-US" sz="2800" dirty="0" smtClean="0"/>
              <a:t>Sequential search, version 2:</a:t>
            </a:r>
          </a:p>
          <a:p>
            <a:pPr lvl="1"/>
            <a:r>
              <a:rPr lang="en-US" sz="2400" dirty="0" smtClean="0"/>
              <a:t>Compare </a:t>
            </a:r>
            <a:r>
              <a:rPr lang="en-US" sz="2400" b="1" dirty="0" smtClean="0"/>
              <a:t>v</a:t>
            </a:r>
            <a:r>
              <a:rPr lang="en-US" sz="2400" dirty="0" smtClean="0"/>
              <a:t> with every element of </a:t>
            </a:r>
            <a:r>
              <a:rPr lang="en-US" sz="2400" b="1" dirty="0" smtClean="0"/>
              <a:t>S</a:t>
            </a:r>
            <a:r>
              <a:rPr lang="en-US" sz="2400" dirty="0" smtClean="0"/>
              <a:t>, till we find the first element </a:t>
            </a:r>
            <a:r>
              <a:rPr lang="en-US" sz="2400" b="1" dirty="0" smtClean="0"/>
              <a:t>s</a:t>
            </a:r>
            <a:r>
              <a:rPr lang="en-US" sz="2400" dirty="0" smtClean="0"/>
              <a:t> such that </a:t>
            </a:r>
            <a:r>
              <a:rPr lang="en-US" sz="2400" b="1" dirty="0" smtClean="0"/>
              <a:t>s </a:t>
            </a:r>
            <a:r>
              <a:rPr lang="en-US" sz="2400" dirty="0" smtClean="0"/>
              <a:t>&gt;= </a:t>
            </a:r>
            <a:r>
              <a:rPr lang="en-US" sz="2400" b="1" dirty="0" smtClean="0"/>
              <a:t>v.</a:t>
            </a:r>
            <a:endParaRPr lang="en-US" sz="2400" dirty="0" smtClean="0"/>
          </a:p>
          <a:p>
            <a:pPr lvl="1"/>
            <a:r>
              <a:rPr lang="en-US" sz="2400" dirty="0" smtClean="0"/>
              <a:t>Then, if </a:t>
            </a:r>
            <a:r>
              <a:rPr lang="en-US" sz="2400" b="1" dirty="0" smtClean="0"/>
              <a:t>s</a:t>
            </a:r>
            <a:r>
              <a:rPr lang="en-US" sz="2400" dirty="0" smtClean="0"/>
              <a:t> != </a:t>
            </a:r>
            <a:r>
              <a:rPr lang="en-US" sz="2400" b="1" dirty="0" smtClean="0"/>
              <a:t>v</a:t>
            </a:r>
            <a:r>
              <a:rPr lang="en-US" sz="2400" b="1" dirty="0"/>
              <a:t> </a:t>
            </a:r>
            <a:r>
              <a:rPr lang="en-US" sz="2400" dirty="0" smtClean="0"/>
              <a:t>we can safely say that </a:t>
            </a:r>
            <a:r>
              <a:rPr lang="en-US" sz="2400" b="1" dirty="0" smtClean="0"/>
              <a:t>v</a:t>
            </a:r>
            <a:r>
              <a:rPr lang="en-US" sz="2400" dirty="0" smtClean="0"/>
              <a:t> is not in </a:t>
            </a:r>
            <a:r>
              <a:rPr lang="en-US" sz="2400" b="1" dirty="0" smtClean="0"/>
              <a:t>S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How long does this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257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 - 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Assume that </a:t>
            </a:r>
            <a:r>
              <a:rPr lang="en-US" sz="2800" b="1" dirty="0"/>
              <a:t>S</a:t>
            </a:r>
            <a:r>
              <a:rPr lang="en-US" sz="2800" dirty="0"/>
              <a:t> is sorted in ascending order (this is an assumption that we did not make before).</a:t>
            </a:r>
          </a:p>
          <a:p>
            <a:r>
              <a:rPr lang="en-US" sz="2800" dirty="0"/>
              <a:t>Sequential search, version 2:</a:t>
            </a:r>
          </a:p>
          <a:p>
            <a:pPr lvl="1"/>
            <a:r>
              <a:rPr lang="en-US" sz="2400" dirty="0"/>
              <a:t>Compare </a:t>
            </a:r>
            <a:r>
              <a:rPr lang="en-US" sz="2400" b="1" dirty="0"/>
              <a:t>v</a:t>
            </a:r>
            <a:r>
              <a:rPr lang="en-US" sz="2400" dirty="0"/>
              <a:t> with every element of </a:t>
            </a:r>
            <a:r>
              <a:rPr lang="en-US" sz="2400" b="1" dirty="0"/>
              <a:t>S</a:t>
            </a:r>
            <a:r>
              <a:rPr lang="en-US" sz="2400" dirty="0"/>
              <a:t>, till we find the first element </a:t>
            </a:r>
            <a:r>
              <a:rPr lang="en-US" sz="2400" b="1" dirty="0"/>
              <a:t>s</a:t>
            </a:r>
            <a:r>
              <a:rPr lang="en-US" sz="2400" dirty="0"/>
              <a:t> such that </a:t>
            </a:r>
            <a:r>
              <a:rPr lang="en-US" sz="2400" b="1" dirty="0"/>
              <a:t>s </a:t>
            </a:r>
            <a:r>
              <a:rPr lang="en-US" sz="2400" dirty="0"/>
              <a:t>&gt;= </a:t>
            </a:r>
            <a:r>
              <a:rPr lang="en-US" sz="2400" b="1" dirty="0"/>
              <a:t>v.</a:t>
            </a:r>
            <a:endParaRPr lang="en-US" sz="2400" dirty="0"/>
          </a:p>
          <a:p>
            <a:pPr lvl="1"/>
            <a:r>
              <a:rPr lang="en-US" sz="2400" dirty="0"/>
              <a:t>Then, if </a:t>
            </a:r>
            <a:r>
              <a:rPr lang="en-US" sz="2400" b="1" dirty="0"/>
              <a:t>s</a:t>
            </a:r>
            <a:r>
              <a:rPr lang="en-US" sz="2400" dirty="0"/>
              <a:t> != </a:t>
            </a:r>
            <a:r>
              <a:rPr lang="en-US" sz="2400" b="1" dirty="0"/>
              <a:t>v </a:t>
            </a:r>
            <a:r>
              <a:rPr lang="en-US" sz="2400" dirty="0"/>
              <a:t>we can safely say that </a:t>
            </a:r>
            <a:r>
              <a:rPr lang="en-US" sz="2400" b="1" dirty="0"/>
              <a:t>v</a:t>
            </a:r>
            <a:r>
              <a:rPr lang="en-US" sz="2400" dirty="0"/>
              <a:t> is not in </a:t>
            </a:r>
            <a:r>
              <a:rPr lang="en-US" sz="2400" b="1" dirty="0"/>
              <a:t>S</a:t>
            </a:r>
            <a:r>
              <a:rPr lang="en-US" sz="2400" dirty="0"/>
              <a:t>.</a:t>
            </a:r>
          </a:p>
          <a:p>
            <a:r>
              <a:rPr lang="en-US" sz="2800" dirty="0"/>
              <a:t>How long does this take?</a:t>
            </a:r>
          </a:p>
          <a:p>
            <a:pPr lvl="1"/>
            <a:r>
              <a:rPr lang="en-US" sz="2400" dirty="0" smtClean="0"/>
              <a:t>We need on average to compare </a:t>
            </a:r>
            <a:r>
              <a:rPr lang="en-US" sz="2400" b="1" dirty="0" smtClean="0"/>
              <a:t>v </a:t>
            </a:r>
            <a:r>
              <a:rPr lang="en-US" sz="2400" dirty="0" smtClean="0"/>
              <a:t>with |</a:t>
            </a:r>
            <a:r>
              <a:rPr lang="en-US" sz="2400" b="1" dirty="0" smtClean="0"/>
              <a:t>S</a:t>
            </a:r>
            <a:r>
              <a:rPr lang="en-US" sz="2400" dirty="0" smtClean="0"/>
              <a:t>|/2 objects, regardless of whether </a:t>
            </a:r>
            <a:r>
              <a:rPr lang="en-US" sz="2400" b="1" dirty="0" smtClean="0"/>
              <a:t>v</a:t>
            </a:r>
            <a:r>
              <a:rPr lang="en-US" sz="2400" dirty="0" smtClean="0"/>
              <a:t> is in </a:t>
            </a:r>
            <a:r>
              <a:rPr lang="en-US" sz="2400" b="1" dirty="0" smtClean="0"/>
              <a:t>S</a:t>
            </a:r>
            <a:r>
              <a:rPr lang="en-US" sz="2400" dirty="0" smtClean="0"/>
              <a:t> or not.</a:t>
            </a:r>
          </a:p>
          <a:p>
            <a:r>
              <a:rPr lang="en-US" sz="2800" dirty="0" smtClean="0"/>
              <a:t>A little bit better than when </a:t>
            </a:r>
            <a:r>
              <a:rPr lang="en-US" sz="2800" b="1" dirty="0" smtClean="0"/>
              <a:t>S</a:t>
            </a:r>
            <a:r>
              <a:rPr lang="en-US" sz="2800" dirty="0" smtClean="0"/>
              <a:t> was not sorted, but only by a factor of 2, only when </a:t>
            </a:r>
            <a:r>
              <a:rPr lang="en-US" sz="2800" b="1" dirty="0" smtClean="0"/>
              <a:t>v</a:t>
            </a:r>
            <a:r>
              <a:rPr lang="en-US" sz="2800" dirty="0" smtClean="0"/>
              <a:t> is not in </a:t>
            </a:r>
            <a:r>
              <a:rPr lang="en-US" sz="2800" b="1" dirty="0" smtClean="0"/>
              <a:t>S</a:t>
            </a:r>
            <a:r>
              <a:rPr lang="en-US" sz="2800" dirty="0" smtClean="0"/>
              <a:t>.</a:t>
            </a: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333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Again, assume </a:t>
            </a:r>
            <a:r>
              <a:rPr lang="en-US" sz="2800" dirty="0"/>
              <a:t>that </a:t>
            </a:r>
            <a:r>
              <a:rPr lang="en-US" sz="2800" b="1" dirty="0"/>
              <a:t>S</a:t>
            </a:r>
            <a:r>
              <a:rPr lang="en-US" sz="2800" dirty="0"/>
              <a:t> is sorted in ascending </a:t>
            </a:r>
            <a:r>
              <a:rPr lang="en-US" sz="2800" dirty="0" smtClean="0"/>
              <a:t>order.</a:t>
            </a:r>
            <a:endParaRPr lang="en-US" sz="2800" dirty="0"/>
          </a:p>
          <a:p>
            <a:r>
              <a:rPr lang="en-US" sz="2800" dirty="0" smtClean="0"/>
              <a:t>At first, if </a:t>
            </a:r>
            <a:r>
              <a:rPr lang="en-US" sz="2800" b="1" dirty="0" smtClean="0"/>
              <a:t>v</a:t>
            </a:r>
            <a:r>
              <a:rPr lang="en-US" sz="2800" dirty="0" smtClean="0"/>
              <a:t> is in </a:t>
            </a:r>
            <a:r>
              <a:rPr lang="en-US" sz="2800" b="1" dirty="0" smtClean="0"/>
              <a:t>S</a:t>
            </a:r>
            <a:r>
              <a:rPr lang="en-US" sz="2800" dirty="0" smtClean="0"/>
              <a:t>, </a:t>
            </a:r>
            <a:r>
              <a:rPr lang="en-US" sz="2800" b="1" dirty="0" smtClean="0"/>
              <a:t>v</a:t>
            </a:r>
            <a:r>
              <a:rPr lang="en-US" sz="2800" dirty="0" smtClean="0"/>
              <a:t> can appear in any position, from 0 to </a:t>
            </a:r>
            <a:r>
              <a:rPr lang="en-US" sz="2800" b="1" dirty="0" smtClean="0"/>
              <a:t>N</a:t>
            </a:r>
            <a:r>
              <a:rPr lang="en-US" sz="2800" dirty="0" smtClean="0"/>
              <a:t>-1 (where </a:t>
            </a:r>
            <a:r>
              <a:rPr lang="en-US" sz="2800" b="1" dirty="0" smtClean="0"/>
              <a:t>N</a:t>
            </a:r>
            <a:r>
              <a:rPr lang="en-US" sz="2800" dirty="0" smtClean="0"/>
              <a:t> is the size of </a:t>
            </a:r>
            <a:r>
              <a:rPr lang="en-US" sz="2800" b="1" dirty="0" smtClean="0"/>
              <a:t>S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Let's call </a:t>
            </a:r>
            <a:r>
              <a:rPr lang="en-US" sz="2800" b="1" dirty="0" smtClean="0"/>
              <a:t>left</a:t>
            </a:r>
            <a:r>
              <a:rPr lang="en-US" sz="2800" dirty="0" smtClean="0"/>
              <a:t> the leftmost position where </a:t>
            </a:r>
            <a:r>
              <a:rPr lang="en-US" sz="2800" b="1" dirty="0" smtClean="0"/>
              <a:t>v</a:t>
            </a:r>
            <a:r>
              <a:rPr lang="en-US" sz="2800" dirty="0" smtClean="0"/>
              <a:t> may be, and </a:t>
            </a:r>
            <a:r>
              <a:rPr lang="en-US" sz="2800" b="1" dirty="0" smtClean="0"/>
              <a:t>right </a:t>
            </a:r>
            <a:r>
              <a:rPr lang="en-US" sz="2800" dirty="0" smtClean="0"/>
              <a:t>the rightmost position where </a:t>
            </a:r>
            <a:r>
              <a:rPr lang="en-US" sz="2800" b="1" dirty="0" smtClean="0"/>
              <a:t>v</a:t>
            </a:r>
            <a:r>
              <a:rPr lang="en-US" sz="2800" dirty="0" smtClean="0"/>
              <a:t> may be.</a:t>
            </a:r>
          </a:p>
          <a:p>
            <a:r>
              <a:rPr lang="en-US" sz="2800" dirty="0" smtClean="0"/>
              <a:t>Initially:</a:t>
            </a:r>
          </a:p>
          <a:p>
            <a:pPr lvl="1"/>
            <a:r>
              <a:rPr lang="en-US" sz="2400" b="1" dirty="0" smtClean="0"/>
              <a:t>left</a:t>
            </a:r>
            <a:r>
              <a:rPr lang="en-US" sz="2400" b="1" dirty="0"/>
              <a:t> </a:t>
            </a:r>
            <a:r>
              <a:rPr lang="en-US" sz="2400" b="1" dirty="0" smtClean="0"/>
              <a:t>= 0</a:t>
            </a:r>
          </a:p>
          <a:p>
            <a:pPr lvl="1"/>
            <a:r>
              <a:rPr lang="en-US" sz="2400" b="1" dirty="0" smtClean="0"/>
              <a:t>right = N - 1</a:t>
            </a:r>
          </a:p>
          <a:p>
            <a:r>
              <a:rPr lang="en-US" sz="2800" dirty="0" smtClean="0"/>
              <a:t>Now, suppose we compare </a:t>
            </a:r>
            <a:r>
              <a:rPr lang="en-US" sz="2800" b="1" dirty="0" smtClean="0"/>
              <a:t>v</a:t>
            </a:r>
            <a:r>
              <a:rPr lang="en-US" sz="2800" dirty="0" smtClean="0"/>
              <a:t> with </a:t>
            </a:r>
            <a:r>
              <a:rPr lang="en-US" sz="2800" b="1" dirty="0" smtClean="0"/>
              <a:t>S[N/2].</a:t>
            </a:r>
          </a:p>
          <a:p>
            <a:pPr lvl="1"/>
            <a:r>
              <a:rPr lang="en-US" sz="2400" dirty="0" smtClean="0"/>
              <a:t>Note: if </a:t>
            </a:r>
            <a:r>
              <a:rPr lang="en-US" sz="2400" b="1" dirty="0" smtClean="0"/>
              <a:t>N/2</a:t>
            </a:r>
            <a:r>
              <a:rPr lang="en-US" sz="2400" dirty="0" smtClean="0"/>
              <a:t> is not an integer, round it down.</a:t>
            </a:r>
          </a:p>
          <a:p>
            <a:pPr lvl="1"/>
            <a:r>
              <a:rPr lang="en-US" sz="2400" dirty="0" smtClean="0"/>
              <a:t>What can we say about </a:t>
            </a:r>
            <a:r>
              <a:rPr lang="en-US" sz="2400" b="1" dirty="0" smtClean="0"/>
              <a:t>left</a:t>
            </a:r>
            <a:r>
              <a:rPr lang="en-US" sz="2400" dirty="0" smtClean="0"/>
              <a:t> and </a:t>
            </a:r>
            <a:r>
              <a:rPr lang="en-US" sz="2400" b="1" dirty="0" smtClean="0"/>
              <a:t>right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9397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Initially:</a:t>
            </a:r>
          </a:p>
          <a:p>
            <a:pPr lvl="1"/>
            <a:r>
              <a:rPr lang="en-US" sz="2400" b="1" dirty="0" smtClean="0"/>
              <a:t>left</a:t>
            </a:r>
            <a:r>
              <a:rPr lang="en-US" sz="2400" dirty="0"/>
              <a:t> </a:t>
            </a:r>
            <a:r>
              <a:rPr lang="en-US" sz="2400" dirty="0" smtClean="0"/>
              <a:t>= 0</a:t>
            </a:r>
          </a:p>
          <a:p>
            <a:pPr lvl="1"/>
            <a:r>
              <a:rPr lang="en-US" sz="2400" b="1" dirty="0" smtClean="0"/>
              <a:t>right</a:t>
            </a:r>
            <a:r>
              <a:rPr lang="en-US" sz="2400" dirty="0" smtClean="0"/>
              <a:t> = </a:t>
            </a:r>
            <a:r>
              <a:rPr lang="en-US" sz="2400" b="1" dirty="0" smtClean="0"/>
              <a:t>N </a:t>
            </a:r>
            <a:r>
              <a:rPr lang="en-US" sz="2400" dirty="0" smtClean="0"/>
              <a:t>- 1</a:t>
            </a:r>
          </a:p>
          <a:p>
            <a:r>
              <a:rPr lang="en-US" sz="2800" dirty="0" smtClean="0"/>
              <a:t>Now, suppose we compare </a:t>
            </a:r>
            <a:r>
              <a:rPr lang="en-US" sz="2800" b="1" dirty="0" smtClean="0"/>
              <a:t>v</a:t>
            </a:r>
            <a:r>
              <a:rPr lang="en-US" sz="2800" dirty="0" smtClean="0"/>
              <a:t> with </a:t>
            </a:r>
            <a:r>
              <a:rPr lang="en-US" sz="2800" b="1" dirty="0" smtClean="0"/>
              <a:t>S</a:t>
            </a:r>
            <a:r>
              <a:rPr lang="en-US" sz="2800" dirty="0" smtClean="0"/>
              <a:t>[</a:t>
            </a:r>
            <a:r>
              <a:rPr lang="en-US" sz="2800" b="1" dirty="0" smtClean="0"/>
              <a:t>N</a:t>
            </a:r>
            <a:r>
              <a:rPr lang="en-US" sz="2800" dirty="0" smtClean="0"/>
              <a:t>/2</a:t>
            </a:r>
            <a:r>
              <a:rPr lang="en-US" sz="2800" b="1" dirty="0" smtClean="0"/>
              <a:t>]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What can we say about </a:t>
            </a:r>
            <a:r>
              <a:rPr lang="en-US" sz="2400" b="1" dirty="0" smtClean="0"/>
              <a:t>left</a:t>
            </a:r>
            <a:r>
              <a:rPr lang="en-US" sz="2400" dirty="0" smtClean="0"/>
              <a:t> and </a:t>
            </a:r>
            <a:r>
              <a:rPr lang="en-US" sz="2400" b="1" dirty="0" smtClean="0"/>
              <a:t>right</a:t>
            </a:r>
            <a:r>
              <a:rPr lang="en-US" sz="2400" dirty="0" smtClean="0"/>
              <a:t>?</a:t>
            </a:r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v == S[N/2]</a:t>
            </a:r>
            <a:r>
              <a:rPr lang="en-US" sz="2800" dirty="0" smtClean="0"/>
              <a:t>, we found </a:t>
            </a:r>
            <a:r>
              <a:rPr lang="en-US" sz="2800" b="1" dirty="0" smtClean="0"/>
              <a:t>v</a:t>
            </a:r>
            <a:r>
              <a:rPr lang="en-US" sz="2800" dirty="0" smtClean="0"/>
              <a:t>, so we are done.</a:t>
            </a:r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v</a:t>
            </a:r>
            <a:r>
              <a:rPr lang="en-US" sz="2800" dirty="0" smtClean="0"/>
              <a:t> </a:t>
            </a:r>
            <a:r>
              <a:rPr lang="en-US" sz="2800" b="1" dirty="0" smtClean="0"/>
              <a:t>&lt; S[N/2]</a:t>
            </a:r>
            <a:r>
              <a:rPr lang="en-US" sz="2800" dirty="0" smtClean="0"/>
              <a:t>, then </a:t>
            </a:r>
            <a:r>
              <a:rPr lang="en-US" sz="2800" b="1" dirty="0" smtClean="0"/>
              <a:t>right = N/2 - 1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v &gt; S[N/2]</a:t>
            </a:r>
            <a:r>
              <a:rPr lang="en-US" sz="2800" dirty="0" smtClean="0"/>
              <a:t>, then </a:t>
            </a:r>
            <a:r>
              <a:rPr lang="en-US" sz="2800" b="1" dirty="0"/>
              <a:t>left = N/2 + 1</a:t>
            </a:r>
            <a:r>
              <a:rPr lang="en-US" sz="2800" dirty="0" smtClean="0"/>
              <a:t>.</a:t>
            </a:r>
            <a:endParaRPr lang="en-US" sz="2800" b="1" dirty="0" smtClean="0"/>
          </a:p>
          <a:p>
            <a:r>
              <a:rPr lang="en-US" sz="2800" dirty="0" smtClean="0"/>
              <a:t>Importance: We have reduced our search range in half, with a single comparison.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929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-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Determines if v is an element of S.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yes, it returns the position of v in a.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not, it returns -1.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 is the size of S.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search(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S[],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left, right;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left = 0; right = N-1;   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= 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left+right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)/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(v ==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return m;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(v &lt;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m-1; else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m+1;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86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elements do we need to compare </a:t>
            </a:r>
            <a:r>
              <a:rPr lang="en-US" b="1" dirty="0" smtClean="0"/>
              <a:t>v </a:t>
            </a:r>
            <a:r>
              <a:rPr lang="en-US" dirty="0" smtClean="0"/>
              <a:t>with, if </a:t>
            </a:r>
            <a:r>
              <a:rPr lang="en-US" b="1" dirty="0" smtClean="0"/>
              <a:t>S </a:t>
            </a:r>
            <a:r>
              <a:rPr lang="en-US" dirty="0" smtClean="0"/>
              <a:t>contains </a:t>
            </a:r>
            <a:r>
              <a:rPr lang="en-US" b="1" dirty="0" smtClean="0"/>
              <a:t>N</a:t>
            </a:r>
            <a:r>
              <a:rPr lang="en-US" dirty="0" smtClean="0"/>
              <a:t> objects?</a:t>
            </a:r>
          </a:p>
          <a:p>
            <a:r>
              <a:rPr lang="en-US" dirty="0" smtClean="0"/>
              <a:t>At most log(N).</a:t>
            </a:r>
          </a:p>
          <a:p>
            <a:r>
              <a:rPr lang="en-US" dirty="0" smtClean="0"/>
              <a:t>This is what we call </a:t>
            </a:r>
            <a:r>
              <a:rPr lang="en-US" b="1" dirty="0" smtClean="0"/>
              <a:t>logarithmic time complexity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</a:t>
            </a:r>
            <a:r>
              <a:rPr lang="en-US" b="1" dirty="0" smtClean="0"/>
              <a:t>constant time</a:t>
            </a:r>
            <a:r>
              <a:rPr lang="en-US" dirty="0" smtClean="0"/>
              <a:t> is the best we can hope, we are usually very happy with logarithmic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9579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 -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Suppose that we have an array of items (numbers, strings, etc.), that we want to sort.</a:t>
            </a:r>
          </a:p>
          <a:p>
            <a:r>
              <a:rPr lang="en-US" sz="2800" dirty="0" smtClean="0"/>
              <a:t>Why would we want to sort?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737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 -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that we have an array of items (numbers, strings, etc.), that we want to sort.</a:t>
            </a:r>
          </a:p>
          <a:p>
            <a:r>
              <a:rPr lang="en-US" sz="2800" dirty="0" smtClean="0"/>
              <a:t>Why would we want to sort?</a:t>
            </a:r>
          </a:p>
          <a:p>
            <a:pPr lvl="1"/>
            <a:r>
              <a:rPr lang="en-US" sz="2400" dirty="0" smtClean="0"/>
              <a:t>To use in binary search.</a:t>
            </a:r>
          </a:p>
          <a:p>
            <a:pPr lvl="1"/>
            <a:r>
              <a:rPr lang="en-US" sz="2400" dirty="0" smtClean="0"/>
              <a:t>To compute rankings, statistics (top-10, top-100, median).</a:t>
            </a:r>
          </a:p>
          <a:p>
            <a:r>
              <a:rPr lang="en-US" sz="2800" dirty="0" smtClean="0"/>
              <a:t>Sorting is one of the most common operations in software.</a:t>
            </a:r>
          </a:p>
          <a:p>
            <a:r>
              <a:rPr lang="en-US" sz="2800" dirty="0" smtClean="0"/>
              <a:t>In this course we will do several different sorting algorithms, with different properties.</a:t>
            </a:r>
          </a:p>
          <a:p>
            <a:r>
              <a:rPr lang="en-US" sz="2800" dirty="0" smtClean="0"/>
              <a:t>Today we will look at one of the simplest: Selection Sort.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4338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First step: find the smallest element, and exchange it with element at position 0.</a:t>
            </a:r>
          </a:p>
          <a:p>
            <a:r>
              <a:rPr lang="en-US" sz="2800" dirty="0" smtClean="0"/>
              <a:t>Second step: find the second smallest element, </a:t>
            </a:r>
            <a:r>
              <a:rPr lang="en-US" sz="2800" dirty="0"/>
              <a:t>and exchange it with element at position </a:t>
            </a:r>
            <a:r>
              <a:rPr lang="en-US" sz="2800" dirty="0" smtClean="0"/>
              <a:t>1.</a:t>
            </a:r>
          </a:p>
          <a:p>
            <a:r>
              <a:rPr lang="en-US" sz="2800" dirty="0" smtClean="0"/>
              <a:t>n-</a:t>
            </a:r>
            <a:r>
              <a:rPr lang="en-US" sz="2800" dirty="0" err="1" smtClean="0"/>
              <a:t>th</a:t>
            </a:r>
            <a:r>
              <a:rPr lang="en-US" sz="2800" dirty="0" smtClean="0"/>
              <a:t> step</a:t>
            </a:r>
            <a:r>
              <a:rPr lang="en-US" sz="2800" dirty="0"/>
              <a:t>: find the </a:t>
            </a:r>
            <a:r>
              <a:rPr lang="en-US" sz="2800" dirty="0" smtClean="0"/>
              <a:t>n-</a:t>
            </a:r>
            <a:r>
              <a:rPr lang="en-US" sz="2800" dirty="0" err="1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smallest element, and exchange it with element at position </a:t>
            </a:r>
            <a:r>
              <a:rPr lang="en-US" sz="2800" dirty="0" smtClean="0"/>
              <a:t>n-1.</a:t>
            </a:r>
          </a:p>
          <a:p>
            <a:r>
              <a:rPr lang="en-US" sz="2800" dirty="0" smtClean="0"/>
              <a:t>If we do this |S| times, then S will be sorted.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2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What does it mean that "connectivity changed"?</a:t>
            </a:r>
          </a:p>
          <a:p>
            <a:pPr lvl="2"/>
            <a:r>
              <a:rPr lang="en-US" dirty="0" smtClean="0"/>
              <a:t>It means that there exist at least two computers X and Y that were not connected before the new link was in place, but are connected now.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181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-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For simplicity, we only handle the case where the items are integers.</a:t>
            </a:r>
            <a:br>
              <a:rPr lang="en-US" sz="2800" dirty="0" smtClean="0"/>
            </a:br>
            <a:endParaRPr lang="en-US" sz="28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sort array S in ascending order.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 is the number of elements in S. */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selection(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S[],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j, temp;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 = i+1; j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N;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j++)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(S[j] &lt;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S[min])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min = j;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temp = S[min]; S[min] = S[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S[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temp;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700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- 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First step: find the smallest element, and exchange it with element at position 0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We need N-1 comparisons.</a:t>
            </a:r>
            <a:endParaRPr lang="en-US" sz="2400" dirty="0"/>
          </a:p>
          <a:p>
            <a:r>
              <a:rPr lang="en-US" sz="2800" dirty="0"/>
              <a:t>Second step: find the second smallest element, and exchange it with element at position 1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We need N-2 comparisons.</a:t>
            </a:r>
            <a:endParaRPr lang="en-US" sz="2400" dirty="0"/>
          </a:p>
          <a:p>
            <a:r>
              <a:rPr lang="en-US" sz="2800" dirty="0"/>
              <a:t>n-</a:t>
            </a:r>
            <a:r>
              <a:rPr lang="en-US" sz="2800" dirty="0" err="1"/>
              <a:t>th</a:t>
            </a:r>
            <a:r>
              <a:rPr lang="en-US" sz="2800" dirty="0"/>
              <a:t> step: find the n-</a:t>
            </a:r>
            <a:r>
              <a:rPr lang="en-US" sz="2800" dirty="0" err="1"/>
              <a:t>th</a:t>
            </a:r>
            <a:r>
              <a:rPr lang="en-US" sz="2800" dirty="0"/>
              <a:t> smallest element, and exchange it with element at position n-1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We need N-n comparisons.</a:t>
            </a:r>
            <a:endParaRPr lang="en-US" sz="2400" dirty="0"/>
          </a:p>
          <a:p>
            <a:r>
              <a:rPr lang="en-US" sz="2800" dirty="0" smtClean="0"/>
              <a:t>Total: (N-1) + (N-2) + (N-3) + … + 1 = about 0.5 * 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comparisons.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512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- 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Total: (N-1) + (N-2) + (N-3) + … + 1 = about 0.5 * N</a:t>
            </a:r>
            <a:r>
              <a:rPr lang="en-US" sz="2800" baseline="30000" dirty="0" smtClean="0"/>
              <a:t>2</a:t>
            </a:r>
            <a:r>
              <a:rPr lang="en-US" sz="2800" dirty="0"/>
              <a:t> </a:t>
            </a:r>
            <a:r>
              <a:rPr lang="en-US" sz="2800" dirty="0" smtClean="0"/>
              <a:t>comparisons.</a:t>
            </a:r>
            <a:endParaRPr lang="en-US" sz="2800" dirty="0"/>
          </a:p>
          <a:p>
            <a:r>
              <a:rPr lang="en-US" sz="2800" b="1" dirty="0"/>
              <a:t>Quadratic time complexity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Commonly used sorting algorithms are a bit more complicated, but have N * log(N) time complexity, which is much better (as N </a:t>
            </a:r>
            <a:r>
              <a:rPr lang="en-US" sz="2800" smtClean="0"/>
              <a:t>gets large).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1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Can you come up with an example where the new link does not change connectivity?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1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Can you come up with an example where the new link does not change connectivity?</a:t>
            </a:r>
          </a:p>
          <a:p>
            <a:pPr lvl="2"/>
            <a:r>
              <a:rPr lang="en-US" dirty="0" smtClean="0"/>
              <a:t>Suppose we have computers 1, 2, 3, 4. Suppose 1 and 2 are connected, and 2 and 3 are connected. Then, directly linking 1 to 3 does not add connectivity.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3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5188</Words>
  <Application>Microsoft Office PowerPoint</Application>
  <PresentationFormat>On-screen Show (4:3)</PresentationFormat>
  <Paragraphs>619</Paragraphs>
  <Slides>72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PowerPoint Presentation</vt:lpstr>
      <vt:lpstr>Examples of Algorithms</vt:lpstr>
      <vt:lpstr>Connectivity: An Example</vt:lpstr>
      <vt:lpstr>The Union-Find Problem</vt:lpstr>
      <vt:lpstr>The Union-Find Problem</vt:lpstr>
      <vt:lpstr>The Union-Find Problem</vt:lpstr>
      <vt:lpstr>The Union-Find Problem</vt:lpstr>
      <vt:lpstr>The Union-Find Problem</vt:lpstr>
      <vt:lpstr>The Union-Find Problem</vt:lpstr>
      <vt:lpstr>The Union-Find Problem</vt:lpstr>
      <vt:lpstr>A Useful Connectivity Property</vt:lpstr>
      <vt:lpstr>Initial Connectivity</vt:lpstr>
      <vt:lpstr>Initial Connectivity</vt:lpstr>
      <vt:lpstr>Labeling Connected Components</vt:lpstr>
      <vt:lpstr>Labeling Connected Components</vt:lpstr>
      <vt:lpstr>The Union-Find Problem</vt:lpstr>
      <vt:lpstr>Union-Find: First Solution</vt:lpstr>
      <vt:lpstr>Union-Find: First Solution</vt:lpstr>
      <vt:lpstr>Union-Find: First Solution</vt:lpstr>
      <vt:lpstr>Union-Find: First Solution</vt:lpstr>
      <vt:lpstr>Union-Find: First Solution</vt:lpstr>
      <vt:lpstr>Time Analysis</vt:lpstr>
      <vt:lpstr>Time Analysis</vt:lpstr>
      <vt:lpstr>Time Analysis</vt:lpstr>
      <vt:lpstr>Time Analysis</vt:lpstr>
      <vt:lpstr>Time Analysis</vt:lpstr>
      <vt:lpstr>Time Analysis</vt:lpstr>
      <vt:lpstr>The Find and Union Operations</vt:lpstr>
      <vt:lpstr>The Find and Union Operations</vt:lpstr>
      <vt:lpstr>Rewriting First Solution With Functions - Part 1</vt:lpstr>
      <vt:lpstr>Rewriting First Solution With Functions - Part 2</vt:lpstr>
      <vt:lpstr>Why Rewrite?</vt:lpstr>
      <vt:lpstr>Next Version</vt:lpstr>
      <vt:lpstr>Second Version</vt:lpstr>
      <vt:lpstr>id Array Defines Trees of Pointers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Third Version</vt:lpstr>
      <vt:lpstr>Third Version</vt:lpstr>
      <vt:lpstr>Third Version</vt:lpstr>
      <vt:lpstr>Third Version</vt:lpstr>
      <vt:lpstr>Time Analysis of Third Version</vt:lpstr>
      <vt:lpstr>Time Analysis of Third Version</vt:lpstr>
      <vt:lpstr>Time Analysis of Third Version</vt:lpstr>
      <vt:lpstr>Time Analysis of Third Version</vt:lpstr>
      <vt:lpstr>Optional: Fourth Version</vt:lpstr>
      <vt:lpstr>Optional: Fourth Version</vt:lpstr>
      <vt:lpstr>Optional: Fourth Version</vt:lpstr>
      <vt:lpstr>Optional: Fourth Version</vt:lpstr>
      <vt:lpstr>Next Problem: Membership Search</vt:lpstr>
      <vt:lpstr>Sequential Search</vt:lpstr>
      <vt:lpstr>Sequential Search</vt:lpstr>
      <vt:lpstr>Sequential Search - Version 2</vt:lpstr>
      <vt:lpstr>Sequential Search - Version 2</vt:lpstr>
      <vt:lpstr>Binary Search</vt:lpstr>
      <vt:lpstr>Binary Search</vt:lpstr>
      <vt:lpstr>Binary Search - Code</vt:lpstr>
      <vt:lpstr>Time Analysis of Binary Search</vt:lpstr>
      <vt:lpstr>Next Problem - Sorting</vt:lpstr>
      <vt:lpstr>Next Problem - Sorting</vt:lpstr>
      <vt:lpstr>Selection Sort</vt:lpstr>
      <vt:lpstr>Selection Sort - Code</vt:lpstr>
      <vt:lpstr>Selection Sort - Time Analysis</vt:lpstr>
      <vt:lpstr>Selection Sort - Time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234</cp:revision>
  <dcterms:created xsi:type="dcterms:W3CDTF">2006-08-16T00:00:00Z</dcterms:created>
  <dcterms:modified xsi:type="dcterms:W3CDTF">2014-07-10T00:30:42Z</dcterms:modified>
</cp:coreProperties>
</file>