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5"/>
  </p:notesMasterIdLst>
  <p:handoutMasterIdLst>
    <p:handoutMasterId r:id="rId9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91" r:id="rId27"/>
    <p:sldId id="292" r:id="rId28"/>
    <p:sldId id="288" r:id="rId29"/>
    <p:sldId id="330" r:id="rId30"/>
    <p:sldId id="331" r:id="rId31"/>
    <p:sldId id="286" r:id="rId32"/>
    <p:sldId id="293" r:id="rId33"/>
    <p:sldId id="295" r:id="rId34"/>
    <p:sldId id="294" r:id="rId35"/>
    <p:sldId id="297" r:id="rId36"/>
    <p:sldId id="296" r:id="rId37"/>
    <p:sldId id="298" r:id="rId38"/>
    <p:sldId id="299" r:id="rId39"/>
    <p:sldId id="300" r:id="rId40"/>
    <p:sldId id="302" r:id="rId41"/>
    <p:sldId id="301" r:id="rId42"/>
    <p:sldId id="303" r:id="rId43"/>
    <p:sldId id="304" r:id="rId44"/>
    <p:sldId id="305" r:id="rId45"/>
    <p:sldId id="306" r:id="rId46"/>
    <p:sldId id="307" r:id="rId47"/>
    <p:sldId id="357" r:id="rId48"/>
    <p:sldId id="358" r:id="rId49"/>
    <p:sldId id="359" r:id="rId50"/>
    <p:sldId id="361" r:id="rId51"/>
    <p:sldId id="360" r:id="rId52"/>
    <p:sldId id="362" r:id="rId53"/>
    <p:sldId id="308" r:id="rId54"/>
    <p:sldId id="310" r:id="rId55"/>
    <p:sldId id="312" r:id="rId56"/>
    <p:sldId id="313" r:id="rId57"/>
    <p:sldId id="314" r:id="rId58"/>
    <p:sldId id="315" r:id="rId59"/>
    <p:sldId id="316" r:id="rId60"/>
    <p:sldId id="317" r:id="rId61"/>
    <p:sldId id="319" r:id="rId62"/>
    <p:sldId id="320" r:id="rId63"/>
    <p:sldId id="318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63" r:id="rId73"/>
    <p:sldId id="366" r:id="rId74"/>
    <p:sldId id="365" r:id="rId75"/>
    <p:sldId id="334" r:id="rId76"/>
    <p:sldId id="337" r:id="rId77"/>
    <p:sldId id="335" r:id="rId78"/>
    <p:sldId id="336" r:id="rId79"/>
    <p:sldId id="338" r:id="rId80"/>
    <p:sldId id="348" r:id="rId81"/>
    <p:sldId id="339" r:id="rId82"/>
    <p:sldId id="341" r:id="rId83"/>
    <p:sldId id="342" r:id="rId84"/>
    <p:sldId id="349" r:id="rId85"/>
    <p:sldId id="340" r:id="rId86"/>
    <p:sldId id="343" r:id="rId87"/>
    <p:sldId id="350" r:id="rId88"/>
    <p:sldId id="346" r:id="rId89"/>
    <p:sldId id="347" r:id="rId90"/>
    <p:sldId id="352" r:id="rId91"/>
    <p:sldId id="353" r:id="rId92"/>
    <p:sldId id="354" r:id="rId93"/>
    <p:sldId id="355" r:id="rId9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7"/>
            <p14:sldId id="268"/>
            <p14:sldId id="269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91"/>
            <p14:sldId id="292"/>
            <p14:sldId id="288"/>
            <p14:sldId id="330"/>
            <p14:sldId id="331"/>
          </p14:sldIdLst>
        </p14:section>
        <p14:section name="Untitled Section" id="{038C0203-8B1E-4E06-B246-E666C86F662A}">
          <p14:sldIdLst>
            <p14:sldId id="286"/>
            <p14:sldId id="293"/>
            <p14:sldId id="295"/>
            <p14:sldId id="294"/>
            <p14:sldId id="297"/>
            <p14:sldId id="296"/>
            <p14:sldId id="298"/>
            <p14:sldId id="299"/>
            <p14:sldId id="300"/>
            <p14:sldId id="302"/>
            <p14:sldId id="301"/>
            <p14:sldId id="303"/>
            <p14:sldId id="304"/>
            <p14:sldId id="305"/>
            <p14:sldId id="306"/>
            <p14:sldId id="307"/>
            <p14:sldId id="357"/>
            <p14:sldId id="358"/>
            <p14:sldId id="359"/>
            <p14:sldId id="361"/>
            <p14:sldId id="360"/>
            <p14:sldId id="362"/>
            <p14:sldId id="308"/>
            <p14:sldId id="310"/>
            <p14:sldId id="312"/>
            <p14:sldId id="313"/>
            <p14:sldId id="314"/>
            <p14:sldId id="315"/>
            <p14:sldId id="316"/>
            <p14:sldId id="317"/>
            <p14:sldId id="319"/>
            <p14:sldId id="320"/>
            <p14:sldId id="318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63"/>
            <p14:sldId id="366"/>
            <p14:sldId id="365"/>
            <p14:sldId id="334"/>
            <p14:sldId id="337"/>
            <p14:sldId id="335"/>
            <p14:sldId id="336"/>
            <p14:sldId id="338"/>
            <p14:sldId id="348"/>
            <p14:sldId id="339"/>
            <p14:sldId id="341"/>
            <p14:sldId id="342"/>
            <p14:sldId id="349"/>
            <p14:sldId id="340"/>
            <p14:sldId id="343"/>
            <p14:sldId id="350"/>
            <p14:sldId id="346"/>
            <p14:sldId id="347"/>
            <p14:sldId id="352"/>
            <p14:sldId id="353"/>
            <p14:sldId id="354"/>
            <p14:sldId id="35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8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Analysis of Algorithms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Mathematical Analysis of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Some times it may be hard to mathematically predict how fast an algorithm will run.</a:t>
            </a:r>
          </a:p>
          <a:p>
            <a:r>
              <a:rPr lang="en-US" sz="2800" dirty="0" smtClean="0"/>
              <a:t>However, we will study a relatively small set of techniques that applies on a relatively broad range of algorithms.</a:t>
            </a:r>
          </a:p>
          <a:p>
            <a:r>
              <a:rPr lang="en-US" sz="2800" dirty="0" smtClean="0"/>
              <a:t>First technique: find </a:t>
            </a:r>
            <a:r>
              <a:rPr lang="en-US" sz="2800" b="1" u="sng" dirty="0" smtClean="0"/>
              <a:t>key operations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u="sng" dirty="0" smtClean="0"/>
              <a:t>key quantities</a:t>
            </a:r>
            <a:r>
              <a:rPr lang="en-US" dirty="0" smtClean="0"/>
              <a:t>.</a:t>
            </a:r>
            <a:endParaRPr lang="en-US" sz="2800" dirty="0" smtClean="0"/>
          </a:p>
          <a:p>
            <a:pPr lvl="1"/>
            <a:r>
              <a:rPr lang="en-US" sz="2400" dirty="0" smtClean="0"/>
              <a:t>Identify the important </a:t>
            </a:r>
            <a:r>
              <a:rPr lang="en-US" sz="2400" b="1" dirty="0" smtClean="0"/>
              <a:t>operations in the program </a:t>
            </a:r>
            <a:r>
              <a:rPr lang="en-US" sz="2400" dirty="0" smtClean="0"/>
              <a:t>that constitute the bottleneck in the computations.</a:t>
            </a:r>
          </a:p>
          <a:p>
            <a:pPr lvl="2"/>
            <a:r>
              <a:rPr lang="en-US" sz="2000" dirty="0" smtClean="0"/>
              <a:t>This way, we can focus on estimating the number of times these operations are performed, vs. trying to estimate the number of CPU instructions and/or nanoseconds the program will take.</a:t>
            </a:r>
          </a:p>
          <a:p>
            <a:pPr lvl="1"/>
            <a:r>
              <a:rPr lang="en-US" sz="2400" dirty="0" smtClean="0"/>
              <a:t>Identify a few key quantities that measure the </a:t>
            </a:r>
            <a:r>
              <a:rPr lang="en-US" sz="2400" b="1" dirty="0" smtClean="0"/>
              <a:t>size of th</a:t>
            </a:r>
            <a:r>
              <a:rPr lang="en-US" b="1" dirty="0" smtClean="0"/>
              <a:t>e data </a:t>
            </a:r>
            <a:r>
              <a:rPr lang="en-US" sz="2400" dirty="0" smtClean="0"/>
              <a:t>that determine the running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87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Key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We said it is a good idea to identify the important </a:t>
            </a:r>
            <a:r>
              <a:rPr lang="en-US" sz="2800" b="1" dirty="0" smtClean="0"/>
              <a:t>operations in the code</a:t>
            </a:r>
            <a:r>
              <a:rPr lang="en-US" sz="2800" dirty="0" smtClean="0"/>
              <a:t>, </a:t>
            </a:r>
            <a:r>
              <a:rPr lang="en-US" sz="2800" dirty="0"/>
              <a:t>that constitute the bottleneck in the computations.</a:t>
            </a:r>
          </a:p>
          <a:p>
            <a:r>
              <a:rPr lang="en-US" sz="2800" dirty="0"/>
              <a:t>How can we do </a:t>
            </a:r>
            <a:r>
              <a:rPr lang="en-US" sz="2800" dirty="0" smtClean="0"/>
              <a:t>that?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5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Key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We said it is a good idea to identify the important </a:t>
            </a:r>
            <a:r>
              <a:rPr lang="en-US" sz="2800" b="1" dirty="0"/>
              <a:t>operations </a:t>
            </a:r>
            <a:r>
              <a:rPr lang="en-US" sz="2800" b="1" dirty="0" smtClean="0"/>
              <a:t>in the code</a:t>
            </a:r>
            <a:r>
              <a:rPr lang="en-US" sz="2800" dirty="0" smtClean="0"/>
              <a:t>,</a:t>
            </a:r>
            <a:r>
              <a:rPr lang="en-US" sz="2800" b="1" dirty="0" smtClean="0"/>
              <a:t> </a:t>
            </a:r>
            <a:r>
              <a:rPr lang="en-US" sz="2800" dirty="0" smtClean="0"/>
              <a:t>that </a:t>
            </a:r>
            <a:r>
              <a:rPr lang="en-US" sz="2800" dirty="0"/>
              <a:t>constitute the bottleneck in the computations.</a:t>
            </a:r>
          </a:p>
          <a:p>
            <a:r>
              <a:rPr lang="en-US" sz="2800" dirty="0"/>
              <a:t>How can we do </a:t>
            </a:r>
            <a:r>
              <a:rPr lang="en-US" sz="2800" dirty="0" smtClean="0"/>
              <a:t>that?</a:t>
            </a:r>
          </a:p>
          <a:p>
            <a:pPr lvl="1"/>
            <a:r>
              <a:rPr lang="en-US" sz="2400" dirty="0" smtClean="0"/>
              <a:t>One </a:t>
            </a:r>
            <a:r>
              <a:rPr lang="en-US" sz="2400" dirty="0"/>
              <a:t>approach is to just think about it.</a:t>
            </a:r>
          </a:p>
          <a:p>
            <a:pPr lvl="1"/>
            <a:r>
              <a:rPr lang="en-US" sz="2400" dirty="0"/>
              <a:t>Another approach is to use software profilers, which show how much time is spent on each line of code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88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Key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were the key operations for Union Find?</a:t>
            </a:r>
          </a:p>
          <a:p>
            <a:pPr lvl="1"/>
            <a:r>
              <a:rPr lang="en-US" sz="2400" dirty="0" smtClean="0"/>
              <a:t>???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What were the key operations for Binary Search?</a:t>
            </a:r>
          </a:p>
          <a:p>
            <a:pPr lvl="1"/>
            <a:r>
              <a:rPr lang="en-US" sz="2400" dirty="0" smtClean="0"/>
              <a:t>???</a:t>
            </a:r>
          </a:p>
          <a:p>
            <a:r>
              <a:rPr lang="en-US" sz="2800" dirty="0" smtClean="0"/>
              <a:t>What were the key operations for Selection Sort?</a:t>
            </a:r>
          </a:p>
          <a:p>
            <a:pPr lvl="1"/>
            <a:r>
              <a:rPr lang="en-US" sz="2400" dirty="0" smtClean="0"/>
              <a:t>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00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Key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were the key operations for Union Find?</a:t>
            </a:r>
            <a:endParaRPr lang="en-US" sz="2800" dirty="0"/>
          </a:p>
          <a:p>
            <a:pPr lvl="1"/>
            <a:r>
              <a:rPr lang="en-US" sz="2400" dirty="0" smtClean="0"/>
              <a:t>Checking and changing ids in </a:t>
            </a:r>
            <a:r>
              <a:rPr lang="en-US" sz="2400" b="1" dirty="0" smtClean="0"/>
              <a:t>Find.</a:t>
            </a:r>
          </a:p>
          <a:p>
            <a:pPr lvl="1"/>
            <a:r>
              <a:rPr lang="en-US" dirty="0"/>
              <a:t>Checking and changing ids in </a:t>
            </a:r>
            <a:r>
              <a:rPr lang="en-US" sz="2400" b="1" dirty="0" smtClean="0"/>
              <a:t>Union</a:t>
            </a:r>
            <a:r>
              <a:rPr lang="en-US" sz="2400" dirty="0" smtClean="0"/>
              <a:t>.</a:t>
            </a:r>
          </a:p>
          <a:p>
            <a:r>
              <a:rPr lang="en-US" sz="2800" dirty="0" smtClean="0"/>
              <a:t>What were the key operations for Binary Search?</a:t>
            </a:r>
          </a:p>
          <a:p>
            <a:pPr lvl="1"/>
            <a:r>
              <a:rPr lang="en-US" sz="2400" dirty="0" smtClean="0"/>
              <a:t>Comparisons between numbers.</a:t>
            </a:r>
          </a:p>
          <a:p>
            <a:r>
              <a:rPr lang="en-US" sz="2800" dirty="0" smtClean="0"/>
              <a:t>What were the key operations for Selection Sort?</a:t>
            </a:r>
          </a:p>
          <a:p>
            <a:pPr lvl="1"/>
            <a:r>
              <a:rPr lang="en-US" dirty="0"/>
              <a:t>Comparisons between numbers.</a:t>
            </a:r>
          </a:p>
          <a:p>
            <a:r>
              <a:rPr lang="en-US" sz="2800" dirty="0" smtClean="0"/>
              <a:t>In all three cases, the running time was proportional to the total number of those key operations.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9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Key </a:t>
            </a:r>
            <a:r>
              <a:rPr lang="en-US" dirty="0" smtClean="0"/>
              <a:t>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said that it is a good idea to identify a few key quantities that </a:t>
            </a:r>
            <a:r>
              <a:rPr lang="en-US" dirty="0" smtClean="0"/>
              <a:t>measure the </a:t>
            </a:r>
            <a:r>
              <a:rPr lang="en-US" b="1" dirty="0" smtClean="0"/>
              <a:t>size of the data </a:t>
            </a:r>
            <a:r>
              <a:rPr lang="en-US" dirty="0" smtClean="0"/>
              <a:t>and </a:t>
            </a:r>
            <a:r>
              <a:rPr lang="en-US" dirty="0"/>
              <a:t>that are the most important in determining the running time.</a:t>
            </a:r>
          </a:p>
          <a:p>
            <a:r>
              <a:rPr lang="en-US" dirty="0" smtClean="0"/>
              <a:t>What </a:t>
            </a:r>
            <a:r>
              <a:rPr lang="en-US" dirty="0"/>
              <a:t>were the key quantities for Union-Find?</a:t>
            </a:r>
          </a:p>
          <a:p>
            <a:pPr lvl="1"/>
            <a:r>
              <a:rPr lang="en-US" dirty="0" smtClean="0"/>
              <a:t>???</a:t>
            </a:r>
          </a:p>
          <a:p>
            <a:r>
              <a:rPr lang="en-US" dirty="0"/>
              <a:t>What were the key quantities for Binary Search?</a:t>
            </a:r>
          </a:p>
          <a:p>
            <a:pPr lvl="1"/>
            <a:r>
              <a:rPr lang="en-US" dirty="0"/>
              <a:t>???</a:t>
            </a:r>
          </a:p>
          <a:p>
            <a:r>
              <a:rPr lang="en-US" dirty="0"/>
              <a:t>What were the key quantities for </a:t>
            </a:r>
            <a:r>
              <a:rPr lang="en-US" dirty="0" smtClean="0"/>
              <a:t>Selection Sort?</a:t>
            </a:r>
            <a:endParaRPr lang="en-US" dirty="0"/>
          </a:p>
          <a:p>
            <a:pPr lvl="1"/>
            <a:r>
              <a:rPr lang="en-US" dirty="0" smtClean="0"/>
              <a:t>???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954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Key </a:t>
            </a:r>
            <a:r>
              <a:rPr lang="en-US" dirty="0" smtClean="0"/>
              <a:t>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We said that it is a good idea to identify a few key </a:t>
            </a:r>
            <a:r>
              <a:rPr lang="en-US" dirty="0" smtClean="0"/>
              <a:t>quantities that </a:t>
            </a:r>
            <a:r>
              <a:rPr lang="en-US" dirty="0"/>
              <a:t>measure the </a:t>
            </a:r>
            <a:r>
              <a:rPr lang="en-US" b="1" dirty="0"/>
              <a:t>size of the data </a:t>
            </a:r>
            <a:r>
              <a:rPr lang="en-US" dirty="0"/>
              <a:t>and that </a:t>
            </a:r>
            <a:r>
              <a:rPr lang="en-US" dirty="0" smtClean="0"/>
              <a:t>are the most important in determining </a:t>
            </a:r>
            <a:r>
              <a:rPr lang="en-US" dirty="0"/>
              <a:t>the running time.</a:t>
            </a:r>
          </a:p>
          <a:p>
            <a:r>
              <a:rPr lang="en-US" dirty="0"/>
              <a:t>What were the key quantities for Union-Find?</a:t>
            </a:r>
          </a:p>
          <a:p>
            <a:pPr lvl="1"/>
            <a:r>
              <a:rPr lang="en-US" dirty="0" smtClean="0"/>
              <a:t>Number of nodes, number of edges.</a:t>
            </a:r>
          </a:p>
          <a:p>
            <a:r>
              <a:rPr lang="en-US" dirty="0" smtClean="0"/>
              <a:t>What were the key quantities for Binary Search?</a:t>
            </a:r>
          </a:p>
          <a:p>
            <a:pPr lvl="1"/>
            <a:r>
              <a:rPr lang="en-US" dirty="0" smtClean="0"/>
              <a:t>Size of the array.</a:t>
            </a:r>
          </a:p>
          <a:p>
            <a:r>
              <a:rPr lang="en-US" dirty="0" smtClean="0"/>
              <a:t>What were the key quantities for Selection Sort?</a:t>
            </a:r>
          </a:p>
          <a:p>
            <a:pPr lvl="1"/>
            <a:r>
              <a:rPr lang="en-US" dirty="0" smtClean="0"/>
              <a:t>Size of the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61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Key 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key </a:t>
            </a:r>
            <a:r>
              <a:rPr lang="en-US" dirty="0"/>
              <a:t>quantities are different for each set of data that the algorithm runs </a:t>
            </a:r>
            <a:r>
              <a:rPr lang="en-US" dirty="0" smtClean="0"/>
              <a:t>on.</a:t>
            </a:r>
          </a:p>
          <a:p>
            <a:r>
              <a:rPr lang="en-US" dirty="0" smtClean="0"/>
              <a:t>Focusing on these quantities greatly simplifies the analysis.</a:t>
            </a:r>
          </a:p>
          <a:p>
            <a:pPr lvl="1"/>
            <a:r>
              <a:rPr lang="en-US" dirty="0" smtClean="0"/>
              <a:t>For example, there is a huge number of integer arrays of size 1,000,000, that could be passed as inputs to Binary Search or to Selection Sort. </a:t>
            </a:r>
          </a:p>
          <a:p>
            <a:pPr lvl="1"/>
            <a:r>
              <a:rPr lang="en-US" dirty="0" smtClean="0"/>
              <a:t>However, to analyze the running time, we do not need to worry about the </a:t>
            </a:r>
            <a:r>
              <a:rPr lang="en-US" b="1" dirty="0" smtClean="0"/>
              <a:t>contents</a:t>
            </a:r>
            <a:r>
              <a:rPr lang="en-US" dirty="0" smtClean="0"/>
              <a:t> of these arrays (which are too diverse), but just about the </a:t>
            </a:r>
            <a:r>
              <a:rPr lang="en-US" b="1" dirty="0" smtClean="0"/>
              <a:t>size</a:t>
            </a:r>
            <a:r>
              <a:rPr lang="en-US" dirty="0" smtClean="0"/>
              <a:t>, which is expressed as a single number.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00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Rule: most algorithms have a primary parameter </a:t>
            </a:r>
            <a:r>
              <a:rPr lang="en-US" b="1" dirty="0" smtClean="0"/>
              <a:t>N</a:t>
            </a:r>
            <a:r>
              <a:rPr lang="en-US" dirty="0" smtClean="0"/>
              <a:t>, that measures the size of the data and that affects the running time most significantly.</a:t>
            </a:r>
          </a:p>
          <a:p>
            <a:r>
              <a:rPr lang="en-US" dirty="0" smtClean="0"/>
              <a:t>Example: for binary search, </a:t>
            </a:r>
            <a:r>
              <a:rPr lang="en-US" b="1" dirty="0" smtClean="0"/>
              <a:t>N</a:t>
            </a:r>
            <a:r>
              <a:rPr lang="en-US" dirty="0"/>
              <a:t> </a:t>
            </a:r>
            <a:r>
              <a:rPr lang="en-US" dirty="0" smtClean="0"/>
              <a:t>is ???</a:t>
            </a:r>
          </a:p>
          <a:p>
            <a:r>
              <a:rPr lang="en-US" dirty="0" smtClean="0"/>
              <a:t>Example: for selection sort, </a:t>
            </a:r>
            <a:r>
              <a:rPr lang="en-US" b="1" dirty="0" smtClean="0"/>
              <a:t>N</a:t>
            </a:r>
            <a:r>
              <a:rPr lang="en-US" dirty="0" smtClean="0"/>
              <a:t> is ???</a:t>
            </a:r>
          </a:p>
          <a:p>
            <a:r>
              <a:rPr lang="en-US" dirty="0" smtClean="0"/>
              <a:t>Example: for Union-Find, </a:t>
            </a:r>
            <a:r>
              <a:rPr lang="en-US" b="1" dirty="0" smtClean="0"/>
              <a:t>N</a:t>
            </a:r>
            <a:r>
              <a:rPr lang="en-US" dirty="0" smtClean="0"/>
              <a:t> is 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00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Rule: most algorithms have a primary parameter </a:t>
            </a:r>
            <a:r>
              <a:rPr lang="en-US" b="1" dirty="0" smtClean="0"/>
              <a:t>N</a:t>
            </a:r>
            <a:r>
              <a:rPr lang="en-US" dirty="0" smtClean="0"/>
              <a:t>, </a:t>
            </a:r>
            <a:r>
              <a:rPr lang="en-US" dirty="0"/>
              <a:t>that measures the size of the data and that affects </a:t>
            </a:r>
            <a:r>
              <a:rPr lang="en-US" dirty="0" smtClean="0"/>
              <a:t>the running time most significantly.</a:t>
            </a:r>
          </a:p>
          <a:p>
            <a:r>
              <a:rPr lang="en-US" dirty="0" smtClean="0"/>
              <a:t>Example: for binary search, </a:t>
            </a:r>
            <a:r>
              <a:rPr lang="en-US" b="1" dirty="0" smtClean="0"/>
              <a:t>N</a:t>
            </a:r>
            <a:r>
              <a:rPr lang="en-US" dirty="0"/>
              <a:t> </a:t>
            </a:r>
            <a:r>
              <a:rPr lang="en-US" dirty="0" smtClean="0"/>
              <a:t>is the size of the array.</a:t>
            </a:r>
          </a:p>
          <a:p>
            <a:r>
              <a:rPr lang="en-US" dirty="0" smtClean="0"/>
              <a:t>Example: for selection sort, </a:t>
            </a:r>
            <a:r>
              <a:rPr lang="en-US" b="1" dirty="0" smtClean="0"/>
              <a:t>N</a:t>
            </a:r>
            <a:r>
              <a:rPr lang="en-US" dirty="0" smtClean="0"/>
              <a:t> is the size of the array.</a:t>
            </a:r>
          </a:p>
          <a:p>
            <a:r>
              <a:rPr lang="en-US" dirty="0" smtClean="0"/>
              <a:t>Example: for Union-Find, </a:t>
            </a:r>
            <a:r>
              <a:rPr lang="en-US" b="1" dirty="0" smtClean="0"/>
              <a:t>N</a:t>
            </a:r>
            <a:r>
              <a:rPr lang="en-US" dirty="0" smtClean="0"/>
              <a:t> is ???</a:t>
            </a:r>
          </a:p>
          <a:p>
            <a:pPr lvl="1"/>
            <a:r>
              <a:rPr lang="en-US" dirty="0" smtClean="0"/>
              <a:t>Union-Find is one of many exceptions. </a:t>
            </a:r>
          </a:p>
          <a:p>
            <a:pPr lvl="1"/>
            <a:r>
              <a:rPr lang="en-US" dirty="0" smtClean="0"/>
              <a:t>Two key parameters, number of nodes, and number of edges, must be considered to determine the running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1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Given an algorithm, some key questions to ask are:</a:t>
            </a:r>
          </a:p>
          <a:p>
            <a:pPr lvl="1"/>
            <a:r>
              <a:rPr lang="en-US" sz="2400" dirty="0" smtClean="0"/>
              <a:t>How efficient is this algorithm?</a:t>
            </a:r>
          </a:p>
          <a:p>
            <a:pPr lvl="1"/>
            <a:r>
              <a:rPr lang="en-US" sz="2400" dirty="0" smtClean="0"/>
              <a:t>Can we predict its running time on specific inputs?</a:t>
            </a:r>
          </a:p>
          <a:p>
            <a:pPr lvl="1"/>
            <a:r>
              <a:rPr lang="en-US" sz="2400" dirty="0" smtClean="0"/>
              <a:t>Should we use this algorithm or should we use an alternative?</a:t>
            </a:r>
          </a:p>
          <a:p>
            <a:pPr lvl="1"/>
            <a:r>
              <a:rPr lang="en-US" sz="2400" dirty="0" smtClean="0"/>
              <a:t>Should we try to come up with a better algorithm?</a:t>
            </a:r>
          </a:p>
          <a:p>
            <a:r>
              <a:rPr lang="en-US" sz="2800" dirty="0" smtClean="0"/>
              <a:t>Chapter 2 establishes some guidelines for answering these questions.</a:t>
            </a:r>
          </a:p>
          <a:p>
            <a:r>
              <a:rPr lang="en-US" sz="2800" dirty="0" smtClean="0"/>
              <a:t>Using these guidelines, sometimes we can obtain easy answers.</a:t>
            </a:r>
          </a:p>
          <a:p>
            <a:pPr lvl="1"/>
            <a:r>
              <a:rPr lang="en-US" sz="2400" dirty="0" smtClean="0"/>
              <a:t>At other times, getting the answers may be more difficult.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59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Rule: most algorithms have a primary parameter </a:t>
            </a:r>
            <a:r>
              <a:rPr lang="en-US" b="1" dirty="0" smtClean="0"/>
              <a:t>N</a:t>
            </a:r>
            <a:r>
              <a:rPr lang="en-US" dirty="0" smtClean="0"/>
              <a:t>, that affects the running time most significantly.</a:t>
            </a:r>
          </a:p>
          <a:p>
            <a:r>
              <a:rPr lang="en-US" dirty="0" smtClean="0"/>
              <a:t>When we analyze an algorithm, our goal is to find a function </a:t>
            </a:r>
            <a:r>
              <a:rPr lang="en-US" b="1" dirty="0" smtClean="0"/>
              <a:t>f(N)</a:t>
            </a:r>
            <a:r>
              <a:rPr lang="en-US" dirty="0" smtClean="0"/>
              <a:t>, such that the running time of the algorithm is </a:t>
            </a:r>
            <a:r>
              <a:rPr lang="en-US" b="1" dirty="0" smtClean="0"/>
              <a:t>proportional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b="1" dirty="0" smtClean="0"/>
              <a:t>f(N)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Why </a:t>
            </a:r>
            <a:r>
              <a:rPr lang="en-US" b="1" dirty="0" smtClean="0"/>
              <a:t>proportional</a:t>
            </a:r>
            <a:r>
              <a:rPr lang="en-US" dirty="0" smtClean="0"/>
              <a:t> and not </a:t>
            </a:r>
            <a:r>
              <a:rPr lang="en-US" b="1" dirty="0" smtClean="0"/>
              <a:t>equal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455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Rule: most algorithms have a primary parameter </a:t>
            </a:r>
            <a:r>
              <a:rPr lang="en-US" b="1" dirty="0" smtClean="0"/>
              <a:t>N</a:t>
            </a:r>
            <a:r>
              <a:rPr lang="en-US" dirty="0" smtClean="0"/>
              <a:t>, that affects the running time most significantly.</a:t>
            </a:r>
          </a:p>
          <a:p>
            <a:r>
              <a:rPr lang="en-US" dirty="0" smtClean="0"/>
              <a:t>When we analyze an algorithm, our goal is to find a function </a:t>
            </a:r>
            <a:r>
              <a:rPr lang="en-US" b="1" dirty="0" smtClean="0"/>
              <a:t>f(N)</a:t>
            </a:r>
            <a:r>
              <a:rPr lang="en-US" dirty="0" smtClean="0"/>
              <a:t>, such that the running time of the algorithm is </a:t>
            </a:r>
            <a:r>
              <a:rPr lang="en-US" b="1" dirty="0" smtClean="0"/>
              <a:t>proportional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b="1" dirty="0" smtClean="0"/>
              <a:t>f(N)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Why </a:t>
            </a:r>
            <a:r>
              <a:rPr lang="en-US" b="1" dirty="0" smtClean="0"/>
              <a:t>proportional</a:t>
            </a:r>
            <a:r>
              <a:rPr lang="en-US" dirty="0" smtClean="0"/>
              <a:t> and not </a:t>
            </a:r>
            <a:r>
              <a:rPr lang="en-US" b="1" dirty="0" smtClean="0"/>
              <a:t>equal</a:t>
            </a:r>
            <a:r>
              <a:rPr lang="en-US" dirty="0" smtClean="0"/>
              <a:t>?</a:t>
            </a:r>
          </a:p>
          <a:p>
            <a:r>
              <a:rPr lang="en-US" dirty="0" smtClean="0"/>
              <a:t>Because </a:t>
            </a:r>
            <a:r>
              <a:rPr lang="en-US" b="1" dirty="0" smtClean="0"/>
              <a:t>the actual running time is not a defining characteristic of an algorithm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Running time depends on programming language, actual implementation, compiler used, machine executing the code,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0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Rule: most algorithms have a primary parameter </a:t>
            </a:r>
            <a:r>
              <a:rPr lang="en-US" b="1" dirty="0" smtClean="0"/>
              <a:t>N</a:t>
            </a:r>
            <a:r>
              <a:rPr lang="en-US" dirty="0" smtClean="0"/>
              <a:t>, that affects the running time most significantly.</a:t>
            </a:r>
          </a:p>
          <a:p>
            <a:r>
              <a:rPr lang="en-US" dirty="0" smtClean="0"/>
              <a:t>When we analyze an algorithm, our goal is to find a function </a:t>
            </a:r>
            <a:r>
              <a:rPr lang="en-US" b="1" dirty="0" smtClean="0"/>
              <a:t>f(N)</a:t>
            </a:r>
            <a:r>
              <a:rPr lang="en-US" dirty="0" smtClean="0"/>
              <a:t>, such that the running time of the algorithm is </a:t>
            </a:r>
            <a:r>
              <a:rPr lang="en-US" b="1" dirty="0" smtClean="0"/>
              <a:t>proportional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b="1" dirty="0" smtClean="0"/>
              <a:t>f(N)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will now take a look at the most common functions that are used to describe running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0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Constant Function: </a:t>
            </a:r>
            <a:r>
              <a:rPr lang="en-US" b="1" dirty="0" smtClean="0"/>
              <a:t>f(N) =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1</a:t>
            </a:r>
            <a:r>
              <a:rPr lang="en-US" dirty="0" smtClean="0"/>
              <a:t>. What does it mean to say that the running time of an algorithm is described by </a:t>
            </a:r>
            <a:r>
              <a:rPr lang="en-US" b="1" dirty="0" smtClean="0"/>
              <a:t>1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21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Constant Function: </a:t>
            </a:r>
            <a:r>
              <a:rPr lang="en-US" b="1" dirty="0" smtClean="0"/>
              <a:t>f(N) =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1</a:t>
            </a:r>
            <a:r>
              <a:rPr lang="en-US" dirty="0" smtClean="0"/>
              <a:t>. What does it mean to say that the running time of an algorithm is described by </a:t>
            </a:r>
            <a:r>
              <a:rPr lang="en-US" b="1" dirty="0" smtClean="0"/>
              <a:t>1</a:t>
            </a:r>
            <a:r>
              <a:rPr lang="en-US" dirty="0" smtClean="0"/>
              <a:t>?</a:t>
            </a:r>
          </a:p>
          <a:p>
            <a:r>
              <a:rPr lang="en-US" dirty="0" smtClean="0"/>
              <a:t>It means that the running time of the algorithm is proportional to </a:t>
            </a:r>
            <a:r>
              <a:rPr lang="en-US" b="1" dirty="0" smtClean="0"/>
              <a:t>1</a:t>
            </a:r>
            <a:r>
              <a:rPr lang="en-US" dirty="0" smtClean="0"/>
              <a:t>, which means…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34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Constant Function: </a:t>
            </a:r>
            <a:r>
              <a:rPr lang="en-US" b="1" dirty="0" smtClean="0"/>
              <a:t>f(N) =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1</a:t>
            </a:r>
            <a:r>
              <a:rPr lang="en-US" dirty="0" smtClean="0"/>
              <a:t>: What does it mean to say that the running time of an algorithm is described by </a:t>
            </a:r>
            <a:r>
              <a:rPr lang="en-US" b="1" dirty="0" smtClean="0"/>
              <a:t>1</a:t>
            </a:r>
            <a:r>
              <a:rPr lang="en-US" dirty="0" smtClean="0"/>
              <a:t>?</a:t>
            </a:r>
          </a:p>
          <a:p>
            <a:r>
              <a:rPr lang="en-US" dirty="0" smtClean="0"/>
              <a:t>It means that the running time of the algorithm is proportional to </a:t>
            </a:r>
            <a:r>
              <a:rPr lang="en-US" b="1" dirty="0" smtClean="0"/>
              <a:t>1</a:t>
            </a:r>
            <a:r>
              <a:rPr lang="en-US" dirty="0" smtClean="0"/>
              <a:t>, which means…</a:t>
            </a:r>
          </a:p>
          <a:p>
            <a:pPr lvl="1"/>
            <a:r>
              <a:rPr lang="en-US" dirty="0" smtClean="0"/>
              <a:t>that the running time is </a:t>
            </a:r>
            <a:r>
              <a:rPr lang="en-US" i="1" dirty="0" smtClean="0"/>
              <a:t>constant</a:t>
            </a:r>
            <a:r>
              <a:rPr lang="en-US" dirty="0" smtClean="0"/>
              <a:t>, or at least bounded by a constant.</a:t>
            </a:r>
          </a:p>
          <a:p>
            <a:r>
              <a:rPr lang="en-US" dirty="0" smtClean="0"/>
              <a:t>This happens when all instructions of the program are executed only once, or at least no more than a certain fixed number of times.</a:t>
            </a:r>
          </a:p>
          <a:p>
            <a:r>
              <a:rPr lang="en-US" dirty="0" smtClean="0"/>
              <a:t>If </a:t>
            </a:r>
            <a:r>
              <a:rPr lang="en-US" b="1" dirty="0" smtClean="0"/>
              <a:t>f(N) = 1</a:t>
            </a:r>
            <a:r>
              <a:rPr lang="en-US" dirty="0" smtClean="0"/>
              <a:t>, we say that </a:t>
            </a:r>
            <a:r>
              <a:rPr lang="en-US" b="1" dirty="0" smtClean="0"/>
              <a:t>the algorithm takes constant time</a:t>
            </a:r>
            <a:r>
              <a:rPr lang="en-US" dirty="0" smtClean="0"/>
              <a:t>. This is the best case we can ever hope for.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34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Constant Function: </a:t>
            </a:r>
            <a:r>
              <a:rPr lang="en-US" b="1" dirty="0"/>
              <a:t>f(N) =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algorithm (or part of an algorithm) have we seen whose running time is </a:t>
            </a:r>
            <a:r>
              <a:rPr lang="en-US" dirty="0" smtClean="0"/>
              <a:t>constant?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305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Constant Function: </a:t>
            </a:r>
            <a:r>
              <a:rPr lang="en-US" b="1" dirty="0"/>
              <a:t>f(N) =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algorithm (or part of an algorithm) have we seen whose running time is </a:t>
            </a:r>
            <a:r>
              <a:rPr lang="en-US" dirty="0" smtClean="0"/>
              <a:t>constant?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find</a:t>
            </a:r>
            <a:r>
              <a:rPr lang="en-US" dirty="0" smtClean="0"/>
              <a:t> operation in the quick-find version of Union-Find.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65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log N</a:t>
            </a:r>
            <a:r>
              <a:rPr lang="en-US" dirty="0" smtClean="0"/>
              <a:t>: the running time is proportional to the logarithm of N.</a:t>
            </a:r>
          </a:p>
          <a:p>
            <a:r>
              <a:rPr lang="en-US" dirty="0" smtClean="0"/>
              <a:t>How good or bad is that?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88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log N</a:t>
            </a:r>
            <a:r>
              <a:rPr lang="en-US" dirty="0" smtClean="0"/>
              <a:t>: the running time is proportional to the logarithm of N.</a:t>
            </a:r>
          </a:p>
          <a:p>
            <a:r>
              <a:rPr lang="en-US" dirty="0" smtClean="0"/>
              <a:t>How good or bad is that?</a:t>
            </a:r>
          </a:p>
          <a:p>
            <a:pPr lvl="1"/>
            <a:r>
              <a:rPr lang="en-US" dirty="0"/>
              <a:t>log 1000 ~= </a:t>
            </a:r>
            <a:r>
              <a:rPr lang="en-US" dirty="0" smtClean="0"/>
              <a:t>???.</a:t>
            </a:r>
            <a:endParaRPr lang="en-US" dirty="0"/>
          </a:p>
          <a:p>
            <a:pPr lvl="1"/>
            <a:r>
              <a:rPr lang="en-US" dirty="0"/>
              <a:t>The logarithm of one million is about </a:t>
            </a:r>
            <a:r>
              <a:rPr lang="en-US" dirty="0" smtClean="0"/>
              <a:t>???.</a:t>
            </a:r>
            <a:endParaRPr lang="en-US" dirty="0"/>
          </a:p>
          <a:p>
            <a:pPr lvl="1"/>
            <a:r>
              <a:rPr lang="en-US" dirty="0"/>
              <a:t>The logarithm of one billion is about </a:t>
            </a:r>
            <a:r>
              <a:rPr lang="en-US" dirty="0" smtClean="0"/>
              <a:t>???.</a:t>
            </a:r>
            <a:endParaRPr lang="en-US" dirty="0"/>
          </a:p>
          <a:p>
            <a:pPr lvl="1"/>
            <a:r>
              <a:rPr lang="en-US" dirty="0"/>
              <a:t>The logarithm of one trillion is about </a:t>
            </a:r>
            <a:r>
              <a:rPr lang="en-US" dirty="0" smtClean="0"/>
              <a:t>???.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40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This is an alternative to the more mathematically oriented methods we will consider.</a:t>
            </a:r>
          </a:p>
          <a:p>
            <a:r>
              <a:rPr lang="en-US" sz="2800" dirty="0" smtClean="0"/>
              <a:t>Running two alternative algorithms on the same data and comparing the running times can be a useful tool.</a:t>
            </a:r>
          </a:p>
          <a:p>
            <a:pPr lvl="1"/>
            <a:r>
              <a:rPr lang="en-US" sz="2400" dirty="0" smtClean="0"/>
              <a:t>1 second vs. one minute is an easy-to-notice difference.</a:t>
            </a:r>
          </a:p>
          <a:p>
            <a:r>
              <a:rPr lang="en-US" sz="2800" dirty="0" smtClean="0"/>
              <a:t>However, sometimes empirical analysis is not a good option.</a:t>
            </a:r>
          </a:p>
          <a:p>
            <a:pPr lvl="1"/>
            <a:r>
              <a:rPr lang="en-US" sz="2400" dirty="0" smtClean="0"/>
              <a:t>For example, if it would take days or weeks to run the programs.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785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log N</a:t>
            </a:r>
            <a:r>
              <a:rPr lang="en-US" dirty="0" smtClean="0"/>
              <a:t>: the running time is proportional to the logarithm of N.</a:t>
            </a:r>
          </a:p>
          <a:p>
            <a:r>
              <a:rPr lang="en-US" dirty="0" smtClean="0"/>
              <a:t>How good or bad is that?</a:t>
            </a:r>
          </a:p>
          <a:p>
            <a:pPr lvl="1"/>
            <a:r>
              <a:rPr lang="en-US" dirty="0"/>
              <a:t>log 1000 ~= 10.</a:t>
            </a:r>
          </a:p>
          <a:p>
            <a:pPr lvl="1"/>
            <a:r>
              <a:rPr lang="en-US" dirty="0"/>
              <a:t>The logarithm of one million is about 20.</a:t>
            </a:r>
          </a:p>
          <a:p>
            <a:pPr lvl="1"/>
            <a:r>
              <a:rPr lang="en-US" dirty="0"/>
              <a:t>The logarithm of one billion is about 30.</a:t>
            </a:r>
          </a:p>
          <a:p>
            <a:pPr lvl="1"/>
            <a:r>
              <a:rPr lang="en-US" dirty="0"/>
              <a:t>The logarithm of one trillion is about 40.</a:t>
            </a:r>
            <a:endParaRPr lang="en-US" dirty="0" smtClean="0"/>
          </a:p>
          <a:p>
            <a:r>
              <a:rPr lang="en-US" dirty="0" smtClean="0"/>
              <a:t>Function </a:t>
            </a:r>
            <a:r>
              <a:rPr lang="en-US" b="1" dirty="0" smtClean="0"/>
              <a:t>log N</a:t>
            </a:r>
            <a:r>
              <a:rPr lang="en-US" dirty="0" smtClean="0"/>
              <a:t> grows </a:t>
            </a:r>
            <a:r>
              <a:rPr lang="en-US" i="1" dirty="0" smtClean="0"/>
              <a:t>very </a:t>
            </a:r>
            <a:r>
              <a:rPr lang="en-US" dirty="0" smtClean="0"/>
              <a:t>slowly:</a:t>
            </a:r>
          </a:p>
          <a:p>
            <a:r>
              <a:rPr lang="en-US" dirty="0" smtClean="0"/>
              <a:t>This means that the running time when N = one trillion is only </a:t>
            </a:r>
            <a:r>
              <a:rPr lang="en-US" b="1" dirty="0" smtClean="0"/>
              <a:t>four times</a:t>
            </a:r>
            <a:r>
              <a:rPr lang="en-US" dirty="0" smtClean="0"/>
              <a:t> the running time when N = 1000. This is </a:t>
            </a:r>
            <a:r>
              <a:rPr lang="en-US" b="1" dirty="0" smtClean="0"/>
              <a:t>really good</a:t>
            </a:r>
            <a:r>
              <a:rPr lang="en-US" dirty="0" smtClean="0"/>
              <a:t> scaling behavior.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4085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</a:t>
            </a:r>
            <a:r>
              <a:rPr lang="en-US" b="1" dirty="0" smtClean="0"/>
              <a:t>f(N) = log N</a:t>
            </a:r>
            <a:r>
              <a:rPr lang="en-US" dirty="0" smtClean="0"/>
              <a:t>, we say that the algorithm takes </a:t>
            </a:r>
            <a:r>
              <a:rPr lang="en-US" b="1" dirty="0" smtClean="0"/>
              <a:t>logarithmic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algorithm (or part of an algorithm) have we seen whose running time is proportional to </a:t>
            </a:r>
            <a:r>
              <a:rPr lang="en-US" b="1" dirty="0" smtClean="0"/>
              <a:t>log N?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886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</a:t>
            </a:r>
            <a:r>
              <a:rPr lang="en-US" b="1" dirty="0" smtClean="0"/>
              <a:t>f(N) = log N</a:t>
            </a:r>
            <a:r>
              <a:rPr lang="en-US" dirty="0" smtClean="0"/>
              <a:t>, we say that the algorithm takes </a:t>
            </a:r>
            <a:r>
              <a:rPr lang="en-US" b="1" dirty="0" smtClean="0"/>
              <a:t>logarithmic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algorithm (or part of an algorithm) have we seen whose running time is proportional to </a:t>
            </a:r>
            <a:r>
              <a:rPr lang="en-US" b="1" dirty="0" smtClean="0"/>
              <a:t>log N?</a:t>
            </a:r>
            <a:endParaRPr lang="en-US" dirty="0" smtClean="0"/>
          </a:p>
          <a:p>
            <a:r>
              <a:rPr lang="en-US" dirty="0" smtClean="0"/>
              <a:t>Binary Search.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Find</a:t>
            </a:r>
            <a:r>
              <a:rPr lang="en-US" dirty="0" smtClean="0"/>
              <a:t> function on the weighted-cost quick-union version of Union-Find.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8948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Logarithmic time commonly occurs when solving a big problem is solved in a sequence of steps, where:</a:t>
            </a:r>
          </a:p>
          <a:p>
            <a:pPr lvl="1"/>
            <a:r>
              <a:rPr lang="en-US" dirty="0" smtClean="0"/>
              <a:t>Each step reduces the size of the problem by some constant factor.</a:t>
            </a:r>
          </a:p>
          <a:p>
            <a:pPr lvl="1"/>
            <a:r>
              <a:rPr lang="en-US" dirty="0" smtClean="0"/>
              <a:t>Each step requires no more than a constant number of operations.</a:t>
            </a:r>
          </a:p>
          <a:p>
            <a:r>
              <a:rPr lang="en-US" dirty="0" smtClean="0"/>
              <a:t>Binary search is an example:</a:t>
            </a:r>
          </a:p>
          <a:p>
            <a:pPr lvl="1"/>
            <a:r>
              <a:rPr lang="en-US" dirty="0" smtClean="0"/>
              <a:t>Each step reduces the size of the problem by a factor of 2.</a:t>
            </a:r>
          </a:p>
          <a:p>
            <a:pPr lvl="1"/>
            <a:r>
              <a:rPr lang="en-US" dirty="0" smtClean="0"/>
              <a:t>Each step requires only one comparison, and a few variable updates.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149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Time: </a:t>
            </a:r>
            <a:r>
              <a:rPr lang="en-US" b="1" dirty="0" smtClean="0"/>
              <a:t>f(N) =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N</a:t>
            </a:r>
            <a:r>
              <a:rPr lang="en-US" dirty="0" smtClean="0"/>
              <a:t>: the running time is proportional to N.</a:t>
            </a:r>
          </a:p>
          <a:p>
            <a:r>
              <a:rPr lang="en-US" dirty="0" smtClean="0"/>
              <a:t>This happens when we need to do some fixed amount of processing on each input element.</a:t>
            </a:r>
          </a:p>
          <a:p>
            <a:r>
              <a:rPr lang="en-US" dirty="0" smtClean="0"/>
              <a:t>What algorithms (or parts of algorithms) are examples?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485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Time: </a:t>
            </a:r>
            <a:r>
              <a:rPr lang="en-US" b="1" dirty="0" smtClean="0"/>
              <a:t>f(N) =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N</a:t>
            </a:r>
            <a:r>
              <a:rPr lang="en-US" dirty="0" smtClean="0"/>
              <a:t>: the running time is proportional to N.</a:t>
            </a:r>
          </a:p>
          <a:p>
            <a:r>
              <a:rPr lang="en-US" dirty="0" smtClean="0"/>
              <a:t>This happens when we need to do some fixed amount of processing on each input element.</a:t>
            </a:r>
          </a:p>
          <a:p>
            <a:r>
              <a:rPr lang="en-US" dirty="0" smtClean="0"/>
              <a:t>What algorithms (or parts of algorithms) are examples?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Union</a:t>
            </a:r>
            <a:r>
              <a:rPr lang="en-US" dirty="0" smtClean="0"/>
              <a:t> function in the quick-find version of Union-Find.</a:t>
            </a:r>
          </a:p>
          <a:p>
            <a:pPr lvl="1"/>
            <a:r>
              <a:rPr lang="en-US" dirty="0" smtClean="0"/>
              <a:t>Sequential search for finding the min or max value in an array.</a:t>
            </a:r>
          </a:p>
          <a:p>
            <a:pPr lvl="1"/>
            <a:r>
              <a:rPr lang="en-US" dirty="0" smtClean="0"/>
              <a:t>Sequential search for determining whether a value appears somewhere in an array.</a:t>
            </a:r>
          </a:p>
          <a:p>
            <a:pPr lvl="2"/>
            <a:r>
              <a:rPr lang="en-US" dirty="0" smtClean="0"/>
              <a:t>Is this ever useful? Can't we always just do binary search?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3416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Time: </a:t>
            </a:r>
            <a:r>
              <a:rPr lang="en-US" b="1" dirty="0" smtClean="0"/>
              <a:t>f(N) =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N</a:t>
            </a:r>
            <a:r>
              <a:rPr lang="en-US" dirty="0" smtClean="0"/>
              <a:t>: the running time is proportional to N.</a:t>
            </a:r>
          </a:p>
          <a:p>
            <a:r>
              <a:rPr lang="en-US" dirty="0" smtClean="0"/>
              <a:t>This happens when we need to do some fixed amount of processing on each input element.</a:t>
            </a:r>
          </a:p>
          <a:p>
            <a:r>
              <a:rPr lang="en-US" dirty="0" smtClean="0"/>
              <a:t>What algorithms (or parts of algorithms) are examples?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Union</a:t>
            </a:r>
            <a:r>
              <a:rPr lang="en-US" dirty="0" smtClean="0"/>
              <a:t> function in the quick-find version of Union-Find.</a:t>
            </a:r>
          </a:p>
          <a:p>
            <a:pPr lvl="1"/>
            <a:r>
              <a:rPr lang="en-US" dirty="0" smtClean="0"/>
              <a:t>Sequential search for finding the min or max value in an array.</a:t>
            </a:r>
          </a:p>
          <a:p>
            <a:pPr lvl="1"/>
            <a:r>
              <a:rPr lang="en-US" dirty="0" smtClean="0"/>
              <a:t>Sequential search for determining whether a value appears somewhere in an array.</a:t>
            </a:r>
          </a:p>
          <a:p>
            <a:pPr lvl="2"/>
            <a:r>
              <a:rPr lang="en-US" dirty="0" smtClean="0"/>
              <a:t>Is this ever useful? Can't we always just do binary search?</a:t>
            </a:r>
          </a:p>
          <a:p>
            <a:pPr lvl="2"/>
            <a:r>
              <a:rPr lang="en-US" dirty="0" smtClean="0"/>
              <a:t>If the array is not already sorted, binary search does not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3288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b="1" dirty="0" smtClean="0"/>
              <a:t>N log N</a:t>
            </a:r>
            <a:r>
              <a:rPr lang="en-US" dirty="0" smtClean="0"/>
              <a:t> 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029200"/>
          </a:xfrm>
        </p:spPr>
        <p:txBody>
          <a:bodyPr>
            <a:noAutofit/>
          </a:bodyPr>
          <a:lstStyle/>
          <a:p>
            <a:r>
              <a:rPr lang="en-US" b="1" dirty="0" smtClean="0"/>
              <a:t>f(N) = N log N</a:t>
            </a:r>
            <a:r>
              <a:rPr lang="en-US" dirty="0" smtClean="0"/>
              <a:t>: the running time is proportional to </a:t>
            </a:r>
            <a:br>
              <a:rPr lang="en-US" dirty="0" smtClean="0"/>
            </a:br>
            <a:r>
              <a:rPr lang="en-US" dirty="0" smtClean="0"/>
              <a:t>N log N. </a:t>
            </a:r>
          </a:p>
          <a:p>
            <a:r>
              <a:rPr lang="en-US" dirty="0" smtClean="0"/>
              <a:t>This running time is commonly encountered, especially in algorithms working as follows:</a:t>
            </a:r>
          </a:p>
          <a:p>
            <a:pPr lvl="1"/>
            <a:r>
              <a:rPr lang="en-US" dirty="0" smtClean="0"/>
              <a:t>Break problem into smaller </a:t>
            </a:r>
            <a:r>
              <a:rPr lang="en-US" dirty="0" err="1" smtClean="0"/>
              <a:t>subproblems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Solve </a:t>
            </a:r>
            <a:r>
              <a:rPr lang="en-US" dirty="0" err="1" smtClean="0"/>
              <a:t>subproblems</a:t>
            </a:r>
            <a:r>
              <a:rPr lang="en-US" dirty="0" smtClean="0"/>
              <a:t> independently.</a:t>
            </a:r>
          </a:p>
          <a:p>
            <a:pPr lvl="1"/>
            <a:r>
              <a:rPr lang="en-US" dirty="0" smtClean="0"/>
              <a:t>Combine the solutions of the </a:t>
            </a:r>
            <a:r>
              <a:rPr lang="en-US" dirty="0" err="1" smtClean="0"/>
              <a:t>subproblems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Many sorting algorithms have this complexity.</a:t>
            </a:r>
          </a:p>
          <a:p>
            <a:r>
              <a:rPr lang="en-US" dirty="0" smtClean="0"/>
              <a:t>Comparing linear to </a:t>
            </a:r>
            <a:r>
              <a:rPr lang="en-US" b="1" dirty="0" smtClean="0"/>
              <a:t>N log N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N = 1 million, N log N is about ???</a:t>
            </a:r>
          </a:p>
          <a:p>
            <a:pPr lvl="1"/>
            <a:r>
              <a:rPr lang="en-US" dirty="0"/>
              <a:t>N = 1 b</a:t>
            </a:r>
            <a:r>
              <a:rPr lang="en-US" dirty="0" smtClean="0"/>
              <a:t>illion</a:t>
            </a:r>
            <a:r>
              <a:rPr lang="en-US" dirty="0"/>
              <a:t>, N log N is about ???</a:t>
            </a:r>
          </a:p>
          <a:p>
            <a:pPr lvl="1"/>
            <a:r>
              <a:rPr lang="en-US" dirty="0"/>
              <a:t>N = 1 </a:t>
            </a:r>
            <a:r>
              <a:rPr lang="en-US" dirty="0" smtClean="0"/>
              <a:t>trillion</a:t>
            </a:r>
            <a:r>
              <a:rPr lang="en-US" dirty="0"/>
              <a:t>, N log N is about 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444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b="1" dirty="0" smtClean="0"/>
              <a:t>N log N</a:t>
            </a:r>
            <a:r>
              <a:rPr lang="en-US" dirty="0" smtClean="0"/>
              <a:t> 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Comparing linear to </a:t>
            </a:r>
            <a:r>
              <a:rPr lang="en-US" b="1" dirty="0" smtClean="0"/>
              <a:t>N log N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N = 1 million, N log N is about 20 million.</a:t>
            </a:r>
          </a:p>
          <a:p>
            <a:pPr lvl="1"/>
            <a:r>
              <a:rPr lang="en-US" dirty="0"/>
              <a:t>N = 1 b</a:t>
            </a:r>
            <a:r>
              <a:rPr lang="en-US" dirty="0" smtClean="0"/>
              <a:t>illion</a:t>
            </a:r>
            <a:r>
              <a:rPr lang="en-US" dirty="0"/>
              <a:t>, N log N is about </a:t>
            </a:r>
            <a:r>
              <a:rPr lang="en-US" dirty="0" smtClean="0"/>
              <a:t>30 billion.</a:t>
            </a:r>
            <a:endParaRPr lang="en-US" dirty="0"/>
          </a:p>
          <a:p>
            <a:pPr lvl="1"/>
            <a:r>
              <a:rPr lang="en-US" dirty="0"/>
              <a:t>N = 1 </a:t>
            </a:r>
            <a:r>
              <a:rPr lang="en-US" dirty="0" smtClean="0"/>
              <a:t>trillion</a:t>
            </a:r>
            <a:r>
              <a:rPr lang="en-US" dirty="0"/>
              <a:t>, N log N is about </a:t>
            </a:r>
            <a:r>
              <a:rPr lang="en-US" dirty="0" smtClean="0"/>
              <a:t>40 trillion.</a:t>
            </a:r>
          </a:p>
          <a:p>
            <a:r>
              <a:rPr lang="en-US" b="1" dirty="0" smtClean="0"/>
              <a:t>N log N</a:t>
            </a:r>
            <a:r>
              <a:rPr lang="en-US" dirty="0" smtClean="0"/>
              <a:t> is worse than linear time, but </a:t>
            </a:r>
            <a:r>
              <a:rPr lang="en-US" b="1" dirty="0" smtClean="0"/>
              <a:t>not by much</a:t>
            </a:r>
            <a:r>
              <a:rPr lang="en-US" dirty="0" smtClean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034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f(N) = N</a:t>
            </a:r>
            <a:r>
              <a:rPr lang="en-US" b="1" baseline="30000" dirty="0" smtClean="0"/>
              <a:t>2</a:t>
            </a:r>
            <a:r>
              <a:rPr lang="en-US" dirty="0" smtClean="0"/>
              <a:t>: the running time is proportional to the square of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this case, we say that the running time is </a:t>
            </a:r>
            <a:r>
              <a:rPr lang="en-US" b="1" dirty="0" smtClean="0"/>
              <a:t>quadratic</a:t>
            </a:r>
            <a:r>
              <a:rPr lang="en-US" dirty="0" smtClean="0"/>
              <a:t> to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Any example where we have seen quadratic time?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77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do we choose the data that we use in the experiments?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410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f(N) = N</a:t>
            </a:r>
            <a:r>
              <a:rPr lang="en-US" b="1" baseline="30000" dirty="0" smtClean="0"/>
              <a:t>2</a:t>
            </a:r>
            <a:r>
              <a:rPr lang="en-US" dirty="0" smtClean="0"/>
              <a:t>: the running time is proportional to the square of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this case, we say that the running time is </a:t>
            </a:r>
            <a:r>
              <a:rPr lang="en-US" b="1" dirty="0" smtClean="0"/>
              <a:t>quadratic</a:t>
            </a:r>
            <a:r>
              <a:rPr lang="en-US" dirty="0" smtClean="0"/>
              <a:t> to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Any example where we have seen quadratic time?</a:t>
            </a:r>
          </a:p>
          <a:p>
            <a:pPr lvl="1"/>
            <a:r>
              <a:rPr lang="en-US" dirty="0" smtClean="0"/>
              <a:t>Selection Sort.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060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Comparing linear, </a:t>
            </a:r>
            <a:r>
              <a:rPr lang="en-US" b="1" dirty="0" smtClean="0"/>
              <a:t>N </a:t>
            </a:r>
            <a:r>
              <a:rPr lang="en-US" b="1" dirty="0"/>
              <a:t>log </a:t>
            </a:r>
            <a:r>
              <a:rPr lang="en-US" b="1" dirty="0" smtClean="0"/>
              <a:t>N</a:t>
            </a:r>
            <a:r>
              <a:rPr lang="en-US" dirty="0" smtClean="0"/>
              <a:t>, and quadratic</a:t>
            </a:r>
            <a:r>
              <a:rPr lang="en-US" b="1" dirty="0" smtClean="0"/>
              <a:t> </a:t>
            </a:r>
            <a:r>
              <a:rPr lang="en-US" dirty="0"/>
              <a:t>time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600" dirty="0"/>
          </a:p>
          <a:p>
            <a:r>
              <a:rPr lang="en-US" dirty="0" smtClean="0"/>
              <a:t>Quadratic time algorithms become impractical (too slow) much faster than linear and </a:t>
            </a:r>
            <a:r>
              <a:rPr lang="en-US" b="1" dirty="0" smtClean="0"/>
              <a:t>N log N</a:t>
            </a:r>
            <a:r>
              <a:rPr lang="en-US" dirty="0" smtClean="0"/>
              <a:t> time algorithms.</a:t>
            </a:r>
          </a:p>
          <a:p>
            <a:r>
              <a:rPr lang="en-US" dirty="0" smtClean="0"/>
              <a:t>Of course, what we consider "impractical" depends on the application. </a:t>
            </a:r>
          </a:p>
          <a:p>
            <a:pPr lvl="1"/>
            <a:r>
              <a:rPr lang="en-US" dirty="0" smtClean="0"/>
              <a:t>Some applications are more tolerant of longer running times.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673401"/>
              </p:ext>
            </p:extLst>
          </p:nvPr>
        </p:nvGraphicFramePr>
        <p:xfrm>
          <a:off x="762000" y="2057400"/>
          <a:ext cx="7467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362200"/>
                <a:gridCol w="28956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 log 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baseline="30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6</a:t>
                      </a:r>
                      <a:r>
                        <a:rPr lang="en-US" sz="2400" dirty="0" smtClean="0"/>
                        <a:t> (1 million)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about 20 million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12</a:t>
                      </a:r>
                      <a:r>
                        <a:rPr lang="en-US" sz="2400" dirty="0" smtClean="0"/>
                        <a:t> (one trillion)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9</a:t>
                      </a:r>
                      <a:r>
                        <a:rPr lang="en-US" sz="2400" dirty="0" smtClean="0"/>
                        <a:t> (1 billion)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about 30 billion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18</a:t>
                      </a:r>
                      <a:r>
                        <a:rPr lang="en-US" sz="2400" dirty="0" smtClean="0"/>
                        <a:t> (one quintillion)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12</a:t>
                      </a:r>
                      <a:r>
                        <a:rPr lang="en-US" sz="2400" dirty="0" smtClean="0"/>
                        <a:t> (1 trillion)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about</a:t>
                      </a:r>
                      <a:r>
                        <a:rPr lang="en-US" sz="2400" baseline="0" dirty="0" smtClean="0"/>
                        <a:t> 40 trillion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24</a:t>
                      </a:r>
                      <a:r>
                        <a:rPr lang="en-US" sz="2400" dirty="0" smtClean="0"/>
                        <a:t> (one septillion)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5782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f(N) = N</a:t>
            </a:r>
            <a:r>
              <a:rPr lang="en-US" b="1" baseline="30000" dirty="0" smtClean="0"/>
              <a:t>3</a:t>
            </a:r>
            <a:r>
              <a:rPr lang="en-US" dirty="0" smtClean="0"/>
              <a:t>: the running time is proportional to the cube of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/>
              <a:t>In this case, we say that the running time is </a:t>
            </a:r>
            <a:r>
              <a:rPr lang="en-US" b="1" dirty="0" smtClean="0"/>
              <a:t>cubic </a:t>
            </a:r>
            <a:r>
              <a:rPr lang="en-US" dirty="0" smtClean="0"/>
              <a:t>to </a:t>
            </a:r>
            <a:r>
              <a:rPr lang="en-US" b="1" dirty="0"/>
              <a:t>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717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of a problem whose solution has cubic running time: the assignment problem.</a:t>
            </a:r>
          </a:p>
          <a:p>
            <a:pPr lvl="1"/>
            <a:r>
              <a:rPr lang="en-US" dirty="0" smtClean="0"/>
              <a:t>We have two sets </a:t>
            </a:r>
            <a:r>
              <a:rPr lang="en-US" b="1" dirty="0" smtClean="0"/>
              <a:t>A</a:t>
            </a:r>
            <a:r>
              <a:rPr lang="en-US" dirty="0" smtClean="0"/>
              <a:t> and </a:t>
            </a:r>
            <a:r>
              <a:rPr lang="en-US" b="1" dirty="0" smtClean="0"/>
              <a:t>B</a:t>
            </a:r>
            <a:r>
              <a:rPr lang="en-US" dirty="0" smtClean="0"/>
              <a:t>. Each set contains </a:t>
            </a:r>
            <a:r>
              <a:rPr lang="en-US" b="1" dirty="0" smtClean="0"/>
              <a:t>N</a:t>
            </a:r>
            <a:r>
              <a:rPr lang="en-US" dirty="0" smtClean="0"/>
              <a:t> items.</a:t>
            </a:r>
          </a:p>
          <a:p>
            <a:pPr lvl="1"/>
            <a:r>
              <a:rPr lang="en-US" dirty="0" smtClean="0"/>
              <a:t>We have a cost function </a:t>
            </a:r>
            <a:r>
              <a:rPr lang="en-US" b="1" dirty="0" smtClean="0"/>
              <a:t>C(a, b)</a:t>
            </a:r>
            <a:r>
              <a:rPr lang="en-US" dirty="0" smtClean="0"/>
              <a:t>, assigning a cost to matching an item </a:t>
            </a:r>
            <a:r>
              <a:rPr lang="en-US" b="1" dirty="0" smtClean="0"/>
              <a:t>a</a:t>
            </a:r>
            <a:r>
              <a:rPr lang="en-US" dirty="0" smtClean="0"/>
              <a:t> of </a:t>
            </a:r>
            <a:r>
              <a:rPr lang="en-US" b="1" dirty="0" smtClean="0"/>
              <a:t>A</a:t>
            </a:r>
            <a:r>
              <a:rPr lang="en-US" dirty="0" smtClean="0"/>
              <a:t> with an item </a:t>
            </a:r>
            <a:r>
              <a:rPr lang="en-US" b="1" dirty="0" smtClean="0"/>
              <a:t>b</a:t>
            </a:r>
            <a:r>
              <a:rPr lang="en-US" dirty="0" smtClean="0"/>
              <a:t> of </a:t>
            </a:r>
            <a:r>
              <a:rPr lang="en-US" b="1" dirty="0" smtClean="0"/>
              <a:t>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Find the optimal one-to-one correspondence (i.e., a way to match each element of A with one element of B and vice versa), so that the sum of the costs is minimized.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067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Wikipedia example of the assignment problem: </a:t>
            </a:r>
          </a:p>
          <a:p>
            <a:pPr lvl="1"/>
            <a:r>
              <a:rPr lang="en-US" dirty="0" smtClean="0"/>
              <a:t>We have three workers, Jim, Steve, and Alan.</a:t>
            </a:r>
          </a:p>
          <a:p>
            <a:pPr lvl="1"/>
            <a:r>
              <a:rPr lang="en-US" dirty="0" smtClean="0"/>
              <a:t>We have three jobs that need to be done.</a:t>
            </a:r>
          </a:p>
          <a:p>
            <a:pPr lvl="1"/>
            <a:r>
              <a:rPr lang="en-US" dirty="0" smtClean="0"/>
              <a:t>There is a different cost associated with each worker doing each job.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/>
              <a:t>What is the optimal job assignment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smtClean="0"/>
              <a:t>Cubic running time means that it is too slow to solve this problem for, let's say, N = 1 million.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189672"/>
              </p:ext>
            </p:extLst>
          </p:nvPr>
        </p:nvGraphicFramePr>
        <p:xfrm>
          <a:off x="2895599" y="3200400"/>
          <a:ext cx="487680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095513"/>
                <a:gridCol w="134288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Clean bathroom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Sweep</a:t>
                      </a:r>
                      <a:r>
                        <a:rPr lang="en-US" baseline="0" dirty="0" smtClean="0"/>
                        <a:t> floors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Wash windows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8982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029200"/>
          </a:xfrm>
        </p:spPr>
        <p:txBody>
          <a:bodyPr>
            <a:noAutofit/>
          </a:bodyPr>
          <a:lstStyle/>
          <a:p>
            <a:r>
              <a:rPr lang="en-US" b="1" dirty="0" smtClean="0"/>
              <a:t>f(N) = 2</a:t>
            </a:r>
            <a:r>
              <a:rPr lang="en-US" b="1" baseline="30000" dirty="0" smtClean="0"/>
              <a:t>N</a:t>
            </a:r>
            <a:r>
              <a:rPr lang="en-US" dirty="0" smtClean="0"/>
              <a:t>: this is what we call </a:t>
            </a:r>
            <a:r>
              <a:rPr lang="en-US" b="1" dirty="0" smtClean="0"/>
              <a:t>exponential running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Such algorithms are usually too slow unless </a:t>
            </a:r>
            <a:r>
              <a:rPr lang="en-US" b="1" dirty="0" smtClean="0"/>
              <a:t>N</a:t>
            </a:r>
            <a:r>
              <a:rPr lang="en-US" dirty="0" smtClean="0"/>
              <a:t> is small.</a:t>
            </a:r>
          </a:p>
          <a:p>
            <a:r>
              <a:rPr lang="en-US" dirty="0" smtClean="0"/>
              <a:t>Even for </a:t>
            </a:r>
            <a:r>
              <a:rPr lang="en-US" b="1" dirty="0" smtClean="0"/>
              <a:t>N</a:t>
            </a:r>
            <a:r>
              <a:rPr lang="en-US" dirty="0" smtClean="0"/>
              <a:t> = 100, </a:t>
            </a:r>
            <a:r>
              <a:rPr lang="en-US" b="1" dirty="0" smtClean="0"/>
              <a:t>2</a:t>
            </a:r>
            <a:r>
              <a:rPr lang="en-US" b="1" baseline="30000" dirty="0" smtClean="0"/>
              <a:t>N</a:t>
            </a:r>
            <a:r>
              <a:rPr lang="en-US" dirty="0" smtClean="0"/>
              <a:t> is too large and the algorithm will not terminate in our lifetime, or in the lifetime of the Universe.</a:t>
            </a:r>
          </a:p>
          <a:p>
            <a:r>
              <a:rPr lang="en-US" dirty="0" smtClean="0"/>
              <a:t>Exponential time arises when we try all possible combinations of solutions.</a:t>
            </a:r>
          </a:p>
          <a:p>
            <a:pPr lvl="1"/>
            <a:r>
              <a:rPr lang="en-US" dirty="0" smtClean="0"/>
              <a:t>Example: travelling salesman problem: find an itinerary that goes through each of </a:t>
            </a:r>
            <a:r>
              <a:rPr lang="en-US" b="1" dirty="0" smtClean="0"/>
              <a:t>N</a:t>
            </a:r>
            <a:r>
              <a:rPr lang="en-US" dirty="0" smtClean="0"/>
              <a:t> cities, visits no city twice, and minimizes the total cost of the tickets.</a:t>
            </a:r>
          </a:p>
          <a:p>
            <a:r>
              <a:rPr lang="en-US" dirty="0" smtClean="0"/>
              <a:t>Quantum computers (if they ever arrive) may solve </a:t>
            </a:r>
            <a:r>
              <a:rPr lang="en-US" b="1" u="sng" dirty="0" smtClean="0"/>
              <a:t>some</a:t>
            </a:r>
            <a:r>
              <a:rPr lang="en-US" dirty="0" smtClean="0"/>
              <a:t> of these problems with manageable running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073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Some Useful Constants and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44664260"/>
                  </p:ext>
                </p:extLst>
              </p:nvPr>
            </p:nvGraphicFramePr>
            <p:xfrm>
              <a:off x="304800" y="1371600"/>
              <a:ext cx="4953000" cy="16168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/>
                    <a:gridCol w="33528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symbol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value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e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2.71828…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γ</a:t>
                          </a:r>
                          <a:r>
                            <a:rPr lang="en-US" sz="2000" dirty="0" smtClean="0"/>
                            <a:t>   (gamma)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0.57721…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φ  (</a:t>
                          </a:r>
                          <a:r>
                            <a:rPr lang="en-US" sz="2000" dirty="0" smtClean="0"/>
                            <a:t>phi)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(1</a:t>
                          </a:r>
                          <a:r>
                            <a:rPr lang="el-GR" sz="2000" baseline="0" dirty="0" smtClean="0"/>
                            <a:t> +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000" i="1" baseline="0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baseline="0" smtClean="0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sz="2000" baseline="0" dirty="0" smtClean="0"/>
                            <a:t>) / 2 = 1.61803…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44664260"/>
                  </p:ext>
                </p:extLst>
              </p:nvPr>
            </p:nvGraphicFramePr>
            <p:xfrm>
              <a:off x="304800" y="1371600"/>
              <a:ext cx="4953000" cy="16168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/>
                    <a:gridCol w="3352800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symbol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value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e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2.71828…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γ</a:t>
                          </a:r>
                          <a:r>
                            <a:rPr lang="en-US" sz="2000" dirty="0" smtClean="0"/>
                            <a:t>   (gamma)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0.57721…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428117"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φ  (</a:t>
                          </a:r>
                          <a:r>
                            <a:rPr lang="en-US" sz="2000" dirty="0" smtClean="0"/>
                            <a:t>phi)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7818" t="-285714" b="-2714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3559930"/>
                  </p:ext>
                </p:extLst>
              </p:nvPr>
            </p:nvGraphicFramePr>
            <p:xfrm>
              <a:off x="228600" y="3429000"/>
              <a:ext cx="6096000" cy="28055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/>
                    <a:gridCol w="24638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name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approximation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⌊"/>
                                    <m:endChr m:val="⌋"/>
                                    <m:ctrlPr>
                                      <a:rPr lang="en-US" sz="20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floor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x</a:t>
                          </a: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20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ceiling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x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F</a:t>
                          </a:r>
                          <a:r>
                            <a:rPr lang="en-US" sz="2000" baseline="-25000" dirty="0" smtClean="0"/>
                            <a:t>N</a:t>
                          </a:r>
                          <a:endParaRPr lang="en-US" sz="2000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Fibonacci numbers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φ</a:t>
                          </a:r>
                          <a:r>
                            <a:rPr lang="en-US" sz="2000" baseline="30000" dirty="0" smtClean="0"/>
                            <a:t>N</a:t>
                          </a:r>
                          <a:r>
                            <a:rPr lang="en-US" sz="2000" dirty="0" smtClean="0"/>
                            <a:t> /</a:t>
                          </a:r>
                          <a:r>
                            <a:rPr lang="en-US" sz="20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000" i="1" baseline="0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baseline="0" smtClean="0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</m:rad>
                            </m:oMath>
                          </a14:m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H</a:t>
                          </a:r>
                          <a:r>
                            <a:rPr lang="en-US" sz="2000" baseline="-25000" dirty="0" smtClean="0"/>
                            <a:t>N</a:t>
                          </a:r>
                          <a:endParaRPr lang="en-US" sz="2000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harmonic</a:t>
                          </a:r>
                          <a:r>
                            <a:rPr lang="en-US" sz="2000" baseline="0" dirty="0" smtClean="0"/>
                            <a:t> numbers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/>
                            <a:t>ln</a:t>
                          </a:r>
                          <a:r>
                            <a:rPr lang="en-US" sz="2000" dirty="0" smtClean="0"/>
                            <a:t>(N) + </a:t>
                          </a:r>
                          <a:r>
                            <a:rPr lang="el-GR" sz="2000" dirty="0" smtClean="0"/>
                            <a:t>γ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N!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factorial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(N / e)</a:t>
                          </a:r>
                          <a:r>
                            <a:rPr lang="en-US" sz="2000" baseline="30000" dirty="0" smtClean="0"/>
                            <a:t>N</a:t>
                          </a:r>
                          <a:endParaRPr lang="en-US" sz="2000" baseline="30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err="1" smtClean="0"/>
                            <a:t>lg</a:t>
                          </a:r>
                          <a:r>
                            <a:rPr lang="en-US" sz="2000" dirty="0" smtClean="0"/>
                            <a:t>(N!)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N </a:t>
                          </a:r>
                          <a:r>
                            <a:rPr lang="en-US" sz="2000" dirty="0" err="1" smtClean="0"/>
                            <a:t>lg</a:t>
                          </a:r>
                          <a:r>
                            <a:rPr lang="en-US" sz="2000" dirty="0" smtClean="0"/>
                            <a:t>(N) - 1.44N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3559930"/>
                  </p:ext>
                </p:extLst>
              </p:nvPr>
            </p:nvGraphicFramePr>
            <p:xfrm>
              <a:off x="228600" y="3429000"/>
              <a:ext cx="6096000" cy="28055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/>
                    <a:gridCol w="2463800"/>
                    <a:gridCol w="2032000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name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approximation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80" t="-107692" r="-280228" b="-53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floor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x</a:t>
                          </a: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80" t="-207692" r="-280228" b="-43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ceiling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x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42811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F</a:t>
                          </a:r>
                          <a:r>
                            <a:rPr lang="en-US" sz="2000" baseline="-25000" dirty="0" smtClean="0"/>
                            <a:t>N</a:t>
                          </a:r>
                          <a:endParaRPr lang="en-US" sz="2000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Fibonacci numbers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601" t="-285714" b="-304286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H</a:t>
                          </a:r>
                          <a:r>
                            <a:rPr lang="en-US" sz="2000" baseline="-25000" dirty="0" smtClean="0"/>
                            <a:t>N</a:t>
                          </a:r>
                          <a:endParaRPr lang="en-US" sz="2000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harmonic</a:t>
                          </a:r>
                          <a:r>
                            <a:rPr lang="en-US" sz="2000" baseline="0" dirty="0" smtClean="0"/>
                            <a:t> numbers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/>
                            <a:t>ln</a:t>
                          </a:r>
                          <a:r>
                            <a:rPr lang="en-US" sz="2000" dirty="0" smtClean="0"/>
                            <a:t>(N) + </a:t>
                          </a:r>
                          <a:r>
                            <a:rPr lang="el-GR" sz="2000" dirty="0" smtClean="0"/>
                            <a:t>γ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N!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factorial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(N / e)</a:t>
                          </a:r>
                          <a:r>
                            <a:rPr lang="en-US" sz="2000" baseline="30000" dirty="0" smtClean="0"/>
                            <a:t>N</a:t>
                          </a:r>
                          <a:endParaRPr lang="en-US" sz="2000" baseline="30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err="1" smtClean="0"/>
                            <a:t>lg</a:t>
                          </a:r>
                          <a:r>
                            <a:rPr lang="en-US" sz="2000" dirty="0" smtClean="0"/>
                            <a:t>(N!)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N </a:t>
                          </a:r>
                          <a:r>
                            <a:rPr lang="en-US" sz="2000" dirty="0" err="1" smtClean="0"/>
                            <a:t>lg</a:t>
                          </a:r>
                          <a:r>
                            <a:rPr lang="en-US" sz="2000" dirty="0" smtClean="0"/>
                            <a:t>(N) - 1.44N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TextBox 6"/>
          <p:cNvSpPr txBox="1"/>
          <p:nvPr/>
        </p:nvSpPr>
        <p:spPr>
          <a:xfrm>
            <a:off x="5562600" y="1447800"/>
            <a:ext cx="335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These tables are for reference. We may use such symbols and functions as we discuss specific algorithms.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82024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sz="2400" dirty="0" smtClean="0"/>
              <a:t>Given an algorithm, we want to find a function that describes the running time of the algorithm.</a:t>
            </a:r>
          </a:p>
          <a:p>
            <a:r>
              <a:rPr lang="en-US" sz="2400" dirty="0" smtClean="0"/>
              <a:t>Key question: how much data can this algorithm handle in a reasonable time?</a:t>
            </a:r>
          </a:p>
          <a:p>
            <a:r>
              <a:rPr lang="en-US" sz="2400" dirty="0" smtClean="0"/>
              <a:t>There are some details that we would actually </a:t>
            </a:r>
            <a:r>
              <a:rPr lang="en-US" sz="2400" b="1" dirty="0" smtClean="0"/>
              <a:t>NOT</a:t>
            </a:r>
            <a:r>
              <a:rPr lang="en-US" sz="2400" dirty="0" smtClean="0"/>
              <a:t> want this function to include, because they can make a function unnecessarily complicated.</a:t>
            </a:r>
          </a:p>
          <a:p>
            <a:pPr lvl="1"/>
            <a:r>
              <a:rPr lang="en-US" sz="2000" dirty="0" smtClean="0"/>
              <a:t>Constants.</a:t>
            </a:r>
          </a:p>
          <a:p>
            <a:pPr lvl="1"/>
            <a:r>
              <a:rPr lang="en-US" sz="2000" dirty="0" smtClean="0"/>
              <a:t>Behavior fluctuations on small data.</a:t>
            </a:r>
          </a:p>
          <a:p>
            <a:r>
              <a:rPr lang="en-US" sz="2400" dirty="0" smtClean="0"/>
              <a:t>The Big-Oh notation, which we will see in a few slides, achieves that, and greatly simplifies algorithmic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945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Constants Are Not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it matter if the running time is f(N) or 5*f(N)?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602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Constants Are Not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it matter if the running time is f(N) or 5*f(N)?</a:t>
            </a:r>
          </a:p>
          <a:p>
            <a:r>
              <a:rPr lang="en-US" dirty="0" smtClean="0"/>
              <a:t>For the purposes of algorithmic analysis, it typically does NOT matter.</a:t>
            </a:r>
          </a:p>
          <a:p>
            <a:r>
              <a:rPr lang="en-US" dirty="0" smtClean="0"/>
              <a:t>Constant </a:t>
            </a:r>
            <a:r>
              <a:rPr lang="en-US" dirty="0"/>
              <a:t>factors </a:t>
            </a:r>
            <a:r>
              <a:rPr lang="en-US" dirty="0" smtClean="0"/>
              <a:t>are NOT an inherent </a:t>
            </a:r>
            <a:r>
              <a:rPr lang="en-US" dirty="0"/>
              <a:t>property of the algorithm</a:t>
            </a:r>
            <a:r>
              <a:rPr lang="en-US" dirty="0" smtClean="0"/>
              <a:t>. They depend on parameters that are independent of the algorithm, such as:</a:t>
            </a:r>
            <a:endParaRPr lang="en-US" dirty="0"/>
          </a:p>
          <a:p>
            <a:pPr lvl="1"/>
            <a:r>
              <a:rPr lang="en-US" dirty="0" smtClean="0"/>
              <a:t>Choice of programming language.</a:t>
            </a:r>
          </a:p>
          <a:p>
            <a:pPr lvl="1"/>
            <a:r>
              <a:rPr lang="en-US" dirty="0" smtClean="0"/>
              <a:t>Quality of the code.</a:t>
            </a:r>
          </a:p>
          <a:p>
            <a:pPr lvl="1"/>
            <a:r>
              <a:rPr lang="en-US" dirty="0" smtClean="0"/>
              <a:t>Choice of compiler.</a:t>
            </a:r>
          </a:p>
          <a:p>
            <a:pPr lvl="1"/>
            <a:r>
              <a:rPr lang="en-US" dirty="0" smtClean="0"/>
              <a:t>Machine capabilities (CPU speed, memory size, …)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61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do we choose the data that we use in the experiments?</a:t>
            </a:r>
          </a:p>
          <a:p>
            <a:pPr lvl="1"/>
            <a:r>
              <a:rPr lang="en-US" sz="2400" dirty="0" smtClean="0"/>
              <a:t>Actual data.</a:t>
            </a:r>
          </a:p>
          <a:p>
            <a:pPr lvl="2"/>
            <a:r>
              <a:rPr lang="en-US" sz="2000" dirty="0" smtClean="0"/>
              <a:t>Pros: </a:t>
            </a:r>
          </a:p>
          <a:p>
            <a:pPr lvl="2"/>
            <a:r>
              <a:rPr lang="en-US" sz="2000" dirty="0" smtClean="0"/>
              <a:t>Cons:</a:t>
            </a:r>
          </a:p>
          <a:p>
            <a:pPr lvl="1"/>
            <a:r>
              <a:rPr lang="en-US" sz="2400" dirty="0" smtClean="0"/>
              <a:t>Random data.</a:t>
            </a:r>
          </a:p>
          <a:p>
            <a:pPr lvl="2"/>
            <a:r>
              <a:rPr lang="en-US" sz="2000" dirty="0" smtClean="0"/>
              <a:t>Pros:</a:t>
            </a:r>
          </a:p>
          <a:p>
            <a:pPr lvl="2"/>
            <a:r>
              <a:rPr lang="en-US" sz="2000" dirty="0" smtClean="0"/>
              <a:t>Cons:</a:t>
            </a:r>
          </a:p>
          <a:p>
            <a:pPr lvl="1"/>
            <a:r>
              <a:rPr lang="en-US" sz="2400" dirty="0" smtClean="0"/>
              <a:t>Perverse data.</a:t>
            </a:r>
          </a:p>
          <a:p>
            <a:pPr lvl="2"/>
            <a:r>
              <a:rPr lang="en-US" sz="2000" dirty="0" smtClean="0"/>
              <a:t>Pros:</a:t>
            </a:r>
          </a:p>
          <a:p>
            <a:pPr lvl="2"/>
            <a:r>
              <a:rPr lang="en-US" sz="2000" dirty="0" smtClean="0"/>
              <a:t>Cons: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827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Asymptotic Behavior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Asymptotic behavior: The behavior of a function as the input approaches infinity.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862384" y="2362530"/>
            <a:ext cx="6986216" cy="4343070"/>
            <a:chOff x="533401" y="1981200"/>
            <a:chExt cx="7509277" cy="4743180"/>
          </a:xfrm>
        </p:grpSpPr>
        <p:grpSp>
          <p:nvGrpSpPr>
            <p:cNvPr id="5" name="Group 4"/>
            <p:cNvGrpSpPr/>
            <p:nvPr/>
          </p:nvGrpSpPr>
          <p:grpSpPr>
            <a:xfrm>
              <a:off x="533401" y="2286000"/>
              <a:ext cx="6858000" cy="4438380"/>
              <a:chOff x="909935" y="1600200"/>
              <a:chExt cx="7395865" cy="491939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394791" y="1600200"/>
                <a:ext cx="6911009" cy="4436165"/>
                <a:chOff x="1447800" y="1888435"/>
                <a:chExt cx="6911009" cy="443616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1447800" y="1905000"/>
                  <a:ext cx="6553200" cy="4419600"/>
                  <a:chOff x="2209800" y="1905000"/>
                  <a:chExt cx="6553200" cy="4419600"/>
                </a:xfrm>
              </p:grpSpPr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2209800" y="1905000"/>
                    <a:ext cx="0" cy="441960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/>
                    <a:tailEnd type="non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>
                    <a:off x="2209800" y="6324600"/>
                    <a:ext cx="65532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" name="Freeform 9"/>
                <p:cNvSpPr/>
                <p:nvPr/>
              </p:nvSpPr>
              <p:spPr>
                <a:xfrm>
                  <a:off x="1461052" y="4684630"/>
                  <a:ext cx="6420678" cy="163997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Freeform 10"/>
                <p:cNvSpPr/>
                <p:nvPr/>
              </p:nvSpPr>
              <p:spPr>
                <a:xfrm>
                  <a:off x="1470991" y="1888435"/>
                  <a:ext cx="3916595" cy="4422913"/>
                </a:xfrm>
                <a:custGeom>
                  <a:avLst/>
                  <a:gdLst>
                    <a:gd name="connsiteX0" fmla="*/ 0 w 3916595"/>
                    <a:gd name="connsiteY0" fmla="*/ 4422913 h 4422913"/>
                    <a:gd name="connsiteX1" fmla="*/ 49696 w 3916595"/>
                    <a:gd name="connsiteY1" fmla="*/ 4412974 h 4422913"/>
                    <a:gd name="connsiteX2" fmla="*/ 79513 w 3916595"/>
                    <a:gd name="connsiteY2" fmla="*/ 4403035 h 4422913"/>
                    <a:gd name="connsiteX3" fmla="*/ 288235 w 3916595"/>
                    <a:gd name="connsiteY3" fmla="*/ 4363278 h 4422913"/>
                    <a:gd name="connsiteX4" fmla="*/ 318052 w 3916595"/>
                    <a:gd name="connsiteY4" fmla="*/ 4353339 h 4422913"/>
                    <a:gd name="connsiteX5" fmla="*/ 367748 w 3916595"/>
                    <a:gd name="connsiteY5" fmla="*/ 4343400 h 4422913"/>
                    <a:gd name="connsiteX6" fmla="*/ 427383 w 3916595"/>
                    <a:gd name="connsiteY6" fmla="*/ 4323522 h 4422913"/>
                    <a:gd name="connsiteX7" fmla="*/ 487018 w 3916595"/>
                    <a:gd name="connsiteY7" fmla="*/ 4303643 h 4422913"/>
                    <a:gd name="connsiteX8" fmla="*/ 516835 w 3916595"/>
                    <a:gd name="connsiteY8" fmla="*/ 4293704 h 4422913"/>
                    <a:gd name="connsiteX9" fmla="*/ 556592 w 3916595"/>
                    <a:gd name="connsiteY9" fmla="*/ 4283765 h 4422913"/>
                    <a:gd name="connsiteX10" fmla="*/ 616226 w 3916595"/>
                    <a:gd name="connsiteY10" fmla="*/ 4263887 h 4422913"/>
                    <a:gd name="connsiteX11" fmla="*/ 685800 w 3916595"/>
                    <a:gd name="connsiteY11" fmla="*/ 4253948 h 4422913"/>
                    <a:gd name="connsiteX12" fmla="*/ 805070 w 3916595"/>
                    <a:gd name="connsiteY12" fmla="*/ 4214191 h 4422913"/>
                    <a:gd name="connsiteX13" fmla="*/ 864705 w 3916595"/>
                    <a:gd name="connsiteY13" fmla="*/ 4194313 h 4422913"/>
                    <a:gd name="connsiteX14" fmla="*/ 983974 w 3916595"/>
                    <a:gd name="connsiteY14" fmla="*/ 4174435 h 4422913"/>
                    <a:gd name="connsiteX15" fmla="*/ 1053548 w 3916595"/>
                    <a:gd name="connsiteY15" fmla="*/ 4144617 h 4422913"/>
                    <a:gd name="connsiteX16" fmla="*/ 1152939 w 3916595"/>
                    <a:gd name="connsiteY16" fmla="*/ 4104861 h 4422913"/>
                    <a:gd name="connsiteX17" fmla="*/ 1172818 w 3916595"/>
                    <a:gd name="connsiteY17" fmla="*/ 4084982 h 4422913"/>
                    <a:gd name="connsiteX18" fmla="*/ 1331844 w 3916595"/>
                    <a:gd name="connsiteY18" fmla="*/ 4025348 h 4422913"/>
                    <a:gd name="connsiteX19" fmla="*/ 1441174 w 3916595"/>
                    <a:gd name="connsiteY19" fmla="*/ 3995530 h 4422913"/>
                    <a:gd name="connsiteX20" fmla="*/ 1500809 w 3916595"/>
                    <a:gd name="connsiteY20" fmla="*/ 3975652 h 4422913"/>
                    <a:gd name="connsiteX21" fmla="*/ 1530626 w 3916595"/>
                    <a:gd name="connsiteY21" fmla="*/ 3965713 h 4422913"/>
                    <a:gd name="connsiteX22" fmla="*/ 1580322 w 3916595"/>
                    <a:gd name="connsiteY22" fmla="*/ 3935895 h 4422913"/>
                    <a:gd name="connsiteX23" fmla="*/ 1610139 w 3916595"/>
                    <a:gd name="connsiteY23" fmla="*/ 3906078 h 4422913"/>
                    <a:gd name="connsiteX24" fmla="*/ 1689652 w 3916595"/>
                    <a:gd name="connsiteY24" fmla="*/ 3896139 h 4422913"/>
                    <a:gd name="connsiteX25" fmla="*/ 1729409 w 3916595"/>
                    <a:gd name="connsiteY25" fmla="*/ 3876261 h 4422913"/>
                    <a:gd name="connsiteX26" fmla="*/ 1759226 w 3916595"/>
                    <a:gd name="connsiteY26" fmla="*/ 3866322 h 4422913"/>
                    <a:gd name="connsiteX27" fmla="*/ 1789044 w 3916595"/>
                    <a:gd name="connsiteY27" fmla="*/ 3846443 h 4422913"/>
                    <a:gd name="connsiteX28" fmla="*/ 1818861 w 3916595"/>
                    <a:gd name="connsiteY28" fmla="*/ 3836504 h 4422913"/>
                    <a:gd name="connsiteX29" fmla="*/ 1868557 w 3916595"/>
                    <a:gd name="connsiteY29" fmla="*/ 3816626 h 4422913"/>
                    <a:gd name="connsiteX30" fmla="*/ 1928192 w 3916595"/>
                    <a:gd name="connsiteY30" fmla="*/ 3796748 h 4422913"/>
                    <a:gd name="connsiteX31" fmla="*/ 2007705 w 3916595"/>
                    <a:gd name="connsiteY31" fmla="*/ 3756991 h 4422913"/>
                    <a:gd name="connsiteX32" fmla="*/ 2037522 w 3916595"/>
                    <a:gd name="connsiteY32" fmla="*/ 3737113 h 4422913"/>
                    <a:gd name="connsiteX33" fmla="*/ 2077279 w 3916595"/>
                    <a:gd name="connsiteY33" fmla="*/ 3707295 h 4422913"/>
                    <a:gd name="connsiteX34" fmla="*/ 2117035 w 3916595"/>
                    <a:gd name="connsiteY34" fmla="*/ 3687417 h 4422913"/>
                    <a:gd name="connsiteX35" fmla="*/ 2166731 w 3916595"/>
                    <a:gd name="connsiteY35" fmla="*/ 3657600 h 4422913"/>
                    <a:gd name="connsiteX36" fmla="*/ 2176670 w 3916595"/>
                    <a:gd name="connsiteY36" fmla="*/ 3627782 h 4422913"/>
                    <a:gd name="connsiteX37" fmla="*/ 2286000 w 3916595"/>
                    <a:gd name="connsiteY37" fmla="*/ 3588026 h 4422913"/>
                    <a:gd name="connsiteX38" fmla="*/ 2315818 w 3916595"/>
                    <a:gd name="connsiteY38" fmla="*/ 3558208 h 4422913"/>
                    <a:gd name="connsiteX39" fmla="*/ 2345635 w 3916595"/>
                    <a:gd name="connsiteY39" fmla="*/ 3538330 h 4422913"/>
                    <a:gd name="connsiteX40" fmla="*/ 2365513 w 3916595"/>
                    <a:gd name="connsiteY40" fmla="*/ 3498574 h 4422913"/>
                    <a:gd name="connsiteX41" fmla="*/ 2415209 w 3916595"/>
                    <a:gd name="connsiteY41" fmla="*/ 3438939 h 4422913"/>
                    <a:gd name="connsiteX42" fmla="*/ 2425148 w 3916595"/>
                    <a:gd name="connsiteY42" fmla="*/ 3409122 h 4422913"/>
                    <a:gd name="connsiteX43" fmla="*/ 2454966 w 3916595"/>
                    <a:gd name="connsiteY43" fmla="*/ 3399182 h 4422913"/>
                    <a:gd name="connsiteX44" fmla="*/ 2464905 w 3916595"/>
                    <a:gd name="connsiteY44" fmla="*/ 3369365 h 4422913"/>
                    <a:gd name="connsiteX45" fmla="*/ 2494722 w 3916595"/>
                    <a:gd name="connsiteY45" fmla="*/ 3359426 h 4422913"/>
                    <a:gd name="connsiteX46" fmla="*/ 2524539 w 3916595"/>
                    <a:gd name="connsiteY46" fmla="*/ 3329608 h 4422913"/>
                    <a:gd name="connsiteX47" fmla="*/ 2544418 w 3916595"/>
                    <a:gd name="connsiteY47" fmla="*/ 3289852 h 4422913"/>
                    <a:gd name="connsiteX48" fmla="*/ 2584174 w 3916595"/>
                    <a:gd name="connsiteY48" fmla="*/ 3250095 h 4422913"/>
                    <a:gd name="connsiteX49" fmla="*/ 2604052 w 3916595"/>
                    <a:gd name="connsiteY49" fmla="*/ 3210339 h 4422913"/>
                    <a:gd name="connsiteX50" fmla="*/ 2643809 w 3916595"/>
                    <a:gd name="connsiteY50" fmla="*/ 3170582 h 4422913"/>
                    <a:gd name="connsiteX51" fmla="*/ 2683566 w 3916595"/>
                    <a:gd name="connsiteY51" fmla="*/ 3130826 h 4422913"/>
                    <a:gd name="connsiteX52" fmla="*/ 2733261 w 3916595"/>
                    <a:gd name="connsiteY52" fmla="*/ 3021495 h 4422913"/>
                    <a:gd name="connsiteX53" fmla="*/ 2763079 w 3916595"/>
                    <a:gd name="connsiteY53" fmla="*/ 2991678 h 4422913"/>
                    <a:gd name="connsiteX54" fmla="*/ 2802835 w 3916595"/>
                    <a:gd name="connsiteY54" fmla="*/ 2922104 h 4422913"/>
                    <a:gd name="connsiteX55" fmla="*/ 2832652 w 3916595"/>
                    <a:gd name="connsiteY55" fmla="*/ 2892287 h 4422913"/>
                    <a:gd name="connsiteX56" fmla="*/ 2872409 w 3916595"/>
                    <a:gd name="connsiteY56" fmla="*/ 2822713 h 4422913"/>
                    <a:gd name="connsiteX57" fmla="*/ 2912166 w 3916595"/>
                    <a:gd name="connsiteY57" fmla="*/ 2763078 h 4422913"/>
                    <a:gd name="connsiteX58" fmla="*/ 2941983 w 3916595"/>
                    <a:gd name="connsiteY58" fmla="*/ 2713382 h 4422913"/>
                    <a:gd name="connsiteX59" fmla="*/ 2981739 w 3916595"/>
                    <a:gd name="connsiteY59" fmla="*/ 2663687 h 4422913"/>
                    <a:gd name="connsiteX60" fmla="*/ 3001618 w 3916595"/>
                    <a:gd name="connsiteY60" fmla="*/ 2623930 h 4422913"/>
                    <a:gd name="connsiteX61" fmla="*/ 3031435 w 3916595"/>
                    <a:gd name="connsiteY61" fmla="*/ 2584174 h 4422913"/>
                    <a:gd name="connsiteX62" fmla="*/ 3051313 w 3916595"/>
                    <a:gd name="connsiteY62" fmla="*/ 2464904 h 4422913"/>
                    <a:gd name="connsiteX63" fmla="*/ 3081131 w 3916595"/>
                    <a:gd name="connsiteY63" fmla="*/ 2375452 h 4422913"/>
                    <a:gd name="connsiteX64" fmla="*/ 3091070 w 3916595"/>
                    <a:gd name="connsiteY64" fmla="*/ 2345635 h 4422913"/>
                    <a:gd name="connsiteX65" fmla="*/ 3101009 w 3916595"/>
                    <a:gd name="connsiteY65" fmla="*/ 2305878 h 4422913"/>
                    <a:gd name="connsiteX66" fmla="*/ 3140766 w 3916595"/>
                    <a:gd name="connsiteY66" fmla="*/ 2206487 h 4422913"/>
                    <a:gd name="connsiteX67" fmla="*/ 3150705 w 3916595"/>
                    <a:gd name="connsiteY67" fmla="*/ 2166730 h 4422913"/>
                    <a:gd name="connsiteX68" fmla="*/ 3160644 w 3916595"/>
                    <a:gd name="connsiteY68" fmla="*/ 2107095 h 4422913"/>
                    <a:gd name="connsiteX69" fmla="*/ 3190461 w 3916595"/>
                    <a:gd name="connsiteY69" fmla="*/ 2077278 h 4422913"/>
                    <a:gd name="connsiteX70" fmla="*/ 3210339 w 3916595"/>
                    <a:gd name="connsiteY70" fmla="*/ 1997765 h 4422913"/>
                    <a:gd name="connsiteX71" fmla="*/ 3220279 w 3916595"/>
                    <a:gd name="connsiteY71" fmla="*/ 1958008 h 4422913"/>
                    <a:gd name="connsiteX72" fmla="*/ 3240157 w 3916595"/>
                    <a:gd name="connsiteY72" fmla="*/ 1878495 h 4422913"/>
                    <a:gd name="connsiteX73" fmla="*/ 3260035 w 3916595"/>
                    <a:gd name="connsiteY73" fmla="*/ 1838739 h 4422913"/>
                    <a:gd name="connsiteX74" fmla="*/ 3269974 w 3916595"/>
                    <a:gd name="connsiteY74" fmla="*/ 1798982 h 4422913"/>
                    <a:gd name="connsiteX75" fmla="*/ 3299792 w 3916595"/>
                    <a:gd name="connsiteY75" fmla="*/ 1759226 h 4422913"/>
                    <a:gd name="connsiteX76" fmla="*/ 3319670 w 3916595"/>
                    <a:gd name="connsiteY76" fmla="*/ 1649895 h 4422913"/>
                    <a:gd name="connsiteX77" fmla="*/ 3329609 w 3916595"/>
                    <a:gd name="connsiteY77" fmla="*/ 1610139 h 4422913"/>
                    <a:gd name="connsiteX78" fmla="*/ 3369366 w 3916595"/>
                    <a:gd name="connsiteY78" fmla="*/ 1530626 h 4422913"/>
                    <a:gd name="connsiteX79" fmla="*/ 3389244 w 3916595"/>
                    <a:gd name="connsiteY79" fmla="*/ 1431235 h 4422913"/>
                    <a:gd name="connsiteX80" fmla="*/ 3429000 w 3916595"/>
                    <a:gd name="connsiteY80" fmla="*/ 1361661 h 4422913"/>
                    <a:gd name="connsiteX81" fmla="*/ 3468757 w 3916595"/>
                    <a:gd name="connsiteY81" fmla="*/ 1282148 h 4422913"/>
                    <a:gd name="connsiteX82" fmla="*/ 3508513 w 3916595"/>
                    <a:gd name="connsiteY82" fmla="*/ 1182756 h 4422913"/>
                    <a:gd name="connsiteX83" fmla="*/ 3548270 w 3916595"/>
                    <a:gd name="connsiteY83" fmla="*/ 1083365 h 4422913"/>
                    <a:gd name="connsiteX84" fmla="*/ 3578087 w 3916595"/>
                    <a:gd name="connsiteY84" fmla="*/ 1053548 h 4422913"/>
                    <a:gd name="connsiteX85" fmla="*/ 3588026 w 3916595"/>
                    <a:gd name="connsiteY85" fmla="*/ 1003852 h 4422913"/>
                    <a:gd name="connsiteX86" fmla="*/ 3597966 w 3916595"/>
                    <a:gd name="connsiteY86" fmla="*/ 974035 h 4422913"/>
                    <a:gd name="connsiteX87" fmla="*/ 3607905 w 3916595"/>
                    <a:gd name="connsiteY87" fmla="*/ 924339 h 4422913"/>
                    <a:gd name="connsiteX88" fmla="*/ 3627783 w 3916595"/>
                    <a:gd name="connsiteY88" fmla="*/ 894522 h 4422913"/>
                    <a:gd name="connsiteX89" fmla="*/ 3687418 w 3916595"/>
                    <a:gd name="connsiteY89" fmla="*/ 795130 h 4422913"/>
                    <a:gd name="connsiteX90" fmla="*/ 3717235 w 3916595"/>
                    <a:gd name="connsiteY90" fmla="*/ 705678 h 4422913"/>
                    <a:gd name="connsiteX91" fmla="*/ 3737113 w 3916595"/>
                    <a:gd name="connsiteY91" fmla="*/ 636104 h 4422913"/>
                    <a:gd name="connsiteX92" fmla="*/ 3756992 w 3916595"/>
                    <a:gd name="connsiteY92" fmla="*/ 596348 h 4422913"/>
                    <a:gd name="connsiteX93" fmla="*/ 3766931 w 3916595"/>
                    <a:gd name="connsiteY93" fmla="*/ 536713 h 4422913"/>
                    <a:gd name="connsiteX94" fmla="*/ 3786809 w 3916595"/>
                    <a:gd name="connsiteY94" fmla="*/ 477078 h 4422913"/>
                    <a:gd name="connsiteX95" fmla="*/ 3796748 w 3916595"/>
                    <a:gd name="connsiteY95" fmla="*/ 437322 h 4422913"/>
                    <a:gd name="connsiteX96" fmla="*/ 3806687 w 3916595"/>
                    <a:gd name="connsiteY96" fmla="*/ 407504 h 4422913"/>
                    <a:gd name="connsiteX97" fmla="*/ 3826566 w 3916595"/>
                    <a:gd name="connsiteY97" fmla="*/ 327991 h 4422913"/>
                    <a:gd name="connsiteX98" fmla="*/ 3836505 w 3916595"/>
                    <a:gd name="connsiteY98" fmla="*/ 298174 h 4422913"/>
                    <a:gd name="connsiteX99" fmla="*/ 3856383 w 3916595"/>
                    <a:gd name="connsiteY99" fmla="*/ 218661 h 4422913"/>
                    <a:gd name="connsiteX100" fmla="*/ 3876261 w 3916595"/>
                    <a:gd name="connsiteY100" fmla="*/ 109330 h 4422913"/>
                    <a:gd name="connsiteX101" fmla="*/ 3916018 w 3916595"/>
                    <a:gd name="connsiteY101" fmla="*/ 19878 h 4422913"/>
                    <a:gd name="connsiteX102" fmla="*/ 3916018 w 3916595"/>
                    <a:gd name="connsiteY102" fmla="*/ 0 h 44229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</a:cxnLst>
                  <a:rect l="l" t="t" r="r" b="b"/>
                  <a:pathLst>
                    <a:path w="3916595" h="4422913">
                      <a:moveTo>
                        <a:pt x="0" y="4422913"/>
                      </a:moveTo>
                      <a:cubicBezTo>
                        <a:pt x="16565" y="4419600"/>
                        <a:pt x="33307" y="4417071"/>
                        <a:pt x="49696" y="4412974"/>
                      </a:cubicBezTo>
                      <a:cubicBezTo>
                        <a:pt x="59860" y="4410433"/>
                        <a:pt x="69286" y="4405308"/>
                        <a:pt x="79513" y="4403035"/>
                      </a:cubicBezTo>
                      <a:cubicBezTo>
                        <a:pt x="163372" y="4384399"/>
                        <a:pt x="184184" y="4397962"/>
                        <a:pt x="288235" y="4363278"/>
                      </a:cubicBezTo>
                      <a:cubicBezTo>
                        <a:pt x="298174" y="4359965"/>
                        <a:pt x="307888" y="4355880"/>
                        <a:pt x="318052" y="4353339"/>
                      </a:cubicBezTo>
                      <a:cubicBezTo>
                        <a:pt x="334441" y="4349242"/>
                        <a:pt x="351450" y="4347845"/>
                        <a:pt x="367748" y="4343400"/>
                      </a:cubicBezTo>
                      <a:cubicBezTo>
                        <a:pt x="387963" y="4337887"/>
                        <a:pt x="407505" y="4330148"/>
                        <a:pt x="427383" y="4323522"/>
                      </a:cubicBezTo>
                      <a:lnTo>
                        <a:pt x="487018" y="4303643"/>
                      </a:lnTo>
                      <a:cubicBezTo>
                        <a:pt x="496957" y="4300330"/>
                        <a:pt x="506671" y="4296245"/>
                        <a:pt x="516835" y="4293704"/>
                      </a:cubicBezTo>
                      <a:cubicBezTo>
                        <a:pt x="530087" y="4290391"/>
                        <a:pt x="543508" y="4287690"/>
                        <a:pt x="556592" y="4283765"/>
                      </a:cubicBezTo>
                      <a:cubicBezTo>
                        <a:pt x="576662" y="4277744"/>
                        <a:pt x="595483" y="4266850"/>
                        <a:pt x="616226" y="4263887"/>
                      </a:cubicBezTo>
                      <a:lnTo>
                        <a:pt x="685800" y="4253948"/>
                      </a:lnTo>
                      <a:lnTo>
                        <a:pt x="805070" y="4214191"/>
                      </a:lnTo>
                      <a:cubicBezTo>
                        <a:pt x="805074" y="4214190"/>
                        <a:pt x="864702" y="4194314"/>
                        <a:pt x="864705" y="4194313"/>
                      </a:cubicBezTo>
                      <a:cubicBezTo>
                        <a:pt x="937372" y="4179780"/>
                        <a:pt x="897677" y="4186763"/>
                        <a:pt x="983974" y="4174435"/>
                      </a:cubicBezTo>
                      <a:cubicBezTo>
                        <a:pt x="1079980" y="4142431"/>
                        <a:pt x="930698" y="4193756"/>
                        <a:pt x="1053548" y="4144617"/>
                      </a:cubicBezTo>
                      <a:cubicBezTo>
                        <a:pt x="1093956" y="4128454"/>
                        <a:pt x="1117976" y="4128170"/>
                        <a:pt x="1152939" y="4104861"/>
                      </a:cubicBezTo>
                      <a:cubicBezTo>
                        <a:pt x="1160736" y="4099663"/>
                        <a:pt x="1164436" y="4089173"/>
                        <a:pt x="1172818" y="4084982"/>
                      </a:cubicBezTo>
                      <a:cubicBezTo>
                        <a:pt x="1220363" y="4061210"/>
                        <a:pt x="1280227" y="4042554"/>
                        <a:pt x="1331844" y="4025348"/>
                      </a:cubicBezTo>
                      <a:cubicBezTo>
                        <a:pt x="1413394" y="3998164"/>
                        <a:pt x="1284178" y="4040385"/>
                        <a:pt x="1441174" y="3995530"/>
                      </a:cubicBezTo>
                      <a:cubicBezTo>
                        <a:pt x="1461321" y="3989774"/>
                        <a:pt x="1480931" y="3982278"/>
                        <a:pt x="1500809" y="3975652"/>
                      </a:cubicBezTo>
                      <a:lnTo>
                        <a:pt x="1530626" y="3965713"/>
                      </a:lnTo>
                      <a:cubicBezTo>
                        <a:pt x="1592540" y="3903803"/>
                        <a:pt x="1502902" y="3987509"/>
                        <a:pt x="1580322" y="3935895"/>
                      </a:cubicBezTo>
                      <a:cubicBezTo>
                        <a:pt x="1592017" y="3928098"/>
                        <a:pt x="1596929" y="3910881"/>
                        <a:pt x="1610139" y="3906078"/>
                      </a:cubicBezTo>
                      <a:cubicBezTo>
                        <a:pt x="1635241" y="3896950"/>
                        <a:pt x="1663148" y="3899452"/>
                        <a:pt x="1689652" y="3896139"/>
                      </a:cubicBezTo>
                      <a:cubicBezTo>
                        <a:pt x="1702904" y="3889513"/>
                        <a:pt x="1715790" y="3882097"/>
                        <a:pt x="1729409" y="3876261"/>
                      </a:cubicBezTo>
                      <a:cubicBezTo>
                        <a:pt x="1739039" y="3872134"/>
                        <a:pt x="1749855" y="3871007"/>
                        <a:pt x="1759226" y="3866322"/>
                      </a:cubicBezTo>
                      <a:cubicBezTo>
                        <a:pt x="1769910" y="3860980"/>
                        <a:pt x="1778360" y="3851785"/>
                        <a:pt x="1789044" y="3846443"/>
                      </a:cubicBezTo>
                      <a:cubicBezTo>
                        <a:pt x="1798415" y="3841758"/>
                        <a:pt x="1809051" y="3840183"/>
                        <a:pt x="1818861" y="3836504"/>
                      </a:cubicBezTo>
                      <a:cubicBezTo>
                        <a:pt x="1835566" y="3830240"/>
                        <a:pt x="1851790" y="3822723"/>
                        <a:pt x="1868557" y="3816626"/>
                      </a:cubicBezTo>
                      <a:cubicBezTo>
                        <a:pt x="1888249" y="3809465"/>
                        <a:pt x="1909451" y="3806119"/>
                        <a:pt x="1928192" y="3796748"/>
                      </a:cubicBezTo>
                      <a:cubicBezTo>
                        <a:pt x="1954696" y="3783496"/>
                        <a:pt x="1983049" y="3773428"/>
                        <a:pt x="2007705" y="3756991"/>
                      </a:cubicBezTo>
                      <a:cubicBezTo>
                        <a:pt x="2017644" y="3750365"/>
                        <a:pt x="2027802" y="3744056"/>
                        <a:pt x="2037522" y="3737113"/>
                      </a:cubicBezTo>
                      <a:cubicBezTo>
                        <a:pt x="2051002" y="3727484"/>
                        <a:pt x="2063232" y="3716075"/>
                        <a:pt x="2077279" y="3707295"/>
                      </a:cubicBezTo>
                      <a:cubicBezTo>
                        <a:pt x="2089843" y="3699442"/>
                        <a:pt x="2104083" y="3694612"/>
                        <a:pt x="2117035" y="3687417"/>
                      </a:cubicBezTo>
                      <a:cubicBezTo>
                        <a:pt x="2133922" y="3678035"/>
                        <a:pt x="2150166" y="3667539"/>
                        <a:pt x="2166731" y="3657600"/>
                      </a:cubicBezTo>
                      <a:cubicBezTo>
                        <a:pt x="2170044" y="3647661"/>
                        <a:pt x="2167786" y="3633335"/>
                        <a:pt x="2176670" y="3627782"/>
                      </a:cubicBezTo>
                      <a:cubicBezTo>
                        <a:pt x="2339400" y="3526075"/>
                        <a:pt x="2176197" y="3666457"/>
                        <a:pt x="2286000" y="3588026"/>
                      </a:cubicBezTo>
                      <a:cubicBezTo>
                        <a:pt x="2297438" y="3579856"/>
                        <a:pt x="2305020" y="3567207"/>
                        <a:pt x="2315818" y="3558208"/>
                      </a:cubicBezTo>
                      <a:cubicBezTo>
                        <a:pt x="2324995" y="3550561"/>
                        <a:pt x="2335696" y="3544956"/>
                        <a:pt x="2345635" y="3538330"/>
                      </a:cubicBezTo>
                      <a:cubicBezTo>
                        <a:pt x="2352261" y="3525078"/>
                        <a:pt x="2356901" y="3510630"/>
                        <a:pt x="2365513" y="3498574"/>
                      </a:cubicBezTo>
                      <a:cubicBezTo>
                        <a:pt x="2402148" y="3447285"/>
                        <a:pt x="2388919" y="3491520"/>
                        <a:pt x="2415209" y="3438939"/>
                      </a:cubicBezTo>
                      <a:cubicBezTo>
                        <a:pt x="2419894" y="3429568"/>
                        <a:pt x="2417740" y="3416530"/>
                        <a:pt x="2425148" y="3409122"/>
                      </a:cubicBezTo>
                      <a:cubicBezTo>
                        <a:pt x="2432556" y="3401714"/>
                        <a:pt x="2445027" y="3402495"/>
                        <a:pt x="2454966" y="3399182"/>
                      </a:cubicBezTo>
                      <a:cubicBezTo>
                        <a:pt x="2458279" y="3389243"/>
                        <a:pt x="2457497" y="3376773"/>
                        <a:pt x="2464905" y="3369365"/>
                      </a:cubicBezTo>
                      <a:cubicBezTo>
                        <a:pt x="2472313" y="3361957"/>
                        <a:pt x="2486005" y="3365237"/>
                        <a:pt x="2494722" y="3359426"/>
                      </a:cubicBezTo>
                      <a:cubicBezTo>
                        <a:pt x="2506417" y="3351629"/>
                        <a:pt x="2516369" y="3341046"/>
                        <a:pt x="2524539" y="3329608"/>
                      </a:cubicBezTo>
                      <a:cubicBezTo>
                        <a:pt x="2533151" y="3317551"/>
                        <a:pt x="2535528" y="3301705"/>
                        <a:pt x="2544418" y="3289852"/>
                      </a:cubicBezTo>
                      <a:cubicBezTo>
                        <a:pt x="2555663" y="3274859"/>
                        <a:pt x="2572929" y="3265088"/>
                        <a:pt x="2584174" y="3250095"/>
                      </a:cubicBezTo>
                      <a:cubicBezTo>
                        <a:pt x="2593064" y="3238242"/>
                        <a:pt x="2595162" y="3222192"/>
                        <a:pt x="2604052" y="3210339"/>
                      </a:cubicBezTo>
                      <a:cubicBezTo>
                        <a:pt x="2615297" y="3195346"/>
                        <a:pt x="2630557" y="3183834"/>
                        <a:pt x="2643809" y="3170582"/>
                      </a:cubicBezTo>
                      <a:lnTo>
                        <a:pt x="2683566" y="3130826"/>
                      </a:lnTo>
                      <a:cubicBezTo>
                        <a:pt x="2695019" y="3096466"/>
                        <a:pt x="2711040" y="3043715"/>
                        <a:pt x="2733261" y="3021495"/>
                      </a:cubicBezTo>
                      <a:cubicBezTo>
                        <a:pt x="2743200" y="3011556"/>
                        <a:pt x="2754080" y="3002476"/>
                        <a:pt x="2763079" y="2991678"/>
                      </a:cubicBezTo>
                      <a:cubicBezTo>
                        <a:pt x="2810024" y="2935345"/>
                        <a:pt x="2754236" y="2990143"/>
                        <a:pt x="2802835" y="2922104"/>
                      </a:cubicBezTo>
                      <a:cubicBezTo>
                        <a:pt x="2811005" y="2910666"/>
                        <a:pt x="2823654" y="2903085"/>
                        <a:pt x="2832652" y="2892287"/>
                      </a:cubicBezTo>
                      <a:cubicBezTo>
                        <a:pt x="2857213" y="2862814"/>
                        <a:pt x="2851575" y="2857435"/>
                        <a:pt x="2872409" y="2822713"/>
                      </a:cubicBezTo>
                      <a:cubicBezTo>
                        <a:pt x="2884701" y="2802227"/>
                        <a:pt x="2899874" y="2783564"/>
                        <a:pt x="2912166" y="2763078"/>
                      </a:cubicBezTo>
                      <a:cubicBezTo>
                        <a:pt x="2922105" y="2746513"/>
                        <a:pt x="2930905" y="2729208"/>
                        <a:pt x="2941983" y="2713382"/>
                      </a:cubicBezTo>
                      <a:cubicBezTo>
                        <a:pt x="2954148" y="2696003"/>
                        <a:pt x="2969972" y="2681338"/>
                        <a:pt x="2981739" y="2663687"/>
                      </a:cubicBezTo>
                      <a:cubicBezTo>
                        <a:pt x="2989958" y="2651359"/>
                        <a:pt x="2993765" y="2636494"/>
                        <a:pt x="3001618" y="2623930"/>
                      </a:cubicBezTo>
                      <a:cubicBezTo>
                        <a:pt x="3010397" y="2609883"/>
                        <a:pt x="3021496" y="2597426"/>
                        <a:pt x="3031435" y="2584174"/>
                      </a:cubicBezTo>
                      <a:cubicBezTo>
                        <a:pt x="3038061" y="2544417"/>
                        <a:pt x="3038567" y="2503141"/>
                        <a:pt x="3051313" y="2464904"/>
                      </a:cubicBezTo>
                      <a:lnTo>
                        <a:pt x="3081131" y="2375452"/>
                      </a:lnTo>
                      <a:cubicBezTo>
                        <a:pt x="3084444" y="2365513"/>
                        <a:pt x="3088529" y="2355799"/>
                        <a:pt x="3091070" y="2345635"/>
                      </a:cubicBezTo>
                      <a:cubicBezTo>
                        <a:pt x="3094383" y="2332383"/>
                        <a:pt x="3096213" y="2318668"/>
                        <a:pt x="3101009" y="2305878"/>
                      </a:cubicBezTo>
                      <a:cubicBezTo>
                        <a:pt x="3131853" y="2223626"/>
                        <a:pt x="3113945" y="2313773"/>
                        <a:pt x="3140766" y="2206487"/>
                      </a:cubicBezTo>
                      <a:cubicBezTo>
                        <a:pt x="3144079" y="2193235"/>
                        <a:pt x="3148026" y="2180125"/>
                        <a:pt x="3150705" y="2166730"/>
                      </a:cubicBezTo>
                      <a:cubicBezTo>
                        <a:pt x="3154657" y="2146969"/>
                        <a:pt x="3152459" y="2125511"/>
                        <a:pt x="3160644" y="2107095"/>
                      </a:cubicBezTo>
                      <a:cubicBezTo>
                        <a:pt x="3166353" y="2094251"/>
                        <a:pt x="3180522" y="2087217"/>
                        <a:pt x="3190461" y="2077278"/>
                      </a:cubicBezTo>
                      <a:lnTo>
                        <a:pt x="3210339" y="1997765"/>
                      </a:lnTo>
                      <a:cubicBezTo>
                        <a:pt x="3213652" y="1984513"/>
                        <a:pt x="3217600" y="1971403"/>
                        <a:pt x="3220279" y="1958008"/>
                      </a:cubicBezTo>
                      <a:cubicBezTo>
                        <a:pt x="3226112" y="1928842"/>
                        <a:pt x="3228697" y="1905236"/>
                        <a:pt x="3240157" y="1878495"/>
                      </a:cubicBezTo>
                      <a:cubicBezTo>
                        <a:pt x="3245993" y="1864877"/>
                        <a:pt x="3253409" y="1851991"/>
                        <a:pt x="3260035" y="1838739"/>
                      </a:cubicBezTo>
                      <a:cubicBezTo>
                        <a:pt x="3263348" y="1825487"/>
                        <a:pt x="3263865" y="1811200"/>
                        <a:pt x="3269974" y="1798982"/>
                      </a:cubicBezTo>
                      <a:cubicBezTo>
                        <a:pt x="3277382" y="1784166"/>
                        <a:pt x="3294554" y="1774941"/>
                        <a:pt x="3299792" y="1759226"/>
                      </a:cubicBezTo>
                      <a:cubicBezTo>
                        <a:pt x="3311506" y="1724086"/>
                        <a:pt x="3312406" y="1686217"/>
                        <a:pt x="3319670" y="1649895"/>
                      </a:cubicBezTo>
                      <a:cubicBezTo>
                        <a:pt x="3322349" y="1636500"/>
                        <a:pt x="3324355" y="1622748"/>
                        <a:pt x="3329609" y="1610139"/>
                      </a:cubicBezTo>
                      <a:cubicBezTo>
                        <a:pt x="3341006" y="1582786"/>
                        <a:pt x="3369366" y="1530626"/>
                        <a:pt x="3369366" y="1530626"/>
                      </a:cubicBezTo>
                      <a:cubicBezTo>
                        <a:pt x="3375992" y="1497496"/>
                        <a:pt x="3379962" y="1463721"/>
                        <a:pt x="3389244" y="1431235"/>
                      </a:cubicBezTo>
                      <a:cubicBezTo>
                        <a:pt x="3398736" y="1398011"/>
                        <a:pt x="3413583" y="1389925"/>
                        <a:pt x="3429000" y="1361661"/>
                      </a:cubicBezTo>
                      <a:cubicBezTo>
                        <a:pt x="3443190" y="1335647"/>
                        <a:pt x="3459386" y="1310260"/>
                        <a:pt x="3468757" y="1282148"/>
                      </a:cubicBezTo>
                      <a:cubicBezTo>
                        <a:pt x="3514000" y="1146415"/>
                        <a:pt x="3464641" y="1285125"/>
                        <a:pt x="3508513" y="1182756"/>
                      </a:cubicBezTo>
                      <a:cubicBezTo>
                        <a:pt x="3530254" y="1132027"/>
                        <a:pt x="3505118" y="1155284"/>
                        <a:pt x="3548270" y="1083365"/>
                      </a:cubicBezTo>
                      <a:cubicBezTo>
                        <a:pt x="3555502" y="1071312"/>
                        <a:pt x="3568148" y="1063487"/>
                        <a:pt x="3578087" y="1053548"/>
                      </a:cubicBezTo>
                      <a:cubicBezTo>
                        <a:pt x="3581400" y="1036983"/>
                        <a:pt x="3583929" y="1020241"/>
                        <a:pt x="3588026" y="1003852"/>
                      </a:cubicBezTo>
                      <a:cubicBezTo>
                        <a:pt x="3590567" y="993688"/>
                        <a:pt x="3595425" y="984199"/>
                        <a:pt x="3597966" y="974035"/>
                      </a:cubicBezTo>
                      <a:cubicBezTo>
                        <a:pt x="3602063" y="957646"/>
                        <a:pt x="3601973" y="940157"/>
                        <a:pt x="3607905" y="924339"/>
                      </a:cubicBezTo>
                      <a:cubicBezTo>
                        <a:pt x="3612099" y="913154"/>
                        <a:pt x="3622063" y="905009"/>
                        <a:pt x="3627783" y="894522"/>
                      </a:cubicBezTo>
                      <a:cubicBezTo>
                        <a:pt x="3680519" y="797838"/>
                        <a:pt x="3643805" y="838740"/>
                        <a:pt x="3687418" y="795130"/>
                      </a:cubicBezTo>
                      <a:cubicBezTo>
                        <a:pt x="3704172" y="711359"/>
                        <a:pt x="3686373" y="777689"/>
                        <a:pt x="3717235" y="705678"/>
                      </a:cubicBezTo>
                      <a:cubicBezTo>
                        <a:pt x="3741270" y="649594"/>
                        <a:pt x="3711885" y="703376"/>
                        <a:pt x="3737113" y="636104"/>
                      </a:cubicBezTo>
                      <a:cubicBezTo>
                        <a:pt x="3742315" y="622231"/>
                        <a:pt x="3750366" y="609600"/>
                        <a:pt x="3756992" y="596348"/>
                      </a:cubicBezTo>
                      <a:cubicBezTo>
                        <a:pt x="3760305" y="576470"/>
                        <a:pt x="3762043" y="556264"/>
                        <a:pt x="3766931" y="536713"/>
                      </a:cubicBezTo>
                      <a:cubicBezTo>
                        <a:pt x="3772013" y="516385"/>
                        <a:pt x="3781727" y="497406"/>
                        <a:pt x="3786809" y="477078"/>
                      </a:cubicBezTo>
                      <a:cubicBezTo>
                        <a:pt x="3790122" y="463826"/>
                        <a:pt x="3792995" y="450456"/>
                        <a:pt x="3796748" y="437322"/>
                      </a:cubicBezTo>
                      <a:cubicBezTo>
                        <a:pt x="3799626" y="427248"/>
                        <a:pt x="3803930" y="417612"/>
                        <a:pt x="3806687" y="407504"/>
                      </a:cubicBezTo>
                      <a:cubicBezTo>
                        <a:pt x="3813875" y="381147"/>
                        <a:pt x="3817927" y="353909"/>
                        <a:pt x="3826566" y="327991"/>
                      </a:cubicBezTo>
                      <a:cubicBezTo>
                        <a:pt x="3829879" y="318052"/>
                        <a:pt x="3833964" y="308338"/>
                        <a:pt x="3836505" y="298174"/>
                      </a:cubicBezTo>
                      <a:lnTo>
                        <a:pt x="3856383" y="218661"/>
                      </a:lnTo>
                      <a:cubicBezTo>
                        <a:pt x="3859324" y="198076"/>
                        <a:pt x="3865847" y="135364"/>
                        <a:pt x="3876261" y="109330"/>
                      </a:cubicBezTo>
                      <a:cubicBezTo>
                        <a:pt x="3888871" y="77806"/>
                        <a:pt x="3909371" y="53111"/>
                        <a:pt x="3916018" y="19878"/>
                      </a:cubicBezTo>
                      <a:cubicBezTo>
                        <a:pt x="3917317" y="13381"/>
                        <a:pt x="3916018" y="6626"/>
                        <a:pt x="3916018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Freeform 11"/>
                <p:cNvSpPr/>
                <p:nvPr/>
              </p:nvSpPr>
              <p:spPr>
                <a:xfrm>
                  <a:off x="1447800" y="2362200"/>
                  <a:ext cx="6420678" cy="396240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>
                  <a:off x="1470991" y="3080326"/>
                  <a:ext cx="6887818" cy="3231022"/>
                </a:xfrm>
                <a:custGeom>
                  <a:avLst/>
                  <a:gdLst>
                    <a:gd name="connsiteX0" fmla="*/ 0 w 6887818"/>
                    <a:gd name="connsiteY0" fmla="*/ 3309731 h 3309731"/>
                    <a:gd name="connsiteX1" fmla="*/ 39757 w 6887818"/>
                    <a:gd name="connsiteY1" fmla="*/ 3200400 h 3309731"/>
                    <a:gd name="connsiteX2" fmla="*/ 49696 w 6887818"/>
                    <a:gd name="connsiteY2" fmla="*/ 3170583 h 3309731"/>
                    <a:gd name="connsiteX3" fmla="*/ 69574 w 6887818"/>
                    <a:gd name="connsiteY3" fmla="*/ 3140766 h 3309731"/>
                    <a:gd name="connsiteX4" fmla="*/ 89452 w 6887818"/>
                    <a:gd name="connsiteY4" fmla="*/ 3071192 h 3309731"/>
                    <a:gd name="connsiteX5" fmla="*/ 119270 w 6887818"/>
                    <a:gd name="connsiteY5" fmla="*/ 2961861 h 3309731"/>
                    <a:gd name="connsiteX6" fmla="*/ 139148 w 6887818"/>
                    <a:gd name="connsiteY6" fmla="*/ 2882348 h 3309731"/>
                    <a:gd name="connsiteX7" fmla="*/ 159026 w 6887818"/>
                    <a:gd name="connsiteY7" fmla="*/ 2852531 h 3309731"/>
                    <a:gd name="connsiteX8" fmla="*/ 168966 w 6887818"/>
                    <a:gd name="connsiteY8" fmla="*/ 2812774 h 3309731"/>
                    <a:gd name="connsiteX9" fmla="*/ 178905 w 6887818"/>
                    <a:gd name="connsiteY9" fmla="*/ 2782957 h 3309731"/>
                    <a:gd name="connsiteX10" fmla="*/ 198783 w 6887818"/>
                    <a:gd name="connsiteY10" fmla="*/ 2703444 h 3309731"/>
                    <a:gd name="connsiteX11" fmla="*/ 218661 w 6887818"/>
                    <a:gd name="connsiteY11" fmla="*/ 2673626 h 3309731"/>
                    <a:gd name="connsiteX12" fmla="*/ 258418 w 6887818"/>
                    <a:gd name="connsiteY12" fmla="*/ 2584174 h 3309731"/>
                    <a:gd name="connsiteX13" fmla="*/ 268357 w 6887818"/>
                    <a:gd name="connsiteY13" fmla="*/ 2544418 h 3309731"/>
                    <a:gd name="connsiteX14" fmla="*/ 278296 w 6887818"/>
                    <a:gd name="connsiteY14" fmla="*/ 2494722 h 3309731"/>
                    <a:gd name="connsiteX15" fmla="*/ 318052 w 6887818"/>
                    <a:gd name="connsiteY15" fmla="*/ 2445026 h 3309731"/>
                    <a:gd name="connsiteX16" fmla="*/ 327992 w 6887818"/>
                    <a:gd name="connsiteY16" fmla="*/ 2415209 h 3309731"/>
                    <a:gd name="connsiteX17" fmla="*/ 367748 w 6887818"/>
                    <a:gd name="connsiteY17" fmla="*/ 2355574 h 3309731"/>
                    <a:gd name="connsiteX18" fmla="*/ 377687 w 6887818"/>
                    <a:gd name="connsiteY18" fmla="*/ 2325757 h 3309731"/>
                    <a:gd name="connsiteX19" fmla="*/ 437322 w 6887818"/>
                    <a:gd name="connsiteY19" fmla="*/ 2276061 h 3309731"/>
                    <a:gd name="connsiteX20" fmla="*/ 487018 w 6887818"/>
                    <a:gd name="connsiteY20" fmla="*/ 2216426 h 3309731"/>
                    <a:gd name="connsiteX21" fmla="*/ 526774 w 6887818"/>
                    <a:gd name="connsiteY21" fmla="*/ 2136913 h 3309731"/>
                    <a:gd name="connsiteX22" fmla="*/ 556592 w 6887818"/>
                    <a:gd name="connsiteY22" fmla="*/ 2117035 h 3309731"/>
                    <a:gd name="connsiteX23" fmla="*/ 606287 w 6887818"/>
                    <a:gd name="connsiteY23" fmla="*/ 2047461 h 3309731"/>
                    <a:gd name="connsiteX24" fmla="*/ 646044 w 6887818"/>
                    <a:gd name="connsiteY24" fmla="*/ 2027583 h 3309731"/>
                    <a:gd name="connsiteX25" fmla="*/ 735496 w 6887818"/>
                    <a:gd name="connsiteY25" fmla="*/ 1958009 h 3309731"/>
                    <a:gd name="connsiteX26" fmla="*/ 745435 w 6887818"/>
                    <a:gd name="connsiteY26" fmla="*/ 1918253 h 3309731"/>
                    <a:gd name="connsiteX27" fmla="*/ 785192 w 6887818"/>
                    <a:gd name="connsiteY27" fmla="*/ 1868557 h 3309731"/>
                    <a:gd name="connsiteX28" fmla="*/ 884583 w 6887818"/>
                    <a:gd name="connsiteY28" fmla="*/ 1808922 h 3309731"/>
                    <a:gd name="connsiteX29" fmla="*/ 934279 w 6887818"/>
                    <a:gd name="connsiteY29" fmla="*/ 1759226 h 3309731"/>
                    <a:gd name="connsiteX30" fmla="*/ 974035 w 6887818"/>
                    <a:gd name="connsiteY30" fmla="*/ 1729409 h 3309731"/>
                    <a:gd name="connsiteX31" fmla="*/ 993913 w 6887818"/>
                    <a:gd name="connsiteY31" fmla="*/ 1699592 h 3309731"/>
                    <a:gd name="connsiteX32" fmla="*/ 1023731 w 6887818"/>
                    <a:gd name="connsiteY32" fmla="*/ 1669774 h 3309731"/>
                    <a:gd name="connsiteX33" fmla="*/ 1033670 w 6887818"/>
                    <a:gd name="connsiteY33" fmla="*/ 1639957 h 3309731"/>
                    <a:gd name="connsiteX34" fmla="*/ 1123122 w 6887818"/>
                    <a:gd name="connsiteY34" fmla="*/ 1590261 h 3309731"/>
                    <a:gd name="connsiteX35" fmla="*/ 1202635 w 6887818"/>
                    <a:gd name="connsiteY35" fmla="*/ 1500809 h 3309731"/>
                    <a:gd name="connsiteX36" fmla="*/ 1252331 w 6887818"/>
                    <a:gd name="connsiteY36" fmla="*/ 1480931 h 3309731"/>
                    <a:gd name="connsiteX37" fmla="*/ 1282148 w 6887818"/>
                    <a:gd name="connsiteY37" fmla="*/ 1470992 h 3309731"/>
                    <a:gd name="connsiteX38" fmla="*/ 1351722 w 6887818"/>
                    <a:gd name="connsiteY38" fmla="*/ 1441174 h 3309731"/>
                    <a:gd name="connsiteX39" fmla="*/ 1421296 w 6887818"/>
                    <a:gd name="connsiteY39" fmla="*/ 1391479 h 3309731"/>
                    <a:gd name="connsiteX40" fmla="*/ 1530626 w 6887818"/>
                    <a:gd name="connsiteY40" fmla="*/ 1341783 h 3309731"/>
                    <a:gd name="connsiteX41" fmla="*/ 1570383 w 6887818"/>
                    <a:gd name="connsiteY41" fmla="*/ 1311966 h 3309731"/>
                    <a:gd name="connsiteX42" fmla="*/ 1620079 w 6887818"/>
                    <a:gd name="connsiteY42" fmla="*/ 1262270 h 3309731"/>
                    <a:gd name="connsiteX43" fmla="*/ 1649896 w 6887818"/>
                    <a:gd name="connsiteY43" fmla="*/ 1252331 h 3309731"/>
                    <a:gd name="connsiteX44" fmla="*/ 1709531 w 6887818"/>
                    <a:gd name="connsiteY44" fmla="*/ 1212574 h 3309731"/>
                    <a:gd name="connsiteX45" fmla="*/ 1749287 w 6887818"/>
                    <a:gd name="connsiteY45" fmla="*/ 1202635 h 3309731"/>
                    <a:gd name="connsiteX46" fmla="*/ 1779105 w 6887818"/>
                    <a:gd name="connsiteY46" fmla="*/ 1182757 h 3309731"/>
                    <a:gd name="connsiteX47" fmla="*/ 1789044 w 6887818"/>
                    <a:gd name="connsiteY47" fmla="*/ 1152940 h 3309731"/>
                    <a:gd name="connsiteX48" fmla="*/ 1848679 w 6887818"/>
                    <a:gd name="connsiteY48" fmla="*/ 1133061 h 3309731"/>
                    <a:gd name="connsiteX49" fmla="*/ 1928192 w 6887818"/>
                    <a:gd name="connsiteY49" fmla="*/ 1103244 h 3309731"/>
                    <a:gd name="connsiteX50" fmla="*/ 1958009 w 6887818"/>
                    <a:gd name="connsiteY50" fmla="*/ 1083366 h 3309731"/>
                    <a:gd name="connsiteX51" fmla="*/ 1987826 w 6887818"/>
                    <a:gd name="connsiteY51" fmla="*/ 1073426 h 3309731"/>
                    <a:gd name="connsiteX52" fmla="*/ 2077279 w 6887818"/>
                    <a:gd name="connsiteY52" fmla="*/ 1043609 h 3309731"/>
                    <a:gd name="connsiteX53" fmla="*/ 2097157 w 6887818"/>
                    <a:gd name="connsiteY53" fmla="*/ 1013792 h 3309731"/>
                    <a:gd name="connsiteX54" fmla="*/ 2136913 w 6887818"/>
                    <a:gd name="connsiteY54" fmla="*/ 993913 h 3309731"/>
                    <a:gd name="connsiteX55" fmla="*/ 2206487 w 6887818"/>
                    <a:gd name="connsiteY55" fmla="*/ 964096 h 3309731"/>
                    <a:gd name="connsiteX56" fmla="*/ 2236305 w 6887818"/>
                    <a:gd name="connsiteY56" fmla="*/ 944218 h 3309731"/>
                    <a:gd name="connsiteX57" fmla="*/ 2276061 w 6887818"/>
                    <a:gd name="connsiteY57" fmla="*/ 934279 h 3309731"/>
                    <a:gd name="connsiteX58" fmla="*/ 2315818 w 6887818"/>
                    <a:gd name="connsiteY58" fmla="*/ 894522 h 3309731"/>
                    <a:gd name="connsiteX59" fmla="*/ 2415209 w 6887818"/>
                    <a:gd name="connsiteY59" fmla="*/ 854766 h 3309731"/>
                    <a:gd name="connsiteX60" fmla="*/ 2464905 w 6887818"/>
                    <a:gd name="connsiteY60" fmla="*/ 834887 h 3309731"/>
                    <a:gd name="connsiteX61" fmla="*/ 2554357 w 6887818"/>
                    <a:gd name="connsiteY61" fmla="*/ 815009 h 3309731"/>
                    <a:gd name="connsiteX62" fmla="*/ 2594113 w 6887818"/>
                    <a:gd name="connsiteY62" fmla="*/ 785192 h 3309731"/>
                    <a:gd name="connsiteX63" fmla="*/ 2613992 w 6887818"/>
                    <a:gd name="connsiteY63" fmla="*/ 765313 h 3309731"/>
                    <a:gd name="connsiteX64" fmla="*/ 2643809 w 6887818"/>
                    <a:gd name="connsiteY64" fmla="*/ 755374 h 3309731"/>
                    <a:gd name="connsiteX65" fmla="*/ 2673626 w 6887818"/>
                    <a:gd name="connsiteY65" fmla="*/ 735496 h 3309731"/>
                    <a:gd name="connsiteX66" fmla="*/ 2733261 w 6887818"/>
                    <a:gd name="connsiteY66" fmla="*/ 715618 h 3309731"/>
                    <a:gd name="connsiteX67" fmla="*/ 2763079 w 6887818"/>
                    <a:gd name="connsiteY67" fmla="*/ 705679 h 3309731"/>
                    <a:gd name="connsiteX68" fmla="*/ 2842592 w 6887818"/>
                    <a:gd name="connsiteY68" fmla="*/ 675861 h 3309731"/>
                    <a:gd name="connsiteX69" fmla="*/ 2892287 w 6887818"/>
                    <a:gd name="connsiteY69" fmla="*/ 646044 h 3309731"/>
                    <a:gd name="connsiteX70" fmla="*/ 2932044 w 6887818"/>
                    <a:gd name="connsiteY70" fmla="*/ 626166 h 3309731"/>
                    <a:gd name="connsiteX71" fmla="*/ 2961861 w 6887818"/>
                    <a:gd name="connsiteY71" fmla="*/ 616226 h 3309731"/>
                    <a:gd name="connsiteX72" fmla="*/ 3041374 w 6887818"/>
                    <a:gd name="connsiteY72" fmla="*/ 596348 h 3309731"/>
                    <a:gd name="connsiteX73" fmla="*/ 3190461 w 6887818"/>
                    <a:gd name="connsiteY73" fmla="*/ 546653 h 3309731"/>
                    <a:gd name="connsiteX74" fmla="*/ 3220279 w 6887818"/>
                    <a:gd name="connsiteY74" fmla="*/ 526774 h 3309731"/>
                    <a:gd name="connsiteX75" fmla="*/ 3269974 w 6887818"/>
                    <a:gd name="connsiteY75" fmla="*/ 516835 h 3309731"/>
                    <a:gd name="connsiteX76" fmla="*/ 3389244 w 6887818"/>
                    <a:gd name="connsiteY76" fmla="*/ 496957 h 3309731"/>
                    <a:gd name="connsiteX77" fmla="*/ 3538331 w 6887818"/>
                    <a:gd name="connsiteY77" fmla="*/ 477079 h 3309731"/>
                    <a:gd name="connsiteX78" fmla="*/ 3697357 w 6887818"/>
                    <a:gd name="connsiteY78" fmla="*/ 457200 h 3309731"/>
                    <a:gd name="connsiteX79" fmla="*/ 3846444 w 6887818"/>
                    <a:gd name="connsiteY79" fmla="*/ 437322 h 3309731"/>
                    <a:gd name="connsiteX80" fmla="*/ 3916018 w 6887818"/>
                    <a:gd name="connsiteY80" fmla="*/ 417444 h 3309731"/>
                    <a:gd name="connsiteX81" fmla="*/ 3975652 w 6887818"/>
                    <a:gd name="connsiteY81" fmla="*/ 397566 h 3309731"/>
                    <a:gd name="connsiteX82" fmla="*/ 4134679 w 6887818"/>
                    <a:gd name="connsiteY82" fmla="*/ 367748 h 3309731"/>
                    <a:gd name="connsiteX83" fmla="*/ 4263887 w 6887818"/>
                    <a:gd name="connsiteY83" fmla="*/ 327992 h 3309731"/>
                    <a:gd name="connsiteX84" fmla="*/ 4293705 w 6887818"/>
                    <a:gd name="connsiteY84" fmla="*/ 318053 h 3309731"/>
                    <a:gd name="connsiteX85" fmla="*/ 4462670 w 6887818"/>
                    <a:gd name="connsiteY85" fmla="*/ 298174 h 3309731"/>
                    <a:gd name="connsiteX86" fmla="*/ 4701209 w 6887818"/>
                    <a:gd name="connsiteY86" fmla="*/ 278296 h 3309731"/>
                    <a:gd name="connsiteX87" fmla="*/ 4740966 w 6887818"/>
                    <a:gd name="connsiteY87" fmla="*/ 268357 h 3309731"/>
                    <a:gd name="connsiteX88" fmla="*/ 4959626 w 6887818"/>
                    <a:gd name="connsiteY88" fmla="*/ 248479 h 3309731"/>
                    <a:gd name="connsiteX89" fmla="*/ 5128592 w 6887818"/>
                    <a:gd name="connsiteY89" fmla="*/ 218661 h 3309731"/>
                    <a:gd name="connsiteX90" fmla="*/ 5188226 w 6887818"/>
                    <a:gd name="connsiteY90" fmla="*/ 198783 h 3309731"/>
                    <a:gd name="connsiteX91" fmla="*/ 5317435 w 6887818"/>
                    <a:gd name="connsiteY91" fmla="*/ 178905 h 3309731"/>
                    <a:gd name="connsiteX92" fmla="*/ 5396948 w 6887818"/>
                    <a:gd name="connsiteY92" fmla="*/ 159026 h 3309731"/>
                    <a:gd name="connsiteX93" fmla="*/ 5516218 w 6887818"/>
                    <a:gd name="connsiteY93" fmla="*/ 149087 h 3309731"/>
                    <a:gd name="connsiteX94" fmla="*/ 5595731 w 6887818"/>
                    <a:gd name="connsiteY94" fmla="*/ 139148 h 3309731"/>
                    <a:gd name="connsiteX95" fmla="*/ 5744818 w 6887818"/>
                    <a:gd name="connsiteY95" fmla="*/ 119270 h 3309731"/>
                    <a:gd name="connsiteX96" fmla="*/ 5784574 w 6887818"/>
                    <a:gd name="connsiteY96" fmla="*/ 109331 h 3309731"/>
                    <a:gd name="connsiteX97" fmla="*/ 5923722 w 6887818"/>
                    <a:gd name="connsiteY97" fmla="*/ 79513 h 3309731"/>
                    <a:gd name="connsiteX98" fmla="*/ 6023113 w 6887818"/>
                    <a:gd name="connsiteY98" fmla="*/ 49696 h 3309731"/>
                    <a:gd name="connsiteX99" fmla="*/ 6251713 w 6887818"/>
                    <a:gd name="connsiteY99" fmla="*/ 19879 h 3309731"/>
                    <a:gd name="connsiteX100" fmla="*/ 6361044 w 6887818"/>
                    <a:gd name="connsiteY100" fmla="*/ 0 h 3309731"/>
                    <a:gd name="connsiteX101" fmla="*/ 6887818 w 6887818"/>
                    <a:gd name="connsiteY101" fmla="*/ 9940 h 3309731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23722 w 6887818"/>
                    <a:gd name="connsiteY97" fmla="*/ 82295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784574 w 6887818"/>
                    <a:gd name="connsiteY97" fmla="*/ 112113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42991 w 6887818"/>
                    <a:gd name="connsiteY99" fmla="*/ 112113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299791 h 3299791"/>
                    <a:gd name="connsiteX1" fmla="*/ 39757 w 6887818"/>
                    <a:gd name="connsiteY1" fmla="*/ 3190460 h 3299791"/>
                    <a:gd name="connsiteX2" fmla="*/ 49696 w 6887818"/>
                    <a:gd name="connsiteY2" fmla="*/ 3160643 h 3299791"/>
                    <a:gd name="connsiteX3" fmla="*/ 69574 w 6887818"/>
                    <a:gd name="connsiteY3" fmla="*/ 3130826 h 3299791"/>
                    <a:gd name="connsiteX4" fmla="*/ 89452 w 6887818"/>
                    <a:gd name="connsiteY4" fmla="*/ 3061252 h 3299791"/>
                    <a:gd name="connsiteX5" fmla="*/ 119270 w 6887818"/>
                    <a:gd name="connsiteY5" fmla="*/ 2951921 h 3299791"/>
                    <a:gd name="connsiteX6" fmla="*/ 139148 w 6887818"/>
                    <a:gd name="connsiteY6" fmla="*/ 2872408 h 3299791"/>
                    <a:gd name="connsiteX7" fmla="*/ 159026 w 6887818"/>
                    <a:gd name="connsiteY7" fmla="*/ 2842591 h 3299791"/>
                    <a:gd name="connsiteX8" fmla="*/ 168966 w 6887818"/>
                    <a:gd name="connsiteY8" fmla="*/ 2802834 h 3299791"/>
                    <a:gd name="connsiteX9" fmla="*/ 178905 w 6887818"/>
                    <a:gd name="connsiteY9" fmla="*/ 2773017 h 3299791"/>
                    <a:gd name="connsiteX10" fmla="*/ 198783 w 6887818"/>
                    <a:gd name="connsiteY10" fmla="*/ 2693504 h 3299791"/>
                    <a:gd name="connsiteX11" fmla="*/ 218661 w 6887818"/>
                    <a:gd name="connsiteY11" fmla="*/ 2663686 h 3299791"/>
                    <a:gd name="connsiteX12" fmla="*/ 258418 w 6887818"/>
                    <a:gd name="connsiteY12" fmla="*/ 2574234 h 3299791"/>
                    <a:gd name="connsiteX13" fmla="*/ 268357 w 6887818"/>
                    <a:gd name="connsiteY13" fmla="*/ 2534478 h 3299791"/>
                    <a:gd name="connsiteX14" fmla="*/ 278296 w 6887818"/>
                    <a:gd name="connsiteY14" fmla="*/ 2484782 h 3299791"/>
                    <a:gd name="connsiteX15" fmla="*/ 318052 w 6887818"/>
                    <a:gd name="connsiteY15" fmla="*/ 2435086 h 3299791"/>
                    <a:gd name="connsiteX16" fmla="*/ 327992 w 6887818"/>
                    <a:gd name="connsiteY16" fmla="*/ 2405269 h 3299791"/>
                    <a:gd name="connsiteX17" fmla="*/ 367748 w 6887818"/>
                    <a:gd name="connsiteY17" fmla="*/ 2345634 h 3299791"/>
                    <a:gd name="connsiteX18" fmla="*/ 377687 w 6887818"/>
                    <a:gd name="connsiteY18" fmla="*/ 2315817 h 3299791"/>
                    <a:gd name="connsiteX19" fmla="*/ 437322 w 6887818"/>
                    <a:gd name="connsiteY19" fmla="*/ 2266121 h 3299791"/>
                    <a:gd name="connsiteX20" fmla="*/ 487018 w 6887818"/>
                    <a:gd name="connsiteY20" fmla="*/ 2206486 h 3299791"/>
                    <a:gd name="connsiteX21" fmla="*/ 526774 w 6887818"/>
                    <a:gd name="connsiteY21" fmla="*/ 2126973 h 3299791"/>
                    <a:gd name="connsiteX22" fmla="*/ 556592 w 6887818"/>
                    <a:gd name="connsiteY22" fmla="*/ 2107095 h 3299791"/>
                    <a:gd name="connsiteX23" fmla="*/ 606287 w 6887818"/>
                    <a:gd name="connsiteY23" fmla="*/ 2037521 h 3299791"/>
                    <a:gd name="connsiteX24" fmla="*/ 646044 w 6887818"/>
                    <a:gd name="connsiteY24" fmla="*/ 2017643 h 3299791"/>
                    <a:gd name="connsiteX25" fmla="*/ 735496 w 6887818"/>
                    <a:gd name="connsiteY25" fmla="*/ 1948069 h 3299791"/>
                    <a:gd name="connsiteX26" fmla="*/ 745435 w 6887818"/>
                    <a:gd name="connsiteY26" fmla="*/ 1908313 h 3299791"/>
                    <a:gd name="connsiteX27" fmla="*/ 785192 w 6887818"/>
                    <a:gd name="connsiteY27" fmla="*/ 1858617 h 3299791"/>
                    <a:gd name="connsiteX28" fmla="*/ 884583 w 6887818"/>
                    <a:gd name="connsiteY28" fmla="*/ 1798982 h 3299791"/>
                    <a:gd name="connsiteX29" fmla="*/ 934279 w 6887818"/>
                    <a:gd name="connsiteY29" fmla="*/ 1749286 h 3299791"/>
                    <a:gd name="connsiteX30" fmla="*/ 974035 w 6887818"/>
                    <a:gd name="connsiteY30" fmla="*/ 1719469 h 3299791"/>
                    <a:gd name="connsiteX31" fmla="*/ 993913 w 6887818"/>
                    <a:gd name="connsiteY31" fmla="*/ 1689652 h 3299791"/>
                    <a:gd name="connsiteX32" fmla="*/ 1023731 w 6887818"/>
                    <a:gd name="connsiteY32" fmla="*/ 1659834 h 3299791"/>
                    <a:gd name="connsiteX33" fmla="*/ 1033670 w 6887818"/>
                    <a:gd name="connsiteY33" fmla="*/ 1630017 h 3299791"/>
                    <a:gd name="connsiteX34" fmla="*/ 1123122 w 6887818"/>
                    <a:gd name="connsiteY34" fmla="*/ 1580321 h 3299791"/>
                    <a:gd name="connsiteX35" fmla="*/ 1202635 w 6887818"/>
                    <a:gd name="connsiteY35" fmla="*/ 1490869 h 3299791"/>
                    <a:gd name="connsiteX36" fmla="*/ 1252331 w 6887818"/>
                    <a:gd name="connsiteY36" fmla="*/ 1470991 h 3299791"/>
                    <a:gd name="connsiteX37" fmla="*/ 1282148 w 6887818"/>
                    <a:gd name="connsiteY37" fmla="*/ 1461052 h 3299791"/>
                    <a:gd name="connsiteX38" fmla="*/ 1351722 w 6887818"/>
                    <a:gd name="connsiteY38" fmla="*/ 1431234 h 3299791"/>
                    <a:gd name="connsiteX39" fmla="*/ 1421296 w 6887818"/>
                    <a:gd name="connsiteY39" fmla="*/ 1381539 h 3299791"/>
                    <a:gd name="connsiteX40" fmla="*/ 1530626 w 6887818"/>
                    <a:gd name="connsiteY40" fmla="*/ 1331843 h 3299791"/>
                    <a:gd name="connsiteX41" fmla="*/ 1570383 w 6887818"/>
                    <a:gd name="connsiteY41" fmla="*/ 1302026 h 3299791"/>
                    <a:gd name="connsiteX42" fmla="*/ 1620079 w 6887818"/>
                    <a:gd name="connsiteY42" fmla="*/ 1252330 h 3299791"/>
                    <a:gd name="connsiteX43" fmla="*/ 1649896 w 6887818"/>
                    <a:gd name="connsiteY43" fmla="*/ 1242391 h 3299791"/>
                    <a:gd name="connsiteX44" fmla="*/ 1709531 w 6887818"/>
                    <a:gd name="connsiteY44" fmla="*/ 1202634 h 3299791"/>
                    <a:gd name="connsiteX45" fmla="*/ 1749287 w 6887818"/>
                    <a:gd name="connsiteY45" fmla="*/ 1192695 h 3299791"/>
                    <a:gd name="connsiteX46" fmla="*/ 1779105 w 6887818"/>
                    <a:gd name="connsiteY46" fmla="*/ 1172817 h 3299791"/>
                    <a:gd name="connsiteX47" fmla="*/ 1789044 w 6887818"/>
                    <a:gd name="connsiteY47" fmla="*/ 1143000 h 3299791"/>
                    <a:gd name="connsiteX48" fmla="*/ 1848679 w 6887818"/>
                    <a:gd name="connsiteY48" fmla="*/ 1123121 h 3299791"/>
                    <a:gd name="connsiteX49" fmla="*/ 1928192 w 6887818"/>
                    <a:gd name="connsiteY49" fmla="*/ 1093304 h 3299791"/>
                    <a:gd name="connsiteX50" fmla="*/ 1958009 w 6887818"/>
                    <a:gd name="connsiteY50" fmla="*/ 1073426 h 3299791"/>
                    <a:gd name="connsiteX51" fmla="*/ 1987826 w 6887818"/>
                    <a:gd name="connsiteY51" fmla="*/ 1063486 h 3299791"/>
                    <a:gd name="connsiteX52" fmla="*/ 2077279 w 6887818"/>
                    <a:gd name="connsiteY52" fmla="*/ 1033669 h 3299791"/>
                    <a:gd name="connsiteX53" fmla="*/ 2097157 w 6887818"/>
                    <a:gd name="connsiteY53" fmla="*/ 1003852 h 3299791"/>
                    <a:gd name="connsiteX54" fmla="*/ 2136913 w 6887818"/>
                    <a:gd name="connsiteY54" fmla="*/ 983973 h 3299791"/>
                    <a:gd name="connsiteX55" fmla="*/ 2206487 w 6887818"/>
                    <a:gd name="connsiteY55" fmla="*/ 954156 h 3299791"/>
                    <a:gd name="connsiteX56" fmla="*/ 2236305 w 6887818"/>
                    <a:gd name="connsiteY56" fmla="*/ 934278 h 3299791"/>
                    <a:gd name="connsiteX57" fmla="*/ 2276061 w 6887818"/>
                    <a:gd name="connsiteY57" fmla="*/ 924339 h 3299791"/>
                    <a:gd name="connsiteX58" fmla="*/ 2315818 w 6887818"/>
                    <a:gd name="connsiteY58" fmla="*/ 884582 h 3299791"/>
                    <a:gd name="connsiteX59" fmla="*/ 2415209 w 6887818"/>
                    <a:gd name="connsiteY59" fmla="*/ 844826 h 3299791"/>
                    <a:gd name="connsiteX60" fmla="*/ 2464905 w 6887818"/>
                    <a:gd name="connsiteY60" fmla="*/ 824947 h 3299791"/>
                    <a:gd name="connsiteX61" fmla="*/ 2554357 w 6887818"/>
                    <a:gd name="connsiteY61" fmla="*/ 805069 h 3299791"/>
                    <a:gd name="connsiteX62" fmla="*/ 2594113 w 6887818"/>
                    <a:gd name="connsiteY62" fmla="*/ 775252 h 3299791"/>
                    <a:gd name="connsiteX63" fmla="*/ 2613992 w 6887818"/>
                    <a:gd name="connsiteY63" fmla="*/ 755373 h 3299791"/>
                    <a:gd name="connsiteX64" fmla="*/ 2643809 w 6887818"/>
                    <a:gd name="connsiteY64" fmla="*/ 745434 h 3299791"/>
                    <a:gd name="connsiteX65" fmla="*/ 2673626 w 6887818"/>
                    <a:gd name="connsiteY65" fmla="*/ 725556 h 3299791"/>
                    <a:gd name="connsiteX66" fmla="*/ 2733261 w 6887818"/>
                    <a:gd name="connsiteY66" fmla="*/ 705678 h 3299791"/>
                    <a:gd name="connsiteX67" fmla="*/ 2763079 w 6887818"/>
                    <a:gd name="connsiteY67" fmla="*/ 695739 h 3299791"/>
                    <a:gd name="connsiteX68" fmla="*/ 2842592 w 6887818"/>
                    <a:gd name="connsiteY68" fmla="*/ 665921 h 3299791"/>
                    <a:gd name="connsiteX69" fmla="*/ 2892287 w 6887818"/>
                    <a:gd name="connsiteY69" fmla="*/ 636104 h 3299791"/>
                    <a:gd name="connsiteX70" fmla="*/ 2932044 w 6887818"/>
                    <a:gd name="connsiteY70" fmla="*/ 616226 h 3299791"/>
                    <a:gd name="connsiteX71" fmla="*/ 2961861 w 6887818"/>
                    <a:gd name="connsiteY71" fmla="*/ 606286 h 3299791"/>
                    <a:gd name="connsiteX72" fmla="*/ 3041374 w 6887818"/>
                    <a:gd name="connsiteY72" fmla="*/ 586408 h 3299791"/>
                    <a:gd name="connsiteX73" fmla="*/ 3190461 w 6887818"/>
                    <a:gd name="connsiteY73" fmla="*/ 536713 h 3299791"/>
                    <a:gd name="connsiteX74" fmla="*/ 3220279 w 6887818"/>
                    <a:gd name="connsiteY74" fmla="*/ 516834 h 3299791"/>
                    <a:gd name="connsiteX75" fmla="*/ 3269974 w 6887818"/>
                    <a:gd name="connsiteY75" fmla="*/ 506895 h 3299791"/>
                    <a:gd name="connsiteX76" fmla="*/ 3389244 w 6887818"/>
                    <a:gd name="connsiteY76" fmla="*/ 487017 h 3299791"/>
                    <a:gd name="connsiteX77" fmla="*/ 3538331 w 6887818"/>
                    <a:gd name="connsiteY77" fmla="*/ 467139 h 3299791"/>
                    <a:gd name="connsiteX78" fmla="*/ 3697357 w 6887818"/>
                    <a:gd name="connsiteY78" fmla="*/ 447260 h 3299791"/>
                    <a:gd name="connsiteX79" fmla="*/ 3846444 w 6887818"/>
                    <a:gd name="connsiteY79" fmla="*/ 427382 h 3299791"/>
                    <a:gd name="connsiteX80" fmla="*/ 3916018 w 6887818"/>
                    <a:gd name="connsiteY80" fmla="*/ 407504 h 3299791"/>
                    <a:gd name="connsiteX81" fmla="*/ 3975652 w 6887818"/>
                    <a:gd name="connsiteY81" fmla="*/ 387626 h 3299791"/>
                    <a:gd name="connsiteX82" fmla="*/ 4134679 w 6887818"/>
                    <a:gd name="connsiteY82" fmla="*/ 357808 h 3299791"/>
                    <a:gd name="connsiteX83" fmla="*/ 4263887 w 6887818"/>
                    <a:gd name="connsiteY83" fmla="*/ 318052 h 3299791"/>
                    <a:gd name="connsiteX84" fmla="*/ 4293705 w 6887818"/>
                    <a:gd name="connsiteY84" fmla="*/ 308113 h 3299791"/>
                    <a:gd name="connsiteX85" fmla="*/ 4462670 w 6887818"/>
                    <a:gd name="connsiteY85" fmla="*/ 288234 h 3299791"/>
                    <a:gd name="connsiteX86" fmla="*/ 4701209 w 6887818"/>
                    <a:gd name="connsiteY86" fmla="*/ 268356 h 3299791"/>
                    <a:gd name="connsiteX87" fmla="*/ 4740966 w 6887818"/>
                    <a:gd name="connsiteY87" fmla="*/ 258417 h 3299791"/>
                    <a:gd name="connsiteX88" fmla="*/ 4959626 w 6887818"/>
                    <a:gd name="connsiteY88" fmla="*/ 238539 h 3299791"/>
                    <a:gd name="connsiteX89" fmla="*/ 5128592 w 6887818"/>
                    <a:gd name="connsiteY89" fmla="*/ 208721 h 3299791"/>
                    <a:gd name="connsiteX90" fmla="*/ 5188226 w 6887818"/>
                    <a:gd name="connsiteY90" fmla="*/ 188843 h 3299791"/>
                    <a:gd name="connsiteX91" fmla="*/ 5317435 w 6887818"/>
                    <a:gd name="connsiteY91" fmla="*/ 198783 h 3299791"/>
                    <a:gd name="connsiteX92" fmla="*/ 5426766 w 6887818"/>
                    <a:gd name="connsiteY92" fmla="*/ 208721 h 3299791"/>
                    <a:gd name="connsiteX93" fmla="*/ 5526157 w 6887818"/>
                    <a:gd name="connsiteY93" fmla="*/ 198782 h 3299791"/>
                    <a:gd name="connsiteX94" fmla="*/ 5595731 w 6887818"/>
                    <a:gd name="connsiteY94" fmla="*/ 129208 h 3299791"/>
                    <a:gd name="connsiteX95" fmla="*/ 5625548 w 6887818"/>
                    <a:gd name="connsiteY95" fmla="*/ 178904 h 3299791"/>
                    <a:gd name="connsiteX96" fmla="*/ 5744818 w 6887818"/>
                    <a:gd name="connsiteY96" fmla="*/ 139148 h 3299791"/>
                    <a:gd name="connsiteX97" fmla="*/ 5854148 w 6887818"/>
                    <a:gd name="connsiteY97" fmla="*/ 159025 h 3299791"/>
                    <a:gd name="connsiteX98" fmla="*/ 5943600 w 6887818"/>
                    <a:gd name="connsiteY98" fmla="*/ 119269 h 3299791"/>
                    <a:gd name="connsiteX99" fmla="*/ 6042991 w 6887818"/>
                    <a:gd name="connsiteY99" fmla="*/ 99391 h 3299791"/>
                    <a:gd name="connsiteX100" fmla="*/ 6271591 w 6887818"/>
                    <a:gd name="connsiteY100" fmla="*/ 59635 h 3299791"/>
                    <a:gd name="connsiteX101" fmla="*/ 6460435 w 6887818"/>
                    <a:gd name="connsiteY101" fmla="*/ 49694 h 3299791"/>
                    <a:gd name="connsiteX102" fmla="*/ 6887818 w 6887818"/>
                    <a:gd name="connsiteY102" fmla="*/ 0 h 3299791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595731 w 6887818"/>
                    <a:gd name="connsiteY94" fmla="*/ 89452 h 3260035"/>
                    <a:gd name="connsiteX95" fmla="*/ 5625548 w 6887818"/>
                    <a:gd name="connsiteY95" fmla="*/ 139148 h 3260035"/>
                    <a:gd name="connsiteX96" fmla="*/ 5744818 w 6887818"/>
                    <a:gd name="connsiteY96" fmla="*/ 99392 h 3260035"/>
                    <a:gd name="connsiteX97" fmla="*/ 5854148 w 6887818"/>
                    <a:gd name="connsiteY97" fmla="*/ 119269 h 3260035"/>
                    <a:gd name="connsiteX98" fmla="*/ 5943600 w 6887818"/>
                    <a:gd name="connsiteY98" fmla="*/ 79513 h 3260035"/>
                    <a:gd name="connsiteX99" fmla="*/ 6042991 w 6887818"/>
                    <a:gd name="connsiteY99" fmla="*/ 59635 h 3260035"/>
                    <a:gd name="connsiteX100" fmla="*/ 6271591 w 6887818"/>
                    <a:gd name="connsiteY100" fmla="*/ 19879 h 3260035"/>
                    <a:gd name="connsiteX101" fmla="*/ 6460435 w 6887818"/>
                    <a:gd name="connsiteY101" fmla="*/ 9938 h 3260035"/>
                    <a:gd name="connsiteX102" fmla="*/ 6887818 w 6887818"/>
                    <a:gd name="connsiteY102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19879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69573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54148 w 6887818"/>
                    <a:gd name="connsiteY96" fmla="*/ 79513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74026 w 6887818"/>
                    <a:gd name="connsiteY96" fmla="*/ 39757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130013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357192 w 6887818"/>
                    <a:gd name="connsiteY92" fmla="*/ 80317 h 3231022"/>
                    <a:gd name="connsiteX93" fmla="*/ 5456584 w 6887818"/>
                    <a:gd name="connsiteY93" fmla="*/ 90256 h 3231022"/>
                    <a:gd name="connsiteX94" fmla="*/ 5526157 w 6887818"/>
                    <a:gd name="connsiteY94" fmla="*/ 90256 h 3231022"/>
                    <a:gd name="connsiteX95" fmla="*/ 5635487 w 6887818"/>
                    <a:gd name="connsiteY95" fmla="*/ 80317 h 3231022"/>
                    <a:gd name="connsiteX96" fmla="*/ 5744818 w 6887818"/>
                    <a:gd name="connsiteY96" fmla="*/ 70379 h 3231022"/>
                    <a:gd name="connsiteX97" fmla="*/ 5874026 w 6887818"/>
                    <a:gd name="connsiteY97" fmla="*/ 50500 h 3231022"/>
                    <a:gd name="connsiteX98" fmla="*/ 5943600 w 6887818"/>
                    <a:gd name="connsiteY98" fmla="*/ 50500 h 3231022"/>
                    <a:gd name="connsiteX99" fmla="*/ 6042991 w 6887818"/>
                    <a:gd name="connsiteY99" fmla="*/ 30622 h 3231022"/>
                    <a:gd name="connsiteX100" fmla="*/ 6271591 w 6887818"/>
                    <a:gd name="connsiteY100" fmla="*/ 20684 h 3231022"/>
                    <a:gd name="connsiteX101" fmla="*/ 6460435 w 6887818"/>
                    <a:gd name="connsiteY101" fmla="*/ 40560 h 3231022"/>
                    <a:gd name="connsiteX102" fmla="*/ 6490252 w 6887818"/>
                    <a:gd name="connsiteY102" fmla="*/ 804 h 3231022"/>
                    <a:gd name="connsiteX103" fmla="*/ 6887818 w 6887818"/>
                    <a:gd name="connsiteY103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57192 w 6887818"/>
                    <a:gd name="connsiteY91" fmla="*/ 80317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60435 w 6887818"/>
                    <a:gd name="connsiteY99" fmla="*/ 40560 h 3231022"/>
                    <a:gd name="connsiteX100" fmla="*/ 6490252 w 6887818"/>
                    <a:gd name="connsiteY100" fmla="*/ 804 h 3231022"/>
                    <a:gd name="connsiteX101" fmla="*/ 6887818 w 6887818"/>
                    <a:gd name="connsiteY101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90252 w 6887818"/>
                    <a:gd name="connsiteY99" fmla="*/ 804 h 3231022"/>
                    <a:gd name="connsiteX100" fmla="*/ 6887818 w 6887818"/>
                    <a:gd name="connsiteY100" fmla="*/ 10743 h 3231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</a:cxnLst>
                  <a:rect l="l" t="t" r="r" b="b"/>
                  <a:pathLst>
                    <a:path w="6887818" h="3231022">
                      <a:moveTo>
                        <a:pt x="0" y="3231022"/>
                      </a:moveTo>
                      <a:cubicBezTo>
                        <a:pt x="27662" y="3161869"/>
                        <a:pt x="14236" y="3198254"/>
                        <a:pt x="39757" y="3121691"/>
                      </a:cubicBezTo>
                      <a:cubicBezTo>
                        <a:pt x="43070" y="3111752"/>
                        <a:pt x="43885" y="3100591"/>
                        <a:pt x="49696" y="3091874"/>
                      </a:cubicBezTo>
                      <a:lnTo>
                        <a:pt x="69574" y="3062057"/>
                      </a:lnTo>
                      <a:cubicBezTo>
                        <a:pt x="93411" y="2990543"/>
                        <a:pt x="64483" y="3079871"/>
                        <a:pt x="89452" y="2992483"/>
                      </a:cubicBezTo>
                      <a:cubicBezTo>
                        <a:pt x="108495" y="2925836"/>
                        <a:pt x="95644" y="3001281"/>
                        <a:pt x="119270" y="2883152"/>
                      </a:cubicBezTo>
                      <a:cubicBezTo>
                        <a:pt x="123050" y="2864252"/>
                        <a:pt x="128961" y="2824013"/>
                        <a:pt x="139148" y="2803639"/>
                      </a:cubicBezTo>
                      <a:cubicBezTo>
                        <a:pt x="144490" y="2792955"/>
                        <a:pt x="152400" y="2783761"/>
                        <a:pt x="159026" y="2773822"/>
                      </a:cubicBezTo>
                      <a:cubicBezTo>
                        <a:pt x="162339" y="2760570"/>
                        <a:pt x="165213" y="2747200"/>
                        <a:pt x="168966" y="2734065"/>
                      </a:cubicBezTo>
                      <a:cubicBezTo>
                        <a:pt x="171844" y="2723992"/>
                        <a:pt x="176148" y="2714355"/>
                        <a:pt x="178905" y="2704248"/>
                      </a:cubicBezTo>
                      <a:cubicBezTo>
                        <a:pt x="186093" y="2677891"/>
                        <a:pt x="183629" y="2647467"/>
                        <a:pt x="198783" y="2624735"/>
                      </a:cubicBezTo>
                      <a:cubicBezTo>
                        <a:pt x="205409" y="2614796"/>
                        <a:pt x="213810" y="2605833"/>
                        <a:pt x="218661" y="2594917"/>
                      </a:cubicBezTo>
                      <a:cubicBezTo>
                        <a:pt x="265970" y="2488471"/>
                        <a:pt x="213431" y="2572944"/>
                        <a:pt x="258418" y="2505465"/>
                      </a:cubicBezTo>
                      <a:cubicBezTo>
                        <a:pt x="261731" y="2492213"/>
                        <a:pt x="265394" y="2479044"/>
                        <a:pt x="268357" y="2465709"/>
                      </a:cubicBezTo>
                      <a:cubicBezTo>
                        <a:pt x="272022" y="2449218"/>
                        <a:pt x="272364" y="2431831"/>
                        <a:pt x="278296" y="2416013"/>
                      </a:cubicBezTo>
                      <a:cubicBezTo>
                        <a:pt x="285818" y="2395954"/>
                        <a:pt x="303498" y="2380871"/>
                        <a:pt x="318052" y="2366317"/>
                      </a:cubicBezTo>
                      <a:cubicBezTo>
                        <a:pt x="321365" y="2356378"/>
                        <a:pt x="322904" y="2345658"/>
                        <a:pt x="327992" y="2336500"/>
                      </a:cubicBezTo>
                      <a:cubicBezTo>
                        <a:pt x="339594" y="2315616"/>
                        <a:pt x="360193" y="2299530"/>
                        <a:pt x="367748" y="2276865"/>
                      </a:cubicBezTo>
                      <a:cubicBezTo>
                        <a:pt x="371061" y="2266926"/>
                        <a:pt x="370980" y="2255096"/>
                        <a:pt x="377687" y="2247048"/>
                      </a:cubicBezTo>
                      <a:cubicBezTo>
                        <a:pt x="402753" y="2216969"/>
                        <a:pt x="418282" y="2225912"/>
                        <a:pt x="437322" y="2197352"/>
                      </a:cubicBezTo>
                      <a:cubicBezTo>
                        <a:pt x="477673" y="2136824"/>
                        <a:pt x="432673" y="2173948"/>
                        <a:pt x="487018" y="2137717"/>
                      </a:cubicBezTo>
                      <a:cubicBezTo>
                        <a:pt x="502805" y="2090355"/>
                        <a:pt x="495235" y="2083435"/>
                        <a:pt x="526774" y="2058204"/>
                      </a:cubicBezTo>
                      <a:cubicBezTo>
                        <a:pt x="536102" y="2050742"/>
                        <a:pt x="546653" y="2044952"/>
                        <a:pt x="556592" y="2038326"/>
                      </a:cubicBezTo>
                      <a:cubicBezTo>
                        <a:pt x="565902" y="2024360"/>
                        <a:pt x="596700" y="1976969"/>
                        <a:pt x="606287" y="1968752"/>
                      </a:cubicBezTo>
                      <a:cubicBezTo>
                        <a:pt x="617537" y="1959110"/>
                        <a:pt x="632792" y="1955500"/>
                        <a:pt x="646044" y="1948874"/>
                      </a:cubicBezTo>
                      <a:cubicBezTo>
                        <a:pt x="713087" y="1881831"/>
                        <a:pt x="679009" y="1898129"/>
                        <a:pt x="735496" y="1879300"/>
                      </a:cubicBezTo>
                      <a:cubicBezTo>
                        <a:pt x="738809" y="1866048"/>
                        <a:pt x="740054" y="1852099"/>
                        <a:pt x="745435" y="1839544"/>
                      </a:cubicBezTo>
                      <a:cubicBezTo>
                        <a:pt x="750753" y="1827135"/>
                        <a:pt x="772366" y="1798399"/>
                        <a:pt x="785192" y="1789848"/>
                      </a:cubicBezTo>
                      <a:cubicBezTo>
                        <a:pt x="832250" y="1758477"/>
                        <a:pt x="835303" y="1779493"/>
                        <a:pt x="884583" y="1730213"/>
                      </a:cubicBezTo>
                      <a:cubicBezTo>
                        <a:pt x="901148" y="1713648"/>
                        <a:pt x="915537" y="1694573"/>
                        <a:pt x="934279" y="1680517"/>
                      </a:cubicBezTo>
                      <a:cubicBezTo>
                        <a:pt x="947531" y="1670578"/>
                        <a:pt x="962322" y="1662413"/>
                        <a:pt x="974035" y="1650700"/>
                      </a:cubicBezTo>
                      <a:cubicBezTo>
                        <a:pt x="982482" y="1642253"/>
                        <a:pt x="986266" y="1630060"/>
                        <a:pt x="993913" y="1620883"/>
                      </a:cubicBezTo>
                      <a:cubicBezTo>
                        <a:pt x="1002912" y="1610085"/>
                        <a:pt x="1013792" y="1601004"/>
                        <a:pt x="1023731" y="1591065"/>
                      </a:cubicBezTo>
                      <a:cubicBezTo>
                        <a:pt x="1027044" y="1581126"/>
                        <a:pt x="1026262" y="1568656"/>
                        <a:pt x="1033670" y="1561248"/>
                      </a:cubicBezTo>
                      <a:cubicBezTo>
                        <a:pt x="1067847" y="1527071"/>
                        <a:pt x="1085627" y="1524050"/>
                        <a:pt x="1123122" y="1511552"/>
                      </a:cubicBezTo>
                      <a:cubicBezTo>
                        <a:pt x="1142815" y="1482013"/>
                        <a:pt x="1171689" y="1434478"/>
                        <a:pt x="1202635" y="1422100"/>
                      </a:cubicBezTo>
                      <a:cubicBezTo>
                        <a:pt x="1219200" y="1415474"/>
                        <a:pt x="1235626" y="1408486"/>
                        <a:pt x="1252331" y="1402222"/>
                      </a:cubicBezTo>
                      <a:cubicBezTo>
                        <a:pt x="1262141" y="1398543"/>
                        <a:pt x="1272518" y="1396410"/>
                        <a:pt x="1282148" y="1392283"/>
                      </a:cubicBezTo>
                      <a:cubicBezTo>
                        <a:pt x="1368120" y="1355437"/>
                        <a:pt x="1281796" y="1385774"/>
                        <a:pt x="1351722" y="1362465"/>
                      </a:cubicBezTo>
                      <a:cubicBezTo>
                        <a:pt x="1357059" y="1358462"/>
                        <a:pt x="1409407" y="1318054"/>
                        <a:pt x="1421296" y="1312770"/>
                      </a:cubicBezTo>
                      <a:cubicBezTo>
                        <a:pt x="1516223" y="1270580"/>
                        <a:pt x="1447323" y="1318609"/>
                        <a:pt x="1530626" y="1263074"/>
                      </a:cubicBezTo>
                      <a:cubicBezTo>
                        <a:pt x="1544409" y="1253885"/>
                        <a:pt x="1558002" y="1244262"/>
                        <a:pt x="1570383" y="1233257"/>
                      </a:cubicBezTo>
                      <a:cubicBezTo>
                        <a:pt x="1587893" y="1217693"/>
                        <a:pt x="1597854" y="1190969"/>
                        <a:pt x="1620079" y="1183561"/>
                      </a:cubicBezTo>
                      <a:cubicBezTo>
                        <a:pt x="1630018" y="1180248"/>
                        <a:pt x="1640738" y="1178710"/>
                        <a:pt x="1649896" y="1173622"/>
                      </a:cubicBezTo>
                      <a:cubicBezTo>
                        <a:pt x="1670780" y="1162020"/>
                        <a:pt x="1686353" y="1139659"/>
                        <a:pt x="1709531" y="1133865"/>
                      </a:cubicBezTo>
                      <a:lnTo>
                        <a:pt x="1749287" y="1123926"/>
                      </a:lnTo>
                      <a:cubicBezTo>
                        <a:pt x="1759226" y="1117300"/>
                        <a:pt x="1771643" y="1113376"/>
                        <a:pt x="1779105" y="1104048"/>
                      </a:cubicBezTo>
                      <a:cubicBezTo>
                        <a:pt x="1785650" y="1095867"/>
                        <a:pt x="1780519" y="1080320"/>
                        <a:pt x="1789044" y="1074231"/>
                      </a:cubicBezTo>
                      <a:cubicBezTo>
                        <a:pt x="1806095" y="1062052"/>
                        <a:pt x="1848679" y="1054352"/>
                        <a:pt x="1848679" y="1054352"/>
                      </a:cubicBezTo>
                      <a:cubicBezTo>
                        <a:pt x="1918605" y="1007735"/>
                        <a:pt x="1829938" y="1061380"/>
                        <a:pt x="1928192" y="1024535"/>
                      </a:cubicBezTo>
                      <a:cubicBezTo>
                        <a:pt x="1939377" y="1020341"/>
                        <a:pt x="1947325" y="1009999"/>
                        <a:pt x="1958009" y="1004657"/>
                      </a:cubicBezTo>
                      <a:cubicBezTo>
                        <a:pt x="1967380" y="999972"/>
                        <a:pt x="1978016" y="998396"/>
                        <a:pt x="1987826" y="994717"/>
                      </a:cubicBezTo>
                      <a:cubicBezTo>
                        <a:pt x="2062672" y="966649"/>
                        <a:pt x="2010668" y="981552"/>
                        <a:pt x="2077279" y="964900"/>
                      </a:cubicBezTo>
                      <a:cubicBezTo>
                        <a:pt x="2083905" y="954961"/>
                        <a:pt x="2087981" y="942730"/>
                        <a:pt x="2097157" y="935083"/>
                      </a:cubicBezTo>
                      <a:cubicBezTo>
                        <a:pt x="2108539" y="925598"/>
                        <a:pt x="2124049" y="922555"/>
                        <a:pt x="2136913" y="915204"/>
                      </a:cubicBezTo>
                      <a:cubicBezTo>
                        <a:pt x="2190296" y="884699"/>
                        <a:pt x="2141193" y="901711"/>
                        <a:pt x="2206487" y="885387"/>
                      </a:cubicBezTo>
                      <a:cubicBezTo>
                        <a:pt x="2216426" y="878761"/>
                        <a:pt x="2225325" y="870214"/>
                        <a:pt x="2236305" y="865509"/>
                      </a:cubicBezTo>
                      <a:cubicBezTo>
                        <a:pt x="2248860" y="860128"/>
                        <a:pt x="2264477" y="862810"/>
                        <a:pt x="2276061" y="855570"/>
                      </a:cubicBezTo>
                      <a:cubicBezTo>
                        <a:pt x="2291954" y="845637"/>
                        <a:pt x="2299055" y="824195"/>
                        <a:pt x="2315818" y="815813"/>
                      </a:cubicBezTo>
                      <a:cubicBezTo>
                        <a:pt x="2385898" y="780773"/>
                        <a:pt x="2325138" y="808810"/>
                        <a:pt x="2415209" y="776057"/>
                      </a:cubicBezTo>
                      <a:cubicBezTo>
                        <a:pt x="2431976" y="769960"/>
                        <a:pt x="2447979" y="761820"/>
                        <a:pt x="2464905" y="756178"/>
                      </a:cubicBezTo>
                      <a:cubicBezTo>
                        <a:pt x="2485959" y="749160"/>
                        <a:pt x="2534664" y="740239"/>
                        <a:pt x="2554357" y="736300"/>
                      </a:cubicBezTo>
                      <a:cubicBezTo>
                        <a:pt x="2567609" y="726361"/>
                        <a:pt x="2581387" y="717088"/>
                        <a:pt x="2594113" y="706483"/>
                      </a:cubicBezTo>
                      <a:cubicBezTo>
                        <a:pt x="2601312" y="700484"/>
                        <a:pt x="2605956" y="691425"/>
                        <a:pt x="2613992" y="686604"/>
                      </a:cubicBezTo>
                      <a:cubicBezTo>
                        <a:pt x="2622976" y="681214"/>
                        <a:pt x="2634438" y="681350"/>
                        <a:pt x="2643809" y="676665"/>
                      </a:cubicBezTo>
                      <a:cubicBezTo>
                        <a:pt x="2654493" y="671323"/>
                        <a:pt x="2662710" y="661638"/>
                        <a:pt x="2673626" y="656787"/>
                      </a:cubicBezTo>
                      <a:cubicBezTo>
                        <a:pt x="2692774" y="648277"/>
                        <a:pt x="2713383" y="643535"/>
                        <a:pt x="2733261" y="636909"/>
                      </a:cubicBezTo>
                      <a:lnTo>
                        <a:pt x="2763079" y="626970"/>
                      </a:lnTo>
                      <a:cubicBezTo>
                        <a:pt x="2839514" y="576010"/>
                        <a:pt x="2735132" y="640136"/>
                        <a:pt x="2842592" y="597152"/>
                      </a:cubicBezTo>
                      <a:cubicBezTo>
                        <a:pt x="2860528" y="589978"/>
                        <a:pt x="2875400" y="576717"/>
                        <a:pt x="2892287" y="567335"/>
                      </a:cubicBezTo>
                      <a:cubicBezTo>
                        <a:pt x="2905239" y="560140"/>
                        <a:pt x="2918426" y="553294"/>
                        <a:pt x="2932044" y="547457"/>
                      </a:cubicBezTo>
                      <a:cubicBezTo>
                        <a:pt x="2941674" y="543330"/>
                        <a:pt x="2951697" y="540058"/>
                        <a:pt x="2961861" y="537517"/>
                      </a:cubicBezTo>
                      <a:cubicBezTo>
                        <a:pt x="2992687" y="529810"/>
                        <a:pt x="3013604" y="530262"/>
                        <a:pt x="3041374" y="517639"/>
                      </a:cubicBezTo>
                      <a:cubicBezTo>
                        <a:pt x="3156491" y="465313"/>
                        <a:pt x="3079970" y="483728"/>
                        <a:pt x="3190461" y="467944"/>
                      </a:cubicBezTo>
                      <a:cubicBezTo>
                        <a:pt x="3200400" y="461318"/>
                        <a:pt x="3209094" y="452259"/>
                        <a:pt x="3220279" y="448065"/>
                      </a:cubicBezTo>
                      <a:cubicBezTo>
                        <a:pt x="3236096" y="442133"/>
                        <a:pt x="3253338" y="441062"/>
                        <a:pt x="3269974" y="438126"/>
                      </a:cubicBezTo>
                      <a:lnTo>
                        <a:pt x="3389244" y="418248"/>
                      </a:lnTo>
                      <a:cubicBezTo>
                        <a:pt x="3492487" y="401041"/>
                        <a:pt x="3407985" y="414012"/>
                        <a:pt x="3538331" y="398370"/>
                      </a:cubicBezTo>
                      <a:cubicBezTo>
                        <a:pt x="3591372" y="392005"/>
                        <a:pt x="3645531" y="391448"/>
                        <a:pt x="3697357" y="378491"/>
                      </a:cubicBezTo>
                      <a:cubicBezTo>
                        <a:pt x="3772614" y="359677"/>
                        <a:pt x="3723509" y="369789"/>
                        <a:pt x="3846444" y="358613"/>
                      </a:cubicBezTo>
                      <a:cubicBezTo>
                        <a:pt x="3946649" y="325211"/>
                        <a:pt x="3791218" y="376175"/>
                        <a:pt x="3916018" y="338735"/>
                      </a:cubicBezTo>
                      <a:cubicBezTo>
                        <a:pt x="3936088" y="332714"/>
                        <a:pt x="3955220" y="323501"/>
                        <a:pt x="3975652" y="318857"/>
                      </a:cubicBezTo>
                      <a:cubicBezTo>
                        <a:pt x="4028244" y="306904"/>
                        <a:pt x="4134679" y="289039"/>
                        <a:pt x="4134679" y="289039"/>
                      </a:cubicBezTo>
                      <a:cubicBezTo>
                        <a:pt x="4288754" y="227409"/>
                        <a:pt x="4046071" y="321886"/>
                        <a:pt x="4263887" y="249283"/>
                      </a:cubicBezTo>
                      <a:cubicBezTo>
                        <a:pt x="4273826" y="245970"/>
                        <a:pt x="4283432" y="241399"/>
                        <a:pt x="4293705" y="239344"/>
                      </a:cubicBezTo>
                      <a:cubicBezTo>
                        <a:pt x="4334738" y="231137"/>
                        <a:pt x="4427379" y="222579"/>
                        <a:pt x="4462670" y="219465"/>
                      </a:cubicBezTo>
                      <a:lnTo>
                        <a:pt x="4701209" y="199587"/>
                      </a:lnTo>
                      <a:cubicBezTo>
                        <a:pt x="4714461" y="196274"/>
                        <a:pt x="4727399" y="191244"/>
                        <a:pt x="4740966" y="189648"/>
                      </a:cubicBezTo>
                      <a:cubicBezTo>
                        <a:pt x="4854053" y="176344"/>
                        <a:pt x="4859212" y="185218"/>
                        <a:pt x="4959626" y="169770"/>
                      </a:cubicBezTo>
                      <a:cubicBezTo>
                        <a:pt x="5016153" y="161073"/>
                        <a:pt x="5128592" y="139952"/>
                        <a:pt x="5128592" y="139952"/>
                      </a:cubicBezTo>
                      <a:cubicBezTo>
                        <a:pt x="5148470" y="133326"/>
                        <a:pt x="5133561" y="128357"/>
                        <a:pt x="5188226" y="120074"/>
                      </a:cubicBezTo>
                      <a:cubicBezTo>
                        <a:pt x="5242891" y="111791"/>
                        <a:pt x="5400262" y="95226"/>
                        <a:pt x="5456584" y="90256"/>
                      </a:cubicBezTo>
                      <a:cubicBezTo>
                        <a:pt x="5512906" y="85286"/>
                        <a:pt x="5496340" y="91912"/>
                        <a:pt x="5526157" y="90256"/>
                      </a:cubicBezTo>
                      <a:cubicBezTo>
                        <a:pt x="5555974" y="88600"/>
                        <a:pt x="5599043" y="90256"/>
                        <a:pt x="5635487" y="80317"/>
                      </a:cubicBezTo>
                      <a:cubicBezTo>
                        <a:pt x="5671931" y="70378"/>
                        <a:pt x="5705062" y="75348"/>
                        <a:pt x="5744818" y="70379"/>
                      </a:cubicBezTo>
                      <a:cubicBezTo>
                        <a:pt x="5784574" y="65410"/>
                        <a:pt x="5840896" y="53813"/>
                        <a:pt x="5874026" y="50500"/>
                      </a:cubicBezTo>
                      <a:cubicBezTo>
                        <a:pt x="5907156" y="47187"/>
                        <a:pt x="5915439" y="53813"/>
                        <a:pt x="5943600" y="50500"/>
                      </a:cubicBezTo>
                      <a:cubicBezTo>
                        <a:pt x="5971761" y="47187"/>
                        <a:pt x="5988326" y="35591"/>
                        <a:pt x="6042991" y="30622"/>
                      </a:cubicBezTo>
                      <a:cubicBezTo>
                        <a:pt x="6097656" y="25653"/>
                        <a:pt x="6173601" y="28850"/>
                        <a:pt x="6271591" y="20684"/>
                      </a:cubicBezTo>
                      <a:cubicBezTo>
                        <a:pt x="6346135" y="15714"/>
                        <a:pt x="6387548" y="2461"/>
                        <a:pt x="6490252" y="804"/>
                      </a:cubicBezTo>
                      <a:cubicBezTo>
                        <a:pt x="6561482" y="-4165"/>
                        <a:pt x="6821557" y="15713"/>
                        <a:pt x="6887818" y="10743"/>
                      </a:cubicBezTo>
                    </a:path>
                  </a:pathLst>
                </a:cu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2717812" y="6076122"/>
                <a:ext cx="3791509" cy="4434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Running Time for input of size N</a:t>
                </a:r>
                <a:endParaRPr lang="en-US" sz="20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09935" y="2519679"/>
                <a:ext cx="531065" cy="1747521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r>
                  <a:rPr lang="en-US" sz="2000" dirty="0" smtClean="0"/>
                  <a:t>N: Size of data</a:t>
                </a:r>
                <a:endParaRPr lang="en-US" sz="20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6934200" y="4659868"/>
              <a:ext cx="58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f(N)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15583" y="3200400"/>
              <a:ext cx="6270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g</a:t>
              </a:r>
              <a:r>
                <a:rPr lang="en-US" sz="2000" dirty="0" smtClean="0"/>
                <a:t>(N)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2438400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c*f(N)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0" y="1981200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h*f(N)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164363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Asymptotic Behavior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Which of these functions works best asymptotically?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862384" y="2362530"/>
            <a:ext cx="6986216" cy="4343070"/>
            <a:chOff x="533401" y="1981200"/>
            <a:chExt cx="7509277" cy="4743180"/>
          </a:xfrm>
        </p:grpSpPr>
        <p:grpSp>
          <p:nvGrpSpPr>
            <p:cNvPr id="5" name="Group 4"/>
            <p:cNvGrpSpPr/>
            <p:nvPr/>
          </p:nvGrpSpPr>
          <p:grpSpPr>
            <a:xfrm>
              <a:off x="533401" y="2286000"/>
              <a:ext cx="6858000" cy="4438380"/>
              <a:chOff x="909935" y="1600200"/>
              <a:chExt cx="7395865" cy="491939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394791" y="1600200"/>
                <a:ext cx="6911009" cy="4436165"/>
                <a:chOff x="1447800" y="1888435"/>
                <a:chExt cx="6911009" cy="443616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1447800" y="1905000"/>
                  <a:ext cx="6553200" cy="4419600"/>
                  <a:chOff x="2209800" y="1905000"/>
                  <a:chExt cx="6553200" cy="4419600"/>
                </a:xfrm>
              </p:grpSpPr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2209800" y="1905000"/>
                    <a:ext cx="0" cy="441960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/>
                    <a:tailEnd type="non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>
                    <a:off x="2209800" y="6324600"/>
                    <a:ext cx="65532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" name="Freeform 9"/>
                <p:cNvSpPr/>
                <p:nvPr/>
              </p:nvSpPr>
              <p:spPr>
                <a:xfrm>
                  <a:off x="1461052" y="4684630"/>
                  <a:ext cx="6420678" cy="163997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Freeform 10"/>
                <p:cNvSpPr/>
                <p:nvPr/>
              </p:nvSpPr>
              <p:spPr>
                <a:xfrm>
                  <a:off x="1470991" y="1888435"/>
                  <a:ext cx="3916595" cy="4422913"/>
                </a:xfrm>
                <a:custGeom>
                  <a:avLst/>
                  <a:gdLst>
                    <a:gd name="connsiteX0" fmla="*/ 0 w 3916595"/>
                    <a:gd name="connsiteY0" fmla="*/ 4422913 h 4422913"/>
                    <a:gd name="connsiteX1" fmla="*/ 49696 w 3916595"/>
                    <a:gd name="connsiteY1" fmla="*/ 4412974 h 4422913"/>
                    <a:gd name="connsiteX2" fmla="*/ 79513 w 3916595"/>
                    <a:gd name="connsiteY2" fmla="*/ 4403035 h 4422913"/>
                    <a:gd name="connsiteX3" fmla="*/ 288235 w 3916595"/>
                    <a:gd name="connsiteY3" fmla="*/ 4363278 h 4422913"/>
                    <a:gd name="connsiteX4" fmla="*/ 318052 w 3916595"/>
                    <a:gd name="connsiteY4" fmla="*/ 4353339 h 4422913"/>
                    <a:gd name="connsiteX5" fmla="*/ 367748 w 3916595"/>
                    <a:gd name="connsiteY5" fmla="*/ 4343400 h 4422913"/>
                    <a:gd name="connsiteX6" fmla="*/ 427383 w 3916595"/>
                    <a:gd name="connsiteY6" fmla="*/ 4323522 h 4422913"/>
                    <a:gd name="connsiteX7" fmla="*/ 487018 w 3916595"/>
                    <a:gd name="connsiteY7" fmla="*/ 4303643 h 4422913"/>
                    <a:gd name="connsiteX8" fmla="*/ 516835 w 3916595"/>
                    <a:gd name="connsiteY8" fmla="*/ 4293704 h 4422913"/>
                    <a:gd name="connsiteX9" fmla="*/ 556592 w 3916595"/>
                    <a:gd name="connsiteY9" fmla="*/ 4283765 h 4422913"/>
                    <a:gd name="connsiteX10" fmla="*/ 616226 w 3916595"/>
                    <a:gd name="connsiteY10" fmla="*/ 4263887 h 4422913"/>
                    <a:gd name="connsiteX11" fmla="*/ 685800 w 3916595"/>
                    <a:gd name="connsiteY11" fmla="*/ 4253948 h 4422913"/>
                    <a:gd name="connsiteX12" fmla="*/ 805070 w 3916595"/>
                    <a:gd name="connsiteY12" fmla="*/ 4214191 h 4422913"/>
                    <a:gd name="connsiteX13" fmla="*/ 864705 w 3916595"/>
                    <a:gd name="connsiteY13" fmla="*/ 4194313 h 4422913"/>
                    <a:gd name="connsiteX14" fmla="*/ 983974 w 3916595"/>
                    <a:gd name="connsiteY14" fmla="*/ 4174435 h 4422913"/>
                    <a:gd name="connsiteX15" fmla="*/ 1053548 w 3916595"/>
                    <a:gd name="connsiteY15" fmla="*/ 4144617 h 4422913"/>
                    <a:gd name="connsiteX16" fmla="*/ 1152939 w 3916595"/>
                    <a:gd name="connsiteY16" fmla="*/ 4104861 h 4422913"/>
                    <a:gd name="connsiteX17" fmla="*/ 1172818 w 3916595"/>
                    <a:gd name="connsiteY17" fmla="*/ 4084982 h 4422913"/>
                    <a:gd name="connsiteX18" fmla="*/ 1331844 w 3916595"/>
                    <a:gd name="connsiteY18" fmla="*/ 4025348 h 4422913"/>
                    <a:gd name="connsiteX19" fmla="*/ 1441174 w 3916595"/>
                    <a:gd name="connsiteY19" fmla="*/ 3995530 h 4422913"/>
                    <a:gd name="connsiteX20" fmla="*/ 1500809 w 3916595"/>
                    <a:gd name="connsiteY20" fmla="*/ 3975652 h 4422913"/>
                    <a:gd name="connsiteX21" fmla="*/ 1530626 w 3916595"/>
                    <a:gd name="connsiteY21" fmla="*/ 3965713 h 4422913"/>
                    <a:gd name="connsiteX22" fmla="*/ 1580322 w 3916595"/>
                    <a:gd name="connsiteY22" fmla="*/ 3935895 h 4422913"/>
                    <a:gd name="connsiteX23" fmla="*/ 1610139 w 3916595"/>
                    <a:gd name="connsiteY23" fmla="*/ 3906078 h 4422913"/>
                    <a:gd name="connsiteX24" fmla="*/ 1689652 w 3916595"/>
                    <a:gd name="connsiteY24" fmla="*/ 3896139 h 4422913"/>
                    <a:gd name="connsiteX25" fmla="*/ 1729409 w 3916595"/>
                    <a:gd name="connsiteY25" fmla="*/ 3876261 h 4422913"/>
                    <a:gd name="connsiteX26" fmla="*/ 1759226 w 3916595"/>
                    <a:gd name="connsiteY26" fmla="*/ 3866322 h 4422913"/>
                    <a:gd name="connsiteX27" fmla="*/ 1789044 w 3916595"/>
                    <a:gd name="connsiteY27" fmla="*/ 3846443 h 4422913"/>
                    <a:gd name="connsiteX28" fmla="*/ 1818861 w 3916595"/>
                    <a:gd name="connsiteY28" fmla="*/ 3836504 h 4422913"/>
                    <a:gd name="connsiteX29" fmla="*/ 1868557 w 3916595"/>
                    <a:gd name="connsiteY29" fmla="*/ 3816626 h 4422913"/>
                    <a:gd name="connsiteX30" fmla="*/ 1928192 w 3916595"/>
                    <a:gd name="connsiteY30" fmla="*/ 3796748 h 4422913"/>
                    <a:gd name="connsiteX31" fmla="*/ 2007705 w 3916595"/>
                    <a:gd name="connsiteY31" fmla="*/ 3756991 h 4422913"/>
                    <a:gd name="connsiteX32" fmla="*/ 2037522 w 3916595"/>
                    <a:gd name="connsiteY32" fmla="*/ 3737113 h 4422913"/>
                    <a:gd name="connsiteX33" fmla="*/ 2077279 w 3916595"/>
                    <a:gd name="connsiteY33" fmla="*/ 3707295 h 4422913"/>
                    <a:gd name="connsiteX34" fmla="*/ 2117035 w 3916595"/>
                    <a:gd name="connsiteY34" fmla="*/ 3687417 h 4422913"/>
                    <a:gd name="connsiteX35" fmla="*/ 2166731 w 3916595"/>
                    <a:gd name="connsiteY35" fmla="*/ 3657600 h 4422913"/>
                    <a:gd name="connsiteX36" fmla="*/ 2176670 w 3916595"/>
                    <a:gd name="connsiteY36" fmla="*/ 3627782 h 4422913"/>
                    <a:gd name="connsiteX37" fmla="*/ 2286000 w 3916595"/>
                    <a:gd name="connsiteY37" fmla="*/ 3588026 h 4422913"/>
                    <a:gd name="connsiteX38" fmla="*/ 2315818 w 3916595"/>
                    <a:gd name="connsiteY38" fmla="*/ 3558208 h 4422913"/>
                    <a:gd name="connsiteX39" fmla="*/ 2345635 w 3916595"/>
                    <a:gd name="connsiteY39" fmla="*/ 3538330 h 4422913"/>
                    <a:gd name="connsiteX40" fmla="*/ 2365513 w 3916595"/>
                    <a:gd name="connsiteY40" fmla="*/ 3498574 h 4422913"/>
                    <a:gd name="connsiteX41" fmla="*/ 2415209 w 3916595"/>
                    <a:gd name="connsiteY41" fmla="*/ 3438939 h 4422913"/>
                    <a:gd name="connsiteX42" fmla="*/ 2425148 w 3916595"/>
                    <a:gd name="connsiteY42" fmla="*/ 3409122 h 4422913"/>
                    <a:gd name="connsiteX43" fmla="*/ 2454966 w 3916595"/>
                    <a:gd name="connsiteY43" fmla="*/ 3399182 h 4422913"/>
                    <a:gd name="connsiteX44" fmla="*/ 2464905 w 3916595"/>
                    <a:gd name="connsiteY44" fmla="*/ 3369365 h 4422913"/>
                    <a:gd name="connsiteX45" fmla="*/ 2494722 w 3916595"/>
                    <a:gd name="connsiteY45" fmla="*/ 3359426 h 4422913"/>
                    <a:gd name="connsiteX46" fmla="*/ 2524539 w 3916595"/>
                    <a:gd name="connsiteY46" fmla="*/ 3329608 h 4422913"/>
                    <a:gd name="connsiteX47" fmla="*/ 2544418 w 3916595"/>
                    <a:gd name="connsiteY47" fmla="*/ 3289852 h 4422913"/>
                    <a:gd name="connsiteX48" fmla="*/ 2584174 w 3916595"/>
                    <a:gd name="connsiteY48" fmla="*/ 3250095 h 4422913"/>
                    <a:gd name="connsiteX49" fmla="*/ 2604052 w 3916595"/>
                    <a:gd name="connsiteY49" fmla="*/ 3210339 h 4422913"/>
                    <a:gd name="connsiteX50" fmla="*/ 2643809 w 3916595"/>
                    <a:gd name="connsiteY50" fmla="*/ 3170582 h 4422913"/>
                    <a:gd name="connsiteX51" fmla="*/ 2683566 w 3916595"/>
                    <a:gd name="connsiteY51" fmla="*/ 3130826 h 4422913"/>
                    <a:gd name="connsiteX52" fmla="*/ 2733261 w 3916595"/>
                    <a:gd name="connsiteY52" fmla="*/ 3021495 h 4422913"/>
                    <a:gd name="connsiteX53" fmla="*/ 2763079 w 3916595"/>
                    <a:gd name="connsiteY53" fmla="*/ 2991678 h 4422913"/>
                    <a:gd name="connsiteX54" fmla="*/ 2802835 w 3916595"/>
                    <a:gd name="connsiteY54" fmla="*/ 2922104 h 4422913"/>
                    <a:gd name="connsiteX55" fmla="*/ 2832652 w 3916595"/>
                    <a:gd name="connsiteY55" fmla="*/ 2892287 h 4422913"/>
                    <a:gd name="connsiteX56" fmla="*/ 2872409 w 3916595"/>
                    <a:gd name="connsiteY56" fmla="*/ 2822713 h 4422913"/>
                    <a:gd name="connsiteX57" fmla="*/ 2912166 w 3916595"/>
                    <a:gd name="connsiteY57" fmla="*/ 2763078 h 4422913"/>
                    <a:gd name="connsiteX58" fmla="*/ 2941983 w 3916595"/>
                    <a:gd name="connsiteY58" fmla="*/ 2713382 h 4422913"/>
                    <a:gd name="connsiteX59" fmla="*/ 2981739 w 3916595"/>
                    <a:gd name="connsiteY59" fmla="*/ 2663687 h 4422913"/>
                    <a:gd name="connsiteX60" fmla="*/ 3001618 w 3916595"/>
                    <a:gd name="connsiteY60" fmla="*/ 2623930 h 4422913"/>
                    <a:gd name="connsiteX61" fmla="*/ 3031435 w 3916595"/>
                    <a:gd name="connsiteY61" fmla="*/ 2584174 h 4422913"/>
                    <a:gd name="connsiteX62" fmla="*/ 3051313 w 3916595"/>
                    <a:gd name="connsiteY62" fmla="*/ 2464904 h 4422913"/>
                    <a:gd name="connsiteX63" fmla="*/ 3081131 w 3916595"/>
                    <a:gd name="connsiteY63" fmla="*/ 2375452 h 4422913"/>
                    <a:gd name="connsiteX64" fmla="*/ 3091070 w 3916595"/>
                    <a:gd name="connsiteY64" fmla="*/ 2345635 h 4422913"/>
                    <a:gd name="connsiteX65" fmla="*/ 3101009 w 3916595"/>
                    <a:gd name="connsiteY65" fmla="*/ 2305878 h 4422913"/>
                    <a:gd name="connsiteX66" fmla="*/ 3140766 w 3916595"/>
                    <a:gd name="connsiteY66" fmla="*/ 2206487 h 4422913"/>
                    <a:gd name="connsiteX67" fmla="*/ 3150705 w 3916595"/>
                    <a:gd name="connsiteY67" fmla="*/ 2166730 h 4422913"/>
                    <a:gd name="connsiteX68" fmla="*/ 3160644 w 3916595"/>
                    <a:gd name="connsiteY68" fmla="*/ 2107095 h 4422913"/>
                    <a:gd name="connsiteX69" fmla="*/ 3190461 w 3916595"/>
                    <a:gd name="connsiteY69" fmla="*/ 2077278 h 4422913"/>
                    <a:gd name="connsiteX70" fmla="*/ 3210339 w 3916595"/>
                    <a:gd name="connsiteY70" fmla="*/ 1997765 h 4422913"/>
                    <a:gd name="connsiteX71" fmla="*/ 3220279 w 3916595"/>
                    <a:gd name="connsiteY71" fmla="*/ 1958008 h 4422913"/>
                    <a:gd name="connsiteX72" fmla="*/ 3240157 w 3916595"/>
                    <a:gd name="connsiteY72" fmla="*/ 1878495 h 4422913"/>
                    <a:gd name="connsiteX73" fmla="*/ 3260035 w 3916595"/>
                    <a:gd name="connsiteY73" fmla="*/ 1838739 h 4422913"/>
                    <a:gd name="connsiteX74" fmla="*/ 3269974 w 3916595"/>
                    <a:gd name="connsiteY74" fmla="*/ 1798982 h 4422913"/>
                    <a:gd name="connsiteX75" fmla="*/ 3299792 w 3916595"/>
                    <a:gd name="connsiteY75" fmla="*/ 1759226 h 4422913"/>
                    <a:gd name="connsiteX76" fmla="*/ 3319670 w 3916595"/>
                    <a:gd name="connsiteY76" fmla="*/ 1649895 h 4422913"/>
                    <a:gd name="connsiteX77" fmla="*/ 3329609 w 3916595"/>
                    <a:gd name="connsiteY77" fmla="*/ 1610139 h 4422913"/>
                    <a:gd name="connsiteX78" fmla="*/ 3369366 w 3916595"/>
                    <a:gd name="connsiteY78" fmla="*/ 1530626 h 4422913"/>
                    <a:gd name="connsiteX79" fmla="*/ 3389244 w 3916595"/>
                    <a:gd name="connsiteY79" fmla="*/ 1431235 h 4422913"/>
                    <a:gd name="connsiteX80" fmla="*/ 3429000 w 3916595"/>
                    <a:gd name="connsiteY80" fmla="*/ 1361661 h 4422913"/>
                    <a:gd name="connsiteX81" fmla="*/ 3468757 w 3916595"/>
                    <a:gd name="connsiteY81" fmla="*/ 1282148 h 4422913"/>
                    <a:gd name="connsiteX82" fmla="*/ 3508513 w 3916595"/>
                    <a:gd name="connsiteY82" fmla="*/ 1182756 h 4422913"/>
                    <a:gd name="connsiteX83" fmla="*/ 3548270 w 3916595"/>
                    <a:gd name="connsiteY83" fmla="*/ 1083365 h 4422913"/>
                    <a:gd name="connsiteX84" fmla="*/ 3578087 w 3916595"/>
                    <a:gd name="connsiteY84" fmla="*/ 1053548 h 4422913"/>
                    <a:gd name="connsiteX85" fmla="*/ 3588026 w 3916595"/>
                    <a:gd name="connsiteY85" fmla="*/ 1003852 h 4422913"/>
                    <a:gd name="connsiteX86" fmla="*/ 3597966 w 3916595"/>
                    <a:gd name="connsiteY86" fmla="*/ 974035 h 4422913"/>
                    <a:gd name="connsiteX87" fmla="*/ 3607905 w 3916595"/>
                    <a:gd name="connsiteY87" fmla="*/ 924339 h 4422913"/>
                    <a:gd name="connsiteX88" fmla="*/ 3627783 w 3916595"/>
                    <a:gd name="connsiteY88" fmla="*/ 894522 h 4422913"/>
                    <a:gd name="connsiteX89" fmla="*/ 3687418 w 3916595"/>
                    <a:gd name="connsiteY89" fmla="*/ 795130 h 4422913"/>
                    <a:gd name="connsiteX90" fmla="*/ 3717235 w 3916595"/>
                    <a:gd name="connsiteY90" fmla="*/ 705678 h 4422913"/>
                    <a:gd name="connsiteX91" fmla="*/ 3737113 w 3916595"/>
                    <a:gd name="connsiteY91" fmla="*/ 636104 h 4422913"/>
                    <a:gd name="connsiteX92" fmla="*/ 3756992 w 3916595"/>
                    <a:gd name="connsiteY92" fmla="*/ 596348 h 4422913"/>
                    <a:gd name="connsiteX93" fmla="*/ 3766931 w 3916595"/>
                    <a:gd name="connsiteY93" fmla="*/ 536713 h 4422913"/>
                    <a:gd name="connsiteX94" fmla="*/ 3786809 w 3916595"/>
                    <a:gd name="connsiteY94" fmla="*/ 477078 h 4422913"/>
                    <a:gd name="connsiteX95" fmla="*/ 3796748 w 3916595"/>
                    <a:gd name="connsiteY95" fmla="*/ 437322 h 4422913"/>
                    <a:gd name="connsiteX96" fmla="*/ 3806687 w 3916595"/>
                    <a:gd name="connsiteY96" fmla="*/ 407504 h 4422913"/>
                    <a:gd name="connsiteX97" fmla="*/ 3826566 w 3916595"/>
                    <a:gd name="connsiteY97" fmla="*/ 327991 h 4422913"/>
                    <a:gd name="connsiteX98" fmla="*/ 3836505 w 3916595"/>
                    <a:gd name="connsiteY98" fmla="*/ 298174 h 4422913"/>
                    <a:gd name="connsiteX99" fmla="*/ 3856383 w 3916595"/>
                    <a:gd name="connsiteY99" fmla="*/ 218661 h 4422913"/>
                    <a:gd name="connsiteX100" fmla="*/ 3876261 w 3916595"/>
                    <a:gd name="connsiteY100" fmla="*/ 109330 h 4422913"/>
                    <a:gd name="connsiteX101" fmla="*/ 3916018 w 3916595"/>
                    <a:gd name="connsiteY101" fmla="*/ 19878 h 4422913"/>
                    <a:gd name="connsiteX102" fmla="*/ 3916018 w 3916595"/>
                    <a:gd name="connsiteY102" fmla="*/ 0 h 44229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</a:cxnLst>
                  <a:rect l="l" t="t" r="r" b="b"/>
                  <a:pathLst>
                    <a:path w="3916595" h="4422913">
                      <a:moveTo>
                        <a:pt x="0" y="4422913"/>
                      </a:moveTo>
                      <a:cubicBezTo>
                        <a:pt x="16565" y="4419600"/>
                        <a:pt x="33307" y="4417071"/>
                        <a:pt x="49696" y="4412974"/>
                      </a:cubicBezTo>
                      <a:cubicBezTo>
                        <a:pt x="59860" y="4410433"/>
                        <a:pt x="69286" y="4405308"/>
                        <a:pt x="79513" y="4403035"/>
                      </a:cubicBezTo>
                      <a:cubicBezTo>
                        <a:pt x="163372" y="4384399"/>
                        <a:pt x="184184" y="4397962"/>
                        <a:pt x="288235" y="4363278"/>
                      </a:cubicBezTo>
                      <a:cubicBezTo>
                        <a:pt x="298174" y="4359965"/>
                        <a:pt x="307888" y="4355880"/>
                        <a:pt x="318052" y="4353339"/>
                      </a:cubicBezTo>
                      <a:cubicBezTo>
                        <a:pt x="334441" y="4349242"/>
                        <a:pt x="351450" y="4347845"/>
                        <a:pt x="367748" y="4343400"/>
                      </a:cubicBezTo>
                      <a:cubicBezTo>
                        <a:pt x="387963" y="4337887"/>
                        <a:pt x="407505" y="4330148"/>
                        <a:pt x="427383" y="4323522"/>
                      </a:cubicBezTo>
                      <a:lnTo>
                        <a:pt x="487018" y="4303643"/>
                      </a:lnTo>
                      <a:cubicBezTo>
                        <a:pt x="496957" y="4300330"/>
                        <a:pt x="506671" y="4296245"/>
                        <a:pt x="516835" y="4293704"/>
                      </a:cubicBezTo>
                      <a:cubicBezTo>
                        <a:pt x="530087" y="4290391"/>
                        <a:pt x="543508" y="4287690"/>
                        <a:pt x="556592" y="4283765"/>
                      </a:cubicBezTo>
                      <a:cubicBezTo>
                        <a:pt x="576662" y="4277744"/>
                        <a:pt x="595483" y="4266850"/>
                        <a:pt x="616226" y="4263887"/>
                      </a:cubicBezTo>
                      <a:lnTo>
                        <a:pt x="685800" y="4253948"/>
                      </a:lnTo>
                      <a:lnTo>
                        <a:pt x="805070" y="4214191"/>
                      </a:lnTo>
                      <a:cubicBezTo>
                        <a:pt x="805074" y="4214190"/>
                        <a:pt x="864702" y="4194314"/>
                        <a:pt x="864705" y="4194313"/>
                      </a:cubicBezTo>
                      <a:cubicBezTo>
                        <a:pt x="937372" y="4179780"/>
                        <a:pt x="897677" y="4186763"/>
                        <a:pt x="983974" y="4174435"/>
                      </a:cubicBezTo>
                      <a:cubicBezTo>
                        <a:pt x="1079980" y="4142431"/>
                        <a:pt x="930698" y="4193756"/>
                        <a:pt x="1053548" y="4144617"/>
                      </a:cubicBezTo>
                      <a:cubicBezTo>
                        <a:pt x="1093956" y="4128454"/>
                        <a:pt x="1117976" y="4128170"/>
                        <a:pt x="1152939" y="4104861"/>
                      </a:cubicBezTo>
                      <a:cubicBezTo>
                        <a:pt x="1160736" y="4099663"/>
                        <a:pt x="1164436" y="4089173"/>
                        <a:pt x="1172818" y="4084982"/>
                      </a:cubicBezTo>
                      <a:cubicBezTo>
                        <a:pt x="1220363" y="4061210"/>
                        <a:pt x="1280227" y="4042554"/>
                        <a:pt x="1331844" y="4025348"/>
                      </a:cubicBezTo>
                      <a:cubicBezTo>
                        <a:pt x="1413394" y="3998164"/>
                        <a:pt x="1284178" y="4040385"/>
                        <a:pt x="1441174" y="3995530"/>
                      </a:cubicBezTo>
                      <a:cubicBezTo>
                        <a:pt x="1461321" y="3989774"/>
                        <a:pt x="1480931" y="3982278"/>
                        <a:pt x="1500809" y="3975652"/>
                      </a:cubicBezTo>
                      <a:lnTo>
                        <a:pt x="1530626" y="3965713"/>
                      </a:lnTo>
                      <a:cubicBezTo>
                        <a:pt x="1592540" y="3903803"/>
                        <a:pt x="1502902" y="3987509"/>
                        <a:pt x="1580322" y="3935895"/>
                      </a:cubicBezTo>
                      <a:cubicBezTo>
                        <a:pt x="1592017" y="3928098"/>
                        <a:pt x="1596929" y="3910881"/>
                        <a:pt x="1610139" y="3906078"/>
                      </a:cubicBezTo>
                      <a:cubicBezTo>
                        <a:pt x="1635241" y="3896950"/>
                        <a:pt x="1663148" y="3899452"/>
                        <a:pt x="1689652" y="3896139"/>
                      </a:cubicBezTo>
                      <a:cubicBezTo>
                        <a:pt x="1702904" y="3889513"/>
                        <a:pt x="1715790" y="3882097"/>
                        <a:pt x="1729409" y="3876261"/>
                      </a:cubicBezTo>
                      <a:cubicBezTo>
                        <a:pt x="1739039" y="3872134"/>
                        <a:pt x="1749855" y="3871007"/>
                        <a:pt x="1759226" y="3866322"/>
                      </a:cubicBezTo>
                      <a:cubicBezTo>
                        <a:pt x="1769910" y="3860980"/>
                        <a:pt x="1778360" y="3851785"/>
                        <a:pt x="1789044" y="3846443"/>
                      </a:cubicBezTo>
                      <a:cubicBezTo>
                        <a:pt x="1798415" y="3841758"/>
                        <a:pt x="1809051" y="3840183"/>
                        <a:pt x="1818861" y="3836504"/>
                      </a:cubicBezTo>
                      <a:cubicBezTo>
                        <a:pt x="1835566" y="3830240"/>
                        <a:pt x="1851790" y="3822723"/>
                        <a:pt x="1868557" y="3816626"/>
                      </a:cubicBezTo>
                      <a:cubicBezTo>
                        <a:pt x="1888249" y="3809465"/>
                        <a:pt x="1909451" y="3806119"/>
                        <a:pt x="1928192" y="3796748"/>
                      </a:cubicBezTo>
                      <a:cubicBezTo>
                        <a:pt x="1954696" y="3783496"/>
                        <a:pt x="1983049" y="3773428"/>
                        <a:pt x="2007705" y="3756991"/>
                      </a:cubicBezTo>
                      <a:cubicBezTo>
                        <a:pt x="2017644" y="3750365"/>
                        <a:pt x="2027802" y="3744056"/>
                        <a:pt x="2037522" y="3737113"/>
                      </a:cubicBezTo>
                      <a:cubicBezTo>
                        <a:pt x="2051002" y="3727484"/>
                        <a:pt x="2063232" y="3716075"/>
                        <a:pt x="2077279" y="3707295"/>
                      </a:cubicBezTo>
                      <a:cubicBezTo>
                        <a:pt x="2089843" y="3699442"/>
                        <a:pt x="2104083" y="3694612"/>
                        <a:pt x="2117035" y="3687417"/>
                      </a:cubicBezTo>
                      <a:cubicBezTo>
                        <a:pt x="2133922" y="3678035"/>
                        <a:pt x="2150166" y="3667539"/>
                        <a:pt x="2166731" y="3657600"/>
                      </a:cubicBezTo>
                      <a:cubicBezTo>
                        <a:pt x="2170044" y="3647661"/>
                        <a:pt x="2167786" y="3633335"/>
                        <a:pt x="2176670" y="3627782"/>
                      </a:cubicBezTo>
                      <a:cubicBezTo>
                        <a:pt x="2339400" y="3526075"/>
                        <a:pt x="2176197" y="3666457"/>
                        <a:pt x="2286000" y="3588026"/>
                      </a:cubicBezTo>
                      <a:cubicBezTo>
                        <a:pt x="2297438" y="3579856"/>
                        <a:pt x="2305020" y="3567207"/>
                        <a:pt x="2315818" y="3558208"/>
                      </a:cubicBezTo>
                      <a:cubicBezTo>
                        <a:pt x="2324995" y="3550561"/>
                        <a:pt x="2335696" y="3544956"/>
                        <a:pt x="2345635" y="3538330"/>
                      </a:cubicBezTo>
                      <a:cubicBezTo>
                        <a:pt x="2352261" y="3525078"/>
                        <a:pt x="2356901" y="3510630"/>
                        <a:pt x="2365513" y="3498574"/>
                      </a:cubicBezTo>
                      <a:cubicBezTo>
                        <a:pt x="2402148" y="3447285"/>
                        <a:pt x="2388919" y="3491520"/>
                        <a:pt x="2415209" y="3438939"/>
                      </a:cubicBezTo>
                      <a:cubicBezTo>
                        <a:pt x="2419894" y="3429568"/>
                        <a:pt x="2417740" y="3416530"/>
                        <a:pt x="2425148" y="3409122"/>
                      </a:cubicBezTo>
                      <a:cubicBezTo>
                        <a:pt x="2432556" y="3401714"/>
                        <a:pt x="2445027" y="3402495"/>
                        <a:pt x="2454966" y="3399182"/>
                      </a:cubicBezTo>
                      <a:cubicBezTo>
                        <a:pt x="2458279" y="3389243"/>
                        <a:pt x="2457497" y="3376773"/>
                        <a:pt x="2464905" y="3369365"/>
                      </a:cubicBezTo>
                      <a:cubicBezTo>
                        <a:pt x="2472313" y="3361957"/>
                        <a:pt x="2486005" y="3365237"/>
                        <a:pt x="2494722" y="3359426"/>
                      </a:cubicBezTo>
                      <a:cubicBezTo>
                        <a:pt x="2506417" y="3351629"/>
                        <a:pt x="2516369" y="3341046"/>
                        <a:pt x="2524539" y="3329608"/>
                      </a:cubicBezTo>
                      <a:cubicBezTo>
                        <a:pt x="2533151" y="3317551"/>
                        <a:pt x="2535528" y="3301705"/>
                        <a:pt x="2544418" y="3289852"/>
                      </a:cubicBezTo>
                      <a:cubicBezTo>
                        <a:pt x="2555663" y="3274859"/>
                        <a:pt x="2572929" y="3265088"/>
                        <a:pt x="2584174" y="3250095"/>
                      </a:cubicBezTo>
                      <a:cubicBezTo>
                        <a:pt x="2593064" y="3238242"/>
                        <a:pt x="2595162" y="3222192"/>
                        <a:pt x="2604052" y="3210339"/>
                      </a:cubicBezTo>
                      <a:cubicBezTo>
                        <a:pt x="2615297" y="3195346"/>
                        <a:pt x="2630557" y="3183834"/>
                        <a:pt x="2643809" y="3170582"/>
                      </a:cubicBezTo>
                      <a:lnTo>
                        <a:pt x="2683566" y="3130826"/>
                      </a:lnTo>
                      <a:cubicBezTo>
                        <a:pt x="2695019" y="3096466"/>
                        <a:pt x="2711040" y="3043715"/>
                        <a:pt x="2733261" y="3021495"/>
                      </a:cubicBezTo>
                      <a:cubicBezTo>
                        <a:pt x="2743200" y="3011556"/>
                        <a:pt x="2754080" y="3002476"/>
                        <a:pt x="2763079" y="2991678"/>
                      </a:cubicBezTo>
                      <a:cubicBezTo>
                        <a:pt x="2810024" y="2935345"/>
                        <a:pt x="2754236" y="2990143"/>
                        <a:pt x="2802835" y="2922104"/>
                      </a:cubicBezTo>
                      <a:cubicBezTo>
                        <a:pt x="2811005" y="2910666"/>
                        <a:pt x="2823654" y="2903085"/>
                        <a:pt x="2832652" y="2892287"/>
                      </a:cubicBezTo>
                      <a:cubicBezTo>
                        <a:pt x="2857213" y="2862814"/>
                        <a:pt x="2851575" y="2857435"/>
                        <a:pt x="2872409" y="2822713"/>
                      </a:cubicBezTo>
                      <a:cubicBezTo>
                        <a:pt x="2884701" y="2802227"/>
                        <a:pt x="2899874" y="2783564"/>
                        <a:pt x="2912166" y="2763078"/>
                      </a:cubicBezTo>
                      <a:cubicBezTo>
                        <a:pt x="2922105" y="2746513"/>
                        <a:pt x="2930905" y="2729208"/>
                        <a:pt x="2941983" y="2713382"/>
                      </a:cubicBezTo>
                      <a:cubicBezTo>
                        <a:pt x="2954148" y="2696003"/>
                        <a:pt x="2969972" y="2681338"/>
                        <a:pt x="2981739" y="2663687"/>
                      </a:cubicBezTo>
                      <a:cubicBezTo>
                        <a:pt x="2989958" y="2651359"/>
                        <a:pt x="2993765" y="2636494"/>
                        <a:pt x="3001618" y="2623930"/>
                      </a:cubicBezTo>
                      <a:cubicBezTo>
                        <a:pt x="3010397" y="2609883"/>
                        <a:pt x="3021496" y="2597426"/>
                        <a:pt x="3031435" y="2584174"/>
                      </a:cubicBezTo>
                      <a:cubicBezTo>
                        <a:pt x="3038061" y="2544417"/>
                        <a:pt x="3038567" y="2503141"/>
                        <a:pt x="3051313" y="2464904"/>
                      </a:cubicBezTo>
                      <a:lnTo>
                        <a:pt x="3081131" y="2375452"/>
                      </a:lnTo>
                      <a:cubicBezTo>
                        <a:pt x="3084444" y="2365513"/>
                        <a:pt x="3088529" y="2355799"/>
                        <a:pt x="3091070" y="2345635"/>
                      </a:cubicBezTo>
                      <a:cubicBezTo>
                        <a:pt x="3094383" y="2332383"/>
                        <a:pt x="3096213" y="2318668"/>
                        <a:pt x="3101009" y="2305878"/>
                      </a:cubicBezTo>
                      <a:cubicBezTo>
                        <a:pt x="3131853" y="2223626"/>
                        <a:pt x="3113945" y="2313773"/>
                        <a:pt x="3140766" y="2206487"/>
                      </a:cubicBezTo>
                      <a:cubicBezTo>
                        <a:pt x="3144079" y="2193235"/>
                        <a:pt x="3148026" y="2180125"/>
                        <a:pt x="3150705" y="2166730"/>
                      </a:cubicBezTo>
                      <a:cubicBezTo>
                        <a:pt x="3154657" y="2146969"/>
                        <a:pt x="3152459" y="2125511"/>
                        <a:pt x="3160644" y="2107095"/>
                      </a:cubicBezTo>
                      <a:cubicBezTo>
                        <a:pt x="3166353" y="2094251"/>
                        <a:pt x="3180522" y="2087217"/>
                        <a:pt x="3190461" y="2077278"/>
                      </a:cubicBezTo>
                      <a:lnTo>
                        <a:pt x="3210339" y="1997765"/>
                      </a:lnTo>
                      <a:cubicBezTo>
                        <a:pt x="3213652" y="1984513"/>
                        <a:pt x="3217600" y="1971403"/>
                        <a:pt x="3220279" y="1958008"/>
                      </a:cubicBezTo>
                      <a:cubicBezTo>
                        <a:pt x="3226112" y="1928842"/>
                        <a:pt x="3228697" y="1905236"/>
                        <a:pt x="3240157" y="1878495"/>
                      </a:cubicBezTo>
                      <a:cubicBezTo>
                        <a:pt x="3245993" y="1864877"/>
                        <a:pt x="3253409" y="1851991"/>
                        <a:pt x="3260035" y="1838739"/>
                      </a:cubicBezTo>
                      <a:cubicBezTo>
                        <a:pt x="3263348" y="1825487"/>
                        <a:pt x="3263865" y="1811200"/>
                        <a:pt x="3269974" y="1798982"/>
                      </a:cubicBezTo>
                      <a:cubicBezTo>
                        <a:pt x="3277382" y="1784166"/>
                        <a:pt x="3294554" y="1774941"/>
                        <a:pt x="3299792" y="1759226"/>
                      </a:cubicBezTo>
                      <a:cubicBezTo>
                        <a:pt x="3311506" y="1724086"/>
                        <a:pt x="3312406" y="1686217"/>
                        <a:pt x="3319670" y="1649895"/>
                      </a:cubicBezTo>
                      <a:cubicBezTo>
                        <a:pt x="3322349" y="1636500"/>
                        <a:pt x="3324355" y="1622748"/>
                        <a:pt x="3329609" y="1610139"/>
                      </a:cubicBezTo>
                      <a:cubicBezTo>
                        <a:pt x="3341006" y="1582786"/>
                        <a:pt x="3369366" y="1530626"/>
                        <a:pt x="3369366" y="1530626"/>
                      </a:cubicBezTo>
                      <a:cubicBezTo>
                        <a:pt x="3375992" y="1497496"/>
                        <a:pt x="3379962" y="1463721"/>
                        <a:pt x="3389244" y="1431235"/>
                      </a:cubicBezTo>
                      <a:cubicBezTo>
                        <a:pt x="3398736" y="1398011"/>
                        <a:pt x="3413583" y="1389925"/>
                        <a:pt x="3429000" y="1361661"/>
                      </a:cubicBezTo>
                      <a:cubicBezTo>
                        <a:pt x="3443190" y="1335647"/>
                        <a:pt x="3459386" y="1310260"/>
                        <a:pt x="3468757" y="1282148"/>
                      </a:cubicBezTo>
                      <a:cubicBezTo>
                        <a:pt x="3514000" y="1146415"/>
                        <a:pt x="3464641" y="1285125"/>
                        <a:pt x="3508513" y="1182756"/>
                      </a:cubicBezTo>
                      <a:cubicBezTo>
                        <a:pt x="3530254" y="1132027"/>
                        <a:pt x="3505118" y="1155284"/>
                        <a:pt x="3548270" y="1083365"/>
                      </a:cubicBezTo>
                      <a:cubicBezTo>
                        <a:pt x="3555502" y="1071312"/>
                        <a:pt x="3568148" y="1063487"/>
                        <a:pt x="3578087" y="1053548"/>
                      </a:cubicBezTo>
                      <a:cubicBezTo>
                        <a:pt x="3581400" y="1036983"/>
                        <a:pt x="3583929" y="1020241"/>
                        <a:pt x="3588026" y="1003852"/>
                      </a:cubicBezTo>
                      <a:cubicBezTo>
                        <a:pt x="3590567" y="993688"/>
                        <a:pt x="3595425" y="984199"/>
                        <a:pt x="3597966" y="974035"/>
                      </a:cubicBezTo>
                      <a:cubicBezTo>
                        <a:pt x="3602063" y="957646"/>
                        <a:pt x="3601973" y="940157"/>
                        <a:pt x="3607905" y="924339"/>
                      </a:cubicBezTo>
                      <a:cubicBezTo>
                        <a:pt x="3612099" y="913154"/>
                        <a:pt x="3622063" y="905009"/>
                        <a:pt x="3627783" y="894522"/>
                      </a:cubicBezTo>
                      <a:cubicBezTo>
                        <a:pt x="3680519" y="797838"/>
                        <a:pt x="3643805" y="838740"/>
                        <a:pt x="3687418" y="795130"/>
                      </a:cubicBezTo>
                      <a:cubicBezTo>
                        <a:pt x="3704172" y="711359"/>
                        <a:pt x="3686373" y="777689"/>
                        <a:pt x="3717235" y="705678"/>
                      </a:cubicBezTo>
                      <a:cubicBezTo>
                        <a:pt x="3741270" y="649594"/>
                        <a:pt x="3711885" y="703376"/>
                        <a:pt x="3737113" y="636104"/>
                      </a:cubicBezTo>
                      <a:cubicBezTo>
                        <a:pt x="3742315" y="622231"/>
                        <a:pt x="3750366" y="609600"/>
                        <a:pt x="3756992" y="596348"/>
                      </a:cubicBezTo>
                      <a:cubicBezTo>
                        <a:pt x="3760305" y="576470"/>
                        <a:pt x="3762043" y="556264"/>
                        <a:pt x="3766931" y="536713"/>
                      </a:cubicBezTo>
                      <a:cubicBezTo>
                        <a:pt x="3772013" y="516385"/>
                        <a:pt x="3781727" y="497406"/>
                        <a:pt x="3786809" y="477078"/>
                      </a:cubicBezTo>
                      <a:cubicBezTo>
                        <a:pt x="3790122" y="463826"/>
                        <a:pt x="3792995" y="450456"/>
                        <a:pt x="3796748" y="437322"/>
                      </a:cubicBezTo>
                      <a:cubicBezTo>
                        <a:pt x="3799626" y="427248"/>
                        <a:pt x="3803930" y="417612"/>
                        <a:pt x="3806687" y="407504"/>
                      </a:cubicBezTo>
                      <a:cubicBezTo>
                        <a:pt x="3813875" y="381147"/>
                        <a:pt x="3817927" y="353909"/>
                        <a:pt x="3826566" y="327991"/>
                      </a:cubicBezTo>
                      <a:cubicBezTo>
                        <a:pt x="3829879" y="318052"/>
                        <a:pt x="3833964" y="308338"/>
                        <a:pt x="3836505" y="298174"/>
                      </a:cubicBezTo>
                      <a:lnTo>
                        <a:pt x="3856383" y="218661"/>
                      </a:lnTo>
                      <a:cubicBezTo>
                        <a:pt x="3859324" y="198076"/>
                        <a:pt x="3865847" y="135364"/>
                        <a:pt x="3876261" y="109330"/>
                      </a:cubicBezTo>
                      <a:cubicBezTo>
                        <a:pt x="3888871" y="77806"/>
                        <a:pt x="3909371" y="53111"/>
                        <a:pt x="3916018" y="19878"/>
                      </a:cubicBezTo>
                      <a:cubicBezTo>
                        <a:pt x="3917317" y="13381"/>
                        <a:pt x="3916018" y="6626"/>
                        <a:pt x="3916018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Freeform 11"/>
                <p:cNvSpPr/>
                <p:nvPr/>
              </p:nvSpPr>
              <p:spPr>
                <a:xfrm>
                  <a:off x="1447800" y="2362200"/>
                  <a:ext cx="6420678" cy="396240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>
                  <a:off x="1470991" y="3080326"/>
                  <a:ext cx="6887818" cy="3231022"/>
                </a:xfrm>
                <a:custGeom>
                  <a:avLst/>
                  <a:gdLst>
                    <a:gd name="connsiteX0" fmla="*/ 0 w 6887818"/>
                    <a:gd name="connsiteY0" fmla="*/ 3309731 h 3309731"/>
                    <a:gd name="connsiteX1" fmla="*/ 39757 w 6887818"/>
                    <a:gd name="connsiteY1" fmla="*/ 3200400 h 3309731"/>
                    <a:gd name="connsiteX2" fmla="*/ 49696 w 6887818"/>
                    <a:gd name="connsiteY2" fmla="*/ 3170583 h 3309731"/>
                    <a:gd name="connsiteX3" fmla="*/ 69574 w 6887818"/>
                    <a:gd name="connsiteY3" fmla="*/ 3140766 h 3309731"/>
                    <a:gd name="connsiteX4" fmla="*/ 89452 w 6887818"/>
                    <a:gd name="connsiteY4" fmla="*/ 3071192 h 3309731"/>
                    <a:gd name="connsiteX5" fmla="*/ 119270 w 6887818"/>
                    <a:gd name="connsiteY5" fmla="*/ 2961861 h 3309731"/>
                    <a:gd name="connsiteX6" fmla="*/ 139148 w 6887818"/>
                    <a:gd name="connsiteY6" fmla="*/ 2882348 h 3309731"/>
                    <a:gd name="connsiteX7" fmla="*/ 159026 w 6887818"/>
                    <a:gd name="connsiteY7" fmla="*/ 2852531 h 3309731"/>
                    <a:gd name="connsiteX8" fmla="*/ 168966 w 6887818"/>
                    <a:gd name="connsiteY8" fmla="*/ 2812774 h 3309731"/>
                    <a:gd name="connsiteX9" fmla="*/ 178905 w 6887818"/>
                    <a:gd name="connsiteY9" fmla="*/ 2782957 h 3309731"/>
                    <a:gd name="connsiteX10" fmla="*/ 198783 w 6887818"/>
                    <a:gd name="connsiteY10" fmla="*/ 2703444 h 3309731"/>
                    <a:gd name="connsiteX11" fmla="*/ 218661 w 6887818"/>
                    <a:gd name="connsiteY11" fmla="*/ 2673626 h 3309731"/>
                    <a:gd name="connsiteX12" fmla="*/ 258418 w 6887818"/>
                    <a:gd name="connsiteY12" fmla="*/ 2584174 h 3309731"/>
                    <a:gd name="connsiteX13" fmla="*/ 268357 w 6887818"/>
                    <a:gd name="connsiteY13" fmla="*/ 2544418 h 3309731"/>
                    <a:gd name="connsiteX14" fmla="*/ 278296 w 6887818"/>
                    <a:gd name="connsiteY14" fmla="*/ 2494722 h 3309731"/>
                    <a:gd name="connsiteX15" fmla="*/ 318052 w 6887818"/>
                    <a:gd name="connsiteY15" fmla="*/ 2445026 h 3309731"/>
                    <a:gd name="connsiteX16" fmla="*/ 327992 w 6887818"/>
                    <a:gd name="connsiteY16" fmla="*/ 2415209 h 3309731"/>
                    <a:gd name="connsiteX17" fmla="*/ 367748 w 6887818"/>
                    <a:gd name="connsiteY17" fmla="*/ 2355574 h 3309731"/>
                    <a:gd name="connsiteX18" fmla="*/ 377687 w 6887818"/>
                    <a:gd name="connsiteY18" fmla="*/ 2325757 h 3309731"/>
                    <a:gd name="connsiteX19" fmla="*/ 437322 w 6887818"/>
                    <a:gd name="connsiteY19" fmla="*/ 2276061 h 3309731"/>
                    <a:gd name="connsiteX20" fmla="*/ 487018 w 6887818"/>
                    <a:gd name="connsiteY20" fmla="*/ 2216426 h 3309731"/>
                    <a:gd name="connsiteX21" fmla="*/ 526774 w 6887818"/>
                    <a:gd name="connsiteY21" fmla="*/ 2136913 h 3309731"/>
                    <a:gd name="connsiteX22" fmla="*/ 556592 w 6887818"/>
                    <a:gd name="connsiteY22" fmla="*/ 2117035 h 3309731"/>
                    <a:gd name="connsiteX23" fmla="*/ 606287 w 6887818"/>
                    <a:gd name="connsiteY23" fmla="*/ 2047461 h 3309731"/>
                    <a:gd name="connsiteX24" fmla="*/ 646044 w 6887818"/>
                    <a:gd name="connsiteY24" fmla="*/ 2027583 h 3309731"/>
                    <a:gd name="connsiteX25" fmla="*/ 735496 w 6887818"/>
                    <a:gd name="connsiteY25" fmla="*/ 1958009 h 3309731"/>
                    <a:gd name="connsiteX26" fmla="*/ 745435 w 6887818"/>
                    <a:gd name="connsiteY26" fmla="*/ 1918253 h 3309731"/>
                    <a:gd name="connsiteX27" fmla="*/ 785192 w 6887818"/>
                    <a:gd name="connsiteY27" fmla="*/ 1868557 h 3309731"/>
                    <a:gd name="connsiteX28" fmla="*/ 884583 w 6887818"/>
                    <a:gd name="connsiteY28" fmla="*/ 1808922 h 3309731"/>
                    <a:gd name="connsiteX29" fmla="*/ 934279 w 6887818"/>
                    <a:gd name="connsiteY29" fmla="*/ 1759226 h 3309731"/>
                    <a:gd name="connsiteX30" fmla="*/ 974035 w 6887818"/>
                    <a:gd name="connsiteY30" fmla="*/ 1729409 h 3309731"/>
                    <a:gd name="connsiteX31" fmla="*/ 993913 w 6887818"/>
                    <a:gd name="connsiteY31" fmla="*/ 1699592 h 3309731"/>
                    <a:gd name="connsiteX32" fmla="*/ 1023731 w 6887818"/>
                    <a:gd name="connsiteY32" fmla="*/ 1669774 h 3309731"/>
                    <a:gd name="connsiteX33" fmla="*/ 1033670 w 6887818"/>
                    <a:gd name="connsiteY33" fmla="*/ 1639957 h 3309731"/>
                    <a:gd name="connsiteX34" fmla="*/ 1123122 w 6887818"/>
                    <a:gd name="connsiteY34" fmla="*/ 1590261 h 3309731"/>
                    <a:gd name="connsiteX35" fmla="*/ 1202635 w 6887818"/>
                    <a:gd name="connsiteY35" fmla="*/ 1500809 h 3309731"/>
                    <a:gd name="connsiteX36" fmla="*/ 1252331 w 6887818"/>
                    <a:gd name="connsiteY36" fmla="*/ 1480931 h 3309731"/>
                    <a:gd name="connsiteX37" fmla="*/ 1282148 w 6887818"/>
                    <a:gd name="connsiteY37" fmla="*/ 1470992 h 3309731"/>
                    <a:gd name="connsiteX38" fmla="*/ 1351722 w 6887818"/>
                    <a:gd name="connsiteY38" fmla="*/ 1441174 h 3309731"/>
                    <a:gd name="connsiteX39" fmla="*/ 1421296 w 6887818"/>
                    <a:gd name="connsiteY39" fmla="*/ 1391479 h 3309731"/>
                    <a:gd name="connsiteX40" fmla="*/ 1530626 w 6887818"/>
                    <a:gd name="connsiteY40" fmla="*/ 1341783 h 3309731"/>
                    <a:gd name="connsiteX41" fmla="*/ 1570383 w 6887818"/>
                    <a:gd name="connsiteY41" fmla="*/ 1311966 h 3309731"/>
                    <a:gd name="connsiteX42" fmla="*/ 1620079 w 6887818"/>
                    <a:gd name="connsiteY42" fmla="*/ 1262270 h 3309731"/>
                    <a:gd name="connsiteX43" fmla="*/ 1649896 w 6887818"/>
                    <a:gd name="connsiteY43" fmla="*/ 1252331 h 3309731"/>
                    <a:gd name="connsiteX44" fmla="*/ 1709531 w 6887818"/>
                    <a:gd name="connsiteY44" fmla="*/ 1212574 h 3309731"/>
                    <a:gd name="connsiteX45" fmla="*/ 1749287 w 6887818"/>
                    <a:gd name="connsiteY45" fmla="*/ 1202635 h 3309731"/>
                    <a:gd name="connsiteX46" fmla="*/ 1779105 w 6887818"/>
                    <a:gd name="connsiteY46" fmla="*/ 1182757 h 3309731"/>
                    <a:gd name="connsiteX47" fmla="*/ 1789044 w 6887818"/>
                    <a:gd name="connsiteY47" fmla="*/ 1152940 h 3309731"/>
                    <a:gd name="connsiteX48" fmla="*/ 1848679 w 6887818"/>
                    <a:gd name="connsiteY48" fmla="*/ 1133061 h 3309731"/>
                    <a:gd name="connsiteX49" fmla="*/ 1928192 w 6887818"/>
                    <a:gd name="connsiteY49" fmla="*/ 1103244 h 3309731"/>
                    <a:gd name="connsiteX50" fmla="*/ 1958009 w 6887818"/>
                    <a:gd name="connsiteY50" fmla="*/ 1083366 h 3309731"/>
                    <a:gd name="connsiteX51" fmla="*/ 1987826 w 6887818"/>
                    <a:gd name="connsiteY51" fmla="*/ 1073426 h 3309731"/>
                    <a:gd name="connsiteX52" fmla="*/ 2077279 w 6887818"/>
                    <a:gd name="connsiteY52" fmla="*/ 1043609 h 3309731"/>
                    <a:gd name="connsiteX53" fmla="*/ 2097157 w 6887818"/>
                    <a:gd name="connsiteY53" fmla="*/ 1013792 h 3309731"/>
                    <a:gd name="connsiteX54" fmla="*/ 2136913 w 6887818"/>
                    <a:gd name="connsiteY54" fmla="*/ 993913 h 3309731"/>
                    <a:gd name="connsiteX55" fmla="*/ 2206487 w 6887818"/>
                    <a:gd name="connsiteY55" fmla="*/ 964096 h 3309731"/>
                    <a:gd name="connsiteX56" fmla="*/ 2236305 w 6887818"/>
                    <a:gd name="connsiteY56" fmla="*/ 944218 h 3309731"/>
                    <a:gd name="connsiteX57" fmla="*/ 2276061 w 6887818"/>
                    <a:gd name="connsiteY57" fmla="*/ 934279 h 3309731"/>
                    <a:gd name="connsiteX58" fmla="*/ 2315818 w 6887818"/>
                    <a:gd name="connsiteY58" fmla="*/ 894522 h 3309731"/>
                    <a:gd name="connsiteX59" fmla="*/ 2415209 w 6887818"/>
                    <a:gd name="connsiteY59" fmla="*/ 854766 h 3309731"/>
                    <a:gd name="connsiteX60" fmla="*/ 2464905 w 6887818"/>
                    <a:gd name="connsiteY60" fmla="*/ 834887 h 3309731"/>
                    <a:gd name="connsiteX61" fmla="*/ 2554357 w 6887818"/>
                    <a:gd name="connsiteY61" fmla="*/ 815009 h 3309731"/>
                    <a:gd name="connsiteX62" fmla="*/ 2594113 w 6887818"/>
                    <a:gd name="connsiteY62" fmla="*/ 785192 h 3309731"/>
                    <a:gd name="connsiteX63" fmla="*/ 2613992 w 6887818"/>
                    <a:gd name="connsiteY63" fmla="*/ 765313 h 3309731"/>
                    <a:gd name="connsiteX64" fmla="*/ 2643809 w 6887818"/>
                    <a:gd name="connsiteY64" fmla="*/ 755374 h 3309731"/>
                    <a:gd name="connsiteX65" fmla="*/ 2673626 w 6887818"/>
                    <a:gd name="connsiteY65" fmla="*/ 735496 h 3309731"/>
                    <a:gd name="connsiteX66" fmla="*/ 2733261 w 6887818"/>
                    <a:gd name="connsiteY66" fmla="*/ 715618 h 3309731"/>
                    <a:gd name="connsiteX67" fmla="*/ 2763079 w 6887818"/>
                    <a:gd name="connsiteY67" fmla="*/ 705679 h 3309731"/>
                    <a:gd name="connsiteX68" fmla="*/ 2842592 w 6887818"/>
                    <a:gd name="connsiteY68" fmla="*/ 675861 h 3309731"/>
                    <a:gd name="connsiteX69" fmla="*/ 2892287 w 6887818"/>
                    <a:gd name="connsiteY69" fmla="*/ 646044 h 3309731"/>
                    <a:gd name="connsiteX70" fmla="*/ 2932044 w 6887818"/>
                    <a:gd name="connsiteY70" fmla="*/ 626166 h 3309731"/>
                    <a:gd name="connsiteX71" fmla="*/ 2961861 w 6887818"/>
                    <a:gd name="connsiteY71" fmla="*/ 616226 h 3309731"/>
                    <a:gd name="connsiteX72" fmla="*/ 3041374 w 6887818"/>
                    <a:gd name="connsiteY72" fmla="*/ 596348 h 3309731"/>
                    <a:gd name="connsiteX73" fmla="*/ 3190461 w 6887818"/>
                    <a:gd name="connsiteY73" fmla="*/ 546653 h 3309731"/>
                    <a:gd name="connsiteX74" fmla="*/ 3220279 w 6887818"/>
                    <a:gd name="connsiteY74" fmla="*/ 526774 h 3309731"/>
                    <a:gd name="connsiteX75" fmla="*/ 3269974 w 6887818"/>
                    <a:gd name="connsiteY75" fmla="*/ 516835 h 3309731"/>
                    <a:gd name="connsiteX76" fmla="*/ 3389244 w 6887818"/>
                    <a:gd name="connsiteY76" fmla="*/ 496957 h 3309731"/>
                    <a:gd name="connsiteX77" fmla="*/ 3538331 w 6887818"/>
                    <a:gd name="connsiteY77" fmla="*/ 477079 h 3309731"/>
                    <a:gd name="connsiteX78" fmla="*/ 3697357 w 6887818"/>
                    <a:gd name="connsiteY78" fmla="*/ 457200 h 3309731"/>
                    <a:gd name="connsiteX79" fmla="*/ 3846444 w 6887818"/>
                    <a:gd name="connsiteY79" fmla="*/ 437322 h 3309731"/>
                    <a:gd name="connsiteX80" fmla="*/ 3916018 w 6887818"/>
                    <a:gd name="connsiteY80" fmla="*/ 417444 h 3309731"/>
                    <a:gd name="connsiteX81" fmla="*/ 3975652 w 6887818"/>
                    <a:gd name="connsiteY81" fmla="*/ 397566 h 3309731"/>
                    <a:gd name="connsiteX82" fmla="*/ 4134679 w 6887818"/>
                    <a:gd name="connsiteY82" fmla="*/ 367748 h 3309731"/>
                    <a:gd name="connsiteX83" fmla="*/ 4263887 w 6887818"/>
                    <a:gd name="connsiteY83" fmla="*/ 327992 h 3309731"/>
                    <a:gd name="connsiteX84" fmla="*/ 4293705 w 6887818"/>
                    <a:gd name="connsiteY84" fmla="*/ 318053 h 3309731"/>
                    <a:gd name="connsiteX85" fmla="*/ 4462670 w 6887818"/>
                    <a:gd name="connsiteY85" fmla="*/ 298174 h 3309731"/>
                    <a:gd name="connsiteX86" fmla="*/ 4701209 w 6887818"/>
                    <a:gd name="connsiteY86" fmla="*/ 278296 h 3309731"/>
                    <a:gd name="connsiteX87" fmla="*/ 4740966 w 6887818"/>
                    <a:gd name="connsiteY87" fmla="*/ 268357 h 3309731"/>
                    <a:gd name="connsiteX88" fmla="*/ 4959626 w 6887818"/>
                    <a:gd name="connsiteY88" fmla="*/ 248479 h 3309731"/>
                    <a:gd name="connsiteX89" fmla="*/ 5128592 w 6887818"/>
                    <a:gd name="connsiteY89" fmla="*/ 218661 h 3309731"/>
                    <a:gd name="connsiteX90" fmla="*/ 5188226 w 6887818"/>
                    <a:gd name="connsiteY90" fmla="*/ 198783 h 3309731"/>
                    <a:gd name="connsiteX91" fmla="*/ 5317435 w 6887818"/>
                    <a:gd name="connsiteY91" fmla="*/ 178905 h 3309731"/>
                    <a:gd name="connsiteX92" fmla="*/ 5396948 w 6887818"/>
                    <a:gd name="connsiteY92" fmla="*/ 159026 h 3309731"/>
                    <a:gd name="connsiteX93" fmla="*/ 5516218 w 6887818"/>
                    <a:gd name="connsiteY93" fmla="*/ 149087 h 3309731"/>
                    <a:gd name="connsiteX94" fmla="*/ 5595731 w 6887818"/>
                    <a:gd name="connsiteY94" fmla="*/ 139148 h 3309731"/>
                    <a:gd name="connsiteX95" fmla="*/ 5744818 w 6887818"/>
                    <a:gd name="connsiteY95" fmla="*/ 119270 h 3309731"/>
                    <a:gd name="connsiteX96" fmla="*/ 5784574 w 6887818"/>
                    <a:gd name="connsiteY96" fmla="*/ 109331 h 3309731"/>
                    <a:gd name="connsiteX97" fmla="*/ 5923722 w 6887818"/>
                    <a:gd name="connsiteY97" fmla="*/ 79513 h 3309731"/>
                    <a:gd name="connsiteX98" fmla="*/ 6023113 w 6887818"/>
                    <a:gd name="connsiteY98" fmla="*/ 49696 h 3309731"/>
                    <a:gd name="connsiteX99" fmla="*/ 6251713 w 6887818"/>
                    <a:gd name="connsiteY99" fmla="*/ 19879 h 3309731"/>
                    <a:gd name="connsiteX100" fmla="*/ 6361044 w 6887818"/>
                    <a:gd name="connsiteY100" fmla="*/ 0 h 3309731"/>
                    <a:gd name="connsiteX101" fmla="*/ 6887818 w 6887818"/>
                    <a:gd name="connsiteY101" fmla="*/ 9940 h 3309731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23722 w 6887818"/>
                    <a:gd name="connsiteY97" fmla="*/ 82295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784574 w 6887818"/>
                    <a:gd name="connsiteY97" fmla="*/ 112113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42991 w 6887818"/>
                    <a:gd name="connsiteY99" fmla="*/ 112113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299791 h 3299791"/>
                    <a:gd name="connsiteX1" fmla="*/ 39757 w 6887818"/>
                    <a:gd name="connsiteY1" fmla="*/ 3190460 h 3299791"/>
                    <a:gd name="connsiteX2" fmla="*/ 49696 w 6887818"/>
                    <a:gd name="connsiteY2" fmla="*/ 3160643 h 3299791"/>
                    <a:gd name="connsiteX3" fmla="*/ 69574 w 6887818"/>
                    <a:gd name="connsiteY3" fmla="*/ 3130826 h 3299791"/>
                    <a:gd name="connsiteX4" fmla="*/ 89452 w 6887818"/>
                    <a:gd name="connsiteY4" fmla="*/ 3061252 h 3299791"/>
                    <a:gd name="connsiteX5" fmla="*/ 119270 w 6887818"/>
                    <a:gd name="connsiteY5" fmla="*/ 2951921 h 3299791"/>
                    <a:gd name="connsiteX6" fmla="*/ 139148 w 6887818"/>
                    <a:gd name="connsiteY6" fmla="*/ 2872408 h 3299791"/>
                    <a:gd name="connsiteX7" fmla="*/ 159026 w 6887818"/>
                    <a:gd name="connsiteY7" fmla="*/ 2842591 h 3299791"/>
                    <a:gd name="connsiteX8" fmla="*/ 168966 w 6887818"/>
                    <a:gd name="connsiteY8" fmla="*/ 2802834 h 3299791"/>
                    <a:gd name="connsiteX9" fmla="*/ 178905 w 6887818"/>
                    <a:gd name="connsiteY9" fmla="*/ 2773017 h 3299791"/>
                    <a:gd name="connsiteX10" fmla="*/ 198783 w 6887818"/>
                    <a:gd name="connsiteY10" fmla="*/ 2693504 h 3299791"/>
                    <a:gd name="connsiteX11" fmla="*/ 218661 w 6887818"/>
                    <a:gd name="connsiteY11" fmla="*/ 2663686 h 3299791"/>
                    <a:gd name="connsiteX12" fmla="*/ 258418 w 6887818"/>
                    <a:gd name="connsiteY12" fmla="*/ 2574234 h 3299791"/>
                    <a:gd name="connsiteX13" fmla="*/ 268357 w 6887818"/>
                    <a:gd name="connsiteY13" fmla="*/ 2534478 h 3299791"/>
                    <a:gd name="connsiteX14" fmla="*/ 278296 w 6887818"/>
                    <a:gd name="connsiteY14" fmla="*/ 2484782 h 3299791"/>
                    <a:gd name="connsiteX15" fmla="*/ 318052 w 6887818"/>
                    <a:gd name="connsiteY15" fmla="*/ 2435086 h 3299791"/>
                    <a:gd name="connsiteX16" fmla="*/ 327992 w 6887818"/>
                    <a:gd name="connsiteY16" fmla="*/ 2405269 h 3299791"/>
                    <a:gd name="connsiteX17" fmla="*/ 367748 w 6887818"/>
                    <a:gd name="connsiteY17" fmla="*/ 2345634 h 3299791"/>
                    <a:gd name="connsiteX18" fmla="*/ 377687 w 6887818"/>
                    <a:gd name="connsiteY18" fmla="*/ 2315817 h 3299791"/>
                    <a:gd name="connsiteX19" fmla="*/ 437322 w 6887818"/>
                    <a:gd name="connsiteY19" fmla="*/ 2266121 h 3299791"/>
                    <a:gd name="connsiteX20" fmla="*/ 487018 w 6887818"/>
                    <a:gd name="connsiteY20" fmla="*/ 2206486 h 3299791"/>
                    <a:gd name="connsiteX21" fmla="*/ 526774 w 6887818"/>
                    <a:gd name="connsiteY21" fmla="*/ 2126973 h 3299791"/>
                    <a:gd name="connsiteX22" fmla="*/ 556592 w 6887818"/>
                    <a:gd name="connsiteY22" fmla="*/ 2107095 h 3299791"/>
                    <a:gd name="connsiteX23" fmla="*/ 606287 w 6887818"/>
                    <a:gd name="connsiteY23" fmla="*/ 2037521 h 3299791"/>
                    <a:gd name="connsiteX24" fmla="*/ 646044 w 6887818"/>
                    <a:gd name="connsiteY24" fmla="*/ 2017643 h 3299791"/>
                    <a:gd name="connsiteX25" fmla="*/ 735496 w 6887818"/>
                    <a:gd name="connsiteY25" fmla="*/ 1948069 h 3299791"/>
                    <a:gd name="connsiteX26" fmla="*/ 745435 w 6887818"/>
                    <a:gd name="connsiteY26" fmla="*/ 1908313 h 3299791"/>
                    <a:gd name="connsiteX27" fmla="*/ 785192 w 6887818"/>
                    <a:gd name="connsiteY27" fmla="*/ 1858617 h 3299791"/>
                    <a:gd name="connsiteX28" fmla="*/ 884583 w 6887818"/>
                    <a:gd name="connsiteY28" fmla="*/ 1798982 h 3299791"/>
                    <a:gd name="connsiteX29" fmla="*/ 934279 w 6887818"/>
                    <a:gd name="connsiteY29" fmla="*/ 1749286 h 3299791"/>
                    <a:gd name="connsiteX30" fmla="*/ 974035 w 6887818"/>
                    <a:gd name="connsiteY30" fmla="*/ 1719469 h 3299791"/>
                    <a:gd name="connsiteX31" fmla="*/ 993913 w 6887818"/>
                    <a:gd name="connsiteY31" fmla="*/ 1689652 h 3299791"/>
                    <a:gd name="connsiteX32" fmla="*/ 1023731 w 6887818"/>
                    <a:gd name="connsiteY32" fmla="*/ 1659834 h 3299791"/>
                    <a:gd name="connsiteX33" fmla="*/ 1033670 w 6887818"/>
                    <a:gd name="connsiteY33" fmla="*/ 1630017 h 3299791"/>
                    <a:gd name="connsiteX34" fmla="*/ 1123122 w 6887818"/>
                    <a:gd name="connsiteY34" fmla="*/ 1580321 h 3299791"/>
                    <a:gd name="connsiteX35" fmla="*/ 1202635 w 6887818"/>
                    <a:gd name="connsiteY35" fmla="*/ 1490869 h 3299791"/>
                    <a:gd name="connsiteX36" fmla="*/ 1252331 w 6887818"/>
                    <a:gd name="connsiteY36" fmla="*/ 1470991 h 3299791"/>
                    <a:gd name="connsiteX37" fmla="*/ 1282148 w 6887818"/>
                    <a:gd name="connsiteY37" fmla="*/ 1461052 h 3299791"/>
                    <a:gd name="connsiteX38" fmla="*/ 1351722 w 6887818"/>
                    <a:gd name="connsiteY38" fmla="*/ 1431234 h 3299791"/>
                    <a:gd name="connsiteX39" fmla="*/ 1421296 w 6887818"/>
                    <a:gd name="connsiteY39" fmla="*/ 1381539 h 3299791"/>
                    <a:gd name="connsiteX40" fmla="*/ 1530626 w 6887818"/>
                    <a:gd name="connsiteY40" fmla="*/ 1331843 h 3299791"/>
                    <a:gd name="connsiteX41" fmla="*/ 1570383 w 6887818"/>
                    <a:gd name="connsiteY41" fmla="*/ 1302026 h 3299791"/>
                    <a:gd name="connsiteX42" fmla="*/ 1620079 w 6887818"/>
                    <a:gd name="connsiteY42" fmla="*/ 1252330 h 3299791"/>
                    <a:gd name="connsiteX43" fmla="*/ 1649896 w 6887818"/>
                    <a:gd name="connsiteY43" fmla="*/ 1242391 h 3299791"/>
                    <a:gd name="connsiteX44" fmla="*/ 1709531 w 6887818"/>
                    <a:gd name="connsiteY44" fmla="*/ 1202634 h 3299791"/>
                    <a:gd name="connsiteX45" fmla="*/ 1749287 w 6887818"/>
                    <a:gd name="connsiteY45" fmla="*/ 1192695 h 3299791"/>
                    <a:gd name="connsiteX46" fmla="*/ 1779105 w 6887818"/>
                    <a:gd name="connsiteY46" fmla="*/ 1172817 h 3299791"/>
                    <a:gd name="connsiteX47" fmla="*/ 1789044 w 6887818"/>
                    <a:gd name="connsiteY47" fmla="*/ 1143000 h 3299791"/>
                    <a:gd name="connsiteX48" fmla="*/ 1848679 w 6887818"/>
                    <a:gd name="connsiteY48" fmla="*/ 1123121 h 3299791"/>
                    <a:gd name="connsiteX49" fmla="*/ 1928192 w 6887818"/>
                    <a:gd name="connsiteY49" fmla="*/ 1093304 h 3299791"/>
                    <a:gd name="connsiteX50" fmla="*/ 1958009 w 6887818"/>
                    <a:gd name="connsiteY50" fmla="*/ 1073426 h 3299791"/>
                    <a:gd name="connsiteX51" fmla="*/ 1987826 w 6887818"/>
                    <a:gd name="connsiteY51" fmla="*/ 1063486 h 3299791"/>
                    <a:gd name="connsiteX52" fmla="*/ 2077279 w 6887818"/>
                    <a:gd name="connsiteY52" fmla="*/ 1033669 h 3299791"/>
                    <a:gd name="connsiteX53" fmla="*/ 2097157 w 6887818"/>
                    <a:gd name="connsiteY53" fmla="*/ 1003852 h 3299791"/>
                    <a:gd name="connsiteX54" fmla="*/ 2136913 w 6887818"/>
                    <a:gd name="connsiteY54" fmla="*/ 983973 h 3299791"/>
                    <a:gd name="connsiteX55" fmla="*/ 2206487 w 6887818"/>
                    <a:gd name="connsiteY55" fmla="*/ 954156 h 3299791"/>
                    <a:gd name="connsiteX56" fmla="*/ 2236305 w 6887818"/>
                    <a:gd name="connsiteY56" fmla="*/ 934278 h 3299791"/>
                    <a:gd name="connsiteX57" fmla="*/ 2276061 w 6887818"/>
                    <a:gd name="connsiteY57" fmla="*/ 924339 h 3299791"/>
                    <a:gd name="connsiteX58" fmla="*/ 2315818 w 6887818"/>
                    <a:gd name="connsiteY58" fmla="*/ 884582 h 3299791"/>
                    <a:gd name="connsiteX59" fmla="*/ 2415209 w 6887818"/>
                    <a:gd name="connsiteY59" fmla="*/ 844826 h 3299791"/>
                    <a:gd name="connsiteX60" fmla="*/ 2464905 w 6887818"/>
                    <a:gd name="connsiteY60" fmla="*/ 824947 h 3299791"/>
                    <a:gd name="connsiteX61" fmla="*/ 2554357 w 6887818"/>
                    <a:gd name="connsiteY61" fmla="*/ 805069 h 3299791"/>
                    <a:gd name="connsiteX62" fmla="*/ 2594113 w 6887818"/>
                    <a:gd name="connsiteY62" fmla="*/ 775252 h 3299791"/>
                    <a:gd name="connsiteX63" fmla="*/ 2613992 w 6887818"/>
                    <a:gd name="connsiteY63" fmla="*/ 755373 h 3299791"/>
                    <a:gd name="connsiteX64" fmla="*/ 2643809 w 6887818"/>
                    <a:gd name="connsiteY64" fmla="*/ 745434 h 3299791"/>
                    <a:gd name="connsiteX65" fmla="*/ 2673626 w 6887818"/>
                    <a:gd name="connsiteY65" fmla="*/ 725556 h 3299791"/>
                    <a:gd name="connsiteX66" fmla="*/ 2733261 w 6887818"/>
                    <a:gd name="connsiteY66" fmla="*/ 705678 h 3299791"/>
                    <a:gd name="connsiteX67" fmla="*/ 2763079 w 6887818"/>
                    <a:gd name="connsiteY67" fmla="*/ 695739 h 3299791"/>
                    <a:gd name="connsiteX68" fmla="*/ 2842592 w 6887818"/>
                    <a:gd name="connsiteY68" fmla="*/ 665921 h 3299791"/>
                    <a:gd name="connsiteX69" fmla="*/ 2892287 w 6887818"/>
                    <a:gd name="connsiteY69" fmla="*/ 636104 h 3299791"/>
                    <a:gd name="connsiteX70" fmla="*/ 2932044 w 6887818"/>
                    <a:gd name="connsiteY70" fmla="*/ 616226 h 3299791"/>
                    <a:gd name="connsiteX71" fmla="*/ 2961861 w 6887818"/>
                    <a:gd name="connsiteY71" fmla="*/ 606286 h 3299791"/>
                    <a:gd name="connsiteX72" fmla="*/ 3041374 w 6887818"/>
                    <a:gd name="connsiteY72" fmla="*/ 586408 h 3299791"/>
                    <a:gd name="connsiteX73" fmla="*/ 3190461 w 6887818"/>
                    <a:gd name="connsiteY73" fmla="*/ 536713 h 3299791"/>
                    <a:gd name="connsiteX74" fmla="*/ 3220279 w 6887818"/>
                    <a:gd name="connsiteY74" fmla="*/ 516834 h 3299791"/>
                    <a:gd name="connsiteX75" fmla="*/ 3269974 w 6887818"/>
                    <a:gd name="connsiteY75" fmla="*/ 506895 h 3299791"/>
                    <a:gd name="connsiteX76" fmla="*/ 3389244 w 6887818"/>
                    <a:gd name="connsiteY76" fmla="*/ 487017 h 3299791"/>
                    <a:gd name="connsiteX77" fmla="*/ 3538331 w 6887818"/>
                    <a:gd name="connsiteY77" fmla="*/ 467139 h 3299791"/>
                    <a:gd name="connsiteX78" fmla="*/ 3697357 w 6887818"/>
                    <a:gd name="connsiteY78" fmla="*/ 447260 h 3299791"/>
                    <a:gd name="connsiteX79" fmla="*/ 3846444 w 6887818"/>
                    <a:gd name="connsiteY79" fmla="*/ 427382 h 3299791"/>
                    <a:gd name="connsiteX80" fmla="*/ 3916018 w 6887818"/>
                    <a:gd name="connsiteY80" fmla="*/ 407504 h 3299791"/>
                    <a:gd name="connsiteX81" fmla="*/ 3975652 w 6887818"/>
                    <a:gd name="connsiteY81" fmla="*/ 387626 h 3299791"/>
                    <a:gd name="connsiteX82" fmla="*/ 4134679 w 6887818"/>
                    <a:gd name="connsiteY82" fmla="*/ 357808 h 3299791"/>
                    <a:gd name="connsiteX83" fmla="*/ 4263887 w 6887818"/>
                    <a:gd name="connsiteY83" fmla="*/ 318052 h 3299791"/>
                    <a:gd name="connsiteX84" fmla="*/ 4293705 w 6887818"/>
                    <a:gd name="connsiteY84" fmla="*/ 308113 h 3299791"/>
                    <a:gd name="connsiteX85" fmla="*/ 4462670 w 6887818"/>
                    <a:gd name="connsiteY85" fmla="*/ 288234 h 3299791"/>
                    <a:gd name="connsiteX86" fmla="*/ 4701209 w 6887818"/>
                    <a:gd name="connsiteY86" fmla="*/ 268356 h 3299791"/>
                    <a:gd name="connsiteX87" fmla="*/ 4740966 w 6887818"/>
                    <a:gd name="connsiteY87" fmla="*/ 258417 h 3299791"/>
                    <a:gd name="connsiteX88" fmla="*/ 4959626 w 6887818"/>
                    <a:gd name="connsiteY88" fmla="*/ 238539 h 3299791"/>
                    <a:gd name="connsiteX89" fmla="*/ 5128592 w 6887818"/>
                    <a:gd name="connsiteY89" fmla="*/ 208721 h 3299791"/>
                    <a:gd name="connsiteX90" fmla="*/ 5188226 w 6887818"/>
                    <a:gd name="connsiteY90" fmla="*/ 188843 h 3299791"/>
                    <a:gd name="connsiteX91" fmla="*/ 5317435 w 6887818"/>
                    <a:gd name="connsiteY91" fmla="*/ 198783 h 3299791"/>
                    <a:gd name="connsiteX92" fmla="*/ 5426766 w 6887818"/>
                    <a:gd name="connsiteY92" fmla="*/ 208721 h 3299791"/>
                    <a:gd name="connsiteX93" fmla="*/ 5526157 w 6887818"/>
                    <a:gd name="connsiteY93" fmla="*/ 198782 h 3299791"/>
                    <a:gd name="connsiteX94" fmla="*/ 5595731 w 6887818"/>
                    <a:gd name="connsiteY94" fmla="*/ 129208 h 3299791"/>
                    <a:gd name="connsiteX95" fmla="*/ 5625548 w 6887818"/>
                    <a:gd name="connsiteY95" fmla="*/ 178904 h 3299791"/>
                    <a:gd name="connsiteX96" fmla="*/ 5744818 w 6887818"/>
                    <a:gd name="connsiteY96" fmla="*/ 139148 h 3299791"/>
                    <a:gd name="connsiteX97" fmla="*/ 5854148 w 6887818"/>
                    <a:gd name="connsiteY97" fmla="*/ 159025 h 3299791"/>
                    <a:gd name="connsiteX98" fmla="*/ 5943600 w 6887818"/>
                    <a:gd name="connsiteY98" fmla="*/ 119269 h 3299791"/>
                    <a:gd name="connsiteX99" fmla="*/ 6042991 w 6887818"/>
                    <a:gd name="connsiteY99" fmla="*/ 99391 h 3299791"/>
                    <a:gd name="connsiteX100" fmla="*/ 6271591 w 6887818"/>
                    <a:gd name="connsiteY100" fmla="*/ 59635 h 3299791"/>
                    <a:gd name="connsiteX101" fmla="*/ 6460435 w 6887818"/>
                    <a:gd name="connsiteY101" fmla="*/ 49694 h 3299791"/>
                    <a:gd name="connsiteX102" fmla="*/ 6887818 w 6887818"/>
                    <a:gd name="connsiteY102" fmla="*/ 0 h 3299791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595731 w 6887818"/>
                    <a:gd name="connsiteY94" fmla="*/ 89452 h 3260035"/>
                    <a:gd name="connsiteX95" fmla="*/ 5625548 w 6887818"/>
                    <a:gd name="connsiteY95" fmla="*/ 139148 h 3260035"/>
                    <a:gd name="connsiteX96" fmla="*/ 5744818 w 6887818"/>
                    <a:gd name="connsiteY96" fmla="*/ 99392 h 3260035"/>
                    <a:gd name="connsiteX97" fmla="*/ 5854148 w 6887818"/>
                    <a:gd name="connsiteY97" fmla="*/ 119269 h 3260035"/>
                    <a:gd name="connsiteX98" fmla="*/ 5943600 w 6887818"/>
                    <a:gd name="connsiteY98" fmla="*/ 79513 h 3260035"/>
                    <a:gd name="connsiteX99" fmla="*/ 6042991 w 6887818"/>
                    <a:gd name="connsiteY99" fmla="*/ 59635 h 3260035"/>
                    <a:gd name="connsiteX100" fmla="*/ 6271591 w 6887818"/>
                    <a:gd name="connsiteY100" fmla="*/ 19879 h 3260035"/>
                    <a:gd name="connsiteX101" fmla="*/ 6460435 w 6887818"/>
                    <a:gd name="connsiteY101" fmla="*/ 9938 h 3260035"/>
                    <a:gd name="connsiteX102" fmla="*/ 6887818 w 6887818"/>
                    <a:gd name="connsiteY102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19879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69573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54148 w 6887818"/>
                    <a:gd name="connsiteY96" fmla="*/ 79513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74026 w 6887818"/>
                    <a:gd name="connsiteY96" fmla="*/ 39757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130013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357192 w 6887818"/>
                    <a:gd name="connsiteY92" fmla="*/ 80317 h 3231022"/>
                    <a:gd name="connsiteX93" fmla="*/ 5456584 w 6887818"/>
                    <a:gd name="connsiteY93" fmla="*/ 90256 h 3231022"/>
                    <a:gd name="connsiteX94" fmla="*/ 5526157 w 6887818"/>
                    <a:gd name="connsiteY94" fmla="*/ 90256 h 3231022"/>
                    <a:gd name="connsiteX95" fmla="*/ 5635487 w 6887818"/>
                    <a:gd name="connsiteY95" fmla="*/ 80317 h 3231022"/>
                    <a:gd name="connsiteX96" fmla="*/ 5744818 w 6887818"/>
                    <a:gd name="connsiteY96" fmla="*/ 70379 h 3231022"/>
                    <a:gd name="connsiteX97" fmla="*/ 5874026 w 6887818"/>
                    <a:gd name="connsiteY97" fmla="*/ 50500 h 3231022"/>
                    <a:gd name="connsiteX98" fmla="*/ 5943600 w 6887818"/>
                    <a:gd name="connsiteY98" fmla="*/ 50500 h 3231022"/>
                    <a:gd name="connsiteX99" fmla="*/ 6042991 w 6887818"/>
                    <a:gd name="connsiteY99" fmla="*/ 30622 h 3231022"/>
                    <a:gd name="connsiteX100" fmla="*/ 6271591 w 6887818"/>
                    <a:gd name="connsiteY100" fmla="*/ 20684 h 3231022"/>
                    <a:gd name="connsiteX101" fmla="*/ 6460435 w 6887818"/>
                    <a:gd name="connsiteY101" fmla="*/ 40560 h 3231022"/>
                    <a:gd name="connsiteX102" fmla="*/ 6490252 w 6887818"/>
                    <a:gd name="connsiteY102" fmla="*/ 804 h 3231022"/>
                    <a:gd name="connsiteX103" fmla="*/ 6887818 w 6887818"/>
                    <a:gd name="connsiteY103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57192 w 6887818"/>
                    <a:gd name="connsiteY91" fmla="*/ 80317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60435 w 6887818"/>
                    <a:gd name="connsiteY99" fmla="*/ 40560 h 3231022"/>
                    <a:gd name="connsiteX100" fmla="*/ 6490252 w 6887818"/>
                    <a:gd name="connsiteY100" fmla="*/ 804 h 3231022"/>
                    <a:gd name="connsiteX101" fmla="*/ 6887818 w 6887818"/>
                    <a:gd name="connsiteY101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90252 w 6887818"/>
                    <a:gd name="connsiteY99" fmla="*/ 804 h 3231022"/>
                    <a:gd name="connsiteX100" fmla="*/ 6887818 w 6887818"/>
                    <a:gd name="connsiteY100" fmla="*/ 10743 h 3231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</a:cxnLst>
                  <a:rect l="l" t="t" r="r" b="b"/>
                  <a:pathLst>
                    <a:path w="6887818" h="3231022">
                      <a:moveTo>
                        <a:pt x="0" y="3231022"/>
                      </a:moveTo>
                      <a:cubicBezTo>
                        <a:pt x="27662" y="3161869"/>
                        <a:pt x="14236" y="3198254"/>
                        <a:pt x="39757" y="3121691"/>
                      </a:cubicBezTo>
                      <a:cubicBezTo>
                        <a:pt x="43070" y="3111752"/>
                        <a:pt x="43885" y="3100591"/>
                        <a:pt x="49696" y="3091874"/>
                      </a:cubicBezTo>
                      <a:lnTo>
                        <a:pt x="69574" y="3062057"/>
                      </a:lnTo>
                      <a:cubicBezTo>
                        <a:pt x="93411" y="2990543"/>
                        <a:pt x="64483" y="3079871"/>
                        <a:pt x="89452" y="2992483"/>
                      </a:cubicBezTo>
                      <a:cubicBezTo>
                        <a:pt x="108495" y="2925836"/>
                        <a:pt x="95644" y="3001281"/>
                        <a:pt x="119270" y="2883152"/>
                      </a:cubicBezTo>
                      <a:cubicBezTo>
                        <a:pt x="123050" y="2864252"/>
                        <a:pt x="128961" y="2824013"/>
                        <a:pt x="139148" y="2803639"/>
                      </a:cubicBezTo>
                      <a:cubicBezTo>
                        <a:pt x="144490" y="2792955"/>
                        <a:pt x="152400" y="2783761"/>
                        <a:pt x="159026" y="2773822"/>
                      </a:cubicBezTo>
                      <a:cubicBezTo>
                        <a:pt x="162339" y="2760570"/>
                        <a:pt x="165213" y="2747200"/>
                        <a:pt x="168966" y="2734065"/>
                      </a:cubicBezTo>
                      <a:cubicBezTo>
                        <a:pt x="171844" y="2723992"/>
                        <a:pt x="176148" y="2714355"/>
                        <a:pt x="178905" y="2704248"/>
                      </a:cubicBezTo>
                      <a:cubicBezTo>
                        <a:pt x="186093" y="2677891"/>
                        <a:pt x="183629" y="2647467"/>
                        <a:pt x="198783" y="2624735"/>
                      </a:cubicBezTo>
                      <a:cubicBezTo>
                        <a:pt x="205409" y="2614796"/>
                        <a:pt x="213810" y="2605833"/>
                        <a:pt x="218661" y="2594917"/>
                      </a:cubicBezTo>
                      <a:cubicBezTo>
                        <a:pt x="265970" y="2488471"/>
                        <a:pt x="213431" y="2572944"/>
                        <a:pt x="258418" y="2505465"/>
                      </a:cubicBezTo>
                      <a:cubicBezTo>
                        <a:pt x="261731" y="2492213"/>
                        <a:pt x="265394" y="2479044"/>
                        <a:pt x="268357" y="2465709"/>
                      </a:cubicBezTo>
                      <a:cubicBezTo>
                        <a:pt x="272022" y="2449218"/>
                        <a:pt x="272364" y="2431831"/>
                        <a:pt x="278296" y="2416013"/>
                      </a:cubicBezTo>
                      <a:cubicBezTo>
                        <a:pt x="285818" y="2395954"/>
                        <a:pt x="303498" y="2380871"/>
                        <a:pt x="318052" y="2366317"/>
                      </a:cubicBezTo>
                      <a:cubicBezTo>
                        <a:pt x="321365" y="2356378"/>
                        <a:pt x="322904" y="2345658"/>
                        <a:pt x="327992" y="2336500"/>
                      </a:cubicBezTo>
                      <a:cubicBezTo>
                        <a:pt x="339594" y="2315616"/>
                        <a:pt x="360193" y="2299530"/>
                        <a:pt x="367748" y="2276865"/>
                      </a:cubicBezTo>
                      <a:cubicBezTo>
                        <a:pt x="371061" y="2266926"/>
                        <a:pt x="370980" y="2255096"/>
                        <a:pt x="377687" y="2247048"/>
                      </a:cubicBezTo>
                      <a:cubicBezTo>
                        <a:pt x="402753" y="2216969"/>
                        <a:pt x="418282" y="2225912"/>
                        <a:pt x="437322" y="2197352"/>
                      </a:cubicBezTo>
                      <a:cubicBezTo>
                        <a:pt x="477673" y="2136824"/>
                        <a:pt x="432673" y="2173948"/>
                        <a:pt x="487018" y="2137717"/>
                      </a:cubicBezTo>
                      <a:cubicBezTo>
                        <a:pt x="502805" y="2090355"/>
                        <a:pt x="495235" y="2083435"/>
                        <a:pt x="526774" y="2058204"/>
                      </a:cubicBezTo>
                      <a:cubicBezTo>
                        <a:pt x="536102" y="2050742"/>
                        <a:pt x="546653" y="2044952"/>
                        <a:pt x="556592" y="2038326"/>
                      </a:cubicBezTo>
                      <a:cubicBezTo>
                        <a:pt x="565902" y="2024360"/>
                        <a:pt x="596700" y="1976969"/>
                        <a:pt x="606287" y="1968752"/>
                      </a:cubicBezTo>
                      <a:cubicBezTo>
                        <a:pt x="617537" y="1959110"/>
                        <a:pt x="632792" y="1955500"/>
                        <a:pt x="646044" y="1948874"/>
                      </a:cubicBezTo>
                      <a:cubicBezTo>
                        <a:pt x="713087" y="1881831"/>
                        <a:pt x="679009" y="1898129"/>
                        <a:pt x="735496" y="1879300"/>
                      </a:cubicBezTo>
                      <a:cubicBezTo>
                        <a:pt x="738809" y="1866048"/>
                        <a:pt x="740054" y="1852099"/>
                        <a:pt x="745435" y="1839544"/>
                      </a:cubicBezTo>
                      <a:cubicBezTo>
                        <a:pt x="750753" y="1827135"/>
                        <a:pt x="772366" y="1798399"/>
                        <a:pt x="785192" y="1789848"/>
                      </a:cubicBezTo>
                      <a:cubicBezTo>
                        <a:pt x="832250" y="1758477"/>
                        <a:pt x="835303" y="1779493"/>
                        <a:pt x="884583" y="1730213"/>
                      </a:cubicBezTo>
                      <a:cubicBezTo>
                        <a:pt x="901148" y="1713648"/>
                        <a:pt x="915537" y="1694573"/>
                        <a:pt x="934279" y="1680517"/>
                      </a:cubicBezTo>
                      <a:cubicBezTo>
                        <a:pt x="947531" y="1670578"/>
                        <a:pt x="962322" y="1662413"/>
                        <a:pt x="974035" y="1650700"/>
                      </a:cubicBezTo>
                      <a:cubicBezTo>
                        <a:pt x="982482" y="1642253"/>
                        <a:pt x="986266" y="1630060"/>
                        <a:pt x="993913" y="1620883"/>
                      </a:cubicBezTo>
                      <a:cubicBezTo>
                        <a:pt x="1002912" y="1610085"/>
                        <a:pt x="1013792" y="1601004"/>
                        <a:pt x="1023731" y="1591065"/>
                      </a:cubicBezTo>
                      <a:cubicBezTo>
                        <a:pt x="1027044" y="1581126"/>
                        <a:pt x="1026262" y="1568656"/>
                        <a:pt x="1033670" y="1561248"/>
                      </a:cubicBezTo>
                      <a:cubicBezTo>
                        <a:pt x="1067847" y="1527071"/>
                        <a:pt x="1085627" y="1524050"/>
                        <a:pt x="1123122" y="1511552"/>
                      </a:cubicBezTo>
                      <a:cubicBezTo>
                        <a:pt x="1142815" y="1482013"/>
                        <a:pt x="1171689" y="1434478"/>
                        <a:pt x="1202635" y="1422100"/>
                      </a:cubicBezTo>
                      <a:cubicBezTo>
                        <a:pt x="1219200" y="1415474"/>
                        <a:pt x="1235626" y="1408486"/>
                        <a:pt x="1252331" y="1402222"/>
                      </a:cubicBezTo>
                      <a:cubicBezTo>
                        <a:pt x="1262141" y="1398543"/>
                        <a:pt x="1272518" y="1396410"/>
                        <a:pt x="1282148" y="1392283"/>
                      </a:cubicBezTo>
                      <a:cubicBezTo>
                        <a:pt x="1368120" y="1355437"/>
                        <a:pt x="1281796" y="1385774"/>
                        <a:pt x="1351722" y="1362465"/>
                      </a:cubicBezTo>
                      <a:cubicBezTo>
                        <a:pt x="1357059" y="1358462"/>
                        <a:pt x="1409407" y="1318054"/>
                        <a:pt x="1421296" y="1312770"/>
                      </a:cubicBezTo>
                      <a:cubicBezTo>
                        <a:pt x="1516223" y="1270580"/>
                        <a:pt x="1447323" y="1318609"/>
                        <a:pt x="1530626" y="1263074"/>
                      </a:cubicBezTo>
                      <a:cubicBezTo>
                        <a:pt x="1544409" y="1253885"/>
                        <a:pt x="1558002" y="1244262"/>
                        <a:pt x="1570383" y="1233257"/>
                      </a:cubicBezTo>
                      <a:cubicBezTo>
                        <a:pt x="1587893" y="1217693"/>
                        <a:pt x="1597854" y="1190969"/>
                        <a:pt x="1620079" y="1183561"/>
                      </a:cubicBezTo>
                      <a:cubicBezTo>
                        <a:pt x="1630018" y="1180248"/>
                        <a:pt x="1640738" y="1178710"/>
                        <a:pt x="1649896" y="1173622"/>
                      </a:cubicBezTo>
                      <a:cubicBezTo>
                        <a:pt x="1670780" y="1162020"/>
                        <a:pt x="1686353" y="1139659"/>
                        <a:pt x="1709531" y="1133865"/>
                      </a:cubicBezTo>
                      <a:lnTo>
                        <a:pt x="1749287" y="1123926"/>
                      </a:lnTo>
                      <a:cubicBezTo>
                        <a:pt x="1759226" y="1117300"/>
                        <a:pt x="1771643" y="1113376"/>
                        <a:pt x="1779105" y="1104048"/>
                      </a:cubicBezTo>
                      <a:cubicBezTo>
                        <a:pt x="1785650" y="1095867"/>
                        <a:pt x="1780519" y="1080320"/>
                        <a:pt x="1789044" y="1074231"/>
                      </a:cubicBezTo>
                      <a:cubicBezTo>
                        <a:pt x="1806095" y="1062052"/>
                        <a:pt x="1848679" y="1054352"/>
                        <a:pt x="1848679" y="1054352"/>
                      </a:cubicBezTo>
                      <a:cubicBezTo>
                        <a:pt x="1918605" y="1007735"/>
                        <a:pt x="1829938" y="1061380"/>
                        <a:pt x="1928192" y="1024535"/>
                      </a:cubicBezTo>
                      <a:cubicBezTo>
                        <a:pt x="1939377" y="1020341"/>
                        <a:pt x="1947325" y="1009999"/>
                        <a:pt x="1958009" y="1004657"/>
                      </a:cubicBezTo>
                      <a:cubicBezTo>
                        <a:pt x="1967380" y="999972"/>
                        <a:pt x="1978016" y="998396"/>
                        <a:pt x="1987826" y="994717"/>
                      </a:cubicBezTo>
                      <a:cubicBezTo>
                        <a:pt x="2062672" y="966649"/>
                        <a:pt x="2010668" y="981552"/>
                        <a:pt x="2077279" y="964900"/>
                      </a:cubicBezTo>
                      <a:cubicBezTo>
                        <a:pt x="2083905" y="954961"/>
                        <a:pt x="2087981" y="942730"/>
                        <a:pt x="2097157" y="935083"/>
                      </a:cubicBezTo>
                      <a:cubicBezTo>
                        <a:pt x="2108539" y="925598"/>
                        <a:pt x="2124049" y="922555"/>
                        <a:pt x="2136913" y="915204"/>
                      </a:cubicBezTo>
                      <a:cubicBezTo>
                        <a:pt x="2190296" y="884699"/>
                        <a:pt x="2141193" y="901711"/>
                        <a:pt x="2206487" y="885387"/>
                      </a:cubicBezTo>
                      <a:cubicBezTo>
                        <a:pt x="2216426" y="878761"/>
                        <a:pt x="2225325" y="870214"/>
                        <a:pt x="2236305" y="865509"/>
                      </a:cubicBezTo>
                      <a:cubicBezTo>
                        <a:pt x="2248860" y="860128"/>
                        <a:pt x="2264477" y="862810"/>
                        <a:pt x="2276061" y="855570"/>
                      </a:cubicBezTo>
                      <a:cubicBezTo>
                        <a:pt x="2291954" y="845637"/>
                        <a:pt x="2299055" y="824195"/>
                        <a:pt x="2315818" y="815813"/>
                      </a:cubicBezTo>
                      <a:cubicBezTo>
                        <a:pt x="2385898" y="780773"/>
                        <a:pt x="2325138" y="808810"/>
                        <a:pt x="2415209" y="776057"/>
                      </a:cubicBezTo>
                      <a:cubicBezTo>
                        <a:pt x="2431976" y="769960"/>
                        <a:pt x="2447979" y="761820"/>
                        <a:pt x="2464905" y="756178"/>
                      </a:cubicBezTo>
                      <a:cubicBezTo>
                        <a:pt x="2485959" y="749160"/>
                        <a:pt x="2534664" y="740239"/>
                        <a:pt x="2554357" y="736300"/>
                      </a:cubicBezTo>
                      <a:cubicBezTo>
                        <a:pt x="2567609" y="726361"/>
                        <a:pt x="2581387" y="717088"/>
                        <a:pt x="2594113" y="706483"/>
                      </a:cubicBezTo>
                      <a:cubicBezTo>
                        <a:pt x="2601312" y="700484"/>
                        <a:pt x="2605956" y="691425"/>
                        <a:pt x="2613992" y="686604"/>
                      </a:cubicBezTo>
                      <a:cubicBezTo>
                        <a:pt x="2622976" y="681214"/>
                        <a:pt x="2634438" y="681350"/>
                        <a:pt x="2643809" y="676665"/>
                      </a:cubicBezTo>
                      <a:cubicBezTo>
                        <a:pt x="2654493" y="671323"/>
                        <a:pt x="2662710" y="661638"/>
                        <a:pt x="2673626" y="656787"/>
                      </a:cubicBezTo>
                      <a:cubicBezTo>
                        <a:pt x="2692774" y="648277"/>
                        <a:pt x="2713383" y="643535"/>
                        <a:pt x="2733261" y="636909"/>
                      </a:cubicBezTo>
                      <a:lnTo>
                        <a:pt x="2763079" y="626970"/>
                      </a:lnTo>
                      <a:cubicBezTo>
                        <a:pt x="2839514" y="576010"/>
                        <a:pt x="2735132" y="640136"/>
                        <a:pt x="2842592" y="597152"/>
                      </a:cubicBezTo>
                      <a:cubicBezTo>
                        <a:pt x="2860528" y="589978"/>
                        <a:pt x="2875400" y="576717"/>
                        <a:pt x="2892287" y="567335"/>
                      </a:cubicBezTo>
                      <a:cubicBezTo>
                        <a:pt x="2905239" y="560140"/>
                        <a:pt x="2918426" y="553294"/>
                        <a:pt x="2932044" y="547457"/>
                      </a:cubicBezTo>
                      <a:cubicBezTo>
                        <a:pt x="2941674" y="543330"/>
                        <a:pt x="2951697" y="540058"/>
                        <a:pt x="2961861" y="537517"/>
                      </a:cubicBezTo>
                      <a:cubicBezTo>
                        <a:pt x="2992687" y="529810"/>
                        <a:pt x="3013604" y="530262"/>
                        <a:pt x="3041374" y="517639"/>
                      </a:cubicBezTo>
                      <a:cubicBezTo>
                        <a:pt x="3156491" y="465313"/>
                        <a:pt x="3079970" y="483728"/>
                        <a:pt x="3190461" y="467944"/>
                      </a:cubicBezTo>
                      <a:cubicBezTo>
                        <a:pt x="3200400" y="461318"/>
                        <a:pt x="3209094" y="452259"/>
                        <a:pt x="3220279" y="448065"/>
                      </a:cubicBezTo>
                      <a:cubicBezTo>
                        <a:pt x="3236096" y="442133"/>
                        <a:pt x="3253338" y="441062"/>
                        <a:pt x="3269974" y="438126"/>
                      </a:cubicBezTo>
                      <a:lnTo>
                        <a:pt x="3389244" y="418248"/>
                      </a:lnTo>
                      <a:cubicBezTo>
                        <a:pt x="3492487" y="401041"/>
                        <a:pt x="3407985" y="414012"/>
                        <a:pt x="3538331" y="398370"/>
                      </a:cubicBezTo>
                      <a:cubicBezTo>
                        <a:pt x="3591372" y="392005"/>
                        <a:pt x="3645531" y="391448"/>
                        <a:pt x="3697357" y="378491"/>
                      </a:cubicBezTo>
                      <a:cubicBezTo>
                        <a:pt x="3772614" y="359677"/>
                        <a:pt x="3723509" y="369789"/>
                        <a:pt x="3846444" y="358613"/>
                      </a:cubicBezTo>
                      <a:cubicBezTo>
                        <a:pt x="3946649" y="325211"/>
                        <a:pt x="3791218" y="376175"/>
                        <a:pt x="3916018" y="338735"/>
                      </a:cubicBezTo>
                      <a:cubicBezTo>
                        <a:pt x="3936088" y="332714"/>
                        <a:pt x="3955220" y="323501"/>
                        <a:pt x="3975652" y="318857"/>
                      </a:cubicBezTo>
                      <a:cubicBezTo>
                        <a:pt x="4028244" y="306904"/>
                        <a:pt x="4134679" y="289039"/>
                        <a:pt x="4134679" y="289039"/>
                      </a:cubicBezTo>
                      <a:cubicBezTo>
                        <a:pt x="4288754" y="227409"/>
                        <a:pt x="4046071" y="321886"/>
                        <a:pt x="4263887" y="249283"/>
                      </a:cubicBezTo>
                      <a:cubicBezTo>
                        <a:pt x="4273826" y="245970"/>
                        <a:pt x="4283432" y="241399"/>
                        <a:pt x="4293705" y="239344"/>
                      </a:cubicBezTo>
                      <a:cubicBezTo>
                        <a:pt x="4334738" y="231137"/>
                        <a:pt x="4427379" y="222579"/>
                        <a:pt x="4462670" y="219465"/>
                      </a:cubicBezTo>
                      <a:lnTo>
                        <a:pt x="4701209" y="199587"/>
                      </a:lnTo>
                      <a:cubicBezTo>
                        <a:pt x="4714461" y="196274"/>
                        <a:pt x="4727399" y="191244"/>
                        <a:pt x="4740966" y="189648"/>
                      </a:cubicBezTo>
                      <a:cubicBezTo>
                        <a:pt x="4854053" y="176344"/>
                        <a:pt x="4859212" y="185218"/>
                        <a:pt x="4959626" y="169770"/>
                      </a:cubicBezTo>
                      <a:cubicBezTo>
                        <a:pt x="5016153" y="161073"/>
                        <a:pt x="5128592" y="139952"/>
                        <a:pt x="5128592" y="139952"/>
                      </a:cubicBezTo>
                      <a:cubicBezTo>
                        <a:pt x="5148470" y="133326"/>
                        <a:pt x="5133561" y="128357"/>
                        <a:pt x="5188226" y="120074"/>
                      </a:cubicBezTo>
                      <a:cubicBezTo>
                        <a:pt x="5242891" y="111791"/>
                        <a:pt x="5400262" y="95226"/>
                        <a:pt x="5456584" y="90256"/>
                      </a:cubicBezTo>
                      <a:cubicBezTo>
                        <a:pt x="5512906" y="85286"/>
                        <a:pt x="5496340" y="91912"/>
                        <a:pt x="5526157" y="90256"/>
                      </a:cubicBezTo>
                      <a:cubicBezTo>
                        <a:pt x="5555974" y="88600"/>
                        <a:pt x="5599043" y="90256"/>
                        <a:pt x="5635487" y="80317"/>
                      </a:cubicBezTo>
                      <a:cubicBezTo>
                        <a:pt x="5671931" y="70378"/>
                        <a:pt x="5705062" y="75348"/>
                        <a:pt x="5744818" y="70379"/>
                      </a:cubicBezTo>
                      <a:cubicBezTo>
                        <a:pt x="5784574" y="65410"/>
                        <a:pt x="5840896" y="53813"/>
                        <a:pt x="5874026" y="50500"/>
                      </a:cubicBezTo>
                      <a:cubicBezTo>
                        <a:pt x="5907156" y="47187"/>
                        <a:pt x="5915439" y="53813"/>
                        <a:pt x="5943600" y="50500"/>
                      </a:cubicBezTo>
                      <a:cubicBezTo>
                        <a:pt x="5971761" y="47187"/>
                        <a:pt x="5988326" y="35591"/>
                        <a:pt x="6042991" y="30622"/>
                      </a:cubicBezTo>
                      <a:cubicBezTo>
                        <a:pt x="6097656" y="25653"/>
                        <a:pt x="6173601" y="28850"/>
                        <a:pt x="6271591" y="20684"/>
                      </a:cubicBezTo>
                      <a:cubicBezTo>
                        <a:pt x="6346135" y="15714"/>
                        <a:pt x="6387548" y="2461"/>
                        <a:pt x="6490252" y="804"/>
                      </a:cubicBezTo>
                      <a:cubicBezTo>
                        <a:pt x="6561482" y="-4165"/>
                        <a:pt x="6821557" y="15713"/>
                        <a:pt x="6887818" y="10743"/>
                      </a:cubicBezTo>
                    </a:path>
                  </a:pathLst>
                </a:cu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2717812" y="6076122"/>
                <a:ext cx="3791509" cy="4434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Running Time for input of size N</a:t>
                </a:r>
                <a:endParaRPr lang="en-US" sz="20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09935" y="2519679"/>
                <a:ext cx="531065" cy="1747521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r>
                  <a:rPr lang="en-US" sz="2000" dirty="0" smtClean="0"/>
                  <a:t>N: Size of data</a:t>
                </a:r>
                <a:endParaRPr lang="en-US" sz="20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6934200" y="4659868"/>
              <a:ext cx="58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f(N)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15583" y="3200400"/>
              <a:ext cx="6270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g</a:t>
              </a:r>
              <a:r>
                <a:rPr lang="en-US" sz="2000" dirty="0" smtClean="0"/>
                <a:t>(N)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2438400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c*f(N)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0" y="1981200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h*f(N)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900865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Asymptotic Behavior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Which of these functions works best asymptotically?</a:t>
            </a:r>
          </a:p>
          <a:p>
            <a:pPr lvl="1"/>
            <a:r>
              <a:rPr lang="en-US" dirty="0" smtClean="0"/>
              <a:t>g(N) seems to grow VERY slowly after a while.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862384" y="2362530"/>
            <a:ext cx="6986216" cy="4343070"/>
            <a:chOff x="533401" y="1981200"/>
            <a:chExt cx="7509277" cy="4743180"/>
          </a:xfrm>
        </p:grpSpPr>
        <p:grpSp>
          <p:nvGrpSpPr>
            <p:cNvPr id="5" name="Group 4"/>
            <p:cNvGrpSpPr/>
            <p:nvPr/>
          </p:nvGrpSpPr>
          <p:grpSpPr>
            <a:xfrm>
              <a:off x="533401" y="2286000"/>
              <a:ext cx="6858000" cy="4438380"/>
              <a:chOff x="909935" y="1600200"/>
              <a:chExt cx="7395865" cy="491939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394791" y="1600200"/>
                <a:ext cx="6911009" cy="4436165"/>
                <a:chOff x="1447800" y="1888435"/>
                <a:chExt cx="6911009" cy="443616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1447800" y="1905000"/>
                  <a:ext cx="6553200" cy="4419600"/>
                  <a:chOff x="2209800" y="1905000"/>
                  <a:chExt cx="6553200" cy="4419600"/>
                </a:xfrm>
              </p:grpSpPr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2209800" y="1905000"/>
                    <a:ext cx="0" cy="441960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/>
                    <a:tailEnd type="non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>
                    <a:off x="2209800" y="6324600"/>
                    <a:ext cx="65532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" name="Freeform 9"/>
                <p:cNvSpPr/>
                <p:nvPr/>
              </p:nvSpPr>
              <p:spPr>
                <a:xfrm>
                  <a:off x="1461052" y="4684630"/>
                  <a:ext cx="6420678" cy="163997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Freeform 10"/>
                <p:cNvSpPr/>
                <p:nvPr/>
              </p:nvSpPr>
              <p:spPr>
                <a:xfrm>
                  <a:off x="1470991" y="1888435"/>
                  <a:ext cx="3916595" cy="4422913"/>
                </a:xfrm>
                <a:custGeom>
                  <a:avLst/>
                  <a:gdLst>
                    <a:gd name="connsiteX0" fmla="*/ 0 w 3916595"/>
                    <a:gd name="connsiteY0" fmla="*/ 4422913 h 4422913"/>
                    <a:gd name="connsiteX1" fmla="*/ 49696 w 3916595"/>
                    <a:gd name="connsiteY1" fmla="*/ 4412974 h 4422913"/>
                    <a:gd name="connsiteX2" fmla="*/ 79513 w 3916595"/>
                    <a:gd name="connsiteY2" fmla="*/ 4403035 h 4422913"/>
                    <a:gd name="connsiteX3" fmla="*/ 288235 w 3916595"/>
                    <a:gd name="connsiteY3" fmla="*/ 4363278 h 4422913"/>
                    <a:gd name="connsiteX4" fmla="*/ 318052 w 3916595"/>
                    <a:gd name="connsiteY4" fmla="*/ 4353339 h 4422913"/>
                    <a:gd name="connsiteX5" fmla="*/ 367748 w 3916595"/>
                    <a:gd name="connsiteY5" fmla="*/ 4343400 h 4422913"/>
                    <a:gd name="connsiteX6" fmla="*/ 427383 w 3916595"/>
                    <a:gd name="connsiteY6" fmla="*/ 4323522 h 4422913"/>
                    <a:gd name="connsiteX7" fmla="*/ 487018 w 3916595"/>
                    <a:gd name="connsiteY7" fmla="*/ 4303643 h 4422913"/>
                    <a:gd name="connsiteX8" fmla="*/ 516835 w 3916595"/>
                    <a:gd name="connsiteY8" fmla="*/ 4293704 h 4422913"/>
                    <a:gd name="connsiteX9" fmla="*/ 556592 w 3916595"/>
                    <a:gd name="connsiteY9" fmla="*/ 4283765 h 4422913"/>
                    <a:gd name="connsiteX10" fmla="*/ 616226 w 3916595"/>
                    <a:gd name="connsiteY10" fmla="*/ 4263887 h 4422913"/>
                    <a:gd name="connsiteX11" fmla="*/ 685800 w 3916595"/>
                    <a:gd name="connsiteY11" fmla="*/ 4253948 h 4422913"/>
                    <a:gd name="connsiteX12" fmla="*/ 805070 w 3916595"/>
                    <a:gd name="connsiteY12" fmla="*/ 4214191 h 4422913"/>
                    <a:gd name="connsiteX13" fmla="*/ 864705 w 3916595"/>
                    <a:gd name="connsiteY13" fmla="*/ 4194313 h 4422913"/>
                    <a:gd name="connsiteX14" fmla="*/ 983974 w 3916595"/>
                    <a:gd name="connsiteY14" fmla="*/ 4174435 h 4422913"/>
                    <a:gd name="connsiteX15" fmla="*/ 1053548 w 3916595"/>
                    <a:gd name="connsiteY15" fmla="*/ 4144617 h 4422913"/>
                    <a:gd name="connsiteX16" fmla="*/ 1152939 w 3916595"/>
                    <a:gd name="connsiteY16" fmla="*/ 4104861 h 4422913"/>
                    <a:gd name="connsiteX17" fmla="*/ 1172818 w 3916595"/>
                    <a:gd name="connsiteY17" fmla="*/ 4084982 h 4422913"/>
                    <a:gd name="connsiteX18" fmla="*/ 1331844 w 3916595"/>
                    <a:gd name="connsiteY18" fmla="*/ 4025348 h 4422913"/>
                    <a:gd name="connsiteX19" fmla="*/ 1441174 w 3916595"/>
                    <a:gd name="connsiteY19" fmla="*/ 3995530 h 4422913"/>
                    <a:gd name="connsiteX20" fmla="*/ 1500809 w 3916595"/>
                    <a:gd name="connsiteY20" fmla="*/ 3975652 h 4422913"/>
                    <a:gd name="connsiteX21" fmla="*/ 1530626 w 3916595"/>
                    <a:gd name="connsiteY21" fmla="*/ 3965713 h 4422913"/>
                    <a:gd name="connsiteX22" fmla="*/ 1580322 w 3916595"/>
                    <a:gd name="connsiteY22" fmla="*/ 3935895 h 4422913"/>
                    <a:gd name="connsiteX23" fmla="*/ 1610139 w 3916595"/>
                    <a:gd name="connsiteY23" fmla="*/ 3906078 h 4422913"/>
                    <a:gd name="connsiteX24" fmla="*/ 1689652 w 3916595"/>
                    <a:gd name="connsiteY24" fmla="*/ 3896139 h 4422913"/>
                    <a:gd name="connsiteX25" fmla="*/ 1729409 w 3916595"/>
                    <a:gd name="connsiteY25" fmla="*/ 3876261 h 4422913"/>
                    <a:gd name="connsiteX26" fmla="*/ 1759226 w 3916595"/>
                    <a:gd name="connsiteY26" fmla="*/ 3866322 h 4422913"/>
                    <a:gd name="connsiteX27" fmla="*/ 1789044 w 3916595"/>
                    <a:gd name="connsiteY27" fmla="*/ 3846443 h 4422913"/>
                    <a:gd name="connsiteX28" fmla="*/ 1818861 w 3916595"/>
                    <a:gd name="connsiteY28" fmla="*/ 3836504 h 4422913"/>
                    <a:gd name="connsiteX29" fmla="*/ 1868557 w 3916595"/>
                    <a:gd name="connsiteY29" fmla="*/ 3816626 h 4422913"/>
                    <a:gd name="connsiteX30" fmla="*/ 1928192 w 3916595"/>
                    <a:gd name="connsiteY30" fmla="*/ 3796748 h 4422913"/>
                    <a:gd name="connsiteX31" fmla="*/ 2007705 w 3916595"/>
                    <a:gd name="connsiteY31" fmla="*/ 3756991 h 4422913"/>
                    <a:gd name="connsiteX32" fmla="*/ 2037522 w 3916595"/>
                    <a:gd name="connsiteY32" fmla="*/ 3737113 h 4422913"/>
                    <a:gd name="connsiteX33" fmla="*/ 2077279 w 3916595"/>
                    <a:gd name="connsiteY33" fmla="*/ 3707295 h 4422913"/>
                    <a:gd name="connsiteX34" fmla="*/ 2117035 w 3916595"/>
                    <a:gd name="connsiteY34" fmla="*/ 3687417 h 4422913"/>
                    <a:gd name="connsiteX35" fmla="*/ 2166731 w 3916595"/>
                    <a:gd name="connsiteY35" fmla="*/ 3657600 h 4422913"/>
                    <a:gd name="connsiteX36" fmla="*/ 2176670 w 3916595"/>
                    <a:gd name="connsiteY36" fmla="*/ 3627782 h 4422913"/>
                    <a:gd name="connsiteX37" fmla="*/ 2286000 w 3916595"/>
                    <a:gd name="connsiteY37" fmla="*/ 3588026 h 4422913"/>
                    <a:gd name="connsiteX38" fmla="*/ 2315818 w 3916595"/>
                    <a:gd name="connsiteY38" fmla="*/ 3558208 h 4422913"/>
                    <a:gd name="connsiteX39" fmla="*/ 2345635 w 3916595"/>
                    <a:gd name="connsiteY39" fmla="*/ 3538330 h 4422913"/>
                    <a:gd name="connsiteX40" fmla="*/ 2365513 w 3916595"/>
                    <a:gd name="connsiteY40" fmla="*/ 3498574 h 4422913"/>
                    <a:gd name="connsiteX41" fmla="*/ 2415209 w 3916595"/>
                    <a:gd name="connsiteY41" fmla="*/ 3438939 h 4422913"/>
                    <a:gd name="connsiteX42" fmla="*/ 2425148 w 3916595"/>
                    <a:gd name="connsiteY42" fmla="*/ 3409122 h 4422913"/>
                    <a:gd name="connsiteX43" fmla="*/ 2454966 w 3916595"/>
                    <a:gd name="connsiteY43" fmla="*/ 3399182 h 4422913"/>
                    <a:gd name="connsiteX44" fmla="*/ 2464905 w 3916595"/>
                    <a:gd name="connsiteY44" fmla="*/ 3369365 h 4422913"/>
                    <a:gd name="connsiteX45" fmla="*/ 2494722 w 3916595"/>
                    <a:gd name="connsiteY45" fmla="*/ 3359426 h 4422913"/>
                    <a:gd name="connsiteX46" fmla="*/ 2524539 w 3916595"/>
                    <a:gd name="connsiteY46" fmla="*/ 3329608 h 4422913"/>
                    <a:gd name="connsiteX47" fmla="*/ 2544418 w 3916595"/>
                    <a:gd name="connsiteY47" fmla="*/ 3289852 h 4422913"/>
                    <a:gd name="connsiteX48" fmla="*/ 2584174 w 3916595"/>
                    <a:gd name="connsiteY48" fmla="*/ 3250095 h 4422913"/>
                    <a:gd name="connsiteX49" fmla="*/ 2604052 w 3916595"/>
                    <a:gd name="connsiteY49" fmla="*/ 3210339 h 4422913"/>
                    <a:gd name="connsiteX50" fmla="*/ 2643809 w 3916595"/>
                    <a:gd name="connsiteY50" fmla="*/ 3170582 h 4422913"/>
                    <a:gd name="connsiteX51" fmla="*/ 2683566 w 3916595"/>
                    <a:gd name="connsiteY51" fmla="*/ 3130826 h 4422913"/>
                    <a:gd name="connsiteX52" fmla="*/ 2733261 w 3916595"/>
                    <a:gd name="connsiteY52" fmla="*/ 3021495 h 4422913"/>
                    <a:gd name="connsiteX53" fmla="*/ 2763079 w 3916595"/>
                    <a:gd name="connsiteY53" fmla="*/ 2991678 h 4422913"/>
                    <a:gd name="connsiteX54" fmla="*/ 2802835 w 3916595"/>
                    <a:gd name="connsiteY54" fmla="*/ 2922104 h 4422913"/>
                    <a:gd name="connsiteX55" fmla="*/ 2832652 w 3916595"/>
                    <a:gd name="connsiteY55" fmla="*/ 2892287 h 4422913"/>
                    <a:gd name="connsiteX56" fmla="*/ 2872409 w 3916595"/>
                    <a:gd name="connsiteY56" fmla="*/ 2822713 h 4422913"/>
                    <a:gd name="connsiteX57" fmla="*/ 2912166 w 3916595"/>
                    <a:gd name="connsiteY57" fmla="*/ 2763078 h 4422913"/>
                    <a:gd name="connsiteX58" fmla="*/ 2941983 w 3916595"/>
                    <a:gd name="connsiteY58" fmla="*/ 2713382 h 4422913"/>
                    <a:gd name="connsiteX59" fmla="*/ 2981739 w 3916595"/>
                    <a:gd name="connsiteY59" fmla="*/ 2663687 h 4422913"/>
                    <a:gd name="connsiteX60" fmla="*/ 3001618 w 3916595"/>
                    <a:gd name="connsiteY60" fmla="*/ 2623930 h 4422913"/>
                    <a:gd name="connsiteX61" fmla="*/ 3031435 w 3916595"/>
                    <a:gd name="connsiteY61" fmla="*/ 2584174 h 4422913"/>
                    <a:gd name="connsiteX62" fmla="*/ 3051313 w 3916595"/>
                    <a:gd name="connsiteY62" fmla="*/ 2464904 h 4422913"/>
                    <a:gd name="connsiteX63" fmla="*/ 3081131 w 3916595"/>
                    <a:gd name="connsiteY63" fmla="*/ 2375452 h 4422913"/>
                    <a:gd name="connsiteX64" fmla="*/ 3091070 w 3916595"/>
                    <a:gd name="connsiteY64" fmla="*/ 2345635 h 4422913"/>
                    <a:gd name="connsiteX65" fmla="*/ 3101009 w 3916595"/>
                    <a:gd name="connsiteY65" fmla="*/ 2305878 h 4422913"/>
                    <a:gd name="connsiteX66" fmla="*/ 3140766 w 3916595"/>
                    <a:gd name="connsiteY66" fmla="*/ 2206487 h 4422913"/>
                    <a:gd name="connsiteX67" fmla="*/ 3150705 w 3916595"/>
                    <a:gd name="connsiteY67" fmla="*/ 2166730 h 4422913"/>
                    <a:gd name="connsiteX68" fmla="*/ 3160644 w 3916595"/>
                    <a:gd name="connsiteY68" fmla="*/ 2107095 h 4422913"/>
                    <a:gd name="connsiteX69" fmla="*/ 3190461 w 3916595"/>
                    <a:gd name="connsiteY69" fmla="*/ 2077278 h 4422913"/>
                    <a:gd name="connsiteX70" fmla="*/ 3210339 w 3916595"/>
                    <a:gd name="connsiteY70" fmla="*/ 1997765 h 4422913"/>
                    <a:gd name="connsiteX71" fmla="*/ 3220279 w 3916595"/>
                    <a:gd name="connsiteY71" fmla="*/ 1958008 h 4422913"/>
                    <a:gd name="connsiteX72" fmla="*/ 3240157 w 3916595"/>
                    <a:gd name="connsiteY72" fmla="*/ 1878495 h 4422913"/>
                    <a:gd name="connsiteX73" fmla="*/ 3260035 w 3916595"/>
                    <a:gd name="connsiteY73" fmla="*/ 1838739 h 4422913"/>
                    <a:gd name="connsiteX74" fmla="*/ 3269974 w 3916595"/>
                    <a:gd name="connsiteY74" fmla="*/ 1798982 h 4422913"/>
                    <a:gd name="connsiteX75" fmla="*/ 3299792 w 3916595"/>
                    <a:gd name="connsiteY75" fmla="*/ 1759226 h 4422913"/>
                    <a:gd name="connsiteX76" fmla="*/ 3319670 w 3916595"/>
                    <a:gd name="connsiteY76" fmla="*/ 1649895 h 4422913"/>
                    <a:gd name="connsiteX77" fmla="*/ 3329609 w 3916595"/>
                    <a:gd name="connsiteY77" fmla="*/ 1610139 h 4422913"/>
                    <a:gd name="connsiteX78" fmla="*/ 3369366 w 3916595"/>
                    <a:gd name="connsiteY78" fmla="*/ 1530626 h 4422913"/>
                    <a:gd name="connsiteX79" fmla="*/ 3389244 w 3916595"/>
                    <a:gd name="connsiteY79" fmla="*/ 1431235 h 4422913"/>
                    <a:gd name="connsiteX80" fmla="*/ 3429000 w 3916595"/>
                    <a:gd name="connsiteY80" fmla="*/ 1361661 h 4422913"/>
                    <a:gd name="connsiteX81" fmla="*/ 3468757 w 3916595"/>
                    <a:gd name="connsiteY81" fmla="*/ 1282148 h 4422913"/>
                    <a:gd name="connsiteX82" fmla="*/ 3508513 w 3916595"/>
                    <a:gd name="connsiteY82" fmla="*/ 1182756 h 4422913"/>
                    <a:gd name="connsiteX83" fmla="*/ 3548270 w 3916595"/>
                    <a:gd name="connsiteY83" fmla="*/ 1083365 h 4422913"/>
                    <a:gd name="connsiteX84" fmla="*/ 3578087 w 3916595"/>
                    <a:gd name="connsiteY84" fmla="*/ 1053548 h 4422913"/>
                    <a:gd name="connsiteX85" fmla="*/ 3588026 w 3916595"/>
                    <a:gd name="connsiteY85" fmla="*/ 1003852 h 4422913"/>
                    <a:gd name="connsiteX86" fmla="*/ 3597966 w 3916595"/>
                    <a:gd name="connsiteY86" fmla="*/ 974035 h 4422913"/>
                    <a:gd name="connsiteX87" fmla="*/ 3607905 w 3916595"/>
                    <a:gd name="connsiteY87" fmla="*/ 924339 h 4422913"/>
                    <a:gd name="connsiteX88" fmla="*/ 3627783 w 3916595"/>
                    <a:gd name="connsiteY88" fmla="*/ 894522 h 4422913"/>
                    <a:gd name="connsiteX89" fmla="*/ 3687418 w 3916595"/>
                    <a:gd name="connsiteY89" fmla="*/ 795130 h 4422913"/>
                    <a:gd name="connsiteX90" fmla="*/ 3717235 w 3916595"/>
                    <a:gd name="connsiteY90" fmla="*/ 705678 h 4422913"/>
                    <a:gd name="connsiteX91" fmla="*/ 3737113 w 3916595"/>
                    <a:gd name="connsiteY91" fmla="*/ 636104 h 4422913"/>
                    <a:gd name="connsiteX92" fmla="*/ 3756992 w 3916595"/>
                    <a:gd name="connsiteY92" fmla="*/ 596348 h 4422913"/>
                    <a:gd name="connsiteX93" fmla="*/ 3766931 w 3916595"/>
                    <a:gd name="connsiteY93" fmla="*/ 536713 h 4422913"/>
                    <a:gd name="connsiteX94" fmla="*/ 3786809 w 3916595"/>
                    <a:gd name="connsiteY94" fmla="*/ 477078 h 4422913"/>
                    <a:gd name="connsiteX95" fmla="*/ 3796748 w 3916595"/>
                    <a:gd name="connsiteY95" fmla="*/ 437322 h 4422913"/>
                    <a:gd name="connsiteX96" fmla="*/ 3806687 w 3916595"/>
                    <a:gd name="connsiteY96" fmla="*/ 407504 h 4422913"/>
                    <a:gd name="connsiteX97" fmla="*/ 3826566 w 3916595"/>
                    <a:gd name="connsiteY97" fmla="*/ 327991 h 4422913"/>
                    <a:gd name="connsiteX98" fmla="*/ 3836505 w 3916595"/>
                    <a:gd name="connsiteY98" fmla="*/ 298174 h 4422913"/>
                    <a:gd name="connsiteX99" fmla="*/ 3856383 w 3916595"/>
                    <a:gd name="connsiteY99" fmla="*/ 218661 h 4422913"/>
                    <a:gd name="connsiteX100" fmla="*/ 3876261 w 3916595"/>
                    <a:gd name="connsiteY100" fmla="*/ 109330 h 4422913"/>
                    <a:gd name="connsiteX101" fmla="*/ 3916018 w 3916595"/>
                    <a:gd name="connsiteY101" fmla="*/ 19878 h 4422913"/>
                    <a:gd name="connsiteX102" fmla="*/ 3916018 w 3916595"/>
                    <a:gd name="connsiteY102" fmla="*/ 0 h 44229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</a:cxnLst>
                  <a:rect l="l" t="t" r="r" b="b"/>
                  <a:pathLst>
                    <a:path w="3916595" h="4422913">
                      <a:moveTo>
                        <a:pt x="0" y="4422913"/>
                      </a:moveTo>
                      <a:cubicBezTo>
                        <a:pt x="16565" y="4419600"/>
                        <a:pt x="33307" y="4417071"/>
                        <a:pt x="49696" y="4412974"/>
                      </a:cubicBezTo>
                      <a:cubicBezTo>
                        <a:pt x="59860" y="4410433"/>
                        <a:pt x="69286" y="4405308"/>
                        <a:pt x="79513" y="4403035"/>
                      </a:cubicBezTo>
                      <a:cubicBezTo>
                        <a:pt x="163372" y="4384399"/>
                        <a:pt x="184184" y="4397962"/>
                        <a:pt x="288235" y="4363278"/>
                      </a:cubicBezTo>
                      <a:cubicBezTo>
                        <a:pt x="298174" y="4359965"/>
                        <a:pt x="307888" y="4355880"/>
                        <a:pt x="318052" y="4353339"/>
                      </a:cubicBezTo>
                      <a:cubicBezTo>
                        <a:pt x="334441" y="4349242"/>
                        <a:pt x="351450" y="4347845"/>
                        <a:pt x="367748" y="4343400"/>
                      </a:cubicBezTo>
                      <a:cubicBezTo>
                        <a:pt x="387963" y="4337887"/>
                        <a:pt x="407505" y="4330148"/>
                        <a:pt x="427383" y="4323522"/>
                      </a:cubicBezTo>
                      <a:lnTo>
                        <a:pt x="487018" y="4303643"/>
                      </a:lnTo>
                      <a:cubicBezTo>
                        <a:pt x="496957" y="4300330"/>
                        <a:pt x="506671" y="4296245"/>
                        <a:pt x="516835" y="4293704"/>
                      </a:cubicBezTo>
                      <a:cubicBezTo>
                        <a:pt x="530087" y="4290391"/>
                        <a:pt x="543508" y="4287690"/>
                        <a:pt x="556592" y="4283765"/>
                      </a:cubicBezTo>
                      <a:cubicBezTo>
                        <a:pt x="576662" y="4277744"/>
                        <a:pt x="595483" y="4266850"/>
                        <a:pt x="616226" y="4263887"/>
                      </a:cubicBezTo>
                      <a:lnTo>
                        <a:pt x="685800" y="4253948"/>
                      </a:lnTo>
                      <a:lnTo>
                        <a:pt x="805070" y="4214191"/>
                      </a:lnTo>
                      <a:cubicBezTo>
                        <a:pt x="805074" y="4214190"/>
                        <a:pt x="864702" y="4194314"/>
                        <a:pt x="864705" y="4194313"/>
                      </a:cubicBezTo>
                      <a:cubicBezTo>
                        <a:pt x="937372" y="4179780"/>
                        <a:pt x="897677" y="4186763"/>
                        <a:pt x="983974" y="4174435"/>
                      </a:cubicBezTo>
                      <a:cubicBezTo>
                        <a:pt x="1079980" y="4142431"/>
                        <a:pt x="930698" y="4193756"/>
                        <a:pt x="1053548" y="4144617"/>
                      </a:cubicBezTo>
                      <a:cubicBezTo>
                        <a:pt x="1093956" y="4128454"/>
                        <a:pt x="1117976" y="4128170"/>
                        <a:pt x="1152939" y="4104861"/>
                      </a:cubicBezTo>
                      <a:cubicBezTo>
                        <a:pt x="1160736" y="4099663"/>
                        <a:pt x="1164436" y="4089173"/>
                        <a:pt x="1172818" y="4084982"/>
                      </a:cubicBezTo>
                      <a:cubicBezTo>
                        <a:pt x="1220363" y="4061210"/>
                        <a:pt x="1280227" y="4042554"/>
                        <a:pt x="1331844" y="4025348"/>
                      </a:cubicBezTo>
                      <a:cubicBezTo>
                        <a:pt x="1413394" y="3998164"/>
                        <a:pt x="1284178" y="4040385"/>
                        <a:pt x="1441174" y="3995530"/>
                      </a:cubicBezTo>
                      <a:cubicBezTo>
                        <a:pt x="1461321" y="3989774"/>
                        <a:pt x="1480931" y="3982278"/>
                        <a:pt x="1500809" y="3975652"/>
                      </a:cubicBezTo>
                      <a:lnTo>
                        <a:pt x="1530626" y="3965713"/>
                      </a:lnTo>
                      <a:cubicBezTo>
                        <a:pt x="1592540" y="3903803"/>
                        <a:pt x="1502902" y="3987509"/>
                        <a:pt x="1580322" y="3935895"/>
                      </a:cubicBezTo>
                      <a:cubicBezTo>
                        <a:pt x="1592017" y="3928098"/>
                        <a:pt x="1596929" y="3910881"/>
                        <a:pt x="1610139" y="3906078"/>
                      </a:cubicBezTo>
                      <a:cubicBezTo>
                        <a:pt x="1635241" y="3896950"/>
                        <a:pt x="1663148" y="3899452"/>
                        <a:pt x="1689652" y="3896139"/>
                      </a:cubicBezTo>
                      <a:cubicBezTo>
                        <a:pt x="1702904" y="3889513"/>
                        <a:pt x="1715790" y="3882097"/>
                        <a:pt x="1729409" y="3876261"/>
                      </a:cubicBezTo>
                      <a:cubicBezTo>
                        <a:pt x="1739039" y="3872134"/>
                        <a:pt x="1749855" y="3871007"/>
                        <a:pt x="1759226" y="3866322"/>
                      </a:cubicBezTo>
                      <a:cubicBezTo>
                        <a:pt x="1769910" y="3860980"/>
                        <a:pt x="1778360" y="3851785"/>
                        <a:pt x="1789044" y="3846443"/>
                      </a:cubicBezTo>
                      <a:cubicBezTo>
                        <a:pt x="1798415" y="3841758"/>
                        <a:pt x="1809051" y="3840183"/>
                        <a:pt x="1818861" y="3836504"/>
                      </a:cubicBezTo>
                      <a:cubicBezTo>
                        <a:pt x="1835566" y="3830240"/>
                        <a:pt x="1851790" y="3822723"/>
                        <a:pt x="1868557" y="3816626"/>
                      </a:cubicBezTo>
                      <a:cubicBezTo>
                        <a:pt x="1888249" y="3809465"/>
                        <a:pt x="1909451" y="3806119"/>
                        <a:pt x="1928192" y="3796748"/>
                      </a:cubicBezTo>
                      <a:cubicBezTo>
                        <a:pt x="1954696" y="3783496"/>
                        <a:pt x="1983049" y="3773428"/>
                        <a:pt x="2007705" y="3756991"/>
                      </a:cubicBezTo>
                      <a:cubicBezTo>
                        <a:pt x="2017644" y="3750365"/>
                        <a:pt x="2027802" y="3744056"/>
                        <a:pt x="2037522" y="3737113"/>
                      </a:cubicBezTo>
                      <a:cubicBezTo>
                        <a:pt x="2051002" y="3727484"/>
                        <a:pt x="2063232" y="3716075"/>
                        <a:pt x="2077279" y="3707295"/>
                      </a:cubicBezTo>
                      <a:cubicBezTo>
                        <a:pt x="2089843" y="3699442"/>
                        <a:pt x="2104083" y="3694612"/>
                        <a:pt x="2117035" y="3687417"/>
                      </a:cubicBezTo>
                      <a:cubicBezTo>
                        <a:pt x="2133922" y="3678035"/>
                        <a:pt x="2150166" y="3667539"/>
                        <a:pt x="2166731" y="3657600"/>
                      </a:cubicBezTo>
                      <a:cubicBezTo>
                        <a:pt x="2170044" y="3647661"/>
                        <a:pt x="2167786" y="3633335"/>
                        <a:pt x="2176670" y="3627782"/>
                      </a:cubicBezTo>
                      <a:cubicBezTo>
                        <a:pt x="2339400" y="3526075"/>
                        <a:pt x="2176197" y="3666457"/>
                        <a:pt x="2286000" y="3588026"/>
                      </a:cubicBezTo>
                      <a:cubicBezTo>
                        <a:pt x="2297438" y="3579856"/>
                        <a:pt x="2305020" y="3567207"/>
                        <a:pt x="2315818" y="3558208"/>
                      </a:cubicBezTo>
                      <a:cubicBezTo>
                        <a:pt x="2324995" y="3550561"/>
                        <a:pt x="2335696" y="3544956"/>
                        <a:pt x="2345635" y="3538330"/>
                      </a:cubicBezTo>
                      <a:cubicBezTo>
                        <a:pt x="2352261" y="3525078"/>
                        <a:pt x="2356901" y="3510630"/>
                        <a:pt x="2365513" y="3498574"/>
                      </a:cubicBezTo>
                      <a:cubicBezTo>
                        <a:pt x="2402148" y="3447285"/>
                        <a:pt x="2388919" y="3491520"/>
                        <a:pt x="2415209" y="3438939"/>
                      </a:cubicBezTo>
                      <a:cubicBezTo>
                        <a:pt x="2419894" y="3429568"/>
                        <a:pt x="2417740" y="3416530"/>
                        <a:pt x="2425148" y="3409122"/>
                      </a:cubicBezTo>
                      <a:cubicBezTo>
                        <a:pt x="2432556" y="3401714"/>
                        <a:pt x="2445027" y="3402495"/>
                        <a:pt x="2454966" y="3399182"/>
                      </a:cubicBezTo>
                      <a:cubicBezTo>
                        <a:pt x="2458279" y="3389243"/>
                        <a:pt x="2457497" y="3376773"/>
                        <a:pt x="2464905" y="3369365"/>
                      </a:cubicBezTo>
                      <a:cubicBezTo>
                        <a:pt x="2472313" y="3361957"/>
                        <a:pt x="2486005" y="3365237"/>
                        <a:pt x="2494722" y="3359426"/>
                      </a:cubicBezTo>
                      <a:cubicBezTo>
                        <a:pt x="2506417" y="3351629"/>
                        <a:pt x="2516369" y="3341046"/>
                        <a:pt x="2524539" y="3329608"/>
                      </a:cubicBezTo>
                      <a:cubicBezTo>
                        <a:pt x="2533151" y="3317551"/>
                        <a:pt x="2535528" y="3301705"/>
                        <a:pt x="2544418" y="3289852"/>
                      </a:cubicBezTo>
                      <a:cubicBezTo>
                        <a:pt x="2555663" y="3274859"/>
                        <a:pt x="2572929" y="3265088"/>
                        <a:pt x="2584174" y="3250095"/>
                      </a:cubicBezTo>
                      <a:cubicBezTo>
                        <a:pt x="2593064" y="3238242"/>
                        <a:pt x="2595162" y="3222192"/>
                        <a:pt x="2604052" y="3210339"/>
                      </a:cubicBezTo>
                      <a:cubicBezTo>
                        <a:pt x="2615297" y="3195346"/>
                        <a:pt x="2630557" y="3183834"/>
                        <a:pt x="2643809" y="3170582"/>
                      </a:cubicBezTo>
                      <a:lnTo>
                        <a:pt x="2683566" y="3130826"/>
                      </a:lnTo>
                      <a:cubicBezTo>
                        <a:pt x="2695019" y="3096466"/>
                        <a:pt x="2711040" y="3043715"/>
                        <a:pt x="2733261" y="3021495"/>
                      </a:cubicBezTo>
                      <a:cubicBezTo>
                        <a:pt x="2743200" y="3011556"/>
                        <a:pt x="2754080" y="3002476"/>
                        <a:pt x="2763079" y="2991678"/>
                      </a:cubicBezTo>
                      <a:cubicBezTo>
                        <a:pt x="2810024" y="2935345"/>
                        <a:pt x="2754236" y="2990143"/>
                        <a:pt x="2802835" y="2922104"/>
                      </a:cubicBezTo>
                      <a:cubicBezTo>
                        <a:pt x="2811005" y="2910666"/>
                        <a:pt x="2823654" y="2903085"/>
                        <a:pt x="2832652" y="2892287"/>
                      </a:cubicBezTo>
                      <a:cubicBezTo>
                        <a:pt x="2857213" y="2862814"/>
                        <a:pt x="2851575" y="2857435"/>
                        <a:pt x="2872409" y="2822713"/>
                      </a:cubicBezTo>
                      <a:cubicBezTo>
                        <a:pt x="2884701" y="2802227"/>
                        <a:pt x="2899874" y="2783564"/>
                        <a:pt x="2912166" y="2763078"/>
                      </a:cubicBezTo>
                      <a:cubicBezTo>
                        <a:pt x="2922105" y="2746513"/>
                        <a:pt x="2930905" y="2729208"/>
                        <a:pt x="2941983" y="2713382"/>
                      </a:cubicBezTo>
                      <a:cubicBezTo>
                        <a:pt x="2954148" y="2696003"/>
                        <a:pt x="2969972" y="2681338"/>
                        <a:pt x="2981739" y="2663687"/>
                      </a:cubicBezTo>
                      <a:cubicBezTo>
                        <a:pt x="2989958" y="2651359"/>
                        <a:pt x="2993765" y="2636494"/>
                        <a:pt x="3001618" y="2623930"/>
                      </a:cubicBezTo>
                      <a:cubicBezTo>
                        <a:pt x="3010397" y="2609883"/>
                        <a:pt x="3021496" y="2597426"/>
                        <a:pt x="3031435" y="2584174"/>
                      </a:cubicBezTo>
                      <a:cubicBezTo>
                        <a:pt x="3038061" y="2544417"/>
                        <a:pt x="3038567" y="2503141"/>
                        <a:pt x="3051313" y="2464904"/>
                      </a:cubicBezTo>
                      <a:lnTo>
                        <a:pt x="3081131" y="2375452"/>
                      </a:lnTo>
                      <a:cubicBezTo>
                        <a:pt x="3084444" y="2365513"/>
                        <a:pt x="3088529" y="2355799"/>
                        <a:pt x="3091070" y="2345635"/>
                      </a:cubicBezTo>
                      <a:cubicBezTo>
                        <a:pt x="3094383" y="2332383"/>
                        <a:pt x="3096213" y="2318668"/>
                        <a:pt x="3101009" y="2305878"/>
                      </a:cubicBezTo>
                      <a:cubicBezTo>
                        <a:pt x="3131853" y="2223626"/>
                        <a:pt x="3113945" y="2313773"/>
                        <a:pt x="3140766" y="2206487"/>
                      </a:cubicBezTo>
                      <a:cubicBezTo>
                        <a:pt x="3144079" y="2193235"/>
                        <a:pt x="3148026" y="2180125"/>
                        <a:pt x="3150705" y="2166730"/>
                      </a:cubicBezTo>
                      <a:cubicBezTo>
                        <a:pt x="3154657" y="2146969"/>
                        <a:pt x="3152459" y="2125511"/>
                        <a:pt x="3160644" y="2107095"/>
                      </a:cubicBezTo>
                      <a:cubicBezTo>
                        <a:pt x="3166353" y="2094251"/>
                        <a:pt x="3180522" y="2087217"/>
                        <a:pt x="3190461" y="2077278"/>
                      </a:cubicBezTo>
                      <a:lnTo>
                        <a:pt x="3210339" y="1997765"/>
                      </a:lnTo>
                      <a:cubicBezTo>
                        <a:pt x="3213652" y="1984513"/>
                        <a:pt x="3217600" y="1971403"/>
                        <a:pt x="3220279" y="1958008"/>
                      </a:cubicBezTo>
                      <a:cubicBezTo>
                        <a:pt x="3226112" y="1928842"/>
                        <a:pt x="3228697" y="1905236"/>
                        <a:pt x="3240157" y="1878495"/>
                      </a:cubicBezTo>
                      <a:cubicBezTo>
                        <a:pt x="3245993" y="1864877"/>
                        <a:pt x="3253409" y="1851991"/>
                        <a:pt x="3260035" y="1838739"/>
                      </a:cubicBezTo>
                      <a:cubicBezTo>
                        <a:pt x="3263348" y="1825487"/>
                        <a:pt x="3263865" y="1811200"/>
                        <a:pt x="3269974" y="1798982"/>
                      </a:cubicBezTo>
                      <a:cubicBezTo>
                        <a:pt x="3277382" y="1784166"/>
                        <a:pt x="3294554" y="1774941"/>
                        <a:pt x="3299792" y="1759226"/>
                      </a:cubicBezTo>
                      <a:cubicBezTo>
                        <a:pt x="3311506" y="1724086"/>
                        <a:pt x="3312406" y="1686217"/>
                        <a:pt x="3319670" y="1649895"/>
                      </a:cubicBezTo>
                      <a:cubicBezTo>
                        <a:pt x="3322349" y="1636500"/>
                        <a:pt x="3324355" y="1622748"/>
                        <a:pt x="3329609" y="1610139"/>
                      </a:cubicBezTo>
                      <a:cubicBezTo>
                        <a:pt x="3341006" y="1582786"/>
                        <a:pt x="3369366" y="1530626"/>
                        <a:pt x="3369366" y="1530626"/>
                      </a:cubicBezTo>
                      <a:cubicBezTo>
                        <a:pt x="3375992" y="1497496"/>
                        <a:pt x="3379962" y="1463721"/>
                        <a:pt x="3389244" y="1431235"/>
                      </a:cubicBezTo>
                      <a:cubicBezTo>
                        <a:pt x="3398736" y="1398011"/>
                        <a:pt x="3413583" y="1389925"/>
                        <a:pt x="3429000" y="1361661"/>
                      </a:cubicBezTo>
                      <a:cubicBezTo>
                        <a:pt x="3443190" y="1335647"/>
                        <a:pt x="3459386" y="1310260"/>
                        <a:pt x="3468757" y="1282148"/>
                      </a:cubicBezTo>
                      <a:cubicBezTo>
                        <a:pt x="3514000" y="1146415"/>
                        <a:pt x="3464641" y="1285125"/>
                        <a:pt x="3508513" y="1182756"/>
                      </a:cubicBezTo>
                      <a:cubicBezTo>
                        <a:pt x="3530254" y="1132027"/>
                        <a:pt x="3505118" y="1155284"/>
                        <a:pt x="3548270" y="1083365"/>
                      </a:cubicBezTo>
                      <a:cubicBezTo>
                        <a:pt x="3555502" y="1071312"/>
                        <a:pt x="3568148" y="1063487"/>
                        <a:pt x="3578087" y="1053548"/>
                      </a:cubicBezTo>
                      <a:cubicBezTo>
                        <a:pt x="3581400" y="1036983"/>
                        <a:pt x="3583929" y="1020241"/>
                        <a:pt x="3588026" y="1003852"/>
                      </a:cubicBezTo>
                      <a:cubicBezTo>
                        <a:pt x="3590567" y="993688"/>
                        <a:pt x="3595425" y="984199"/>
                        <a:pt x="3597966" y="974035"/>
                      </a:cubicBezTo>
                      <a:cubicBezTo>
                        <a:pt x="3602063" y="957646"/>
                        <a:pt x="3601973" y="940157"/>
                        <a:pt x="3607905" y="924339"/>
                      </a:cubicBezTo>
                      <a:cubicBezTo>
                        <a:pt x="3612099" y="913154"/>
                        <a:pt x="3622063" y="905009"/>
                        <a:pt x="3627783" y="894522"/>
                      </a:cubicBezTo>
                      <a:cubicBezTo>
                        <a:pt x="3680519" y="797838"/>
                        <a:pt x="3643805" y="838740"/>
                        <a:pt x="3687418" y="795130"/>
                      </a:cubicBezTo>
                      <a:cubicBezTo>
                        <a:pt x="3704172" y="711359"/>
                        <a:pt x="3686373" y="777689"/>
                        <a:pt x="3717235" y="705678"/>
                      </a:cubicBezTo>
                      <a:cubicBezTo>
                        <a:pt x="3741270" y="649594"/>
                        <a:pt x="3711885" y="703376"/>
                        <a:pt x="3737113" y="636104"/>
                      </a:cubicBezTo>
                      <a:cubicBezTo>
                        <a:pt x="3742315" y="622231"/>
                        <a:pt x="3750366" y="609600"/>
                        <a:pt x="3756992" y="596348"/>
                      </a:cubicBezTo>
                      <a:cubicBezTo>
                        <a:pt x="3760305" y="576470"/>
                        <a:pt x="3762043" y="556264"/>
                        <a:pt x="3766931" y="536713"/>
                      </a:cubicBezTo>
                      <a:cubicBezTo>
                        <a:pt x="3772013" y="516385"/>
                        <a:pt x="3781727" y="497406"/>
                        <a:pt x="3786809" y="477078"/>
                      </a:cubicBezTo>
                      <a:cubicBezTo>
                        <a:pt x="3790122" y="463826"/>
                        <a:pt x="3792995" y="450456"/>
                        <a:pt x="3796748" y="437322"/>
                      </a:cubicBezTo>
                      <a:cubicBezTo>
                        <a:pt x="3799626" y="427248"/>
                        <a:pt x="3803930" y="417612"/>
                        <a:pt x="3806687" y="407504"/>
                      </a:cubicBezTo>
                      <a:cubicBezTo>
                        <a:pt x="3813875" y="381147"/>
                        <a:pt x="3817927" y="353909"/>
                        <a:pt x="3826566" y="327991"/>
                      </a:cubicBezTo>
                      <a:cubicBezTo>
                        <a:pt x="3829879" y="318052"/>
                        <a:pt x="3833964" y="308338"/>
                        <a:pt x="3836505" y="298174"/>
                      </a:cubicBezTo>
                      <a:lnTo>
                        <a:pt x="3856383" y="218661"/>
                      </a:lnTo>
                      <a:cubicBezTo>
                        <a:pt x="3859324" y="198076"/>
                        <a:pt x="3865847" y="135364"/>
                        <a:pt x="3876261" y="109330"/>
                      </a:cubicBezTo>
                      <a:cubicBezTo>
                        <a:pt x="3888871" y="77806"/>
                        <a:pt x="3909371" y="53111"/>
                        <a:pt x="3916018" y="19878"/>
                      </a:cubicBezTo>
                      <a:cubicBezTo>
                        <a:pt x="3917317" y="13381"/>
                        <a:pt x="3916018" y="6626"/>
                        <a:pt x="3916018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Freeform 11"/>
                <p:cNvSpPr/>
                <p:nvPr/>
              </p:nvSpPr>
              <p:spPr>
                <a:xfrm>
                  <a:off x="1447800" y="2362200"/>
                  <a:ext cx="6420678" cy="396240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>
                  <a:off x="1470991" y="3080326"/>
                  <a:ext cx="6887818" cy="3231022"/>
                </a:xfrm>
                <a:custGeom>
                  <a:avLst/>
                  <a:gdLst>
                    <a:gd name="connsiteX0" fmla="*/ 0 w 6887818"/>
                    <a:gd name="connsiteY0" fmla="*/ 3309731 h 3309731"/>
                    <a:gd name="connsiteX1" fmla="*/ 39757 w 6887818"/>
                    <a:gd name="connsiteY1" fmla="*/ 3200400 h 3309731"/>
                    <a:gd name="connsiteX2" fmla="*/ 49696 w 6887818"/>
                    <a:gd name="connsiteY2" fmla="*/ 3170583 h 3309731"/>
                    <a:gd name="connsiteX3" fmla="*/ 69574 w 6887818"/>
                    <a:gd name="connsiteY3" fmla="*/ 3140766 h 3309731"/>
                    <a:gd name="connsiteX4" fmla="*/ 89452 w 6887818"/>
                    <a:gd name="connsiteY4" fmla="*/ 3071192 h 3309731"/>
                    <a:gd name="connsiteX5" fmla="*/ 119270 w 6887818"/>
                    <a:gd name="connsiteY5" fmla="*/ 2961861 h 3309731"/>
                    <a:gd name="connsiteX6" fmla="*/ 139148 w 6887818"/>
                    <a:gd name="connsiteY6" fmla="*/ 2882348 h 3309731"/>
                    <a:gd name="connsiteX7" fmla="*/ 159026 w 6887818"/>
                    <a:gd name="connsiteY7" fmla="*/ 2852531 h 3309731"/>
                    <a:gd name="connsiteX8" fmla="*/ 168966 w 6887818"/>
                    <a:gd name="connsiteY8" fmla="*/ 2812774 h 3309731"/>
                    <a:gd name="connsiteX9" fmla="*/ 178905 w 6887818"/>
                    <a:gd name="connsiteY9" fmla="*/ 2782957 h 3309731"/>
                    <a:gd name="connsiteX10" fmla="*/ 198783 w 6887818"/>
                    <a:gd name="connsiteY10" fmla="*/ 2703444 h 3309731"/>
                    <a:gd name="connsiteX11" fmla="*/ 218661 w 6887818"/>
                    <a:gd name="connsiteY11" fmla="*/ 2673626 h 3309731"/>
                    <a:gd name="connsiteX12" fmla="*/ 258418 w 6887818"/>
                    <a:gd name="connsiteY12" fmla="*/ 2584174 h 3309731"/>
                    <a:gd name="connsiteX13" fmla="*/ 268357 w 6887818"/>
                    <a:gd name="connsiteY13" fmla="*/ 2544418 h 3309731"/>
                    <a:gd name="connsiteX14" fmla="*/ 278296 w 6887818"/>
                    <a:gd name="connsiteY14" fmla="*/ 2494722 h 3309731"/>
                    <a:gd name="connsiteX15" fmla="*/ 318052 w 6887818"/>
                    <a:gd name="connsiteY15" fmla="*/ 2445026 h 3309731"/>
                    <a:gd name="connsiteX16" fmla="*/ 327992 w 6887818"/>
                    <a:gd name="connsiteY16" fmla="*/ 2415209 h 3309731"/>
                    <a:gd name="connsiteX17" fmla="*/ 367748 w 6887818"/>
                    <a:gd name="connsiteY17" fmla="*/ 2355574 h 3309731"/>
                    <a:gd name="connsiteX18" fmla="*/ 377687 w 6887818"/>
                    <a:gd name="connsiteY18" fmla="*/ 2325757 h 3309731"/>
                    <a:gd name="connsiteX19" fmla="*/ 437322 w 6887818"/>
                    <a:gd name="connsiteY19" fmla="*/ 2276061 h 3309731"/>
                    <a:gd name="connsiteX20" fmla="*/ 487018 w 6887818"/>
                    <a:gd name="connsiteY20" fmla="*/ 2216426 h 3309731"/>
                    <a:gd name="connsiteX21" fmla="*/ 526774 w 6887818"/>
                    <a:gd name="connsiteY21" fmla="*/ 2136913 h 3309731"/>
                    <a:gd name="connsiteX22" fmla="*/ 556592 w 6887818"/>
                    <a:gd name="connsiteY22" fmla="*/ 2117035 h 3309731"/>
                    <a:gd name="connsiteX23" fmla="*/ 606287 w 6887818"/>
                    <a:gd name="connsiteY23" fmla="*/ 2047461 h 3309731"/>
                    <a:gd name="connsiteX24" fmla="*/ 646044 w 6887818"/>
                    <a:gd name="connsiteY24" fmla="*/ 2027583 h 3309731"/>
                    <a:gd name="connsiteX25" fmla="*/ 735496 w 6887818"/>
                    <a:gd name="connsiteY25" fmla="*/ 1958009 h 3309731"/>
                    <a:gd name="connsiteX26" fmla="*/ 745435 w 6887818"/>
                    <a:gd name="connsiteY26" fmla="*/ 1918253 h 3309731"/>
                    <a:gd name="connsiteX27" fmla="*/ 785192 w 6887818"/>
                    <a:gd name="connsiteY27" fmla="*/ 1868557 h 3309731"/>
                    <a:gd name="connsiteX28" fmla="*/ 884583 w 6887818"/>
                    <a:gd name="connsiteY28" fmla="*/ 1808922 h 3309731"/>
                    <a:gd name="connsiteX29" fmla="*/ 934279 w 6887818"/>
                    <a:gd name="connsiteY29" fmla="*/ 1759226 h 3309731"/>
                    <a:gd name="connsiteX30" fmla="*/ 974035 w 6887818"/>
                    <a:gd name="connsiteY30" fmla="*/ 1729409 h 3309731"/>
                    <a:gd name="connsiteX31" fmla="*/ 993913 w 6887818"/>
                    <a:gd name="connsiteY31" fmla="*/ 1699592 h 3309731"/>
                    <a:gd name="connsiteX32" fmla="*/ 1023731 w 6887818"/>
                    <a:gd name="connsiteY32" fmla="*/ 1669774 h 3309731"/>
                    <a:gd name="connsiteX33" fmla="*/ 1033670 w 6887818"/>
                    <a:gd name="connsiteY33" fmla="*/ 1639957 h 3309731"/>
                    <a:gd name="connsiteX34" fmla="*/ 1123122 w 6887818"/>
                    <a:gd name="connsiteY34" fmla="*/ 1590261 h 3309731"/>
                    <a:gd name="connsiteX35" fmla="*/ 1202635 w 6887818"/>
                    <a:gd name="connsiteY35" fmla="*/ 1500809 h 3309731"/>
                    <a:gd name="connsiteX36" fmla="*/ 1252331 w 6887818"/>
                    <a:gd name="connsiteY36" fmla="*/ 1480931 h 3309731"/>
                    <a:gd name="connsiteX37" fmla="*/ 1282148 w 6887818"/>
                    <a:gd name="connsiteY37" fmla="*/ 1470992 h 3309731"/>
                    <a:gd name="connsiteX38" fmla="*/ 1351722 w 6887818"/>
                    <a:gd name="connsiteY38" fmla="*/ 1441174 h 3309731"/>
                    <a:gd name="connsiteX39" fmla="*/ 1421296 w 6887818"/>
                    <a:gd name="connsiteY39" fmla="*/ 1391479 h 3309731"/>
                    <a:gd name="connsiteX40" fmla="*/ 1530626 w 6887818"/>
                    <a:gd name="connsiteY40" fmla="*/ 1341783 h 3309731"/>
                    <a:gd name="connsiteX41" fmla="*/ 1570383 w 6887818"/>
                    <a:gd name="connsiteY41" fmla="*/ 1311966 h 3309731"/>
                    <a:gd name="connsiteX42" fmla="*/ 1620079 w 6887818"/>
                    <a:gd name="connsiteY42" fmla="*/ 1262270 h 3309731"/>
                    <a:gd name="connsiteX43" fmla="*/ 1649896 w 6887818"/>
                    <a:gd name="connsiteY43" fmla="*/ 1252331 h 3309731"/>
                    <a:gd name="connsiteX44" fmla="*/ 1709531 w 6887818"/>
                    <a:gd name="connsiteY44" fmla="*/ 1212574 h 3309731"/>
                    <a:gd name="connsiteX45" fmla="*/ 1749287 w 6887818"/>
                    <a:gd name="connsiteY45" fmla="*/ 1202635 h 3309731"/>
                    <a:gd name="connsiteX46" fmla="*/ 1779105 w 6887818"/>
                    <a:gd name="connsiteY46" fmla="*/ 1182757 h 3309731"/>
                    <a:gd name="connsiteX47" fmla="*/ 1789044 w 6887818"/>
                    <a:gd name="connsiteY47" fmla="*/ 1152940 h 3309731"/>
                    <a:gd name="connsiteX48" fmla="*/ 1848679 w 6887818"/>
                    <a:gd name="connsiteY48" fmla="*/ 1133061 h 3309731"/>
                    <a:gd name="connsiteX49" fmla="*/ 1928192 w 6887818"/>
                    <a:gd name="connsiteY49" fmla="*/ 1103244 h 3309731"/>
                    <a:gd name="connsiteX50" fmla="*/ 1958009 w 6887818"/>
                    <a:gd name="connsiteY50" fmla="*/ 1083366 h 3309731"/>
                    <a:gd name="connsiteX51" fmla="*/ 1987826 w 6887818"/>
                    <a:gd name="connsiteY51" fmla="*/ 1073426 h 3309731"/>
                    <a:gd name="connsiteX52" fmla="*/ 2077279 w 6887818"/>
                    <a:gd name="connsiteY52" fmla="*/ 1043609 h 3309731"/>
                    <a:gd name="connsiteX53" fmla="*/ 2097157 w 6887818"/>
                    <a:gd name="connsiteY53" fmla="*/ 1013792 h 3309731"/>
                    <a:gd name="connsiteX54" fmla="*/ 2136913 w 6887818"/>
                    <a:gd name="connsiteY54" fmla="*/ 993913 h 3309731"/>
                    <a:gd name="connsiteX55" fmla="*/ 2206487 w 6887818"/>
                    <a:gd name="connsiteY55" fmla="*/ 964096 h 3309731"/>
                    <a:gd name="connsiteX56" fmla="*/ 2236305 w 6887818"/>
                    <a:gd name="connsiteY56" fmla="*/ 944218 h 3309731"/>
                    <a:gd name="connsiteX57" fmla="*/ 2276061 w 6887818"/>
                    <a:gd name="connsiteY57" fmla="*/ 934279 h 3309731"/>
                    <a:gd name="connsiteX58" fmla="*/ 2315818 w 6887818"/>
                    <a:gd name="connsiteY58" fmla="*/ 894522 h 3309731"/>
                    <a:gd name="connsiteX59" fmla="*/ 2415209 w 6887818"/>
                    <a:gd name="connsiteY59" fmla="*/ 854766 h 3309731"/>
                    <a:gd name="connsiteX60" fmla="*/ 2464905 w 6887818"/>
                    <a:gd name="connsiteY60" fmla="*/ 834887 h 3309731"/>
                    <a:gd name="connsiteX61" fmla="*/ 2554357 w 6887818"/>
                    <a:gd name="connsiteY61" fmla="*/ 815009 h 3309731"/>
                    <a:gd name="connsiteX62" fmla="*/ 2594113 w 6887818"/>
                    <a:gd name="connsiteY62" fmla="*/ 785192 h 3309731"/>
                    <a:gd name="connsiteX63" fmla="*/ 2613992 w 6887818"/>
                    <a:gd name="connsiteY63" fmla="*/ 765313 h 3309731"/>
                    <a:gd name="connsiteX64" fmla="*/ 2643809 w 6887818"/>
                    <a:gd name="connsiteY64" fmla="*/ 755374 h 3309731"/>
                    <a:gd name="connsiteX65" fmla="*/ 2673626 w 6887818"/>
                    <a:gd name="connsiteY65" fmla="*/ 735496 h 3309731"/>
                    <a:gd name="connsiteX66" fmla="*/ 2733261 w 6887818"/>
                    <a:gd name="connsiteY66" fmla="*/ 715618 h 3309731"/>
                    <a:gd name="connsiteX67" fmla="*/ 2763079 w 6887818"/>
                    <a:gd name="connsiteY67" fmla="*/ 705679 h 3309731"/>
                    <a:gd name="connsiteX68" fmla="*/ 2842592 w 6887818"/>
                    <a:gd name="connsiteY68" fmla="*/ 675861 h 3309731"/>
                    <a:gd name="connsiteX69" fmla="*/ 2892287 w 6887818"/>
                    <a:gd name="connsiteY69" fmla="*/ 646044 h 3309731"/>
                    <a:gd name="connsiteX70" fmla="*/ 2932044 w 6887818"/>
                    <a:gd name="connsiteY70" fmla="*/ 626166 h 3309731"/>
                    <a:gd name="connsiteX71" fmla="*/ 2961861 w 6887818"/>
                    <a:gd name="connsiteY71" fmla="*/ 616226 h 3309731"/>
                    <a:gd name="connsiteX72" fmla="*/ 3041374 w 6887818"/>
                    <a:gd name="connsiteY72" fmla="*/ 596348 h 3309731"/>
                    <a:gd name="connsiteX73" fmla="*/ 3190461 w 6887818"/>
                    <a:gd name="connsiteY73" fmla="*/ 546653 h 3309731"/>
                    <a:gd name="connsiteX74" fmla="*/ 3220279 w 6887818"/>
                    <a:gd name="connsiteY74" fmla="*/ 526774 h 3309731"/>
                    <a:gd name="connsiteX75" fmla="*/ 3269974 w 6887818"/>
                    <a:gd name="connsiteY75" fmla="*/ 516835 h 3309731"/>
                    <a:gd name="connsiteX76" fmla="*/ 3389244 w 6887818"/>
                    <a:gd name="connsiteY76" fmla="*/ 496957 h 3309731"/>
                    <a:gd name="connsiteX77" fmla="*/ 3538331 w 6887818"/>
                    <a:gd name="connsiteY77" fmla="*/ 477079 h 3309731"/>
                    <a:gd name="connsiteX78" fmla="*/ 3697357 w 6887818"/>
                    <a:gd name="connsiteY78" fmla="*/ 457200 h 3309731"/>
                    <a:gd name="connsiteX79" fmla="*/ 3846444 w 6887818"/>
                    <a:gd name="connsiteY79" fmla="*/ 437322 h 3309731"/>
                    <a:gd name="connsiteX80" fmla="*/ 3916018 w 6887818"/>
                    <a:gd name="connsiteY80" fmla="*/ 417444 h 3309731"/>
                    <a:gd name="connsiteX81" fmla="*/ 3975652 w 6887818"/>
                    <a:gd name="connsiteY81" fmla="*/ 397566 h 3309731"/>
                    <a:gd name="connsiteX82" fmla="*/ 4134679 w 6887818"/>
                    <a:gd name="connsiteY82" fmla="*/ 367748 h 3309731"/>
                    <a:gd name="connsiteX83" fmla="*/ 4263887 w 6887818"/>
                    <a:gd name="connsiteY83" fmla="*/ 327992 h 3309731"/>
                    <a:gd name="connsiteX84" fmla="*/ 4293705 w 6887818"/>
                    <a:gd name="connsiteY84" fmla="*/ 318053 h 3309731"/>
                    <a:gd name="connsiteX85" fmla="*/ 4462670 w 6887818"/>
                    <a:gd name="connsiteY85" fmla="*/ 298174 h 3309731"/>
                    <a:gd name="connsiteX86" fmla="*/ 4701209 w 6887818"/>
                    <a:gd name="connsiteY86" fmla="*/ 278296 h 3309731"/>
                    <a:gd name="connsiteX87" fmla="*/ 4740966 w 6887818"/>
                    <a:gd name="connsiteY87" fmla="*/ 268357 h 3309731"/>
                    <a:gd name="connsiteX88" fmla="*/ 4959626 w 6887818"/>
                    <a:gd name="connsiteY88" fmla="*/ 248479 h 3309731"/>
                    <a:gd name="connsiteX89" fmla="*/ 5128592 w 6887818"/>
                    <a:gd name="connsiteY89" fmla="*/ 218661 h 3309731"/>
                    <a:gd name="connsiteX90" fmla="*/ 5188226 w 6887818"/>
                    <a:gd name="connsiteY90" fmla="*/ 198783 h 3309731"/>
                    <a:gd name="connsiteX91" fmla="*/ 5317435 w 6887818"/>
                    <a:gd name="connsiteY91" fmla="*/ 178905 h 3309731"/>
                    <a:gd name="connsiteX92" fmla="*/ 5396948 w 6887818"/>
                    <a:gd name="connsiteY92" fmla="*/ 159026 h 3309731"/>
                    <a:gd name="connsiteX93" fmla="*/ 5516218 w 6887818"/>
                    <a:gd name="connsiteY93" fmla="*/ 149087 h 3309731"/>
                    <a:gd name="connsiteX94" fmla="*/ 5595731 w 6887818"/>
                    <a:gd name="connsiteY94" fmla="*/ 139148 h 3309731"/>
                    <a:gd name="connsiteX95" fmla="*/ 5744818 w 6887818"/>
                    <a:gd name="connsiteY95" fmla="*/ 119270 h 3309731"/>
                    <a:gd name="connsiteX96" fmla="*/ 5784574 w 6887818"/>
                    <a:gd name="connsiteY96" fmla="*/ 109331 h 3309731"/>
                    <a:gd name="connsiteX97" fmla="*/ 5923722 w 6887818"/>
                    <a:gd name="connsiteY97" fmla="*/ 79513 h 3309731"/>
                    <a:gd name="connsiteX98" fmla="*/ 6023113 w 6887818"/>
                    <a:gd name="connsiteY98" fmla="*/ 49696 h 3309731"/>
                    <a:gd name="connsiteX99" fmla="*/ 6251713 w 6887818"/>
                    <a:gd name="connsiteY99" fmla="*/ 19879 h 3309731"/>
                    <a:gd name="connsiteX100" fmla="*/ 6361044 w 6887818"/>
                    <a:gd name="connsiteY100" fmla="*/ 0 h 3309731"/>
                    <a:gd name="connsiteX101" fmla="*/ 6887818 w 6887818"/>
                    <a:gd name="connsiteY101" fmla="*/ 9940 h 3309731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23722 w 6887818"/>
                    <a:gd name="connsiteY97" fmla="*/ 82295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784574 w 6887818"/>
                    <a:gd name="connsiteY97" fmla="*/ 112113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42991 w 6887818"/>
                    <a:gd name="connsiteY99" fmla="*/ 112113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299791 h 3299791"/>
                    <a:gd name="connsiteX1" fmla="*/ 39757 w 6887818"/>
                    <a:gd name="connsiteY1" fmla="*/ 3190460 h 3299791"/>
                    <a:gd name="connsiteX2" fmla="*/ 49696 w 6887818"/>
                    <a:gd name="connsiteY2" fmla="*/ 3160643 h 3299791"/>
                    <a:gd name="connsiteX3" fmla="*/ 69574 w 6887818"/>
                    <a:gd name="connsiteY3" fmla="*/ 3130826 h 3299791"/>
                    <a:gd name="connsiteX4" fmla="*/ 89452 w 6887818"/>
                    <a:gd name="connsiteY4" fmla="*/ 3061252 h 3299791"/>
                    <a:gd name="connsiteX5" fmla="*/ 119270 w 6887818"/>
                    <a:gd name="connsiteY5" fmla="*/ 2951921 h 3299791"/>
                    <a:gd name="connsiteX6" fmla="*/ 139148 w 6887818"/>
                    <a:gd name="connsiteY6" fmla="*/ 2872408 h 3299791"/>
                    <a:gd name="connsiteX7" fmla="*/ 159026 w 6887818"/>
                    <a:gd name="connsiteY7" fmla="*/ 2842591 h 3299791"/>
                    <a:gd name="connsiteX8" fmla="*/ 168966 w 6887818"/>
                    <a:gd name="connsiteY8" fmla="*/ 2802834 h 3299791"/>
                    <a:gd name="connsiteX9" fmla="*/ 178905 w 6887818"/>
                    <a:gd name="connsiteY9" fmla="*/ 2773017 h 3299791"/>
                    <a:gd name="connsiteX10" fmla="*/ 198783 w 6887818"/>
                    <a:gd name="connsiteY10" fmla="*/ 2693504 h 3299791"/>
                    <a:gd name="connsiteX11" fmla="*/ 218661 w 6887818"/>
                    <a:gd name="connsiteY11" fmla="*/ 2663686 h 3299791"/>
                    <a:gd name="connsiteX12" fmla="*/ 258418 w 6887818"/>
                    <a:gd name="connsiteY12" fmla="*/ 2574234 h 3299791"/>
                    <a:gd name="connsiteX13" fmla="*/ 268357 w 6887818"/>
                    <a:gd name="connsiteY13" fmla="*/ 2534478 h 3299791"/>
                    <a:gd name="connsiteX14" fmla="*/ 278296 w 6887818"/>
                    <a:gd name="connsiteY14" fmla="*/ 2484782 h 3299791"/>
                    <a:gd name="connsiteX15" fmla="*/ 318052 w 6887818"/>
                    <a:gd name="connsiteY15" fmla="*/ 2435086 h 3299791"/>
                    <a:gd name="connsiteX16" fmla="*/ 327992 w 6887818"/>
                    <a:gd name="connsiteY16" fmla="*/ 2405269 h 3299791"/>
                    <a:gd name="connsiteX17" fmla="*/ 367748 w 6887818"/>
                    <a:gd name="connsiteY17" fmla="*/ 2345634 h 3299791"/>
                    <a:gd name="connsiteX18" fmla="*/ 377687 w 6887818"/>
                    <a:gd name="connsiteY18" fmla="*/ 2315817 h 3299791"/>
                    <a:gd name="connsiteX19" fmla="*/ 437322 w 6887818"/>
                    <a:gd name="connsiteY19" fmla="*/ 2266121 h 3299791"/>
                    <a:gd name="connsiteX20" fmla="*/ 487018 w 6887818"/>
                    <a:gd name="connsiteY20" fmla="*/ 2206486 h 3299791"/>
                    <a:gd name="connsiteX21" fmla="*/ 526774 w 6887818"/>
                    <a:gd name="connsiteY21" fmla="*/ 2126973 h 3299791"/>
                    <a:gd name="connsiteX22" fmla="*/ 556592 w 6887818"/>
                    <a:gd name="connsiteY22" fmla="*/ 2107095 h 3299791"/>
                    <a:gd name="connsiteX23" fmla="*/ 606287 w 6887818"/>
                    <a:gd name="connsiteY23" fmla="*/ 2037521 h 3299791"/>
                    <a:gd name="connsiteX24" fmla="*/ 646044 w 6887818"/>
                    <a:gd name="connsiteY24" fmla="*/ 2017643 h 3299791"/>
                    <a:gd name="connsiteX25" fmla="*/ 735496 w 6887818"/>
                    <a:gd name="connsiteY25" fmla="*/ 1948069 h 3299791"/>
                    <a:gd name="connsiteX26" fmla="*/ 745435 w 6887818"/>
                    <a:gd name="connsiteY26" fmla="*/ 1908313 h 3299791"/>
                    <a:gd name="connsiteX27" fmla="*/ 785192 w 6887818"/>
                    <a:gd name="connsiteY27" fmla="*/ 1858617 h 3299791"/>
                    <a:gd name="connsiteX28" fmla="*/ 884583 w 6887818"/>
                    <a:gd name="connsiteY28" fmla="*/ 1798982 h 3299791"/>
                    <a:gd name="connsiteX29" fmla="*/ 934279 w 6887818"/>
                    <a:gd name="connsiteY29" fmla="*/ 1749286 h 3299791"/>
                    <a:gd name="connsiteX30" fmla="*/ 974035 w 6887818"/>
                    <a:gd name="connsiteY30" fmla="*/ 1719469 h 3299791"/>
                    <a:gd name="connsiteX31" fmla="*/ 993913 w 6887818"/>
                    <a:gd name="connsiteY31" fmla="*/ 1689652 h 3299791"/>
                    <a:gd name="connsiteX32" fmla="*/ 1023731 w 6887818"/>
                    <a:gd name="connsiteY32" fmla="*/ 1659834 h 3299791"/>
                    <a:gd name="connsiteX33" fmla="*/ 1033670 w 6887818"/>
                    <a:gd name="connsiteY33" fmla="*/ 1630017 h 3299791"/>
                    <a:gd name="connsiteX34" fmla="*/ 1123122 w 6887818"/>
                    <a:gd name="connsiteY34" fmla="*/ 1580321 h 3299791"/>
                    <a:gd name="connsiteX35" fmla="*/ 1202635 w 6887818"/>
                    <a:gd name="connsiteY35" fmla="*/ 1490869 h 3299791"/>
                    <a:gd name="connsiteX36" fmla="*/ 1252331 w 6887818"/>
                    <a:gd name="connsiteY36" fmla="*/ 1470991 h 3299791"/>
                    <a:gd name="connsiteX37" fmla="*/ 1282148 w 6887818"/>
                    <a:gd name="connsiteY37" fmla="*/ 1461052 h 3299791"/>
                    <a:gd name="connsiteX38" fmla="*/ 1351722 w 6887818"/>
                    <a:gd name="connsiteY38" fmla="*/ 1431234 h 3299791"/>
                    <a:gd name="connsiteX39" fmla="*/ 1421296 w 6887818"/>
                    <a:gd name="connsiteY39" fmla="*/ 1381539 h 3299791"/>
                    <a:gd name="connsiteX40" fmla="*/ 1530626 w 6887818"/>
                    <a:gd name="connsiteY40" fmla="*/ 1331843 h 3299791"/>
                    <a:gd name="connsiteX41" fmla="*/ 1570383 w 6887818"/>
                    <a:gd name="connsiteY41" fmla="*/ 1302026 h 3299791"/>
                    <a:gd name="connsiteX42" fmla="*/ 1620079 w 6887818"/>
                    <a:gd name="connsiteY42" fmla="*/ 1252330 h 3299791"/>
                    <a:gd name="connsiteX43" fmla="*/ 1649896 w 6887818"/>
                    <a:gd name="connsiteY43" fmla="*/ 1242391 h 3299791"/>
                    <a:gd name="connsiteX44" fmla="*/ 1709531 w 6887818"/>
                    <a:gd name="connsiteY44" fmla="*/ 1202634 h 3299791"/>
                    <a:gd name="connsiteX45" fmla="*/ 1749287 w 6887818"/>
                    <a:gd name="connsiteY45" fmla="*/ 1192695 h 3299791"/>
                    <a:gd name="connsiteX46" fmla="*/ 1779105 w 6887818"/>
                    <a:gd name="connsiteY46" fmla="*/ 1172817 h 3299791"/>
                    <a:gd name="connsiteX47" fmla="*/ 1789044 w 6887818"/>
                    <a:gd name="connsiteY47" fmla="*/ 1143000 h 3299791"/>
                    <a:gd name="connsiteX48" fmla="*/ 1848679 w 6887818"/>
                    <a:gd name="connsiteY48" fmla="*/ 1123121 h 3299791"/>
                    <a:gd name="connsiteX49" fmla="*/ 1928192 w 6887818"/>
                    <a:gd name="connsiteY49" fmla="*/ 1093304 h 3299791"/>
                    <a:gd name="connsiteX50" fmla="*/ 1958009 w 6887818"/>
                    <a:gd name="connsiteY50" fmla="*/ 1073426 h 3299791"/>
                    <a:gd name="connsiteX51" fmla="*/ 1987826 w 6887818"/>
                    <a:gd name="connsiteY51" fmla="*/ 1063486 h 3299791"/>
                    <a:gd name="connsiteX52" fmla="*/ 2077279 w 6887818"/>
                    <a:gd name="connsiteY52" fmla="*/ 1033669 h 3299791"/>
                    <a:gd name="connsiteX53" fmla="*/ 2097157 w 6887818"/>
                    <a:gd name="connsiteY53" fmla="*/ 1003852 h 3299791"/>
                    <a:gd name="connsiteX54" fmla="*/ 2136913 w 6887818"/>
                    <a:gd name="connsiteY54" fmla="*/ 983973 h 3299791"/>
                    <a:gd name="connsiteX55" fmla="*/ 2206487 w 6887818"/>
                    <a:gd name="connsiteY55" fmla="*/ 954156 h 3299791"/>
                    <a:gd name="connsiteX56" fmla="*/ 2236305 w 6887818"/>
                    <a:gd name="connsiteY56" fmla="*/ 934278 h 3299791"/>
                    <a:gd name="connsiteX57" fmla="*/ 2276061 w 6887818"/>
                    <a:gd name="connsiteY57" fmla="*/ 924339 h 3299791"/>
                    <a:gd name="connsiteX58" fmla="*/ 2315818 w 6887818"/>
                    <a:gd name="connsiteY58" fmla="*/ 884582 h 3299791"/>
                    <a:gd name="connsiteX59" fmla="*/ 2415209 w 6887818"/>
                    <a:gd name="connsiteY59" fmla="*/ 844826 h 3299791"/>
                    <a:gd name="connsiteX60" fmla="*/ 2464905 w 6887818"/>
                    <a:gd name="connsiteY60" fmla="*/ 824947 h 3299791"/>
                    <a:gd name="connsiteX61" fmla="*/ 2554357 w 6887818"/>
                    <a:gd name="connsiteY61" fmla="*/ 805069 h 3299791"/>
                    <a:gd name="connsiteX62" fmla="*/ 2594113 w 6887818"/>
                    <a:gd name="connsiteY62" fmla="*/ 775252 h 3299791"/>
                    <a:gd name="connsiteX63" fmla="*/ 2613992 w 6887818"/>
                    <a:gd name="connsiteY63" fmla="*/ 755373 h 3299791"/>
                    <a:gd name="connsiteX64" fmla="*/ 2643809 w 6887818"/>
                    <a:gd name="connsiteY64" fmla="*/ 745434 h 3299791"/>
                    <a:gd name="connsiteX65" fmla="*/ 2673626 w 6887818"/>
                    <a:gd name="connsiteY65" fmla="*/ 725556 h 3299791"/>
                    <a:gd name="connsiteX66" fmla="*/ 2733261 w 6887818"/>
                    <a:gd name="connsiteY66" fmla="*/ 705678 h 3299791"/>
                    <a:gd name="connsiteX67" fmla="*/ 2763079 w 6887818"/>
                    <a:gd name="connsiteY67" fmla="*/ 695739 h 3299791"/>
                    <a:gd name="connsiteX68" fmla="*/ 2842592 w 6887818"/>
                    <a:gd name="connsiteY68" fmla="*/ 665921 h 3299791"/>
                    <a:gd name="connsiteX69" fmla="*/ 2892287 w 6887818"/>
                    <a:gd name="connsiteY69" fmla="*/ 636104 h 3299791"/>
                    <a:gd name="connsiteX70" fmla="*/ 2932044 w 6887818"/>
                    <a:gd name="connsiteY70" fmla="*/ 616226 h 3299791"/>
                    <a:gd name="connsiteX71" fmla="*/ 2961861 w 6887818"/>
                    <a:gd name="connsiteY71" fmla="*/ 606286 h 3299791"/>
                    <a:gd name="connsiteX72" fmla="*/ 3041374 w 6887818"/>
                    <a:gd name="connsiteY72" fmla="*/ 586408 h 3299791"/>
                    <a:gd name="connsiteX73" fmla="*/ 3190461 w 6887818"/>
                    <a:gd name="connsiteY73" fmla="*/ 536713 h 3299791"/>
                    <a:gd name="connsiteX74" fmla="*/ 3220279 w 6887818"/>
                    <a:gd name="connsiteY74" fmla="*/ 516834 h 3299791"/>
                    <a:gd name="connsiteX75" fmla="*/ 3269974 w 6887818"/>
                    <a:gd name="connsiteY75" fmla="*/ 506895 h 3299791"/>
                    <a:gd name="connsiteX76" fmla="*/ 3389244 w 6887818"/>
                    <a:gd name="connsiteY76" fmla="*/ 487017 h 3299791"/>
                    <a:gd name="connsiteX77" fmla="*/ 3538331 w 6887818"/>
                    <a:gd name="connsiteY77" fmla="*/ 467139 h 3299791"/>
                    <a:gd name="connsiteX78" fmla="*/ 3697357 w 6887818"/>
                    <a:gd name="connsiteY78" fmla="*/ 447260 h 3299791"/>
                    <a:gd name="connsiteX79" fmla="*/ 3846444 w 6887818"/>
                    <a:gd name="connsiteY79" fmla="*/ 427382 h 3299791"/>
                    <a:gd name="connsiteX80" fmla="*/ 3916018 w 6887818"/>
                    <a:gd name="connsiteY80" fmla="*/ 407504 h 3299791"/>
                    <a:gd name="connsiteX81" fmla="*/ 3975652 w 6887818"/>
                    <a:gd name="connsiteY81" fmla="*/ 387626 h 3299791"/>
                    <a:gd name="connsiteX82" fmla="*/ 4134679 w 6887818"/>
                    <a:gd name="connsiteY82" fmla="*/ 357808 h 3299791"/>
                    <a:gd name="connsiteX83" fmla="*/ 4263887 w 6887818"/>
                    <a:gd name="connsiteY83" fmla="*/ 318052 h 3299791"/>
                    <a:gd name="connsiteX84" fmla="*/ 4293705 w 6887818"/>
                    <a:gd name="connsiteY84" fmla="*/ 308113 h 3299791"/>
                    <a:gd name="connsiteX85" fmla="*/ 4462670 w 6887818"/>
                    <a:gd name="connsiteY85" fmla="*/ 288234 h 3299791"/>
                    <a:gd name="connsiteX86" fmla="*/ 4701209 w 6887818"/>
                    <a:gd name="connsiteY86" fmla="*/ 268356 h 3299791"/>
                    <a:gd name="connsiteX87" fmla="*/ 4740966 w 6887818"/>
                    <a:gd name="connsiteY87" fmla="*/ 258417 h 3299791"/>
                    <a:gd name="connsiteX88" fmla="*/ 4959626 w 6887818"/>
                    <a:gd name="connsiteY88" fmla="*/ 238539 h 3299791"/>
                    <a:gd name="connsiteX89" fmla="*/ 5128592 w 6887818"/>
                    <a:gd name="connsiteY89" fmla="*/ 208721 h 3299791"/>
                    <a:gd name="connsiteX90" fmla="*/ 5188226 w 6887818"/>
                    <a:gd name="connsiteY90" fmla="*/ 188843 h 3299791"/>
                    <a:gd name="connsiteX91" fmla="*/ 5317435 w 6887818"/>
                    <a:gd name="connsiteY91" fmla="*/ 198783 h 3299791"/>
                    <a:gd name="connsiteX92" fmla="*/ 5426766 w 6887818"/>
                    <a:gd name="connsiteY92" fmla="*/ 208721 h 3299791"/>
                    <a:gd name="connsiteX93" fmla="*/ 5526157 w 6887818"/>
                    <a:gd name="connsiteY93" fmla="*/ 198782 h 3299791"/>
                    <a:gd name="connsiteX94" fmla="*/ 5595731 w 6887818"/>
                    <a:gd name="connsiteY94" fmla="*/ 129208 h 3299791"/>
                    <a:gd name="connsiteX95" fmla="*/ 5625548 w 6887818"/>
                    <a:gd name="connsiteY95" fmla="*/ 178904 h 3299791"/>
                    <a:gd name="connsiteX96" fmla="*/ 5744818 w 6887818"/>
                    <a:gd name="connsiteY96" fmla="*/ 139148 h 3299791"/>
                    <a:gd name="connsiteX97" fmla="*/ 5854148 w 6887818"/>
                    <a:gd name="connsiteY97" fmla="*/ 159025 h 3299791"/>
                    <a:gd name="connsiteX98" fmla="*/ 5943600 w 6887818"/>
                    <a:gd name="connsiteY98" fmla="*/ 119269 h 3299791"/>
                    <a:gd name="connsiteX99" fmla="*/ 6042991 w 6887818"/>
                    <a:gd name="connsiteY99" fmla="*/ 99391 h 3299791"/>
                    <a:gd name="connsiteX100" fmla="*/ 6271591 w 6887818"/>
                    <a:gd name="connsiteY100" fmla="*/ 59635 h 3299791"/>
                    <a:gd name="connsiteX101" fmla="*/ 6460435 w 6887818"/>
                    <a:gd name="connsiteY101" fmla="*/ 49694 h 3299791"/>
                    <a:gd name="connsiteX102" fmla="*/ 6887818 w 6887818"/>
                    <a:gd name="connsiteY102" fmla="*/ 0 h 3299791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595731 w 6887818"/>
                    <a:gd name="connsiteY94" fmla="*/ 89452 h 3260035"/>
                    <a:gd name="connsiteX95" fmla="*/ 5625548 w 6887818"/>
                    <a:gd name="connsiteY95" fmla="*/ 139148 h 3260035"/>
                    <a:gd name="connsiteX96" fmla="*/ 5744818 w 6887818"/>
                    <a:gd name="connsiteY96" fmla="*/ 99392 h 3260035"/>
                    <a:gd name="connsiteX97" fmla="*/ 5854148 w 6887818"/>
                    <a:gd name="connsiteY97" fmla="*/ 119269 h 3260035"/>
                    <a:gd name="connsiteX98" fmla="*/ 5943600 w 6887818"/>
                    <a:gd name="connsiteY98" fmla="*/ 79513 h 3260035"/>
                    <a:gd name="connsiteX99" fmla="*/ 6042991 w 6887818"/>
                    <a:gd name="connsiteY99" fmla="*/ 59635 h 3260035"/>
                    <a:gd name="connsiteX100" fmla="*/ 6271591 w 6887818"/>
                    <a:gd name="connsiteY100" fmla="*/ 19879 h 3260035"/>
                    <a:gd name="connsiteX101" fmla="*/ 6460435 w 6887818"/>
                    <a:gd name="connsiteY101" fmla="*/ 9938 h 3260035"/>
                    <a:gd name="connsiteX102" fmla="*/ 6887818 w 6887818"/>
                    <a:gd name="connsiteY102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19879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69573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54148 w 6887818"/>
                    <a:gd name="connsiteY96" fmla="*/ 79513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74026 w 6887818"/>
                    <a:gd name="connsiteY96" fmla="*/ 39757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130013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357192 w 6887818"/>
                    <a:gd name="connsiteY92" fmla="*/ 80317 h 3231022"/>
                    <a:gd name="connsiteX93" fmla="*/ 5456584 w 6887818"/>
                    <a:gd name="connsiteY93" fmla="*/ 90256 h 3231022"/>
                    <a:gd name="connsiteX94" fmla="*/ 5526157 w 6887818"/>
                    <a:gd name="connsiteY94" fmla="*/ 90256 h 3231022"/>
                    <a:gd name="connsiteX95" fmla="*/ 5635487 w 6887818"/>
                    <a:gd name="connsiteY95" fmla="*/ 80317 h 3231022"/>
                    <a:gd name="connsiteX96" fmla="*/ 5744818 w 6887818"/>
                    <a:gd name="connsiteY96" fmla="*/ 70379 h 3231022"/>
                    <a:gd name="connsiteX97" fmla="*/ 5874026 w 6887818"/>
                    <a:gd name="connsiteY97" fmla="*/ 50500 h 3231022"/>
                    <a:gd name="connsiteX98" fmla="*/ 5943600 w 6887818"/>
                    <a:gd name="connsiteY98" fmla="*/ 50500 h 3231022"/>
                    <a:gd name="connsiteX99" fmla="*/ 6042991 w 6887818"/>
                    <a:gd name="connsiteY99" fmla="*/ 30622 h 3231022"/>
                    <a:gd name="connsiteX100" fmla="*/ 6271591 w 6887818"/>
                    <a:gd name="connsiteY100" fmla="*/ 20684 h 3231022"/>
                    <a:gd name="connsiteX101" fmla="*/ 6460435 w 6887818"/>
                    <a:gd name="connsiteY101" fmla="*/ 40560 h 3231022"/>
                    <a:gd name="connsiteX102" fmla="*/ 6490252 w 6887818"/>
                    <a:gd name="connsiteY102" fmla="*/ 804 h 3231022"/>
                    <a:gd name="connsiteX103" fmla="*/ 6887818 w 6887818"/>
                    <a:gd name="connsiteY103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57192 w 6887818"/>
                    <a:gd name="connsiteY91" fmla="*/ 80317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60435 w 6887818"/>
                    <a:gd name="connsiteY99" fmla="*/ 40560 h 3231022"/>
                    <a:gd name="connsiteX100" fmla="*/ 6490252 w 6887818"/>
                    <a:gd name="connsiteY100" fmla="*/ 804 h 3231022"/>
                    <a:gd name="connsiteX101" fmla="*/ 6887818 w 6887818"/>
                    <a:gd name="connsiteY101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90252 w 6887818"/>
                    <a:gd name="connsiteY99" fmla="*/ 804 h 3231022"/>
                    <a:gd name="connsiteX100" fmla="*/ 6887818 w 6887818"/>
                    <a:gd name="connsiteY100" fmla="*/ 10743 h 3231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</a:cxnLst>
                  <a:rect l="l" t="t" r="r" b="b"/>
                  <a:pathLst>
                    <a:path w="6887818" h="3231022">
                      <a:moveTo>
                        <a:pt x="0" y="3231022"/>
                      </a:moveTo>
                      <a:cubicBezTo>
                        <a:pt x="27662" y="3161869"/>
                        <a:pt x="14236" y="3198254"/>
                        <a:pt x="39757" y="3121691"/>
                      </a:cubicBezTo>
                      <a:cubicBezTo>
                        <a:pt x="43070" y="3111752"/>
                        <a:pt x="43885" y="3100591"/>
                        <a:pt x="49696" y="3091874"/>
                      </a:cubicBezTo>
                      <a:lnTo>
                        <a:pt x="69574" y="3062057"/>
                      </a:lnTo>
                      <a:cubicBezTo>
                        <a:pt x="93411" y="2990543"/>
                        <a:pt x="64483" y="3079871"/>
                        <a:pt x="89452" y="2992483"/>
                      </a:cubicBezTo>
                      <a:cubicBezTo>
                        <a:pt x="108495" y="2925836"/>
                        <a:pt x="95644" y="3001281"/>
                        <a:pt x="119270" y="2883152"/>
                      </a:cubicBezTo>
                      <a:cubicBezTo>
                        <a:pt x="123050" y="2864252"/>
                        <a:pt x="128961" y="2824013"/>
                        <a:pt x="139148" y="2803639"/>
                      </a:cubicBezTo>
                      <a:cubicBezTo>
                        <a:pt x="144490" y="2792955"/>
                        <a:pt x="152400" y="2783761"/>
                        <a:pt x="159026" y="2773822"/>
                      </a:cubicBezTo>
                      <a:cubicBezTo>
                        <a:pt x="162339" y="2760570"/>
                        <a:pt x="165213" y="2747200"/>
                        <a:pt x="168966" y="2734065"/>
                      </a:cubicBezTo>
                      <a:cubicBezTo>
                        <a:pt x="171844" y="2723992"/>
                        <a:pt x="176148" y="2714355"/>
                        <a:pt x="178905" y="2704248"/>
                      </a:cubicBezTo>
                      <a:cubicBezTo>
                        <a:pt x="186093" y="2677891"/>
                        <a:pt x="183629" y="2647467"/>
                        <a:pt x="198783" y="2624735"/>
                      </a:cubicBezTo>
                      <a:cubicBezTo>
                        <a:pt x="205409" y="2614796"/>
                        <a:pt x="213810" y="2605833"/>
                        <a:pt x="218661" y="2594917"/>
                      </a:cubicBezTo>
                      <a:cubicBezTo>
                        <a:pt x="265970" y="2488471"/>
                        <a:pt x="213431" y="2572944"/>
                        <a:pt x="258418" y="2505465"/>
                      </a:cubicBezTo>
                      <a:cubicBezTo>
                        <a:pt x="261731" y="2492213"/>
                        <a:pt x="265394" y="2479044"/>
                        <a:pt x="268357" y="2465709"/>
                      </a:cubicBezTo>
                      <a:cubicBezTo>
                        <a:pt x="272022" y="2449218"/>
                        <a:pt x="272364" y="2431831"/>
                        <a:pt x="278296" y="2416013"/>
                      </a:cubicBezTo>
                      <a:cubicBezTo>
                        <a:pt x="285818" y="2395954"/>
                        <a:pt x="303498" y="2380871"/>
                        <a:pt x="318052" y="2366317"/>
                      </a:cubicBezTo>
                      <a:cubicBezTo>
                        <a:pt x="321365" y="2356378"/>
                        <a:pt x="322904" y="2345658"/>
                        <a:pt x="327992" y="2336500"/>
                      </a:cubicBezTo>
                      <a:cubicBezTo>
                        <a:pt x="339594" y="2315616"/>
                        <a:pt x="360193" y="2299530"/>
                        <a:pt x="367748" y="2276865"/>
                      </a:cubicBezTo>
                      <a:cubicBezTo>
                        <a:pt x="371061" y="2266926"/>
                        <a:pt x="370980" y="2255096"/>
                        <a:pt x="377687" y="2247048"/>
                      </a:cubicBezTo>
                      <a:cubicBezTo>
                        <a:pt x="402753" y="2216969"/>
                        <a:pt x="418282" y="2225912"/>
                        <a:pt x="437322" y="2197352"/>
                      </a:cubicBezTo>
                      <a:cubicBezTo>
                        <a:pt x="477673" y="2136824"/>
                        <a:pt x="432673" y="2173948"/>
                        <a:pt x="487018" y="2137717"/>
                      </a:cubicBezTo>
                      <a:cubicBezTo>
                        <a:pt x="502805" y="2090355"/>
                        <a:pt x="495235" y="2083435"/>
                        <a:pt x="526774" y="2058204"/>
                      </a:cubicBezTo>
                      <a:cubicBezTo>
                        <a:pt x="536102" y="2050742"/>
                        <a:pt x="546653" y="2044952"/>
                        <a:pt x="556592" y="2038326"/>
                      </a:cubicBezTo>
                      <a:cubicBezTo>
                        <a:pt x="565902" y="2024360"/>
                        <a:pt x="596700" y="1976969"/>
                        <a:pt x="606287" y="1968752"/>
                      </a:cubicBezTo>
                      <a:cubicBezTo>
                        <a:pt x="617537" y="1959110"/>
                        <a:pt x="632792" y="1955500"/>
                        <a:pt x="646044" y="1948874"/>
                      </a:cubicBezTo>
                      <a:cubicBezTo>
                        <a:pt x="713087" y="1881831"/>
                        <a:pt x="679009" y="1898129"/>
                        <a:pt x="735496" y="1879300"/>
                      </a:cubicBezTo>
                      <a:cubicBezTo>
                        <a:pt x="738809" y="1866048"/>
                        <a:pt x="740054" y="1852099"/>
                        <a:pt x="745435" y="1839544"/>
                      </a:cubicBezTo>
                      <a:cubicBezTo>
                        <a:pt x="750753" y="1827135"/>
                        <a:pt x="772366" y="1798399"/>
                        <a:pt x="785192" y="1789848"/>
                      </a:cubicBezTo>
                      <a:cubicBezTo>
                        <a:pt x="832250" y="1758477"/>
                        <a:pt x="835303" y="1779493"/>
                        <a:pt x="884583" y="1730213"/>
                      </a:cubicBezTo>
                      <a:cubicBezTo>
                        <a:pt x="901148" y="1713648"/>
                        <a:pt x="915537" y="1694573"/>
                        <a:pt x="934279" y="1680517"/>
                      </a:cubicBezTo>
                      <a:cubicBezTo>
                        <a:pt x="947531" y="1670578"/>
                        <a:pt x="962322" y="1662413"/>
                        <a:pt x="974035" y="1650700"/>
                      </a:cubicBezTo>
                      <a:cubicBezTo>
                        <a:pt x="982482" y="1642253"/>
                        <a:pt x="986266" y="1630060"/>
                        <a:pt x="993913" y="1620883"/>
                      </a:cubicBezTo>
                      <a:cubicBezTo>
                        <a:pt x="1002912" y="1610085"/>
                        <a:pt x="1013792" y="1601004"/>
                        <a:pt x="1023731" y="1591065"/>
                      </a:cubicBezTo>
                      <a:cubicBezTo>
                        <a:pt x="1027044" y="1581126"/>
                        <a:pt x="1026262" y="1568656"/>
                        <a:pt x="1033670" y="1561248"/>
                      </a:cubicBezTo>
                      <a:cubicBezTo>
                        <a:pt x="1067847" y="1527071"/>
                        <a:pt x="1085627" y="1524050"/>
                        <a:pt x="1123122" y="1511552"/>
                      </a:cubicBezTo>
                      <a:cubicBezTo>
                        <a:pt x="1142815" y="1482013"/>
                        <a:pt x="1171689" y="1434478"/>
                        <a:pt x="1202635" y="1422100"/>
                      </a:cubicBezTo>
                      <a:cubicBezTo>
                        <a:pt x="1219200" y="1415474"/>
                        <a:pt x="1235626" y="1408486"/>
                        <a:pt x="1252331" y="1402222"/>
                      </a:cubicBezTo>
                      <a:cubicBezTo>
                        <a:pt x="1262141" y="1398543"/>
                        <a:pt x="1272518" y="1396410"/>
                        <a:pt x="1282148" y="1392283"/>
                      </a:cubicBezTo>
                      <a:cubicBezTo>
                        <a:pt x="1368120" y="1355437"/>
                        <a:pt x="1281796" y="1385774"/>
                        <a:pt x="1351722" y="1362465"/>
                      </a:cubicBezTo>
                      <a:cubicBezTo>
                        <a:pt x="1357059" y="1358462"/>
                        <a:pt x="1409407" y="1318054"/>
                        <a:pt x="1421296" y="1312770"/>
                      </a:cubicBezTo>
                      <a:cubicBezTo>
                        <a:pt x="1516223" y="1270580"/>
                        <a:pt x="1447323" y="1318609"/>
                        <a:pt x="1530626" y="1263074"/>
                      </a:cubicBezTo>
                      <a:cubicBezTo>
                        <a:pt x="1544409" y="1253885"/>
                        <a:pt x="1558002" y="1244262"/>
                        <a:pt x="1570383" y="1233257"/>
                      </a:cubicBezTo>
                      <a:cubicBezTo>
                        <a:pt x="1587893" y="1217693"/>
                        <a:pt x="1597854" y="1190969"/>
                        <a:pt x="1620079" y="1183561"/>
                      </a:cubicBezTo>
                      <a:cubicBezTo>
                        <a:pt x="1630018" y="1180248"/>
                        <a:pt x="1640738" y="1178710"/>
                        <a:pt x="1649896" y="1173622"/>
                      </a:cubicBezTo>
                      <a:cubicBezTo>
                        <a:pt x="1670780" y="1162020"/>
                        <a:pt x="1686353" y="1139659"/>
                        <a:pt x="1709531" y="1133865"/>
                      </a:cubicBezTo>
                      <a:lnTo>
                        <a:pt x="1749287" y="1123926"/>
                      </a:lnTo>
                      <a:cubicBezTo>
                        <a:pt x="1759226" y="1117300"/>
                        <a:pt x="1771643" y="1113376"/>
                        <a:pt x="1779105" y="1104048"/>
                      </a:cubicBezTo>
                      <a:cubicBezTo>
                        <a:pt x="1785650" y="1095867"/>
                        <a:pt x="1780519" y="1080320"/>
                        <a:pt x="1789044" y="1074231"/>
                      </a:cubicBezTo>
                      <a:cubicBezTo>
                        <a:pt x="1806095" y="1062052"/>
                        <a:pt x="1848679" y="1054352"/>
                        <a:pt x="1848679" y="1054352"/>
                      </a:cubicBezTo>
                      <a:cubicBezTo>
                        <a:pt x="1918605" y="1007735"/>
                        <a:pt x="1829938" y="1061380"/>
                        <a:pt x="1928192" y="1024535"/>
                      </a:cubicBezTo>
                      <a:cubicBezTo>
                        <a:pt x="1939377" y="1020341"/>
                        <a:pt x="1947325" y="1009999"/>
                        <a:pt x="1958009" y="1004657"/>
                      </a:cubicBezTo>
                      <a:cubicBezTo>
                        <a:pt x="1967380" y="999972"/>
                        <a:pt x="1978016" y="998396"/>
                        <a:pt x="1987826" y="994717"/>
                      </a:cubicBezTo>
                      <a:cubicBezTo>
                        <a:pt x="2062672" y="966649"/>
                        <a:pt x="2010668" y="981552"/>
                        <a:pt x="2077279" y="964900"/>
                      </a:cubicBezTo>
                      <a:cubicBezTo>
                        <a:pt x="2083905" y="954961"/>
                        <a:pt x="2087981" y="942730"/>
                        <a:pt x="2097157" y="935083"/>
                      </a:cubicBezTo>
                      <a:cubicBezTo>
                        <a:pt x="2108539" y="925598"/>
                        <a:pt x="2124049" y="922555"/>
                        <a:pt x="2136913" y="915204"/>
                      </a:cubicBezTo>
                      <a:cubicBezTo>
                        <a:pt x="2190296" y="884699"/>
                        <a:pt x="2141193" y="901711"/>
                        <a:pt x="2206487" y="885387"/>
                      </a:cubicBezTo>
                      <a:cubicBezTo>
                        <a:pt x="2216426" y="878761"/>
                        <a:pt x="2225325" y="870214"/>
                        <a:pt x="2236305" y="865509"/>
                      </a:cubicBezTo>
                      <a:cubicBezTo>
                        <a:pt x="2248860" y="860128"/>
                        <a:pt x="2264477" y="862810"/>
                        <a:pt x="2276061" y="855570"/>
                      </a:cubicBezTo>
                      <a:cubicBezTo>
                        <a:pt x="2291954" y="845637"/>
                        <a:pt x="2299055" y="824195"/>
                        <a:pt x="2315818" y="815813"/>
                      </a:cubicBezTo>
                      <a:cubicBezTo>
                        <a:pt x="2385898" y="780773"/>
                        <a:pt x="2325138" y="808810"/>
                        <a:pt x="2415209" y="776057"/>
                      </a:cubicBezTo>
                      <a:cubicBezTo>
                        <a:pt x="2431976" y="769960"/>
                        <a:pt x="2447979" y="761820"/>
                        <a:pt x="2464905" y="756178"/>
                      </a:cubicBezTo>
                      <a:cubicBezTo>
                        <a:pt x="2485959" y="749160"/>
                        <a:pt x="2534664" y="740239"/>
                        <a:pt x="2554357" y="736300"/>
                      </a:cubicBezTo>
                      <a:cubicBezTo>
                        <a:pt x="2567609" y="726361"/>
                        <a:pt x="2581387" y="717088"/>
                        <a:pt x="2594113" y="706483"/>
                      </a:cubicBezTo>
                      <a:cubicBezTo>
                        <a:pt x="2601312" y="700484"/>
                        <a:pt x="2605956" y="691425"/>
                        <a:pt x="2613992" y="686604"/>
                      </a:cubicBezTo>
                      <a:cubicBezTo>
                        <a:pt x="2622976" y="681214"/>
                        <a:pt x="2634438" y="681350"/>
                        <a:pt x="2643809" y="676665"/>
                      </a:cubicBezTo>
                      <a:cubicBezTo>
                        <a:pt x="2654493" y="671323"/>
                        <a:pt x="2662710" y="661638"/>
                        <a:pt x="2673626" y="656787"/>
                      </a:cubicBezTo>
                      <a:cubicBezTo>
                        <a:pt x="2692774" y="648277"/>
                        <a:pt x="2713383" y="643535"/>
                        <a:pt x="2733261" y="636909"/>
                      </a:cubicBezTo>
                      <a:lnTo>
                        <a:pt x="2763079" y="626970"/>
                      </a:lnTo>
                      <a:cubicBezTo>
                        <a:pt x="2839514" y="576010"/>
                        <a:pt x="2735132" y="640136"/>
                        <a:pt x="2842592" y="597152"/>
                      </a:cubicBezTo>
                      <a:cubicBezTo>
                        <a:pt x="2860528" y="589978"/>
                        <a:pt x="2875400" y="576717"/>
                        <a:pt x="2892287" y="567335"/>
                      </a:cubicBezTo>
                      <a:cubicBezTo>
                        <a:pt x="2905239" y="560140"/>
                        <a:pt x="2918426" y="553294"/>
                        <a:pt x="2932044" y="547457"/>
                      </a:cubicBezTo>
                      <a:cubicBezTo>
                        <a:pt x="2941674" y="543330"/>
                        <a:pt x="2951697" y="540058"/>
                        <a:pt x="2961861" y="537517"/>
                      </a:cubicBezTo>
                      <a:cubicBezTo>
                        <a:pt x="2992687" y="529810"/>
                        <a:pt x="3013604" y="530262"/>
                        <a:pt x="3041374" y="517639"/>
                      </a:cubicBezTo>
                      <a:cubicBezTo>
                        <a:pt x="3156491" y="465313"/>
                        <a:pt x="3079970" y="483728"/>
                        <a:pt x="3190461" y="467944"/>
                      </a:cubicBezTo>
                      <a:cubicBezTo>
                        <a:pt x="3200400" y="461318"/>
                        <a:pt x="3209094" y="452259"/>
                        <a:pt x="3220279" y="448065"/>
                      </a:cubicBezTo>
                      <a:cubicBezTo>
                        <a:pt x="3236096" y="442133"/>
                        <a:pt x="3253338" y="441062"/>
                        <a:pt x="3269974" y="438126"/>
                      </a:cubicBezTo>
                      <a:lnTo>
                        <a:pt x="3389244" y="418248"/>
                      </a:lnTo>
                      <a:cubicBezTo>
                        <a:pt x="3492487" y="401041"/>
                        <a:pt x="3407985" y="414012"/>
                        <a:pt x="3538331" y="398370"/>
                      </a:cubicBezTo>
                      <a:cubicBezTo>
                        <a:pt x="3591372" y="392005"/>
                        <a:pt x="3645531" y="391448"/>
                        <a:pt x="3697357" y="378491"/>
                      </a:cubicBezTo>
                      <a:cubicBezTo>
                        <a:pt x="3772614" y="359677"/>
                        <a:pt x="3723509" y="369789"/>
                        <a:pt x="3846444" y="358613"/>
                      </a:cubicBezTo>
                      <a:cubicBezTo>
                        <a:pt x="3946649" y="325211"/>
                        <a:pt x="3791218" y="376175"/>
                        <a:pt x="3916018" y="338735"/>
                      </a:cubicBezTo>
                      <a:cubicBezTo>
                        <a:pt x="3936088" y="332714"/>
                        <a:pt x="3955220" y="323501"/>
                        <a:pt x="3975652" y="318857"/>
                      </a:cubicBezTo>
                      <a:cubicBezTo>
                        <a:pt x="4028244" y="306904"/>
                        <a:pt x="4134679" y="289039"/>
                        <a:pt x="4134679" y="289039"/>
                      </a:cubicBezTo>
                      <a:cubicBezTo>
                        <a:pt x="4288754" y="227409"/>
                        <a:pt x="4046071" y="321886"/>
                        <a:pt x="4263887" y="249283"/>
                      </a:cubicBezTo>
                      <a:cubicBezTo>
                        <a:pt x="4273826" y="245970"/>
                        <a:pt x="4283432" y="241399"/>
                        <a:pt x="4293705" y="239344"/>
                      </a:cubicBezTo>
                      <a:cubicBezTo>
                        <a:pt x="4334738" y="231137"/>
                        <a:pt x="4427379" y="222579"/>
                        <a:pt x="4462670" y="219465"/>
                      </a:cubicBezTo>
                      <a:lnTo>
                        <a:pt x="4701209" y="199587"/>
                      </a:lnTo>
                      <a:cubicBezTo>
                        <a:pt x="4714461" y="196274"/>
                        <a:pt x="4727399" y="191244"/>
                        <a:pt x="4740966" y="189648"/>
                      </a:cubicBezTo>
                      <a:cubicBezTo>
                        <a:pt x="4854053" y="176344"/>
                        <a:pt x="4859212" y="185218"/>
                        <a:pt x="4959626" y="169770"/>
                      </a:cubicBezTo>
                      <a:cubicBezTo>
                        <a:pt x="5016153" y="161073"/>
                        <a:pt x="5128592" y="139952"/>
                        <a:pt x="5128592" y="139952"/>
                      </a:cubicBezTo>
                      <a:cubicBezTo>
                        <a:pt x="5148470" y="133326"/>
                        <a:pt x="5133561" y="128357"/>
                        <a:pt x="5188226" y="120074"/>
                      </a:cubicBezTo>
                      <a:cubicBezTo>
                        <a:pt x="5242891" y="111791"/>
                        <a:pt x="5400262" y="95226"/>
                        <a:pt x="5456584" y="90256"/>
                      </a:cubicBezTo>
                      <a:cubicBezTo>
                        <a:pt x="5512906" y="85286"/>
                        <a:pt x="5496340" y="91912"/>
                        <a:pt x="5526157" y="90256"/>
                      </a:cubicBezTo>
                      <a:cubicBezTo>
                        <a:pt x="5555974" y="88600"/>
                        <a:pt x="5599043" y="90256"/>
                        <a:pt x="5635487" y="80317"/>
                      </a:cubicBezTo>
                      <a:cubicBezTo>
                        <a:pt x="5671931" y="70378"/>
                        <a:pt x="5705062" y="75348"/>
                        <a:pt x="5744818" y="70379"/>
                      </a:cubicBezTo>
                      <a:cubicBezTo>
                        <a:pt x="5784574" y="65410"/>
                        <a:pt x="5840896" y="53813"/>
                        <a:pt x="5874026" y="50500"/>
                      </a:cubicBezTo>
                      <a:cubicBezTo>
                        <a:pt x="5907156" y="47187"/>
                        <a:pt x="5915439" y="53813"/>
                        <a:pt x="5943600" y="50500"/>
                      </a:cubicBezTo>
                      <a:cubicBezTo>
                        <a:pt x="5971761" y="47187"/>
                        <a:pt x="5988326" y="35591"/>
                        <a:pt x="6042991" y="30622"/>
                      </a:cubicBezTo>
                      <a:cubicBezTo>
                        <a:pt x="6097656" y="25653"/>
                        <a:pt x="6173601" y="28850"/>
                        <a:pt x="6271591" y="20684"/>
                      </a:cubicBezTo>
                      <a:cubicBezTo>
                        <a:pt x="6346135" y="15714"/>
                        <a:pt x="6387548" y="2461"/>
                        <a:pt x="6490252" y="804"/>
                      </a:cubicBezTo>
                      <a:cubicBezTo>
                        <a:pt x="6561482" y="-4165"/>
                        <a:pt x="6821557" y="15713"/>
                        <a:pt x="6887818" y="10743"/>
                      </a:cubicBezTo>
                    </a:path>
                  </a:pathLst>
                </a:cu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2717812" y="6076122"/>
                <a:ext cx="3791509" cy="4434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Running Time for input of size N</a:t>
                </a:r>
                <a:endParaRPr lang="en-US" sz="20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09935" y="2519679"/>
                <a:ext cx="531065" cy="1747521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r>
                  <a:rPr lang="en-US" sz="2000" dirty="0" smtClean="0"/>
                  <a:t>N: Size of data</a:t>
                </a:r>
                <a:endParaRPr lang="en-US" sz="20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6934200" y="4659868"/>
              <a:ext cx="58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f(N)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15583" y="3200400"/>
              <a:ext cx="6270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g</a:t>
              </a:r>
              <a:r>
                <a:rPr lang="en-US" sz="2000" dirty="0" smtClean="0"/>
                <a:t>(N)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2438400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c*f(N)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0" y="1981200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h*f(N)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869990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function </a:t>
            </a:r>
            <a:r>
              <a:rPr lang="en-US" i="1" dirty="0" smtClean="0"/>
              <a:t>g(N)</a:t>
            </a:r>
            <a:r>
              <a:rPr lang="en-US" dirty="0" smtClean="0"/>
              <a:t> is said to be </a:t>
            </a:r>
            <a:r>
              <a:rPr lang="en-US" i="1" dirty="0" smtClean="0"/>
              <a:t>O(f(N))</a:t>
            </a:r>
            <a:r>
              <a:rPr lang="en-US" dirty="0" smtClean="0"/>
              <a:t> if there exist constants </a:t>
            </a:r>
            <a:r>
              <a:rPr lang="en-US" i="1" dirty="0" smtClean="0"/>
              <a:t>c</a:t>
            </a:r>
            <a:r>
              <a:rPr lang="en-US" i="1" baseline="-25000" dirty="0" smtClean="0"/>
              <a:t>0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such that:</a:t>
            </a:r>
            <a:br>
              <a:rPr lang="en-US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i="1" dirty="0" smtClean="0"/>
              <a:t>g(N) &lt; c</a:t>
            </a:r>
            <a:r>
              <a:rPr lang="en-US" i="1" baseline="-25000" dirty="0" smtClean="0"/>
              <a:t>0</a:t>
            </a:r>
            <a:r>
              <a:rPr lang="en-US" i="1" dirty="0" smtClean="0"/>
              <a:t> f(N)</a:t>
            </a:r>
            <a:r>
              <a:rPr lang="en-US" dirty="0" smtClean="0"/>
              <a:t>    for all </a:t>
            </a:r>
            <a:r>
              <a:rPr lang="en-US" i="1" dirty="0" smtClean="0"/>
              <a:t>N &gt; N</a:t>
            </a:r>
            <a:r>
              <a:rPr lang="en-US" i="1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sz="1600" dirty="0"/>
          </a:p>
          <a:p>
            <a:r>
              <a:rPr lang="en-US" dirty="0" smtClean="0"/>
              <a:t>THIS IS THE SINGLE MOST IMPORTANT THING YOU LEARN IN THIS COURSE.</a:t>
            </a:r>
          </a:p>
          <a:p>
            <a:r>
              <a:rPr lang="en-US" dirty="0" smtClean="0"/>
              <a:t>Typically, </a:t>
            </a:r>
            <a:r>
              <a:rPr lang="en-US" i="1" dirty="0" smtClean="0"/>
              <a:t>g(N)</a:t>
            </a:r>
            <a:r>
              <a:rPr lang="en-US" b="1" i="1" dirty="0" smtClean="0"/>
              <a:t> </a:t>
            </a:r>
            <a:r>
              <a:rPr lang="en-US" dirty="0" smtClean="0"/>
              <a:t>is the running time of an algorithm, in your favorite units, implementation, and machine. This can be a rather complicated function.</a:t>
            </a:r>
          </a:p>
          <a:p>
            <a:r>
              <a:rPr lang="en-US" dirty="0" smtClean="0"/>
              <a:t>In algorithmic analysis, we try to find a </a:t>
            </a:r>
            <a:r>
              <a:rPr lang="en-US" i="1" dirty="0" smtClean="0"/>
              <a:t>f(N)</a:t>
            </a:r>
            <a:r>
              <a:rPr lang="en-US" dirty="0" smtClean="0"/>
              <a:t> that is </a:t>
            </a:r>
            <a:r>
              <a:rPr lang="en-US" b="1" u="sng" dirty="0" smtClean="0"/>
              <a:t>simple</a:t>
            </a:r>
            <a:r>
              <a:rPr lang="en-US" dirty="0" smtClean="0"/>
              <a:t>, and such that </a:t>
            </a:r>
            <a:r>
              <a:rPr lang="en-US" i="1" dirty="0" smtClean="0"/>
              <a:t>g(N) = O(f(N)).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90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Big-Oh Notation?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function </a:t>
            </a:r>
            <a:r>
              <a:rPr lang="en-US" i="1" dirty="0" smtClean="0"/>
              <a:t>g(N)</a:t>
            </a:r>
            <a:r>
              <a:rPr lang="en-US" dirty="0" smtClean="0"/>
              <a:t> is said to be </a:t>
            </a:r>
            <a:r>
              <a:rPr lang="en-US" i="1" dirty="0" smtClean="0"/>
              <a:t>O(f(N))</a:t>
            </a:r>
            <a:r>
              <a:rPr lang="en-US" dirty="0" smtClean="0"/>
              <a:t> if there exist constants </a:t>
            </a:r>
            <a:r>
              <a:rPr lang="en-US" i="1" dirty="0" smtClean="0"/>
              <a:t>c</a:t>
            </a:r>
            <a:r>
              <a:rPr lang="en-US" i="1" baseline="-25000" dirty="0" smtClean="0"/>
              <a:t>0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such that:</a:t>
            </a:r>
            <a:br>
              <a:rPr lang="en-US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i="1" dirty="0" smtClean="0"/>
              <a:t>g(N) &lt; c</a:t>
            </a:r>
            <a:r>
              <a:rPr lang="en-US" i="1" baseline="-25000" dirty="0" smtClean="0"/>
              <a:t>0</a:t>
            </a:r>
            <a:r>
              <a:rPr lang="en-US" i="1" dirty="0" smtClean="0"/>
              <a:t> f(N)</a:t>
            </a:r>
            <a:r>
              <a:rPr lang="en-US" dirty="0" smtClean="0"/>
              <a:t>    for all </a:t>
            </a:r>
            <a:r>
              <a:rPr lang="en-US" i="1" dirty="0" smtClean="0"/>
              <a:t>N &gt; N</a:t>
            </a:r>
            <a:r>
              <a:rPr lang="en-US" i="1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sz="1600" dirty="0"/>
          </a:p>
          <a:p>
            <a:r>
              <a:rPr lang="en-US" dirty="0" smtClean="0"/>
              <a:t>The Big-Oh notation greatly simplifies the analysis task, by: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Ignoring constant factors. How is this achieved?</a:t>
            </a:r>
            <a:endParaRPr lang="en-US" dirty="0"/>
          </a:p>
          <a:p>
            <a:pPr lvl="2"/>
            <a:r>
              <a:rPr lang="en-US" dirty="0"/>
              <a:t> </a:t>
            </a:r>
            <a:r>
              <a:rPr lang="en-US" dirty="0" smtClean="0"/>
              <a:t>By </a:t>
            </a:r>
            <a:r>
              <a:rPr lang="en-US" dirty="0"/>
              <a:t>the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in the </a:t>
            </a:r>
            <a:r>
              <a:rPr lang="en-US" dirty="0" smtClean="0"/>
              <a:t>definition. We are free to choose ANY constant c</a:t>
            </a:r>
            <a:r>
              <a:rPr lang="en-US" baseline="-25000" dirty="0" smtClean="0"/>
              <a:t>0</a:t>
            </a:r>
            <a:r>
              <a:rPr lang="en-US" dirty="0" smtClean="0"/>
              <a:t> we want, to make the formula work.</a:t>
            </a:r>
          </a:p>
          <a:p>
            <a:pPr lvl="2"/>
            <a:r>
              <a:rPr lang="en-US" dirty="0" smtClean="0"/>
              <a:t>Thus, Big-Oh notation is independent of programming language, compiler, machine performance, and so 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227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Big-Oh Notation?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function </a:t>
            </a:r>
            <a:r>
              <a:rPr lang="en-US" i="1" dirty="0" smtClean="0"/>
              <a:t>g(N)</a:t>
            </a:r>
            <a:r>
              <a:rPr lang="en-US" dirty="0" smtClean="0"/>
              <a:t> is said to be </a:t>
            </a:r>
            <a:r>
              <a:rPr lang="en-US" i="1" dirty="0" smtClean="0"/>
              <a:t>O(f(N))</a:t>
            </a:r>
            <a:r>
              <a:rPr lang="en-US" dirty="0" smtClean="0"/>
              <a:t> if there exist constants </a:t>
            </a:r>
            <a:r>
              <a:rPr lang="en-US" i="1" dirty="0" smtClean="0"/>
              <a:t>c</a:t>
            </a:r>
            <a:r>
              <a:rPr lang="en-US" i="1" baseline="-25000" dirty="0" smtClean="0"/>
              <a:t>0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such that:</a:t>
            </a:r>
            <a:br>
              <a:rPr lang="en-US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i="1" dirty="0" smtClean="0"/>
              <a:t>g(N) &lt; c</a:t>
            </a:r>
            <a:r>
              <a:rPr lang="en-US" i="1" baseline="-25000" dirty="0" smtClean="0"/>
              <a:t>0</a:t>
            </a:r>
            <a:r>
              <a:rPr lang="en-US" i="1" dirty="0" smtClean="0"/>
              <a:t> f(N)</a:t>
            </a:r>
            <a:r>
              <a:rPr lang="en-US" dirty="0" smtClean="0"/>
              <a:t>    for all </a:t>
            </a:r>
            <a:r>
              <a:rPr lang="en-US" i="1" dirty="0" smtClean="0"/>
              <a:t>N &gt; N</a:t>
            </a:r>
            <a:r>
              <a:rPr lang="en-US" i="1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sz="1600" dirty="0"/>
          </a:p>
          <a:p>
            <a:r>
              <a:rPr lang="en-US" dirty="0" smtClean="0"/>
              <a:t>The Big-Oh notation greatly simplifies the analysis task, by: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Ignoring behavior for small inputs. How is this achieved?</a:t>
            </a:r>
            <a:endParaRPr lang="en-US" dirty="0"/>
          </a:p>
          <a:p>
            <a:pPr lvl="2"/>
            <a:r>
              <a:rPr lang="en-US" dirty="0" smtClean="0"/>
              <a:t>By the N</a:t>
            </a:r>
            <a:r>
              <a:rPr lang="en-US" baseline="-25000" dirty="0" smtClean="0"/>
              <a:t>0</a:t>
            </a:r>
            <a:r>
              <a:rPr lang="en-US" dirty="0" smtClean="0"/>
              <a:t> in the implementation. If a finite number of values are not compatible with the formula, just ignore them.</a:t>
            </a:r>
          </a:p>
          <a:p>
            <a:pPr lvl="2"/>
            <a:r>
              <a:rPr lang="en-US" dirty="0" smtClean="0"/>
              <a:t>Thus, big-Oh notation focuses on asymptotic behavior.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456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Big-Oh Notation?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function </a:t>
            </a:r>
            <a:r>
              <a:rPr lang="en-US" i="1" dirty="0" smtClean="0"/>
              <a:t>g(N)</a:t>
            </a:r>
            <a:r>
              <a:rPr lang="en-US" dirty="0" smtClean="0"/>
              <a:t> is said to be </a:t>
            </a:r>
            <a:r>
              <a:rPr lang="en-US" i="1" dirty="0" smtClean="0"/>
              <a:t>O(f(N))</a:t>
            </a:r>
            <a:r>
              <a:rPr lang="en-US" dirty="0" smtClean="0"/>
              <a:t> if there exist constants </a:t>
            </a:r>
            <a:r>
              <a:rPr lang="en-US" i="1" dirty="0" smtClean="0"/>
              <a:t>c</a:t>
            </a:r>
            <a:r>
              <a:rPr lang="en-US" i="1" baseline="-25000" dirty="0" smtClean="0"/>
              <a:t>0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such that:</a:t>
            </a:r>
            <a:br>
              <a:rPr lang="en-US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i="1" dirty="0" smtClean="0"/>
              <a:t>g(N) &lt; c</a:t>
            </a:r>
            <a:r>
              <a:rPr lang="en-US" i="1" baseline="-25000" dirty="0" smtClean="0"/>
              <a:t>0</a:t>
            </a:r>
            <a:r>
              <a:rPr lang="en-US" i="1" dirty="0" smtClean="0"/>
              <a:t> f(N)</a:t>
            </a:r>
            <a:r>
              <a:rPr lang="en-US" dirty="0" smtClean="0"/>
              <a:t>    for all </a:t>
            </a:r>
            <a:r>
              <a:rPr lang="en-US" i="1" dirty="0" smtClean="0"/>
              <a:t>N &gt; N</a:t>
            </a:r>
            <a:r>
              <a:rPr lang="en-US" i="1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sz="1600" dirty="0"/>
          </a:p>
          <a:p>
            <a:r>
              <a:rPr lang="en-US" dirty="0" smtClean="0"/>
              <a:t>The Big-Oh notation greatly simplifies the analysis task, by: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Allowing us to describe complex running time behaviors of complex algorithms with simple functions, such as N, log N, N</a:t>
            </a:r>
            <a:r>
              <a:rPr lang="en-US" baseline="30000" dirty="0" smtClean="0"/>
              <a:t>2</a:t>
            </a:r>
            <a:r>
              <a:rPr lang="en-US" dirty="0" smtClean="0"/>
              <a:t>, 2</a:t>
            </a:r>
            <a:r>
              <a:rPr lang="en-US" baseline="30000" dirty="0" smtClean="0"/>
              <a:t>N</a:t>
            </a:r>
            <a:r>
              <a:rPr lang="en-US" dirty="0" smtClean="0"/>
              <a:t>, and so on.</a:t>
            </a:r>
          </a:p>
          <a:p>
            <a:pPr marL="1314450" lvl="2" indent="-457200"/>
            <a:r>
              <a:rPr lang="en-US" dirty="0" smtClean="0"/>
              <a:t>Such simple functions are sufficient for answering many important questions, </a:t>
            </a:r>
            <a:r>
              <a:rPr lang="en-US" b="1" dirty="0" smtClean="0"/>
              <a:t>once you get used to Big-Oh notation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456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Inferences from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Binary search takes logarithmic time.</a:t>
            </a:r>
          </a:p>
          <a:p>
            <a:r>
              <a:rPr lang="en-US" dirty="0" smtClean="0"/>
              <a:t>This means that, if </a:t>
            </a:r>
            <a:r>
              <a:rPr lang="en-US" i="1" dirty="0" smtClean="0"/>
              <a:t>g(N</a:t>
            </a:r>
            <a:r>
              <a:rPr lang="en-US" dirty="0" smtClean="0"/>
              <a:t>) is the running time, </a:t>
            </a:r>
            <a:r>
              <a:rPr lang="en-US" dirty="0"/>
              <a:t>there exist constants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such that:</a:t>
            </a:r>
            <a:br>
              <a:rPr lang="en-US" dirty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i="1" dirty="0"/>
              <a:t>g(N) &lt; c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i="1" dirty="0" smtClean="0"/>
              <a:t>log(N</a:t>
            </a:r>
            <a:r>
              <a:rPr lang="en-US" i="1" dirty="0"/>
              <a:t>)</a:t>
            </a:r>
            <a:r>
              <a:rPr lang="en-US" dirty="0"/>
              <a:t>    for all </a:t>
            </a:r>
            <a:r>
              <a:rPr lang="en-US" i="1" dirty="0"/>
              <a:t>N &gt; N</a:t>
            </a:r>
            <a:r>
              <a:rPr lang="en-US" i="1" baseline="-25000" dirty="0"/>
              <a:t>0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sz="1600" dirty="0" smtClean="0"/>
          </a:p>
          <a:p>
            <a:r>
              <a:rPr lang="en-US" dirty="0" smtClean="0"/>
              <a:t>Can this function handle trillions of data in reasonable time? </a:t>
            </a:r>
          </a:p>
          <a:p>
            <a:pPr lvl="1"/>
            <a:r>
              <a:rPr lang="en-US" dirty="0" smtClean="0"/>
              <a:t>NOTE: the question is about </a:t>
            </a:r>
            <a:r>
              <a:rPr lang="en-US" b="1" u="sng" dirty="0" smtClean="0"/>
              <a:t>time</a:t>
            </a:r>
            <a:r>
              <a:rPr lang="en-US" dirty="0" smtClean="0"/>
              <a:t>, not about </a:t>
            </a:r>
            <a:r>
              <a:rPr lang="en-US" b="1" u="sng" dirty="0" smtClean="0"/>
              <a:t>memory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7595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Inferences from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Binary search takes logarithmic time.</a:t>
            </a:r>
          </a:p>
          <a:p>
            <a:r>
              <a:rPr lang="en-US" dirty="0" smtClean="0"/>
              <a:t>This means that, if </a:t>
            </a:r>
            <a:r>
              <a:rPr lang="en-US" i="1" dirty="0" smtClean="0"/>
              <a:t>g(N</a:t>
            </a:r>
            <a:r>
              <a:rPr lang="en-US" dirty="0" smtClean="0"/>
              <a:t>) is the running time, </a:t>
            </a:r>
            <a:r>
              <a:rPr lang="en-US" dirty="0"/>
              <a:t>there exist constants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such that:</a:t>
            </a:r>
            <a:br>
              <a:rPr lang="en-US" dirty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i="1" dirty="0"/>
              <a:t>g(N) &lt; c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i="1" dirty="0" smtClean="0"/>
              <a:t>log(N</a:t>
            </a:r>
            <a:r>
              <a:rPr lang="en-US" i="1" dirty="0"/>
              <a:t>)</a:t>
            </a:r>
            <a:r>
              <a:rPr lang="en-US" dirty="0"/>
              <a:t>    for all </a:t>
            </a:r>
            <a:r>
              <a:rPr lang="en-US" i="1" dirty="0"/>
              <a:t>N &gt; N</a:t>
            </a:r>
            <a:r>
              <a:rPr lang="en-US" i="1" baseline="-25000" dirty="0"/>
              <a:t>0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sz="1600" dirty="0" smtClean="0"/>
          </a:p>
          <a:p>
            <a:r>
              <a:rPr lang="en-US" dirty="0" smtClean="0"/>
              <a:t>Can this function handle trillions of data in reasonable time? </a:t>
            </a:r>
          </a:p>
          <a:p>
            <a:pPr lvl="1"/>
            <a:r>
              <a:rPr lang="en-US" dirty="0" smtClean="0"/>
              <a:t>NOTE: the question is about time, not about memory.</a:t>
            </a:r>
          </a:p>
          <a:p>
            <a:r>
              <a:rPr lang="en-US" dirty="0" smtClean="0"/>
              <a:t>The answer is an easy YES!</a:t>
            </a:r>
          </a:p>
          <a:p>
            <a:pPr lvl="1"/>
            <a:r>
              <a:rPr lang="en-US" dirty="0" smtClean="0"/>
              <a:t>We don't even know what c</a:t>
            </a:r>
            <a:r>
              <a:rPr lang="en-US" baseline="-25000" dirty="0" smtClean="0"/>
              <a:t>0</a:t>
            </a:r>
            <a:r>
              <a:rPr lang="en-US" dirty="0" smtClean="0"/>
              <a:t> and N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 </a:t>
            </a:r>
            <a:r>
              <a:rPr lang="en-US" dirty="0" smtClean="0"/>
              <a:t>are, and we don't care.</a:t>
            </a:r>
          </a:p>
          <a:p>
            <a:pPr lvl="1"/>
            <a:r>
              <a:rPr lang="en-US" dirty="0" smtClean="0"/>
              <a:t>The key thing is that the running time is O(log(N)).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5089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Inferences from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Selection Sort takes quadratic time.</a:t>
            </a:r>
          </a:p>
          <a:p>
            <a:r>
              <a:rPr lang="en-US" dirty="0" smtClean="0"/>
              <a:t>This means that, if </a:t>
            </a:r>
            <a:r>
              <a:rPr lang="en-US" i="1" dirty="0" smtClean="0"/>
              <a:t>g(N</a:t>
            </a:r>
            <a:r>
              <a:rPr lang="en-US" dirty="0" smtClean="0"/>
              <a:t>) is the running time, </a:t>
            </a:r>
            <a:r>
              <a:rPr lang="en-US" dirty="0"/>
              <a:t>there exist constants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such that:</a:t>
            </a:r>
            <a:br>
              <a:rPr lang="en-US" dirty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i="1" dirty="0"/>
              <a:t>g(N) &lt; c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    </a:t>
            </a:r>
            <a:r>
              <a:rPr lang="en-US" dirty="0"/>
              <a:t>for all </a:t>
            </a:r>
            <a:r>
              <a:rPr lang="en-US" i="1" dirty="0"/>
              <a:t>N &gt; N</a:t>
            </a:r>
            <a:r>
              <a:rPr lang="en-US" i="1" baseline="-25000" dirty="0"/>
              <a:t>0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sz="1600" dirty="0" smtClean="0"/>
          </a:p>
          <a:p>
            <a:r>
              <a:rPr lang="en-US" dirty="0" smtClean="0"/>
              <a:t>Can this function handle one billion data in reasonable time?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31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do we choose the data that we use in the experiments?</a:t>
            </a:r>
          </a:p>
          <a:p>
            <a:pPr lvl="1"/>
            <a:r>
              <a:rPr lang="en-US" sz="2400" dirty="0" smtClean="0"/>
              <a:t>Actual data.</a:t>
            </a:r>
          </a:p>
          <a:p>
            <a:pPr lvl="2"/>
            <a:r>
              <a:rPr lang="en-US" sz="2000" dirty="0" smtClean="0"/>
              <a:t>Pros: give the most relevant and reliable estimates of performance.</a:t>
            </a:r>
          </a:p>
          <a:p>
            <a:pPr lvl="2"/>
            <a:r>
              <a:rPr lang="en-US" sz="2000" dirty="0" smtClean="0"/>
              <a:t>Cons: may be hard to obtain.</a:t>
            </a:r>
          </a:p>
          <a:p>
            <a:pPr lvl="1"/>
            <a:r>
              <a:rPr lang="en-US" sz="2400" dirty="0" smtClean="0"/>
              <a:t>Random data.</a:t>
            </a:r>
          </a:p>
          <a:p>
            <a:pPr lvl="2"/>
            <a:r>
              <a:rPr lang="en-US" sz="2000" dirty="0" smtClean="0"/>
              <a:t>Pros: easy to obtain, make the estimate not data-specific.</a:t>
            </a:r>
          </a:p>
          <a:p>
            <a:pPr lvl="2"/>
            <a:r>
              <a:rPr lang="en-US" sz="2000" dirty="0" smtClean="0"/>
              <a:t>Cons: may be too unrealistic.</a:t>
            </a:r>
          </a:p>
          <a:p>
            <a:pPr lvl="1"/>
            <a:r>
              <a:rPr lang="en-US" sz="2400" dirty="0" smtClean="0"/>
              <a:t>Perverse data.</a:t>
            </a:r>
          </a:p>
          <a:p>
            <a:pPr lvl="2"/>
            <a:r>
              <a:rPr lang="en-US" sz="2000" dirty="0" smtClean="0"/>
              <a:t>Pros: gives us worst case estimate, so we can obtain guarantees of performance.</a:t>
            </a:r>
          </a:p>
          <a:p>
            <a:pPr lvl="2"/>
            <a:r>
              <a:rPr lang="en-US" sz="2000" dirty="0" smtClean="0"/>
              <a:t>Cons: the worst case estimate may be much worse than average performance.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827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Inferences from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Selection Sort takes quadratic time.</a:t>
            </a:r>
          </a:p>
          <a:p>
            <a:r>
              <a:rPr lang="en-US" dirty="0" smtClean="0"/>
              <a:t>This means that, if </a:t>
            </a:r>
            <a:r>
              <a:rPr lang="en-US" i="1" dirty="0" smtClean="0"/>
              <a:t>g(N</a:t>
            </a:r>
            <a:r>
              <a:rPr lang="en-US" dirty="0" smtClean="0"/>
              <a:t>) is the running time, </a:t>
            </a:r>
            <a:r>
              <a:rPr lang="en-US" dirty="0"/>
              <a:t>there exist constants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such that:</a:t>
            </a:r>
            <a:br>
              <a:rPr lang="en-US" dirty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i="1" dirty="0"/>
              <a:t>g(N) &lt; c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    </a:t>
            </a:r>
            <a:r>
              <a:rPr lang="en-US" dirty="0"/>
              <a:t>for all </a:t>
            </a:r>
            <a:r>
              <a:rPr lang="en-US" i="1" dirty="0"/>
              <a:t>N &gt; N</a:t>
            </a:r>
            <a:r>
              <a:rPr lang="en-US" i="1" baseline="-25000" dirty="0"/>
              <a:t>0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sz="1600" dirty="0" smtClean="0"/>
          </a:p>
          <a:p>
            <a:r>
              <a:rPr lang="en-US" dirty="0" smtClean="0"/>
              <a:t>Can this function handle one billion data in reasonable time? </a:t>
            </a:r>
          </a:p>
          <a:p>
            <a:r>
              <a:rPr lang="en-US" dirty="0" smtClean="0"/>
              <a:t>The answer is an easy NO!</a:t>
            </a:r>
          </a:p>
          <a:p>
            <a:pPr lvl="1"/>
            <a:r>
              <a:rPr lang="en-US" dirty="0" smtClean="0"/>
              <a:t>Again, we don't know what c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 </a:t>
            </a:r>
            <a:r>
              <a:rPr lang="en-US" dirty="0" smtClean="0"/>
              <a:t>and N</a:t>
            </a:r>
            <a:r>
              <a:rPr lang="en-US" baseline="-25000" dirty="0" smtClean="0"/>
              <a:t>0</a:t>
            </a:r>
            <a:r>
              <a:rPr lang="en-US" dirty="0" smtClean="0"/>
              <a:t> are, and we don't care.</a:t>
            </a:r>
          </a:p>
          <a:p>
            <a:pPr lvl="1"/>
            <a:r>
              <a:rPr lang="en-US" dirty="0" smtClean="0"/>
              <a:t>The key thing is that the running time is quadratic.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276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Big-Oh Notation Always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NO! Big-Oh notation does not always tell us which of two algorithms is preferable.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9180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Big-Oh Notation Always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NO! Big-Oh notation does not always tell us which of two algorithms is preferable.</a:t>
            </a:r>
          </a:p>
          <a:p>
            <a:pPr lvl="1"/>
            <a:r>
              <a:rPr lang="en-US" dirty="0" smtClean="0"/>
              <a:t>Example 1: if we know that the algorithm will only be applied to relatively small N, we may prefer a running time of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 nanoseconds over </a:t>
            </a:r>
            <a:r>
              <a:rPr lang="en-US" i="1" dirty="0" smtClean="0"/>
              <a:t>log(N)</a:t>
            </a:r>
            <a:r>
              <a:rPr lang="en-US" dirty="0" smtClean="0"/>
              <a:t> centuries.</a:t>
            </a:r>
          </a:p>
          <a:p>
            <a:pPr lvl="1"/>
            <a:r>
              <a:rPr lang="en-US" dirty="0" smtClean="0"/>
              <a:t>Example 2: even constant factors can be important. For many applications, we strongly prefer a running time of </a:t>
            </a:r>
            <a:r>
              <a:rPr lang="en-US" i="1" dirty="0" smtClean="0"/>
              <a:t>3N</a:t>
            </a:r>
            <a:r>
              <a:rPr lang="en-US" dirty="0" smtClean="0"/>
              <a:t> over </a:t>
            </a:r>
            <a:r>
              <a:rPr lang="en-US" i="1" dirty="0" smtClean="0"/>
              <a:t>1500N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599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Big-Oh Notation Always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NO! Big-Oh notation does not always tell us which of two algorithms is preferable.</a:t>
            </a:r>
          </a:p>
          <a:p>
            <a:pPr lvl="1"/>
            <a:r>
              <a:rPr lang="en-US" dirty="0" smtClean="0"/>
              <a:t>Example 1: if we know that the algorithm will only be applied to relatively small N, we may prefer a running time of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 nanoseconds over </a:t>
            </a:r>
            <a:r>
              <a:rPr lang="en-US" i="1" dirty="0" smtClean="0"/>
              <a:t>log(N)</a:t>
            </a:r>
            <a:r>
              <a:rPr lang="en-US" dirty="0" smtClean="0"/>
              <a:t> centuries.</a:t>
            </a:r>
          </a:p>
          <a:p>
            <a:pPr lvl="1"/>
            <a:r>
              <a:rPr lang="en-US" dirty="0" smtClean="0"/>
              <a:t>Example 2: even constant factors can be important. For many applications, we strongly prefer a running time of </a:t>
            </a:r>
            <a:r>
              <a:rPr lang="en-US" i="1" dirty="0" smtClean="0"/>
              <a:t>3N</a:t>
            </a:r>
            <a:r>
              <a:rPr lang="en-US" dirty="0" smtClean="0"/>
              <a:t> over </a:t>
            </a:r>
            <a:r>
              <a:rPr lang="en-US" i="1" dirty="0" smtClean="0"/>
              <a:t>1500N</a:t>
            </a:r>
            <a:r>
              <a:rPr lang="en-US" dirty="0" smtClean="0"/>
              <a:t>.</a:t>
            </a:r>
          </a:p>
          <a:p>
            <a:r>
              <a:rPr lang="en-US" dirty="0" smtClean="0"/>
              <a:t>Big-Oh notation is not meant to tells us everything about running time.</a:t>
            </a:r>
          </a:p>
          <a:p>
            <a:r>
              <a:rPr lang="en-US" dirty="0" smtClean="0"/>
              <a:t>But, Big-Oh notation tells us a lot, and is often much easier to compute than actual running times.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6738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are given this running time: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g(N) = 35N</a:t>
            </a:r>
            <a:r>
              <a:rPr lang="en-US" i="1" baseline="30000" dirty="0" smtClean="0"/>
              <a:t>2</a:t>
            </a:r>
            <a:r>
              <a:rPr lang="en-US" i="1" dirty="0" smtClean="0"/>
              <a:t> + 41N + log(N) + 1532.</a:t>
            </a:r>
          </a:p>
          <a:p>
            <a:r>
              <a:rPr lang="en-US" dirty="0" smtClean="0"/>
              <a:t>How can we express g(N) in Big-Oh notation?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699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are given this running time: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g(N) = 35N</a:t>
            </a:r>
            <a:r>
              <a:rPr lang="en-US" i="1" baseline="30000" dirty="0" smtClean="0"/>
              <a:t>2</a:t>
            </a:r>
            <a:r>
              <a:rPr lang="en-US" i="1" dirty="0" smtClean="0"/>
              <a:t> + 41N + log(N) + 1532.</a:t>
            </a:r>
          </a:p>
          <a:p>
            <a:r>
              <a:rPr lang="en-US" dirty="0" smtClean="0"/>
              <a:t>How can we express g(N) in Big-Oh notation?</a:t>
            </a:r>
          </a:p>
          <a:p>
            <a:r>
              <a:rPr lang="en-US" dirty="0" smtClean="0"/>
              <a:t>Typically we say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).</a:t>
            </a:r>
          </a:p>
          <a:p>
            <a:r>
              <a:rPr lang="en-US" dirty="0" smtClean="0"/>
              <a:t>The following are also correct, but unnecessarily complicated, and thus less useful, and rarely used.</a:t>
            </a:r>
          </a:p>
          <a:p>
            <a:pPr lvl="1"/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 + O(N).</a:t>
            </a:r>
          </a:p>
          <a:p>
            <a:pPr lvl="1"/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 + O(N) + O(</a:t>
            </a:r>
            <a:r>
              <a:rPr lang="en-US" i="1" dirty="0" err="1" smtClean="0"/>
              <a:t>logN</a:t>
            </a:r>
            <a:r>
              <a:rPr lang="en-US" i="1" dirty="0" smtClean="0"/>
              <a:t>) + O(1).</a:t>
            </a:r>
          </a:p>
          <a:p>
            <a:pPr lvl="1"/>
            <a:r>
              <a:rPr lang="en-US" i="1" dirty="0" smtClean="0"/>
              <a:t>g(N) = O(</a:t>
            </a:r>
            <a:r>
              <a:rPr lang="en-US" i="1" dirty="0"/>
              <a:t>35N</a:t>
            </a:r>
            <a:r>
              <a:rPr lang="en-US" i="1" baseline="30000" dirty="0"/>
              <a:t>2</a:t>
            </a:r>
            <a:r>
              <a:rPr lang="en-US" i="1" dirty="0"/>
              <a:t> + 41N + log(N) + </a:t>
            </a:r>
            <a:r>
              <a:rPr lang="en-US" i="1" dirty="0" smtClean="0"/>
              <a:t>1532).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5107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that we are given this running time: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g(N) = 35N</a:t>
            </a:r>
            <a:r>
              <a:rPr lang="en-US" i="1" baseline="30000" dirty="0" smtClean="0"/>
              <a:t>2</a:t>
            </a:r>
            <a:r>
              <a:rPr lang="en-US" i="1" dirty="0" smtClean="0"/>
              <a:t> + 41N + log(N) + 1532.</a:t>
            </a:r>
          </a:p>
          <a:p>
            <a:r>
              <a:rPr lang="en-US" dirty="0" smtClean="0"/>
              <a:t>We say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).</a:t>
            </a:r>
          </a:p>
          <a:p>
            <a:r>
              <a:rPr lang="en-US" dirty="0" smtClean="0"/>
              <a:t>Why is this mathematically correct?</a:t>
            </a:r>
          </a:p>
          <a:p>
            <a:pPr lvl="1"/>
            <a:r>
              <a:rPr lang="en-US" dirty="0" smtClean="0"/>
              <a:t>Why can we ignore the non-quadratic terms?</a:t>
            </a:r>
            <a:endParaRPr lang="en-US" i="1" dirty="0" smtClean="0"/>
          </a:p>
          <a:p>
            <a:r>
              <a:rPr lang="en-US" dirty="0" smtClean="0"/>
              <a:t>This is where the Big-Oh definition comes into play. We can find an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such that, for all N &gt; N</a:t>
            </a:r>
            <a:r>
              <a:rPr lang="en-US" baseline="-25000" dirty="0" smtClean="0"/>
              <a:t>0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g(N) &lt; 36N</a:t>
            </a:r>
            <a:r>
              <a:rPr lang="en-US" i="1" baseline="30000" dirty="0" smtClean="0"/>
              <a:t>2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If you don't believe this, do the calculations for practice.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16580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that we are given this running time: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g(N) = 35N</a:t>
            </a:r>
            <a:r>
              <a:rPr lang="en-US" i="1" baseline="30000" dirty="0" smtClean="0"/>
              <a:t>2</a:t>
            </a:r>
            <a:r>
              <a:rPr lang="en-US" i="1" dirty="0" smtClean="0"/>
              <a:t> + 41N + log(N) + 1532.</a:t>
            </a:r>
          </a:p>
          <a:p>
            <a:r>
              <a:rPr lang="en-US" dirty="0" smtClean="0"/>
              <a:t>We say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).</a:t>
            </a:r>
          </a:p>
          <a:p>
            <a:r>
              <a:rPr lang="en-US" dirty="0" smtClean="0"/>
              <a:t>Why is this mathematically correct?</a:t>
            </a:r>
          </a:p>
          <a:p>
            <a:pPr lvl="1"/>
            <a:r>
              <a:rPr lang="en-US" dirty="0" smtClean="0"/>
              <a:t>Why can we ignore the non-quadratic terms?</a:t>
            </a:r>
            <a:endParaRPr lang="en-US" i="1" dirty="0" smtClean="0"/>
          </a:p>
          <a:p>
            <a:r>
              <a:rPr lang="en-US" dirty="0" smtClean="0"/>
              <a:t>Another way to show correctness: as </a:t>
            </a:r>
            <a:r>
              <a:rPr lang="en-US" i="1" dirty="0" smtClean="0"/>
              <a:t>N </a:t>
            </a:r>
            <a:r>
              <a:rPr lang="en-US" dirty="0" smtClean="0"/>
              <a:t>goes to infinity, what is the limit of </a:t>
            </a:r>
            <a:r>
              <a:rPr lang="en-US" i="1" dirty="0" smtClean="0"/>
              <a:t>g(N) / N</a:t>
            </a:r>
            <a:r>
              <a:rPr lang="en-US" i="1" baseline="30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?</a:t>
            </a:r>
            <a:r>
              <a:rPr lang="en-US" i="1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8819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that we are given this running time: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g(N) = 35N</a:t>
            </a:r>
            <a:r>
              <a:rPr lang="en-US" i="1" baseline="30000" dirty="0" smtClean="0"/>
              <a:t>2</a:t>
            </a:r>
            <a:r>
              <a:rPr lang="en-US" i="1" dirty="0" smtClean="0"/>
              <a:t> + 41N + log(N) + 1532.</a:t>
            </a:r>
          </a:p>
          <a:p>
            <a:r>
              <a:rPr lang="en-US" dirty="0" smtClean="0"/>
              <a:t>We say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).</a:t>
            </a:r>
          </a:p>
          <a:p>
            <a:r>
              <a:rPr lang="en-US" dirty="0" smtClean="0"/>
              <a:t>Why is this mathematically correct?</a:t>
            </a:r>
          </a:p>
          <a:p>
            <a:pPr lvl="1"/>
            <a:r>
              <a:rPr lang="en-US" dirty="0" smtClean="0"/>
              <a:t>Why can we ignore the non-quadratic terms?</a:t>
            </a:r>
            <a:endParaRPr lang="en-US" i="1" dirty="0" smtClean="0"/>
          </a:p>
          <a:p>
            <a:r>
              <a:rPr lang="en-US" dirty="0" smtClean="0"/>
              <a:t>Another way to show correctness: as </a:t>
            </a:r>
            <a:r>
              <a:rPr lang="en-US" i="1" dirty="0" smtClean="0"/>
              <a:t>N </a:t>
            </a:r>
            <a:r>
              <a:rPr lang="en-US" dirty="0" smtClean="0"/>
              <a:t>goes to infinity, what is the limit of </a:t>
            </a:r>
            <a:r>
              <a:rPr lang="en-US" i="1" dirty="0" smtClean="0"/>
              <a:t>g(N) / N</a:t>
            </a:r>
            <a:r>
              <a:rPr lang="en-US" i="1" baseline="30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?  </a:t>
            </a:r>
          </a:p>
          <a:p>
            <a:pPr lvl="1"/>
            <a:r>
              <a:rPr lang="en-US" dirty="0" smtClean="0"/>
              <a:t>35.</a:t>
            </a:r>
          </a:p>
          <a:p>
            <a:pPr lvl="1"/>
            <a:r>
              <a:rPr lang="en-US" dirty="0" smtClean="0"/>
              <a:t>This shows that the non-quadratic terms become negligible as </a:t>
            </a:r>
            <a:r>
              <a:rPr lang="en-US" i="1" dirty="0" smtClean="0"/>
              <a:t>N</a:t>
            </a:r>
            <a:r>
              <a:rPr lang="en-US" dirty="0" smtClean="0"/>
              <a:t> gets larger.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6507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Let </a:t>
            </a:r>
            <a:r>
              <a:rPr lang="en-US" i="1" dirty="0" smtClean="0"/>
              <a:t>g(N) = N log N.</a:t>
            </a:r>
            <a:endParaRPr lang="en-US" dirty="0" smtClean="0"/>
          </a:p>
          <a:p>
            <a:r>
              <a:rPr lang="en-US" dirty="0" smtClean="0"/>
              <a:t>Is it true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100</a:t>
            </a:r>
            <a:r>
              <a:rPr lang="en-US" i="1" dirty="0" smtClean="0"/>
              <a:t>)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3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Running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When comparing running times of two implementations, we must make sure the comparison is fair.</a:t>
            </a:r>
          </a:p>
          <a:p>
            <a:r>
              <a:rPr lang="en-US" sz="2800" dirty="0" smtClean="0"/>
              <a:t>We are often much more careful optimizing "our" algorithm compared to the "competitor" algorithm.</a:t>
            </a:r>
          </a:p>
          <a:p>
            <a:r>
              <a:rPr lang="en-US" sz="2800" dirty="0" smtClean="0"/>
              <a:t>Implementations using different programming languages may tell us more about the difference between the languages than the difference between implementations.</a:t>
            </a:r>
          </a:p>
          <a:p>
            <a:r>
              <a:rPr lang="en-US" sz="2800" dirty="0" smtClean="0"/>
              <a:t>An easier case is when both implementations use mostly the same codebase, and differ in a few lines.</a:t>
            </a:r>
          </a:p>
          <a:p>
            <a:pPr lvl="1"/>
            <a:r>
              <a:rPr lang="en-US" sz="2400" dirty="0" smtClean="0"/>
              <a:t>Example: the different implementations of Union-Find in Chapter 1.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2543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Let </a:t>
            </a:r>
            <a:r>
              <a:rPr lang="en-US" i="1" dirty="0" smtClean="0"/>
              <a:t>g(N) = N log N.</a:t>
            </a:r>
            <a:endParaRPr lang="en-US" dirty="0" smtClean="0"/>
          </a:p>
          <a:p>
            <a:r>
              <a:rPr lang="en-US" dirty="0" smtClean="0"/>
              <a:t>Is it true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100</a:t>
            </a:r>
            <a:r>
              <a:rPr lang="en-US" i="1" dirty="0" smtClean="0"/>
              <a:t>)</a:t>
            </a:r>
            <a:r>
              <a:rPr lang="en-US" dirty="0" smtClean="0"/>
              <a:t>?</a:t>
            </a:r>
          </a:p>
          <a:p>
            <a:r>
              <a:rPr lang="en-US" dirty="0" smtClean="0"/>
              <a:t>Yes. Let's look again at the definition of Big-Oh: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function </a:t>
            </a:r>
            <a:r>
              <a:rPr lang="en-US" i="1" dirty="0"/>
              <a:t>g(N)</a:t>
            </a:r>
            <a:r>
              <a:rPr lang="en-US" dirty="0"/>
              <a:t> is said to be </a:t>
            </a:r>
            <a:r>
              <a:rPr lang="en-US" i="1" dirty="0"/>
              <a:t>O(f(N))</a:t>
            </a:r>
            <a:r>
              <a:rPr lang="en-US" dirty="0"/>
              <a:t> if there exist constants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such that:</a:t>
            </a:r>
            <a:br>
              <a:rPr lang="en-US" dirty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i="1" dirty="0"/>
              <a:t>g(N) &lt; c</a:t>
            </a:r>
            <a:r>
              <a:rPr lang="en-US" i="1" baseline="-25000" dirty="0"/>
              <a:t>0</a:t>
            </a:r>
            <a:r>
              <a:rPr lang="en-US" i="1" dirty="0"/>
              <a:t> f(N)</a:t>
            </a:r>
            <a:r>
              <a:rPr lang="en-US" dirty="0"/>
              <a:t>    for all </a:t>
            </a:r>
            <a:r>
              <a:rPr lang="en-US" i="1" dirty="0"/>
              <a:t>N &gt; N</a:t>
            </a:r>
            <a:r>
              <a:rPr lang="en-US" i="1" baseline="-25000" dirty="0"/>
              <a:t>0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Note the "&lt;" sign to the right of </a:t>
            </a:r>
            <a:r>
              <a:rPr lang="en-US" i="1" dirty="0" smtClean="0"/>
              <a:t>g(N)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Thus, if </a:t>
            </a:r>
            <a:r>
              <a:rPr lang="en-US" i="1" dirty="0" smtClean="0"/>
              <a:t>g(N) = O(f(N))</a:t>
            </a:r>
            <a:r>
              <a:rPr lang="en-US" dirty="0"/>
              <a:t> </a:t>
            </a:r>
            <a:r>
              <a:rPr lang="en-US" dirty="0" smtClean="0"/>
              <a:t> and </a:t>
            </a:r>
            <a:r>
              <a:rPr lang="en-US" i="1" dirty="0" smtClean="0"/>
              <a:t>f(N) &lt; h(N)</a:t>
            </a:r>
            <a:r>
              <a:rPr lang="en-US" dirty="0" smtClean="0"/>
              <a:t>, it follows that </a:t>
            </a:r>
            <a:r>
              <a:rPr lang="en-US" i="1" dirty="0" smtClean="0"/>
              <a:t>g(N) = O(h(N)).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9286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Omega (</a:t>
            </a:r>
            <a:r>
              <a:rPr lang="el-GR" dirty="0" smtClean="0"/>
              <a:t>Ω)</a:t>
            </a:r>
            <a:r>
              <a:rPr lang="en-US" dirty="0" smtClean="0"/>
              <a:t> and Theta </a:t>
            </a:r>
            <a:r>
              <a:rPr lang="el-GR" dirty="0" smtClean="0"/>
              <a:t>(Θ) </a:t>
            </a:r>
            <a:r>
              <a:rPr lang="en-US" dirty="0" smtClean="0"/>
              <a:t>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</a:t>
            </a:r>
            <a:r>
              <a:rPr lang="en-US" i="1" dirty="0" smtClean="0"/>
              <a:t>f(N) = O(g(N))</a:t>
            </a:r>
            <a:r>
              <a:rPr lang="en-US" dirty="0" smtClean="0"/>
              <a:t>, then we also say that </a:t>
            </a:r>
            <a:r>
              <a:rPr lang="en-US" i="1" dirty="0" smtClean="0"/>
              <a:t>g(N) = </a:t>
            </a:r>
            <a:r>
              <a:rPr lang="el-GR" i="1" dirty="0" smtClean="0"/>
              <a:t>Ω</a:t>
            </a:r>
            <a:r>
              <a:rPr lang="en-US" i="1" dirty="0" smtClean="0"/>
              <a:t>(f(N)).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dirty="0" smtClean="0"/>
              <a:t>If </a:t>
            </a:r>
            <a:r>
              <a:rPr lang="en-US" i="1" dirty="0" smtClean="0"/>
              <a:t>f(N) = O(g(N)) </a:t>
            </a:r>
            <a:r>
              <a:rPr lang="en-US" dirty="0" smtClean="0"/>
              <a:t> </a:t>
            </a:r>
            <a:r>
              <a:rPr lang="en-US" b="1" dirty="0" smtClean="0"/>
              <a:t>and</a:t>
            </a:r>
            <a:r>
              <a:rPr lang="en-US" dirty="0" smtClean="0"/>
              <a:t>  </a:t>
            </a:r>
            <a:r>
              <a:rPr lang="en-US" i="1" dirty="0" smtClean="0"/>
              <a:t>f(N) = </a:t>
            </a:r>
            <a:r>
              <a:rPr lang="el-GR" i="1" dirty="0" smtClean="0"/>
              <a:t>Ω</a:t>
            </a:r>
            <a:r>
              <a:rPr lang="en-US" i="1" dirty="0" smtClean="0"/>
              <a:t>(g(N))</a:t>
            </a:r>
            <a:r>
              <a:rPr lang="el-GR" dirty="0" smtClean="0"/>
              <a:t>, </a:t>
            </a:r>
            <a:r>
              <a:rPr lang="en-US" dirty="0" smtClean="0"/>
              <a:t>then we say that </a:t>
            </a:r>
            <a:r>
              <a:rPr lang="en-US" i="1" dirty="0" smtClean="0"/>
              <a:t>f(N) = </a:t>
            </a:r>
            <a:r>
              <a:rPr lang="el-GR" i="1" dirty="0" smtClean="0"/>
              <a:t>Θ</a:t>
            </a:r>
            <a:r>
              <a:rPr lang="en-US" i="1" dirty="0" smtClean="0"/>
              <a:t>(g(N)).</a:t>
            </a:r>
          </a:p>
          <a:p>
            <a:endParaRPr lang="en-US" b="1" i="1" dirty="0"/>
          </a:p>
          <a:p>
            <a:r>
              <a:rPr lang="en-US" dirty="0" smtClean="0"/>
              <a:t>The Theta notation is clearly stricter than the Big-Oh notation:</a:t>
            </a:r>
          </a:p>
          <a:p>
            <a:pPr lvl="1"/>
            <a:r>
              <a:rPr lang="en-US" dirty="0" smtClean="0"/>
              <a:t>We can say that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i="1" dirty="0" smtClean="0"/>
              <a:t> = O(N</a:t>
            </a:r>
            <a:r>
              <a:rPr lang="en-US" i="1" baseline="30000" dirty="0" smtClean="0"/>
              <a:t>100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</a:t>
            </a:r>
            <a:r>
              <a:rPr lang="en-US" b="1" dirty="0" smtClean="0"/>
              <a:t>cannot</a:t>
            </a:r>
            <a:r>
              <a:rPr lang="en-US" dirty="0" smtClean="0"/>
              <a:t> say that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i="1" dirty="0" smtClean="0"/>
              <a:t> = </a:t>
            </a:r>
            <a:r>
              <a:rPr lang="el-GR" i="1" dirty="0" smtClean="0"/>
              <a:t>Θ</a:t>
            </a:r>
            <a:r>
              <a:rPr lang="en-US" i="1" dirty="0" smtClean="0"/>
              <a:t>(N</a:t>
            </a:r>
            <a:r>
              <a:rPr lang="en-US" i="1" baseline="30000" dirty="0" smtClean="0"/>
              <a:t>100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98635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Limits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 smtClean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sz="2400" b="0" i="0" smtClean="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400" dirty="0" smtClean="0"/>
                  <a:t>  is a constant, then g(N) = ???(f(N)).</a:t>
                </a:r>
              </a:p>
              <a:p>
                <a:pPr lvl="1"/>
                <a:r>
                  <a:rPr lang="en-US" sz="2000" dirty="0" smtClean="0"/>
                  <a:t>"Constant" includes zero, but does NOT include infinity.</a:t>
                </a:r>
                <a:br>
                  <a:rPr lang="en-US" sz="2000" dirty="0" smtClean="0"/>
                </a:br>
                <a:endParaRPr lang="en-US" sz="2000" dirty="0" smtClean="0"/>
              </a:p>
              <a:p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sz="2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func>
                    <m:r>
                      <a:rPr lang="en-US" sz="2400" i="1">
                        <a:latin typeface="Cambria Math"/>
                      </a:rPr>
                      <m:t>= ∞</m:t>
                    </m:r>
                  </m:oMath>
                </a14:m>
                <a:r>
                  <a:rPr lang="en-US" sz="2400" dirty="0"/>
                  <a:t>  then g(N) = </a:t>
                </a:r>
                <a:r>
                  <a:rPr lang="en-US" sz="2400" dirty="0" smtClean="0"/>
                  <a:t>???(</a:t>
                </a:r>
                <a:r>
                  <a:rPr lang="en-US" sz="2400" dirty="0"/>
                  <a:t>f(N</a:t>
                </a:r>
                <a:r>
                  <a:rPr lang="en-US" sz="2400" dirty="0" smtClean="0"/>
                  <a:t>)).</a:t>
                </a:r>
                <a:br>
                  <a:rPr lang="en-US" sz="2400" dirty="0" smtClean="0"/>
                </a:br>
                <a:endParaRPr lang="en-US" sz="2400" dirty="0" smtClean="0"/>
              </a:p>
              <a:p>
                <a:r>
                  <a:rPr lang="en-US" sz="2400" dirty="0" smtClean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sz="2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400" dirty="0"/>
                  <a:t>  is a constant, then g(N) = </a:t>
                </a:r>
                <a:r>
                  <a:rPr lang="en-US" sz="2400" dirty="0" smtClean="0"/>
                  <a:t>???(f(N</a:t>
                </a:r>
                <a:r>
                  <a:rPr lang="en-US" sz="2400" dirty="0"/>
                  <a:t>)).</a:t>
                </a:r>
              </a:p>
              <a:p>
                <a:pPr lvl="1"/>
                <a:r>
                  <a:rPr lang="en-US" sz="2000" dirty="0" smtClean="0"/>
                  <a:t>Again, "constant</a:t>
                </a:r>
                <a:r>
                  <a:rPr lang="en-US" sz="2000" dirty="0"/>
                  <a:t>" includes </a:t>
                </a:r>
                <a:r>
                  <a:rPr lang="en-US" sz="2000" dirty="0" smtClean="0"/>
                  <a:t>zero, but not infinity.</a:t>
                </a:r>
                <a:br>
                  <a:rPr lang="en-US" sz="2000" dirty="0" smtClean="0"/>
                </a:br>
                <a:endParaRPr lang="en-US" sz="2000" dirty="0"/>
              </a:p>
              <a:p>
                <a:r>
                  <a:rPr lang="en-US" sz="2400" dirty="0" smtClean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sz="2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400" dirty="0"/>
                  <a:t>  is a </a:t>
                </a:r>
                <a:r>
                  <a:rPr lang="en-US" sz="2400" b="1" dirty="0" smtClean="0"/>
                  <a:t>non-zero</a:t>
                </a:r>
                <a:r>
                  <a:rPr lang="en-US" sz="2400" dirty="0" smtClean="0"/>
                  <a:t> constant</a:t>
                </a:r>
                <a:r>
                  <a:rPr lang="en-US" sz="2400" dirty="0"/>
                  <a:t>, then g(N) = </a:t>
                </a:r>
                <a:r>
                  <a:rPr lang="en-US" sz="2400" dirty="0" smtClean="0"/>
                  <a:t>???(f(N</a:t>
                </a:r>
                <a:r>
                  <a:rPr lang="en-US" sz="2400" dirty="0"/>
                  <a:t>)).</a:t>
                </a:r>
              </a:p>
              <a:p>
                <a:pPr lvl="1"/>
                <a:r>
                  <a:rPr lang="en-US" sz="2000" dirty="0" smtClean="0"/>
                  <a:t>In this definition, both zero and infinity are excluded.</a:t>
                </a: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274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Limits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 smtClean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sz="2400" b="0" i="0" smtClean="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400" dirty="0" smtClean="0"/>
                  <a:t>  is a constant, then g(N) = O(f(N)).</a:t>
                </a:r>
              </a:p>
              <a:p>
                <a:pPr lvl="1"/>
                <a:r>
                  <a:rPr lang="en-US" sz="2000" dirty="0" smtClean="0"/>
                  <a:t>"Constant" includes zero, but does NOT include infinity.</a:t>
                </a:r>
                <a:br>
                  <a:rPr lang="en-US" sz="2000" dirty="0" smtClean="0"/>
                </a:br>
                <a:endParaRPr lang="en-US" sz="2000" dirty="0" smtClean="0"/>
              </a:p>
              <a:p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sz="2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func>
                    <m:r>
                      <a:rPr lang="en-US" sz="2400" i="1">
                        <a:latin typeface="Cambria Math"/>
                      </a:rPr>
                      <m:t>= ∞</m:t>
                    </m:r>
                  </m:oMath>
                </a14:m>
                <a:r>
                  <a:rPr lang="en-US" sz="2400" dirty="0"/>
                  <a:t>  then g(N) = O(f(N</a:t>
                </a:r>
                <a:r>
                  <a:rPr lang="en-US" sz="2400" dirty="0" smtClean="0"/>
                  <a:t>)).</a:t>
                </a:r>
                <a:br>
                  <a:rPr lang="en-US" sz="2400" dirty="0" smtClean="0"/>
                </a:br>
                <a:endParaRPr lang="en-US" sz="2400" dirty="0" smtClean="0"/>
              </a:p>
              <a:p>
                <a:r>
                  <a:rPr lang="en-US" sz="2400" dirty="0" smtClean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sz="2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400" dirty="0"/>
                  <a:t>  is a constant, then g(N) = </a:t>
                </a:r>
                <a:r>
                  <a:rPr lang="el-GR" sz="2400" dirty="0" smtClean="0"/>
                  <a:t>Ω</a:t>
                </a:r>
                <a:r>
                  <a:rPr lang="en-US" sz="2400" dirty="0" smtClean="0"/>
                  <a:t>(f(N</a:t>
                </a:r>
                <a:r>
                  <a:rPr lang="en-US" sz="2400" dirty="0"/>
                  <a:t>)).</a:t>
                </a:r>
              </a:p>
              <a:p>
                <a:pPr lvl="1"/>
                <a:r>
                  <a:rPr lang="en-US" sz="2000" dirty="0" smtClean="0"/>
                  <a:t>Again, "constant</a:t>
                </a:r>
                <a:r>
                  <a:rPr lang="en-US" sz="2000" dirty="0"/>
                  <a:t>" includes </a:t>
                </a:r>
                <a:r>
                  <a:rPr lang="en-US" sz="2000" dirty="0" smtClean="0"/>
                  <a:t>zero, but not infinity.</a:t>
                </a:r>
                <a:br>
                  <a:rPr lang="en-US" sz="2000" dirty="0" smtClean="0"/>
                </a:br>
                <a:endParaRPr lang="en-US" sz="2000" dirty="0"/>
              </a:p>
              <a:p>
                <a:r>
                  <a:rPr lang="en-US" sz="2400" dirty="0" smtClean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sz="2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400" dirty="0"/>
                  <a:t>  is a </a:t>
                </a:r>
                <a:r>
                  <a:rPr lang="en-US" sz="2400" b="1" dirty="0" smtClean="0"/>
                  <a:t>non-zero</a:t>
                </a:r>
                <a:r>
                  <a:rPr lang="en-US" sz="2400" dirty="0" smtClean="0"/>
                  <a:t> constant</a:t>
                </a:r>
                <a:r>
                  <a:rPr lang="en-US" sz="2400" dirty="0"/>
                  <a:t>, then g(N) = </a:t>
                </a:r>
                <a:r>
                  <a:rPr lang="el-GR" sz="2400" dirty="0" smtClean="0"/>
                  <a:t>Θ</a:t>
                </a:r>
                <a:r>
                  <a:rPr lang="en-US" sz="2400" dirty="0" smtClean="0"/>
                  <a:t>(f(N</a:t>
                </a:r>
                <a:r>
                  <a:rPr lang="en-US" sz="2400" dirty="0"/>
                  <a:t>)).</a:t>
                </a:r>
              </a:p>
              <a:p>
                <a:pPr lvl="1"/>
                <a:r>
                  <a:rPr lang="en-US" sz="2000" dirty="0" smtClean="0"/>
                  <a:t>In this definition, both zero and infinity are excluded.</a:t>
                </a: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6445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Limits -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formulas relating limits to big-Oh notation show once again that big-Oh notation ignores:</a:t>
            </a:r>
          </a:p>
          <a:p>
            <a:pPr lvl="1"/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behavior for small values of N.</a:t>
            </a:r>
          </a:p>
          <a:p>
            <a:r>
              <a:rPr lang="en-US" dirty="0" smtClean="0"/>
              <a:t>How do we see that?</a:t>
            </a:r>
          </a:p>
          <a:p>
            <a:pPr lvl="1"/>
            <a:r>
              <a:rPr lang="en-US" dirty="0" smtClean="0"/>
              <a:t>In the previous formulas, it is sufficient that the limit is equal to a constant. </a:t>
            </a:r>
            <a:r>
              <a:rPr lang="en-US" b="1" dirty="0" smtClean="0"/>
              <a:t>The value of the constant does not matter.</a:t>
            </a:r>
            <a:endParaRPr lang="en-US" dirty="0" smtClean="0"/>
          </a:p>
          <a:p>
            <a:pPr lvl="1"/>
            <a:r>
              <a:rPr lang="en-US" dirty="0" smtClean="0"/>
              <a:t>In the previous formulas, only </a:t>
            </a:r>
            <a:r>
              <a:rPr lang="en-US" b="1" dirty="0" smtClean="0"/>
              <a:t>the limit at infinity </a:t>
            </a:r>
            <a:r>
              <a:rPr lang="en-US" dirty="0" smtClean="0"/>
              <a:t>matters. This means that we can ignore behavior up to any </a:t>
            </a:r>
            <a:r>
              <a:rPr lang="en-US" smtClean="0"/>
              <a:t>finite value, if we need to.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01565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Recurrences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compute the running time of an algorithm in Big-Oh notation?</a:t>
            </a:r>
          </a:p>
          <a:p>
            <a:r>
              <a:rPr lang="en-US" dirty="0" smtClean="0"/>
              <a:t>Sometimes it is easy, sometimes it is hard.</a:t>
            </a:r>
          </a:p>
          <a:p>
            <a:r>
              <a:rPr lang="en-US" dirty="0" smtClean="0"/>
              <a:t>We will learn a few simple tricks that work in many cases that we will encounter this semester.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51816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1: Check All Items, Eliminate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case, the algorithm proceeds in a sequence of similar steps, where:</a:t>
            </a:r>
          </a:p>
          <a:p>
            <a:pPr lvl="1"/>
            <a:r>
              <a:rPr lang="en-US" dirty="0" smtClean="0"/>
              <a:t>each step loops through all items in the input, and eliminates one item.</a:t>
            </a:r>
          </a:p>
          <a:p>
            <a:r>
              <a:rPr lang="en-US" dirty="0" smtClean="0"/>
              <a:t>Any examples of such an algorithm?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524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1: Check All Items, Eliminate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case, the algorithm proceeds in a sequence of similar steps, where:</a:t>
            </a:r>
          </a:p>
          <a:p>
            <a:pPr lvl="1"/>
            <a:r>
              <a:rPr lang="en-US" dirty="0" smtClean="0"/>
              <a:t>each step loops through all items in the input, and eliminates one item.</a:t>
            </a:r>
          </a:p>
          <a:p>
            <a:r>
              <a:rPr lang="en-US" dirty="0" smtClean="0"/>
              <a:t>Any examples of such an algorithm?</a:t>
            </a:r>
          </a:p>
          <a:p>
            <a:pPr lvl="1"/>
            <a:r>
              <a:rPr lang="en-US" dirty="0" smtClean="0"/>
              <a:t>Selection Sort.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9177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1: Check All Items, Eliminate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Let g(N) be an approximate estimate of the running time, measured in time units of our convenience.</a:t>
            </a:r>
          </a:p>
          <a:p>
            <a:pPr lvl="1"/>
            <a:r>
              <a:rPr lang="en-US" dirty="0" smtClean="0"/>
              <a:t>In this case, we choose as time unit the time that it takes to examine one item.</a:t>
            </a:r>
          </a:p>
          <a:p>
            <a:pPr lvl="1"/>
            <a:r>
              <a:rPr lang="en-US" dirty="0" smtClean="0"/>
              <a:t>Obviously, this is a simplification, since there are other things that such an algorithm will do, in addition to just examining one item.</a:t>
            </a:r>
          </a:p>
          <a:p>
            <a:pPr lvl="1"/>
            <a:r>
              <a:rPr lang="en-US" dirty="0" smtClean="0"/>
              <a:t>That is one of the plusses of using Big-Oh notation. We can ignore parts of the algorithm that take a relatively small time to run, and focus on the part that dominates running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98036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1: Check All Items, Eliminate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Let g(N) be the running time.</a:t>
            </a:r>
          </a:p>
          <a:p>
            <a:r>
              <a:rPr lang="en-US" dirty="0" smtClean="0"/>
              <a:t>Then, g(N) = ???</a:t>
            </a:r>
            <a:endParaRPr lang="en-US" sz="24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100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762000"/>
          </a:xfrm>
        </p:spPr>
        <p:txBody>
          <a:bodyPr>
            <a:noAutofit/>
          </a:bodyPr>
          <a:lstStyle/>
          <a:p>
            <a:r>
              <a:rPr lang="en-US" dirty="0" smtClean="0"/>
              <a:t>Avoid Insufficient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Not performing analysis of algorithmic performance can be a problem.</a:t>
            </a:r>
            <a:endParaRPr lang="en-US" sz="2400" dirty="0" smtClean="0"/>
          </a:p>
          <a:p>
            <a:pPr lvl="1"/>
            <a:r>
              <a:rPr lang="en-US" sz="2400" dirty="0" smtClean="0"/>
              <a:t>Many (perhaps the majority) of programmers have no background in algorithms.</a:t>
            </a:r>
          </a:p>
          <a:p>
            <a:pPr lvl="1"/>
            <a:r>
              <a:rPr lang="en-US" sz="2400" dirty="0" smtClean="0"/>
              <a:t>People with background in algorithmic analysis may be too lazy, or too pressured by deadlines, to use this background.</a:t>
            </a:r>
          </a:p>
          <a:p>
            <a:r>
              <a:rPr lang="en-US" sz="2800" dirty="0" smtClean="0"/>
              <a:t>Unnecessarily slow software is a common consequence when skipping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7237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1: Check All Items, Eliminate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Let g(N) be the running time.</a:t>
            </a:r>
          </a:p>
          <a:p>
            <a:r>
              <a:rPr lang="en-US" dirty="0" smtClean="0"/>
              <a:t>Then, g(N) = g(N-1) + N. Why?</a:t>
            </a:r>
          </a:p>
          <a:p>
            <a:pPr lvl="1"/>
            <a:r>
              <a:rPr lang="en-US" dirty="0" smtClean="0"/>
              <a:t>Because we need to examine all items (N units of time), and then we need to run the algorithm on N-1 items.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= g(N-1) + N 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g(N-2) + (N-1)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g(N-3) + (N-2) + (N-1)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...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1 + 2 + 3 + ... + (N-1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N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N(N + 1) / 2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O(N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dirty="0" smtClean="0">
                <a:cs typeface="Courier New" panose="02070309020205020404" pitchFamily="49" charset="0"/>
              </a:rPr>
              <a:t>Conclusion: The algorithm takes quadratic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2062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Autofit/>
          </a:bodyPr>
          <a:lstStyle/>
          <a:p>
            <a:r>
              <a:rPr lang="en-US" dirty="0"/>
              <a:t>Case 2: Halve the Problem in Constant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 smtClean="0"/>
              <a:t>In this case, each step of the algorithm consists of: </a:t>
            </a:r>
          </a:p>
          <a:p>
            <a:pPr lvl="1"/>
            <a:r>
              <a:rPr lang="en-US" dirty="0" smtClean="0"/>
              <a:t>performing a constant number of operations, and then reducing the size of the input by half.</a:t>
            </a:r>
          </a:p>
          <a:p>
            <a:r>
              <a:rPr lang="en-US" dirty="0" smtClean="0"/>
              <a:t>Any example of such an algorithm?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28274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Autofit/>
          </a:bodyPr>
          <a:lstStyle/>
          <a:p>
            <a:r>
              <a:rPr lang="en-US" dirty="0"/>
              <a:t>Case 2: Halve the Problem in Constant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/>
              <a:t>In this case, </a:t>
            </a:r>
            <a:r>
              <a:rPr lang="en-US" dirty="0" smtClean="0"/>
              <a:t>each step </a:t>
            </a:r>
            <a:r>
              <a:rPr lang="en-US" dirty="0"/>
              <a:t>of the algorithm consists of: </a:t>
            </a:r>
          </a:p>
          <a:p>
            <a:pPr lvl="1"/>
            <a:r>
              <a:rPr lang="en-US" dirty="0"/>
              <a:t>performing a constant number of operations, and then reducing the size of the input by half.</a:t>
            </a:r>
          </a:p>
          <a:p>
            <a:r>
              <a:rPr lang="en-US" dirty="0" smtClean="0"/>
              <a:t>Any example of such an algorithm?</a:t>
            </a:r>
          </a:p>
          <a:p>
            <a:pPr lvl="1"/>
            <a:r>
              <a:rPr lang="en-US" dirty="0" smtClean="0"/>
              <a:t>Binary Search.</a:t>
            </a:r>
          </a:p>
          <a:p>
            <a:r>
              <a:rPr lang="en-US" dirty="0" smtClean="0"/>
              <a:t>What is a convenient unit of time to use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8025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Autofit/>
          </a:bodyPr>
          <a:lstStyle/>
          <a:p>
            <a:r>
              <a:rPr lang="en-US" dirty="0"/>
              <a:t>Case 2: Halve the Problem in Constant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/>
              <a:t>In this case, </a:t>
            </a:r>
            <a:r>
              <a:rPr lang="en-US" dirty="0" smtClean="0"/>
              <a:t>each step </a:t>
            </a:r>
            <a:r>
              <a:rPr lang="en-US" dirty="0"/>
              <a:t>of the algorithm consists of: </a:t>
            </a:r>
          </a:p>
          <a:p>
            <a:pPr lvl="1"/>
            <a:r>
              <a:rPr lang="en-US" dirty="0"/>
              <a:t>performing a constant number of operations, and then reducing the size of the input by half.</a:t>
            </a:r>
          </a:p>
          <a:p>
            <a:r>
              <a:rPr lang="en-US" dirty="0" smtClean="0"/>
              <a:t>Any example of such an algorithm?</a:t>
            </a:r>
          </a:p>
          <a:p>
            <a:pPr lvl="1"/>
            <a:r>
              <a:rPr lang="en-US" dirty="0" smtClean="0"/>
              <a:t>Binary Search.</a:t>
            </a:r>
          </a:p>
          <a:p>
            <a:r>
              <a:rPr lang="en-US" dirty="0" smtClean="0"/>
              <a:t>What is a convenient unit of time to use here?</a:t>
            </a:r>
          </a:p>
          <a:p>
            <a:pPr lvl="1"/>
            <a:r>
              <a:rPr lang="en-US" dirty="0" smtClean="0"/>
              <a:t>The time it takes to do the constant number of operations to halve the input.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8025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/>
              <a:t>In this case, </a:t>
            </a:r>
            <a:r>
              <a:rPr lang="en-US" dirty="0" smtClean="0"/>
              <a:t>each step </a:t>
            </a:r>
            <a:r>
              <a:rPr lang="en-US" dirty="0"/>
              <a:t>of the algorithm consists of: </a:t>
            </a:r>
          </a:p>
          <a:p>
            <a:pPr lvl="1"/>
            <a:r>
              <a:rPr lang="en-US" dirty="0"/>
              <a:t>performing a constant number of operations, and then reducing the size of the input by half.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 ???</a:t>
            </a:r>
            <a:endParaRPr lang="en-US" sz="24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84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2: Halve the Problem in Constant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91154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/>
              <a:t>In this case, </a:t>
            </a:r>
            <a:r>
              <a:rPr lang="en-US" dirty="0" smtClean="0"/>
              <a:t>each step </a:t>
            </a:r>
            <a:r>
              <a:rPr lang="en-US" dirty="0"/>
              <a:t>of the algorithm consists of: </a:t>
            </a:r>
          </a:p>
          <a:p>
            <a:pPr lvl="1"/>
            <a:r>
              <a:rPr lang="en-US" dirty="0"/>
              <a:t>performing a constant number of operations, and then reducing the size of the input by half.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 1 + 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2 + 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n-2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3 + 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n-3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n + 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n + 1.</a:t>
            </a:r>
          </a:p>
          <a:p>
            <a:r>
              <a:rPr lang="en-US" sz="3000" i="1" dirty="0" smtClean="0">
                <a:cs typeface="Courier New" panose="02070309020205020404" pitchFamily="49" charset="0"/>
              </a:rPr>
              <a:t>O(n)</a:t>
            </a:r>
            <a:r>
              <a:rPr lang="en-US" sz="3000" dirty="0" smtClean="0">
                <a:cs typeface="Courier New" panose="02070309020205020404" pitchFamily="49" charset="0"/>
              </a:rPr>
              <a:t> time for </a:t>
            </a:r>
            <a:r>
              <a:rPr lang="en-US" sz="3000" i="1" dirty="0" smtClean="0">
                <a:cs typeface="Courier New" panose="02070309020205020404" pitchFamily="49" charset="0"/>
              </a:rPr>
              <a:t>N = 2</a:t>
            </a:r>
            <a:r>
              <a:rPr lang="en-US" sz="3000" i="1" baseline="30000" dirty="0" smtClean="0">
                <a:cs typeface="Courier New" panose="02070309020205020404" pitchFamily="49" charset="0"/>
              </a:rPr>
              <a:t>n</a:t>
            </a:r>
            <a:r>
              <a:rPr lang="en-US" sz="3000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sz="3000" dirty="0" smtClean="0">
                <a:cs typeface="Courier New" panose="02070309020205020404" pitchFamily="49" charset="0"/>
              </a:rPr>
              <a:t>Substituting n for log N: </a:t>
            </a:r>
            <a:r>
              <a:rPr lang="en-US" sz="3000" i="1" dirty="0" smtClean="0">
                <a:cs typeface="Courier New" panose="02070309020205020404" pitchFamily="49" charset="0"/>
              </a:rPr>
              <a:t>O(log N)</a:t>
            </a:r>
            <a:r>
              <a:rPr lang="en-US" sz="3000" dirty="0" smtClean="0">
                <a:cs typeface="Courier New" panose="02070309020205020404" pitchFamily="49" charset="0"/>
              </a:rPr>
              <a:t> time.</a:t>
            </a:r>
            <a:endParaRPr lang="en-US" sz="24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85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2: Halve the Problem in Constant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30079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3: Halve the Input in</a:t>
            </a:r>
            <a:br>
              <a:rPr lang="en-US" dirty="0" smtClean="0"/>
            </a:br>
            <a:r>
              <a:rPr lang="en-US" dirty="0" smtClean="0"/>
              <a:t>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Performing a linear (i.e., </a:t>
            </a:r>
            <a:r>
              <a:rPr lang="en-US" i="1" dirty="0" smtClean="0"/>
              <a:t>O(N)</a:t>
            </a:r>
            <a:r>
              <a:rPr lang="en-US" dirty="0" smtClean="0"/>
              <a:t>) number of operations, and then reducing the size of the input by half.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= ???</a:t>
            </a:r>
            <a:endParaRPr lang="en-US" sz="30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61162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3: Halve the Input in</a:t>
            </a:r>
            <a:br>
              <a:rPr lang="en-US" dirty="0" smtClean="0"/>
            </a:br>
            <a:r>
              <a:rPr lang="en-US" dirty="0" smtClean="0"/>
              <a:t>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Performing a linear (i.e., </a:t>
            </a:r>
            <a:r>
              <a:rPr lang="en-US" i="1" dirty="0" smtClean="0"/>
              <a:t>O(N)</a:t>
            </a:r>
            <a:r>
              <a:rPr lang="en-US" dirty="0" smtClean="0"/>
              <a:t>) number of operations, and then reducing the size of the input by half.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g(N/2)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g(N/4) + N/2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g(N/8) + N/4 + N/2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1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+ 2 + 4 + ... + N/4 + N/2 + N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???</a:t>
            </a:r>
            <a:endParaRPr lang="en-US" sz="30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06783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3: Halve the Input in</a:t>
            </a:r>
            <a:br>
              <a:rPr lang="en-US" dirty="0" smtClean="0"/>
            </a:br>
            <a:r>
              <a:rPr lang="en-US" dirty="0" smtClean="0"/>
              <a:t>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Performing a linear (i.e., </a:t>
            </a:r>
            <a:r>
              <a:rPr lang="en-US" i="1" dirty="0" smtClean="0"/>
              <a:t>O(N)</a:t>
            </a:r>
            <a:r>
              <a:rPr lang="en-US" dirty="0" smtClean="0"/>
              <a:t>) number of operations, and then reducing the size of the input by half.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g(N/2)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g(N/4) + N/2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g(N/8) + N/4 + N/2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1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+ 2 + 4 + ... + N/4 + N/2 + N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about 2N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000" i="1" dirty="0" smtClean="0">
                <a:cs typeface="Courier New" panose="02070309020205020404" pitchFamily="49" charset="0"/>
              </a:rPr>
              <a:t>O(N)</a:t>
            </a:r>
            <a:r>
              <a:rPr lang="en-US" sz="3000" dirty="0" smtClean="0">
                <a:cs typeface="Courier New" panose="02070309020205020404" pitchFamily="49" charset="0"/>
              </a:rPr>
              <a:t>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19943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4: Break Problem Into Two Halves in 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combine the two answers.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30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752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</p:spPr>
        <p:txBody>
          <a:bodyPr>
            <a:noAutofit/>
          </a:bodyPr>
          <a:lstStyle/>
          <a:p>
            <a:r>
              <a:rPr lang="en-US" dirty="0" smtClean="0"/>
              <a:t>Avoid Excessive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Worrying too much about algorithm performance can also be a problem.</a:t>
            </a:r>
          </a:p>
          <a:p>
            <a:pPr lvl="1"/>
            <a:r>
              <a:rPr lang="en-US" sz="2400" dirty="0" smtClean="0"/>
              <a:t>Sometimes, slow is fast enough.</a:t>
            </a:r>
          </a:p>
          <a:p>
            <a:pPr lvl="1"/>
            <a:r>
              <a:rPr lang="en-US" sz="2400" dirty="0" smtClean="0"/>
              <a:t>A user will not even notice an improvement from a millisecond to a microsecond.</a:t>
            </a:r>
          </a:p>
          <a:p>
            <a:pPr lvl="1"/>
            <a:r>
              <a:rPr lang="en-US" sz="2400" dirty="0" smtClean="0"/>
              <a:t>The time spent optimizing the software should never exceed the total time saved by these optimizations.</a:t>
            </a:r>
          </a:p>
          <a:p>
            <a:pPr lvl="2"/>
            <a:r>
              <a:rPr lang="en-US" sz="2000" dirty="0" smtClean="0"/>
              <a:t>E.g., do not spend 20 hours to reduce running time by 5 hours on a software that you will only run 3 times and then discard.</a:t>
            </a:r>
          </a:p>
          <a:p>
            <a:r>
              <a:rPr lang="en-US" sz="2800" dirty="0" smtClean="0"/>
              <a:t>Ask yourself: what are the most important bottlenecks in my code, that I need to focus on?</a:t>
            </a:r>
          </a:p>
          <a:p>
            <a:r>
              <a:rPr lang="en-US" sz="2800" dirty="0" smtClean="0"/>
              <a:t>Ask yourself: is this analysis worth it? What do I expect to gain?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2745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4: Break Problem Into Two Halves in 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combine the two answers.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2g(N/2)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4g(N/4) + N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8g(N/8) + N + N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log 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59493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4: Break Problem Into Two Halves in 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combine the two answers.</a:t>
            </a:r>
          </a:p>
          <a:p>
            <a:r>
              <a:rPr lang="en-US" dirty="0" smtClean="0"/>
              <a:t>Note: we have not seen any examples of this case yet, but we will see several such examples when we study sorting algorithms.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41082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5: Break Problem Into Two Halves in Constant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O(1)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O(1)</a:t>
            </a:r>
            <a:r>
              <a:rPr lang="en-US" dirty="0" smtClean="0"/>
              <a:t> operations to combine the two answers.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600" i="1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8612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5: Break Problem Into Two Halves in Constant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O(1)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O(1)</a:t>
            </a:r>
            <a:r>
              <a:rPr lang="en-US" dirty="0" smtClean="0"/>
              <a:t> operations to combine the two answers.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2g(N/2) + 1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4g(N/4) + 2 + 1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8g(N/8) + 4 + 2 + 1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about 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7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5340</Words>
  <Application>Microsoft Office PowerPoint</Application>
  <PresentationFormat>On-screen Show (4:3)</PresentationFormat>
  <Paragraphs>697</Paragraphs>
  <Slides>93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4" baseType="lpstr">
      <vt:lpstr>Office Theme</vt:lpstr>
      <vt:lpstr>PowerPoint Presentation</vt:lpstr>
      <vt:lpstr>Analysis of Algorithms</vt:lpstr>
      <vt:lpstr>Empirical Analysis</vt:lpstr>
      <vt:lpstr>Data for Empirical Analysis</vt:lpstr>
      <vt:lpstr>Data for Empirical Analysis</vt:lpstr>
      <vt:lpstr>Data for Empirical Analysis</vt:lpstr>
      <vt:lpstr>Comparing Running Times</vt:lpstr>
      <vt:lpstr>Avoid Insufficient Analysis</vt:lpstr>
      <vt:lpstr>Avoid Excessive Analysis</vt:lpstr>
      <vt:lpstr>Mathematical Analysis of Algorithms</vt:lpstr>
      <vt:lpstr>Finding Key Operations</vt:lpstr>
      <vt:lpstr>Finding Key Operations</vt:lpstr>
      <vt:lpstr>Finding Key Operations</vt:lpstr>
      <vt:lpstr>Finding Key Operations</vt:lpstr>
      <vt:lpstr>Finding Key Quantities</vt:lpstr>
      <vt:lpstr>Finding Key Quantities</vt:lpstr>
      <vt:lpstr>Finding Key Quantities</vt:lpstr>
      <vt:lpstr>Describing Running Time</vt:lpstr>
      <vt:lpstr>Describing Running Time</vt:lpstr>
      <vt:lpstr>Describing Running Time</vt:lpstr>
      <vt:lpstr>Describing Running Time</vt:lpstr>
      <vt:lpstr>Describing Running Time</vt:lpstr>
      <vt:lpstr>The Constant Function: f(N) = 1</vt:lpstr>
      <vt:lpstr>The Constant Function: f(N) = 1</vt:lpstr>
      <vt:lpstr>The Constant Function: f(N) = 1</vt:lpstr>
      <vt:lpstr>The Constant Function: f(N) = 1</vt:lpstr>
      <vt:lpstr>The Constant Function: f(N) = 1</vt:lpstr>
      <vt:lpstr>Logarithmic Time: f(N) = log N</vt:lpstr>
      <vt:lpstr>Logarithmic Time: f(N) = log N</vt:lpstr>
      <vt:lpstr>Logarithmic Time: f(N) = log N</vt:lpstr>
      <vt:lpstr>Logarithmic Time: f(N) = log N</vt:lpstr>
      <vt:lpstr>Logarithmic Time: f(N) = log N</vt:lpstr>
      <vt:lpstr>Logarithmic Time: f(N) = log N</vt:lpstr>
      <vt:lpstr>Linear Time: f(N) = N</vt:lpstr>
      <vt:lpstr>Linear Time: f(N) = N</vt:lpstr>
      <vt:lpstr>Linear Time: f(N) = N</vt:lpstr>
      <vt:lpstr>N log N Time</vt:lpstr>
      <vt:lpstr>N log N Time</vt:lpstr>
      <vt:lpstr>Quadratic Time</vt:lpstr>
      <vt:lpstr>Quadratic Time</vt:lpstr>
      <vt:lpstr>Quadratic Time</vt:lpstr>
      <vt:lpstr>Cubic Time</vt:lpstr>
      <vt:lpstr>Cubic Time</vt:lpstr>
      <vt:lpstr>Cubic Time</vt:lpstr>
      <vt:lpstr>Exponential Time</vt:lpstr>
      <vt:lpstr>Some Useful Constants and Functions</vt:lpstr>
      <vt:lpstr>Motivation for Big-Oh Notation</vt:lpstr>
      <vt:lpstr>Why Constants Are Not Important</vt:lpstr>
      <vt:lpstr>Why Constants Are Not Important</vt:lpstr>
      <vt:lpstr>Why Asymptotic Behavior Matters</vt:lpstr>
      <vt:lpstr>Why Asymptotic Behavior Matters</vt:lpstr>
      <vt:lpstr>Why Asymptotic Behavior Matters</vt:lpstr>
      <vt:lpstr>Big-Oh Notation</vt:lpstr>
      <vt:lpstr>Why Use Big-Oh Notation?</vt:lpstr>
      <vt:lpstr>Why Use Big-Oh Notation?</vt:lpstr>
      <vt:lpstr>Why Use Big-Oh Notation?</vt:lpstr>
      <vt:lpstr>Inferences from Big-Oh Notation</vt:lpstr>
      <vt:lpstr>Inferences from Big-Oh Notation</vt:lpstr>
      <vt:lpstr>Inferences from Big-Oh Notation</vt:lpstr>
      <vt:lpstr>Inferences from Big-Oh Notation</vt:lpstr>
      <vt:lpstr>Is Big-Oh Notation Always Enough?</vt:lpstr>
      <vt:lpstr>Is Big-Oh Notation Always Enough?</vt:lpstr>
      <vt:lpstr>Is Big-Oh Notation Always Enough?</vt:lpstr>
      <vt:lpstr>Simplifying Big-Oh Notation</vt:lpstr>
      <vt:lpstr>Simplifying Big-Oh Notation</vt:lpstr>
      <vt:lpstr>Simplifying Big-Oh Notation</vt:lpstr>
      <vt:lpstr>Simplifying Big-Oh Notation</vt:lpstr>
      <vt:lpstr>Simplifying Big-Oh Notation</vt:lpstr>
      <vt:lpstr>Trick Question</vt:lpstr>
      <vt:lpstr>Trick Question</vt:lpstr>
      <vt:lpstr>Omega (Ω) and Theta (Θ) Notations</vt:lpstr>
      <vt:lpstr>Using Limits</vt:lpstr>
      <vt:lpstr>Using Limits</vt:lpstr>
      <vt:lpstr>Using Limits - Comments</vt:lpstr>
      <vt:lpstr>Basic Recurrences</vt:lpstr>
      <vt:lpstr>Case 1: Check All Items, Eliminate One</vt:lpstr>
      <vt:lpstr>Case 1: Check All Items, Eliminate One</vt:lpstr>
      <vt:lpstr>Case 1: Check All Items, Eliminate One</vt:lpstr>
      <vt:lpstr>Case 1: Check All Items, Eliminate One</vt:lpstr>
      <vt:lpstr>Case 1: Check All Items, Eliminate One</vt:lpstr>
      <vt:lpstr>Case 2: Halve the Problem in Constant Time</vt:lpstr>
      <vt:lpstr>Case 2: Halve the Problem in Constant Time</vt:lpstr>
      <vt:lpstr>Case 2: Halve the Problem in Constant Time</vt:lpstr>
      <vt:lpstr>Case 2: Halve the Problem in Constant Time</vt:lpstr>
      <vt:lpstr>Case 2: Halve the Problem in Constant Time</vt:lpstr>
      <vt:lpstr>Case 3: Halve the Input in Linear Time</vt:lpstr>
      <vt:lpstr>Case 3: Halve the Input in Linear Time</vt:lpstr>
      <vt:lpstr>Case 3: Halve the Input in Linear Time</vt:lpstr>
      <vt:lpstr>Case 4: Break Problem Into Two Halves in Linear Time</vt:lpstr>
      <vt:lpstr>Case 4: Break Problem Into Two Halves in Linear Time</vt:lpstr>
      <vt:lpstr>Case 4: Break Problem Into Two Halves in Linear Time</vt:lpstr>
      <vt:lpstr>Case 5: Break Problem Into Two Halves in Constant Time</vt:lpstr>
      <vt:lpstr>Case 5: Break Problem Into Two Halves in Constant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396</cp:revision>
  <dcterms:created xsi:type="dcterms:W3CDTF">2006-08-16T00:00:00Z</dcterms:created>
  <dcterms:modified xsi:type="dcterms:W3CDTF">2014-07-10T23:26:55Z</dcterms:modified>
</cp:coreProperties>
</file>