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56" r:id="rId2"/>
    <p:sldId id="371" r:id="rId3"/>
    <p:sldId id="388" r:id="rId4"/>
    <p:sldId id="409" r:id="rId5"/>
    <p:sldId id="389" r:id="rId6"/>
    <p:sldId id="373" r:id="rId7"/>
    <p:sldId id="374" r:id="rId8"/>
    <p:sldId id="383" r:id="rId9"/>
    <p:sldId id="384" r:id="rId10"/>
    <p:sldId id="385" r:id="rId11"/>
    <p:sldId id="367" r:id="rId12"/>
    <p:sldId id="368" r:id="rId13"/>
    <p:sldId id="390" r:id="rId14"/>
    <p:sldId id="394" r:id="rId15"/>
    <p:sldId id="393" r:id="rId16"/>
    <p:sldId id="375" r:id="rId17"/>
    <p:sldId id="377" r:id="rId18"/>
    <p:sldId id="378" r:id="rId19"/>
    <p:sldId id="379" r:id="rId20"/>
    <p:sldId id="380" r:id="rId21"/>
    <p:sldId id="381" r:id="rId22"/>
    <p:sldId id="382" r:id="rId23"/>
    <p:sldId id="391" r:id="rId24"/>
    <p:sldId id="395" r:id="rId25"/>
    <p:sldId id="392" r:id="rId26"/>
    <p:sldId id="396" r:id="rId27"/>
    <p:sldId id="397" r:id="rId28"/>
    <p:sldId id="403" r:id="rId29"/>
    <p:sldId id="404" r:id="rId30"/>
    <p:sldId id="406" r:id="rId31"/>
    <p:sldId id="407" r:id="rId32"/>
    <p:sldId id="408" r:id="rId33"/>
    <p:sldId id="400" r:id="rId34"/>
    <p:sldId id="401" r:id="rId35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18363DA-F012-4A9F-8918-6687DCC9D62A}">
          <p14:sldIdLst>
            <p14:sldId id="256"/>
          </p14:sldIdLst>
        </p14:section>
        <p14:section name="Untitled Section" id="{038C0203-8B1E-4E06-B246-E666C86F662A}">
          <p14:sldIdLst>
            <p14:sldId id="371"/>
            <p14:sldId id="388"/>
            <p14:sldId id="409"/>
            <p14:sldId id="389"/>
            <p14:sldId id="373"/>
            <p14:sldId id="374"/>
            <p14:sldId id="383"/>
            <p14:sldId id="384"/>
            <p14:sldId id="385"/>
            <p14:sldId id="367"/>
            <p14:sldId id="368"/>
            <p14:sldId id="390"/>
            <p14:sldId id="394"/>
            <p14:sldId id="393"/>
            <p14:sldId id="375"/>
            <p14:sldId id="377"/>
            <p14:sldId id="378"/>
            <p14:sldId id="379"/>
            <p14:sldId id="380"/>
            <p14:sldId id="381"/>
            <p14:sldId id="382"/>
            <p14:sldId id="391"/>
            <p14:sldId id="395"/>
            <p14:sldId id="392"/>
            <p14:sldId id="396"/>
            <p14:sldId id="397"/>
            <p14:sldId id="403"/>
            <p14:sldId id="404"/>
            <p14:sldId id="406"/>
            <p14:sldId id="407"/>
            <p14:sldId id="408"/>
            <p14:sldId id="400"/>
            <p14:sldId id="401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-108" y="-3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0" d="100"/>
          <a:sy n="80" d="100"/>
        </p:scale>
        <p:origin x="-3864" y="-84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4655BB-DB7D-4259-A68E-202CF9A0DF0E}" type="datetimeFigureOut">
              <a:rPr lang="en-US" smtClean="0"/>
              <a:t>7/10/2014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B64A61-A641-44C9-B120-98C0BCF5C7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8806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BBB22C-122D-4EE2-9812-B1AA4CFA3383}" type="datetimeFigureOut">
              <a:rPr lang="en-US" smtClean="0"/>
              <a:pPr/>
              <a:t>7/10/2014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095B3F-8216-487B-AC35-BDA8990236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385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9714B-E11A-4793-9D4B-C7DA0B002A2E}" type="datetime1">
              <a:rPr lang="en-US" smtClean="0"/>
              <a:pPr/>
              <a:t>7/10/2014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D6908-18CF-4D46-A568-031B411BADDC}" type="datetime1">
              <a:rPr lang="en-US" smtClean="0"/>
              <a:pPr/>
              <a:t>7/10/2014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0A0BF-8AB8-438E-8F5F-3BC988050D5C}" type="datetime1">
              <a:rPr lang="en-US" smtClean="0"/>
              <a:pPr/>
              <a:t>7/10/2014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1D551-D1C9-475F-8F97-B5E238F846DE}" type="datetime1">
              <a:rPr lang="en-US" smtClean="0"/>
              <a:pPr/>
              <a:t>7/10/2014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5A71D-2E90-4908-919F-619FDB1089CE}" type="datetime1">
              <a:rPr lang="en-US" smtClean="0"/>
              <a:pPr/>
              <a:t>7/10/2014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4358A-EF12-449E-95F9-53ECB702F323}" type="datetime1">
              <a:rPr lang="en-US" smtClean="0"/>
              <a:pPr/>
              <a:t>7/10/2014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BF9DE-364F-4108-BF86-9295B2495FBB}" type="datetime1">
              <a:rPr lang="en-US" smtClean="0"/>
              <a:pPr/>
              <a:t>7/10/2014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091E9-5B6C-4491-8FE2-FE8BB8D7CBC7}" type="datetime1">
              <a:rPr lang="en-US" smtClean="0"/>
              <a:pPr/>
              <a:t>7/10/2014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432F4-B520-430E-BC9F-5620D1D82898}" type="datetime1">
              <a:rPr lang="en-US" smtClean="0"/>
              <a:pPr/>
              <a:t>7/10/2014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1798-164E-4412-9238-A87AFC6688E7}" type="datetime1">
              <a:rPr lang="en-US" smtClean="0"/>
              <a:pPr/>
              <a:t>7/10/2014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B5C6D-AA2A-4233-A83B-6410688265D8}" type="datetime1">
              <a:rPr lang="en-US" smtClean="0"/>
              <a:pPr/>
              <a:t>7/10/2014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82296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1F1508-6116-47D0-9391-D505EF128AA1}" type="datetime1">
              <a:rPr lang="en-US" smtClean="0"/>
              <a:pPr/>
              <a:t>7/10/2014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1981200"/>
            <a:ext cx="6400800" cy="1752600"/>
          </a:xfrm>
        </p:spPr>
        <p:txBody>
          <a:bodyPr/>
          <a:lstStyle/>
          <a:p>
            <a:pPr eaLnBrk="1" hangingPunct="1"/>
            <a:r>
              <a:rPr lang="en-US" dirty="0" smtClean="0"/>
              <a:t>Analysis of Algorithms:</a:t>
            </a:r>
            <a:br>
              <a:rPr lang="en-US" dirty="0" smtClean="0"/>
            </a:br>
            <a:r>
              <a:rPr lang="en-US" dirty="0" smtClean="0"/>
              <a:t>Methods </a:t>
            </a:r>
            <a:r>
              <a:rPr lang="en-US" smtClean="0"/>
              <a:t>and Examples</a:t>
            </a:r>
            <a:endParaRPr lang="en-US" dirty="0" smtClean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187752" y="4191000"/>
            <a:ext cx="468596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dirty="0"/>
              <a:t>CSE </a:t>
            </a:r>
            <a:r>
              <a:rPr lang="en-US" dirty="0" smtClean="0"/>
              <a:t>2320 – Algorithms and Data Structures</a:t>
            </a:r>
            <a:endParaRPr lang="en-US" dirty="0"/>
          </a:p>
          <a:p>
            <a:pPr algn="ctr" eaLnBrk="1" hangingPunct="1"/>
            <a:r>
              <a:rPr lang="en-US" dirty="0"/>
              <a:t>Vassilis Athitsos</a:t>
            </a:r>
          </a:p>
          <a:p>
            <a:pPr algn="ctr" eaLnBrk="1" hangingPunct="1"/>
            <a:r>
              <a:rPr lang="en-US" dirty="0"/>
              <a:t>University of Texas at </a:t>
            </a:r>
            <a:r>
              <a:rPr lang="en-US" dirty="0" smtClean="0"/>
              <a:t>Arlington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105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Substitutions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dirty="0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 dirty="0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dirty="0"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i="1" dirty="0">
                                <a:latin typeface="Cambria Math"/>
                              </a:rPr>
                              <m:t>𝑥</m:t>
                            </m:r>
                            <m:r>
                              <a:rPr lang="en-US" i="1" dirty="0">
                                <a:latin typeface="Cambria Math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r>
                          <a:rPr lang="en-US" i="1" dirty="0">
                            <a:latin typeface="Cambria Math"/>
                          </a:rPr>
                          <m:t>h</m:t>
                        </m:r>
                        <m:r>
                          <a:rPr lang="en-US" i="1" dirty="0">
                            <a:latin typeface="Cambria Math"/>
                          </a:rPr>
                          <m:t>(</m:t>
                        </m:r>
                        <m:r>
                          <a:rPr lang="en-US" i="1" dirty="0">
                            <a:latin typeface="Cambria Math"/>
                          </a:rPr>
                          <m:t>𝑥</m:t>
                        </m:r>
                        <m:r>
                          <a:rPr lang="en-US" i="1" dirty="0">
                            <a:latin typeface="Cambria Math"/>
                          </a:rPr>
                          <m:t>)</m:t>
                        </m:r>
                      </m:e>
                    </m:func>
                    <m:r>
                      <a:rPr lang="en-US" i="1" dirty="0">
                        <a:latin typeface="Cambria Math"/>
                      </a:rPr>
                      <m:t>= </m:t>
                    </m:r>
                    <m:r>
                      <a:rPr lang="en-US" i="1" dirty="0">
                        <a:latin typeface="Cambria Math"/>
                        <a:ea typeface="Cambria Math"/>
                      </a:rPr>
                      <m:t>∞</m:t>
                    </m:r>
                  </m:oMath>
                </a14:m>
                <a:r>
                  <a:rPr lang="en-US" dirty="0"/>
                  <a:t>, then: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en-US" i="1" dirty="0">
                            <a:latin typeface="Cambria Math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i="1" dirty="0">
                        <a:latin typeface="Cambria Math"/>
                      </a:rPr>
                      <m:t>= </m:t>
                    </m:r>
                    <m:r>
                      <a:rPr lang="en-US" i="1" dirty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i="1" dirty="0">
                            <a:latin typeface="Cambria Math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i="1" dirty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US" i="1" dirty="0">
                        <a:latin typeface="Cambria Math"/>
                      </a:rPr>
                      <m:t>⇒</m:t>
                    </m:r>
                    <m:r>
                      <a:rPr lang="en-US" i="1" dirty="0"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en-US" i="1" dirty="0">
                            <a:latin typeface="Cambria Math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/>
                          </a:rPr>
                          <m:t>h</m:t>
                        </m:r>
                        <m:r>
                          <a:rPr lang="en-US" i="1" dirty="0">
                            <a:latin typeface="Cambria Math"/>
                          </a:rPr>
                          <m:t>(</m:t>
                        </m:r>
                        <m:r>
                          <a:rPr lang="en-US" i="1" dirty="0">
                            <a:latin typeface="Cambria Math"/>
                          </a:rPr>
                          <m:t>𝑥</m:t>
                        </m:r>
                        <m:r>
                          <a:rPr lang="en-US" i="1" dirty="0">
                            <a:latin typeface="Cambria Math"/>
                          </a:rPr>
                          <m:t>)</m:t>
                        </m:r>
                      </m:e>
                    </m:d>
                    <m:r>
                      <a:rPr lang="en-US" i="1" dirty="0">
                        <a:latin typeface="Cambria Math"/>
                      </a:rPr>
                      <m:t>=</m:t>
                    </m:r>
                    <m:r>
                      <a:rPr lang="en-US" i="1" dirty="0">
                        <a:latin typeface="Cambria Math"/>
                      </a:rPr>
                      <m:t>𝑂</m:t>
                    </m:r>
                    <m:r>
                      <a:rPr lang="en-US" i="1" dirty="0">
                        <a:latin typeface="Cambria Math"/>
                      </a:rPr>
                      <m:t>(</m:t>
                    </m:r>
                    <m:r>
                      <a:rPr lang="en-US" i="1" dirty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i="1" dirty="0">
                            <a:latin typeface="Cambria Math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/>
                          </a:rPr>
                          <m:t>h</m:t>
                        </m:r>
                        <m:r>
                          <a:rPr lang="en-US" i="1" dirty="0">
                            <a:latin typeface="Cambria Math"/>
                          </a:rPr>
                          <m:t>(</m:t>
                        </m:r>
                        <m:r>
                          <a:rPr lang="en-US" i="1" dirty="0">
                            <a:latin typeface="Cambria Math"/>
                          </a:rPr>
                          <m:t>𝑥</m:t>
                        </m:r>
                        <m:r>
                          <a:rPr lang="en-US" i="1" dirty="0">
                            <a:latin typeface="Cambria Math"/>
                          </a:rPr>
                          <m:t>)</m:t>
                        </m:r>
                      </m:e>
                    </m:d>
                    <m:r>
                      <a:rPr lang="en-US" i="1" dirty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How do we use that?</a:t>
                </a:r>
              </a:p>
              <a:p>
                <a:r>
                  <a:rPr lang="en-US" dirty="0" smtClean="0"/>
                  <a:t>For example, prove that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dirty="0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i="0" dirty="0" smtClean="0">
                            <a:latin typeface="Cambria Math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i="1" dirty="0" smtClean="0">
                                <a:latin typeface="Cambria Math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b="0" i="1" dirty="0" smtClean="0"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0" i="1" dirty="0" smtClean="0">
                                    <a:latin typeface="Cambria Math"/>
                                  </a:rPr>
                                  <m:t>𝑁</m:t>
                                </m:r>
                              </m:e>
                            </m:rad>
                          </m:e>
                        </m:d>
                      </m:e>
                    </m:func>
                    <m:r>
                      <a:rPr lang="en-US" b="0" i="1" dirty="0" smtClean="0">
                        <a:latin typeface="Cambria Math"/>
                      </a:rPr>
                      <m:t>=</m:t>
                    </m:r>
                    <m:r>
                      <a:rPr lang="en-US" b="0" i="1" dirty="0" smtClean="0">
                        <a:latin typeface="Cambria Math"/>
                      </a:rPr>
                      <m:t>𝑂</m:t>
                    </m:r>
                    <m:r>
                      <a:rPr lang="en-US" b="0" i="1" dirty="0" smtClean="0">
                        <a:latin typeface="Cambria Math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US" i="1" dirty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i="1" dirty="0">
                            <a:latin typeface="Cambria Math"/>
                          </a:rPr>
                          <m:t>𝑁</m:t>
                        </m:r>
                      </m:e>
                    </m:rad>
                    <m:r>
                      <a:rPr lang="en-US" b="0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Use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/>
                      </a:rPr>
                      <m:t>h</m:t>
                    </m:r>
                    <m:d>
                      <m:d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/>
                          </a:rPr>
                          <m:t>N</m:t>
                        </m:r>
                      </m:e>
                    </m:d>
                    <m:r>
                      <a:rPr lang="en-US" b="0" i="0" dirty="0" smtClean="0">
                        <a:latin typeface="Cambria Math"/>
                      </a:rPr>
                      <m:t>= </m:t>
                    </m:r>
                    <m:rad>
                      <m:radPr>
                        <m:degHide m:val="on"/>
                        <m:ctrlPr>
                          <a:rPr lang="en-US" i="1" dirty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i="1" dirty="0">
                            <a:latin typeface="Cambria Math"/>
                          </a:rPr>
                          <m:t>𝑁</m:t>
                        </m:r>
                      </m:e>
                    </m:rad>
                  </m:oMath>
                </a14:m>
                <a:r>
                  <a:rPr lang="en-US" dirty="0" smtClean="0"/>
                  <a:t>. We get:</a:t>
                </a:r>
                <a:br>
                  <a:rPr lang="en-US" dirty="0" smtClean="0"/>
                </a:br>
                <a:r>
                  <a:rPr lang="en-US" dirty="0" smtClean="0"/>
                  <a:t/>
                </a:r>
                <a:br>
                  <a:rPr lang="en-US" dirty="0" smtClean="0"/>
                </a:b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/>
                      </a:rPr>
                      <m:t>log</m:t>
                    </m:r>
                    <m:d>
                      <m:d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/>
                          </a:rPr>
                          <m:t>N</m:t>
                        </m:r>
                      </m:e>
                    </m:d>
                    <m:r>
                      <a:rPr lang="en-US" b="0" i="0" dirty="0" smtClean="0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/>
                      </a:rPr>
                      <m:t>O</m:t>
                    </m:r>
                    <m:d>
                      <m:d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/>
                          </a:rPr>
                          <m:t>N</m:t>
                        </m:r>
                      </m:e>
                    </m:d>
                    <m:r>
                      <a:rPr lang="en-US" b="0" i="0" dirty="0" smtClean="0">
                        <a:latin typeface="Cambria Math"/>
                      </a:rPr>
                      <m:t>⇒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/>
                      </a:rPr>
                      <m:t>log</m:t>
                    </m:r>
                    <m:d>
                      <m:d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i="1" dirty="0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i="1" dirty="0">
                                <a:latin typeface="Cambria Math"/>
                              </a:rPr>
                              <m:t>𝑁</m:t>
                            </m:r>
                          </m:e>
                        </m:rad>
                      </m:e>
                    </m:d>
                    <m:r>
                      <a:rPr lang="en-US" b="0" i="1" dirty="0" smtClean="0">
                        <a:latin typeface="Cambria Math"/>
                      </a:rPr>
                      <m:t>=</m:t>
                    </m:r>
                    <m:r>
                      <a:rPr lang="en-US" b="0" i="1" dirty="0" smtClean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i="1" dirty="0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i="1" dirty="0">
                                <a:latin typeface="Cambria Math"/>
                              </a:rPr>
                              <m:t>𝑁</m:t>
                            </m:r>
                          </m:e>
                        </m:rad>
                      </m:e>
                    </m:d>
                  </m:oMath>
                </a14:m>
                <a:endParaRPr lang="en-US" dirty="0" smtClean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259" t="-1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4630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371600"/>
                <a:ext cx="8458200" cy="5029200"/>
              </a:xfrm>
            </p:spPr>
            <p:txBody>
              <a:bodyPr/>
              <a:lstStyle/>
              <a:p>
                <a:r>
                  <a:rPr lang="en-US" dirty="0" smtClean="0"/>
                  <a:t>Summations are formulas of the sort:</a:t>
                </a:r>
                <a14:m>
                  <m:oMath xmlns:m="http://schemas.openxmlformats.org/officeDocument/2006/math">
                    <m:r>
                      <a:rPr lang="en-US" sz="4000" b="0" i="0" smtClean="0">
                        <a:latin typeface="Cambria Math"/>
                      </a:rPr>
                      <m:t>  </m:t>
                    </m:r>
                    <m:nary>
                      <m:naryPr>
                        <m:chr m:val="∑"/>
                        <m:ctrlPr>
                          <a:rPr lang="en-US" sz="4000" i="1" smtClean="0">
                            <a:latin typeface="Cambria Math"/>
                          </a:rPr>
                        </m:ctrlPr>
                      </m:naryPr>
                      <m:sub>
                        <m:r>
                          <a:rPr lang="en-US" sz="4000" b="0" i="1" smtClean="0">
                            <a:latin typeface="Cambria Math"/>
                          </a:rPr>
                          <m:t>𝑘</m:t>
                        </m:r>
                        <m:r>
                          <a:rPr lang="en-US" sz="4000" i="1" smtClean="0">
                            <a:latin typeface="Cambria Math"/>
                          </a:rPr>
                          <m:t>=0</m:t>
                        </m:r>
                      </m:sub>
                      <m:sup>
                        <m:r>
                          <a:rPr lang="en-US" sz="4000" i="1" smtClean="0">
                            <a:latin typeface="Cambria Math"/>
                          </a:rPr>
                          <m:t>𝑛</m:t>
                        </m:r>
                      </m:sup>
                      <m:e>
                        <m:r>
                          <a:rPr lang="en-US" sz="4000" b="0" i="1" smtClean="0">
                            <a:latin typeface="Cambria Math"/>
                          </a:rPr>
                          <m:t>𝑓</m:t>
                        </m:r>
                        <m:r>
                          <a:rPr lang="en-US" sz="4000" b="0" i="1" smtClean="0">
                            <a:latin typeface="Cambria Math"/>
                          </a:rPr>
                          <m:t>(</m:t>
                        </m:r>
                        <m:r>
                          <a:rPr lang="en-US" sz="4000" b="0" i="1" smtClean="0">
                            <a:latin typeface="Cambria Math"/>
                          </a:rPr>
                          <m:t>𝑘</m:t>
                        </m:r>
                        <m:r>
                          <a:rPr lang="en-US" sz="4000" b="0" i="1" smtClean="0">
                            <a:latin typeface="Cambria Math"/>
                          </a:rPr>
                          <m:t>)</m:t>
                        </m:r>
                      </m:e>
                    </m:nary>
                  </m:oMath>
                </a14:m>
                <a:endParaRPr lang="en-US" sz="2000" dirty="0" smtClean="0"/>
              </a:p>
              <a:p>
                <a:pPr marL="0" indent="0">
                  <a:buNone/>
                </a:pPr>
                <a:endParaRPr lang="en-US" sz="1200" dirty="0" smtClean="0"/>
              </a:p>
              <a:p>
                <a:r>
                  <a:rPr lang="en-US" dirty="0" smtClean="0"/>
                  <a:t>Computing the values of summations can be handy when trying to solve recurrences.</a:t>
                </a:r>
              </a:p>
              <a:p>
                <a:r>
                  <a:rPr lang="en-US" dirty="0" smtClean="0"/>
                  <a:t>Oftentimes, establishing upper bounds is sufficient, since we use big-Oh notation.</a:t>
                </a:r>
              </a:p>
              <a:p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/>
                          </a:rPr>
                          <m:t>𝑘</m:t>
                        </m:r>
                      </m:e>
                    </m:d>
                    <m:r>
                      <a:rPr lang="en-US" i="1" dirty="0" smtClean="0">
                        <a:latin typeface="Cambria Math"/>
                      </a:rPr>
                      <m:t>≥</m:t>
                    </m:r>
                    <m:r>
                      <a:rPr lang="en-US" b="0" i="1" dirty="0" smtClean="0">
                        <a:latin typeface="Cambria Math"/>
                      </a:rPr>
                      <m:t>0</m:t>
                    </m:r>
                    <m:r>
                      <a:rPr lang="en-US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, then: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4000" i="1">
                            <a:latin typeface="Cambria Math"/>
                          </a:rPr>
                        </m:ctrlPr>
                      </m:naryPr>
                      <m:sub>
                        <m:r>
                          <a:rPr lang="en-US" sz="4000" i="1">
                            <a:latin typeface="Cambria Math"/>
                          </a:rPr>
                          <m:t>𝑘</m:t>
                        </m:r>
                        <m:r>
                          <a:rPr lang="en-US" sz="4000" i="1">
                            <a:latin typeface="Cambria Math"/>
                          </a:rPr>
                          <m:t>=0</m:t>
                        </m:r>
                      </m:sub>
                      <m:sup>
                        <m:r>
                          <a:rPr lang="en-US" sz="4000" i="1">
                            <a:latin typeface="Cambria Math"/>
                          </a:rPr>
                          <m:t>𝑛</m:t>
                        </m:r>
                      </m:sup>
                      <m:e>
                        <m:r>
                          <a:rPr lang="en-US" sz="4000" i="1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sz="40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4000" i="1">
                                <a:latin typeface="Cambria Math"/>
                              </a:rPr>
                              <m:t>𝑘</m:t>
                            </m:r>
                          </m:e>
                        </m:d>
                        <m:r>
                          <a:rPr lang="en-US" sz="4000" i="1" smtClean="0">
                            <a:latin typeface="Cambria Math"/>
                          </a:rPr>
                          <m:t>≤</m:t>
                        </m:r>
                      </m:e>
                    </m:nary>
                    <m:nary>
                      <m:naryPr>
                        <m:chr m:val="∑"/>
                        <m:ctrlPr>
                          <a:rPr lang="en-US" sz="4000" i="1" smtClean="0">
                            <a:latin typeface="Cambria Math"/>
                          </a:rPr>
                        </m:ctrlPr>
                      </m:naryPr>
                      <m:sub>
                        <m:r>
                          <a:rPr lang="en-US" sz="4000" i="1">
                            <a:latin typeface="Cambria Math"/>
                          </a:rPr>
                          <m:t>𝑘</m:t>
                        </m:r>
                        <m:r>
                          <a:rPr lang="en-US" sz="4000" i="1">
                            <a:latin typeface="Cambria Math"/>
                          </a:rPr>
                          <m:t>=0</m:t>
                        </m:r>
                      </m:sub>
                      <m:sup>
                        <m:r>
                          <a:rPr lang="en-US" sz="4000" i="1" smtClean="0">
                            <a:latin typeface="Cambria Math"/>
                          </a:rPr>
                          <m:t>∞</m:t>
                        </m:r>
                      </m:sup>
                      <m:e>
                        <m:r>
                          <a:rPr lang="en-US" sz="4000" i="1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sz="40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4000" i="1">
                                <a:latin typeface="Cambria Math"/>
                              </a:rPr>
                              <m:t>𝑘</m:t>
                            </m:r>
                          </m:e>
                        </m:d>
                      </m:e>
                    </m:nary>
                  </m:oMath>
                </a14:m>
                <a:endParaRPr lang="en-US" sz="2000" dirty="0" smtClean="0"/>
              </a:p>
              <a:p>
                <a:endParaRPr lang="en-US" sz="2000" dirty="0"/>
              </a:p>
              <a:p>
                <a:r>
                  <a:rPr lang="en-US" dirty="0" smtClean="0"/>
                  <a:t>Sometimes, summing to infinity give a more simple formula.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371600"/>
                <a:ext cx="8458200" cy="5029200"/>
              </a:xfrm>
              <a:blipFill rotWithShape="1">
                <a:blip r:embed="rId3"/>
                <a:stretch>
                  <a:fillRect l="-12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9216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Geometric Series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geometric series is a sequence </a:t>
            </a:r>
            <a:r>
              <a:rPr lang="en-US" i="1" dirty="0" err="1" smtClean="0"/>
              <a:t>C</a:t>
            </a:r>
            <a:r>
              <a:rPr lang="en-US" i="1" baseline="-25000" dirty="0" err="1" smtClean="0"/>
              <a:t>k</a:t>
            </a:r>
            <a:r>
              <a:rPr lang="en-US" baseline="-25000" dirty="0" smtClean="0"/>
              <a:t> </a:t>
            </a:r>
            <a:r>
              <a:rPr lang="en-US" dirty="0" smtClean="0"/>
              <a:t>of numbers, such that </a:t>
            </a:r>
            <a:r>
              <a:rPr lang="en-US" i="1" dirty="0" err="1" smtClean="0"/>
              <a:t>C</a:t>
            </a:r>
            <a:r>
              <a:rPr lang="en-US" i="1" baseline="-25000" dirty="0" err="1" smtClean="0"/>
              <a:t>k</a:t>
            </a:r>
            <a:r>
              <a:rPr lang="en-US" i="1" dirty="0" smtClean="0"/>
              <a:t> = D * C</a:t>
            </a:r>
            <a:r>
              <a:rPr lang="en-US" i="1" baseline="-25000" dirty="0" smtClean="0"/>
              <a:t>k-1</a:t>
            </a:r>
            <a:r>
              <a:rPr lang="en-US" dirty="0" smtClean="0"/>
              <a:t> , where </a:t>
            </a:r>
            <a:r>
              <a:rPr lang="en-US" i="1" dirty="0" smtClean="0"/>
              <a:t>D</a:t>
            </a:r>
            <a:r>
              <a:rPr lang="en-US" dirty="0" smtClean="0"/>
              <a:t> is a constant.</a:t>
            </a:r>
          </a:p>
          <a:p>
            <a:r>
              <a:rPr lang="en-US" dirty="0" smtClean="0"/>
              <a:t>How can we express </a:t>
            </a:r>
            <a:r>
              <a:rPr lang="en-US" i="1" dirty="0" smtClean="0"/>
              <a:t>C</a:t>
            </a:r>
            <a:r>
              <a:rPr lang="en-US" i="1" baseline="-25000" dirty="0" smtClean="0"/>
              <a:t>1</a:t>
            </a:r>
            <a:r>
              <a:rPr lang="en-US" dirty="0" smtClean="0"/>
              <a:t> in terms of </a:t>
            </a:r>
            <a:r>
              <a:rPr lang="en-US" i="1" dirty="0" smtClean="0"/>
              <a:t>C</a:t>
            </a:r>
            <a:r>
              <a:rPr lang="en-US" i="1" baseline="-25000" dirty="0" smtClean="0"/>
              <a:t>0</a:t>
            </a:r>
            <a:r>
              <a:rPr lang="en-US" dirty="0" smtClean="0"/>
              <a:t>?</a:t>
            </a:r>
          </a:p>
          <a:p>
            <a:pPr lvl="1"/>
            <a:r>
              <a:rPr lang="en-US" i="1" dirty="0" smtClean="0"/>
              <a:t>C</a:t>
            </a:r>
            <a:r>
              <a:rPr lang="en-US" i="1" baseline="-25000" dirty="0" smtClean="0"/>
              <a:t>1</a:t>
            </a:r>
            <a:r>
              <a:rPr lang="en-US" i="1" dirty="0" smtClean="0"/>
              <a:t> = D * C</a:t>
            </a:r>
            <a:r>
              <a:rPr lang="en-US" i="1" baseline="-25000" dirty="0" smtClean="0"/>
              <a:t>0</a:t>
            </a:r>
          </a:p>
          <a:p>
            <a:r>
              <a:rPr lang="en-US" dirty="0"/>
              <a:t>How can we express </a:t>
            </a:r>
            <a:r>
              <a:rPr lang="en-US" i="1" dirty="0" smtClean="0"/>
              <a:t>C</a:t>
            </a:r>
            <a:r>
              <a:rPr lang="en-US" i="1" baseline="-25000" dirty="0" smtClean="0"/>
              <a:t>2</a:t>
            </a:r>
            <a:r>
              <a:rPr lang="en-US" dirty="0" smtClean="0"/>
              <a:t> </a:t>
            </a:r>
            <a:r>
              <a:rPr lang="en-US" dirty="0"/>
              <a:t>in terms of </a:t>
            </a:r>
            <a:r>
              <a:rPr lang="en-US" i="1" dirty="0"/>
              <a:t>C</a:t>
            </a:r>
            <a:r>
              <a:rPr lang="en-US" i="1" baseline="-25000" dirty="0"/>
              <a:t>0</a:t>
            </a:r>
            <a:r>
              <a:rPr lang="en-US" dirty="0"/>
              <a:t>?</a:t>
            </a:r>
          </a:p>
          <a:p>
            <a:pPr lvl="1"/>
            <a:r>
              <a:rPr lang="en-US" i="1" dirty="0" smtClean="0"/>
              <a:t>C</a:t>
            </a:r>
            <a:r>
              <a:rPr lang="en-US" i="1" baseline="-25000" dirty="0" smtClean="0"/>
              <a:t>2</a:t>
            </a:r>
            <a:r>
              <a:rPr lang="en-US" i="1" dirty="0" smtClean="0"/>
              <a:t> </a:t>
            </a:r>
            <a:r>
              <a:rPr lang="en-US" i="1" dirty="0"/>
              <a:t>= D * </a:t>
            </a:r>
            <a:r>
              <a:rPr lang="en-US" i="1" dirty="0" smtClean="0"/>
              <a:t>C</a:t>
            </a:r>
            <a:r>
              <a:rPr lang="en-US" i="1" baseline="-25000" dirty="0" smtClean="0"/>
              <a:t>1</a:t>
            </a:r>
            <a:r>
              <a:rPr lang="en-US" i="1" dirty="0" smtClean="0"/>
              <a:t> = D</a:t>
            </a:r>
            <a:r>
              <a:rPr lang="en-US" i="1" baseline="30000" dirty="0" smtClean="0"/>
              <a:t>2</a:t>
            </a:r>
            <a:r>
              <a:rPr lang="en-US" i="1" dirty="0" smtClean="0"/>
              <a:t> * C</a:t>
            </a:r>
            <a:r>
              <a:rPr lang="en-US" i="1" baseline="-25000" dirty="0" smtClean="0"/>
              <a:t>0</a:t>
            </a:r>
            <a:endParaRPr lang="en-US" i="1" dirty="0"/>
          </a:p>
          <a:p>
            <a:r>
              <a:rPr lang="en-US" dirty="0"/>
              <a:t>How can we express </a:t>
            </a:r>
            <a:r>
              <a:rPr lang="en-US" i="1" dirty="0" err="1" smtClean="0"/>
              <a:t>C</a:t>
            </a:r>
            <a:r>
              <a:rPr lang="en-US" i="1" baseline="-25000" dirty="0" err="1" smtClean="0"/>
              <a:t>k</a:t>
            </a:r>
            <a:r>
              <a:rPr lang="en-US" dirty="0" smtClean="0"/>
              <a:t> </a:t>
            </a:r>
            <a:r>
              <a:rPr lang="en-US" dirty="0"/>
              <a:t>in terms of </a:t>
            </a:r>
            <a:r>
              <a:rPr lang="en-US" i="1" dirty="0"/>
              <a:t>C</a:t>
            </a:r>
            <a:r>
              <a:rPr lang="en-US" i="1" baseline="-25000" dirty="0"/>
              <a:t>0</a:t>
            </a:r>
            <a:r>
              <a:rPr lang="en-US" dirty="0"/>
              <a:t>?</a:t>
            </a:r>
          </a:p>
          <a:p>
            <a:pPr lvl="1"/>
            <a:r>
              <a:rPr lang="en-US" i="1" dirty="0" err="1" smtClean="0"/>
              <a:t>C</a:t>
            </a:r>
            <a:r>
              <a:rPr lang="en-US" i="1" baseline="-25000" dirty="0" err="1" smtClean="0"/>
              <a:t>k</a:t>
            </a:r>
            <a:r>
              <a:rPr lang="en-US" i="1" dirty="0" smtClean="0"/>
              <a:t> </a:t>
            </a:r>
            <a:r>
              <a:rPr lang="en-US" i="1" dirty="0"/>
              <a:t>= </a:t>
            </a:r>
            <a:r>
              <a:rPr lang="en-US" i="1" dirty="0" err="1" smtClean="0"/>
              <a:t>D</a:t>
            </a:r>
            <a:r>
              <a:rPr lang="en-US" i="1" baseline="30000" dirty="0" err="1" smtClean="0"/>
              <a:t>k</a:t>
            </a:r>
            <a:r>
              <a:rPr lang="en-US" i="1" dirty="0" smtClean="0"/>
              <a:t> </a:t>
            </a:r>
            <a:r>
              <a:rPr lang="en-US" i="1" dirty="0"/>
              <a:t>* </a:t>
            </a:r>
            <a:r>
              <a:rPr lang="en-US" i="1" dirty="0" smtClean="0"/>
              <a:t>C</a:t>
            </a:r>
            <a:r>
              <a:rPr lang="en-US" i="1" baseline="-25000" dirty="0" smtClean="0"/>
              <a:t>0</a:t>
            </a:r>
          </a:p>
          <a:p>
            <a:r>
              <a:rPr lang="en-US" dirty="0" smtClean="0"/>
              <a:t>So, to define a geometric series, we just need two parameters: D and C</a:t>
            </a:r>
            <a:r>
              <a:rPr lang="en-US" baseline="-25000" dirty="0" smtClean="0"/>
              <a:t>0</a:t>
            </a:r>
            <a:r>
              <a:rPr lang="en-US" dirty="0" smtClean="0"/>
              <a:t>.</a:t>
            </a:r>
            <a:endParaRPr lang="en-US" dirty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8296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Summation of Geometric Series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400" dirty="0" smtClean="0"/>
                  <a:t>This is supposed to be a review of material you have seen in Math courses:</a:t>
                </a:r>
              </a:p>
              <a:p>
                <a:r>
                  <a:rPr lang="en-US" sz="2400" dirty="0" smtClean="0"/>
                  <a:t>Suppose that </a:t>
                </a:r>
                <a14:m>
                  <m:oMath xmlns:m="http://schemas.openxmlformats.org/officeDocument/2006/math">
                    <m:r>
                      <a:rPr lang="en-US" sz="2400" b="1" i="0" dirty="0" smtClean="0">
                        <a:latin typeface="Cambria Math"/>
                      </a:rPr>
                      <m:t>𝟎</m:t>
                    </m:r>
                    <m:r>
                      <a:rPr lang="en-US" sz="2400" b="1" i="1" dirty="0" smtClean="0">
                        <a:latin typeface="Cambria Math"/>
                      </a:rPr>
                      <m:t>&lt; </m:t>
                    </m:r>
                    <m:r>
                      <a:rPr lang="en-US" sz="2400" b="1" i="1" dirty="0" smtClean="0">
                        <a:latin typeface="Cambria Math"/>
                      </a:rPr>
                      <m:t>𝒙</m:t>
                    </m:r>
                    <m:r>
                      <a:rPr lang="en-US" sz="2400" b="1" i="1" dirty="0" smtClean="0">
                        <a:latin typeface="Cambria Math"/>
                      </a:rPr>
                      <m:t>&lt;</m:t>
                    </m:r>
                    <m:r>
                      <a:rPr lang="en-US" sz="2400" b="1" i="1" dirty="0" smtClean="0">
                        <a:latin typeface="Cambria Math"/>
                      </a:rPr>
                      <m:t>𝟏</m:t>
                    </m:r>
                  </m:oMath>
                </a14:m>
                <a:r>
                  <a:rPr lang="en-US" sz="2400" dirty="0" smtClean="0"/>
                  <a:t>:</a:t>
                </a:r>
              </a:p>
              <a:p>
                <a:r>
                  <a:rPr lang="en-US" sz="2400" dirty="0" smtClean="0"/>
                  <a:t>Finite summations: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3600" i="1" smtClean="0">
                            <a:latin typeface="Cambria Math"/>
                          </a:rPr>
                        </m:ctrlPr>
                      </m:naryPr>
                      <m:sub>
                        <m:r>
                          <a:rPr lang="en-US" sz="3600" i="1">
                            <a:latin typeface="Cambria Math"/>
                          </a:rPr>
                          <m:t>𝑘</m:t>
                        </m:r>
                        <m:r>
                          <a:rPr lang="en-US" sz="3600" i="1">
                            <a:latin typeface="Cambria Math"/>
                          </a:rPr>
                          <m:t>=0</m:t>
                        </m:r>
                      </m:sub>
                      <m:sup>
                        <m:r>
                          <a:rPr lang="en-US" sz="3600" i="1">
                            <a:latin typeface="Cambria Math"/>
                          </a:rPr>
                          <m:t>𝑛</m:t>
                        </m:r>
                      </m:sup>
                      <m:e>
                        <m:r>
                          <a:rPr lang="en-US" sz="36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3600" b="0" i="1" baseline="30000" smtClean="0">
                            <a:latin typeface="Cambria Math"/>
                          </a:rPr>
                          <m:t>𝑘</m:t>
                        </m:r>
                      </m:e>
                    </m:nary>
                    <m:r>
                      <a:rPr lang="en-US" sz="36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600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6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latin typeface="Cambria Math"/>
                              </a:rPr>
                              <m:t>1 − </m:t>
                            </m:r>
                            <m:r>
                              <a:rPr lang="en-US" sz="360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600" b="0" i="1" smtClean="0">
                                <a:latin typeface="Cambria Math"/>
                              </a:rPr>
                              <m:t>𝑛</m:t>
                            </m:r>
                            <m:r>
                              <a:rPr lang="en-US" sz="3600" i="1">
                                <a:latin typeface="Cambria Math"/>
                              </a:rPr>
                              <m:t>+1</m:t>
                            </m:r>
                          </m:sup>
                        </m:sSup>
                      </m:num>
                      <m:den>
                        <m:r>
                          <a:rPr lang="en-US" sz="3600" b="0" i="1" smtClean="0">
                            <a:latin typeface="Cambria Math"/>
                          </a:rPr>
                          <m:t>1 − </m:t>
                        </m:r>
                        <m:r>
                          <a:rPr lang="en-US" sz="3600" i="1">
                            <a:latin typeface="Cambria Math"/>
                          </a:rPr>
                          <m:t>𝑥</m:t>
                        </m:r>
                      </m:den>
                    </m:f>
                  </m:oMath>
                </a14:m>
                <a:endParaRPr lang="en-US" sz="3600" dirty="0" smtClean="0"/>
              </a:p>
              <a:p>
                <a:pPr marL="0" lvl="0" indent="0">
                  <a:buNone/>
                </a:pPr>
                <a:endParaRPr lang="en-US" sz="800" i="1" dirty="0" smtClean="0">
                  <a:solidFill>
                    <a:prstClr val="black"/>
                  </a:solidFill>
                  <a:latin typeface="Cambria Math"/>
                </a:endParaRPr>
              </a:p>
              <a:p>
                <a:pPr lvl="0"/>
                <a:r>
                  <a:rPr lang="en-US" sz="2400" dirty="0" smtClean="0">
                    <a:solidFill>
                      <a:prstClr val="black"/>
                    </a:solidFill>
                  </a:rPr>
                  <a:t>Infinite summations: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36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naryPr>
                      <m:sub>
                        <m:r>
                          <a:rPr lang="en-US" sz="3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𝑘</m:t>
                        </m:r>
                        <m:r>
                          <a:rPr lang="en-US" sz="3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=0</m:t>
                        </m:r>
                      </m:sub>
                      <m:sup>
                        <m:r>
                          <a:rPr lang="en-US" sz="36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∞</m:t>
                        </m:r>
                      </m:sup>
                      <m:e>
                        <m:r>
                          <a:rPr lang="en-US" sz="3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3600" i="1" baseline="30000">
                            <a:solidFill>
                              <a:prstClr val="black"/>
                            </a:solidFill>
                            <a:latin typeface="Cambria Math"/>
                          </a:rPr>
                          <m:t>𝑘</m:t>
                        </m:r>
                      </m:e>
                    </m:nary>
                    <m:r>
                      <a:rPr lang="en-US" sz="36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6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3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1 − </m:t>
                        </m:r>
                        <m:r>
                          <a:rPr lang="en-US" sz="3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</m:den>
                    </m:f>
                  </m:oMath>
                </a14:m>
                <a:endParaRPr lang="en-US" sz="3600" dirty="0">
                  <a:solidFill>
                    <a:prstClr val="black"/>
                  </a:solidFill>
                </a:endParaRPr>
              </a:p>
              <a:p>
                <a:pPr marL="0" indent="0">
                  <a:buNone/>
                </a:pPr>
                <a:endParaRPr lang="en-US" sz="800" dirty="0"/>
              </a:p>
              <a:p>
                <a:r>
                  <a:rPr lang="en-US" sz="2400" dirty="0" smtClean="0"/>
                  <a:t>Important to note: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>
                            <a:latin typeface="Cambria Math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/>
                          </a:rPr>
                          <m:t>𝑘</m:t>
                        </m:r>
                        <m:r>
                          <a:rPr lang="en-US" i="1">
                            <a:latin typeface="Cambria Math"/>
                          </a:rPr>
                          <m:t>=0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sup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  <m:r>
                          <a:rPr lang="en-US" i="1" baseline="30000">
                            <a:latin typeface="Cambria Math"/>
                          </a:rPr>
                          <m:t>𝑘</m:t>
                        </m:r>
                      </m:e>
                    </m:nary>
                    <m:r>
                      <a:rPr lang="en-US" b="0" i="1" smtClean="0">
                        <a:latin typeface="Cambria Math"/>
                      </a:rPr>
                      <m:t>≤</m:t>
                    </m:r>
                    <m:nary>
                      <m:naryPr>
                        <m:chr m:val="∑"/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naryPr>
                      <m:sub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𝑘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=0</m:t>
                        </m:r>
                      </m:sub>
                      <m:sup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∞</m:t>
                        </m:r>
                      </m:sup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i="1" baseline="30000">
                            <a:solidFill>
                              <a:prstClr val="black"/>
                            </a:solidFill>
                            <a:latin typeface="Cambria Math"/>
                          </a:rPr>
                          <m:t>𝑘</m:t>
                        </m:r>
                      </m:e>
                    </m:nary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1 − 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</m:den>
                    </m:f>
                    <m:r>
                      <a:rPr lang="en-US" b="0" i="0" smtClean="0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800" dirty="0" smtClean="0"/>
                  <a:t> </a:t>
                </a:r>
                <a:br>
                  <a:rPr lang="en-US" sz="2800" dirty="0" smtClean="0"/>
                </a:br>
                <a:r>
                  <a:rPr lang="en-US" sz="2400" dirty="0" smtClean="0"/>
                  <a:t>Therefore,</a:t>
                </a:r>
                <a:r>
                  <a:rPr lang="en-US" sz="2800" dirty="0" smtClean="0"/>
                  <a:t>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>
                            <a:latin typeface="Cambria Math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/>
                          </a:rPr>
                          <m:t>𝑘</m:t>
                        </m:r>
                        <m:r>
                          <a:rPr lang="en-US" i="1">
                            <a:latin typeface="Cambria Math"/>
                          </a:rPr>
                          <m:t>=0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sup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  <m:r>
                          <a:rPr lang="en-US" i="1" baseline="30000">
                            <a:latin typeface="Cambria Math"/>
                          </a:rPr>
                          <m:t>𝑘</m:t>
                        </m:r>
                      </m:e>
                    </m:nary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2800" dirty="0" smtClean="0"/>
                  <a:t>. </a:t>
                </a:r>
                <a:r>
                  <a:rPr lang="en-US" sz="2400" dirty="0" smtClean="0"/>
                  <a:t>Why?</a:t>
                </a:r>
                <a:r>
                  <a:rPr lang="en-US" sz="2800" dirty="0" smtClean="0"/>
                  <a:t> </a:t>
                </a:r>
              </a:p>
              <a:p>
                <a:pPr marL="0" indent="0">
                  <a:buNone/>
                </a:pPr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3" t="-9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39615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Summation of Geometric Series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400" dirty="0" smtClean="0"/>
                  <a:t>This is supposed to be a review of material you have seen in Math courses:</a:t>
                </a:r>
              </a:p>
              <a:p>
                <a:r>
                  <a:rPr lang="en-US" sz="2400" dirty="0" smtClean="0"/>
                  <a:t>Suppose that </a:t>
                </a:r>
                <a14:m>
                  <m:oMath xmlns:m="http://schemas.openxmlformats.org/officeDocument/2006/math">
                    <m:r>
                      <a:rPr lang="en-US" sz="2400" b="1" i="0" dirty="0" smtClean="0">
                        <a:latin typeface="Cambria Math"/>
                      </a:rPr>
                      <m:t>𝟎</m:t>
                    </m:r>
                    <m:r>
                      <a:rPr lang="en-US" sz="2400" b="1" i="1" dirty="0" smtClean="0">
                        <a:latin typeface="Cambria Math"/>
                      </a:rPr>
                      <m:t>&lt; </m:t>
                    </m:r>
                    <m:r>
                      <a:rPr lang="en-US" sz="2400" b="1" i="1" dirty="0" smtClean="0">
                        <a:latin typeface="Cambria Math"/>
                      </a:rPr>
                      <m:t>𝒙</m:t>
                    </m:r>
                    <m:r>
                      <a:rPr lang="en-US" sz="2400" b="1" i="1" dirty="0" smtClean="0">
                        <a:latin typeface="Cambria Math"/>
                      </a:rPr>
                      <m:t>&lt;</m:t>
                    </m:r>
                    <m:r>
                      <a:rPr lang="en-US" sz="2400" b="1" i="1" dirty="0" smtClean="0">
                        <a:latin typeface="Cambria Math"/>
                      </a:rPr>
                      <m:t>𝟏</m:t>
                    </m:r>
                  </m:oMath>
                </a14:m>
                <a:r>
                  <a:rPr lang="en-US" sz="2400" dirty="0" smtClean="0"/>
                  <a:t>:</a:t>
                </a:r>
              </a:p>
              <a:p>
                <a:r>
                  <a:rPr lang="en-US" sz="2400" dirty="0" smtClean="0"/>
                  <a:t>Finite summations: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3600" i="1" smtClean="0">
                            <a:latin typeface="Cambria Math"/>
                          </a:rPr>
                        </m:ctrlPr>
                      </m:naryPr>
                      <m:sub>
                        <m:r>
                          <a:rPr lang="en-US" sz="3600" i="1">
                            <a:latin typeface="Cambria Math"/>
                          </a:rPr>
                          <m:t>𝑘</m:t>
                        </m:r>
                        <m:r>
                          <a:rPr lang="en-US" sz="3600" i="1">
                            <a:latin typeface="Cambria Math"/>
                          </a:rPr>
                          <m:t>=0</m:t>
                        </m:r>
                      </m:sub>
                      <m:sup>
                        <m:r>
                          <a:rPr lang="en-US" sz="3600" i="1">
                            <a:latin typeface="Cambria Math"/>
                          </a:rPr>
                          <m:t>𝑛</m:t>
                        </m:r>
                      </m:sup>
                      <m:e>
                        <m:r>
                          <a:rPr lang="en-US" sz="36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3600" b="0" i="1" baseline="30000" smtClean="0">
                            <a:latin typeface="Cambria Math"/>
                          </a:rPr>
                          <m:t>𝑘</m:t>
                        </m:r>
                      </m:e>
                    </m:nary>
                    <m:r>
                      <a:rPr lang="en-US" sz="36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600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6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latin typeface="Cambria Math"/>
                              </a:rPr>
                              <m:t>1 − </m:t>
                            </m:r>
                            <m:r>
                              <a:rPr lang="en-US" sz="360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600" b="0" i="1" smtClean="0">
                                <a:latin typeface="Cambria Math"/>
                              </a:rPr>
                              <m:t>𝑛</m:t>
                            </m:r>
                            <m:r>
                              <a:rPr lang="en-US" sz="3600" i="1">
                                <a:latin typeface="Cambria Math"/>
                              </a:rPr>
                              <m:t>+1</m:t>
                            </m:r>
                          </m:sup>
                        </m:sSup>
                      </m:num>
                      <m:den>
                        <m:r>
                          <a:rPr lang="en-US" sz="3600" b="0" i="1" smtClean="0">
                            <a:latin typeface="Cambria Math"/>
                          </a:rPr>
                          <m:t>1 − </m:t>
                        </m:r>
                        <m:r>
                          <a:rPr lang="en-US" sz="3600" i="1">
                            <a:latin typeface="Cambria Math"/>
                          </a:rPr>
                          <m:t>𝑥</m:t>
                        </m:r>
                      </m:den>
                    </m:f>
                  </m:oMath>
                </a14:m>
                <a:endParaRPr lang="en-US" sz="3600" dirty="0" smtClean="0"/>
              </a:p>
              <a:p>
                <a:pPr marL="0" lvl="0" indent="0">
                  <a:buNone/>
                </a:pPr>
                <a:endParaRPr lang="en-US" sz="800" i="1" dirty="0" smtClean="0">
                  <a:solidFill>
                    <a:prstClr val="black"/>
                  </a:solidFill>
                  <a:latin typeface="Cambria Math"/>
                </a:endParaRPr>
              </a:p>
              <a:p>
                <a:pPr lvl="0"/>
                <a:r>
                  <a:rPr lang="en-US" sz="2400" dirty="0" smtClean="0">
                    <a:solidFill>
                      <a:prstClr val="black"/>
                    </a:solidFill>
                  </a:rPr>
                  <a:t>Infinite summations: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36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naryPr>
                      <m:sub>
                        <m:r>
                          <a:rPr lang="en-US" sz="3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𝑘</m:t>
                        </m:r>
                        <m:r>
                          <a:rPr lang="en-US" sz="3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=0</m:t>
                        </m:r>
                      </m:sub>
                      <m:sup>
                        <m:r>
                          <a:rPr lang="en-US" sz="36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∞</m:t>
                        </m:r>
                      </m:sup>
                      <m:e>
                        <m:r>
                          <a:rPr lang="en-US" sz="3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3600" i="1" baseline="30000">
                            <a:solidFill>
                              <a:prstClr val="black"/>
                            </a:solidFill>
                            <a:latin typeface="Cambria Math"/>
                          </a:rPr>
                          <m:t>𝑘</m:t>
                        </m:r>
                      </m:e>
                    </m:nary>
                    <m:r>
                      <a:rPr lang="en-US" sz="36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6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3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1 − </m:t>
                        </m:r>
                        <m:r>
                          <a:rPr lang="en-US" sz="3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</m:den>
                    </m:f>
                  </m:oMath>
                </a14:m>
                <a:endParaRPr lang="en-US" sz="3600" dirty="0">
                  <a:solidFill>
                    <a:prstClr val="black"/>
                  </a:solidFill>
                </a:endParaRPr>
              </a:p>
              <a:p>
                <a:pPr marL="0" indent="0">
                  <a:buNone/>
                </a:pPr>
                <a:endParaRPr lang="en-US" sz="800" dirty="0"/>
              </a:p>
              <a:p>
                <a:r>
                  <a:rPr lang="en-US" sz="2400" dirty="0" smtClean="0"/>
                  <a:t>Important to note: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>
                            <a:latin typeface="Cambria Math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/>
                          </a:rPr>
                          <m:t>𝑘</m:t>
                        </m:r>
                        <m:r>
                          <a:rPr lang="en-US" i="1">
                            <a:latin typeface="Cambria Math"/>
                          </a:rPr>
                          <m:t>=0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sup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  <m:r>
                          <a:rPr lang="en-US" i="1" baseline="30000">
                            <a:latin typeface="Cambria Math"/>
                          </a:rPr>
                          <m:t>𝑘</m:t>
                        </m:r>
                      </m:e>
                    </m:nary>
                    <m:r>
                      <a:rPr lang="en-US" b="0" i="1" smtClean="0">
                        <a:latin typeface="Cambria Math"/>
                      </a:rPr>
                      <m:t>≤</m:t>
                    </m:r>
                    <m:nary>
                      <m:naryPr>
                        <m:chr m:val="∑"/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naryPr>
                      <m:sub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𝑘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=0</m:t>
                        </m:r>
                      </m:sub>
                      <m:sup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∞</m:t>
                        </m:r>
                      </m:sup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i="1" baseline="30000">
                            <a:solidFill>
                              <a:prstClr val="black"/>
                            </a:solidFill>
                            <a:latin typeface="Cambria Math"/>
                          </a:rPr>
                          <m:t>𝑘</m:t>
                        </m:r>
                      </m:e>
                    </m:nary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1 − 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</m:den>
                    </m:f>
                    <m:r>
                      <a:rPr lang="en-US" b="0" i="0" smtClean="0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800" dirty="0" smtClean="0"/>
                  <a:t> </a:t>
                </a:r>
                <a:br>
                  <a:rPr lang="en-US" sz="2800" dirty="0" smtClean="0"/>
                </a:br>
                <a:r>
                  <a:rPr lang="en-US" sz="2400" dirty="0" smtClean="0"/>
                  <a:t>Therefore,</a:t>
                </a:r>
                <a:r>
                  <a:rPr lang="en-US" sz="2800" dirty="0" smtClean="0"/>
                  <a:t>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>
                            <a:latin typeface="Cambria Math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/>
                          </a:rPr>
                          <m:t>𝑘</m:t>
                        </m:r>
                        <m:r>
                          <a:rPr lang="en-US" i="1">
                            <a:latin typeface="Cambria Math"/>
                          </a:rPr>
                          <m:t>=0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sup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  <m:r>
                          <a:rPr lang="en-US" i="1" baseline="30000">
                            <a:latin typeface="Cambria Math"/>
                          </a:rPr>
                          <m:t>𝑘</m:t>
                        </m:r>
                      </m:e>
                    </m:nary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2800" dirty="0" smtClean="0"/>
                  <a:t>. </a:t>
                </a:r>
                <a:r>
                  <a:rPr lang="en-US" sz="2400" dirty="0" smtClean="0"/>
                  <a:t>Why?</a:t>
                </a:r>
                <a:r>
                  <a:rPr lang="en-US" sz="2800" dirty="0" smtClean="0"/>
                  <a:t> </a:t>
                </a:r>
              </a:p>
              <a:p>
                <a:pPr lvl="1"/>
                <a:r>
                  <a:rPr lang="en-US" dirty="0" smtClean="0">
                    <a:solidFill>
                      <a:prstClr val="black"/>
                    </a:solidFill>
                  </a:rPr>
                  <a:t>Because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1 − 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dirty="0"/>
                  <a:t> is independent of n.</a:t>
                </a:r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3" t="-970" b="-64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73058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Summation of Geometric Series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400" dirty="0" smtClean="0"/>
                  <a:t>Suppose that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/>
                      </a:rPr>
                      <m:t>𝑥</m:t>
                    </m:r>
                    <m:r>
                      <a:rPr lang="en-US" sz="2400" b="0" i="1" dirty="0" smtClean="0">
                        <a:latin typeface="Cambria Math"/>
                      </a:rPr>
                      <m:t>&gt;1</m:t>
                    </m:r>
                  </m:oMath>
                </a14:m>
                <a:r>
                  <a:rPr lang="en-US" sz="2400" dirty="0" smtClean="0"/>
                  <a:t>: The formula for finite summations is the same, and can be rewritten as:</a:t>
                </a:r>
              </a:p>
              <a:p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3600" i="1" smtClean="0">
                            <a:latin typeface="Cambria Math"/>
                          </a:rPr>
                        </m:ctrlPr>
                      </m:naryPr>
                      <m:sub>
                        <m:r>
                          <a:rPr lang="en-US" sz="3600" i="1">
                            <a:latin typeface="Cambria Math"/>
                          </a:rPr>
                          <m:t>𝑘</m:t>
                        </m:r>
                        <m:r>
                          <a:rPr lang="en-US" sz="3600" i="1">
                            <a:latin typeface="Cambria Math"/>
                          </a:rPr>
                          <m:t>=0</m:t>
                        </m:r>
                      </m:sub>
                      <m:sup>
                        <m:r>
                          <a:rPr lang="en-US" sz="3600" i="1">
                            <a:latin typeface="Cambria Math"/>
                          </a:rPr>
                          <m:t>𝑛</m:t>
                        </m:r>
                      </m:sup>
                      <m:e>
                        <m:r>
                          <a:rPr lang="en-US" sz="36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3600" b="0" i="1" baseline="30000" smtClean="0">
                            <a:latin typeface="Cambria Math"/>
                          </a:rPr>
                          <m:t>𝑘</m:t>
                        </m:r>
                      </m:e>
                    </m:nary>
                    <m:r>
                      <a:rPr lang="en-US" sz="36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600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6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60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600" b="0" i="1" smtClean="0">
                                <a:latin typeface="Cambria Math"/>
                              </a:rPr>
                              <m:t>𝑛</m:t>
                            </m:r>
                            <m:r>
                              <a:rPr lang="en-US" sz="3600" i="1">
                                <a:latin typeface="Cambria Math"/>
                              </a:rPr>
                              <m:t>+1</m:t>
                            </m:r>
                          </m:sup>
                        </m:sSup>
                        <m:r>
                          <a:rPr lang="en-US" sz="3600" b="0" i="1" smtClean="0">
                            <a:latin typeface="Cambria Math"/>
                          </a:rPr>
                          <m:t>−1</m:t>
                        </m:r>
                      </m:num>
                      <m:den>
                        <m:r>
                          <a:rPr lang="en-US" sz="36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3600" b="0" i="1" smtClean="0">
                            <a:latin typeface="Cambria Math"/>
                          </a:rPr>
                          <m:t>−1</m:t>
                        </m:r>
                      </m:den>
                    </m:f>
                  </m:oMath>
                </a14:m>
                <a:r>
                  <a:rPr lang="en-US" sz="3600" dirty="0" smtClean="0"/>
                  <a:t/>
                </a:r>
                <a:br>
                  <a:rPr lang="en-US" sz="3600" dirty="0" smtClean="0"/>
                </a:br>
                <a:endParaRPr lang="en-US" sz="1400" dirty="0" smtClean="0"/>
              </a:p>
              <a:p>
                <a:r>
                  <a:rPr lang="en-US" dirty="0" smtClean="0"/>
                  <a:t>This can be a handy formula in solving recurrences:</a:t>
                </a:r>
              </a:p>
              <a:p>
                <a:r>
                  <a:rPr lang="en-US" dirty="0" smtClean="0"/>
                  <a:t>For example: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/>
                        </a:rPr>
                        <m:t>1 + 5 + 5</m:t>
                      </m:r>
                      <m:r>
                        <a:rPr lang="en-US" i="1" baseline="30000" dirty="0" smtClean="0">
                          <a:latin typeface="Cambria Math"/>
                        </a:rPr>
                        <m:t>2</m:t>
                      </m:r>
                      <m:r>
                        <a:rPr lang="en-US" i="1" dirty="0" smtClean="0">
                          <a:latin typeface="Cambria Math"/>
                        </a:rPr>
                        <m:t> + 5</m:t>
                      </m:r>
                      <m:r>
                        <a:rPr lang="en-US" i="1" baseline="30000" dirty="0" smtClean="0">
                          <a:latin typeface="Cambria Math"/>
                        </a:rPr>
                        <m:t>3 </m:t>
                      </m:r>
                      <m:r>
                        <a:rPr lang="en-US" i="1" dirty="0" smtClean="0">
                          <a:latin typeface="Cambria Math"/>
                        </a:rPr>
                        <m:t>+ … + 5</m:t>
                      </m:r>
                      <m:r>
                        <a:rPr lang="en-US" b="0" i="1" baseline="30000" dirty="0" smtClean="0">
                          <a:latin typeface="Cambria Math"/>
                        </a:rPr>
                        <m:t>𝑛</m:t>
                      </m:r>
                      <m:r>
                        <a:rPr lang="en-US" i="1" dirty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 dirty="0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 dirty="0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dirty="0" smtClean="0">
                                  <a:latin typeface="Cambria Math"/>
                                </a:rPr>
                                <m:t>5</m:t>
                              </m:r>
                            </m:e>
                            <m:sup>
                              <m:r>
                                <a:rPr lang="en-US" b="0" i="1" dirty="0" smtClean="0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b="0" i="1" dirty="0" smtClean="0">
                                  <a:latin typeface="Cambria Math"/>
                                </a:rPr>
                                <m:t>+1</m:t>
                              </m:r>
                            </m:sup>
                          </m:sSup>
                          <m:r>
                            <a:rPr lang="en-US" b="0" i="1" dirty="0" smtClean="0">
                              <a:latin typeface="Cambria Math"/>
                            </a:rPr>
                            <m:t>−1</m:t>
                          </m:r>
                        </m:num>
                        <m:den>
                          <m:r>
                            <a:rPr lang="en-US" b="0" i="1" dirty="0" smtClean="0">
                              <a:latin typeface="Cambria Math"/>
                            </a:rPr>
                            <m:t>5−1</m:t>
                          </m:r>
                        </m:den>
                      </m:f>
                      <m:r>
                        <a:rPr lang="en-US" b="0" i="1" dirty="0" smtClean="0">
                          <a:latin typeface="Cambria Math"/>
                        </a:rPr>
                        <m:t>=</m:t>
                      </m:r>
                      <m:r>
                        <a:rPr lang="en-US" b="0" i="1" dirty="0" smtClean="0">
                          <a:latin typeface="Cambria Math"/>
                        </a:rPr>
                        <m:t>𝑂</m:t>
                      </m:r>
                      <m:r>
                        <a:rPr lang="en-US" b="0" i="1" dirty="0" smtClean="0">
                          <a:latin typeface="Cambria Math"/>
                        </a:rPr>
                        <m:t>(5</m:t>
                      </m:r>
                      <m:r>
                        <a:rPr lang="en-US" b="0" i="1" baseline="30000" dirty="0" smtClean="0">
                          <a:latin typeface="Cambria Math"/>
                        </a:rPr>
                        <m:t>𝑛</m:t>
                      </m:r>
                      <m:r>
                        <a:rPr lang="en-US" b="0" i="1" dirty="0" smtClean="0">
                          <a:latin typeface="Cambria Math"/>
                        </a:rPr>
                        <m:t>)</m:t>
                      </m:r>
                      <m:r>
                        <a:rPr lang="en-US" i="1" dirty="0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259" t="-9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04276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Approximation by Integrals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Suppose that f(x) is a monotonically increasing function:</a:t>
                </a:r>
              </a:p>
              <a:p>
                <a:pPr lvl="1"/>
                <a:r>
                  <a:rPr lang="en-US" dirty="0" smtClean="0"/>
                  <a:t>This means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≤</m:t>
                    </m:r>
                    <m:r>
                      <a:rPr lang="en-US" b="0" i="1" smtClean="0">
                        <a:latin typeface="Cambria Math"/>
                      </a:rPr>
                      <m:t>𝑦</m:t>
                    </m:r>
                    <m:r>
                      <a:rPr lang="en-US" b="0" i="1" smtClean="0">
                        <a:latin typeface="Cambria Math"/>
                      </a:rPr>
                      <m:t>⇒</m:t>
                    </m:r>
                    <m:r>
                      <a:rPr lang="en-US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≤</m:t>
                    </m:r>
                    <m:r>
                      <a:rPr lang="en-US" b="0" i="1" smtClean="0">
                        <a:latin typeface="Cambria Math"/>
                      </a:rPr>
                      <m:t>𝑓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𝑦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Then, we can approximate summation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/>
                          </a:rPr>
                          <m:t>𝑘</m:t>
                        </m:r>
                        <m:r>
                          <a:rPr lang="en-US" b="0" i="1" smtClean="0">
                            <a:latin typeface="Cambria Math"/>
                          </a:rPr>
                          <m:t>=</m:t>
                        </m:r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p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dirty="0" smtClean="0"/>
                  <a:t> using integral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/>
                          </a:rPr>
                          <m:t>𝑚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  <m:r>
                          <a:rPr lang="en-US" b="0" i="1" smtClean="0">
                            <a:latin typeface="Cambria Math"/>
                          </a:rPr>
                          <m:t>+1</m:t>
                        </m:r>
                      </m:sup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</m:d>
                        <m:r>
                          <a:rPr lang="en-US" b="0" i="1" smtClean="0">
                            <a:latin typeface="Cambria Math"/>
                          </a:rPr>
                          <m:t>𝑑𝑥</m:t>
                        </m:r>
                      </m:e>
                    </m:nary>
                  </m:oMath>
                </a14:m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Why? Because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𝑘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≤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i="1">
                            <a:latin typeface="Cambria Math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  <m:r>
                          <a:rPr lang="en-US" i="1">
                            <a:latin typeface="Cambria Math"/>
                          </a:rPr>
                          <m:t>+1</m:t>
                        </m:r>
                      </m:sup>
                      <m:e>
                        <m:r>
                          <a:rPr lang="en-US" i="1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</m:d>
                        <m:r>
                          <a:rPr lang="en-US" i="1">
                            <a:latin typeface="Cambria Math"/>
                          </a:rPr>
                          <m:t>𝑑𝑥</m:t>
                        </m:r>
                      </m:e>
                    </m:nary>
                    <m:r>
                      <a:rPr lang="en-US" b="0" i="0" smtClean="0">
                        <a:latin typeface="Cambria Math"/>
                      </a:rPr>
                      <m:t>.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r>
                  <a:rPr lang="en-US" dirty="0" smtClean="0"/>
                  <a:t>Why?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i="1">
                            <a:latin typeface="Cambria Math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/>
                          </a:rPr>
                          <m:t>𝑘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𝑘</m:t>
                        </m:r>
                        <m:r>
                          <a:rPr lang="en-US" i="1">
                            <a:latin typeface="Cambria Math"/>
                          </a:rPr>
                          <m:t>+1</m:t>
                        </m:r>
                      </m:sup>
                      <m:e>
                        <m:r>
                          <a:rPr lang="en-US" i="1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</m:d>
                        <m:r>
                          <a:rPr lang="en-US" i="1">
                            <a:latin typeface="Cambria Math"/>
                          </a:rPr>
                          <m:t>𝑑𝑥</m:t>
                        </m:r>
                      </m:e>
                    </m:nary>
                  </m:oMath>
                </a14:m>
                <a:r>
                  <a:rPr lang="en-US" dirty="0" smtClean="0"/>
                  <a:t> is the average value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in the interval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[</m:t>
                    </m:r>
                    <m:r>
                      <a:rPr lang="en-US" b="0" i="1" smtClean="0">
                        <a:latin typeface="Cambria Math"/>
                      </a:rPr>
                      <m:t>𝑘</m:t>
                    </m:r>
                    <m:r>
                      <a:rPr lang="en-US" b="0" i="1" smtClean="0">
                        <a:latin typeface="Cambria Math"/>
                      </a:rPr>
                      <m:t>, </m:t>
                    </m:r>
                    <m:r>
                      <a:rPr lang="en-US" b="0" i="1" smtClean="0">
                        <a:latin typeface="Cambria Math"/>
                      </a:rPr>
                      <m:t>𝑘</m:t>
                    </m:r>
                    <m:r>
                      <a:rPr lang="en-US" b="0" i="1" smtClean="0">
                        <a:latin typeface="Cambria Math"/>
                      </a:rPr>
                      <m:t>+1]</m:t>
                    </m:r>
                  </m:oMath>
                </a14:m>
                <a:r>
                  <a:rPr lang="en-US" dirty="0" smtClean="0"/>
                  <a:t>. </a:t>
                </a:r>
              </a:p>
              <a:p>
                <a:r>
                  <a:rPr lang="en-US" dirty="0" smtClean="0"/>
                  <a:t>For every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𝑥</m:t>
                    </m:r>
                    <m:r>
                      <a:rPr lang="en-US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in the interval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[</m:t>
                    </m:r>
                    <m:r>
                      <a:rPr lang="en-US" i="1" dirty="0" smtClean="0">
                        <a:latin typeface="Cambria Math"/>
                      </a:rPr>
                      <m:t>𝑘</m:t>
                    </m:r>
                    <m:r>
                      <a:rPr lang="en-US" i="1" dirty="0" smtClean="0">
                        <a:latin typeface="Cambria Math"/>
                      </a:rPr>
                      <m:t>, </m:t>
                    </m:r>
                    <m:r>
                      <a:rPr lang="en-US" i="1" dirty="0" smtClean="0">
                        <a:latin typeface="Cambria Math"/>
                      </a:rPr>
                      <m:t>𝑘</m:t>
                    </m:r>
                    <m:r>
                      <a:rPr lang="en-US" i="1" dirty="0" smtClean="0">
                        <a:latin typeface="Cambria Math"/>
                      </a:rPr>
                      <m:t>+1]</m:t>
                    </m:r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𝑥</m:t>
                    </m:r>
                    <m:r>
                      <a:rPr lang="en-US" b="0" i="1" dirty="0" smtClean="0">
                        <a:latin typeface="Cambria Math"/>
                      </a:rPr>
                      <m:t>≥</m:t>
                    </m:r>
                    <m:r>
                      <a:rPr lang="en-US" i="1" dirty="0" smtClean="0">
                        <a:latin typeface="Cambria Math"/>
                      </a:rPr>
                      <m:t> </m:t>
                    </m:r>
                    <m:r>
                      <a:rPr lang="en-US" i="1" dirty="0" err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err="1" smtClean="0"/>
                  <a:t>.Since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𝑓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i="1" dirty="0" smtClean="0">
                        <a:latin typeface="Cambria Math"/>
                      </a:rPr>
                      <m:t>𝑥</m:t>
                    </m:r>
                    <m:r>
                      <a:rPr lang="en-US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is increasing, if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𝑥</m:t>
                    </m:r>
                    <m:r>
                      <a:rPr lang="en-US" i="1" dirty="0" smtClean="0">
                        <a:latin typeface="Cambria Math"/>
                      </a:rPr>
                      <m:t> ≥ </m:t>
                    </m:r>
                    <m:r>
                      <a:rPr lang="en-US" i="1" dirty="0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 then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b="0" i="1" dirty="0" smtClean="0">
                        <a:latin typeface="Cambria Math"/>
                      </a:rPr>
                      <m:t>≥</m:t>
                    </m:r>
                    <m:r>
                      <a:rPr lang="en-US" i="1" dirty="0" smtClean="0">
                        <a:latin typeface="Cambria Math"/>
                      </a:rPr>
                      <m:t> </m:t>
                    </m:r>
                    <m:r>
                      <a:rPr lang="en-US" i="1" dirty="0" smtClean="0">
                        <a:latin typeface="Cambria Math"/>
                      </a:rPr>
                      <m:t>𝑓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i="1" dirty="0" smtClean="0">
                        <a:latin typeface="Cambria Math"/>
                      </a:rPr>
                      <m:t>𝑘</m:t>
                    </m:r>
                    <m:r>
                      <a:rPr lang="en-US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259" t="-1091" b="-78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9182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Solving Recurrences: Example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Suppose that we have an algorithm that at each step:</a:t>
            </a:r>
          </a:p>
          <a:p>
            <a:pPr lvl="1"/>
            <a:r>
              <a:rPr lang="en-US" dirty="0" smtClean="0"/>
              <a:t> takes O(N</a:t>
            </a:r>
            <a:r>
              <a:rPr lang="en-US" baseline="30000" dirty="0" smtClean="0"/>
              <a:t>2</a:t>
            </a:r>
            <a:r>
              <a:rPr lang="en-US" dirty="0" smtClean="0"/>
              <a:t>) time to go over N items.</a:t>
            </a:r>
          </a:p>
          <a:p>
            <a:pPr lvl="1"/>
            <a:r>
              <a:rPr lang="en-US" dirty="0" smtClean="0"/>
              <a:t>eliminates one item and then calls itself with the remaining data.</a:t>
            </a:r>
          </a:p>
          <a:p>
            <a:r>
              <a:rPr lang="en-US" dirty="0" smtClean="0"/>
              <a:t>How do we write this recurrence?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14763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Solving Recurrences: Example</a:t>
            </a:r>
            <a:r>
              <a:rPr lang="el-GR" dirty="0" smtClean="0"/>
              <a:t> 1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Suppose that we have an algorithm that at each step:</a:t>
                </a:r>
              </a:p>
              <a:p>
                <a:pPr lvl="1"/>
                <a:r>
                  <a:rPr lang="en-US" dirty="0" smtClean="0"/>
                  <a:t> takes O(N</a:t>
                </a:r>
                <a:r>
                  <a:rPr lang="en-US" baseline="30000" dirty="0" smtClean="0"/>
                  <a:t>2</a:t>
                </a:r>
                <a:r>
                  <a:rPr lang="en-US" dirty="0" smtClean="0"/>
                  <a:t>) time to go over N items.</a:t>
                </a:r>
              </a:p>
              <a:p>
                <a:pPr lvl="1"/>
                <a:r>
                  <a:rPr lang="en-US" dirty="0" smtClean="0"/>
                  <a:t>eliminates one item and then calls itself with the remaining data.</a:t>
                </a:r>
              </a:p>
              <a:p>
                <a:r>
                  <a:rPr lang="en-US" dirty="0" smtClean="0"/>
                  <a:t>How do we write this recurrence?</a:t>
                </a:r>
              </a:p>
              <a:p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  <a:cs typeface="Courier New" panose="02070309020205020404" pitchFamily="49" charset="0"/>
                      </a:rPr>
                      <m:t>𝑔</m:t>
                    </m:r>
                    <m:r>
                      <a:rPr lang="en-US" b="0" i="1" dirty="0" smtClean="0">
                        <a:latin typeface="Cambria Math"/>
                        <a:cs typeface="Courier New" panose="02070309020205020404" pitchFamily="49" charset="0"/>
                      </a:rPr>
                      <m:t>(</m:t>
                    </m:r>
                    <m:r>
                      <a:rPr lang="en-US" b="0" i="1" dirty="0" smtClean="0">
                        <a:latin typeface="Cambria Math"/>
                        <a:cs typeface="Courier New" panose="02070309020205020404" pitchFamily="49" charset="0"/>
                      </a:rPr>
                      <m:t>𝑁</m:t>
                    </m:r>
                    <m:r>
                      <a:rPr lang="en-US" b="0" i="1" dirty="0" smtClean="0">
                        <a:latin typeface="Cambria Math"/>
                        <a:cs typeface="Courier New" panose="02070309020205020404" pitchFamily="49" charset="0"/>
                      </a:rPr>
                      <m:t>) = </m:t>
                    </m:r>
                    <m:r>
                      <a:rPr lang="en-US" b="0" i="1" dirty="0" smtClean="0">
                        <a:latin typeface="Cambria Math"/>
                        <a:cs typeface="Courier New" panose="02070309020205020404" pitchFamily="49" charset="0"/>
                      </a:rPr>
                      <m:t>𝑔</m:t>
                    </m:r>
                    <m:r>
                      <a:rPr lang="en-US" b="0" i="1" dirty="0" smtClean="0">
                        <a:latin typeface="Cambria Math"/>
                        <a:cs typeface="Courier New" panose="02070309020205020404" pitchFamily="49" charset="0"/>
                      </a:rPr>
                      <m:t>(</m:t>
                    </m:r>
                    <m:r>
                      <a:rPr lang="en-US" b="0" i="1" dirty="0" smtClean="0">
                        <a:latin typeface="Cambria Math"/>
                        <a:cs typeface="Courier New" panose="02070309020205020404" pitchFamily="49" charset="0"/>
                      </a:rPr>
                      <m:t>𝑁</m:t>
                    </m:r>
                    <m:r>
                      <a:rPr lang="en-US" b="0" i="1" dirty="0" smtClean="0">
                        <a:latin typeface="Cambria Math"/>
                        <a:cs typeface="Courier New" panose="02070309020205020404" pitchFamily="49" charset="0"/>
                      </a:rPr>
                      <m:t>−1) + </m:t>
                    </m:r>
                    <m:r>
                      <a:rPr lang="en-US" b="0" i="1" dirty="0" smtClean="0">
                        <a:latin typeface="Cambria Math"/>
                        <a:cs typeface="Courier New" panose="02070309020205020404" pitchFamily="49" charset="0"/>
                      </a:rPr>
                      <m:t>𝑁</m:t>
                    </m:r>
                    <m:r>
                      <a:rPr lang="en-US" b="0" i="1" baseline="30000" dirty="0" smtClean="0">
                        <a:latin typeface="Cambria Math"/>
                        <a:cs typeface="Courier New" panose="02070309020205020404" pitchFamily="49" charset="0"/>
                      </a:rPr>
                      <m:t>2</m:t>
                    </m:r>
                  </m:oMath>
                </a14:m>
                <a:r>
                  <a:rPr lang="en-US" dirty="0" smtClean="0">
                    <a:latin typeface="Cambria Math"/>
                    <a:cs typeface="Courier New" panose="02070309020205020404" pitchFamily="49" charset="0"/>
                  </a:rPr>
                  <a:t/>
                </a:r>
                <a:br>
                  <a:rPr lang="en-US" dirty="0" smtClean="0">
                    <a:latin typeface="Cambria Math"/>
                    <a:cs typeface="Courier New" panose="02070309020205020404" pitchFamily="49" charset="0"/>
                  </a:rPr>
                </a:br>
                <a:r>
                  <a:rPr lang="en-US" dirty="0" smtClean="0">
                    <a:latin typeface="Cambria Math"/>
                    <a:cs typeface="Courier New" panose="02070309020205020404" pitchFamily="49" charset="0"/>
                  </a:rPr>
                  <a:t>            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/>
                        <a:cs typeface="Courier New" panose="02070309020205020404" pitchFamily="49" charset="0"/>
                      </a:rPr>
                      <m:t>= </m:t>
                    </m:r>
                    <m:r>
                      <a:rPr lang="en-US" b="0" i="1" dirty="0" smtClean="0">
                        <a:latin typeface="Cambria Math"/>
                        <a:cs typeface="Courier New" panose="02070309020205020404" pitchFamily="49" charset="0"/>
                      </a:rPr>
                      <m:t>𝑔</m:t>
                    </m:r>
                    <m:r>
                      <a:rPr lang="en-US" b="0" i="1" dirty="0" smtClean="0">
                        <a:latin typeface="Cambria Math"/>
                        <a:cs typeface="Courier New" panose="02070309020205020404" pitchFamily="49" charset="0"/>
                      </a:rPr>
                      <m:t>(</m:t>
                    </m:r>
                    <m:r>
                      <a:rPr lang="en-US" b="0" i="1" dirty="0" smtClean="0">
                        <a:latin typeface="Cambria Math"/>
                        <a:cs typeface="Courier New" panose="02070309020205020404" pitchFamily="49" charset="0"/>
                      </a:rPr>
                      <m:t>𝑁</m:t>
                    </m:r>
                    <m:r>
                      <a:rPr lang="en-US" b="0" i="1" dirty="0" smtClean="0">
                        <a:latin typeface="Cambria Math"/>
                        <a:cs typeface="Courier New" panose="02070309020205020404" pitchFamily="49" charset="0"/>
                      </a:rPr>
                      <m:t>−2) + (</m:t>
                    </m:r>
                    <m:r>
                      <a:rPr lang="en-US" b="0" i="1" dirty="0">
                        <a:latin typeface="Cambria Math"/>
                        <a:cs typeface="Courier New" panose="02070309020205020404" pitchFamily="49" charset="0"/>
                      </a:rPr>
                      <m:t>𝑁</m:t>
                    </m:r>
                    <m:r>
                      <a:rPr lang="en-US" b="0" i="1" dirty="0">
                        <a:latin typeface="Cambria Math"/>
                        <a:cs typeface="Courier New" panose="02070309020205020404" pitchFamily="49" charset="0"/>
                      </a:rPr>
                      <m:t>−1)2 + </m:t>
                    </m:r>
                    <m:r>
                      <a:rPr lang="en-US" b="0" i="1" dirty="0" smtClean="0">
                        <a:latin typeface="Cambria Math"/>
                        <a:cs typeface="Courier New" panose="02070309020205020404" pitchFamily="49" charset="0"/>
                      </a:rPr>
                      <m:t>𝑁</m:t>
                    </m:r>
                    <m:r>
                      <a:rPr lang="en-US" b="0" i="1" baseline="30000" dirty="0" smtClean="0">
                        <a:latin typeface="Cambria Math"/>
                        <a:cs typeface="Courier New" panose="02070309020205020404" pitchFamily="49" charset="0"/>
                      </a:rPr>
                      <m:t>2</m:t>
                    </m:r>
                  </m:oMath>
                </a14:m>
                <a:endParaRPr lang="en-US" i="1" baseline="30000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0" dirty="0" smtClean="0">
                          <a:latin typeface="Cambria Math"/>
                          <a:cs typeface="Courier New" panose="02070309020205020404" pitchFamily="49" charset="0"/>
                        </a:rPr>
                        <m:t>               = </m:t>
                      </m:r>
                      <m:r>
                        <a:rPr lang="en-US" b="0" i="1" dirty="0" smtClean="0">
                          <a:latin typeface="Cambria Math"/>
                          <a:cs typeface="Courier New" panose="02070309020205020404" pitchFamily="49" charset="0"/>
                        </a:rPr>
                        <m:t>𝑔</m:t>
                      </m:r>
                      <m:r>
                        <a:rPr lang="en-US" b="0" i="1" dirty="0" smtClean="0">
                          <a:latin typeface="Cambria Math"/>
                          <a:cs typeface="Courier New" panose="02070309020205020404" pitchFamily="49" charset="0"/>
                        </a:rPr>
                        <m:t>(</m:t>
                      </m:r>
                      <m:r>
                        <a:rPr lang="en-US" b="0" i="1" dirty="0" smtClean="0">
                          <a:latin typeface="Cambria Math"/>
                          <a:cs typeface="Courier New" panose="02070309020205020404" pitchFamily="49" charset="0"/>
                        </a:rPr>
                        <m:t>𝑁</m:t>
                      </m:r>
                      <m:r>
                        <a:rPr lang="en-US" b="0" i="1" dirty="0" smtClean="0">
                          <a:latin typeface="Cambria Math"/>
                          <a:cs typeface="Courier New" panose="02070309020205020404" pitchFamily="49" charset="0"/>
                        </a:rPr>
                        <m:t>−3) + (</m:t>
                      </m:r>
                      <m:r>
                        <a:rPr lang="en-US" b="0" i="1" dirty="0">
                          <a:latin typeface="Cambria Math"/>
                          <a:cs typeface="Courier New" panose="02070309020205020404" pitchFamily="49" charset="0"/>
                        </a:rPr>
                        <m:t>𝑁</m:t>
                      </m:r>
                      <m:r>
                        <a:rPr lang="en-US" b="0" i="1" dirty="0">
                          <a:latin typeface="Cambria Math"/>
                          <a:cs typeface="Courier New" panose="02070309020205020404" pitchFamily="49" charset="0"/>
                        </a:rPr>
                        <m:t>−2)2 + </m:t>
                      </m:r>
                      <m:r>
                        <a:rPr lang="en-US" b="0" i="1" dirty="0">
                          <a:latin typeface="Cambria Math"/>
                          <a:cs typeface="Courier New" panose="02070309020205020404" pitchFamily="49" charset="0"/>
                        </a:rPr>
                        <m:t>(</m:t>
                      </m:r>
                      <m:r>
                        <a:rPr lang="en-US" b="0" i="1" dirty="0">
                          <a:latin typeface="Cambria Math"/>
                          <a:cs typeface="Courier New" panose="02070309020205020404" pitchFamily="49" charset="0"/>
                        </a:rPr>
                        <m:t>𝑁</m:t>
                      </m:r>
                      <m:r>
                        <a:rPr lang="en-US" b="0" i="1" dirty="0">
                          <a:latin typeface="Cambria Math"/>
                          <a:cs typeface="Courier New" panose="02070309020205020404" pitchFamily="49" charset="0"/>
                        </a:rPr>
                        <m:t>−1)2 +  </m:t>
                      </m:r>
                      <m:r>
                        <a:rPr lang="en-US" b="0" i="1" dirty="0" smtClean="0">
                          <a:latin typeface="Cambria Math"/>
                          <a:cs typeface="Courier New" panose="02070309020205020404" pitchFamily="49" charset="0"/>
                        </a:rPr>
                        <m:t>𝑁</m:t>
                      </m:r>
                      <m:r>
                        <a:rPr lang="en-US" b="0" i="1" baseline="30000" dirty="0" smtClean="0">
                          <a:latin typeface="Cambria Math"/>
                          <a:cs typeface="Courier New" panose="02070309020205020404" pitchFamily="49" charset="0"/>
                        </a:rPr>
                        <m:t>2</m:t>
                      </m:r>
                    </m:oMath>
                  </m:oMathPara>
                </a14:m>
                <a:endParaRPr lang="en-US" baseline="30000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/>
                          <a:cs typeface="Courier New" panose="02070309020205020404" pitchFamily="49" charset="0"/>
                        </a:rPr>
                        <m:t>                 …</m:t>
                      </m:r>
                    </m:oMath>
                  </m:oMathPara>
                </a14:m>
                <a:endParaRPr lang="en-US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/>
                          <a:cs typeface="Courier New" panose="02070309020205020404" pitchFamily="49" charset="0"/>
                        </a:rPr>
                        <m:t>                 = 1</m:t>
                      </m:r>
                      <m:r>
                        <a:rPr lang="en-US" b="0" i="1" baseline="30000" dirty="0" smtClean="0">
                          <a:latin typeface="Cambria Math"/>
                          <a:cs typeface="Courier New" panose="02070309020205020404" pitchFamily="49" charset="0"/>
                        </a:rPr>
                        <m:t>2</m:t>
                      </m:r>
                      <m:r>
                        <a:rPr lang="en-US" b="0" i="1" dirty="0" smtClean="0">
                          <a:latin typeface="Cambria Math"/>
                          <a:cs typeface="Courier New" panose="02070309020205020404" pitchFamily="49" charset="0"/>
                        </a:rPr>
                        <m:t> + 2</m:t>
                      </m:r>
                      <m:r>
                        <a:rPr lang="en-US" b="0" i="1" baseline="30000" dirty="0" smtClean="0">
                          <a:latin typeface="Cambria Math"/>
                          <a:cs typeface="Courier New" panose="02070309020205020404" pitchFamily="49" charset="0"/>
                        </a:rPr>
                        <m:t>2 </m:t>
                      </m:r>
                      <m:r>
                        <a:rPr lang="en-US" b="0" i="1" dirty="0" smtClean="0">
                          <a:latin typeface="Cambria Math"/>
                          <a:cs typeface="Courier New" panose="02070309020205020404" pitchFamily="49" charset="0"/>
                        </a:rPr>
                        <m:t>+ … + </m:t>
                      </m:r>
                      <m:r>
                        <a:rPr lang="en-US" b="0" i="1" dirty="0" smtClean="0">
                          <a:latin typeface="Cambria Math"/>
                          <a:cs typeface="Courier New" panose="02070309020205020404" pitchFamily="49" charset="0"/>
                        </a:rPr>
                        <m:t>𝑁</m:t>
                      </m:r>
                      <m:r>
                        <a:rPr lang="en-US" b="0" i="1" baseline="30000" dirty="0" smtClean="0">
                          <a:latin typeface="Cambria Math"/>
                          <a:cs typeface="Courier New" panose="02070309020205020404" pitchFamily="49" charset="0"/>
                        </a:rPr>
                        <m:t>2 </m:t>
                      </m:r>
                    </m:oMath>
                  </m:oMathPara>
                </a14:m>
                <a:endParaRPr lang="en-US" baseline="30000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buNone/>
                </a:pPr>
                <a:r>
                  <a:rPr lang="en-US" sz="2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2400" b="1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</a:t>
                </a:r>
                <a:r>
                  <a:rPr lang="en-US" sz="36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3600" i="1" smtClean="0">
                            <a:latin typeface="Cambria Math"/>
                            <a:cs typeface="Courier New" panose="02070309020205020404" pitchFamily="49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3600" b="0" i="1" smtClean="0">
                            <a:latin typeface="Cambria Math"/>
                            <a:cs typeface="Courier New" panose="02070309020205020404" pitchFamily="49" charset="0"/>
                          </a:rPr>
                          <m:t>𝑘</m:t>
                        </m:r>
                        <m:r>
                          <a:rPr lang="en-US" sz="3600" b="0" i="1" smtClean="0">
                            <a:latin typeface="Cambria Math"/>
                            <a:cs typeface="Courier New" panose="02070309020205020404" pitchFamily="49" charset="0"/>
                          </a:rPr>
                          <m:t>=1</m:t>
                        </m:r>
                      </m:sub>
                      <m:sup>
                        <m:r>
                          <a:rPr lang="en-US" sz="3600" b="0" i="1" smtClean="0">
                            <a:latin typeface="Cambria Math"/>
                            <a:cs typeface="Courier New" panose="02070309020205020404" pitchFamily="49" charset="0"/>
                          </a:rPr>
                          <m:t>𝑁</m:t>
                        </m:r>
                      </m:sup>
                      <m:e>
                        <m:r>
                          <a:rPr lang="en-US" sz="3600" b="0" i="1" smtClean="0">
                            <a:latin typeface="Cambria Math"/>
                            <a:cs typeface="Courier New" panose="02070309020205020404" pitchFamily="49" charset="0"/>
                          </a:rPr>
                          <m:t>𝑘</m:t>
                        </m:r>
                        <m:r>
                          <a:rPr lang="en-US" sz="3600" b="0" i="1" baseline="30000" smtClean="0">
                            <a:latin typeface="Cambria Math"/>
                            <a:cs typeface="Courier New" panose="02070309020205020404" pitchFamily="49" charset="0"/>
                          </a:rPr>
                          <m:t>2</m:t>
                        </m:r>
                      </m:e>
                    </m:nary>
                  </m:oMath>
                </a14:m>
                <a:r>
                  <a:rPr lang="en-US" dirty="0" smtClean="0">
                    <a:cs typeface="Courier New" panose="02070309020205020404" pitchFamily="49" charset="0"/>
                  </a:rPr>
                  <a:t>.   How do we approximate that?</a:t>
                </a:r>
                <a:endParaRPr lang="en-US" sz="3200" dirty="0" smtClean="0">
                  <a:cs typeface="Courier New" panose="02070309020205020404" pitchFamily="49" charset="0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259" t="-1091" r="-1185" b="-73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76711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Recurrences: </a:t>
            </a:r>
            <a:r>
              <a:rPr lang="en-US" dirty="0" smtClean="0"/>
              <a:t>Example</a:t>
            </a:r>
            <a:r>
              <a:rPr lang="el-GR" dirty="0" smtClean="0"/>
              <a:t> 1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We approximate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b="1" i="1">
                            <a:latin typeface="Cambria Math"/>
                            <a:cs typeface="Courier New" panose="02070309020205020404" pitchFamily="49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1" i="1">
                            <a:latin typeface="Cambria Math"/>
                            <a:cs typeface="Courier New" panose="02070309020205020404" pitchFamily="49" charset="0"/>
                          </a:rPr>
                          <m:t>𝒌</m:t>
                        </m:r>
                        <m:r>
                          <a:rPr lang="en-US" b="1" i="1">
                            <a:latin typeface="Cambria Math"/>
                            <a:cs typeface="Courier New" panose="02070309020205020404" pitchFamily="49" charset="0"/>
                          </a:rPr>
                          <m:t>=</m:t>
                        </m:r>
                        <m:r>
                          <a:rPr lang="en-US" b="1" i="1">
                            <a:latin typeface="Cambria Math"/>
                            <a:cs typeface="Courier New" panose="02070309020205020404" pitchFamily="49" charset="0"/>
                          </a:rPr>
                          <m:t>𝟏</m:t>
                        </m:r>
                      </m:sub>
                      <m:sup>
                        <m:r>
                          <a:rPr lang="en-US" b="1" i="1">
                            <a:latin typeface="Cambria Math"/>
                            <a:cs typeface="Courier New" panose="02070309020205020404" pitchFamily="49" charset="0"/>
                          </a:rPr>
                          <m:t>𝑵</m:t>
                        </m:r>
                      </m:sup>
                      <m:e>
                        <m:r>
                          <a:rPr lang="en-US" b="1" i="1">
                            <a:latin typeface="Cambria Math"/>
                            <a:cs typeface="Courier New" panose="02070309020205020404" pitchFamily="49" charset="0"/>
                          </a:rPr>
                          <m:t>𝒌</m:t>
                        </m:r>
                        <m:r>
                          <a:rPr lang="en-US" b="1" i="1" baseline="30000">
                            <a:latin typeface="Cambria Math"/>
                            <a:cs typeface="Courier New" panose="02070309020205020404" pitchFamily="49" charset="0"/>
                          </a:rPr>
                          <m:t>𝟐</m:t>
                        </m:r>
                      </m:e>
                    </m:nary>
                  </m:oMath>
                </a14:m>
                <a:r>
                  <a:rPr lang="en-US" dirty="0" smtClean="0">
                    <a:cs typeface="Courier New" panose="02070309020205020404" pitchFamily="49" charset="0"/>
                  </a:rPr>
                  <a:t> using an integral:</a:t>
                </a:r>
              </a:p>
              <a:p>
                <a:endParaRPr lang="en-US" sz="3200" dirty="0">
                  <a:cs typeface="Courier New" panose="02070309020205020404" pitchFamily="49" charset="0"/>
                </a:endParaRPr>
              </a:p>
              <a:p>
                <a:r>
                  <a:rPr lang="en-US" dirty="0" smtClean="0">
                    <a:cs typeface="Courier New" panose="02070309020205020404" pitchFamily="49" charset="0"/>
                  </a:rPr>
                  <a:t>Clearly,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  <a:cs typeface="Courier New" panose="02070309020205020404" pitchFamily="49" charset="0"/>
                      </a:rPr>
                      <m:t>𝑓</m:t>
                    </m:r>
                    <m:r>
                      <a:rPr lang="en-US" i="1" dirty="0" smtClean="0">
                        <a:latin typeface="Cambria Math"/>
                        <a:cs typeface="Courier New" panose="02070309020205020404" pitchFamily="49" charset="0"/>
                      </a:rPr>
                      <m:t>(</m:t>
                    </m:r>
                    <m:r>
                      <a:rPr lang="en-US" i="1" dirty="0" smtClean="0">
                        <a:latin typeface="Cambria Math"/>
                        <a:cs typeface="Courier New" panose="02070309020205020404" pitchFamily="49" charset="0"/>
                      </a:rPr>
                      <m:t>𝑥</m:t>
                    </m:r>
                    <m:r>
                      <a:rPr lang="en-US" i="1" dirty="0" smtClean="0">
                        <a:latin typeface="Cambria Math"/>
                        <a:cs typeface="Courier New" panose="02070309020205020404" pitchFamily="49" charset="0"/>
                      </a:rPr>
                      <m:t>) = </m:t>
                    </m:r>
                    <m:r>
                      <a:rPr lang="en-US" i="1" dirty="0" smtClean="0">
                        <a:latin typeface="Cambria Math"/>
                        <a:cs typeface="Courier New" panose="02070309020205020404" pitchFamily="49" charset="0"/>
                      </a:rPr>
                      <m:t>𝑥</m:t>
                    </m:r>
                    <m:r>
                      <a:rPr lang="en-US" i="1" baseline="30000" dirty="0" smtClean="0">
                        <a:latin typeface="Cambria Math"/>
                        <a:cs typeface="Courier New" panose="02070309020205020404" pitchFamily="49" charset="0"/>
                      </a:rPr>
                      <m:t>2</m:t>
                    </m:r>
                  </m:oMath>
                </a14:m>
                <a:r>
                  <a:rPr lang="en-US" dirty="0" smtClean="0">
                    <a:cs typeface="Courier New" panose="02070309020205020404" pitchFamily="49" charset="0"/>
                  </a:rPr>
                  <a:t> is a monotonically increasing function.</a:t>
                </a:r>
              </a:p>
              <a:p>
                <a:r>
                  <a:rPr lang="en-US" dirty="0" smtClean="0">
                    <a:cs typeface="Courier New" panose="02070309020205020404" pitchFamily="49" charset="0"/>
                  </a:rPr>
                  <a:t>So,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3200" i="1">
                            <a:latin typeface="Cambria Math"/>
                            <a:cs typeface="Courier New" panose="02070309020205020404" pitchFamily="49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3200" b="0" i="1">
                            <a:latin typeface="Cambria Math"/>
                            <a:cs typeface="Courier New" panose="02070309020205020404" pitchFamily="49" charset="0"/>
                          </a:rPr>
                          <m:t>𝑘</m:t>
                        </m:r>
                        <m:r>
                          <a:rPr lang="en-US" sz="3200" b="0" i="1">
                            <a:latin typeface="Cambria Math"/>
                            <a:cs typeface="Courier New" panose="02070309020205020404" pitchFamily="49" charset="0"/>
                          </a:rPr>
                          <m:t>=1</m:t>
                        </m:r>
                      </m:sub>
                      <m:sup>
                        <m:r>
                          <a:rPr lang="en-US" sz="3200" b="0" i="1">
                            <a:latin typeface="Cambria Math"/>
                            <a:cs typeface="Courier New" panose="02070309020205020404" pitchFamily="49" charset="0"/>
                          </a:rPr>
                          <m:t>𝑁</m:t>
                        </m:r>
                      </m:sup>
                      <m:e>
                        <m:r>
                          <a:rPr lang="en-US" sz="3200" b="0" i="1">
                            <a:latin typeface="Cambria Math"/>
                            <a:cs typeface="Courier New" panose="02070309020205020404" pitchFamily="49" charset="0"/>
                          </a:rPr>
                          <m:t>𝑘</m:t>
                        </m:r>
                        <m:r>
                          <a:rPr lang="en-US" sz="3200" b="0" i="1" baseline="30000">
                            <a:latin typeface="Cambria Math"/>
                            <a:cs typeface="Courier New" panose="02070309020205020404" pitchFamily="49" charset="0"/>
                          </a:rPr>
                          <m:t>2</m:t>
                        </m:r>
                      </m:e>
                    </m:nary>
                    <m:r>
                      <a:rPr lang="en-US" sz="3200" b="0" i="0" smtClean="0">
                        <a:latin typeface="Cambria Math"/>
                        <a:cs typeface="Courier New" panose="02070309020205020404" pitchFamily="49" charset="0"/>
                      </a:rPr>
                      <m:t>≤ </m:t>
                    </m:r>
                    <m:nary>
                      <m:naryPr>
                        <m:ctrlPr>
                          <a:rPr lang="en-US" sz="3200" b="0" i="1" smtClean="0">
                            <a:latin typeface="Cambria Math"/>
                            <a:cs typeface="Courier New" panose="02070309020205020404" pitchFamily="49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3200" b="0" i="1" smtClean="0">
                            <a:latin typeface="Cambria Math"/>
                            <a:cs typeface="Courier New" panose="02070309020205020404" pitchFamily="49" charset="0"/>
                          </a:rPr>
                          <m:t>1</m:t>
                        </m:r>
                      </m:sub>
                      <m:sup>
                        <m:r>
                          <a:rPr lang="en-US" sz="3200" b="0" i="1" smtClean="0">
                            <a:latin typeface="Cambria Math"/>
                            <a:cs typeface="Courier New" panose="02070309020205020404" pitchFamily="49" charset="0"/>
                          </a:rPr>
                          <m:t>𝑁</m:t>
                        </m:r>
                        <m:r>
                          <a:rPr lang="en-US" sz="3200" b="0" i="1" smtClean="0">
                            <a:latin typeface="Cambria Math"/>
                            <a:cs typeface="Courier New" panose="02070309020205020404" pitchFamily="49" charset="0"/>
                          </a:rPr>
                          <m:t>+1</m:t>
                        </m:r>
                      </m:sup>
                      <m:e>
                        <m:r>
                          <a:rPr lang="en-US" sz="3200" b="0" i="1" smtClean="0">
                            <a:latin typeface="Cambria Math"/>
                            <a:cs typeface="Courier New" panose="02070309020205020404" pitchFamily="49" charset="0"/>
                          </a:rPr>
                          <m:t>𝑥</m:t>
                        </m:r>
                        <m:r>
                          <a:rPr lang="en-US" sz="3200" b="0" i="1" baseline="30000" smtClean="0">
                            <a:latin typeface="Cambria Math"/>
                            <a:cs typeface="Courier New" panose="02070309020205020404" pitchFamily="49" charset="0"/>
                          </a:rPr>
                          <m:t>2</m:t>
                        </m:r>
                        <m:r>
                          <a:rPr lang="en-US" sz="3200" b="0" i="1" smtClean="0">
                            <a:latin typeface="Cambria Math"/>
                            <a:cs typeface="Courier New" panose="02070309020205020404" pitchFamily="49" charset="0"/>
                          </a:rPr>
                          <m:t>𝑑𝑥</m:t>
                        </m:r>
                      </m:e>
                    </m:nary>
                    <m:r>
                      <a:rPr lang="en-US" sz="3200" b="0" i="0" smtClean="0">
                        <a:latin typeface="Cambria Math"/>
                        <a:cs typeface="Courier New" panose="02070309020205020404" pitchFamily="49" charset="0"/>
                      </a:rPr>
                      <m:t>= </m:t>
                    </m:r>
                    <m:f>
                      <m:fPr>
                        <m:ctrlPr>
                          <a:rPr lang="en-US" sz="3200" b="0" i="1" smtClean="0">
                            <a:latin typeface="Cambria Math"/>
                            <a:cs typeface="Courier New" panose="02070309020205020404" pitchFamily="49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3200" b="0" i="1" smtClean="0">
                                <a:latin typeface="Cambria Math"/>
                                <a:cs typeface="Courier New" panose="02070309020205020404" pitchFamily="49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latin typeface="Cambria Math"/>
                                <a:cs typeface="Courier New" panose="02070309020205020404" pitchFamily="49" charset="0"/>
                              </a:rPr>
                              <m:t>𝑁</m:t>
                            </m:r>
                            <m:r>
                              <a:rPr lang="en-US" sz="3200" b="0" i="1" smtClean="0">
                                <a:latin typeface="Cambria Math"/>
                                <a:cs typeface="Courier New" panose="02070309020205020404" pitchFamily="49" charset="0"/>
                              </a:rPr>
                              <m:t>+1</m:t>
                            </m:r>
                          </m:e>
                        </m:d>
                        <m:r>
                          <a:rPr lang="en-US" sz="3200" b="0" i="1" baseline="30000" smtClean="0">
                            <a:latin typeface="Cambria Math"/>
                            <a:cs typeface="Courier New" panose="02070309020205020404" pitchFamily="49" charset="0"/>
                          </a:rPr>
                          <m:t>3</m:t>
                        </m:r>
                        <m:r>
                          <a:rPr lang="en-US" sz="3200" b="0" i="1" smtClean="0">
                            <a:latin typeface="Cambria Math"/>
                            <a:cs typeface="Courier New" panose="02070309020205020404" pitchFamily="49" charset="0"/>
                          </a:rPr>
                          <m:t> −1</m:t>
                        </m:r>
                        <m:r>
                          <a:rPr lang="en-US" sz="3200" b="0" i="1" baseline="30000" smtClean="0">
                            <a:latin typeface="Cambria Math"/>
                            <a:cs typeface="Courier New" panose="02070309020205020404" pitchFamily="49" charset="0"/>
                          </a:rPr>
                          <m:t>3</m:t>
                        </m:r>
                      </m:num>
                      <m:den>
                        <m:r>
                          <a:rPr lang="en-US" sz="3200" b="0" i="1" smtClean="0">
                            <a:latin typeface="Cambria Math"/>
                            <a:cs typeface="Courier New" panose="02070309020205020404" pitchFamily="49" charset="0"/>
                          </a:rPr>
                          <m:t>3</m:t>
                        </m:r>
                      </m:den>
                    </m:f>
                  </m:oMath>
                </a14:m>
                <a:endParaRPr lang="el-GR" sz="3200" b="0" i="1" dirty="0" smtClean="0">
                  <a:latin typeface="Cambria Math"/>
                  <a:cs typeface="Courier New" panose="02070309020205020404" pitchFamily="49" charset="0"/>
                </a:endParaRPr>
              </a:p>
              <a:p>
                <a:pPr marL="0" indent="0">
                  <a:buNone/>
                </a:pPr>
                <a:r>
                  <a:rPr lang="el-GR" sz="3200" b="0" dirty="0" smtClean="0">
                    <a:cs typeface="Courier New" panose="02070309020205020404" pitchFamily="49" charset="0"/>
                  </a:rPr>
                  <a:t>                        </a:t>
                </a:r>
                <a:r>
                  <a:rPr lang="en-US" sz="3200" b="0" dirty="0" smtClean="0"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  <a:cs typeface="Courier New" panose="02070309020205020404" pitchFamily="49" charset="0"/>
                      </a:rPr>
                      <m:t>=</m:t>
                    </m:r>
                    <m:f>
                      <m:fPr>
                        <m:ctrlPr>
                          <a:rPr lang="en-US" sz="3200" i="1" dirty="0" smtClean="0">
                            <a:latin typeface="Cambria Math"/>
                            <a:cs typeface="Courier New" panose="02070309020205020404" pitchFamily="49" charset="0"/>
                          </a:rPr>
                        </m:ctrlPr>
                      </m:fPr>
                      <m:num>
                        <m:r>
                          <a:rPr lang="el-GR" sz="3200" i="1">
                            <a:latin typeface="Cambria Math"/>
                            <a:cs typeface="Courier New" panose="02070309020205020404" pitchFamily="49" charset="0"/>
                          </a:rPr>
                          <m:t>𝛮</m:t>
                        </m:r>
                        <m:r>
                          <a:rPr lang="el-GR" sz="3200" i="1" baseline="30000">
                            <a:latin typeface="Cambria Math"/>
                            <a:cs typeface="Courier New" panose="02070309020205020404" pitchFamily="49" charset="0"/>
                          </a:rPr>
                          <m:t>3</m:t>
                        </m:r>
                        <m:r>
                          <a:rPr lang="el-GR" sz="3200" i="1">
                            <a:latin typeface="Cambria Math"/>
                            <a:cs typeface="Courier New" panose="02070309020205020404" pitchFamily="49" charset="0"/>
                          </a:rPr>
                          <m:t>+2</m:t>
                        </m:r>
                        <m:r>
                          <a:rPr lang="el-GR" sz="3200" i="1">
                            <a:latin typeface="Cambria Math"/>
                            <a:cs typeface="Courier New" panose="02070309020205020404" pitchFamily="49" charset="0"/>
                          </a:rPr>
                          <m:t>𝛮</m:t>
                        </m:r>
                        <m:r>
                          <a:rPr lang="el-GR" sz="3200" i="1" baseline="30000">
                            <a:latin typeface="Cambria Math"/>
                            <a:cs typeface="Courier New" panose="02070309020205020404" pitchFamily="49" charset="0"/>
                          </a:rPr>
                          <m:t>2</m:t>
                        </m:r>
                        <m:r>
                          <a:rPr lang="el-GR" sz="3200" i="1">
                            <a:latin typeface="Cambria Math"/>
                            <a:cs typeface="Courier New" panose="02070309020205020404" pitchFamily="49" charset="0"/>
                          </a:rPr>
                          <m:t>+2</m:t>
                        </m:r>
                        <m:r>
                          <a:rPr lang="el-GR" sz="3200" i="1">
                            <a:latin typeface="Cambria Math"/>
                            <a:cs typeface="Courier New" panose="02070309020205020404" pitchFamily="49" charset="0"/>
                          </a:rPr>
                          <m:t>𝛮</m:t>
                        </m:r>
                        <m:r>
                          <a:rPr lang="el-GR" sz="3200" i="1">
                            <a:latin typeface="Cambria Math"/>
                            <a:cs typeface="Courier New" panose="02070309020205020404" pitchFamily="49" charset="0"/>
                          </a:rPr>
                          <m:t>+1 −1</m:t>
                        </m:r>
                      </m:num>
                      <m:den>
                        <m:r>
                          <a:rPr lang="en-US" sz="3200" b="0" i="1" dirty="0" smtClean="0">
                            <a:latin typeface="Cambria Math"/>
                            <a:cs typeface="Courier New" panose="02070309020205020404" pitchFamily="49" charset="0"/>
                          </a:rPr>
                          <m:t>3</m:t>
                        </m:r>
                      </m:den>
                    </m:f>
                    <m:r>
                      <a:rPr lang="el-GR" sz="3200" b="0" i="1" smtClean="0">
                        <a:latin typeface="Cambria Math"/>
                        <a:cs typeface="Courier New" panose="02070309020205020404" pitchFamily="49" charset="0"/>
                      </a:rPr>
                      <m:t>= </m:t>
                    </m:r>
                    <m:r>
                      <a:rPr lang="el-GR" sz="3200" b="0" i="1" smtClean="0">
                        <a:latin typeface="Cambria Math"/>
                        <a:cs typeface="Courier New" panose="02070309020205020404" pitchFamily="49" charset="0"/>
                      </a:rPr>
                      <m:t>𝛩</m:t>
                    </m:r>
                    <m:r>
                      <a:rPr lang="en-US" sz="3200" b="0" i="1" smtClean="0">
                        <a:latin typeface="Cambria Math"/>
                        <a:cs typeface="Courier New" panose="02070309020205020404" pitchFamily="49" charset="0"/>
                      </a:rPr>
                      <m:t>(</m:t>
                    </m:r>
                    <m:r>
                      <a:rPr lang="en-US" sz="3200" b="0" i="1" smtClean="0">
                        <a:latin typeface="Cambria Math"/>
                        <a:cs typeface="Courier New" panose="02070309020205020404" pitchFamily="49" charset="0"/>
                      </a:rPr>
                      <m:t>𝑁</m:t>
                    </m:r>
                    <m:r>
                      <a:rPr lang="en-US" sz="3200" b="0" i="1" baseline="30000" smtClean="0">
                        <a:latin typeface="Cambria Math"/>
                        <a:cs typeface="Courier New" panose="02070309020205020404" pitchFamily="49" charset="0"/>
                      </a:rPr>
                      <m:t>3</m:t>
                    </m:r>
                    <m:r>
                      <a:rPr lang="en-US" sz="3200" b="0" i="1" smtClean="0">
                        <a:latin typeface="Cambria Math"/>
                        <a:cs typeface="Courier New" panose="02070309020205020404" pitchFamily="49" charset="0"/>
                      </a:rPr>
                      <m:t>)</m:t>
                    </m:r>
                  </m:oMath>
                </a14:m>
                <a:endParaRPr lang="en-US" sz="3200" i="1" dirty="0">
                  <a:cs typeface="Courier New" panose="02070309020205020404" pitchFamily="49" charset="0"/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259" t="-4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9550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Limits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400" dirty="0" smtClean="0"/>
                  <a:t>if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 smtClean="0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a:rPr lang="en-US" sz="2400" b="0" i="0" smtClean="0">
                                <a:latin typeface="Cambria Math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 i="0" smtClean="0"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sz="2400" b="0" i="1" smtClean="0">
                                <a:latin typeface="Cambria Math"/>
                              </a:rPr>
                              <m:t>𝑁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/>
                              </a:rPr>
                              <m:t>𝑔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𝑁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)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/>
                              </a:rPr>
                              <m:t>𝑓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𝑁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)</m:t>
                            </m:r>
                          </m:den>
                        </m:f>
                      </m:e>
                    </m:func>
                  </m:oMath>
                </a14:m>
                <a:r>
                  <a:rPr lang="en-US" sz="2400" dirty="0" smtClean="0"/>
                  <a:t>  is a constant, then g(N) = O(f(N)).</a:t>
                </a:r>
              </a:p>
              <a:p>
                <a:pPr lvl="1"/>
                <a:r>
                  <a:rPr lang="en-US" sz="2000" dirty="0" smtClean="0"/>
                  <a:t>"Constant" includes zero, but does NOT include infinity.</a:t>
                </a:r>
                <a:br>
                  <a:rPr lang="en-US" sz="2000" dirty="0" smtClean="0"/>
                </a:br>
                <a:endParaRPr lang="en-US" sz="2000" dirty="0" smtClean="0"/>
              </a:p>
              <a:p>
                <a:r>
                  <a:rPr lang="en-US" sz="2400" dirty="0"/>
                  <a:t>if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a:rPr lang="en-US" sz="2400">
                                <a:latin typeface="Cambria Math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sz="2400" b="0" i="1" smtClean="0">
                                <a:latin typeface="Cambria Math"/>
                              </a:rPr>
                              <m:t>𝑁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/>
                              </a:rPr>
                              <m:t>𝑓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(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𝑁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)</m:t>
                            </m:r>
                          </m:num>
                          <m:den>
                            <m:r>
                              <a:rPr lang="en-US" sz="2400" i="1">
                                <a:latin typeface="Cambria Math"/>
                              </a:rPr>
                              <m:t>𝑔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(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𝑁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)</m:t>
                            </m:r>
                          </m:den>
                        </m:f>
                      </m:e>
                    </m:func>
                    <m:r>
                      <a:rPr lang="en-US" sz="2400" i="1">
                        <a:latin typeface="Cambria Math"/>
                      </a:rPr>
                      <m:t>= ∞</m:t>
                    </m:r>
                  </m:oMath>
                </a14:m>
                <a:r>
                  <a:rPr lang="en-US" sz="2400" dirty="0"/>
                  <a:t>  then g(N) = O(f(N</a:t>
                </a:r>
                <a:r>
                  <a:rPr lang="en-US" sz="2400" dirty="0" smtClean="0"/>
                  <a:t>)).</a:t>
                </a:r>
                <a:br>
                  <a:rPr lang="en-US" sz="2400" dirty="0" smtClean="0"/>
                </a:br>
                <a:endParaRPr lang="en-US" sz="2400" dirty="0" smtClean="0"/>
              </a:p>
              <a:p>
                <a:r>
                  <a:rPr lang="en-US" sz="2400" dirty="0" smtClean="0"/>
                  <a:t>if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a:rPr lang="en-US" sz="2400">
                                <a:latin typeface="Cambria Math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sz="2400" b="0" i="1" smtClean="0">
                                <a:latin typeface="Cambria Math"/>
                              </a:rPr>
                              <m:t>𝑁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/>
                              </a:rPr>
                              <m:t>𝑓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(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𝑁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)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/>
                              </a:rPr>
                              <m:t>𝑔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(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𝑁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)</m:t>
                            </m:r>
                          </m:den>
                        </m:f>
                      </m:e>
                    </m:func>
                  </m:oMath>
                </a14:m>
                <a:r>
                  <a:rPr lang="en-US" sz="2400" dirty="0"/>
                  <a:t>  is a constant, then g(N) = </a:t>
                </a:r>
                <a:r>
                  <a:rPr lang="el-GR" sz="2400" dirty="0" smtClean="0"/>
                  <a:t>Ω</a:t>
                </a:r>
                <a:r>
                  <a:rPr lang="en-US" sz="2400" dirty="0" smtClean="0"/>
                  <a:t>(f(N</a:t>
                </a:r>
                <a:r>
                  <a:rPr lang="en-US" sz="2400" dirty="0"/>
                  <a:t>)).</a:t>
                </a:r>
              </a:p>
              <a:p>
                <a:pPr lvl="1"/>
                <a:r>
                  <a:rPr lang="en-US" sz="2000" dirty="0" smtClean="0"/>
                  <a:t>Again, "constant</a:t>
                </a:r>
                <a:r>
                  <a:rPr lang="en-US" sz="2000" dirty="0"/>
                  <a:t>" includes </a:t>
                </a:r>
                <a:r>
                  <a:rPr lang="en-US" sz="2000" dirty="0" smtClean="0"/>
                  <a:t>zero, but not infinity.</a:t>
                </a:r>
                <a:br>
                  <a:rPr lang="en-US" sz="2000" dirty="0" smtClean="0"/>
                </a:br>
                <a:endParaRPr lang="en-US" sz="2000" dirty="0"/>
              </a:p>
              <a:p>
                <a:r>
                  <a:rPr lang="en-US" sz="2400" dirty="0" smtClean="0"/>
                  <a:t>if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a:rPr lang="en-US" sz="2400">
                                <a:latin typeface="Cambria Math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sz="2400" b="0" i="1" smtClean="0">
                                <a:latin typeface="Cambria Math"/>
                              </a:rPr>
                              <m:t>𝑁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/>
                              </a:rPr>
                              <m:t>𝑓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(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𝑁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)</m:t>
                            </m:r>
                          </m:num>
                          <m:den>
                            <m:r>
                              <a:rPr lang="en-US" sz="2400" i="1">
                                <a:latin typeface="Cambria Math"/>
                              </a:rPr>
                              <m:t>𝑔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(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𝑁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)</m:t>
                            </m:r>
                          </m:den>
                        </m:f>
                      </m:e>
                    </m:func>
                  </m:oMath>
                </a14:m>
                <a:r>
                  <a:rPr lang="en-US" sz="2400" dirty="0"/>
                  <a:t>  is a </a:t>
                </a:r>
                <a:r>
                  <a:rPr lang="en-US" sz="2400" b="1" dirty="0" smtClean="0"/>
                  <a:t>non-zero</a:t>
                </a:r>
                <a:r>
                  <a:rPr lang="en-US" sz="2400" dirty="0" smtClean="0"/>
                  <a:t> constant</a:t>
                </a:r>
                <a:r>
                  <a:rPr lang="en-US" sz="2400" dirty="0"/>
                  <a:t>, then g(N) = </a:t>
                </a:r>
                <a:r>
                  <a:rPr lang="el-GR" sz="2400" dirty="0" smtClean="0"/>
                  <a:t>Θ</a:t>
                </a:r>
                <a:r>
                  <a:rPr lang="en-US" sz="2400" dirty="0" smtClean="0"/>
                  <a:t>(f(N</a:t>
                </a:r>
                <a:r>
                  <a:rPr lang="en-US" sz="2400" dirty="0"/>
                  <a:t>)).</a:t>
                </a:r>
              </a:p>
              <a:p>
                <a:pPr lvl="1"/>
                <a:r>
                  <a:rPr lang="en-US" sz="2000" dirty="0" smtClean="0"/>
                  <a:t>In this definition, both zero and infinity are excluded.</a:t>
                </a: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6606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Solving Recurrences: Example</a:t>
            </a:r>
            <a:r>
              <a:rPr lang="el-GR" dirty="0" smtClean="0"/>
              <a:t> </a:t>
            </a: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Suppose that we have an algorithm that at each step:</a:t>
            </a:r>
          </a:p>
          <a:p>
            <a:pPr lvl="1"/>
            <a:r>
              <a:rPr lang="en-US" dirty="0" smtClean="0"/>
              <a:t> takes O(log(N)) time to go over N items.</a:t>
            </a:r>
          </a:p>
          <a:p>
            <a:pPr lvl="1"/>
            <a:r>
              <a:rPr lang="en-US" dirty="0"/>
              <a:t>eliminates one item and then calls itself with the remaining data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 smtClean="0"/>
              <a:t>How do we write this recurrence?</a:t>
            </a:r>
            <a:endParaRPr lang="en-US" sz="3200" dirty="0" smtClean="0">
              <a:cs typeface="Courier New" panose="020703090202050204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88172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Solving Recurrences: Example</a:t>
            </a:r>
            <a:r>
              <a:rPr lang="el-GR" dirty="0" smtClean="0"/>
              <a:t> </a:t>
            </a:r>
            <a:r>
              <a:rPr lang="en-US" dirty="0" smtClean="0"/>
              <a:t>2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Suppose that we have an algorithm that at each step:</a:t>
                </a:r>
              </a:p>
              <a:p>
                <a:pPr lvl="1"/>
                <a:r>
                  <a:rPr lang="en-US" dirty="0" smtClean="0"/>
                  <a:t> takes O(log(N)) time to go over N items.</a:t>
                </a:r>
              </a:p>
              <a:p>
                <a:pPr lvl="1"/>
                <a:r>
                  <a:rPr lang="en-US" dirty="0"/>
                  <a:t>eliminates one item and then calls itself with the remaining data</a:t>
                </a:r>
                <a:r>
                  <a:rPr lang="en-US" dirty="0" smtClean="0"/>
                  <a:t>.</a:t>
                </a:r>
                <a:endParaRPr lang="en-US" dirty="0"/>
              </a:p>
              <a:p>
                <a:r>
                  <a:rPr lang="en-US" dirty="0" smtClean="0"/>
                  <a:t>How do we write this recurrence?</a:t>
                </a:r>
              </a:p>
              <a:p>
                <a:pPr>
                  <a:spcAft>
                    <a:spcPts val="1000"/>
                  </a:spcAft>
                </a:pP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  <a:cs typeface="Courier New" panose="02070309020205020404" pitchFamily="49" charset="0"/>
                      </a:rPr>
                      <m:t>𝑔</m:t>
                    </m:r>
                    <m:r>
                      <a:rPr lang="en-US" sz="2400" i="1" dirty="0" smtClean="0">
                        <a:latin typeface="Cambria Math"/>
                        <a:cs typeface="Courier New" panose="02070309020205020404" pitchFamily="49" charset="0"/>
                      </a:rPr>
                      <m:t>(</m:t>
                    </m:r>
                    <m:r>
                      <a:rPr lang="en-US" sz="2400" i="1" dirty="0" smtClean="0">
                        <a:latin typeface="Cambria Math"/>
                        <a:cs typeface="Courier New" panose="02070309020205020404" pitchFamily="49" charset="0"/>
                      </a:rPr>
                      <m:t>𝑁</m:t>
                    </m:r>
                    <m:r>
                      <a:rPr lang="en-US" sz="2400" i="1" dirty="0" smtClean="0">
                        <a:latin typeface="Cambria Math"/>
                        <a:cs typeface="Courier New" panose="02070309020205020404" pitchFamily="49" charset="0"/>
                      </a:rPr>
                      <m:t>) = </m:t>
                    </m:r>
                    <m:r>
                      <a:rPr lang="en-US" sz="2400" i="1" dirty="0" smtClean="0">
                        <a:latin typeface="Cambria Math"/>
                        <a:cs typeface="Courier New" panose="02070309020205020404" pitchFamily="49" charset="0"/>
                      </a:rPr>
                      <m:t>𝑔</m:t>
                    </m:r>
                    <m:r>
                      <a:rPr lang="en-US" sz="2400" i="1" dirty="0" smtClean="0">
                        <a:latin typeface="Cambria Math"/>
                        <a:cs typeface="Courier New" panose="02070309020205020404" pitchFamily="49" charset="0"/>
                      </a:rPr>
                      <m:t>(</m:t>
                    </m:r>
                    <m:r>
                      <a:rPr lang="en-US" sz="2400" i="1" dirty="0" smtClean="0">
                        <a:latin typeface="Cambria Math"/>
                        <a:cs typeface="Courier New" panose="02070309020205020404" pitchFamily="49" charset="0"/>
                      </a:rPr>
                      <m:t>𝑁</m:t>
                    </m:r>
                    <m:r>
                      <a:rPr lang="en-US" sz="2400" i="1" dirty="0" smtClean="0">
                        <a:latin typeface="Cambria Math"/>
                        <a:cs typeface="Courier New" panose="02070309020205020404" pitchFamily="49" charset="0"/>
                      </a:rPr>
                      <m:t>−1)+</m:t>
                    </m:r>
                    <m:r>
                      <m:rPr>
                        <m:sty m:val="p"/>
                      </m:rPr>
                      <a:rPr lang="en-US" sz="2400" i="1" dirty="0" smtClean="0">
                        <a:latin typeface="Cambria Math"/>
                        <a:cs typeface="Courier New" panose="02070309020205020404" pitchFamily="49" charset="0"/>
                      </a:rPr>
                      <m:t>log</m:t>
                    </m:r>
                    <m:r>
                      <a:rPr lang="en-US" sz="2400" i="1" dirty="0" smtClean="0">
                        <a:latin typeface="Cambria Math"/>
                        <a:cs typeface="Courier New" panose="02070309020205020404" pitchFamily="49" charset="0"/>
                      </a:rPr>
                      <m:t>⁡(</m:t>
                    </m:r>
                    <m:r>
                      <a:rPr lang="en-US" sz="2400" i="1" dirty="0" smtClean="0">
                        <a:latin typeface="Cambria Math"/>
                        <a:cs typeface="Courier New" panose="02070309020205020404" pitchFamily="49" charset="0"/>
                      </a:rPr>
                      <m:t>𝑁</m:t>
                    </m:r>
                    <m:r>
                      <a:rPr lang="en-US" sz="2400" i="1" dirty="0" smtClean="0">
                        <a:latin typeface="Cambria Math"/>
                        <a:cs typeface="Courier New" panose="02070309020205020404" pitchFamily="49" charset="0"/>
                      </a:rPr>
                      <m:t>)</m:t>
                    </m:r>
                  </m:oMath>
                </a14:m>
                <a:endParaRPr lang="en-US" sz="2400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Aft>
                    <a:spcPts val="10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/>
                          <a:cs typeface="Courier New" panose="02070309020205020404" pitchFamily="49" charset="0"/>
                        </a:rPr>
                        <m:t>      </m:t>
                      </m:r>
                      <m:r>
                        <a:rPr lang="en-US" sz="2400" b="0" i="1" dirty="0" smtClean="0">
                          <a:latin typeface="Cambria Math"/>
                          <a:cs typeface="Courier New" panose="02070309020205020404" pitchFamily="49" charset="0"/>
                        </a:rPr>
                        <m:t>          </m:t>
                      </m:r>
                      <m:r>
                        <a:rPr lang="en-US" sz="2400" i="1" dirty="0" smtClean="0">
                          <a:latin typeface="Cambria Math"/>
                          <a:cs typeface="Courier New" panose="02070309020205020404" pitchFamily="49" charset="0"/>
                        </a:rPr>
                        <m:t> = </m:t>
                      </m:r>
                      <m:r>
                        <a:rPr lang="en-US" sz="2400" i="1" dirty="0" smtClean="0">
                          <a:latin typeface="Cambria Math"/>
                          <a:cs typeface="Courier New" panose="02070309020205020404" pitchFamily="49" charset="0"/>
                        </a:rPr>
                        <m:t>𝑔</m:t>
                      </m:r>
                      <m:r>
                        <a:rPr lang="en-US" sz="2400" i="1" dirty="0" smtClean="0">
                          <a:latin typeface="Cambria Math"/>
                          <a:cs typeface="Courier New" panose="02070309020205020404" pitchFamily="49" charset="0"/>
                        </a:rPr>
                        <m:t>(</m:t>
                      </m:r>
                      <m:r>
                        <a:rPr lang="en-US" sz="2400" i="1" dirty="0" smtClean="0">
                          <a:latin typeface="Cambria Math"/>
                          <a:cs typeface="Courier New" panose="02070309020205020404" pitchFamily="49" charset="0"/>
                        </a:rPr>
                        <m:t>𝑁</m:t>
                      </m:r>
                      <m:r>
                        <a:rPr lang="en-US" sz="2400" i="1" dirty="0" smtClean="0">
                          <a:latin typeface="Cambria Math"/>
                          <a:cs typeface="Courier New" panose="02070309020205020404" pitchFamily="49" charset="0"/>
                        </a:rPr>
                        <m:t>−2)+</m:t>
                      </m:r>
                      <m:r>
                        <m:rPr>
                          <m:sty m:val="p"/>
                        </m:rPr>
                        <a:rPr lang="en-US" sz="2400" i="1" dirty="0" smtClean="0">
                          <a:latin typeface="Cambria Math"/>
                          <a:cs typeface="Courier New" panose="02070309020205020404" pitchFamily="49" charset="0"/>
                        </a:rPr>
                        <m:t>log</m:t>
                      </m:r>
                      <m:r>
                        <a:rPr lang="en-US" sz="2400" i="1" dirty="0" smtClean="0">
                          <a:latin typeface="Cambria Math"/>
                          <a:cs typeface="Courier New" panose="02070309020205020404" pitchFamily="49" charset="0"/>
                        </a:rPr>
                        <m:t>⁡(</m:t>
                      </m:r>
                      <m:r>
                        <a:rPr lang="en-US" sz="2400" i="1" dirty="0" smtClean="0">
                          <a:latin typeface="Cambria Math"/>
                          <a:cs typeface="Courier New" panose="02070309020205020404" pitchFamily="49" charset="0"/>
                        </a:rPr>
                        <m:t>𝑁</m:t>
                      </m:r>
                      <m:r>
                        <a:rPr lang="en-US" sz="2400" i="1" dirty="0" smtClean="0">
                          <a:latin typeface="Cambria Math"/>
                          <a:cs typeface="Courier New" panose="02070309020205020404" pitchFamily="49" charset="0"/>
                        </a:rPr>
                        <m:t>−1)+</m:t>
                      </m:r>
                      <m:r>
                        <m:rPr>
                          <m:sty m:val="p"/>
                        </m:rPr>
                        <a:rPr lang="en-US" sz="2400" i="1" dirty="0" smtClean="0">
                          <a:latin typeface="Cambria Math"/>
                          <a:cs typeface="Courier New" panose="02070309020205020404" pitchFamily="49" charset="0"/>
                        </a:rPr>
                        <m:t>log</m:t>
                      </m:r>
                      <m:r>
                        <a:rPr lang="en-US" sz="2400" i="1" dirty="0" smtClean="0">
                          <a:latin typeface="Cambria Math"/>
                          <a:cs typeface="Courier New" panose="02070309020205020404" pitchFamily="49" charset="0"/>
                        </a:rPr>
                        <m:t>⁡(</m:t>
                      </m:r>
                      <m:r>
                        <a:rPr lang="en-US" sz="2400" i="1" dirty="0" smtClean="0">
                          <a:latin typeface="Cambria Math"/>
                          <a:cs typeface="Courier New" panose="02070309020205020404" pitchFamily="49" charset="0"/>
                        </a:rPr>
                        <m:t>𝑁</m:t>
                      </m:r>
                      <m:r>
                        <a:rPr lang="en-US" sz="2400" i="1" dirty="0" smtClean="0">
                          <a:latin typeface="Cambria Math"/>
                          <a:cs typeface="Courier New" panose="02070309020205020404" pitchFamily="49" charset="0"/>
                        </a:rPr>
                        <m:t>)</m:t>
                      </m:r>
                    </m:oMath>
                  </m:oMathPara>
                </a14:m>
                <a:endParaRPr lang="en-US" sz="2400" baseline="30000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Aft>
                    <a:spcPts val="10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/>
                          <a:cs typeface="Courier New" panose="02070309020205020404" pitchFamily="49" charset="0"/>
                        </a:rPr>
                        <m:t>      </m:t>
                      </m:r>
                      <m:r>
                        <a:rPr lang="en-US" sz="2400" b="0" i="1" dirty="0" smtClean="0">
                          <a:latin typeface="Cambria Math"/>
                          <a:cs typeface="Courier New" panose="02070309020205020404" pitchFamily="49" charset="0"/>
                        </a:rPr>
                        <m:t>          </m:t>
                      </m:r>
                      <m:r>
                        <a:rPr lang="en-US" sz="2400" i="1" dirty="0" smtClean="0">
                          <a:latin typeface="Cambria Math"/>
                          <a:cs typeface="Courier New" panose="02070309020205020404" pitchFamily="49" charset="0"/>
                        </a:rPr>
                        <m:t> = </m:t>
                      </m:r>
                      <m:r>
                        <a:rPr lang="en-US" sz="2400" i="1" dirty="0" smtClean="0">
                          <a:latin typeface="Cambria Math"/>
                          <a:cs typeface="Courier New" panose="02070309020205020404" pitchFamily="49" charset="0"/>
                        </a:rPr>
                        <m:t>𝑔</m:t>
                      </m:r>
                      <m:r>
                        <a:rPr lang="en-US" sz="2400" i="1" dirty="0" smtClean="0">
                          <a:latin typeface="Cambria Math"/>
                          <a:cs typeface="Courier New" panose="02070309020205020404" pitchFamily="49" charset="0"/>
                        </a:rPr>
                        <m:t>(</m:t>
                      </m:r>
                      <m:r>
                        <a:rPr lang="en-US" sz="2400" i="1" dirty="0" smtClean="0">
                          <a:latin typeface="Cambria Math"/>
                          <a:cs typeface="Courier New" panose="02070309020205020404" pitchFamily="49" charset="0"/>
                        </a:rPr>
                        <m:t>𝑁</m:t>
                      </m:r>
                      <m:r>
                        <a:rPr lang="en-US" sz="2400" i="1" dirty="0" smtClean="0">
                          <a:latin typeface="Cambria Math"/>
                          <a:cs typeface="Courier New" panose="02070309020205020404" pitchFamily="49" charset="0"/>
                        </a:rPr>
                        <m:t>−3)+</m:t>
                      </m:r>
                      <m:r>
                        <m:rPr>
                          <m:sty m:val="p"/>
                        </m:rPr>
                        <a:rPr lang="en-US" sz="2400" i="1" dirty="0" smtClean="0">
                          <a:latin typeface="Cambria Math"/>
                          <a:cs typeface="Courier New" panose="02070309020205020404" pitchFamily="49" charset="0"/>
                        </a:rPr>
                        <m:t>log</m:t>
                      </m:r>
                      <m:r>
                        <a:rPr lang="en-US" sz="2400" i="1" dirty="0" smtClean="0">
                          <a:latin typeface="Cambria Math"/>
                          <a:cs typeface="Courier New" panose="02070309020205020404" pitchFamily="49" charset="0"/>
                        </a:rPr>
                        <m:t>⁡(</m:t>
                      </m:r>
                      <m:r>
                        <a:rPr lang="en-US" sz="2400" i="1" dirty="0" smtClean="0">
                          <a:latin typeface="Cambria Math"/>
                          <a:cs typeface="Courier New" panose="02070309020205020404" pitchFamily="49" charset="0"/>
                        </a:rPr>
                        <m:t>𝑁</m:t>
                      </m:r>
                      <m:r>
                        <a:rPr lang="en-US" sz="2400" i="1" dirty="0" smtClean="0">
                          <a:latin typeface="Cambria Math"/>
                          <a:cs typeface="Courier New" panose="02070309020205020404" pitchFamily="49" charset="0"/>
                        </a:rPr>
                        <m:t>−2)+</m:t>
                      </m:r>
                      <m:r>
                        <m:rPr>
                          <m:sty m:val="p"/>
                        </m:rPr>
                        <a:rPr lang="en-US" sz="2400" i="1" dirty="0" smtClean="0">
                          <a:latin typeface="Cambria Math"/>
                          <a:cs typeface="Courier New" panose="02070309020205020404" pitchFamily="49" charset="0"/>
                        </a:rPr>
                        <m:t>log</m:t>
                      </m:r>
                      <m:r>
                        <a:rPr lang="en-US" sz="2400" i="1" dirty="0" smtClean="0">
                          <a:latin typeface="Cambria Math"/>
                          <a:cs typeface="Courier New" panose="02070309020205020404" pitchFamily="49" charset="0"/>
                        </a:rPr>
                        <m:t>⁡(</m:t>
                      </m:r>
                      <m:r>
                        <a:rPr lang="en-US" sz="2400" i="1" dirty="0" smtClean="0">
                          <a:latin typeface="Cambria Math"/>
                          <a:cs typeface="Courier New" panose="02070309020205020404" pitchFamily="49" charset="0"/>
                        </a:rPr>
                        <m:t>𝑁</m:t>
                      </m:r>
                      <m:r>
                        <a:rPr lang="en-US" sz="2400" i="1" dirty="0" smtClean="0">
                          <a:latin typeface="Cambria Math"/>
                          <a:cs typeface="Courier New" panose="02070309020205020404" pitchFamily="49" charset="0"/>
                        </a:rPr>
                        <m:t>−1)+ </m:t>
                      </m:r>
                      <m:r>
                        <m:rPr>
                          <m:sty m:val="p"/>
                        </m:rPr>
                        <a:rPr lang="en-US" sz="2400" i="1" dirty="0" smtClean="0">
                          <a:latin typeface="Cambria Math"/>
                          <a:cs typeface="Courier New" panose="02070309020205020404" pitchFamily="49" charset="0"/>
                        </a:rPr>
                        <m:t>log</m:t>
                      </m:r>
                      <m:r>
                        <a:rPr lang="en-US" sz="2400" i="1" dirty="0" smtClean="0">
                          <a:latin typeface="Cambria Math"/>
                          <a:cs typeface="Courier New" panose="02070309020205020404" pitchFamily="49" charset="0"/>
                        </a:rPr>
                        <m:t>⁡(</m:t>
                      </m:r>
                      <m:r>
                        <a:rPr lang="en-US" sz="2400" i="1" dirty="0" smtClean="0">
                          <a:latin typeface="Cambria Math"/>
                          <a:cs typeface="Courier New" panose="02070309020205020404" pitchFamily="49" charset="0"/>
                        </a:rPr>
                        <m:t>𝑁</m:t>
                      </m:r>
                      <m:r>
                        <a:rPr lang="en-US" sz="2400" i="1" dirty="0" smtClean="0">
                          <a:latin typeface="Cambria Math"/>
                          <a:cs typeface="Courier New" panose="02070309020205020404" pitchFamily="49" charset="0"/>
                        </a:rPr>
                        <m:t>)</m:t>
                      </m:r>
                    </m:oMath>
                  </m:oMathPara>
                </a14:m>
                <a:endParaRPr lang="en-US" sz="2400" baseline="30000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Aft>
                    <a:spcPts val="10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/>
                          <a:cs typeface="Courier New" panose="02070309020205020404" pitchFamily="49" charset="0"/>
                        </a:rPr>
                        <m:t>       </m:t>
                      </m:r>
                      <m:r>
                        <a:rPr lang="en-US" sz="2400" b="0" i="1" dirty="0" smtClean="0">
                          <a:latin typeface="Cambria Math"/>
                          <a:cs typeface="Courier New" panose="02070309020205020404" pitchFamily="49" charset="0"/>
                        </a:rPr>
                        <m:t>          </m:t>
                      </m:r>
                      <m:r>
                        <a:rPr lang="en-US" sz="2400" i="1" dirty="0" smtClean="0">
                          <a:latin typeface="Cambria Math"/>
                          <a:cs typeface="Courier New" panose="02070309020205020404" pitchFamily="49" charset="0"/>
                        </a:rPr>
                        <m:t>…</m:t>
                      </m:r>
                    </m:oMath>
                  </m:oMathPara>
                </a14:m>
                <a:endParaRPr lang="en-US" sz="2400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Aft>
                    <a:spcPts val="10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/>
                          <a:cs typeface="Courier New" panose="02070309020205020404" pitchFamily="49" charset="0"/>
                        </a:rPr>
                        <m:t>      </m:t>
                      </m:r>
                      <m:r>
                        <a:rPr lang="en-US" sz="2400" b="0" i="1" dirty="0" smtClean="0">
                          <a:latin typeface="Cambria Math"/>
                          <a:cs typeface="Courier New" panose="02070309020205020404" pitchFamily="49" charset="0"/>
                        </a:rPr>
                        <m:t>          </m:t>
                      </m:r>
                      <m:r>
                        <a:rPr lang="en-US" sz="2400" i="1" dirty="0" smtClean="0">
                          <a:latin typeface="Cambria Math"/>
                          <a:cs typeface="Courier New" panose="02070309020205020404" pitchFamily="49" charset="0"/>
                        </a:rPr>
                        <m:t> = </m:t>
                      </m:r>
                      <m:r>
                        <m:rPr>
                          <m:sty m:val="p"/>
                        </m:rPr>
                        <a:rPr lang="en-US" sz="2400" i="1" dirty="0" smtClean="0">
                          <a:latin typeface="Cambria Math"/>
                          <a:cs typeface="Courier New" panose="02070309020205020404" pitchFamily="49" charset="0"/>
                        </a:rPr>
                        <m:t>log</m:t>
                      </m:r>
                      <m:r>
                        <a:rPr lang="en-US" sz="2400" i="1" dirty="0" smtClean="0">
                          <a:latin typeface="Cambria Math"/>
                          <a:cs typeface="Courier New" panose="02070309020205020404" pitchFamily="49" charset="0"/>
                        </a:rPr>
                        <m:t>⁡(1) + </m:t>
                      </m:r>
                      <m:r>
                        <m:rPr>
                          <m:sty m:val="p"/>
                        </m:rPr>
                        <a:rPr lang="en-US" sz="2400" i="1" dirty="0" smtClean="0">
                          <a:latin typeface="Cambria Math"/>
                          <a:cs typeface="Courier New" panose="02070309020205020404" pitchFamily="49" charset="0"/>
                        </a:rPr>
                        <m:t>log</m:t>
                      </m:r>
                      <m:r>
                        <a:rPr lang="en-US" sz="2400" i="1" dirty="0" smtClean="0">
                          <a:latin typeface="Cambria Math"/>
                          <a:cs typeface="Courier New" panose="02070309020205020404" pitchFamily="49" charset="0"/>
                        </a:rPr>
                        <m:t>⁡(2) + … + </m:t>
                      </m:r>
                      <m:r>
                        <m:rPr>
                          <m:sty m:val="p"/>
                        </m:rPr>
                        <a:rPr lang="en-US" sz="2400" i="1" dirty="0" smtClean="0">
                          <a:latin typeface="Cambria Math"/>
                          <a:cs typeface="Courier New" panose="02070309020205020404" pitchFamily="49" charset="0"/>
                        </a:rPr>
                        <m:t>log</m:t>
                      </m:r>
                      <m:r>
                        <a:rPr lang="en-US" sz="2400" i="1" dirty="0" smtClean="0">
                          <a:latin typeface="Cambria Math"/>
                          <a:cs typeface="Courier New" panose="02070309020205020404" pitchFamily="49" charset="0"/>
                        </a:rPr>
                        <m:t>⁡(</m:t>
                      </m:r>
                      <m:r>
                        <a:rPr lang="en-US" sz="2400" i="1" dirty="0" smtClean="0">
                          <a:latin typeface="Cambria Math"/>
                          <a:cs typeface="Courier New" panose="02070309020205020404" pitchFamily="49" charset="0"/>
                        </a:rPr>
                        <m:t>𝑁</m:t>
                      </m:r>
                      <m:r>
                        <a:rPr lang="en-US" sz="2400" i="1" dirty="0" smtClean="0">
                          <a:latin typeface="Cambria Math"/>
                          <a:cs typeface="Courier New" panose="02070309020205020404" pitchFamily="49" charset="0"/>
                        </a:rPr>
                        <m:t>)</m:t>
                      </m:r>
                    </m:oMath>
                  </m:oMathPara>
                </a14:m>
                <a:endParaRPr lang="en-US" sz="2400" baseline="30000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Aft>
                    <a:spcPts val="1000"/>
                  </a:spcAft>
                  <a:buNone/>
                </a:pPr>
                <a:r>
                  <a:rPr lang="en-US" sz="2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2400" b="1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latin typeface="Cambria Math"/>
                        <a:cs typeface="Courier New" panose="02070309020205020404" pitchFamily="49" charset="0"/>
                      </a:rPr>
                      <m:t> </m:t>
                    </m:r>
                    <m:r>
                      <a:rPr lang="en-US" sz="2400" b="0" i="0" smtClean="0">
                        <a:latin typeface="Cambria Math"/>
                        <a:cs typeface="Courier New" panose="02070309020205020404" pitchFamily="49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sz="2400" i="1" smtClean="0">
                            <a:latin typeface="Cambria Math"/>
                            <a:cs typeface="Courier New" panose="02070309020205020404" pitchFamily="49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400" b="0" i="1" smtClean="0">
                            <a:latin typeface="Cambria Math"/>
                            <a:cs typeface="Courier New" panose="02070309020205020404" pitchFamily="49" charset="0"/>
                          </a:rPr>
                          <m:t>𝑘</m:t>
                        </m:r>
                        <m:r>
                          <a:rPr lang="en-US" sz="2400" b="0" i="1" smtClean="0">
                            <a:latin typeface="Cambria Math"/>
                            <a:cs typeface="Courier New" panose="02070309020205020404" pitchFamily="49" charset="0"/>
                          </a:rPr>
                          <m:t>=1</m:t>
                        </m:r>
                      </m:sub>
                      <m:sup>
                        <m:r>
                          <a:rPr lang="en-US" sz="2400" b="0" i="1" smtClean="0">
                            <a:latin typeface="Cambria Math"/>
                            <a:cs typeface="Courier New" panose="02070309020205020404" pitchFamily="49" charset="0"/>
                          </a:rPr>
                          <m:t>𝑁</m:t>
                        </m:r>
                      </m:sup>
                      <m:e>
                        <m:r>
                          <a:rPr lang="en-US" sz="2400" b="0" i="1" smtClean="0">
                            <a:latin typeface="Cambria Math"/>
                            <a:cs typeface="Courier New" panose="02070309020205020404" pitchFamily="49" charset="0"/>
                          </a:rPr>
                          <m:t>𝑙𝑜𝑔</m:t>
                        </m:r>
                        <m:r>
                          <a:rPr lang="en-US" sz="2400" b="0" i="1" smtClean="0">
                            <a:latin typeface="Cambria Math"/>
                            <a:cs typeface="Courier New" panose="02070309020205020404" pitchFamily="49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/>
                            <a:cs typeface="Courier New" panose="02070309020205020404" pitchFamily="49" charset="0"/>
                          </a:rPr>
                          <m:t>𝑘</m:t>
                        </m:r>
                        <m:r>
                          <a:rPr lang="en-US" sz="2400" b="0" i="1" smtClean="0">
                            <a:latin typeface="Cambria Math"/>
                            <a:cs typeface="Courier New" panose="02070309020205020404" pitchFamily="49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dirty="0" smtClean="0">
                    <a:cs typeface="Courier New" panose="02070309020205020404" pitchFamily="49" charset="0"/>
                  </a:rPr>
                  <a:t>.   How do we compute that?</a:t>
                </a:r>
                <a:endParaRPr lang="en-US" sz="3200" dirty="0" smtClean="0"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259" t="-1091" r="-1185" b="-8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28254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Recurrences: </a:t>
            </a:r>
            <a:r>
              <a:rPr lang="en-US" dirty="0" smtClean="0"/>
              <a:t>Example</a:t>
            </a:r>
            <a:r>
              <a:rPr lang="el-GR" dirty="0" smtClean="0"/>
              <a:t> </a:t>
            </a:r>
            <a:r>
              <a:rPr lang="en-US" dirty="0" smtClean="0"/>
              <a:t>2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We process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b="1" i="1">
                            <a:latin typeface="Cambria Math"/>
                            <a:cs typeface="Courier New" panose="02070309020205020404" pitchFamily="49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1" i="1">
                            <a:latin typeface="Cambria Math"/>
                            <a:cs typeface="Courier New" panose="02070309020205020404" pitchFamily="49" charset="0"/>
                          </a:rPr>
                          <m:t>𝒌</m:t>
                        </m:r>
                        <m:r>
                          <a:rPr lang="en-US" b="1" i="1">
                            <a:latin typeface="Cambria Math"/>
                            <a:cs typeface="Courier New" panose="02070309020205020404" pitchFamily="49" charset="0"/>
                          </a:rPr>
                          <m:t>=</m:t>
                        </m:r>
                        <m:r>
                          <a:rPr lang="en-US" b="1" i="1">
                            <a:latin typeface="Cambria Math"/>
                            <a:cs typeface="Courier New" panose="02070309020205020404" pitchFamily="49" charset="0"/>
                          </a:rPr>
                          <m:t>𝟏</m:t>
                        </m:r>
                      </m:sub>
                      <m:sup>
                        <m:r>
                          <a:rPr lang="en-US" b="1" i="1">
                            <a:latin typeface="Cambria Math"/>
                            <a:cs typeface="Courier New" panose="02070309020205020404" pitchFamily="49" charset="0"/>
                          </a:rPr>
                          <m:t>𝑵</m:t>
                        </m:r>
                      </m:sup>
                      <m:e>
                        <m:r>
                          <a:rPr lang="en-US" b="1" i="1" smtClean="0">
                            <a:latin typeface="Cambria Math"/>
                            <a:cs typeface="Courier New" panose="02070309020205020404" pitchFamily="49" charset="0"/>
                          </a:rPr>
                          <m:t>𝒍𝒐𝒈</m:t>
                        </m:r>
                        <m:r>
                          <a:rPr lang="en-US" b="1" i="1" smtClean="0">
                            <a:latin typeface="Cambria Math"/>
                            <a:cs typeface="Courier New" panose="02070309020205020404" pitchFamily="49" charset="0"/>
                          </a:rPr>
                          <m:t>(</m:t>
                        </m:r>
                        <m:r>
                          <a:rPr lang="en-US" b="1" i="1" smtClean="0">
                            <a:latin typeface="Cambria Math"/>
                            <a:cs typeface="Courier New" panose="02070309020205020404" pitchFamily="49" charset="0"/>
                          </a:rPr>
                          <m:t>𝒌</m:t>
                        </m:r>
                        <m:r>
                          <a:rPr lang="en-US" b="1" i="1" smtClean="0">
                            <a:latin typeface="Cambria Math"/>
                            <a:cs typeface="Courier New" panose="02070309020205020404" pitchFamily="49" charset="0"/>
                          </a:rPr>
                          <m:t>) </m:t>
                        </m:r>
                      </m:e>
                    </m:nary>
                  </m:oMath>
                </a14:m>
                <a:r>
                  <a:rPr lang="en-US" dirty="0" smtClean="0">
                    <a:cs typeface="Courier New" panose="02070309020205020404" pitchFamily="49" charset="0"/>
                  </a:rPr>
                  <a:t>using the fact that:</a:t>
                </a:r>
                <a:br>
                  <a:rPr lang="en-US" dirty="0" smtClean="0">
                    <a:cs typeface="Courier New" panose="02070309020205020404" pitchFamily="49" charset="0"/>
                  </a:rPr>
                </a:br>
                <a:r>
                  <a:rPr lang="en-US" dirty="0" smtClean="0"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 dirty="0" smtClean="0">
                        <a:latin typeface="Cambria Math"/>
                        <a:cs typeface="Courier New" panose="02070309020205020404" pitchFamily="49" charset="0"/>
                      </a:rPr>
                      <m:t>log</m:t>
                    </m:r>
                    <m:r>
                      <a:rPr lang="en-US" i="1" dirty="0" smtClean="0">
                        <a:latin typeface="Cambria Math"/>
                        <a:cs typeface="Courier New" panose="02070309020205020404" pitchFamily="49" charset="0"/>
                      </a:rPr>
                      <m:t>⁡(</m:t>
                    </m:r>
                    <m:r>
                      <a:rPr lang="en-US" i="1" dirty="0" smtClean="0">
                        <a:latin typeface="Cambria Math"/>
                        <a:cs typeface="Courier New" panose="02070309020205020404" pitchFamily="49" charset="0"/>
                      </a:rPr>
                      <m:t>𝑎</m:t>
                    </m:r>
                    <m:r>
                      <a:rPr lang="en-US" i="1" dirty="0" smtClean="0">
                        <a:latin typeface="Cambria Math"/>
                        <a:cs typeface="Courier New" panose="02070309020205020404" pitchFamily="49" charset="0"/>
                      </a:rPr>
                      <m:t>) + </m:t>
                    </m:r>
                    <m:r>
                      <m:rPr>
                        <m:sty m:val="p"/>
                      </m:rPr>
                      <a:rPr lang="en-US" i="1" dirty="0" smtClean="0">
                        <a:latin typeface="Cambria Math"/>
                        <a:cs typeface="Courier New" panose="02070309020205020404" pitchFamily="49" charset="0"/>
                      </a:rPr>
                      <m:t>log</m:t>
                    </m:r>
                    <m:r>
                      <a:rPr lang="en-US" i="1" dirty="0" smtClean="0">
                        <a:latin typeface="Cambria Math"/>
                        <a:cs typeface="Courier New" panose="02070309020205020404" pitchFamily="49" charset="0"/>
                      </a:rPr>
                      <m:t>⁡(</m:t>
                    </m:r>
                    <m:r>
                      <a:rPr lang="en-US" i="1" dirty="0" smtClean="0">
                        <a:latin typeface="Cambria Math"/>
                        <a:cs typeface="Courier New" panose="02070309020205020404" pitchFamily="49" charset="0"/>
                      </a:rPr>
                      <m:t>𝑏</m:t>
                    </m:r>
                    <m:r>
                      <a:rPr lang="en-US" i="1" dirty="0" smtClean="0">
                        <a:latin typeface="Cambria Math"/>
                        <a:cs typeface="Courier New" panose="02070309020205020404" pitchFamily="49" charset="0"/>
                      </a:rPr>
                      <m:t>) = </m:t>
                    </m:r>
                    <m:r>
                      <m:rPr>
                        <m:sty m:val="p"/>
                      </m:rPr>
                      <a:rPr lang="en-US" i="1" dirty="0" smtClean="0">
                        <a:latin typeface="Cambria Math"/>
                        <a:cs typeface="Courier New" panose="02070309020205020404" pitchFamily="49" charset="0"/>
                      </a:rPr>
                      <m:t>log</m:t>
                    </m:r>
                    <m:r>
                      <a:rPr lang="en-US" i="1" dirty="0" smtClean="0">
                        <a:latin typeface="Cambria Math"/>
                        <a:cs typeface="Courier New" panose="02070309020205020404" pitchFamily="49" charset="0"/>
                      </a:rPr>
                      <m:t>⁡(</m:t>
                    </m:r>
                    <m:r>
                      <a:rPr lang="en-US" i="1" dirty="0" smtClean="0">
                        <a:latin typeface="Cambria Math"/>
                        <a:cs typeface="Courier New" panose="02070309020205020404" pitchFamily="49" charset="0"/>
                      </a:rPr>
                      <m:t>𝑎𝑏</m:t>
                    </m:r>
                    <m:r>
                      <a:rPr lang="en-US" i="1" dirty="0" smtClean="0">
                        <a:latin typeface="Cambria Math"/>
                        <a:cs typeface="Courier New" panose="02070309020205020404" pitchFamily="49" charset="0"/>
                      </a:rPr>
                      <m:t>)</m:t>
                    </m:r>
                  </m:oMath>
                </a14:m>
                <a:endParaRPr lang="en-US" dirty="0" smtClean="0">
                  <a:cs typeface="Courier New" panose="02070309020205020404" pitchFamily="49" charset="0"/>
                </a:endParaRPr>
              </a:p>
              <a:p>
                <a:endParaRPr lang="en-US" sz="3200" dirty="0">
                  <a:cs typeface="Courier New" panose="02070309020205020404" pitchFamily="49" charset="0"/>
                </a:endParaRPr>
              </a:p>
              <a:p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>
                            <a:latin typeface="Cambria Math"/>
                            <a:cs typeface="Courier New" panose="02070309020205020404" pitchFamily="49" charset="0"/>
                          </a:rPr>
                        </m:ctrlPr>
                      </m:naryPr>
                      <m:sub>
                        <m:r>
                          <m:rPr>
                            <m:sty m:val="p"/>
                            <m:brk m:alnAt="23"/>
                          </m:rPr>
                          <a:rPr lang="en-US" b="0" i="0">
                            <a:latin typeface="Cambria Math"/>
                            <a:cs typeface="Courier New" panose="02070309020205020404" pitchFamily="49" charset="0"/>
                          </a:rPr>
                          <m:t>k</m:t>
                        </m:r>
                        <m:r>
                          <a:rPr lang="en-US" b="0" i="0">
                            <a:latin typeface="Cambria Math"/>
                            <a:cs typeface="Courier New" panose="02070309020205020404" pitchFamily="49" charset="0"/>
                          </a:rPr>
                          <m:t>=1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b="0" i="0">
                            <a:latin typeface="Cambria Math"/>
                            <a:cs typeface="Courier New" panose="02070309020205020404" pitchFamily="49" charset="0"/>
                          </a:rPr>
                          <m:t>N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en-US" b="0" i="0">
                            <a:latin typeface="Cambria Math"/>
                            <a:cs typeface="Courier New" panose="02070309020205020404" pitchFamily="49" charset="0"/>
                          </a:rPr>
                          <m:t>log</m:t>
                        </m:r>
                        <m:r>
                          <a:rPr lang="en-US" b="0" i="0">
                            <a:latin typeface="Cambria Math"/>
                            <a:cs typeface="Courier New" panose="02070309020205020404" pitchFamily="49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b="0" i="0">
                            <a:latin typeface="Cambria Math"/>
                            <a:cs typeface="Courier New" panose="02070309020205020404" pitchFamily="49" charset="0"/>
                          </a:rPr>
                          <m:t>k</m:t>
                        </m:r>
                        <m:r>
                          <a:rPr lang="en-US" b="0" i="0">
                            <a:latin typeface="Cambria Math"/>
                            <a:cs typeface="Courier New" panose="02070309020205020404" pitchFamily="49" charset="0"/>
                          </a:rPr>
                          <m:t>) </m:t>
                        </m:r>
                      </m:e>
                    </m:nary>
                    <m:r>
                      <a:rPr lang="en-US" b="0" i="1" smtClean="0">
                        <a:latin typeface="Cambria Math"/>
                        <a:cs typeface="Courier New" panose="02070309020205020404" pitchFamily="49" charset="0"/>
                      </a:rPr>
                      <m:t>=</m:t>
                    </m:r>
                    <m:func>
                      <m:funcPr>
                        <m:ctrlPr>
                          <a:rPr lang="en-US" i="1" dirty="0" smtClean="0">
                            <a:latin typeface="Cambria Math"/>
                            <a:cs typeface="Courier New" panose="02070309020205020404" pitchFamily="49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i="0" dirty="0" smtClean="0">
                            <a:latin typeface="Cambria Math"/>
                            <a:cs typeface="Courier New" panose="02070309020205020404" pitchFamily="49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i="1" dirty="0" smtClean="0">
                                <a:latin typeface="Cambria Math"/>
                                <a:cs typeface="Courier New" panose="02070309020205020404" pitchFamily="49" charset="0"/>
                              </a:rPr>
                            </m:ctrlPr>
                          </m:dPr>
                          <m:e>
                            <m:r>
                              <a:rPr lang="en-US" i="1" dirty="0" smtClean="0">
                                <a:latin typeface="Cambria Math"/>
                                <a:cs typeface="Courier New" panose="02070309020205020404" pitchFamily="49" charset="0"/>
                              </a:rPr>
                              <m:t>1</m:t>
                            </m:r>
                          </m:e>
                        </m:d>
                      </m:e>
                    </m:func>
                    <m:r>
                      <a:rPr lang="en-US" i="1" dirty="0" smtClean="0">
                        <a:latin typeface="Cambria Math"/>
                        <a:cs typeface="Courier New" panose="02070309020205020404" pitchFamily="49" charset="0"/>
                      </a:rPr>
                      <m:t>+</m:t>
                    </m:r>
                    <m:func>
                      <m:funcPr>
                        <m:ctrlPr>
                          <a:rPr lang="en-US" i="1" dirty="0" smtClean="0">
                            <a:latin typeface="Cambria Math"/>
                            <a:cs typeface="Courier New" panose="02070309020205020404" pitchFamily="49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i="0" dirty="0" smtClean="0">
                            <a:latin typeface="Cambria Math"/>
                            <a:cs typeface="Courier New" panose="02070309020205020404" pitchFamily="49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i="1" dirty="0" smtClean="0">
                                <a:latin typeface="Cambria Math"/>
                                <a:cs typeface="Courier New" panose="02070309020205020404" pitchFamily="49" charset="0"/>
                              </a:rPr>
                            </m:ctrlPr>
                          </m:dPr>
                          <m:e>
                            <m:r>
                              <a:rPr lang="en-US" i="1" dirty="0" smtClean="0">
                                <a:latin typeface="Cambria Math"/>
                                <a:cs typeface="Courier New" panose="02070309020205020404" pitchFamily="49" charset="0"/>
                              </a:rPr>
                              <m:t>2</m:t>
                            </m:r>
                          </m:e>
                        </m:d>
                        <m:r>
                          <a:rPr lang="en-US" b="0" i="1" dirty="0" smtClean="0">
                            <a:latin typeface="Cambria Math"/>
                            <a:cs typeface="Courier New" panose="02070309020205020404" pitchFamily="49" charset="0"/>
                          </a:rPr>
                          <m:t> </m:t>
                        </m:r>
                      </m:e>
                    </m:func>
                    <m:r>
                      <a:rPr lang="en-US" i="1" dirty="0" smtClean="0">
                        <a:latin typeface="Cambria Math"/>
                        <a:cs typeface="Courier New" panose="02070309020205020404" pitchFamily="49" charset="0"/>
                      </a:rPr>
                      <m:t>+ … +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/>
                        <a:cs typeface="Courier New" panose="02070309020205020404" pitchFamily="49" charset="0"/>
                      </a:rPr>
                      <m:t>log</m:t>
                    </m:r>
                    <m:d>
                      <m:dPr>
                        <m:ctrlPr>
                          <a:rPr lang="en-US" b="0" i="1" dirty="0" smtClean="0">
                            <a:latin typeface="Cambria Math"/>
                            <a:cs typeface="Courier New" panose="02070309020205020404" pitchFamily="49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/>
                            <a:cs typeface="Courier New" panose="02070309020205020404" pitchFamily="49" charset="0"/>
                          </a:rPr>
                          <m:t>N</m:t>
                        </m:r>
                      </m:e>
                    </m:d>
                  </m:oMath>
                </a14:m>
                <a:endParaRPr lang="en-US" b="0" dirty="0" smtClean="0">
                  <a:cs typeface="Courier New" panose="02070309020205020404" pitchFamily="49" charset="0"/>
                </a:endParaRPr>
              </a:p>
              <a:p>
                <a:pPr marL="0" indent="0">
                  <a:buNone/>
                </a:pPr>
                <a:r>
                  <a:rPr lang="en-US" dirty="0" smtClean="0"/>
                  <a:t>                           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= </m:t>
                    </m:r>
                    <m:r>
                      <m:rPr>
                        <m:sty m:val="p"/>
                      </m:rPr>
                      <a:rPr lang="en-US" i="1" dirty="0">
                        <a:latin typeface="Cambria Math"/>
                      </a:rPr>
                      <m:t>log</m:t>
                    </m:r>
                    <m:r>
                      <a:rPr lang="en-US" i="1" dirty="0">
                        <a:latin typeface="Cambria Math"/>
                      </a:rPr>
                      <m:t>⁡(</m:t>
                    </m:r>
                    <m:r>
                      <a:rPr lang="en-US" b="0" i="1" dirty="0" smtClean="0">
                        <a:latin typeface="Cambria Math"/>
                      </a:rPr>
                      <m:t>𝑁</m:t>
                    </m:r>
                    <m:r>
                      <a:rPr lang="en-US" b="0" i="1" dirty="0" smtClean="0">
                        <a:latin typeface="Cambria Math"/>
                      </a:rPr>
                      <m:t>!)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                         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 ≌ </m:t>
                    </m:r>
                    <m:r>
                      <m:rPr>
                        <m:sty m:val="p"/>
                      </m:rPr>
                      <a:rPr lang="en-US" i="1" dirty="0" smtClean="0">
                        <a:latin typeface="Cambria Math"/>
                      </a:rPr>
                      <m:t>log</m:t>
                    </m:r>
                    <m:r>
                      <a:rPr lang="en-US" i="1" dirty="0" smtClean="0">
                        <a:latin typeface="Cambria Math"/>
                      </a:rPr>
                      <m:t>⁡((</m:t>
                    </m:r>
                    <m:f>
                      <m:fPr>
                        <m:ctrlPr>
                          <a:rPr lang="en-US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/>
                          </a:rPr>
                          <m:t>𝑁</m:t>
                        </m:r>
                      </m:num>
                      <m:den>
                        <m:r>
                          <a:rPr lang="en-US" b="0" i="1" dirty="0" smtClean="0">
                            <a:latin typeface="Cambria Math"/>
                          </a:rPr>
                          <m:t>𝑒</m:t>
                        </m:r>
                      </m:den>
                    </m:f>
                    <m:r>
                      <a:rPr lang="en-US" b="0" i="1" dirty="0" smtClean="0">
                        <a:latin typeface="Cambria Math"/>
                      </a:rPr>
                      <m:t>)</m:t>
                    </m:r>
                    <m:r>
                      <a:rPr lang="en-US" b="0" i="1" baseline="30000" dirty="0" smtClean="0">
                        <a:latin typeface="Cambria Math"/>
                      </a:rPr>
                      <m:t>𝑁</m:t>
                    </m:r>
                    <m:r>
                      <a:rPr lang="en-US" i="1" dirty="0" smtClean="0"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                     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=</m:t>
                    </m:r>
                    <m:r>
                      <a:rPr lang="en-US" b="0" i="1" dirty="0" smtClean="0">
                        <a:latin typeface="Cambria Math"/>
                      </a:rPr>
                      <m:t>𝑁</m:t>
                    </m:r>
                    <m:r>
                      <a:rPr lang="en-US" b="0" i="1" dirty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/>
                      </a:rPr>
                      <m:t>log</m:t>
                    </m:r>
                    <m:r>
                      <a:rPr lang="en-US" b="0" i="1" dirty="0" smtClean="0">
                        <a:latin typeface="Cambria Math"/>
                      </a:rPr>
                      <m:t>⁡(</m:t>
                    </m:r>
                    <m:f>
                      <m:fPr>
                        <m:ctrlPr>
                          <a:rPr lang="en-US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US" i="1" dirty="0">
                            <a:latin typeface="Cambria Math"/>
                          </a:rPr>
                          <m:t>𝑁</m:t>
                        </m:r>
                      </m:num>
                      <m:den>
                        <m:r>
                          <a:rPr lang="en-US" i="1" dirty="0">
                            <a:latin typeface="Cambria Math"/>
                          </a:rPr>
                          <m:t>𝑒</m:t>
                        </m:r>
                      </m:den>
                    </m:f>
                    <m:r>
                      <a:rPr lang="en-US" b="0" i="1" dirty="0" smtClean="0">
                        <a:latin typeface="Cambria Math"/>
                      </a:rPr>
                      <m:t>)</m:t>
                    </m:r>
                    <m:r>
                      <a:rPr lang="en-US" i="1" dirty="0" smtClean="0">
                        <a:latin typeface="Cambria Math"/>
                      </a:rPr>
                      <m:t> 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                    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 =</m:t>
                    </m:r>
                    <m:r>
                      <a:rPr lang="en-US" i="1" dirty="0" err="1" smtClean="0">
                        <a:latin typeface="Cambria Math"/>
                      </a:rPr>
                      <m:t>𝑁</m:t>
                    </m:r>
                    <m:func>
                      <m:func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b="0" i="1" dirty="0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 dirty="0" smtClean="0">
                                <a:latin typeface="Cambria Math"/>
                              </a:rPr>
                              <m:t>𝑁</m:t>
                            </m:r>
                          </m:e>
                        </m:d>
                      </m:e>
                    </m:func>
                    <m:r>
                      <a:rPr lang="en-US" i="1" dirty="0" smtClean="0">
                        <a:latin typeface="Cambria Math"/>
                      </a:rPr>
                      <m:t>– </m:t>
                    </m:r>
                    <m:r>
                      <a:rPr lang="en-US" i="1" dirty="0" err="1" smtClean="0">
                        <a:latin typeface="Cambria Math"/>
                      </a:rPr>
                      <m:t>𝑁</m:t>
                    </m:r>
                    <m:func>
                      <m:func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b="0" i="1" dirty="0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 dirty="0" smtClean="0">
                                <a:latin typeface="Cambria Math"/>
                              </a:rPr>
                              <m:t>𝑒</m:t>
                            </m:r>
                          </m:e>
                        </m:d>
                      </m:e>
                    </m:func>
                    <m:r>
                      <a:rPr lang="en-US" b="0" i="1" dirty="0" smtClean="0">
                        <a:latin typeface="Cambria Math"/>
                      </a:rPr>
                      <m:t>=</m:t>
                    </m:r>
                    <m:r>
                      <a:rPr lang="en-US" b="0" i="1" dirty="0" smtClean="0">
                        <a:latin typeface="Cambria Math"/>
                      </a:rPr>
                      <m:t>𝑂</m:t>
                    </m:r>
                    <m:r>
                      <a:rPr lang="en-US" b="0" i="1" dirty="0" smtClean="0">
                        <a:latin typeface="Cambria Math"/>
                      </a:rPr>
                      <m:t>(</m:t>
                    </m:r>
                    <m:r>
                      <a:rPr lang="en-US" b="0" i="1" dirty="0" smtClean="0">
                        <a:latin typeface="Cambria Math"/>
                      </a:rPr>
                      <m:t>𝑁</m:t>
                    </m:r>
                    <m:func>
                      <m:func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b="0" i="1" dirty="0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/>
                              </a:rPr>
                              <m:t>𝑁</m:t>
                            </m:r>
                          </m:e>
                        </m:d>
                      </m:e>
                    </m:func>
                    <m:r>
                      <a:rPr lang="en-US" b="0" i="1" dirty="0" smtClean="0">
                        <a:latin typeface="Cambria Math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259" t="-4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67611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Solving Recurrences: Example</a:t>
            </a:r>
            <a:r>
              <a:rPr lang="el-GR" dirty="0" smtClean="0"/>
              <a:t> </a:t>
            </a:r>
            <a:r>
              <a:rPr lang="en-US" dirty="0"/>
              <a:t>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Suppose that we have an algorithm that at each step:</a:t>
            </a:r>
          </a:p>
          <a:p>
            <a:pPr lvl="1"/>
            <a:r>
              <a:rPr lang="en-US" dirty="0" smtClean="0"/>
              <a:t> takes O(1) time to go over N items.</a:t>
            </a:r>
          </a:p>
          <a:p>
            <a:pPr lvl="1"/>
            <a:r>
              <a:rPr lang="en-US" dirty="0" smtClean="0"/>
              <a:t>calls itself 3 times on data of size N-1.</a:t>
            </a:r>
          </a:p>
          <a:p>
            <a:pPr lvl="1"/>
            <a:r>
              <a:rPr lang="en-US" dirty="0" smtClean="0"/>
              <a:t>takes O(1) time to combine the results.</a:t>
            </a:r>
            <a:endParaRPr lang="en-US" dirty="0"/>
          </a:p>
          <a:p>
            <a:r>
              <a:rPr lang="en-US" dirty="0" smtClean="0"/>
              <a:t>How do we write this recurrence?</a:t>
            </a:r>
            <a:endParaRPr lang="en-US" sz="3200" dirty="0" smtClean="0">
              <a:cs typeface="Courier New" panose="020703090202050204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16887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Solving Recurrences: Example</a:t>
            </a:r>
            <a:r>
              <a:rPr lang="el-GR" dirty="0" smtClean="0"/>
              <a:t> </a:t>
            </a:r>
            <a:r>
              <a:rPr lang="en-US" dirty="0"/>
              <a:t>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Suppose that we have an algorithm that at each step:</a:t>
                </a:r>
              </a:p>
              <a:p>
                <a:pPr lvl="1"/>
                <a:r>
                  <a:rPr lang="en-US" dirty="0"/>
                  <a:t> takes O(1) time to go over N items.</a:t>
                </a:r>
              </a:p>
              <a:p>
                <a:pPr lvl="1"/>
                <a:r>
                  <a:rPr lang="en-US" dirty="0"/>
                  <a:t>calls itself 3 times on data of size N-1.</a:t>
                </a:r>
              </a:p>
              <a:p>
                <a:pPr lvl="1"/>
                <a:r>
                  <a:rPr lang="en-US" dirty="0"/>
                  <a:t>takes O(1) time to combine the results.</a:t>
                </a:r>
              </a:p>
              <a:p>
                <a:r>
                  <a:rPr lang="en-US" dirty="0" smtClean="0"/>
                  <a:t>How do we write this recurrence?</a:t>
                </a:r>
              </a:p>
              <a:p>
                <a:pPr>
                  <a:spcAft>
                    <a:spcPts val="1000"/>
                  </a:spcAft>
                </a:pP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  <a:cs typeface="Courier New" panose="02070309020205020404" pitchFamily="49" charset="0"/>
                      </a:rPr>
                      <m:t>𝑔</m:t>
                    </m:r>
                    <m:r>
                      <a:rPr lang="en-US" sz="2400" i="1" dirty="0" smtClean="0">
                        <a:latin typeface="Cambria Math"/>
                        <a:cs typeface="Courier New" panose="02070309020205020404" pitchFamily="49" charset="0"/>
                      </a:rPr>
                      <m:t>(</m:t>
                    </m:r>
                    <m:r>
                      <a:rPr lang="en-US" sz="2400" i="1" dirty="0" smtClean="0">
                        <a:latin typeface="Cambria Math"/>
                        <a:cs typeface="Courier New" panose="02070309020205020404" pitchFamily="49" charset="0"/>
                      </a:rPr>
                      <m:t>𝑁</m:t>
                    </m:r>
                    <m:r>
                      <a:rPr lang="en-US" sz="2400" i="1" dirty="0" smtClean="0">
                        <a:latin typeface="Cambria Math"/>
                        <a:cs typeface="Courier New" panose="02070309020205020404" pitchFamily="49" charset="0"/>
                      </a:rPr>
                      <m:t>) =3</m:t>
                    </m:r>
                    <m:r>
                      <a:rPr lang="en-US" sz="2400" i="1" dirty="0" smtClean="0">
                        <a:latin typeface="Cambria Math"/>
                        <a:cs typeface="Courier New" panose="02070309020205020404" pitchFamily="49" charset="0"/>
                      </a:rPr>
                      <m:t>𝑔</m:t>
                    </m:r>
                    <m:r>
                      <a:rPr lang="en-US" sz="2400" i="1" dirty="0" smtClean="0">
                        <a:latin typeface="Cambria Math"/>
                        <a:cs typeface="Courier New" panose="02070309020205020404" pitchFamily="49" charset="0"/>
                      </a:rPr>
                      <m:t>(</m:t>
                    </m:r>
                    <m:r>
                      <a:rPr lang="en-US" sz="2400" i="1" dirty="0" smtClean="0">
                        <a:latin typeface="Cambria Math"/>
                        <a:cs typeface="Courier New" panose="02070309020205020404" pitchFamily="49" charset="0"/>
                      </a:rPr>
                      <m:t>𝑁</m:t>
                    </m:r>
                    <m:r>
                      <a:rPr lang="en-US" sz="2400" i="1" dirty="0" smtClean="0">
                        <a:latin typeface="Cambria Math"/>
                        <a:cs typeface="Courier New" panose="02070309020205020404" pitchFamily="49" charset="0"/>
                      </a:rPr>
                      <m:t>−1)+1</m:t>
                    </m:r>
                  </m:oMath>
                </a14:m>
                <a:endParaRPr lang="en-US" sz="2400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Aft>
                    <a:spcPts val="10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/>
                          <a:cs typeface="Courier New" panose="02070309020205020404" pitchFamily="49" charset="0"/>
                        </a:rPr>
                        <m:t>      </m:t>
                      </m:r>
                      <m:r>
                        <a:rPr lang="en-US" sz="2400" b="0" i="1" dirty="0" smtClean="0">
                          <a:latin typeface="Cambria Math"/>
                          <a:cs typeface="Courier New" panose="02070309020205020404" pitchFamily="49" charset="0"/>
                        </a:rPr>
                        <m:t>          </m:t>
                      </m:r>
                      <m:r>
                        <a:rPr lang="en-US" sz="2400" i="1" dirty="0" smtClean="0">
                          <a:latin typeface="Cambria Math"/>
                          <a:cs typeface="Courier New" panose="02070309020205020404" pitchFamily="49" charset="0"/>
                        </a:rPr>
                        <m:t> =</m:t>
                      </m:r>
                      <m:r>
                        <a:rPr lang="en-US" sz="2400" b="0" i="1" dirty="0" smtClean="0">
                          <a:latin typeface="Cambria Math"/>
                          <a:cs typeface="Courier New" panose="02070309020205020404" pitchFamily="49" charset="0"/>
                        </a:rPr>
                        <m:t>3</m:t>
                      </m:r>
                      <m:r>
                        <a:rPr lang="en-US" sz="2400" b="0" i="1" baseline="30000" dirty="0" smtClean="0">
                          <a:latin typeface="Cambria Math"/>
                          <a:cs typeface="Courier New" panose="02070309020205020404" pitchFamily="49" charset="0"/>
                        </a:rPr>
                        <m:t>2</m:t>
                      </m:r>
                      <m:r>
                        <a:rPr lang="en-US" sz="2400" i="1" dirty="0" smtClean="0">
                          <a:latin typeface="Cambria Math"/>
                          <a:cs typeface="Courier New" panose="02070309020205020404" pitchFamily="49" charset="0"/>
                        </a:rPr>
                        <m:t>𝑔</m:t>
                      </m:r>
                      <m:d>
                        <m:dPr>
                          <m:ctrlPr>
                            <a:rPr lang="en-US" sz="2400" i="1" dirty="0" smtClean="0">
                              <a:latin typeface="Cambria Math"/>
                              <a:cs typeface="Courier New" panose="02070309020205020404" pitchFamily="49" charset="0"/>
                            </a:rPr>
                          </m:ctrlPr>
                        </m:dPr>
                        <m:e>
                          <m:r>
                            <a:rPr lang="en-US" sz="2400" i="1" dirty="0" smtClean="0">
                              <a:latin typeface="Cambria Math"/>
                              <a:cs typeface="Courier New" panose="02070309020205020404" pitchFamily="49" charset="0"/>
                            </a:rPr>
                            <m:t>𝑁</m:t>
                          </m:r>
                          <m:r>
                            <a:rPr lang="en-US" sz="2400" i="1" dirty="0" smtClean="0">
                              <a:latin typeface="Cambria Math"/>
                              <a:cs typeface="Courier New" panose="02070309020205020404" pitchFamily="49" charset="0"/>
                            </a:rPr>
                            <m:t>−2</m:t>
                          </m:r>
                        </m:e>
                      </m:d>
                      <m:r>
                        <a:rPr lang="en-US" sz="2400" i="1" dirty="0" smtClean="0">
                          <a:latin typeface="Cambria Math"/>
                          <a:cs typeface="Courier New" panose="02070309020205020404" pitchFamily="49" charset="0"/>
                        </a:rPr>
                        <m:t>+</m:t>
                      </m:r>
                      <m:r>
                        <a:rPr lang="en-US" sz="2400" b="0" i="1" dirty="0" smtClean="0">
                          <a:latin typeface="Cambria Math"/>
                          <a:cs typeface="Courier New" panose="02070309020205020404" pitchFamily="49" charset="0"/>
                        </a:rPr>
                        <m:t>3+1</m:t>
                      </m:r>
                    </m:oMath>
                  </m:oMathPara>
                </a14:m>
                <a:endParaRPr lang="en-US" sz="2400" baseline="30000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Aft>
                    <a:spcPts val="10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/>
                          <a:cs typeface="Courier New" panose="02070309020205020404" pitchFamily="49" charset="0"/>
                        </a:rPr>
                        <m:t>      </m:t>
                      </m:r>
                      <m:r>
                        <a:rPr lang="en-US" sz="2400" b="0" i="1" dirty="0" smtClean="0">
                          <a:latin typeface="Cambria Math"/>
                          <a:cs typeface="Courier New" panose="02070309020205020404" pitchFamily="49" charset="0"/>
                        </a:rPr>
                        <m:t>          </m:t>
                      </m:r>
                      <m:r>
                        <a:rPr lang="en-US" sz="2400" i="1" dirty="0" smtClean="0">
                          <a:latin typeface="Cambria Math"/>
                          <a:cs typeface="Courier New" panose="02070309020205020404" pitchFamily="49" charset="0"/>
                        </a:rPr>
                        <m:t> =</m:t>
                      </m:r>
                      <m:r>
                        <a:rPr lang="en-US" sz="2400" b="0" i="1" dirty="0" smtClean="0">
                          <a:latin typeface="Cambria Math"/>
                          <a:cs typeface="Courier New" panose="02070309020205020404" pitchFamily="49" charset="0"/>
                        </a:rPr>
                        <m:t>3</m:t>
                      </m:r>
                      <m:r>
                        <a:rPr lang="en-US" sz="2400" b="0" i="1" baseline="30000" dirty="0" smtClean="0">
                          <a:latin typeface="Cambria Math"/>
                          <a:cs typeface="Courier New" panose="02070309020205020404" pitchFamily="49" charset="0"/>
                        </a:rPr>
                        <m:t>3</m:t>
                      </m:r>
                      <m:r>
                        <a:rPr lang="en-US" sz="2400" i="1" dirty="0" smtClean="0">
                          <a:latin typeface="Cambria Math"/>
                          <a:cs typeface="Courier New" panose="02070309020205020404" pitchFamily="49" charset="0"/>
                        </a:rPr>
                        <m:t>𝑔</m:t>
                      </m:r>
                      <m:d>
                        <m:dPr>
                          <m:ctrlPr>
                            <a:rPr lang="en-US" sz="2400" i="1" dirty="0" smtClean="0">
                              <a:latin typeface="Cambria Math"/>
                              <a:cs typeface="Courier New" panose="02070309020205020404" pitchFamily="49" charset="0"/>
                            </a:rPr>
                          </m:ctrlPr>
                        </m:dPr>
                        <m:e>
                          <m:r>
                            <a:rPr lang="en-US" sz="2400" i="1" dirty="0" smtClean="0">
                              <a:latin typeface="Cambria Math"/>
                              <a:cs typeface="Courier New" panose="02070309020205020404" pitchFamily="49" charset="0"/>
                            </a:rPr>
                            <m:t>𝑁</m:t>
                          </m:r>
                          <m:r>
                            <a:rPr lang="en-US" sz="2400" i="1" dirty="0" smtClean="0">
                              <a:latin typeface="Cambria Math"/>
                              <a:cs typeface="Courier New" panose="02070309020205020404" pitchFamily="49" charset="0"/>
                            </a:rPr>
                            <m:t>−3</m:t>
                          </m:r>
                        </m:e>
                      </m:d>
                      <m:r>
                        <a:rPr lang="en-US" sz="2400" i="1" dirty="0" smtClean="0">
                          <a:latin typeface="Cambria Math"/>
                          <a:cs typeface="Courier New" panose="02070309020205020404" pitchFamily="49" charset="0"/>
                        </a:rPr>
                        <m:t>+</m:t>
                      </m:r>
                      <m:r>
                        <a:rPr lang="en-US" sz="2400" b="0" i="1" dirty="0" smtClean="0">
                          <a:latin typeface="Cambria Math"/>
                          <a:cs typeface="Courier New" panose="02070309020205020404" pitchFamily="49" charset="0"/>
                        </a:rPr>
                        <m:t>3</m:t>
                      </m:r>
                      <m:r>
                        <a:rPr lang="en-US" sz="2400" b="0" i="1" baseline="30000" dirty="0" smtClean="0">
                          <a:latin typeface="Cambria Math"/>
                          <a:cs typeface="Courier New" panose="02070309020205020404" pitchFamily="49" charset="0"/>
                        </a:rPr>
                        <m:t>2</m:t>
                      </m:r>
                      <m:r>
                        <a:rPr lang="en-US" sz="2400" b="0" i="1" dirty="0" smtClean="0">
                          <a:latin typeface="Cambria Math"/>
                          <a:cs typeface="Courier New" panose="02070309020205020404" pitchFamily="49" charset="0"/>
                        </a:rPr>
                        <m:t>+3+1</m:t>
                      </m:r>
                    </m:oMath>
                  </m:oMathPara>
                </a14:m>
                <a:endParaRPr lang="en-US" sz="2400" baseline="30000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Aft>
                    <a:spcPts val="10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/>
                          <a:cs typeface="Courier New" panose="02070309020205020404" pitchFamily="49" charset="0"/>
                        </a:rPr>
                        <m:t>       </m:t>
                      </m:r>
                      <m:r>
                        <a:rPr lang="en-US" sz="2400" b="0" i="1" dirty="0" smtClean="0">
                          <a:latin typeface="Cambria Math"/>
                          <a:cs typeface="Courier New" panose="02070309020205020404" pitchFamily="49" charset="0"/>
                        </a:rPr>
                        <m:t>          </m:t>
                      </m:r>
                      <m:r>
                        <a:rPr lang="en-US" sz="2400" i="1" dirty="0" smtClean="0">
                          <a:latin typeface="Cambria Math"/>
                          <a:cs typeface="Courier New" panose="02070309020205020404" pitchFamily="49" charset="0"/>
                        </a:rPr>
                        <m:t>…</m:t>
                      </m:r>
                    </m:oMath>
                  </m:oMathPara>
                </a14:m>
                <a:endParaRPr lang="en-US" sz="2400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Aft>
                    <a:spcPts val="10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/>
                          <a:cs typeface="Courier New" panose="02070309020205020404" pitchFamily="49" charset="0"/>
                        </a:rPr>
                        <m:t>      </m:t>
                      </m:r>
                      <m:r>
                        <a:rPr lang="en-US" sz="2400" b="0" i="1" dirty="0" smtClean="0">
                          <a:latin typeface="Cambria Math"/>
                          <a:cs typeface="Courier New" panose="02070309020205020404" pitchFamily="49" charset="0"/>
                        </a:rPr>
                        <m:t>          </m:t>
                      </m:r>
                      <m:r>
                        <a:rPr lang="en-US" sz="2400" i="1" dirty="0" smtClean="0">
                          <a:latin typeface="Cambria Math"/>
                          <a:cs typeface="Courier New" panose="02070309020205020404" pitchFamily="49" charset="0"/>
                        </a:rPr>
                        <m:t> =</m:t>
                      </m:r>
                      <m:sSup>
                        <m:sSupPr>
                          <m:ctrlPr>
                            <a:rPr lang="en-US" sz="2400" i="1" dirty="0" smtClean="0">
                              <a:latin typeface="Cambria Math"/>
                              <a:cs typeface="Courier New" panose="02070309020205020404" pitchFamily="49" charset="0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latin typeface="Cambria Math"/>
                              <a:cs typeface="Courier New" panose="02070309020205020404" pitchFamily="49" charset="0"/>
                            </a:rPr>
                            <m:t>3</m:t>
                          </m:r>
                        </m:e>
                        <m:sup>
                          <m:r>
                            <a:rPr lang="en-US" sz="2400" b="0" i="1" dirty="0" smtClean="0">
                              <a:latin typeface="Cambria Math"/>
                              <a:cs typeface="Courier New" panose="02070309020205020404" pitchFamily="49" charset="0"/>
                            </a:rPr>
                            <m:t>𝑁</m:t>
                          </m:r>
                          <m:r>
                            <a:rPr lang="en-US" sz="2400" b="0" i="1" dirty="0" smtClean="0">
                              <a:latin typeface="Cambria Math"/>
                              <a:cs typeface="Courier New" panose="02070309020205020404" pitchFamily="49" charset="0"/>
                            </a:rPr>
                            <m:t>−1</m:t>
                          </m:r>
                        </m:sup>
                      </m:sSup>
                      <m:r>
                        <a:rPr lang="en-US" sz="2400" b="0" i="1" dirty="0" smtClean="0">
                          <a:latin typeface="Cambria Math"/>
                          <a:cs typeface="Courier New" panose="02070309020205020404" pitchFamily="49" charset="0"/>
                        </a:rPr>
                        <m:t>𝑔</m:t>
                      </m:r>
                      <m:d>
                        <m:dPr>
                          <m:ctrlPr>
                            <a:rPr lang="en-US" sz="2400" b="0" i="1" dirty="0" smtClean="0">
                              <a:latin typeface="Cambria Math"/>
                              <a:cs typeface="Courier New" panose="02070309020205020404" pitchFamily="49" charset="0"/>
                            </a:rPr>
                          </m:ctrlPr>
                        </m:dPr>
                        <m:e>
                          <m:r>
                            <a:rPr lang="en-US" sz="2400" b="0" i="1" dirty="0" smtClean="0">
                              <a:latin typeface="Cambria Math"/>
                              <a:cs typeface="Courier New" panose="02070309020205020404" pitchFamily="49" charset="0"/>
                            </a:rPr>
                            <m:t>1</m:t>
                          </m:r>
                        </m:e>
                      </m:d>
                      <m:r>
                        <a:rPr lang="en-US" sz="2400" i="1" dirty="0">
                          <a:latin typeface="Cambria Math"/>
                          <a:cs typeface="Courier New" panose="02070309020205020404" pitchFamily="49" charset="0"/>
                        </a:rPr>
                        <m:t>+</m:t>
                      </m:r>
                      <m:sSup>
                        <m:sSupPr>
                          <m:ctrlPr>
                            <a:rPr lang="en-US" sz="2400" i="1" dirty="0">
                              <a:latin typeface="Cambria Math"/>
                              <a:cs typeface="Courier New" panose="02070309020205020404" pitchFamily="49" charset="0"/>
                            </a:rPr>
                          </m:ctrlPr>
                        </m:sSupPr>
                        <m:e>
                          <m:r>
                            <a:rPr lang="en-US" sz="2400" i="1" dirty="0">
                              <a:latin typeface="Cambria Math"/>
                              <a:cs typeface="Courier New" panose="02070309020205020404" pitchFamily="49" charset="0"/>
                            </a:rPr>
                            <m:t>3</m:t>
                          </m:r>
                        </m:e>
                        <m:sup>
                          <m:r>
                            <a:rPr lang="en-US" sz="2400" i="1" dirty="0">
                              <a:latin typeface="Cambria Math"/>
                              <a:cs typeface="Courier New" panose="02070309020205020404" pitchFamily="49" charset="0"/>
                            </a:rPr>
                            <m:t>𝑁</m:t>
                          </m:r>
                          <m:r>
                            <a:rPr lang="en-US" sz="2400" i="1" dirty="0">
                              <a:latin typeface="Cambria Math"/>
                              <a:cs typeface="Courier New" panose="02070309020205020404" pitchFamily="49" charset="0"/>
                            </a:rPr>
                            <m:t>−2</m:t>
                          </m:r>
                        </m:sup>
                      </m:sSup>
                      <m:r>
                        <a:rPr lang="en-US" sz="2400" i="1" dirty="0">
                          <a:latin typeface="Cambria Math"/>
                          <a:cs typeface="Courier New" panose="02070309020205020404" pitchFamily="49" charset="0"/>
                        </a:rPr>
                        <m:t>+</m:t>
                      </m:r>
                      <m:sSup>
                        <m:sSupPr>
                          <m:ctrlPr>
                            <a:rPr lang="en-US" sz="2400" i="1" dirty="0">
                              <a:latin typeface="Cambria Math"/>
                              <a:cs typeface="Courier New" panose="02070309020205020404" pitchFamily="49" charset="0"/>
                            </a:rPr>
                          </m:ctrlPr>
                        </m:sSupPr>
                        <m:e>
                          <m:r>
                            <a:rPr lang="en-US" sz="2400" i="1" dirty="0">
                              <a:latin typeface="Cambria Math"/>
                              <a:cs typeface="Courier New" panose="02070309020205020404" pitchFamily="49" charset="0"/>
                            </a:rPr>
                            <m:t>3</m:t>
                          </m:r>
                        </m:e>
                        <m:sup>
                          <m:r>
                            <a:rPr lang="en-US" sz="2400" i="1" dirty="0">
                              <a:latin typeface="Cambria Math"/>
                              <a:cs typeface="Courier New" panose="02070309020205020404" pitchFamily="49" charset="0"/>
                            </a:rPr>
                            <m:t>𝑁</m:t>
                          </m:r>
                          <m:r>
                            <a:rPr lang="en-US" sz="2400" i="1" dirty="0">
                              <a:latin typeface="Cambria Math"/>
                              <a:cs typeface="Courier New" panose="02070309020205020404" pitchFamily="49" charset="0"/>
                            </a:rPr>
                            <m:t>−3</m:t>
                          </m:r>
                        </m:sup>
                      </m:sSup>
                      <m:r>
                        <a:rPr lang="en-US" sz="2400" i="1" dirty="0">
                          <a:latin typeface="Cambria Math"/>
                          <a:cs typeface="Courier New" panose="02070309020205020404" pitchFamily="49" charset="0"/>
                        </a:rPr>
                        <m:t>+</m:t>
                      </m:r>
                      <m:sSup>
                        <m:sSupPr>
                          <m:ctrlPr>
                            <a:rPr lang="en-US" sz="2400" i="1" dirty="0">
                              <a:latin typeface="Cambria Math"/>
                              <a:cs typeface="Courier New" panose="02070309020205020404" pitchFamily="49" charset="0"/>
                            </a:rPr>
                          </m:ctrlPr>
                        </m:sSupPr>
                        <m:e>
                          <m:r>
                            <a:rPr lang="en-US" sz="2400" i="1" dirty="0">
                              <a:latin typeface="Cambria Math"/>
                              <a:cs typeface="Courier New" panose="02070309020205020404" pitchFamily="49" charset="0"/>
                            </a:rPr>
                            <m:t>3</m:t>
                          </m:r>
                        </m:e>
                        <m:sup>
                          <m:r>
                            <a:rPr lang="en-US" sz="2400" i="1" dirty="0">
                              <a:latin typeface="Cambria Math"/>
                              <a:cs typeface="Courier New" panose="02070309020205020404" pitchFamily="49" charset="0"/>
                            </a:rPr>
                            <m:t>𝑁</m:t>
                          </m:r>
                          <m:r>
                            <a:rPr lang="en-US" sz="2400" i="1" dirty="0">
                              <a:latin typeface="Cambria Math"/>
                              <a:cs typeface="Courier New" panose="02070309020205020404" pitchFamily="49" charset="0"/>
                            </a:rPr>
                            <m:t>−4</m:t>
                          </m:r>
                        </m:sup>
                      </m:sSup>
                      <m:r>
                        <a:rPr lang="en-US" sz="2400" i="1" dirty="0">
                          <a:latin typeface="Cambria Math"/>
                          <a:cs typeface="Courier New" panose="02070309020205020404" pitchFamily="49" charset="0"/>
                        </a:rPr>
                        <m:t>+</m:t>
                      </m:r>
                      <m:r>
                        <a:rPr lang="en-US" sz="2400" b="0" i="1" dirty="0" smtClean="0">
                          <a:latin typeface="Cambria Math"/>
                          <a:cs typeface="Courier New" panose="02070309020205020404" pitchFamily="49" charset="0"/>
                        </a:rPr>
                        <m:t>…</m:t>
                      </m:r>
                      <m:r>
                        <a:rPr lang="en-US" sz="2400" i="1" dirty="0">
                          <a:latin typeface="Cambria Math"/>
                          <a:cs typeface="Courier New" panose="02070309020205020404" pitchFamily="49" charset="0"/>
                        </a:rPr>
                        <m:t>+</m:t>
                      </m:r>
                      <m:r>
                        <a:rPr lang="en-US" sz="2400" b="0" i="1" dirty="0" smtClean="0">
                          <a:latin typeface="Cambria Math"/>
                          <a:cs typeface="Courier New" panose="02070309020205020404" pitchFamily="49" charset="0"/>
                        </a:rPr>
                        <m:t>1</m:t>
                      </m:r>
                    </m:oMath>
                  </m:oMathPara>
                </a14:m>
                <a:endParaRPr lang="en-US" sz="2400" baseline="30000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Aft>
                    <a:spcPts val="1000"/>
                  </a:spcAft>
                  <a:buNone/>
                </a:pPr>
                <a:r>
                  <a:rPr lang="en-US" sz="2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2400" b="1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</a:t>
                </a:r>
                <a:endParaRPr lang="en-US" sz="3200" dirty="0" smtClean="0"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259" t="-1091" r="-11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85800" y="6292333"/>
                <a:ext cx="371306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FF0000"/>
                    </a:solidFill>
                  </a:rPr>
                  <a:t>Note: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𝑔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(1)</m:t>
                    </m:r>
                  </m:oMath>
                </a14:m>
                <a:r>
                  <a:rPr lang="en-US" sz="2400" dirty="0" smtClean="0">
                    <a:solidFill>
                      <a:srgbClr val="FF0000"/>
                    </a:solidFill>
                  </a:rPr>
                  <a:t> is just a constant</a:t>
                </a:r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6292333"/>
                <a:ext cx="3713068" cy="461665"/>
              </a:xfrm>
              <a:prstGeom prst="rect">
                <a:avLst/>
              </a:prstGeom>
              <a:blipFill rotWithShape="1">
                <a:blip r:embed="rId3"/>
                <a:stretch>
                  <a:fillRect l="-2627" t="-10526" r="-1642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/>
          <p:cNvCxnSpPr/>
          <p:nvPr/>
        </p:nvCxnSpPr>
        <p:spPr>
          <a:xfrm flipV="1">
            <a:off x="1828800" y="6112225"/>
            <a:ext cx="990600" cy="21358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800600" y="6294795"/>
            <a:ext cx="23184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finite summation</a:t>
            </a:r>
          </a:p>
        </p:txBody>
      </p:sp>
      <p:sp>
        <p:nvSpPr>
          <p:cNvPr id="11" name="Right Brace 10"/>
          <p:cNvSpPr/>
          <p:nvPr/>
        </p:nvSpPr>
        <p:spPr>
          <a:xfrm rot="5400000">
            <a:off x="5142290" y="4685089"/>
            <a:ext cx="413455" cy="3017965"/>
          </a:xfrm>
          <a:prstGeom prst="rightBrac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5920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Solving Recurrences: Example</a:t>
            </a:r>
            <a:r>
              <a:rPr lang="el-GR" dirty="0" smtClean="0"/>
              <a:t> </a:t>
            </a:r>
            <a:r>
              <a:rPr lang="en-US" dirty="0"/>
              <a:t>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Suppose that we have an algorithm that at each step:</a:t>
                </a:r>
              </a:p>
              <a:p>
                <a:pPr lvl="1"/>
                <a:r>
                  <a:rPr lang="en-US" dirty="0"/>
                  <a:t> takes O(1) time to go over N items.</a:t>
                </a:r>
              </a:p>
              <a:p>
                <a:pPr lvl="1"/>
                <a:r>
                  <a:rPr lang="en-US" dirty="0"/>
                  <a:t>calls itself 3 times on data of size N-1.</a:t>
                </a:r>
              </a:p>
              <a:p>
                <a:pPr lvl="1"/>
                <a:r>
                  <a:rPr lang="en-US" dirty="0"/>
                  <a:t>takes O(1) time to combine the results.</a:t>
                </a:r>
              </a:p>
              <a:p>
                <a:r>
                  <a:rPr lang="en-US" dirty="0" smtClean="0"/>
                  <a:t>How do we write this recurrence?</a:t>
                </a:r>
              </a:p>
              <a:p>
                <a:pPr>
                  <a:spcAft>
                    <a:spcPts val="1000"/>
                  </a:spcAft>
                </a:pP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  <a:cs typeface="Courier New" panose="02070309020205020404" pitchFamily="49" charset="0"/>
                      </a:rPr>
                      <m:t>𝑔</m:t>
                    </m:r>
                    <m:r>
                      <a:rPr lang="en-US" sz="2400" i="1" dirty="0" smtClean="0">
                        <a:latin typeface="Cambria Math"/>
                        <a:cs typeface="Courier New" panose="02070309020205020404" pitchFamily="49" charset="0"/>
                      </a:rPr>
                      <m:t>(</m:t>
                    </m:r>
                    <m:r>
                      <a:rPr lang="en-US" sz="2400" i="1" dirty="0" smtClean="0">
                        <a:latin typeface="Cambria Math"/>
                        <a:cs typeface="Courier New" panose="02070309020205020404" pitchFamily="49" charset="0"/>
                      </a:rPr>
                      <m:t>𝑁</m:t>
                    </m:r>
                    <m:r>
                      <a:rPr lang="en-US" sz="2400" i="1" dirty="0" smtClean="0">
                        <a:latin typeface="Cambria Math"/>
                        <a:cs typeface="Courier New" panose="02070309020205020404" pitchFamily="49" charset="0"/>
                      </a:rPr>
                      <m:t>) =3</m:t>
                    </m:r>
                    <m:r>
                      <a:rPr lang="en-US" sz="2400" i="1" dirty="0" smtClean="0">
                        <a:latin typeface="Cambria Math"/>
                        <a:cs typeface="Courier New" panose="02070309020205020404" pitchFamily="49" charset="0"/>
                      </a:rPr>
                      <m:t>𝑔</m:t>
                    </m:r>
                    <m:r>
                      <a:rPr lang="en-US" sz="2400" i="1" dirty="0" smtClean="0">
                        <a:latin typeface="Cambria Math"/>
                        <a:cs typeface="Courier New" panose="02070309020205020404" pitchFamily="49" charset="0"/>
                      </a:rPr>
                      <m:t>(</m:t>
                    </m:r>
                    <m:r>
                      <a:rPr lang="en-US" sz="2400" i="1" dirty="0" smtClean="0">
                        <a:latin typeface="Cambria Math"/>
                        <a:cs typeface="Courier New" panose="02070309020205020404" pitchFamily="49" charset="0"/>
                      </a:rPr>
                      <m:t>𝑁</m:t>
                    </m:r>
                    <m:r>
                      <a:rPr lang="en-US" sz="2400" i="1" dirty="0" smtClean="0">
                        <a:latin typeface="Cambria Math"/>
                        <a:cs typeface="Courier New" panose="02070309020205020404" pitchFamily="49" charset="0"/>
                      </a:rPr>
                      <m:t>−1)+1</m:t>
                    </m:r>
                  </m:oMath>
                </a14:m>
                <a:endParaRPr lang="en-US" sz="2400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Aft>
                    <a:spcPts val="10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/>
                          <a:cs typeface="Courier New" panose="02070309020205020404" pitchFamily="49" charset="0"/>
                        </a:rPr>
                        <m:t>      </m:t>
                      </m:r>
                      <m:r>
                        <a:rPr lang="en-US" sz="2400" b="0" i="1" dirty="0" smtClean="0">
                          <a:latin typeface="Cambria Math"/>
                          <a:cs typeface="Courier New" panose="02070309020205020404" pitchFamily="49" charset="0"/>
                        </a:rPr>
                        <m:t>          </m:t>
                      </m:r>
                      <m:r>
                        <a:rPr lang="en-US" sz="2400" i="1" dirty="0" smtClean="0">
                          <a:latin typeface="Cambria Math"/>
                          <a:cs typeface="Courier New" panose="02070309020205020404" pitchFamily="49" charset="0"/>
                        </a:rPr>
                        <m:t> =</m:t>
                      </m:r>
                      <m:r>
                        <a:rPr lang="en-US" sz="2400" b="0" i="1" dirty="0" smtClean="0">
                          <a:latin typeface="Cambria Math"/>
                          <a:cs typeface="Courier New" panose="02070309020205020404" pitchFamily="49" charset="0"/>
                        </a:rPr>
                        <m:t>3</m:t>
                      </m:r>
                      <m:r>
                        <a:rPr lang="en-US" sz="2400" b="0" i="1" baseline="30000" dirty="0" smtClean="0">
                          <a:latin typeface="Cambria Math"/>
                          <a:cs typeface="Courier New" panose="02070309020205020404" pitchFamily="49" charset="0"/>
                        </a:rPr>
                        <m:t>2</m:t>
                      </m:r>
                      <m:r>
                        <a:rPr lang="en-US" sz="2400" i="1" dirty="0" smtClean="0">
                          <a:latin typeface="Cambria Math"/>
                          <a:cs typeface="Courier New" panose="02070309020205020404" pitchFamily="49" charset="0"/>
                        </a:rPr>
                        <m:t>𝑔</m:t>
                      </m:r>
                      <m:d>
                        <m:dPr>
                          <m:ctrlPr>
                            <a:rPr lang="en-US" sz="2400" i="1" dirty="0" smtClean="0">
                              <a:latin typeface="Cambria Math"/>
                              <a:cs typeface="Courier New" panose="02070309020205020404" pitchFamily="49" charset="0"/>
                            </a:rPr>
                          </m:ctrlPr>
                        </m:dPr>
                        <m:e>
                          <m:r>
                            <a:rPr lang="en-US" sz="2400" i="1" dirty="0" smtClean="0">
                              <a:latin typeface="Cambria Math"/>
                              <a:cs typeface="Courier New" panose="02070309020205020404" pitchFamily="49" charset="0"/>
                            </a:rPr>
                            <m:t>𝑁</m:t>
                          </m:r>
                          <m:r>
                            <a:rPr lang="en-US" sz="2400" i="1" dirty="0" smtClean="0">
                              <a:latin typeface="Cambria Math"/>
                              <a:cs typeface="Courier New" panose="02070309020205020404" pitchFamily="49" charset="0"/>
                            </a:rPr>
                            <m:t>−2</m:t>
                          </m:r>
                        </m:e>
                      </m:d>
                      <m:r>
                        <a:rPr lang="en-US" sz="2400" i="1" dirty="0" smtClean="0">
                          <a:latin typeface="Cambria Math"/>
                          <a:cs typeface="Courier New" panose="02070309020205020404" pitchFamily="49" charset="0"/>
                        </a:rPr>
                        <m:t>+</m:t>
                      </m:r>
                      <m:r>
                        <a:rPr lang="en-US" sz="2400" b="0" i="1" dirty="0" smtClean="0">
                          <a:latin typeface="Cambria Math"/>
                          <a:cs typeface="Courier New" panose="02070309020205020404" pitchFamily="49" charset="0"/>
                        </a:rPr>
                        <m:t>3+1</m:t>
                      </m:r>
                    </m:oMath>
                  </m:oMathPara>
                </a14:m>
                <a:endParaRPr lang="en-US" sz="2400" baseline="30000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Aft>
                    <a:spcPts val="10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/>
                          <a:cs typeface="Courier New" panose="02070309020205020404" pitchFamily="49" charset="0"/>
                        </a:rPr>
                        <m:t>      </m:t>
                      </m:r>
                      <m:r>
                        <a:rPr lang="en-US" sz="2400" b="0" i="1" dirty="0" smtClean="0">
                          <a:latin typeface="Cambria Math"/>
                          <a:cs typeface="Courier New" panose="02070309020205020404" pitchFamily="49" charset="0"/>
                        </a:rPr>
                        <m:t>          </m:t>
                      </m:r>
                      <m:r>
                        <a:rPr lang="en-US" sz="2400" i="1" dirty="0" smtClean="0">
                          <a:latin typeface="Cambria Math"/>
                          <a:cs typeface="Courier New" panose="02070309020205020404" pitchFamily="49" charset="0"/>
                        </a:rPr>
                        <m:t> =</m:t>
                      </m:r>
                      <m:r>
                        <a:rPr lang="en-US" sz="2400" b="0" i="1" dirty="0" smtClean="0">
                          <a:latin typeface="Cambria Math"/>
                          <a:cs typeface="Courier New" panose="02070309020205020404" pitchFamily="49" charset="0"/>
                        </a:rPr>
                        <m:t>3</m:t>
                      </m:r>
                      <m:r>
                        <a:rPr lang="en-US" sz="2400" b="0" i="1" baseline="30000" dirty="0" smtClean="0">
                          <a:latin typeface="Cambria Math"/>
                          <a:cs typeface="Courier New" panose="02070309020205020404" pitchFamily="49" charset="0"/>
                        </a:rPr>
                        <m:t>3</m:t>
                      </m:r>
                      <m:r>
                        <a:rPr lang="en-US" sz="2400" i="1" dirty="0" smtClean="0">
                          <a:latin typeface="Cambria Math"/>
                          <a:cs typeface="Courier New" panose="02070309020205020404" pitchFamily="49" charset="0"/>
                        </a:rPr>
                        <m:t>𝑔</m:t>
                      </m:r>
                      <m:d>
                        <m:dPr>
                          <m:ctrlPr>
                            <a:rPr lang="en-US" sz="2400" i="1" dirty="0" smtClean="0">
                              <a:latin typeface="Cambria Math"/>
                              <a:cs typeface="Courier New" panose="02070309020205020404" pitchFamily="49" charset="0"/>
                            </a:rPr>
                          </m:ctrlPr>
                        </m:dPr>
                        <m:e>
                          <m:r>
                            <a:rPr lang="en-US" sz="2400" i="1" dirty="0" smtClean="0">
                              <a:latin typeface="Cambria Math"/>
                              <a:cs typeface="Courier New" panose="02070309020205020404" pitchFamily="49" charset="0"/>
                            </a:rPr>
                            <m:t>𝑁</m:t>
                          </m:r>
                          <m:r>
                            <a:rPr lang="en-US" sz="2400" i="1" dirty="0" smtClean="0">
                              <a:latin typeface="Cambria Math"/>
                              <a:cs typeface="Courier New" panose="02070309020205020404" pitchFamily="49" charset="0"/>
                            </a:rPr>
                            <m:t>−3</m:t>
                          </m:r>
                        </m:e>
                      </m:d>
                      <m:r>
                        <a:rPr lang="en-US" sz="2400" i="1" dirty="0" smtClean="0">
                          <a:latin typeface="Cambria Math"/>
                          <a:cs typeface="Courier New" panose="02070309020205020404" pitchFamily="49" charset="0"/>
                        </a:rPr>
                        <m:t>+</m:t>
                      </m:r>
                      <m:r>
                        <a:rPr lang="en-US" sz="2400" b="0" i="1" dirty="0" smtClean="0">
                          <a:latin typeface="Cambria Math"/>
                          <a:cs typeface="Courier New" panose="02070309020205020404" pitchFamily="49" charset="0"/>
                        </a:rPr>
                        <m:t>3</m:t>
                      </m:r>
                      <m:r>
                        <a:rPr lang="en-US" sz="2400" b="0" i="1" baseline="30000" dirty="0" smtClean="0">
                          <a:latin typeface="Cambria Math"/>
                          <a:cs typeface="Courier New" panose="02070309020205020404" pitchFamily="49" charset="0"/>
                        </a:rPr>
                        <m:t>2</m:t>
                      </m:r>
                      <m:r>
                        <a:rPr lang="en-US" sz="2400" b="0" i="1" dirty="0" smtClean="0">
                          <a:latin typeface="Cambria Math"/>
                          <a:cs typeface="Courier New" panose="02070309020205020404" pitchFamily="49" charset="0"/>
                        </a:rPr>
                        <m:t>+3+1</m:t>
                      </m:r>
                    </m:oMath>
                  </m:oMathPara>
                </a14:m>
                <a:endParaRPr lang="en-US" sz="2400" baseline="30000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Aft>
                    <a:spcPts val="10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/>
                          <a:cs typeface="Courier New" panose="02070309020205020404" pitchFamily="49" charset="0"/>
                        </a:rPr>
                        <m:t>       </m:t>
                      </m:r>
                      <m:r>
                        <a:rPr lang="en-US" sz="2400" b="0" i="1" dirty="0" smtClean="0">
                          <a:latin typeface="Cambria Math"/>
                          <a:cs typeface="Courier New" panose="02070309020205020404" pitchFamily="49" charset="0"/>
                        </a:rPr>
                        <m:t>          </m:t>
                      </m:r>
                      <m:r>
                        <a:rPr lang="en-US" sz="2400" i="1" dirty="0" smtClean="0">
                          <a:latin typeface="Cambria Math"/>
                          <a:cs typeface="Courier New" panose="02070309020205020404" pitchFamily="49" charset="0"/>
                        </a:rPr>
                        <m:t>…</m:t>
                      </m:r>
                    </m:oMath>
                  </m:oMathPara>
                </a14:m>
                <a:endParaRPr lang="en-US" sz="2400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Aft>
                    <a:spcPts val="10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/>
                          <a:cs typeface="Courier New" panose="02070309020205020404" pitchFamily="49" charset="0"/>
                        </a:rPr>
                        <m:t>      </m:t>
                      </m:r>
                      <m:r>
                        <a:rPr lang="en-US" sz="2400" b="0" i="1" dirty="0" smtClean="0">
                          <a:latin typeface="Cambria Math"/>
                          <a:cs typeface="Courier New" panose="02070309020205020404" pitchFamily="49" charset="0"/>
                        </a:rPr>
                        <m:t>          </m:t>
                      </m:r>
                      <m:r>
                        <a:rPr lang="en-US" sz="2400" i="1" dirty="0" smtClean="0">
                          <a:latin typeface="Cambria Math"/>
                          <a:cs typeface="Courier New" panose="02070309020205020404" pitchFamily="49" charset="0"/>
                        </a:rPr>
                        <m:t> =</m:t>
                      </m:r>
                      <m:sSup>
                        <m:sSupPr>
                          <m:ctrlPr>
                            <a:rPr lang="en-US" sz="2400" i="1" dirty="0" smtClean="0">
                              <a:latin typeface="Cambria Math"/>
                              <a:cs typeface="Courier New" panose="02070309020205020404" pitchFamily="49" charset="0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latin typeface="Cambria Math"/>
                              <a:cs typeface="Courier New" panose="02070309020205020404" pitchFamily="49" charset="0"/>
                            </a:rPr>
                            <m:t>3</m:t>
                          </m:r>
                        </m:e>
                        <m:sup>
                          <m:r>
                            <a:rPr lang="en-US" sz="2400" b="0" i="1" dirty="0" smtClean="0">
                              <a:latin typeface="Cambria Math"/>
                              <a:cs typeface="Courier New" panose="02070309020205020404" pitchFamily="49" charset="0"/>
                            </a:rPr>
                            <m:t>𝑁</m:t>
                          </m:r>
                          <m:r>
                            <a:rPr lang="en-US" sz="2400" b="0" i="1" dirty="0" smtClean="0">
                              <a:latin typeface="Cambria Math"/>
                              <a:cs typeface="Courier New" panose="02070309020205020404" pitchFamily="49" charset="0"/>
                            </a:rPr>
                            <m:t>−1</m:t>
                          </m:r>
                        </m:sup>
                      </m:sSup>
                      <m:r>
                        <a:rPr lang="en-US" sz="2400" b="0" i="1" dirty="0" smtClean="0">
                          <a:latin typeface="Cambria Math"/>
                          <a:cs typeface="Courier New" panose="02070309020205020404" pitchFamily="49" charset="0"/>
                        </a:rPr>
                        <m:t>𝑔</m:t>
                      </m:r>
                      <m:d>
                        <m:dPr>
                          <m:ctrlPr>
                            <a:rPr lang="en-US" sz="2400" b="0" i="1" dirty="0" smtClean="0">
                              <a:latin typeface="Cambria Math"/>
                              <a:cs typeface="Courier New" panose="02070309020205020404" pitchFamily="49" charset="0"/>
                            </a:rPr>
                          </m:ctrlPr>
                        </m:dPr>
                        <m:e>
                          <m:r>
                            <a:rPr lang="en-US" sz="2400" b="0" i="1" dirty="0" smtClean="0">
                              <a:latin typeface="Cambria Math"/>
                              <a:cs typeface="Courier New" panose="02070309020205020404" pitchFamily="49" charset="0"/>
                            </a:rPr>
                            <m:t>1</m:t>
                          </m:r>
                        </m:e>
                      </m:d>
                      <m:r>
                        <a:rPr lang="en-US" sz="2400" i="1" dirty="0">
                          <a:latin typeface="Cambria Math"/>
                          <a:cs typeface="Courier New" panose="02070309020205020404" pitchFamily="49" charset="0"/>
                        </a:rPr>
                        <m:t>+</m:t>
                      </m:r>
                      <m:sSup>
                        <m:sSupPr>
                          <m:ctrlPr>
                            <a:rPr lang="en-US" sz="2400" i="1" dirty="0">
                              <a:latin typeface="Cambria Math"/>
                              <a:cs typeface="Courier New" panose="02070309020205020404" pitchFamily="49" charset="0"/>
                            </a:rPr>
                          </m:ctrlPr>
                        </m:sSupPr>
                        <m:e>
                          <m:r>
                            <a:rPr lang="en-US" sz="2400" i="1" dirty="0">
                              <a:latin typeface="Cambria Math"/>
                              <a:cs typeface="Courier New" panose="02070309020205020404" pitchFamily="49" charset="0"/>
                            </a:rPr>
                            <m:t>3</m:t>
                          </m:r>
                        </m:e>
                        <m:sup>
                          <m:r>
                            <a:rPr lang="en-US" sz="2400" i="1" dirty="0">
                              <a:latin typeface="Cambria Math"/>
                              <a:cs typeface="Courier New" panose="02070309020205020404" pitchFamily="49" charset="0"/>
                            </a:rPr>
                            <m:t>𝑁</m:t>
                          </m:r>
                          <m:r>
                            <a:rPr lang="en-US" sz="2400" i="1" dirty="0">
                              <a:latin typeface="Cambria Math"/>
                              <a:cs typeface="Courier New" panose="02070309020205020404" pitchFamily="49" charset="0"/>
                            </a:rPr>
                            <m:t>−2</m:t>
                          </m:r>
                        </m:sup>
                      </m:sSup>
                      <m:r>
                        <a:rPr lang="en-US" sz="2400" i="1" dirty="0">
                          <a:latin typeface="Cambria Math"/>
                          <a:cs typeface="Courier New" panose="02070309020205020404" pitchFamily="49" charset="0"/>
                        </a:rPr>
                        <m:t>+</m:t>
                      </m:r>
                      <m:sSup>
                        <m:sSupPr>
                          <m:ctrlPr>
                            <a:rPr lang="en-US" sz="2400" i="1" dirty="0">
                              <a:latin typeface="Cambria Math"/>
                              <a:cs typeface="Courier New" panose="02070309020205020404" pitchFamily="49" charset="0"/>
                            </a:rPr>
                          </m:ctrlPr>
                        </m:sSupPr>
                        <m:e>
                          <m:r>
                            <a:rPr lang="en-US" sz="2400" i="1" dirty="0">
                              <a:latin typeface="Cambria Math"/>
                              <a:cs typeface="Courier New" panose="02070309020205020404" pitchFamily="49" charset="0"/>
                            </a:rPr>
                            <m:t>3</m:t>
                          </m:r>
                        </m:e>
                        <m:sup>
                          <m:r>
                            <a:rPr lang="en-US" sz="2400" i="1" dirty="0">
                              <a:latin typeface="Cambria Math"/>
                              <a:cs typeface="Courier New" panose="02070309020205020404" pitchFamily="49" charset="0"/>
                            </a:rPr>
                            <m:t>𝑁</m:t>
                          </m:r>
                          <m:r>
                            <a:rPr lang="en-US" sz="2400" i="1" dirty="0">
                              <a:latin typeface="Cambria Math"/>
                              <a:cs typeface="Courier New" panose="02070309020205020404" pitchFamily="49" charset="0"/>
                            </a:rPr>
                            <m:t>−3</m:t>
                          </m:r>
                        </m:sup>
                      </m:sSup>
                      <m:r>
                        <a:rPr lang="en-US" sz="2400" i="1" dirty="0">
                          <a:latin typeface="Cambria Math"/>
                          <a:cs typeface="Courier New" panose="02070309020205020404" pitchFamily="49" charset="0"/>
                        </a:rPr>
                        <m:t>+</m:t>
                      </m:r>
                      <m:sSup>
                        <m:sSupPr>
                          <m:ctrlPr>
                            <a:rPr lang="en-US" sz="2400" i="1" dirty="0">
                              <a:latin typeface="Cambria Math"/>
                              <a:cs typeface="Courier New" panose="02070309020205020404" pitchFamily="49" charset="0"/>
                            </a:rPr>
                          </m:ctrlPr>
                        </m:sSupPr>
                        <m:e>
                          <m:r>
                            <a:rPr lang="en-US" sz="2400" i="1" dirty="0">
                              <a:latin typeface="Cambria Math"/>
                              <a:cs typeface="Courier New" panose="02070309020205020404" pitchFamily="49" charset="0"/>
                            </a:rPr>
                            <m:t>3</m:t>
                          </m:r>
                        </m:e>
                        <m:sup>
                          <m:r>
                            <a:rPr lang="en-US" sz="2400" i="1" dirty="0">
                              <a:latin typeface="Cambria Math"/>
                              <a:cs typeface="Courier New" panose="02070309020205020404" pitchFamily="49" charset="0"/>
                            </a:rPr>
                            <m:t>𝑁</m:t>
                          </m:r>
                          <m:r>
                            <a:rPr lang="en-US" sz="2400" i="1" dirty="0">
                              <a:latin typeface="Cambria Math"/>
                              <a:cs typeface="Courier New" panose="02070309020205020404" pitchFamily="49" charset="0"/>
                            </a:rPr>
                            <m:t>−4</m:t>
                          </m:r>
                        </m:sup>
                      </m:sSup>
                      <m:r>
                        <a:rPr lang="en-US" sz="2400" i="1" dirty="0">
                          <a:latin typeface="Cambria Math"/>
                          <a:cs typeface="Courier New" panose="02070309020205020404" pitchFamily="49" charset="0"/>
                        </a:rPr>
                        <m:t>+</m:t>
                      </m:r>
                      <m:r>
                        <a:rPr lang="en-US" sz="2400" b="0" i="1" dirty="0" smtClean="0">
                          <a:latin typeface="Cambria Math"/>
                          <a:cs typeface="Courier New" panose="02070309020205020404" pitchFamily="49" charset="0"/>
                        </a:rPr>
                        <m:t>…</m:t>
                      </m:r>
                      <m:r>
                        <a:rPr lang="en-US" sz="2400" i="1" dirty="0">
                          <a:latin typeface="Cambria Math"/>
                          <a:cs typeface="Courier New" panose="02070309020205020404" pitchFamily="49" charset="0"/>
                        </a:rPr>
                        <m:t>+</m:t>
                      </m:r>
                      <m:r>
                        <a:rPr lang="en-US" sz="2400" b="0" i="1" dirty="0" smtClean="0">
                          <a:latin typeface="Cambria Math"/>
                          <a:cs typeface="Courier New" panose="02070309020205020404" pitchFamily="49" charset="0"/>
                        </a:rPr>
                        <m:t>1</m:t>
                      </m:r>
                    </m:oMath>
                  </m:oMathPara>
                </a14:m>
                <a:endParaRPr lang="en-US" sz="2400" baseline="30000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Aft>
                    <a:spcPts val="1000"/>
                  </a:spcAft>
                  <a:buNone/>
                </a:pPr>
                <a:r>
                  <a:rPr lang="en-US" sz="2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2400" b="1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/>
                        <a:cs typeface="Courier New" panose="02070309020205020404" pitchFamily="49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  <a:cs typeface="Courier New" panose="02070309020205020404" pitchFamily="49" charset="0"/>
                      </a:rPr>
                      <m:t>O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  <a:cs typeface="Courier New" panose="02070309020205020404" pitchFamily="49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0" i="1" smtClean="0">
                                <a:latin typeface="Cambria Math"/>
                                <a:cs typeface="Courier New" panose="02070309020205020404" pitchFamily="49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/>
                                <a:cs typeface="Courier New" panose="02070309020205020404" pitchFamily="49" charset="0"/>
                              </a:rPr>
                              <m:t>3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/>
                                <a:cs typeface="Courier New" panose="02070309020205020404" pitchFamily="49" charset="0"/>
                              </a:rPr>
                              <m:t>𝑁</m:t>
                            </m:r>
                          </m:sup>
                        </m:sSup>
                      </m:e>
                    </m:d>
                    <m:r>
                      <a:rPr lang="en-US" sz="2400" b="0" i="0" smtClean="0">
                        <a:latin typeface="Cambria Math"/>
                        <a:cs typeface="Courier New" panose="02070309020205020404" pitchFamily="49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  <a:cs typeface="Courier New" panose="02070309020205020404" pitchFamily="49" charset="0"/>
                      </a:rPr>
                      <m:t>O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  <a:cs typeface="Courier New" panose="02070309020205020404" pitchFamily="49" charset="0"/>
                          </a:rPr>
                        </m:ctrlPr>
                      </m:dPr>
                      <m:e>
                        <m:r>
                          <a:rPr lang="en-US" sz="2400" b="0" i="0" smtClean="0">
                            <a:latin typeface="Cambria Math"/>
                            <a:cs typeface="Courier New" panose="02070309020205020404" pitchFamily="49" charset="0"/>
                          </a:rPr>
                          <m:t>3</m:t>
                        </m:r>
                        <m:r>
                          <a:rPr lang="en-US" sz="2400" b="0" i="1" baseline="30000" smtClean="0">
                            <a:latin typeface="Cambria Math"/>
                            <a:cs typeface="Courier New" panose="02070309020205020404" pitchFamily="49" charset="0"/>
                          </a:rPr>
                          <m:t>𝑁</m:t>
                        </m:r>
                      </m:e>
                    </m:d>
                    <m:r>
                      <a:rPr lang="en-US" sz="2400" b="0" i="0" smtClean="0">
                        <a:latin typeface="Cambria Math"/>
                        <a:cs typeface="Courier New" panose="02070309020205020404" pitchFamily="49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  <a:cs typeface="Courier New" panose="02070309020205020404" pitchFamily="49" charset="0"/>
                      </a:rPr>
                      <m:t>O</m:t>
                    </m:r>
                    <m:r>
                      <a:rPr lang="en-US" sz="2400" b="0" i="0" smtClean="0">
                        <a:latin typeface="Cambria Math"/>
                        <a:cs typeface="Courier New" panose="02070309020205020404" pitchFamily="49" charset="0"/>
                      </a:rPr>
                      <m:t>(3</m:t>
                    </m:r>
                    <m:r>
                      <a:rPr lang="en-US" sz="2400" b="0" i="1" baseline="30000" smtClean="0">
                        <a:latin typeface="Cambria Math"/>
                        <a:cs typeface="Courier New" panose="02070309020205020404" pitchFamily="49" charset="0"/>
                      </a:rPr>
                      <m:t>𝑁</m:t>
                    </m:r>
                    <m:r>
                      <a:rPr lang="en-US" sz="2400" b="0" i="0" smtClean="0">
                        <a:latin typeface="Cambria Math"/>
                        <a:cs typeface="Courier New" panose="02070309020205020404" pitchFamily="49" charset="0"/>
                      </a:rPr>
                      <m:t>)</m:t>
                    </m:r>
                  </m:oMath>
                </a14:m>
                <a:endParaRPr lang="en-US" sz="3200" dirty="0" smtClean="0"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259" t="-1091" r="-1185" b="-6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92901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Solving Recurrences: Example</a:t>
            </a:r>
            <a:r>
              <a:rPr lang="el-GR" dirty="0" smtClean="0"/>
              <a:t> </a:t>
            </a:r>
            <a:r>
              <a:rPr lang="en-US" dirty="0"/>
              <a:t>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Suppose that we have an algorithm that at each step:</a:t>
            </a:r>
          </a:p>
          <a:p>
            <a:pPr lvl="1"/>
            <a:r>
              <a:rPr lang="en-US" dirty="0" smtClean="0"/>
              <a:t>calls itself N times on data of size N/2.</a:t>
            </a:r>
          </a:p>
          <a:p>
            <a:pPr lvl="1"/>
            <a:r>
              <a:rPr lang="en-US" dirty="0" smtClean="0"/>
              <a:t>takes O(1) time to combine the results.</a:t>
            </a:r>
            <a:endParaRPr lang="en-US" dirty="0"/>
          </a:p>
          <a:p>
            <a:r>
              <a:rPr lang="en-US" dirty="0" smtClean="0"/>
              <a:t>How do we write this recurrence?</a:t>
            </a:r>
            <a:endParaRPr lang="en-US" sz="3200" dirty="0" smtClean="0">
              <a:cs typeface="Courier New" panose="020703090202050204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59004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Solving Recurrences: Example</a:t>
            </a:r>
            <a:r>
              <a:rPr lang="el-GR" dirty="0" smtClean="0"/>
              <a:t> </a:t>
            </a:r>
            <a:r>
              <a:rPr lang="en-US" dirty="0" smtClean="0"/>
              <a:t>4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Suppose that we have an algorithm that at each step:</a:t>
                </a:r>
              </a:p>
              <a:p>
                <a:pPr lvl="1"/>
                <a:r>
                  <a:rPr lang="en-US" dirty="0"/>
                  <a:t>calls itself N times on data of size N/2.</a:t>
                </a:r>
              </a:p>
              <a:p>
                <a:pPr lvl="1"/>
                <a:r>
                  <a:rPr lang="en-US" dirty="0"/>
                  <a:t>takes O(1) time to combine the results.</a:t>
                </a:r>
              </a:p>
              <a:p>
                <a:r>
                  <a:rPr lang="en-US" dirty="0" smtClean="0"/>
                  <a:t>How do we write this recurrence? Let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dirty="0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/>
                          </a:rPr>
                          <m:t>n</m:t>
                        </m:r>
                        <m:r>
                          <a:rPr lang="en-US" b="0" i="0" dirty="0" smtClean="0">
                            <a:latin typeface="Cambria Math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en-US" i="0" dirty="0" smtClean="0"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b="0" i="1" dirty="0" smtClean="0">
                            <a:latin typeface="Cambria Math"/>
                          </a:rPr>
                          <m:t>𝑁</m:t>
                        </m:r>
                      </m:e>
                    </m:func>
                  </m:oMath>
                </a14:m>
                <a:r>
                  <a:rPr lang="en-US" dirty="0" smtClean="0"/>
                  <a:t>.</a:t>
                </a:r>
              </a:p>
              <a:p>
                <a:pPr>
                  <a:spcAft>
                    <a:spcPts val="1000"/>
                  </a:spcAft>
                </a:pP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  <a:cs typeface="Courier New" panose="02070309020205020404" pitchFamily="49" charset="0"/>
                      </a:rPr>
                      <m:t>𝑔</m:t>
                    </m:r>
                    <m:r>
                      <a:rPr lang="en-US" sz="2400" i="1" dirty="0" smtClean="0">
                        <a:latin typeface="Cambria Math"/>
                        <a:cs typeface="Courier New" panose="02070309020205020404" pitchFamily="49" charset="0"/>
                      </a:rPr>
                      <m:t>(2</m:t>
                    </m:r>
                    <m:r>
                      <a:rPr lang="en-US" sz="2400" b="0" i="1" baseline="30000" dirty="0" smtClean="0">
                        <a:latin typeface="Cambria Math"/>
                        <a:cs typeface="Courier New" panose="02070309020205020404" pitchFamily="49" charset="0"/>
                      </a:rPr>
                      <m:t>𝑛</m:t>
                    </m:r>
                    <m:r>
                      <a:rPr lang="en-US" sz="2400" i="1" dirty="0" smtClean="0">
                        <a:latin typeface="Cambria Math"/>
                        <a:cs typeface="Courier New" panose="02070309020205020404" pitchFamily="49" charset="0"/>
                      </a:rPr>
                      <m:t>) =</m:t>
                    </m:r>
                    <m:sSup>
                      <m:sSupPr>
                        <m:ctrlPr>
                          <a:rPr lang="en-US" sz="2400" i="1" dirty="0">
                            <a:latin typeface="Cambria Math"/>
                            <a:cs typeface="Courier New" panose="02070309020205020404" pitchFamily="49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latin typeface="Cambria Math"/>
                            <a:cs typeface="Courier New" panose="02070309020205020404" pitchFamily="49" charset="0"/>
                          </a:rPr>
                          <m:t>2</m:t>
                        </m:r>
                      </m:e>
                      <m:sup>
                        <m:r>
                          <a:rPr lang="en-US" sz="2400" i="1" dirty="0">
                            <a:latin typeface="Cambria Math"/>
                            <a:cs typeface="Courier New" panose="02070309020205020404" pitchFamily="49" charset="0"/>
                          </a:rPr>
                          <m:t>𝑛</m:t>
                        </m:r>
                      </m:sup>
                    </m:sSup>
                    <m:r>
                      <a:rPr lang="en-US" sz="2400" b="0" i="1" dirty="0" smtClean="0">
                        <a:latin typeface="Cambria Math"/>
                        <a:cs typeface="Courier New" panose="02070309020205020404" pitchFamily="49" charset="0"/>
                      </a:rPr>
                      <m:t>𝑔</m:t>
                    </m:r>
                    <m:r>
                      <a:rPr lang="en-US" sz="2400" i="1" dirty="0" smtClean="0">
                        <a:latin typeface="Cambria Math"/>
                        <a:cs typeface="Courier New" panose="02070309020205020404" pitchFamily="49" charset="0"/>
                      </a:rPr>
                      <m:t>(</m:t>
                    </m:r>
                    <m:sSup>
                      <m:sSupPr>
                        <m:ctrlPr>
                          <a:rPr lang="en-US" sz="2400" i="1" dirty="0" smtClean="0">
                            <a:latin typeface="Cambria Math"/>
                            <a:cs typeface="Courier New" panose="02070309020205020404" pitchFamily="49" charset="0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latin typeface="Cambria Math"/>
                            <a:cs typeface="Courier New" panose="02070309020205020404" pitchFamily="49" charset="0"/>
                          </a:rPr>
                          <m:t>2</m:t>
                        </m:r>
                      </m:e>
                      <m:sup>
                        <m:r>
                          <a:rPr lang="en-US" sz="2400" b="0" i="1" dirty="0" smtClean="0">
                            <a:latin typeface="Cambria Math"/>
                            <a:cs typeface="Courier New" panose="02070309020205020404" pitchFamily="49" charset="0"/>
                          </a:rPr>
                          <m:t>𝑛</m:t>
                        </m:r>
                        <m:r>
                          <a:rPr lang="en-US" sz="2400" b="0" i="1" dirty="0" smtClean="0">
                            <a:latin typeface="Cambria Math"/>
                            <a:cs typeface="Courier New" panose="02070309020205020404" pitchFamily="49" charset="0"/>
                          </a:rPr>
                          <m:t>−1</m:t>
                        </m:r>
                      </m:sup>
                    </m:sSup>
                    <m:r>
                      <a:rPr lang="en-US" sz="2400" i="1" dirty="0" smtClean="0">
                        <a:latin typeface="Cambria Math"/>
                        <a:cs typeface="Courier New" panose="02070309020205020404" pitchFamily="49" charset="0"/>
                      </a:rPr>
                      <m:t>)+</m:t>
                    </m:r>
                    <m:r>
                      <a:rPr lang="en-US" sz="2400" b="0" i="1" dirty="0" smtClean="0">
                        <a:latin typeface="Cambria Math"/>
                        <a:cs typeface="Courier New" panose="02070309020205020404" pitchFamily="49" charset="0"/>
                      </a:rPr>
                      <m:t>1</m:t>
                    </m:r>
                  </m:oMath>
                </a14:m>
                <a:endParaRPr lang="en-US" sz="2400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Aft>
                    <a:spcPts val="10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/>
                          <a:cs typeface="Courier New" panose="02070309020205020404" pitchFamily="49" charset="0"/>
                        </a:rPr>
                        <m:t>      </m:t>
                      </m:r>
                      <m:r>
                        <a:rPr lang="en-US" sz="2400" b="0" i="1" dirty="0" smtClean="0">
                          <a:latin typeface="Cambria Math"/>
                          <a:cs typeface="Courier New" panose="02070309020205020404" pitchFamily="49" charset="0"/>
                        </a:rPr>
                        <m:t>          </m:t>
                      </m:r>
                      <m:r>
                        <a:rPr lang="en-US" sz="2400" i="1" dirty="0" smtClean="0">
                          <a:latin typeface="Cambria Math"/>
                          <a:cs typeface="Courier New" panose="02070309020205020404" pitchFamily="49" charset="0"/>
                        </a:rPr>
                        <m:t> =</m:t>
                      </m:r>
                      <m:sSup>
                        <m:sSupPr>
                          <m:ctrlPr>
                            <a:rPr lang="en-US" sz="2400" i="1" dirty="0">
                              <a:latin typeface="Cambria Math"/>
                              <a:cs typeface="Courier New" panose="02070309020205020404" pitchFamily="49" charset="0"/>
                            </a:rPr>
                          </m:ctrlPr>
                        </m:sSupPr>
                        <m:e>
                          <m:r>
                            <a:rPr lang="en-US" sz="2400" i="1" dirty="0">
                              <a:latin typeface="Cambria Math"/>
                              <a:cs typeface="Courier New" panose="02070309020205020404" pitchFamily="49" charset="0"/>
                            </a:rPr>
                            <m:t>2</m:t>
                          </m:r>
                        </m:e>
                        <m:sup>
                          <m:r>
                            <a:rPr lang="en-US" sz="2400" i="1" dirty="0">
                              <a:latin typeface="Cambria Math"/>
                              <a:cs typeface="Courier New" panose="02070309020205020404" pitchFamily="49" charset="0"/>
                            </a:rPr>
                            <m:t>𝑛</m:t>
                          </m:r>
                        </m:sup>
                      </m:sSup>
                      <m:sSup>
                        <m:sSupPr>
                          <m:ctrlPr>
                            <a:rPr lang="en-US" sz="2400" i="1" dirty="0">
                              <a:latin typeface="Cambria Math"/>
                              <a:cs typeface="Courier New" panose="02070309020205020404" pitchFamily="49" charset="0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latin typeface="Cambria Math"/>
                              <a:cs typeface="Courier New" panose="02070309020205020404" pitchFamily="49" charset="0"/>
                            </a:rPr>
                            <m:t> </m:t>
                          </m:r>
                          <m:r>
                            <a:rPr lang="en-US" sz="2400" i="1" dirty="0">
                              <a:latin typeface="Cambria Math"/>
                              <a:cs typeface="Courier New" panose="02070309020205020404" pitchFamily="49" charset="0"/>
                            </a:rPr>
                            <m:t>2</m:t>
                          </m:r>
                        </m:e>
                        <m:sup>
                          <m:r>
                            <a:rPr lang="en-US" sz="2400" i="1" dirty="0">
                              <a:latin typeface="Cambria Math"/>
                              <a:cs typeface="Courier New" panose="02070309020205020404" pitchFamily="49" charset="0"/>
                            </a:rPr>
                            <m:t>𝑛</m:t>
                          </m:r>
                          <m:r>
                            <a:rPr lang="en-US" sz="2400" i="1" dirty="0">
                              <a:latin typeface="Cambria Math"/>
                              <a:cs typeface="Courier New" panose="02070309020205020404" pitchFamily="49" charset="0"/>
                            </a:rPr>
                            <m:t>−1</m:t>
                          </m:r>
                        </m:sup>
                      </m:sSup>
                      <m:r>
                        <a:rPr lang="en-US" sz="2400" i="1" dirty="0" smtClean="0">
                          <a:latin typeface="Cambria Math"/>
                          <a:cs typeface="Courier New" panose="02070309020205020404" pitchFamily="49" charset="0"/>
                        </a:rPr>
                        <m:t>𝑔</m:t>
                      </m:r>
                      <m:d>
                        <m:dPr>
                          <m:ctrlPr>
                            <a:rPr lang="en-US" sz="2400" i="1" dirty="0" smtClean="0">
                              <a:latin typeface="Cambria Math"/>
                              <a:cs typeface="Courier New" panose="02070309020205020404" pitchFamily="49" charset="0"/>
                            </a:rPr>
                          </m:ctrlPr>
                        </m:dPr>
                        <m:e>
                          <m:r>
                            <a:rPr lang="en-US" sz="2400" i="1" dirty="0" smtClean="0">
                              <a:latin typeface="Cambria Math"/>
                              <a:cs typeface="Courier New" panose="02070309020205020404" pitchFamily="49" charset="0"/>
                            </a:rPr>
                            <m:t>𝑁</m:t>
                          </m:r>
                          <m:r>
                            <a:rPr lang="en-US" sz="2400" i="1" dirty="0" smtClean="0">
                              <a:latin typeface="Cambria Math"/>
                              <a:cs typeface="Courier New" panose="02070309020205020404" pitchFamily="49" charset="0"/>
                            </a:rPr>
                            <m:t>−2</m:t>
                          </m:r>
                        </m:e>
                      </m:d>
                      <m:r>
                        <a:rPr lang="en-US" sz="2400" i="1" dirty="0" smtClean="0">
                          <a:latin typeface="Cambria Math"/>
                          <a:cs typeface="Courier New" panose="02070309020205020404" pitchFamily="49" charset="0"/>
                        </a:rPr>
                        <m:t>+</m:t>
                      </m:r>
                      <m:sSup>
                        <m:sSupPr>
                          <m:ctrlPr>
                            <a:rPr lang="en-US" sz="2400" i="1" dirty="0">
                              <a:latin typeface="Cambria Math"/>
                              <a:cs typeface="Courier New" panose="02070309020205020404" pitchFamily="49" charset="0"/>
                            </a:rPr>
                          </m:ctrlPr>
                        </m:sSupPr>
                        <m:e>
                          <m:r>
                            <a:rPr lang="en-US" sz="2400" i="1" dirty="0">
                              <a:latin typeface="Cambria Math"/>
                              <a:cs typeface="Courier New" panose="02070309020205020404" pitchFamily="49" charset="0"/>
                            </a:rPr>
                            <m:t>2</m:t>
                          </m:r>
                        </m:e>
                        <m:sup>
                          <m:r>
                            <a:rPr lang="en-US" sz="2400" i="1" dirty="0">
                              <a:latin typeface="Cambria Math"/>
                              <a:cs typeface="Courier New" panose="02070309020205020404" pitchFamily="49" charset="0"/>
                            </a:rPr>
                            <m:t>𝑛</m:t>
                          </m:r>
                        </m:sup>
                      </m:sSup>
                      <m:r>
                        <a:rPr lang="en-US" sz="2400" b="0" i="1" dirty="0" smtClean="0">
                          <a:latin typeface="Cambria Math"/>
                          <a:cs typeface="Courier New" panose="02070309020205020404" pitchFamily="49" charset="0"/>
                        </a:rPr>
                        <m:t>+1</m:t>
                      </m:r>
                    </m:oMath>
                  </m:oMathPara>
                </a14:m>
                <a:endParaRPr lang="en-US" sz="2400" baseline="30000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Aft>
                    <a:spcPts val="10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/>
                          <a:cs typeface="Courier New" panose="02070309020205020404" pitchFamily="49" charset="0"/>
                        </a:rPr>
                        <m:t>      </m:t>
                      </m:r>
                      <m:r>
                        <a:rPr lang="en-US" sz="2400" b="0" i="1" dirty="0" smtClean="0">
                          <a:latin typeface="Cambria Math"/>
                          <a:cs typeface="Courier New" panose="02070309020205020404" pitchFamily="49" charset="0"/>
                        </a:rPr>
                        <m:t>          </m:t>
                      </m:r>
                      <m:r>
                        <a:rPr lang="en-US" sz="2400" i="1" dirty="0" smtClean="0">
                          <a:latin typeface="Cambria Math"/>
                          <a:cs typeface="Courier New" panose="02070309020205020404" pitchFamily="49" charset="0"/>
                        </a:rPr>
                        <m:t> =</m:t>
                      </m:r>
                      <m:sSup>
                        <m:sSupPr>
                          <m:ctrlPr>
                            <a:rPr lang="en-US" sz="2400" i="1" dirty="0">
                              <a:latin typeface="Cambria Math"/>
                              <a:cs typeface="Courier New" panose="02070309020205020404" pitchFamily="49" charset="0"/>
                            </a:rPr>
                          </m:ctrlPr>
                        </m:sSupPr>
                        <m:e>
                          <m:r>
                            <a:rPr lang="en-US" sz="2400" i="1" dirty="0">
                              <a:latin typeface="Cambria Math"/>
                              <a:cs typeface="Courier New" panose="02070309020205020404" pitchFamily="49" charset="0"/>
                            </a:rPr>
                            <m:t>2</m:t>
                          </m:r>
                        </m:e>
                        <m:sup>
                          <m:r>
                            <a:rPr lang="en-US" sz="2400" i="1" dirty="0">
                              <a:latin typeface="Cambria Math"/>
                              <a:cs typeface="Courier New" panose="02070309020205020404" pitchFamily="49" charset="0"/>
                            </a:rPr>
                            <m:t>𝑛</m:t>
                          </m:r>
                        </m:sup>
                      </m:sSup>
                      <m:sSup>
                        <m:sSupPr>
                          <m:ctrlPr>
                            <a:rPr lang="en-US" sz="2400" i="1" dirty="0">
                              <a:latin typeface="Cambria Math"/>
                              <a:cs typeface="Courier New" panose="02070309020205020404" pitchFamily="49" charset="0"/>
                            </a:rPr>
                          </m:ctrlPr>
                        </m:sSupPr>
                        <m:e>
                          <m:r>
                            <a:rPr lang="en-US" sz="2400" i="1" dirty="0">
                              <a:latin typeface="Cambria Math"/>
                              <a:cs typeface="Courier New" panose="02070309020205020404" pitchFamily="49" charset="0"/>
                            </a:rPr>
                            <m:t> 2</m:t>
                          </m:r>
                        </m:e>
                        <m:sup>
                          <m:r>
                            <a:rPr lang="en-US" sz="2400" i="1" dirty="0">
                              <a:latin typeface="Cambria Math"/>
                              <a:cs typeface="Courier New" panose="02070309020205020404" pitchFamily="49" charset="0"/>
                            </a:rPr>
                            <m:t>𝑛</m:t>
                          </m:r>
                          <m:r>
                            <a:rPr lang="en-US" sz="2400" i="1" dirty="0">
                              <a:latin typeface="Cambria Math"/>
                              <a:cs typeface="Courier New" panose="02070309020205020404" pitchFamily="49" charset="0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en-US" sz="2400" i="1" dirty="0">
                              <a:latin typeface="Cambria Math"/>
                              <a:cs typeface="Courier New" panose="02070309020205020404" pitchFamily="49" charset="0"/>
                            </a:rPr>
                          </m:ctrlPr>
                        </m:sSupPr>
                        <m:e>
                          <m:r>
                            <a:rPr lang="en-US" sz="2400" i="1" dirty="0">
                              <a:latin typeface="Cambria Math"/>
                              <a:cs typeface="Courier New" panose="02070309020205020404" pitchFamily="49" charset="0"/>
                            </a:rPr>
                            <m:t> 2</m:t>
                          </m:r>
                        </m:e>
                        <m:sup>
                          <m:r>
                            <a:rPr lang="en-US" sz="2400" i="1" dirty="0">
                              <a:latin typeface="Cambria Math"/>
                              <a:cs typeface="Courier New" panose="02070309020205020404" pitchFamily="49" charset="0"/>
                            </a:rPr>
                            <m:t>𝑛</m:t>
                          </m:r>
                          <m:r>
                            <a:rPr lang="en-US" sz="2400" i="1" dirty="0">
                              <a:latin typeface="Cambria Math"/>
                              <a:cs typeface="Courier New" panose="02070309020205020404" pitchFamily="49" charset="0"/>
                            </a:rPr>
                            <m:t>−2</m:t>
                          </m:r>
                        </m:sup>
                      </m:sSup>
                      <m:r>
                        <a:rPr lang="en-US" sz="2400" i="1" dirty="0">
                          <a:latin typeface="Cambria Math"/>
                          <a:cs typeface="Courier New" panose="02070309020205020404" pitchFamily="49" charset="0"/>
                        </a:rPr>
                        <m:t>𝑔</m:t>
                      </m:r>
                      <m:d>
                        <m:dPr>
                          <m:ctrlPr>
                            <a:rPr lang="en-US" sz="2400" i="1" dirty="0">
                              <a:latin typeface="Cambria Math"/>
                              <a:cs typeface="Courier New" panose="02070309020205020404" pitchFamily="49" charset="0"/>
                            </a:rPr>
                          </m:ctrlPr>
                        </m:dPr>
                        <m:e>
                          <m:r>
                            <a:rPr lang="en-US" sz="2400" i="1" dirty="0">
                              <a:latin typeface="Cambria Math"/>
                              <a:cs typeface="Courier New" panose="02070309020205020404" pitchFamily="49" charset="0"/>
                            </a:rPr>
                            <m:t>𝑁</m:t>
                          </m:r>
                          <m:r>
                            <a:rPr lang="en-US" sz="2400" i="1" dirty="0">
                              <a:latin typeface="Cambria Math"/>
                              <a:cs typeface="Courier New" panose="02070309020205020404" pitchFamily="49" charset="0"/>
                            </a:rPr>
                            <m:t>−3</m:t>
                          </m:r>
                        </m:e>
                      </m:d>
                      <m:r>
                        <a:rPr lang="en-US" sz="2400" i="1" dirty="0">
                          <a:latin typeface="Cambria Math"/>
                          <a:cs typeface="Courier New" panose="02070309020205020404" pitchFamily="49" charset="0"/>
                        </a:rPr>
                        <m:t>+</m:t>
                      </m:r>
                      <m:sSup>
                        <m:sSupPr>
                          <m:ctrlPr>
                            <a:rPr lang="en-US" sz="2400" i="1" dirty="0">
                              <a:latin typeface="Cambria Math"/>
                              <a:cs typeface="Courier New" panose="02070309020205020404" pitchFamily="49" charset="0"/>
                            </a:rPr>
                          </m:ctrlPr>
                        </m:sSupPr>
                        <m:e>
                          <m:r>
                            <a:rPr lang="en-US" sz="2400" i="1" dirty="0">
                              <a:latin typeface="Cambria Math"/>
                              <a:cs typeface="Courier New" panose="02070309020205020404" pitchFamily="49" charset="0"/>
                            </a:rPr>
                            <m:t>2</m:t>
                          </m:r>
                        </m:e>
                        <m:sup>
                          <m:r>
                            <a:rPr lang="en-US" sz="2400" i="1" dirty="0">
                              <a:latin typeface="Cambria Math"/>
                              <a:cs typeface="Courier New" panose="02070309020205020404" pitchFamily="49" charset="0"/>
                            </a:rPr>
                            <m:t>𝑛</m:t>
                          </m:r>
                        </m:sup>
                      </m:sSup>
                      <m:sSup>
                        <m:sSupPr>
                          <m:ctrlPr>
                            <a:rPr lang="en-US" sz="2400" i="1" dirty="0">
                              <a:latin typeface="Cambria Math"/>
                              <a:cs typeface="Courier New" panose="02070309020205020404" pitchFamily="49" charset="0"/>
                            </a:rPr>
                          </m:ctrlPr>
                        </m:sSupPr>
                        <m:e>
                          <m:r>
                            <a:rPr lang="en-US" sz="2400" i="1" dirty="0">
                              <a:latin typeface="Cambria Math"/>
                              <a:cs typeface="Courier New" panose="02070309020205020404" pitchFamily="49" charset="0"/>
                            </a:rPr>
                            <m:t> 2</m:t>
                          </m:r>
                        </m:e>
                        <m:sup>
                          <m:r>
                            <a:rPr lang="en-US" sz="2400" i="1" dirty="0">
                              <a:latin typeface="Cambria Math"/>
                              <a:cs typeface="Courier New" panose="02070309020205020404" pitchFamily="49" charset="0"/>
                            </a:rPr>
                            <m:t>𝑛</m:t>
                          </m:r>
                          <m:r>
                            <a:rPr lang="en-US" sz="2400" i="1" dirty="0">
                              <a:latin typeface="Cambria Math"/>
                              <a:cs typeface="Courier New" panose="02070309020205020404" pitchFamily="49" charset="0"/>
                            </a:rPr>
                            <m:t>−1</m:t>
                          </m:r>
                        </m:sup>
                      </m:sSup>
                      <m:r>
                        <a:rPr lang="en-US" sz="2400" i="1" dirty="0">
                          <a:latin typeface="Cambria Math"/>
                          <a:cs typeface="Courier New" panose="02070309020205020404" pitchFamily="49" charset="0"/>
                        </a:rPr>
                        <m:t>+</m:t>
                      </m:r>
                      <m:sSup>
                        <m:sSupPr>
                          <m:ctrlPr>
                            <a:rPr lang="en-US" sz="2400" i="1" dirty="0">
                              <a:latin typeface="Cambria Math"/>
                              <a:cs typeface="Courier New" panose="02070309020205020404" pitchFamily="49" charset="0"/>
                            </a:rPr>
                          </m:ctrlPr>
                        </m:sSupPr>
                        <m:e>
                          <m:r>
                            <a:rPr lang="en-US" sz="2400" i="1" dirty="0">
                              <a:latin typeface="Cambria Math"/>
                              <a:cs typeface="Courier New" panose="02070309020205020404" pitchFamily="49" charset="0"/>
                            </a:rPr>
                            <m:t>2</m:t>
                          </m:r>
                        </m:e>
                        <m:sup>
                          <m:r>
                            <a:rPr lang="en-US" sz="2400" i="1" dirty="0">
                              <a:latin typeface="Cambria Math"/>
                              <a:cs typeface="Courier New" panose="02070309020205020404" pitchFamily="49" charset="0"/>
                            </a:rPr>
                            <m:t>𝑛</m:t>
                          </m:r>
                        </m:sup>
                      </m:sSup>
                      <m:r>
                        <a:rPr lang="en-US" sz="2400" i="1" dirty="0">
                          <a:latin typeface="Cambria Math"/>
                          <a:cs typeface="Courier New" panose="02070309020205020404" pitchFamily="49" charset="0"/>
                        </a:rPr>
                        <m:t>+1</m:t>
                      </m:r>
                    </m:oMath>
                  </m:oMathPara>
                </a14:m>
                <a:endParaRPr lang="en-US" sz="2400" baseline="30000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Aft>
                    <a:spcPts val="10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  <a:cs typeface="Courier New" panose="02070309020205020404" pitchFamily="49" charset="0"/>
                        </a:rPr>
                        <m:t>                 =  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  <a:cs typeface="Courier New" panose="02070309020205020404" pitchFamily="49" charset="0"/>
                            </a:rPr>
                          </m:ctrlPr>
                        </m:dPr>
                        <m:e>
                          <m:nary>
                            <m:naryPr>
                              <m:chr m:val="∏"/>
                              <m:ctrlPr>
                                <a:rPr lang="en-US" sz="2400" i="1">
                                  <a:latin typeface="Cambria Math"/>
                                  <a:cs typeface="Courier New" panose="02070309020205020404" pitchFamily="49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400" i="1">
                                  <a:latin typeface="Cambria Math"/>
                                  <a:cs typeface="Courier New" panose="02070309020205020404" pitchFamily="49" charset="0"/>
                                </a:rPr>
                                <m:t>𝑘</m:t>
                              </m:r>
                              <m:r>
                                <a:rPr lang="en-US" sz="2400" i="1">
                                  <a:latin typeface="Cambria Math"/>
                                  <a:cs typeface="Courier New" panose="02070309020205020404" pitchFamily="49" charset="0"/>
                                </a:rPr>
                                <m:t>=</m:t>
                              </m:r>
                              <m:r>
                                <a:rPr lang="en-US" sz="2400" i="1">
                                  <a:latin typeface="Cambria Math"/>
                                  <a:cs typeface="Courier New" panose="02070309020205020404" pitchFamily="49" charset="0"/>
                                </a:rPr>
                                <m:t>𝑛</m:t>
                              </m:r>
                              <m:r>
                                <a:rPr lang="en-US" sz="2400" i="1">
                                  <a:latin typeface="Cambria Math"/>
                                  <a:cs typeface="Courier New" panose="02070309020205020404" pitchFamily="49" charset="0"/>
                                </a:rPr>
                                <m:t>−2</m:t>
                              </m:r>
                            </m:sub>
                            <m:sup>
                              <m:r>
                                <a:rPr lang="en-US" sz="2400" i="1">
                                  <a:latin typeface="Cambria Math"/>
                                  <a:cs typeface="Courier New" panose="02070309020205020404" pitchFamily="49" charset="0"/>
                                </a:rPr>
                                <m:t>𝑛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sz="2400" i="1">
                                      <a:latin typeface="Cambria Math"/>
                                      <a:cs typeface="Courier New" panose="02070309020205020404" pitchFamily="49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/>
                                      <a:cs typeface="Courier New" panose="02070309020205020404" pitchFamily="49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/>
                                      <a:cs typeface="Courier New" panose="02070309020205020404" pitchFamily="49" charset="0"/>
                                    </a:rPr>
                                    <m:t>𝑛</m:t>
                                  </m:r>
                                </m:sup>
                              </m:sSup>
                            </m:e>
                          </m:nary>
                        </m:e>
                      </m:d>
                      <m:r>
                        <a:rPr lang="en-US" sz="2400" b="0" i="1" smtClean="0">
                          <a:latin typeface="Cambria Math"/>
                          <a:cs typeface="Courier New" panose="02070309020205020404" pitchFamily="49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/>
                          <a:cs typeface="Courier New" panose="02070309020205020404" pitchFamily="49" charset="0"/>
                        </a:rPr>
                        <m:t>𝑔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  <a:cs typeface="Courier New" panose="02070309020205020404" pitchFamily="49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  <a:cs typeface="Courier New" panose="02070309020205020404" pitchFamily="49" charset="0"/>
                            </a:rPr>
                            <m:t>𝑁</m:t>
                          </m:r>
                          <m:r>
                            <a:rPr lang="en-US" sz="2400" b="0" i="1" smtClean="0">
                              <a:latin typeface="Cambria Math"/>
                              <a:cs typeface="Courier New" panose="02070309020205020404" pitchFamily="49" charset="0"/>
                            </a:rPr>
                            <m:t>−3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  <a:cs typeface="Courier New" panose="02070309020205020404" pitchFamily="49" charset="0"/>
                        </a:rPr>
                        <m:t>+1+ </m:t>
                      </m:r>
                      <m:nary>
                        <m:naryPr>
                          <m:chr m:val="∑"/>
                          <m:ctrlPr>
                            <a:rPr lang="en-US" sz="2400" b="0" i="1" smtClean="0">
                              <a:latin typeface="Cambria Math"/>
                              <a:cs typeface="Courier New" panose="02070309020205020404" pitchFamily="49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/>
                              <a:cs typeface="Courier New" panose="02070309020205020404" pitchFamily="49" charset="0"/>
                            </a:rPr>
                            <m:t>𝑘</m:t>
                          </m:r>
                          <m:r>
                            <a:rPr lang="en-US" sz="2400" b="0" i="1" smtClean="0">
                              <a:latin typeface="Cambria Math"/>
                              <a:cs typeface="Courier New" panose="02070309020205020404" pitchFamily="49" charset="0"/>
                            </a:rPr>
                            <m:t>=</m:t>
                          </m:r>
                          <m:r>
                            <a:rPr lang="en-US" sz="2400" b="0" i="1" smtClean="0">
                              <a:latin typeface="Cambria Math"/>
                              <a:cs typeface="Courier New" panose="02070309020205020404" pitchFamily="49" charset="0"/>
                            </a:rPr>
                            <m:t>𝑛</m:t>
                          </m:r>
                          <m:r>
                            <a:rPr lang="en-US" sz="2400" b="0" i="1" smtClean="0">
                              <a:latin typeface="Cambria Math"/>
                              <a:cs typeface="Courier New" panose="02070309020205020404" pitchFamily="49" charset="0"/>
                            </a:rPr>
                            <m:t>−1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/>
                              <a:cs typeface="Courier New" panose="02070309020205020404" pitchFamily="49" charset="0"/>
                            </a:rPr>
                            <m:t>𝑛</m:t>
                          </m:r>
                        </m:sup>
                        <m:e>
                          <m:nary>
                            <m:naryPr>
                              <m:chr m:val="∏"/>
                              <m:ctrlPr>
                                <a:rPr lang="en-US" sz="2400" b="0" i="1" smtClean="0">
                                  <a:latin typeface="Cambria Math"/>
                                  <a:cs typeface="Courier New" panose="02070309020205020404" pitchFamily="49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400" b="0" i="1" smtClean="0">
                                  <a:latin typeface="Cambria Math"/>
                                  <a:cs typeface="Courier New" panose="02070309020205020404" pitchFamily="49" charset="0"/>
                                </a:rPr>
                                <m:t>𝑖</m:t>
                              </m:r>
                              <m:r>
                                <a:rPr lang="en-US" sz="2400" b="0" i="1" smtClean="0">
                                  <a:latin typeface="Cambria Math"/>
                                  <a:cs typeface="Courier New" panose="02070309020205020404" pitchFamily="49" charset="0"/>
                                </a:rPr>
                                <m:t>=</m:t>
                              </m:r>
                              <m:r>
                                <a:rPr lang="en-US" sz="2400" b="0" i="1" smtClean="0">
                                  <a:latin typeface="Cambria Math"/>
                                  <a:cs typeface="Courier New" panose="02070309020205020404" pitchFamily="49" charset="0"/>
                                </a:rPr>
                                <m:t>𝑘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/>
                                  <a:cs typeface="Courier New" panose="02070309020205020404" pitchFamily="49" charset="0"/>
                                </a:rPr>
                                <m:t>𝑛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sz="2400" i="1" dirty="0">
                                      <a:latin typeface="Cambria Math"/>
                                      <a:cs typeface="Courier New" panose="02070309020205020404" pitchFamily="49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 dirty="0">
                                      <a:latin typeface="Cambria Math"/>
                                      <a:cs typeface="Courier New" panose="02070309020205020404" pitchFamily="49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sz="2400" i="1" dirty="0">
                                      <a:latin typeface="Cambria Math"/>
                                      <a:cs typeface="Courier New" panose="02070309020205020404" pitchFamily="49" charset="0"/>
                                    </a:rPr>
                                    <m:t>𝑛</m:t>
                                  </m:r>
                                </m:sup>
                              </m:sSup>
                            </m:e>
                          </m:nary>
                        </m:e>
                      </m:nary>
                    </m:oMath>
                  </m:oMathPara>
                </a14:m>
                <a:endParaRPr lang="en-US" sz="2400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Aft>
                    <a:spcPts val="1000"/>
                  </a:spcAft>
                  <a:buNone/>
                </a:pPr>
                <a:endParaRPr lang="en-US" sz="3200" dirty="0" smtClean="0"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259" t="-1091" r="-11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43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Solving Recurrences: Example</a:t>
            </a:r>
            <a:r>
              <a:rPr lang="el-GR" dirty="0" smtClean="0"/>
              <a:t> </a:t>
            </a:r>
            <a:r>
              <a:rPr lang="en-US" dirty="0" smtClean="0"/>
              <a:t>4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Suppose that we have an algorithm that at each step:</a:t>
                </a:r>
              </a:p>
              <a:p>
                <a:pPr lvl="1"/>
                <a:r>
                  <a:rPr lang="en-US" dirty="0"/>
                  <a:t>calls itself N times on data of size N/2.</a:t>
                </a:r>
              </a:p>
              <a:p>
                <a:pPr lvl="1"/>
                <a:r>
                  <a:rPr lang="en-US" dirty="0"/>
                  <a:t>takes O(1) time to combine the results.</a:t>
                </a:r>
              </a:p>
              <a:p>
                <a:r>
                  <a:rPr lang="en-US" dirty="0" smtClean="0"/>
                  <a:t>How do we write this recurrence? Let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dirty="0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/>
                          </a:rPr>
                          <m:t>n</m:t>
                        </m:r>
                        <m:r>
                          <a:rPr lang="en-US" b="0" i="0" dirty="0" smtClean="0">
                            <a:latin typeface="Cambria Math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en-US" i="0" dirty="0" smtClean="0"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b="0" i="1" dirty="0" smtClean="0">
                            <a:latin typeface="Cambria Math"/>
                          </a:rPr>
                          <m:t>𝑁</m:t>
                        </m:r>
                      </m:e>
                    </m:func>
                  </m:oMath>
                </a14:m>
                <a:r>
                  <a:rPr lang="en-US" dirty="0" smtClean="0"/>
                  <a:t>.</a:t>
                </a:r>
              </a:p>
              <a:p>
                <a:pPr>
                  <a:spcAft>
                    <a:spcPts val="1000"/>
                  </a:spcAft>
                </a:pP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  <a:cs typeface="Courier New" panose="02070309020205020404" pitchFamily="49" charset="0"/>
                      </a:rPr>
                      <m:t>𝑔</m:t>
                    </m:r>
                    <m:r>
                      <a:rPr lang="en-US" sz="2400" i="1" dirty="0" smtClean="0">
                        <a:latin typeface="Cambria Math"/>
                        <a:cs typeface="Courier New" panose="02070309020205020404" pitchFamily="49" charset="0"/>
                      </a:rPr>
                      <m:t>(2</m:t>
                    </m:r>
                    <m:r>
                      <a:rPr lang="en-US" sz="2400" b="0" i="1" baseline="30000" dirty="0" smtClean="0">
                        <a:latin typeface="Cambria Math"/>
                        <a:cs typeface="Courier New" panose="02070309020205020404" pitchFamily="49" charset="0"/>
                      </a:rPr>
                      <m:t>𝑛</m:t>
                    </m:r>
                    <m:r>
                      <a:rPr lang="en-US" sz="2400" i="1" dirty="0" smtClean="0">
                        <a:latin typeface="Cambria Math"/>
                        <a:cs typeface="Courier New" panose="02070309020205020404" pitchFamily="49" charset="0"/>
                      </a:rPr>
                      <m:t>) =</m:t>
                    </m:r>
                    <m:sSup>
                      <m:sSupPr>
                        <m:ctrlPr>
                          <a:rPr lang="en-US" sz="2400" i="1" dirty="0">
                            <a:latin typeface="Cambria Math"/>
                            <a:cs typeface="Courier New" panose="02070309020205020404" pitchFamily="49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latin typeface="Cambria Math"/>
                            <a:cs typeface="Courier New" panose="02070309020205020404" pitchFamily="49" charset="0"/>
                          </a:rPr>
                          <m:t>2</m:t>
                        </m:r>
                      </m:e>
                      <m:sup>
                        <m:r>
                          <a:rPr lang="en-US" sz="2400" i="1" dirty="0">
                            <a:latin typeface="Cambria Math"/>
                            <a:cs typeface="Courier New" panose="02070309020205020404" pitchFamily="49" charset="0"/>
                          </a:rPr>
                          <m:t>𝑛</m:t>
                        </m:r>
                      </m:sup>
                    </m:sSup>
                    <m:r>
                      <a:rPr lang="en-US" sz="2400" b="0" i="1" dirty="0" smtClean="0">
                        <a:latin typeface="Cambria Math"/>
                        <a:cs typeface="Courier New" panose="02070309020205020404" pitchFamily="49" charset="0"/>
                      </a:rPr>
                      <m:t>𝑔</m:t>
                    </m:r>
                    <m:r>
                      <a:rPr lang="en-US" sz="2400" i="1" dirty="0" smtClean="0">
                        <a:latin typeface="Cambria Math"/>
                        <a:cs typeface="Courier New" panose="02070309020205020404" pitchFamily="49" charset="0"/>
                      </a:rPr>
                      <m:t>(</m:t>
                    </m:r>
                    <m:sSup>
                      <m:sSupPr>
                        <m:ctrlPr>
                          <a:rPr lang="en-US" sz="2400" i="1" dirty="0" smtClean="0">
                            <a:latin typeface="Cambria Math"/>
                            <a:cs typeface="Courier New" panose="02070309020205020404" pitchFamily="49" charset="0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latin typeface="Cambria Math"/>
                            <a:cs typeface="Courier New" panose="02070309020205020404" pitchFamily="49" charset="0"/>
                          </a:rPr>
                          <m:t>2</m:t>
                        </m:r>
                      </m:e>
                      <m:sup>
                        <m:r>
                          <a:rPr lang="en-US" sz="2400" b="0" i="1" dirty="0" smtClean="0">
                            <a:latin typeface="Cambria Math"/>
                            <a:cs typeface="Courier New" panose="02070309020205020404" pitchFamily="49" charset="0"/>
                          </a:rPr>
                          <m:t>𝑛</m:t>
                        </m:r>
                        <m:r>
                          <a:rPr lang="en-US" sz="2400" b="0" i="1" dirty="0" smtClean="0">
                            <a:latin typeface="Cambria Math"/>
                            <a:cs typeface="Courier New" panose="02070309020205020404" pitchFamily="49" charset="0"/>
                          </a:rPr>
                          <m:t>−1</m:t>
                        </m:r>
                      </m:sup>
                    </m:sSup>
                    <m:r>
                      <a:rPr lang="en-US" sz="2400" i="1" dirty="0" smtClean="0">
                        <a:latin typeface="Cambria Math"/>
                        <a:cs typeface="Courier New" panose="02070309020205020404" pitchFamily="49" charset="0"/>
                      </a:rPr>
                      <m:t>)+</m:t>
                    </m:r>
                    <m:r>
                      <a:rPr lang="en-US" sz="2400" b="0" i="1" dirty="0" smtClean="0">
                        <a:latin typeface="Cambria Math"/>
                        <a:cs typeface="Courier New" panose="02070309020205020404" pitchFamily="49" charset="0"/>
                      </a:rPr>
                      <m:t>1</m:t>
                    </m:r>
                  </m:oMath>
                </a14:m>
                <a:endParaRPr lang="en-US" sz="2400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Aft>
                    <a:spcPts val="10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/>
                          <a:cs typeface="Courier New" panose="02070309020205020404" pitchFamily="49" charset="0"/>
                        </a:rPr>
                        <m:t>      </m:t>
                      </m:r>
                      <m:r>
                        <a:rPr lang="en-US" sz="2400" b="0" i="1" dirty="0" smtClean="0">
                          <a:latin typeface="Cambria Math"/>
                          <a:cs typeface="Courier New" panose="02070309020205020404" pitchFamily="49" charset="0"/>
                        </a:rPr>
                        <m:t>          </m:t>
                      </m:r>
                      <m:r>
                        <a:rPr lang="en-US" sz="2400" i="1" dirty="0" smtClean="0">
                          <a:latin typeface="Cambria Math"/>
                          <a:cs typeface="Courier New" panose="02070309020205020404" pitchFamily="49" charset="0"/>
                        </a:rPr>
                        <m:t> =</m:t>
                      </m:r>
                      <m:sSup>
                        <m:sSupPr>
                          <m:ctrlPr>
                            <a:rPr lang="en-US" sz="2400" i="1" dirty="0">
                              <a:latin typeface="Cambria Math"/>
                              <a:cs typeface="Courier New" panose="02070309020205020404" pitchFamily="49" charset="0"/>
                            </a:rPr>
                          </m:ctrlPr>
                        </m:sSupPr>
                        <m:e>
                          <m:r>
                            <a:rPr lang="en-US" sz="2400" i="1" dirty="0">
                              <a:latin typeface="Cambria Math"/>
                              <a:cs typeface="Courier New" panose="02070309020205020404" pitchFamily="49" charset="0"/>
                            </a:rPr>
                            <m:t>2</m:t>
                          </m:r>
                        </m:e>
                        <m:sup>
                          <m:r>
                            <a:rPr lang="en-US" sz="2400" i="1" dirty="0">
                              <a:latin typeface="Cambria Math"/>
                              <a:cs typeface="Courier New" panose="02070309020205020404" pitchFamily="49" charset="0"/>
                            </a:rPr>
                            <m:t>𝑛</m:t>
                          </m:r>
                        </m:sup>
                      </m:sSup>
                      <m:sSup>
                        <m:sSupPr>
                          <m:ctrlPr>
                            <a:rPr lang="en-US" sz="2400" i="1" dirty="0">
                              <a:latin typeface="Cambria Math"/>
                              <a:cs typeface="Courier New" panose="02070309020205020404" pitchFamily="49" charset="0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latin typeface="Cambria Math"/>
                              <a:cs typeface="Courier New" panose="02070309020205020404" pitchFamily="49" charset="0"/>
                            </a:rPr>
                            <m:t> </m:t>
                          </m:r>
                          <m:r>
                            <a:rPr lang="en-US" sz="2400" i="1" dirty="0">
                              <a:latin typeface="Cambria Math"/>
                              <a:cs typeface="Courier New" panose="02070309020205020404" pitchFamily="49" charset="0"/>
                            </a:rPr>
                            <m:t>2</m:t>
                          </m:r>
                        </m:e>
                        <m:sup>
                          <m:r>
                            <a:rPr lang="en-US" sz="2400" i="1" dirty="0">
                              <a:latin typeface="Cambria Math"/>
                              <a:cs typeface="Courier New" panose="02070309020205020404" pitchFamily="49" charset="0"/>
                            </a:rPr>
                            <m:t>𝑛</m:t>
                          </m:r>
                          <m:r>
                            <a:rPr lang="en-US" sz="2400" i="1" dirty="0">
                              <a:latin typeface="Cambria Math"/>
                              <a:cs typeface="Courier New" panose="02070309020205020404" pitchFamily="49" charset="0"/>
                            </a:rPr>
                            <m:t>−1</m:t>
                          </m:r>
                        </m:sup>
                      </m:sSup>
                      <m:r>
                        <a:rPr lang="en-US" sz="2400" i="1" dirty="0" smtClean="0">
                          <a:latin typeface="Cambria Math"/>
                          <a:cs typeface="Courier New" panose="02070309020205020404" pitchFamily="49" charset="0"/>
                        </a:rPr>
                        <m:t>𝑔</m:t>
                      </m:r>
                      <m:d>
                        <m:dPr>
                          <m:ctrlPr>
                            <a:rPr lang="en-US" sz="2400" i="1" dirty="0" smtClean="0">
                              <a:latin typeface="Cambria Math"/>
                              <a:cs typeface="Courier New" panose="02070309020205020404" pitchFamily="49" charset="0"/>
                            </a:rPr>
                          </m:ctrlPr>
                        </m:dPr>
                        <m:e>
                          <m:r>
                            <a:rPr lang="en-US" sz="2400" i="1" dirty="0" smtClean="0">
                              <a:latin typeface="Cambria Math"/>
                              <a:cs typeface="Courier New" panose="02070309020205020404" pitchFamily="49" charset="0"/>
                            </a:rPr>
                            <m:t>𝑁</m:t>
                          </m:r>
                          <m:r>
                            <a:rPr lang="en-US" sz="2400" i="1" dirty="0" smtClean="0">
                              <a:latin typeface="Cambria Math"/>
                              <a:cs typeface="Courier New" panose="02070309020205020404" pitchFamily="49" charset="0"/>
                            </a:rPr>
                            <m:t>−2</m:t>
                          </m:r>
                        </m:e>
                      </m:d>
                      <m:r>
                        <a:rPr lang="en-US" sz="2400" i="1" dirty="0" smtClean="0">
                          <a:latin typeface="Cambria Math"/>
                          <a:cs typeface="Courier New" panose="02070309020205020404" pitchFamily="49" charset="0"/>
                        </a:rPr>
                        <m:t>+</m:t>
                      </m:r>
                      <m:sSup>
                        <m:sSupPr>
                          <m:ctrlPr>
                            <a:rPr lang="en-US" sz="2400" i="1" dirty="0">
                              <a:latin typeface="Cambria Math"/>
                              <a:cs typeface="Courier New" panose="02070309020205020404" pitchFamily="49" charset="0"/>
                            </a:rPr>
                          </m:ctrlPr>
                        </m:sSupPr>
                        <m:e>
                          <m:r>
                            <a:rPr lang="en-US" sz="2400" i="1" dirty="0">
                              <a:latin typeface="Cambria Math"/>
                              <a:cs typeface="Courier New" panose="02070309020205020404" pitchFamily="49" charset="0"/>
                            </a:rPr>
                            <m:t>2</m:t>
                          </m:r>
                        </m:e>
                        <m:sup>
                          <m:r>
                            <a:rPr lang="en-US" sz="2400" i="1" dirty="0">
                              <a:latin typeface="Cambria Math"/>
                              <a:cs typeface="Courier New" panose="02070309020205020404" pitchFamily="49" charset="0"/>
                            </a:rPr>
                            <m:t>𝑛</m:t>
                          </m:r>
                        </m:sup>
                      </m:sSup>
                      <m:r>
                        <a:rPr lang="en-US" sz="2400" b="0" i="1" dirty="0" smtClean="0">
                          <a:latin typeface="Cambria Math"/>
                          <a:cs typeface="Courier New" panose="02070309020205020404" pitchFamily="49" charset="0"/>
                        </a:rPr>
                        <m:t>+1</m:t>
                      </m:r>
                    </m:oMath>
                  </m:oMathPara>
                </a14:m>
                <a:endParaRPr lang="en-US" sz="2400" baseline="30000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Aft>
                    <a:spcPts val="10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/>
                          <a:cs typeface="Courier New" panose="02070309020205020404" pitchFamily="49" charset="0"/>
                        </a:rPr>
                        <m:t>      </m:t>
                      </m:r>
                      <m:r>
                        <a:rPr lang="en-US" sz="2400" b="0" i="1" dirty="0" smtClean="0">
                          <a:latin typeface="Cambria Math"/>
                          <a:cs typeface="Courier New" panose="02070309020205020404" pitchFamily="49" charset="0"/>
                        </a:rPr>
                        <m:t>          </m:t>
                      </m:r>
                      <m:r>
                        <a:rPr lang="en-US" sz="2400" i="1" dirty="0" smtClean="0">
                          <a:latin typeface="Cambria Math"/>
                          <a:cs typeface="Courier New" panose="02070309020205020404" pitchFamily="49" charset="0"/>
                        </a:rPr>
                        <m:t> =</m:t>
                      </m:r>
                      <m:sSup>
                        <m:sSupPr>
                          <m:ctrlPr>
                            <a:rPr lang="en-US" sz="2400" i="1" dirty="0">
                              <a:latin typeface="Cambria Math"/>
                              <a:cs typeface="Courier New" panose="02070309020205020404" pitchFamily="49" charset="0"/>
                            </a:rPr>
                          </m:ctrlPr>
                        </m:sSupPr>
                        <m:e>
                          <m:r>
                            <a:rPr lang="en-US" sz="2400" i="1" dirty="0">
                              <a:latin typeface="Cambria Math"/>
                              <a:cs typeface="Courier New" panose="02070309020205020404" pitchFamily="49" charset="0"/>
                            </a:rPr>
                            <m:t>2</m:t>
                          </m:r>
                        </m:e>
                        <m:sup>
                          <m:r>
                            <a:rPr lang="en-US" sz="2400" i="1" dirty="0">
                              <a:latin typeface="Cambria Math"/>
                              <a:cs typeface="Courier New" panose="02070309020205020404" pitchFamily="49" charset="0"/>
                            </a:rPr>
                            <m:t>𝑛</m:t>
                          </m:r>
                        </m:sup>
                      </m:sSup>
                      <m:sSup>
                        <m:sSupPr>
                          <m:ctrlPr>
                            <a:rPr lang="en-US" sz="2400" i="1" dirty="0">
                              <a:latin typeface="Cambria Math"/>
                              <a:cs typeface="Courier New" panose="02070309020205020404" pitchFamily="49" charset="0"/>
                            </a:rPr>
                          </m:ctrlPr>
                        </m:sSupPr>
                        <m:e>
                          <m:r>
                            <a:rPr lang="en-US" sz="2400" i="1" dirty="0">
                              <a:latin typeface="Cambria Math"/>
                              <a:cs typeface="Courier New" panose="02070309020205020404" pitchFamily="49" charset="0"/>
                            </a:rPr>
                            <m:t> 2</m:t>
                          </m:r>
                        </m:e>
                        <m:sup>
                          <m:r>
                            <a:rPr lang="en-US" sz="2400" i="1" dirty="0">
                              <a:latin typeface="Cambria Math"/>
                              <a:cs typeface="Courier New" panose="02070309020205020404" pitchFamily="49" charset="0"/>
                            </a:rPr>
                            <m:t>𝑛</m:t>
                          </m:r>
                          <m:r>
                            <a:rPr lang="en-US" sz="2400" i="1" dirty="0">
                              <a:latin typeface="Cambria Math"/>
                              <a:cs typeface="Courier New" panose="02070309020205020404" pitchFamily="49" charset="0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en-US" sz="2400" i="1" dirty="0">
                              <a:latin typeface="Cambria Math"/>
                              <a:cs typeface="Courier New" panose="02070309020205020404" pitchFamily="49" charset="0"/>
                            </a:rPr>
                          </m:ctrlPr>
                        </m:sSupPr>
                        <m:e>
                          <m:r>
                            <a:rPr lang="en-US" sz="2400" i="1" dirty="0">
                              <a:latin typeface="Cambria Math"/>
                              <a:cs typeface="Courier New" panose="02070309020205020404" pitchFamily="49" charset="0"/>
                            </a:rPr>
                            <m:t> 2</m:t>
                          </m:r>
                        </m:e>
                        <m:sup>
                          <m:r>
                            <a:rPr lang="en-US" sz="2400" i="1" dirty="0">
                              <a:latin typeface="Cambria Math"/>
                              <a:cs typeface="Courier New" panose="02070309020205020404" pitchFamily="49" charset="0"/>
                            </a:rPr>
                            <m:t>𝑛</m:t>
                          </m:r>
                          <m:r>
                            <a:rPr lang="en-US" sz="2400" i="1" dirty="0">
                              <a:latin typeface="Cambria Math"/>
                              <a:cs typeface="Courier New" panose="02070309020205020404" pitchFamily="49" charset="0"/>
                            </a:rPr>
                            <m:t>−2</m:t>
                          </m:r>
                        </m:sup>
                      </m:sSup>
                      <m:r>
                        <a:rPr lang="en-US" sz="2400" i="1" dirty="0">
                          <a:latin typeface="Cambria Math"/>
                          <a:cs typeface="Courier New" panose="02070309020205020404" pitchFamily="49" charset="0"/>
                        </a:rPr>
                        <m:t>𝑔</m:t>
                      </m:r>
                      <m:d>
                        <m:dPr>
                          <m:ctrlPr>
                            <a:rPr lang="en-US" sz="2400" i="1" dirty="0">
                              <a:latin typeface="Cambria Math"/>
                              <a:cs typeface="Courier New" panose="02070309020205020404" pitchFamily="49" charset="0"/>
                            </a:rPr>
                          </m:ctrlPr>
                        </m:dPr>
                        <m:e>
                          <m:r>
                            <a:rPr lang="en-US" sz="2400" i="1" dirty="0">
                              <a:latin typeface="Cambria Math"/>
                              <a:cs typeface="Courier New" panose="02070309020205020404" pitchFamily="49" charset="0"/>
                            </a:rPr>
                            <m:t>𝑁</m:t>
                          </m:r>
                          <m:r>
                            <a:rPr lang="en-US" sz="2400" i="1" dirty="0">
                              <a:latin typeface="Cambria Math"/>
                              <a:cs typeface="Courier New" panose="02070309020205020404" pitchFamily="49" charset="0"/>
                            </a:rPr>
                            <m:t>−3</m:t>
                          </m:r>
                        </m:e>
                      </m:d>
                      <m:r>
                        <a:rPr lang="en-US" sz="2400" i="1" dirty="0">
                          <a:latin typeface="Cambria Math"/>
                          <a:cs typeface="Courier New" panose="02070309020205020404" pitchFamily="49" charset="0"/>
                        </a:rPr>
                        <m:t>+</m:t>
                      </m:r>
                      <m:sSup>
                        <m:sSupPr>
                          <m:ctrlPr>
                            <a:rPr lang="en-US" sz="2400" i="1" dirty="0">
                              <a:latin typeface="Cambria Math"/>
                              <a:cs typeface="Courier New" panose="02070309020205020404" pitchFamily="49" charset="0"/>
                            </a:rPr>
                          </m:ctrlPr>
                        </m:sSupPr>
                        <m:e>
                          <m:r>
                            <a:rPr lang="en-US" sz="2400" i="1" dirty="0">
                              <a:latin typeface="Cambria Math"/>
                              <a:cs typeface="Courier New" panose="02070309020205020404" pitchFamily="49" charset="0"/>
                            </a:rPr>
                            <m:t>2</m:t>
                          </m:r>
                        </m:e>
                        <m:sup>
                          <m:r>
                            <a:rPr lang="en-US" sz="2400" i="1" dirty="0">
                              <a:latin typeface="Cambria Math"/>
                              <a:cs typeface="Courier New" panose="02070309020205020404" pitchFamily="49" charset="0"/>
                            </a:rPr>
                            <m:t>𝑛</m:t>
                          </m:r>
                        </m:sup>
                      </m:sSup>
                      <m:sSup>
                        <m:sSupPr>
                          <m:ctrlPr>
                            <a:rPr lang="en-US" sz="2400" i="1" dirty="0">
                              <a:latin typeface="Cambria Math"/>
                              <a:cs typeface="Courier New" panose="02070309020205020404" pitchFamily="49" charset="0"/>
                            </a:rPr>
                          </m:ctrlPr>
                        </m:sSupPr>
                        <m:e>
                          <m:r>
                            <a:rPr lang="en-US" sz="2400" i="1" dirty="0">
                              <a:latin typeface="Cambria Math"/>
                              <a:cs typeface="Courier New" panose="02070309020205020404" pitchFamily="49" charset="0"/>
                            </a:rPr>
                            <m:t> 2</m:t>
                          </m:r>
                        </m:e>
                        <m:sup>
                          <m:r>
                            <a:rPr lang="en-US" sz="2400" i="1" dirty="0">
                              <a:latin typeface="Cambria Math"/>
                              <a:cs typeface="Courier New" panose="02070309020205020404" pitchFamily="49" charset="0"/>
                            </a:rPr>
                            <m:t>𝑛</m:t>
                          </m:r>
                          <m:r>
                            <a:rPr lang="en-US" sz="2400" i="1" dirty="0">
                              <a:latin typeface="Cambria Math"/>
                              <a:cs typeface="Courier New" panose="02070309020205020404" pitchFamily="49" charset="0"/>
                            </a:rPr>
                            <m:t>−1</m:t>
                          </m:r>
                        </m:sup>
                      </m:sSup>
                      <m:r>
                        <a:rPr lang="en-US" sz="2400" i="1" dirty="0">
                          <a:latin typeface="Cambria Math"/>
                          <a:cs typeface="Courier New" panose="02070309020205020404" pitchFamily="49" charset="0"/>
                        </a:rPr>
                        <m:t>+</m:t>
                      </m:r>
                      <m:sSup>
                        <m:sSupPr>
                          <m:ctrlPr>
                            <a:rPr lang="en-US" sz="2400" i="1" dirty="0">
                              <a:latin typeface="Cambria Math"/>
                              <a:cs typeface="Courier New" panose="02070309020205020404" pitchFamily="49" charset="0"/>
                            </a:rPr>
                          </m:ctrlPr>
                        </m:sSupPr>
                        <m:e>
                          <m:r>
                            <a:rPr lang="en-US" sz="2400" i="1" dirty="0">
                              <a:latin typeface="Cambria Math"/>
                              <a:cs typeface="Courier New" panose="02070309020205020404" pitchFamily="49" charset="0"/>
                            </a:rPr>
                            <m:t>2</m:t>
                          </m:r>
                        </m:e>
                        <m:sup>
                          <m:r>
                            <a:rPr lang="en-US" sz="2400" i="1" dirty="0">
                              <a:latin typeface="Cambria Math"/>
                              <a:cs typeface="Courier New" panose="02070309020205020404" pitchFamily="49" charset="0"/>
                            </a:rPr>
                            <m:t>𝑛</m:t>
                          </m:r>
                        </m:sup>
                      </m:sSup>
                      <m:r>
                        <a:rPr lang="en-US" sz="2400" i="1" dirty="0">
                          <a:latin typeface="Cambria Math"/>
                          <a:cs typeface="Courier New" panose="02070309020205020404" pitchFamily="49" charset="0"/>
                        </a:rPr>
                        <m:t>+1</m:t>
                      </m:r>
                    </m:oMath>
                  </m:oMathPara>
                </a14:m>
                <a:endParaRPr lang="en-US" sz="2400" baseline="30000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Aft>
                    <a:spcPts val="10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  <a:cs typeface="Courier New" panose="02070309020205020404" pitchFamily="49" charset="0"/>
                        </a:rPr>
                        <m:t>                 =  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  <a:cs typeface="Courier New" panose="02070309020205020404" pitchFamily="49" charset="0"/>
                            </a:rPr>
                          </m:ctrlPr>
                        </m:dPr>
                        <m:e>
                          <m:nary>
                            <m:naryPr>
                              <m:chr m:val="∏"/>
                              <m:ctrlPr>
                                <a:rPr lang="en-US" sz="2400" i="1">
                                  <a:latin typeface="Cambria Math"/>
                                  <a:cs typeface="Courier New" panose="02070309020205020404" pitchFamily="49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400" i="1">
                                  <a:latin typeface="Cambria Math"/>
                                  <a:cs typeface="Courier New" panose="02070309020205020404" pitchFamily="49" charset="0"/>
                                </a:rPr>
                                <m:t>𝑘</m:t>
                              </m:r>
                              <m:r>
                                <a:rPr lang="en-US" sz="2400" i="1">
                                  <a:latin typeface="Cambria Math"/>
                                  <a:cs typeface="Courier New" panose="02070309020205020404" pitchFamily="49" charset="0"/>
                                </a:rPr>
                                <m:t>=</m:t>
                              </m:r>
                              <m:r>
                                <a:rPr lang="en-US" sz="2400" i="1">
                                  <a:latin typeface="Cambria Math"/>
                                  <a:cs typeface="Courier New" panose="02070309020205020404" pitchFamily="49" charset="0"/>
                                </a:rPr>
                                <m:t>𝑛</m:t>
                              </m:r>
                              <m:r>
                                <a:rPr lang="en-US" sz="2400" i="1">
                                  <a:latin typeface="Cambria Math"/>
                                  <a:cs typeface="Courier New" panose="02070309020205020404" pitchFamily="49" charset="0"/>
                                </a:rPr>
                                <m:t>−3</m:t>
                              </m:r>
                            </m:sub>
                            <m:sup>
                              <m:r>
                                <a:rPr lang="en-US" sz="2400" i="1">
                                  <a:latin typeface="Cambria Math"/>
                                  <a:cs typeface="Courier New" panose="02070309020205020404" pitchFamily="49" charset="0"/>
                                </a:rPr>
                                <m:t>𝑛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sz="2400" i="1">
                                      <a:latin typeface="Cambria Math"/>
                                      <a:cs typeface="Courier New" panose="02070309020205020404" pitchFamily="49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/>
                                      <a:cs typeface="Courier New" panose="02070309020205020404" pitchFamily="49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/>
                                      <a:cs typeface="Courier New" panose="02070309020205020404" pitchFamily="49" charset="0"/>
                                    </a:rPr>
                                    <m:t>𝑛</m:t>
                                  </m:r>
                                </m:sup>
                              </m:sSup>
                            </m:e>
                          </m:nary>
                        </m:e>
                      </m:d>
                      <m:r>
                        <a:rPr lang="en-US" sz="2400" b="0" i="1" smtClean="0">
                          <a:latin typeface="Cambria Math"/>
                          <a:cs typeface="Courier New" panose="02070309020205020404" pitchFamily="49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/>
                          <a:cs typeface="Courier New" panose="02070309020205020404" pitchFamily="49" charset="0"/>
                        </a:rPr>
                        <m:t>𝑔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  <a:cs typeface="Courier New" panose="02070309020205020404" pitchFamily="49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  <a:cs typeface="Courier New" panose="02070309020205020404" pitchFamily="49" charset="0"/>
                            </a:rPr>
                            <m:t>𝑁</m:t>
                          </m:r>
                          <m:r>
                            <a:rPr lang="en-US" sz="2400" b="0" i="1" smtClean="0">
                              <a:latin typeface="Cambria Math"/>
                              <a:cs typeface="Courier New" panose="02070309020205020404" pitchFamily="49" charset="0"/>
                            </a:rPr>
                            <m:t>−4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  <a:cs typeface="Courier New" panose="02070309020205020404" pitchFamily="49" charset="0"/>
                        </a:rPr>
                        <m:t>+1+ </m:t>
                      </m:r>
                      <m:nary>
                        <m:naryPr>
                          <m:chr m:val="∑"/>
                          <m:ctrlPr>
                            <a:rPr lang="en-US" sz="2400" b="0" i="1" smtClean="0">
                              <a:latin typeface="Cambria Math"/>
                              <a:cs typeface="Courier New" panose="02070309020205020404" pitchFamily="49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/>
                              <a:cs typeface="Courier New" panose="02070309020205020404" pitchFamily="49" charset="0"/>
                            </a:rPr>
                            <m:t>𝑘</m:t>
                          </m:r>
                          <m:r>
                            <a:rPr lang="en-US" sz="2400" b="0" i="1" smtClean="0">
                              <a:latin typeface="Cambria Math"/>
                              <a:cs typeface="Courier New" panose="02070309020205020404" pitchFamily="49" charset="0"/>
                            </a:rPr>
                            <m:t>=</m:t>
                          </m:r>
                          <m:r>
                            <a:rPr lang="en-US" sz="2400" b="0" i="1" smtClean="0">
                              <a:latin typeface="Cambria Math"/>
                              <a:cs typeface="Courier New" panose="02070309020205020404" pitchFamily="49" charset="0"/>
                            </a:rPr>
                            <m:t>𝑛</m:t>
                          </m:r>
                          <m:r>
                            <a:rPr lang="en-US" sz="2400" b="0" i="1" smtClean="0">
                              <a:latin typeface="Cambria Math"/>
                              <a:cs typeface="Courier New" panose="02070309020205020404" pitchFamily="49" charset="0"/>
                            </a:rPr>
                            <m:t>−2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/>
                              <a:cs typeface="Courier New" panose="02070309020205020404" pitchFamily="49" charset="0"/>
                            </a:rPr>
                            <m:t>𝑛</m:t>
                          </m:r>
                        </m:sup>
                        <m:e>
                          <m:nary>
                            <m:naryPr>
                              <m:chr m:val="∏"/>
                              <m:ctrlPr>
                                <a:rPr lang="en-US" sz="2400" b="0" i="1" smtClean="0">
                                  <a:latin typeface="Cambria Math"/>
                                  <a:cs typeface="Courier New" panose="02070309020205020404" pitchFamily="49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400" b="0" i="1" smtClean="0">
                                  <a:latin typeface="Cambria Math"/>
                                  <a:cs typeface="Courier New" panose="02070309020205020404" pitchFamily="49" charset="0"/>
                                </a:rPr>
                                <m:t>𝑖</m:t>
                              </m:r>
                              <m:r>
                                <a:rPr lang="en-US" sz="2400" b="0" i="1" smtClean="0">
                                  <a:latin typeface="Cambria Math"/>
                                  <a:cs typeface="Courier New" panose="02070309020205020404" pitchFamily="49" charset="0"/>
                                </a:rPr>
                                <m:t>=</m:t>
                              </m:r>
                              <m:r>
                                <a:rPr lang="en-US" sz="2400" b="0" i="1" smtClean="0">
                                  <a:latin typeface="Cambria Math"/>
                                  <a:cs typeface="Courier New" panose="02070309020205020404" pitchFamily="49" charset="0"/>
                                </a:rPr>
                                <m:t>𝑘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/>
                                  <a:cs typeface="Courier New" panose="02070309020205020404" pitchFamily="49" charset="0"/>
                                </a:rPr>
                                <m:t>𝑛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sz="2400" i="1" dirty="0">
                                      <a:latin typeface="Cambria Math"/>
                                      <a:cs typeface="Courier New" panose="02070309020205020404" pitchFamily="49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 dirty="0">
                                      <a:latin typeface="Cambria Math"/>
                                      <a:cs typeface="Courier New" panose="02070309020205020404" pitchFamily="49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sz="2400" i="1" dirty="0">
                                      <a:latin typeface="Cambria Math"/>
                                      <a:cs typeface="Courier New" panose="02070309020205020404" pitchFamily="49" charset="0"/>
                                    </a:rPr>
                                    <m:t>𝑛</m:t>
                                  </m:r>
                                </m:sup>
                              </m:sSup>
                            </m:e>
                          </m:nary>
                        </m:e>
                      </m:nary>
                    </m:oMath>
                  </m:oMathPara>
                </a14:m>
                <a:endParaRPr lang="en-US" sz="2400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Aft>
                    <a:spcPts val="1000"/>
                  </a:spcAft>
                  <a:buNone/>
                </a:pPr>
                <a:endParaRPr lang="en-US" sz="3200" dirty="0" smtClean="0"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259" t="-1091" r="-11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83990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Solving Recurrences: Example</a:t>
            </a:r>
            <a:r>
              <a:rPr lang="el-GR" dirty="0" smtClean="0"/>
              <a:t> </a:t>
            </a:r>
            <a:r>
              <a:rPr lang="en-US" dirty="0" smtClean="0"/>
              <a:t>4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Suppose that we have an algorithm that at each step:</a:t>
                </a:r>
              </a:p>
              <a:p>
                <a:pPr lvl="1"/>
                <a:r>
                  <a:rPr lang="en-US" dirty="0"/>
                  <a:t>calls itself N times on data of size N/2.</a:t>
                </a:r>
              </a:p>
              <a:p>
                <a:pPr lvl="1"/>
                <a:r>
                  <a:rPr lang="en-US" dirty="0"/>
                  <a:t>takes O(1) time to combine the results.</a:t>
                </a:r>
              </a:p>
              <a:p>
                <a:r>
                  <a:rPr lang="en-US" dirty="0" smtClean="0"/>
                  <a:t>How do we write this recurrence? Let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dirty="0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/>
                          </a:rPr>
                          <m:t>n</m:t>
                        </m:r>
                        <m:r>
                          <a:rPr lang="en-US" b="0" i="0" dirty="0" smtClean="0">
                            <a:latin typeface="Cambria Math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en-US" i="0" dirty="0" smtClean="0"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b="0" i="1" dirty="0" smtClean="0">
                            <a:latin typeface="Cambria Math"/>
                          </a:rPr>
                          <m:t>𝑁</m:t>
                        </m:r>
                      </m:e>
                    </m:func>
                  </m:oMath>
                </a14:m>
                <a:r>
                  <a:rPr lang="en-US" dirty="0" smtClean="0"/>
                  <a:t>.</a:t>
                </a:r>
              </a:p>
              <a:p>
                <a:pPr>
                  <a:spcAft>
                    <a:spcPts val="1000"/>
                  </a:spcAft>
                </a:pP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  <a:cs typeface="Courier New" panose="02070309020205020404" pitchFamily="49" charset="0"/>
                      </a:rPr>
                      <m:t>𝑔</m:t>
                    </m:r>
                    <m:r>
                      <a:rPr lang="en-US" sz="2400" i="1" dirty="0" smtClean="0">
                        <a:latin typeface="Cambria Math"/>
                        <a:cs typeface="Courier New" panose="02070309020205020404" pitchFamily="49" charset="0"/>
                      </a:rPr>
                      <m:t>(2</m:t>
                    </m:r>
                    <m:r>
                      <a:rPr lang="en-US" sz="2400" b="0" i="1" baseline="30000" dirty="0" smtClean="0">
                        <a:latin typeface="Cambria Math"/>
                        <a:cs typeface="Courier New" panose="02070309020205020404" pitchFamily="49" charset="0"/>
                      </a:rPr>
                      <m:t>𝑛</m:t>
                    </m:r>
                    <m:r>
                      <a:rPr lang="en-US" sz="2400" i="1" dirty="0" smtClean="0">
                        <a:latin typeface="Cambria Math"/>
                        <a:cs typeface="Courier New" panose="02070309020205020404" pitchFamily="49" charset="0"/>
                      </a:rPr>
                      <m:t>) =</m:t>
                    </m:r>
                    <m:sSup>
                      <m:sSupPr>
                        <m:ctrlPr>
                          <a:rPr lang="en-US" sz="2400" i="1" dirty="0">
                            <a:latin typeface="Cambria Math"/>
                            <a:cs typeface="Courier New" panose="02070309020205020404" pitchFamily="49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latin typeface="Cambria Math"/>
                            <a:cs typeface="Courier New" panose="02070309020205020404" pitchFamily="49" charset="0"/>
                          </a:rPr>
                          <m:t>2</m:t>
                        </m:r>
                      </m:e>
                      <m:sup>
                        <m:r>
                          <a:rPr lang="en-US" sz="2400" i="1" dirty="0">
                            <a:latin typeface="Cambria Math"/>
                            <a:cs typeface="Courier New" panose="02070309020205020404" pitchFamily="49" charset="0"/>
                          </a:rPr>
                          <m:t>𝑛</m:t>
                        </m:r>
                      </m:sup>
                    </m:sSup>
                    <m:r>
                      <a:rPr lang="en-US" sz="2400" b="0" i="1" dirty="0" smtClean="0">
                        <a:latin typeface="Cambria Math"/>
                        <a:cs typeface="Courier New" panose="02070309020205020404" pitchFamily="49" charset="0"/>
                      </a:rPr>
                      <m:t>𝑔</m:t>
                    </m:r>
                    <m:r>
                      <a:rPr lang="en-US" sz="2400" i="1" dirty="0" smtClean="0">
                        <a:latin typeface="Cambria Math"/>
                        <a:cs typeface="Courier New" panose="02070309020205020404" pitchFamily="49" charset="0"/>
                      </a:rPr>
                      <m:t>(</m:t>
                    </m:r>
                    <m:sSup>
                      <m:sSupPr>
                        <m:ctrlPr>
                          <a:rPr lang="en-US" sz="2400" i="1" dirty="0" smtClean="0">
                            <a:latin typeface="Cambria Math"/>
                            <a:cs typeface="Courier New" panose="02070309020205020404" pitchFamily="49" charset="0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latin typeface="Cambria Math"/>
                            <a:cs typeface="Courier New" panose="02070309020205020404" pitchFamily="49" charset="0"/>
                          </a:rPr>
                          <m:t>2</m:t>
                        </m:r>
                      </m:e>
                      <m:sup>
                        <m:r>
                          <a:rPr lang="en-US" sz="2400" b="0" i="1" dirty="0" smtClean="0">
                            <a:latin typeface="Cambria Math"/>
                            <a:cs typeface="Courier New" panose="02070309020205020404" pitchFamily="49" charset="0"/>
                          </a:rPr>
                          <m:t>𝑛</m:t>
                        </m:r>
                        <m:r>
                          <a:rPr lang="en-US" sz="2400" b="0" i="1" dirty="0" smtClean="0">
                            <a:latin typeface="Cambria Math"/>
                            <a:cs typeface="Courier New" panose="02070309020205020404" pitchFamily="49" charset="0"/>
                          </a:rPr>
                          <m:t>−1</m:t>
                        </m:r>
                      </m:sup>
                    </m:sSup>
                    <m:r>
                      <a:rPr lang="en-US" sz="2400" i="1" dirty="0" smtClean="0">
                        <a:latin typeface="Cambria Math"/>
                        <a:cs typeface="Courier New" panose="02070309020205020404" pitchFamily="49" charset="0"/>
                      </a:rPr>
                      <m:t>)+</m:t>
                    </m:r>
                    <m:r>
                      <a:rPr lang="en-US" sz="2400" b="0" i="1" dirty="0" smtClean="0">
                        <a:latin typeface="Cambria Math"/>
                        <a:cs typeface="Courier New" panose="02070309020205020404" pitchFamily="49" charset="0"/>
                      </a:rPr>
                      <m:t>1</m:t>
                    </m:r>
                  </m:oMath>
                </a14:m>
                <a:endParaRPr lang="en-US" sz="2400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Aft>
                    <a:spcPts val="10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/>
                          <a:cs typeface="Courier New" panose="02070309020205020404" pitchFamily="49" charset="0"/>
                        </a:rPr>
                        <m:t>      </m:t>
                      </m:r>
                      <m:r>
                        <a:rPr lang="en-US" sz="2400" b="0" i="1" dirty="0" smtClean="0">
                          <a:latin typeface="Cambria Math"/>
                          <a:cs typeface="Courier New" panose="02070309020205020404" pitchFamily="49" charset="0"/>
                        </a:rPr>
                        <m:t>          </m:t>
                      </m:r>
                      <m:r>
                        <a:rPr lang="en-US" sz="2400" i="1" dirty="0" smtClean="0">
                          <a:latin typeface="Cambria Math"/>
                          <a:cs typeface="Courier New" panose="02070309020205020404" pitchFamily="49" charset="0"/>
                        </a:rPr>
                        <m:t> =</m:t>
                      </m:r>
                      <m:sSup>
                        <m:sSupPr>
                          <m:ctrlPr>
                            <a:rPr lang="en-US" sz="2400" i="1" dirty="0">
                              <a:latin typeface="Cambria Math"/>
                              <a:cs typeface="Courier New" panose="02070309020205020404" pitchFamily="49" charset="0"/>
                            </a:rPr>
                          </m:ctrlPr>
                        </m:sSupPr>
                        <m:e>
                          <m:r>
                            <a:rPr lang="en-US" sz="2400" i="1" dirty="0">
                              <a:latin typeface="Cambria Math"/>
                              <a:cs typeface="Courier New" panose="02070309020205020404" pitchFamily="49" charset="0"/>
                            </a:rPr>
                            <m:t>2</m:t>
                          </m:r>
                        </m:e>
                        <m:sup>
                          <m:r>
                            <a:rPr lang="en-US" sz="2400" i="1" dirty="0">
                              <a:latin typeface="Cambria Math"/>
                              <a:cs typeface="Courier New" panose="02070309020205020404" pitchFamily="49" charset="0"/>
                            </a:rPr>
                            <m:t>𝑛</m:t>
                          </m:r>
                        </m:sup>
                      </m:sSup>
                      <m:sSup>
                        <m:sSupPr>
                          <m:ctrlPr>
                            <a:rPr lang="en-US" sz="2400" i="1" dirty="0">
                              <a:latin typeface="Cambria Math"/>
                              <a:cs typeface="Courier New" panose="02070309020205020404" pitchFamily="49" charset="0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latin typeface="Cambria Math"/>
                              <a:cs typeface="Courier New" panose="02070309020205020404" pitchFamily="49" charset="0"/>
                            </a:rPr>
                            <m:t> </m:t>
                          </m:r>
                          <m:r>
                            <a:rPr lang="en-US" sz="2400" i="1" dirty="0">
                              <a:latin typeface="Cambria Math"/>
                              <a:cs typeface="Courier New" panose="02070309020205020404" pitchFamily="49" charset="0"/>
                            </a:rPr>
                            <m:t>2</m:t>
                          </m:r>
                        </m:e>
                        <m:sup>
                          <m:r>
                            <a:rPr lang="en-US" sz="2400" i="1" dirty="0">
                              <a:latin typeface="Cambria Math"/>
                              <a:cs typeface="Courier New" panose="02070309020205020404" pitchFamily="49" charset="0"/>
                            </a:rPr>
                            <m:t>𝑛</m:t>
                          </m:r>
                          <m:r>
                            <a:rPr lang="en-US" sz="2400" i="1" dirty="0">
                              <a:latin typeface="Cambria Math"/>
                              <a:cs typeface="Courier New" panose="02070309020205020404" pitchFamily="49" charset="0"/>
                            </a:rPr>
                            <m:t>−1</m:t>
                          </m:r>
                        </m:sup>
                      </m:sSup>
                      <m:r>
                        <a:rPr lang="en-US" sz="2400" i="1" dirty="0" smtClean="0">
                          <a:latin typeface="Cambria Math"/>
                          <a:cs typeface="Courier New" panose="02070309020205020404" pitchFamily="49" charset="0"/>
                        </a:rPr>
                        <m:t>𝑔</m:t>
                      </m:r>
                      <m:d>
                        <m:dPr>
                          <m:ctrlPr>
                            <a:rPr lang="en-US" sz="2400" i="1" dirty="0" smtClean="0">
                              <a:latin typeface="Cambria Math"/>
                              <a:cs typeface="Courier New" panose="02070309020205020404" pitchFamily="49" charset="0"/>
                            </a:rPr>
                          </m:ctrlPr>
                        </m:dPr>
                        <m:e>
                          <m:r>
                            <a:rPr lang="en-US" sz="2400" i="1" dirty="0" smtClean="0">
                              <a:latin typeface="Cambria Math"/>
                              <a:cs typeface="Courier New" panose="02070309020205020404" pitchFamily="49" charset="0"/>
                            </a:rPr>
                            <m:t>𝑁</m:t>
                          </m:r>
                          <m:r>
                            <a:rPr lang="en-US" sz="2400" i="1" dirty="0" smtClean="0">
                              <a:latin typeface="Cambria Math"/>
                              <a:cs typeface="Courier New" panose="02070309020205020404" pitchFamily="49" charset="0"/>
                            </a:rPr>
                            <m:t>−2</m:t>
                          </m:r>
                        </m:e>
                      </m:d>
                      <m:r>
                        <a:rPr lang="en-US" sz="2400" i="1" dirty="0" smtClean="0">
                          <a:latin typeface="Cambria Math"/>
                          <a:cs typeface="Courier New" panose="02070309020205020404" pitchFamily="49" charset="0"/>
                        </a:rPr>
                        <m:t>+</m:t>
                      </m:r>
                      <m:sSup>
                        <m:sSupPr>
                          <m:ctrlPr>
                            <a:rPr lang="en-US" sz="2400" i="1" dirty="0">
                              <a:latin typeface="Cambria Math"/>
                              <a:cs typeface="Courier New" panose="02070309020205020404" pitchFamily="49" charset="0"/>
                            </a:rPr>
                          </m:ctrlPr>
                        </m:sSupPr>
                        <m:e>
                          <m:r>
                            <a:rPr lang="en-US" sz="2400" i="1" dirty="0">
                              <a:latin typeface="Cambria Math"/>
                              <a:cs typeface="Courier New" panose="02070309020205020404" pitchFamily="49" charset="0"/>
                            </a:rPr>
                            <m:t>2</m:t>
                          </m:r>
                        </m:e>
                        <m:sup>
                          <m:r>
                            <a:rPr lang="en-US" sz="2400" i="1" dirty="0">
                              <a:latin typeface="Cambria Math"/>
                              <a:cs typeface="Courier New" panose="02070309020205020404" pitchFamily="49" charset="0"/>
                            </a:rPr>
                            <m:t>𝑛</m:t>
                          </m:r>
                        </m:sup>
                      </m:sSup>
                      <m:r>
                        <a:rPr lang="en-US" sz="2400" b="0" i="1" dirty="0" smtClean="0">
                          <a:latin typeface="Cambria Math"/>
                          <a:cs typeface="Courier New" panose="02070309020205020404" pitchFamily="49" charset="0"/>
                        </a:rPr>
                        <m:t>+1</m:t>
                      </m:r>
                    </m:oMath>
                  </m:oMathPara>
                </a14:m>
                <a:endParaRPr lang="en-US" sz="2400" baseline="30000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Aft>
                    <a:spcPts val="10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/>
                          <a:cs typeface="Courier New" panose="02070309020205020404" pitchFamily="49" charset="0"/>
                        </a:rPr>
                        <m:t>      </m:t>
                      </m:r>
                      <m:r>
                        <a:rPr lang="en-US" sz="2400" b="0" i="1" dirty="0" smtClean="0">
                          <a:latin typeface="Cambria Math"/>
                          <a:cs typeface="Courier New" panose="02070309020205020404" pitchFamily="49" charset="0"/>
                        </a:rPr>
                        <m:t>          </m:t>
                      </m:r>
                      <m:r>
                        <a:rPr lang="en-US" sz="2400" i="1" dirty="0" smtClean="0">
                          <a:latin typeface="Cambria Math"/>
                          <a:cs typeface="Courier New" panose="02070309020205020404" pitchFamily="49" charset="0"/>
                        </a:rPr>
                        <m:t> =</m:t>
                      </m:r>
                      <m:sSup>
                        <m:sSupPr>
                          <m:ctrlPr>
                            <a:rPr lang="en-US" sz="2400" i="1" dirty="0">
                              <a:latin typeface="Cambria Math"/>
                              <a:cs typeface="Courier New" panose="02070309020205020404" pitchFamily="49" charset="0"/>
                            </a:rPr>
                          </m:ctrlPr>
                        </m:sSupPr>
                        <m:e>
                          <m:r>
                            <a:rPr lang="en-US" sz="2400" i="1" dirty="0">
                              <a:latin typeface="Cambria Math"/>
                              <a:cs typeface="Courier New" panose="02070309020205020404" pitchFamily="49" charset="0"/>
                            </a:rPr>
                            <m:t>2</m:t>
                          </m:r>
                        </m:e>
                        <m:sup>
                          <m:r>
                            <a:rPr lang="en-US" sz="2400" i="1" dirty="0">
                              <a:latin typeface="Cambria Math"/>
                              <a:cs typeface="Courier New" panose="02070309020205020404" pitchFamily="49" charset="0"/>
                            </a:rPr>
                            <m:t>𝑛</m:t>
                          </m:r>
                        </m:sup>
                      </m:sSup>
                      <m:sSup>
                        <m:sSupPr>
                          <m:ctrlPr>
                            <a:rPr lang="en-US" sz="2400" i="1" dirty="0">
                              <a:latin typeface="Cambria Math"/>
                              <a:cs typeface="Courier New" panose="02070309020205020404" pitchFamily="49" charset="0"/>
                            </a:rPr>
                          </m:ctrlPr>
                        </m:sSupPr>
                        <m:e>
                          <m:r>
                            <a:rPr lang="en-US" sz="2400" i="1" dirty="0">
                              <a:latin typeface="Cambria Math"/>
                              <a:cs typeface="Courier New" panose="02070309020205020404" pitchFamily="49" charset="0"/>
                            </a:rPr>
                            <m:t> 2</m:t>
                          </m:r>
                        </m:e>
                        <m:sup>
                          <m:r>
                            <a:rPr lang="en-US" sz="2400" i="1" dirty="0">
                              <a:latin typeface="Cambria Math"/>
                              <a:cs typeface="Courier New" panose="02070309020205020404" pitchFamily="49" charset="0"/>
                            </a:rPr>
                            <m:t>𝑛</m:t>
                          </m:r>
                          <m:r>
                            <a:rPr lang="en-US" sz="2400" i="1" dirty="0">
                              <a:latin typeface="Cambria Math"/>
                              <a:cs typeface="Courier New" panose="02070309020205020404" pitchFamily="49" charset="0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en-US" sz="2400" i="1" dirty="0">
                              <a:latin typeface="Cambria Math"/>
                              <a:cs typeface="Courier New" panose="02070309020205020404" pitchFamily="49" charset="0"/>
                            </a:rPr>
                          </m:ctrlPr>
                        </m:sSupPr>
                        <m:e>
                          <m:r>
                            <a:rPr lang="en-US" sz="2400" i="1" dirty="0">
                              <a:latin typeface="Cambria Math"/>
                              <a:cs typeface="Courier New" panose="02070309020205020404" pitchFamily="49" charset="0"/>
                            </a:rPr>
                            <m:t> 2</m:t>
                          </m:r>
                        </m:e>
                        <m:sup>
                          <m:r>
                            <a:rPr lang="en-US" sz="2400" i="1" dirty="0">
                              <a:latin typeface="Cambria Math"/>
                              <a:cs typeface="Courier New" panose="02070309020205020404" pitchFamily="49" charset="0"/>
                            </a:rPr>
                            <m:t>𝑛</m:t>
                          </m:r>
                          <m:r>
                            <a:rPr lang="en-US" sz="2400" i="1" dirty="0">
                              <a:latin typeface="Cambria Math"/>
                              <a:cs typeface="Courier New" panose="02070309020205020404" pitchFamily="49" charset="0"/>
                            </a:rPr>
                            <m:t>−2</m:t>
                          </m:r>
                        </m:sup>
                      </m:sSup>
                      <m:r>
                        <a:rPr lang="en-US" sz="2400" i="1" dirty="0">
                          <a:latin typeface="Cambria Math"/>
                          <a:cs typeface="Courier New" panose="02070309020205020404" pitchFamily="49" charset="0"/>
                        </a:rPr>
                        <m:t>𝑔</m:t>
                      </m:r>
                      <m:d>
                        <m:dPr>
                          <m:ctrlPr>
                            <a:rPr lang="en-US" sz="2400" i="1" dirty="0">
                              <a:latin typeface="Cambria Math"/>
                              <a:cs typeface="Courier New" panose="02070309020205020404" pitchFamily="49" charset="0"/>
                            </a:rPr>
                          </m:ctrlPr>
                        </m:dPr>
                        <m:e>
                          <m:r>
                            <a:rPr lang="en-US" sz="2400" i="1" dirty="0">
                              <a:latin typeface="Cambria Math"/>
                              <a:cs typeface="Courier New" panose="02070309020205020404" pitchFamily="49" charset="0"/>
                            </a:rPr>
                            <m:t>𝑁</m:t>
                          </m:r>
                          <m:r>
                            <a:rPr lang="en-US" sz="2400" i="1" dirty="0">
                              <a:latin typeface="Cambria Math"/>
                              <a:cs typeface="Courier New" panose="02070309020205020404" pitchFamily="49" charset="0"/>
                            </a:rPr>
                            <m:t>−3</m:t>
                          </m:r>
                        </m:e>
                      </m:d>
                      <m:r>
                        <a:rPr lang="en-US" sz="2400" i="1" dirty="0">
                          <a:latin typeface="Cambria Math"/>
                          <a:cs typeface="Courier New" panose="02070309020205020404" pitchFamily="49" charset="0"/>
                        </a:rPr>
                        <m:t>+</m:t>
                      </m:r>
                      <m:sSup>
                        <m:sSupPr>
                          <m:ctrlPr>
                            <a:rPr lang="en-US" sz="2400" i="1" dirty="0">
                              <a:latin typeface="Cambria Math"/>
                              <a:cs typeface="Courier New" panose="02070309020205020404" pitchFamily="49" charset="0"/>
                            </a:rPr>
                          </m:ctrlPr>
                        </m:sSupPr>
                        <m:e>
                          <m:r>
                            <a:rPr lang="en-US" sz="2400" i="1" dirty="0">
                              <a:latin typeface="Cambria Math"/>
                              <a:cs typeface="Courier New" panose="02070309020205020404" pitchFamily="49" charset="0"/>
                            </a:rPr>
                            <m:t>2</m:t>
                          </m:r>
                        </m:e>
                        <m:sup>
                          <m:r>
                            <a:rPr lang="en-US" sz="2400" i="1" dirty="0">
                              <a:latin typeface="Cambria Math"/>
                              <a:cs typeface="Courier New" panose="02070309020205020404" pitchFamily="49" charset="0"/>
                            </a:rPr>
                            <m:t>𝑛</m:t>
                          </m:r>
                        </m:sup>
                      </m:sSup>
                      <m:sSup>
                        <m:sSupPr>
                          <m:ctrlPr>
                            <a:rPr lang="en-US" sz="2400" i="1" dirty="0">
                              <a:latin typeface="Cambria Math"/>
                              <a:cs typeface="Courier New" panose="02070309020205020404" pitchFamily="49" charset="0"/>
                            </a:rPr>
                          </m:ctrlPr>
                        </m:sSupPr>
                        <m:e>
                          <m:r>
                            <a:rPr lang="en-US" sz="2400" i="1" dirty="0">
                              <a:latin typeface="Cambria Math"/>
                              <a:cs typeface="Courier New" panose="02070309020205020404" pitchFamily="49" charset="0"/>
                            </a:rPr>
                            <m:t> 2</m:t>
                          </m:r>
                        </m:e>
                        <m:sup>
                          <m:r>
                            <a:rPr lang="en-US" sz="2400" i="1" dirty="0">
                              <a:latin typeface="Cambria Math"/>
                              <a:cs typeface="Courier New" panose="02070309020205020404" pitchFamily="49" charset="0"/>
                            </a:rPr>
                            <m:t>𝑛</m:t>
                          </m:r>
                          <m:r>
                            <a:rPr lang="en-US" sz="2400" i="1" dirty="0">
                              <a:latin typeface="Cambria Math"/>
                              <a:cs typeface="Courier New" panose="02070309020205020404" pitchFamily="49" charset="0"/>
                            </a:rPr>
                            <m:t>−1</m:t>
                          </m:r>
                        </m:sup>
                      </m:sSup>
                      <m:r>
                        <a:rPr lang="en-US" sz="2400" i="1" dirty="0">
                          <a:latin typeface="Cambria Math"/>
                          <a:cs typeface="Courier New" panose="02070309020205020404" pitchFamily="49" charset="0"/>
                        </a:rPr>
                        <m:t>+</m:t>
                      </m:r>
                      <m:sSup>
                        <m:sSupPr>
                          <m:ctrlPr>
                            <a:rPr lang="en-US" sz="2400" i="1" dirty="0">
                              <a:latin typeface="Cambria Math"/>
                              <a:cs typeface="Courier New" panose="02070309020205020404" pitchFamily="49" charset="0"/>
                            </a:rPr>
                          </m:ctrlPr>
                        </m:sSupPr>
                        <m:e>
                          <m:r>
                            <a:rPr lang="en-US" sz="2400" i="1" dirty="0">
                              <a:latin typeface="Cambria Math"/>
                              <a:cs typeface="Courier New" panose="02070309020205020404" pitchFamily="49" charset="0"/>
                            </a:rPr>
                            <m:t>2</m:t>
                          </m:r>
                        </m:e>
                        <m:sup>
                          <m:r>
                            <a:rPr lang="en-US" sz="2400" i="1" dirty="0">
                              <a:latin typeface="Cambria Math"/>
                              <a:cs typeface="Courier New" panose="02070309020205020404" pitchFamily="49" charset="0"/>
                            </a:rPr>
                            <m:t>𝑛</m:t>
                          </m:r>
                        </m:sup>
                      </m:sSup>
                      <m:r>
                        <a:rPr lang="en-US" sz="2400" i="1" dirty="0">
                          <a:latin typeface="Cambria Math"/>
                          <a:cs typeface="Courier New" panose="02070309020205020404" pitchFamily="49" charset="0"/>
                        </a:rPr>
                        <m:t>+1</m:t>
                      </m:r>
                    </m:oMath>
                  </m:oMathPara>
                </a14:m>
                <a:endParaRPr lang="en-US" sz="2400" baseline="30000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Aft>
                    <a:spcPts val="10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  <a:cs typeface="Courier New" panose="02070309020205020404" pitchFamily="49" charset="0"/>
                        </a:rPr>
                        <m:t>                 =  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  <a:cs typeface="Courier New" panose="02070309020205020404" pitchFamily="49" charset="0"/>
                            </a:rPr>
                          </m:ctrlPr>
                        </m:dPr>
                        <m:e>
                          <m:nary>
                            <m:naryPr>
                              <m:chr m:val="∏"/>
                              <m:ctrlPr>
                                <a:rPr lang="en-US" sz="2400" i="1">
                                  <a:latin typeface="Cambria Math"/>
                                  <a:cs typeface="Courier New" panose="02070309020205020404" pitchFamily="49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400" i="1">
                                  <a:latin typeface="Cambria Math"/>
                                  <a:cs typeface="Courier New" panose="02070309020205020404" pitchFamily="49" charset="0"/>
                                </a:rPr>
                                <m:t>𝑘</m:t>
                              </m:r>
                              <m:r>
                                <a:rPr lang="en-US" sz="2400" i="1">
                                  <a:latin typeface="Cambria Math"/>
                                  <a:cs typeface="Courier New" panose="02070309020205020404" pitchFamily="49" charset="0"/>
                                </a:rPr>
                                <m:t>=</m:t>
                              </m:r>
                              <m:r>
                                <a:rPr lang="en-US" sz="2400" b="0" i="1" smtClean="0">
                                  <a:latin typeface="Cambria Math"/>
                                  <a:cs typeface="Courier New" panose="02070309020205020404" pitchFamily="49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sz="2400" i="1">
                                  <a:latin typeface="Cambria Math"/>
                                  <a:cs typeface="Courier New" panose="02070309020205020404" pitchFamily="49" charset="0"/>
                                </a:rPr>
                                <m:t>𝑛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sz="2400" i="1">
                                      <a:latin typeface="Cambria Math"/>
                                      <a:cs typeface="Courier New" panose="02070309020205020404" pitchFamily="49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/>
                                      <a:cs typeface="Courier New" panose="02070309020205020404" pitchFamily="49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/>
                                      <a:cs typeface="Courier New" panose="02070309020205020404" pitchFamily="49" charset="0"/>
                                    </a:rPr>
                                    <m:t>𝑛</m:t>
                                  </m:r>
                                </m:sup>
                              </m:sSup>
                            </m:e>
                          </m:nary>
                        </m:e>
                      </m:d>
                      <m:r>
                        <a:rPr lang="en-US" sz="2400" b="0" i="1" smtClean="0">
                          <a:latin typeface="Cambria Math"/>
                          <a:cs typeface="Courier New" panose="02070309020205020404" pitchFamily="49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/>
                          <a:cs typeface="Courier New" panose="02070309020205020404" pitchFamily="49" charset="0"/>
                        </a:rPr>
                        <m:t>𝑔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  <a:cs typeface="Courier New" panose="02070309020205020404" pitchFamily="49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  <a:cs typeface="Courier New" panose="02070309020205020404" pitchFamily="49" charset="0"/>
                            </a:rPr>
                            <m:t>1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  <a:cs typeface="Courier New" panose="02070309020205020404" pitchFamily="49" charset="0"/>
                        </a:rPr>
                        <m:t>+1+ </m:t>
                      </m:r>
                      <m:nary>
                        <m:naryPr>
                          <m:chr m:val="∑"/>
                          <m:ctrlPr>
                            <a:rPr lang="en-US" sz="2400" b="0" i="1" smtClean="0">
                              <a:latin typeface="Cambria Math"/>
                              <a:cs typeface="Courier New" panose="02070309020205020404" pitchFamily="49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/>
                              <a:cs typeface="Courier New" panose="02070309020205020404" pitchFamily="49" charset="0"/>
                            </a:rPr>
                            <m:t>𝑘</m:t>
                          </m:r>
                          <m:r>
                            <a:rPr lang="en-US" sz="2400" b="0" i="1" smtClean="0">
                              <a:latin typeface="Cambria Math"/>
                              <a:cs typeface="Courier New" panose="02070309020205020404" pitchFamily="49" charset="0"/>
                            </a:rPr>
                            <m:t>=3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/>
                              <a:cs typeface="Courier New" panose="02070309020205020404" pitchFamily="49" charset="0"/>
                            </a:rPr>
                            <m:t>𝑛</m:t>
                          </m:r>
                        </m:sup>
                        <m:e>
                          <m:nary>
                            <m:naryPr>
                              <m:chr m:val="∏"/>
                              <m:ctrlPr>
                                <a:rPr lang="en-US" sz="2400" b="0" i="1" smtClean="0">
                                  <a:latin typeface="Cambria Math"/>
                                  <a:cs typeface="Courier New" panose="02070309020205020404" pitchFamily="49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400" b="0" i="1" smtClean="0">
                                  <a:latin typeface="Cambria Math"/>
                                  <a:cs typeface="Courier New" panose="02070309020205020404" pitchFamily="49" charset="0"/>
                                </a:rPr>
                                <m:t>𝑖</m:t>
                              </m:r>
                              <m:r>
                                <a:rPr lang="en-US" sz="2400" b="0" i="1" smtClean="0">
                                  <a:latin typeface="Cambria Math"/>
                                  <a:cs typeface="Courier New" panose="02070309020205020404" pitchFamily="49" charset="0"/>
                                </a:rPr>
                                <m:t>=</m:t>
                              </m:r>
                              <m:r>
                                <a:rPr lang="en-US" sz="2400" b="0" i="1" smtClean="0">
                                  <a:latin typeface="Cambria Math"/>
                                  <a:cs typeface="Courier New" panose="02070309020205020404" pitchFamily="49" charset="0"/>
                                </a:rPr>
                                <m:t>𝑘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/>
                                  <a:cs typeface="Courier New" panose="02070309020205020404" pitchFamily="49" charset="0"/>
                                </a:rPr>
                                <m:t>𝑛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sz="2400" i="1" dirty="0">
                                      <a:latin typeface="Cambria Math"/>
                                      <a:cs typeface="Courier New" panose="02070309020205020404" pitchFamily="49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 dirty="0">
                                      <a:latin typeface="Cambria Math"/>
                                      <a:cs typeface="Courier New" panose="02070309020205020404" pitchFamily="49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sz="2400" i="1" dirty="0">
                                      <a:latin typeface="Cambria Math"/>
                                      <a:cs typeface="Courier New" panose="02070309020205020404" pitchFamily="49" charset="0"/>
                                    </a:rPr>
                                    <m:t>𝑛</m:t>
                                  </m:r>
                                </m:sup>
                              </m:sSup>
                            </m:e>
                          </m:nary>
                        </m:e>
                      </m:nary>
                    </m:oMath>
                  </m:oMathPara>
                </a14:m>
                <a:endParaRPr lang="en-US" sz="2400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Aft>
                    <a:spcPts val="1000"/>
                  </a:spcAft>
                  <a:buNone/>
                </a:pPr>
                <a:endParaRPr lang="en-US" sz="3200" dirty="0" smtClean="0"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259" t="-1091" r="-11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7795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Limits: An Example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371600"/>
                <a:ext cx="8534400" cy="5029200"/>
              </a:xfrm>
            </p:spPr>
            <p:txBody>
              <a:bodyPr/>
              <a:lstStyle/>
              <a:p>
                <a:r>
                  <a:rPr lang="en-US" dirty="0" smtClean="0"/>
                  <a:t>Show that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/>
                          </a:rPr>
                          <m:t>𝑛</m:t>
                        </m:r>
                        <m:r>
                          <a:rPr lang="en-US" sz="3600" b="0" i="1" baseline="30000" smtClean="0">
                            <a:latin typeface="Cambria Math"/>
                          </a:rPr>
                          <m:t>5</m:t>
                        </m:r>
                        <m:r>
                          <a:rPr lang="en-US" sz="3600" b="0" i="1" smtClean="0">
                            <a:latin typeface="Cambria Math"/>
                          </a:rPr>
                          <m:t>+3</m:t>
                        </m:r>
                        <m:r>
                          <a:rPr lang="en-US" sz="3600" b="0" i="1" smtClean="0">
                            <a:latin typeface="Cambria Math"/>
                          </a:rPr>
                          <m:t>𝑛</m:t>
                        </m:r>
                        <m:r>
                          <a:rPr lang="en-US" sz="3600" b="0" i="1" baseline="30000" smtClean="0">
                            <a:latin typeface="Cambria Math"/>
                          </a:rPr>
                          <m:t>4</m:t>
                        </m:r>
                        <m:r>
                          <a:rPr lang="en-US" sz="3600" b="0" i="1" smtClean="0">
                            <a:latin typeface="Cambria Math"/>
                          </a:rPr>
                          <m:t>+2</m:t>
                        </m:r>
                        <m:r>
                          <a:rPr lang="en-US" sz="3600" b="0" i="1" smtClean="0">
                            <a:latin typeface="Cambria Math"/>
                          </a:rPr>
                          <m:t>𝑛</m:t>
                        </m:r>
                        <m:r>
                          <a:rPr lang="en-US" sz="3600" b="0" i="1" baseline="30000" smtClean="0">
                            <a:latin typeface="Cambria Math"/>
                          </a:rPr>
                          <m:t>3</m:t>
                        </m:r>
                        <m:r>
                          <a:rPr lang="en-US" sz="3600" b="0" i="1" smtClean="0">
                            <a:latin typeface="Cambria Math"/>
                          </a:rPr>
                          <m:t>+</m:t>
                        </m:r>
                        <m:r>
                          <a:rPr lang="en-US" sz="3600" b="0" i="1" smtClean="0">
                            <a:latin typeface="Cambria Math"/>
                          </a:rPr>
                          <m:t>𝑛</m:t>
                        </m:r>
                        <m:r>
                          <a:rPr lang="en-US" sz="3600" b="0" i="1" baseline="30000" smtClean="0">
                            <a:latin typeface="Cambria Math"/>
                          </a:rPr>
                          <m:t>2</m:t>
                        </m:r>
                        <m:r>
                          <a:rPr lang="en-US" sz="3600" b="0" i="1" smtClean="0">
                            <a:latin typeface="Cambria Math"/>
                          </a:rPr>
                          <m:t>+</m:t>
                        </m:r>
                        <m:r>
                          <a:rPr lang="en-US" sz="3600" b="0" i="1" smtClean="0">
                            <a:latin typeface="Cambria Math"/>
                          </a:rPr>
                          <m:t>𝑛</m:t>
                        </m:r>
                        <m:r>
                          <a:rPr lang="en-US" sz="3600" b="0" i="1" smtClean="0">
                            <a:latin typeface="Cambria Math"/>
                          </a:rPr>
                          <m:t>+12</m:t>
                        </m:r>
                      </m:num>
                      <m:den>
                        <m:r>
                          <a:rPr lang="en-US" sz="3600" b="0" i="1" smtClean="0">
                            <a:latin typeface="Cambria Math"/>
                          </a:rPr>
                          <m:t>5</m:t>
                        </m:r>
                        <m:r>
                          <a:rPr lang="en-US" sz="3600" b="0" i="1" smtClean="0">
                            <a:latin typeface="Cambria Math"/>
                          </a:rPr>
                          <m:t>𝑛</m:t>
                        </m:r>
                        <m:r>
                          <a:rPr lang="en-US" sz="3600" b="0" i="1" baseline="30000" smtClean="0">
                            <a:latin typeface="Cambria Math"/>
                          </a:rPr>
                          <m:t>3</m:t>
                        </m:r>
                        <m:r>
                          <a:rPr lang="en-US" sz="3600" b="0" i="1" smtClean="0">
                            <a:latin typeface="Cambria Math"/>
                          </a:rPr>
                          <m:t>+</m:t>
                        </m:r>
                        <m:r>
                          <a:rPr lang="en-US" sz="3600" b="0" i="1" smtClean="0">
                            <a:latin typeface="Cambria Math"/>
                          </a:rPr>
                          <m:t>𝑛</m:t>
                        </m:r>
                        <m:r>
                          <a:rPr lang="en-US" sz="3600" b="0" i="1" smtClean="0">
                            <a:latin typeface="Cambria Math"/>
                          </a:rPr>
                          <m:t>+3</m:t>
                        </m:r>
                      </m:den>
                    </m:f>
                    <m:r>
                      <a:rPr lang="en-US" sz="3600" b="0" i="1" smtClean="0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l-GR" sz="3600" b="0" i="0" smtClean="0">
                        <a:latin typeface="Cambria Math"/>
                      </a:rPr>
                      <m:t>Θ</m:t>
                    </m:r>
                    <m:r>
                      <a:rPr lang="en-US" sz="3600" b="0" i="1" smtClean="0">
                        <a:latin typeface="Cambria Math"/>
                      </a:rPr>
                      <m:t>(</m:t>
                    </m:r>
                    <m:r>
                      <a:rPr lang="en-US" sz="3600" b="0" i="1" spc="-300" smtClean="0">
                        <a:latin typeface="Cambria Math"/>
                      </a:rPr>
                      <m:t>???</m:t>
                    </m:r>
                    <m:r>
                      <a:rPr lang="en-US" sz="36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371600"/>
                <a:ext cx="8534400" cy="5029200"/>
              </a:xfrm>
              <a:blipFill rotWithShape="1">
                <a:blip r:embed="rId2"/>
                <a:stretch>
                  <a:fillRect l="-12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4027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Solving Recurrences: Example</a:t>
            </a:r>
            <a:r>
              <a:rPr lang="el-GR" dirty="0" smtClean="0"/>
              <a:t> </a:t>
            </a:r>
            <a:r>
              <a:rPr lang="en-US" dirty="0" smtClean="0"/>
              <a:t>4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spcAft>
                    <a:spcPts val="10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0" i="1" smtClean="0">
                              <a:latin typeface="Cambria Math"/>
                              <a:cs typeface="Courier New" panose="02070309020205020404" pitchFamily="49" charset="0"/>
                            </a:rPr>
                          </m:ctrlPr>
                        </m:dPr>
                        <m:e>
                          <m:nary>
                            <m:naryPr>
                              <m:chr m:val="∏"/>
                              <m:ctrlPr>
                                <a:rPr lang="en-US" sz="2400" i="1">
                                  <a:latin typeface="Cambria Math"/>
                                  <a:cs typeface="Courier New" panose="02070309020205020404" pitchFamily="49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400" i="1">
                                  <a:latin typeface="Cambria Math"/>
                                  <a:cs typeface="Courier New" panose="02070309020205020404" pitchFamily="49" charset="0"/>
                                </a:rPr>
                                <m:t>𝑘</m:t>
                              </m:r>
                              <m:r>
                                <a:rPr lang="en-US" sz="2400" i="1">
                                  <a:latin typeface="Cambria Math"/>
                                  <a:cs typeface="Courier New" panose="02070309020205020404" pitchFamily="49" charset="0"/>
                                </a:rPr>
                                <m:t>=</m:t>
                              </m:r>
                              <m:r>
                                <a:rPr lang="en-US" sz="2400" b="0" i="1" smtClean="0">
                                  <a:latin typeface="Cambria Math"/>
                                  <a:cs typeface="Courier New" panose="02070309020205020404" pitchFamily="49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sz="2400" i="1">
                                  <a:latin typeface="Cambria Math"/>
                                  <a:cs typeface="Courier New" panose="02070309020205020404" pitchFamily="49" charset="0"/>
                                </a:rPr>
                                <m:t>𝑛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sz="2400" i="1">
                                      <a:latin typeface="Cambria Math"/>
                                      <a:cs typeface="Courier New" panose="02070309020205020404" pitchFamily="49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/>
                                      <a:cs typeface="Courier New" panose="02070309020205020404" pitchFamily="49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/>
                                      <a:cs typeface="Courier New" panose="02070309020205020404" pitchFamily="49" charset="0"/>
                                    </a:rPr>
                                    <m:t>𝑛</m:t>
                                  </m:r>
                                </m:sup>
                              </m:sSup>
                            </m:e>
                          </m:nary>
                        </m:e>
                      </m:d>
                      <m:r>
                        <a:rPr lang="en-US" sz="2400" b="0" i="1" smtClean="0">
                          <a:latin typeface="Cambria Math"/>
                          <a:cs typeface="Courier New" panose="02070309020205020404" pitchFamily="49" charset="0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latin typeface="Cambria Math"/>
                              <a:cs typeface="Courier New" panose="02070309020205020404" pitchFamily="49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/>
                              <a:cs typeface="Courier New" panose="02070309020205020404" pitchFamily="49" charset="0"/>
                            </a:rPr>
                            <m:t>2</m:t>
                          </m:r>
                        </m:e>
                        <m:sup>
                          <m:r>
                            <a:rPr lang="en-US" sz="2400" i="1">
                              <a:latin typeface="Cambria Math"/>
                              <a:cs typeface="Courier New" panose="02070309020205020404" pitchFamily="49" charset="0"/>
                            </a:rPr>
                            <m:t>𝑛</m:t>
                          </m:r>
                        </m:sup>
                      </m:sSup>
                      <m:sSup>
                        <m:sSupPr>
                          <m:ctrlPr>
                            <a:rPr lang="en-US" sz="2400" i="1">
                              <a:latin typeface="Cambria Math"/>
                              <a:cs typeface="Courier New" panose="02070309020205020404" pitchFamily="49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/>
                              <a:cs typeface="Courier New" panose="02070309020205020404" pitchFamily="49" charset="0"/>
                            </a:rPr>
                            <m:t>2</m:t>
                          </m:r>
                        </m:e>
                        <m:sup>
                          <m:r>
                            <a:rPr lang="en-US" sz="2400" i="1">
                              <a:latin typeface="Cambria Math"/>
                              <a:cs typeface="Courier New" panose="02070309020205020404" pitchFamily="49" charset="0"/>
                            </a:rPr>
                            <m:t>𝑛</m:t>
                          </m:r>
                          <m:r>
                            <a:rPr lang="en-US" sz="2400" b="0" i="1" smtClean="0">
                              <a:latin typeface="Cambria Math"/>
                              <a:cs typeface="Courier New" panose="02070309020205020404" pitchFamily="49" charset="0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  <a:cs typeface="Courier New" panose="02070309020205020404" pitchFamily="49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  <a:cs typeface="Courier New" panose="02070309020205020404" pitchFamily="49" charset="0"/>
                            </a:rPr>
                            <m:t>2</m:t>
                          </m:r>
                        </m:e>
                        <m:sup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  <a:cs typeface="Courier New" panose="02070309020205020404" pitchFamily="49" charset="0"/>
                            </a:rPr>
                            <m:t>𝑛</m:t>
                          </m:r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  <a:cs typeface="Courier New" panose="02070309020205020404" pitchFamily="49" charset="0"/>
                            </a:rPr>
                            <m:t>−2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/>
                          <a:cs typeface="Courier New" panose="02070309020205020404" pitchFamily="49" charset="0"/>
                        </a:rPr>
                        <m:t> …</m:t>
                      </m:r>
                      <m:sSup>
                        <m:sSupPr>
                          <m:ctrlPr>
                            <a:rPr lang="en-US" sz="2400" i="1">
                              <a:latin typeface="Cambria Math"/>
                              <a:cs typeface="Courier New" panose="02070309020205020404" pitchFamily="49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/>
                              <a:cs typeface="Courier New" panose="02070309020205020404" pitchFamily="49" charset="0"/>
                            </a:rPr>
                            <m:t>2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  <a:cs typeface="Courier New" panose="02070309020205020404" pitchFamily="49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2400" i="1">
                              <a:latin typeface="Cambria Math"/>
                              <a:cs typeface="Courier New" panose="02070309020205020404" pitchFamily="49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/>
                              <a:cs typeface="Courier New" panose="02070309020205020404" pitchFamily="49" charset="0"/>
                            </a:rPr>
                            <m:t>2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  <a:cs typeface="Courier New" panose="02070309020205020404" pitchFamily="49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en-US" sz="2400" i="1" dirty="0" smtClean="0">
                  <a:latin typeface="Cambria Math"/>
                  <a:cs typeface="Courier New" panose="02070309020205020404" pitchFamily="49" charset="0"/>
                </a:endParaRPr>
              </a:p>
              <a:p>
                <a:pPr marL="0" indent="0">
                  <a:spcAft>
                    <a:spcPts val="1000"/>
                  </a:spcAft>
                  <a:buNone/>
                </a:pPr>
                <a:r>
                  <a:rPr lang="en-US" sz="2400" b="0" dirty="0" smtClean="0">
                    <a:cs typeface="Courier New" panose="02070309020205020404" pitchFamily="49" charset="0"/>
                  </a:rPr>
                  <a:t>          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/>
                        <a:cs typeface="Courier New" panose="02070309020205020404" pitchFamily="49" charset="0"/>
                      </a:rPr>
                      <m:t>        </m:t>
                    </m:r>
                    <m:r>
                      <a:rPr lang="en-US" sz="2400" b="0" i="1" smtClean="0">
                        <a:latin typeface="Cambria Math"/>
                        <a:cs typeface="Courier New" panose="02070309020205020404" pitchFamily="49" charset="0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latin typeface="Cambria Math"/>
                            <a:cs typeface="Courier New" panose="02070309020205020404" pitchFamily="49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  <a:cs typeface="Courier New" panose="02070309020205020404" pitchFamily="49" charset="0"/>
                          </a:rPr>
                          <m:t>2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  <a:cs typeface="Courier New" panose="02070309020205020404" pitchFamily="49" charset="0"/>
                          </a:rPr>
                          <m:t>(</m:t>
                        </m:r>
                        <m:r>
                          <a:rPr lang="en-US" sz="2400" i="1">
                            <a:latin typeface="Cambria Math"/>
                            <a:cs typeface="Courier New" panose="02070309020205020404" pitchFamily="49" charset="0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/>
                            <a:cs typeface="Courier New" panose="02070309020205020404" pitchFamily="49" charset="0"/>
                          </a:rPr>
                          <m:t>+</m:t>
                        </m:r>
                        <m:r>
                          <a:rPr lang="en-US" sz="2400" b="0" i="1" smtClean="0">
                            <a:latin typeface="Cambria Math"/>
                            <a:cs typeface="Courier New" panose="02070309020205020404" pitchFamily="49" charset="0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/>
                            <a:cs typeface="Courier New" panose="02070309020205020404" pitchFamily="49" charset="0"/>
                          </a:rPr>
                          <m:t>−1+</m:t>
                        </m:r>
                        <m:r>
                          <a:rPr lang="en-US" sz="2400" b="0" i="1" smtClean="0">
                            <a:latin typeface="Cambria Math"/>
                            <a:cs typeface="Courier New" panose="02070309020205020404" pitchFamily="49" charset="0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/>
                            <a:cs typeface="Courier New" panose="02070309020205020404" pitchFamily="49" charset="0"/>
                          </a:rPr>
                          <m:t>−2+…+1)</m:t>
                        </m:r>
                      </m:sup>
                    </m:sSup>
                  </m:oMath>
                </a14:m>
                <a:endParaRPr lang="en-US" sz="2400" i="1" dirty="0" smtClean="0">
                  <a:latin typeface="Cambria Math"/>
                  <a:cs typeface="Courier New" panose="02070309020205020404" pitchFamily="49" charset="0"/>
                </a:endParaRPr>
              </a:p>
              <a:p>
                <a:pPr marL="0" indent="0">
                  <a:spcAft>
                    <a:spcPts val="1000"/>
                  </a:spcAft>
                  <a:buNone/>
                </a:pPr>
                <a:r>
                  <a:rPr lang="en-US" sz="2400" b="0" dirty="0" smtClean="0"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/>
                        <a:cs typeface="Courier New" panose="02070309020205020404" pitchFamily="49" charset="0"/>
                      </a:rPr>
                      <m:t>                  </m:t>
                    </m:r>
                    <m:r>
                      <a:rPr lang="en-US" sz="2400" b="0" i="1" smtClean="0">
                        <a:latin typeface="Cambria Math"/>
                        <a:cs typeface="Courier New" panose="02070309020205020404" pitchFamily="49" charset="0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latin typeface="Cambria Math"/>
                            <a:cs typeface="Courier New" panose="02070309020205020404" pitchFamily="49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  <a:cs typeface="Courier New" panose="02070309020205020404" pitchFamily="49" charset="0"/>
                          </a:rPr>
                          <m:t>2</m:t>
                        </m:r>
                      </m:e>
                      <m:sup>
                        <m:f>
                          <m:fPr>
                            <m:ctrlPr>
                              <a:rPr lang="en-US" sz="2400" i="1" smtClean="0">
                                <a:latin typeface="Cambria Math"/>
                                <a:cs typeface="Courier New" panose="02070309020205020404" pitchFamily="49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/>
                                <a:cs typeface="Courier New" panose="02070309020205020404" pitchFamily="49" charset="0"/>
                              </a:rPr>
                              <m:t>𝑛</m:t>
                            </m:r>
                            <m:r>
                              <a:rPr lang="en-US" sz="2400" b="0" i="1" smtClean="0">
                                <a:latin typeface="Cambria Math"/>
                                <a:cs typeface="Courier New" panose="02070309020205020404" pitchFamily="49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/>
                                <a:cs typeface="Courier New" panose="02070309020205020404" pitchFamily="49" charset="0"/>
                              </a:rPr>
                              <m:t>𝑛</m:t>
                            </m:r>
                            <m:r>
                              <a:rPr lang="en-US" sz="2400" b="0" i="1" smtClean="0">
                                <a:latin typeface="Cambria Math"/>
                                <a:cs typeface="Courier New" panose="02070309020205020404" pitchFamily="49" charset="0"/>
                              </a:rPr>
                              <m:t>+1)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/>
                                <a:cs typeface="Courier New" panose="02070309020205020404" pitchFamily="49" charset="0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endParaRPr lang="en-US" sz="2400" i="1" dirty="0" smtClean="0">
                  <a:latin typeface="Cambria Math"/>
                  <a:cs typeface="Courier New" panose="02070309020205020404" pitchFamily="49" charset="0"/>
                </a:endParaRPr>
              </a:p>
              <a:p>
                <a:pPr marL="0" indent="0">
                  <a:spcAft>
                    <a:spcPts val="10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  <a:cs typeface="Courier New" panose="02070309020205020404" pitchFamily="49" charset="0"/>
                        </a:rPr>
                        <m:t>                   = 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  <a:cs typeface="Courier New" panose="02070309020205020404" pitchFamily="49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>
                                  <a:latin typeface="Cambria Math"/>
                                  <a:cs typeface="Courier New" panose="02070309020205020404" pitchFamily="49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i="1">
                                      <a:latin typeface="Cambria Math"/>
                                      <a:cs typeface="Courier New" panose="02070309020205020404" pitchFamily="49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/>
                                      <a:cs typeface="Courier New" panose="02070309020205020404" pitchFamily="49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/>
                                      <a:cs typeface="Courier New" panose="02070309020205020404" pitchFamily="49" charset="0"/>
                                    </a:rPr>
                                    <m:t>𝑛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sz="2400" b="0" i="1" smtClean="0">
                                  <a:latin typeface="Cambria Math"/>
                                  <a:cs typeface="Courier New" panose="02070309020205020404" pitchFamily="49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/>
                                  <a:cs typeface="Courier New" panose="02070309020205020404" pitchFamily="49" charset="0"/>
                                </a:rPr>
                                <m:t>𝑛</m:t>
                              </m:r>
                              <m:r>
                                <a:rPr lang="en-US" sz="2400" b="0" i="1" smtClean="0">
                                  <a:latin typeface="Cambria Math"/>
                                  <a:cs typeface="Courier New" panose="02070309020205020404" pitchFamily="49" charset="0"/>
                                </a:rPr>
                                <m:t>+1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/>
                                  <a:cs typeface="Courier New" panose="02070309020205020404" pitchFamily="49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400" b="0" i="1" dirty="0" smtClean="0">
                  <a:latin typeface="Cambria Math"/>
                  <a:cs typeface="Courier New" panose="02070309020205020404" pitchFamily="49" charset="0"/>
                </a:endParaRPr>
              </a:p>
              <a:p>
                <a:pPr marL="0" indent="0">
                  <a:spcAft>
                    <a:spcPts val="10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  <a:cs typeface="Courier New" panose="02070309020205020404" pitchFamily="49" charset="0"/>
                        </a:rPr>
                        <m:t>                   =</m:t>
                      </m:r>
                      <m:sSup>
                        <m:sSupPr>
                          <m:ctrlPr>
                            <a:rPr lang="en-US" sz="2400" i="1">
                              <a:latin typeface="Cambria Math"/>
                              <a:cs typeface="Courier New" panose="02070309020205020404" pitchFamily="49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  <a:cs typeface="Courier New" panose="02070309020205020404" pitchFamily="49" charset="0"/>
                            </a:rPr>
                            <m:t>𝑁</m:t>
                          </m:r>
                        </m:e>
                        <m:sup>
                          <m:f>
                            <m:fPr>
                              <m:ctrlPr>
                                <a:rPr lang="en-US" sz="2400" i="1">
                                  <a:latin typeface="Cambria Math"/>
                                  <a:cs typeface="Courier New" panose="02070309020205020404" pitchFamily="49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/>
                                  <a:cs typeface="Courier New" panose="02070309020205020404" pitchFamily="49" charset="0"/>
                                </a:rPr>
                                <m:t>log</m:t>
                              </m:r>
                              <m:r>
                                <a:rPr lang="en-US" sz="2400" b="0" i="1" smtClean="0">
                                  <a:latin typeface="Cambria Math"/>
                                  <a:cs typeface="Courier New" panose="02070309020205020404" pitchFamily="49" charset="0"/>
                                </a:rPr>
                                <m:t>⁡(</m:t>
                              </m:r>
                              <m:r>
                                <a:rPr lang="en-US" sz="2400" b="0" i="1" smtClean="0">
                                  <a:latin typeface="Cambria Math"/>
                                  <a:cs typeface="Courier New" panose="02070309020205020404" pitchFamily="49" charset="0"/>
                                </a:rPr>
                                <m:t>𝑁</m:t>
                              </m:r>
                              <m:r>
                                <a:rPr lang="en-US" sz="2400" b="0" i="1" smtClean="0">
                                  <a:latin typeface="Cambria Math"/>
                                  <a:cs typeface="Courier New" panose="02070309020205020404" pitchFamily="49" charset="0"/>
                                </a:rPr>
                                <m:t>)+1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/>
                                  <a:cs typeface="Courier New" panose="02070309020205020404" pitchFamily="49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400" i="1" dirty="0" smtClean="0">
                  <a:latin typeface="Cambria Math"/>
                  <a:cs typeface="Courier New" panose="02070309020205020404" pitchFamily="49" charset="0"/>
                </a:endParaRPr>
              </a:p>
              <a:p>
                <a:pPr marL="0" indent="0">
                  <a:spcAft>
                    <a:spcPts val="10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  <a:cs typeface="Courier New" panose="02070309020205020404" pitchFamily="49" charset="0"/>
                        </a:rPr>
                        <m:t>                   =</m:t>
                      </m:r>
                      <m:r>
                        <a:rPr lang="en-US" sz="2400" b="0" i="1" smtClean="0">
                          <a:latin typeface="Cambria Math"/>
                          <a:cs typeface="Courier New" panose="02070309020205020404" pitchFamily="49" charset="0"/>
                        </a:rPr>
                        <m:t>𝑂</m:t>
                      </m:r>
                      <m:r>
                        <a:rPr lang="en-US" sz="2400" b="0" i="1" smtClean="0">
                          <a:latin typeface="Cambria Math"/>
                          <a:cs typeface="Courier New" panose="02070309020205020404" pitchFamily="49" charset="0"/>
                        </a:rPr>
                        <m:t>(</m:t>
                      </m:r>
                      <m:sSup>
                        <m:sSupPr>
                          <m:ctrlPr>
                            <a:rPr lang="en-US" sz="2400" i="1">
                              <a:latin typeface="Cambria Math"/>
                              <a:cs typeface="Courier New" panose="02070309020205020404" pitchFamily="49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/>
                              <a:cs typeface="Courier New" panose="02070309020205020404" pitchFamily="49" charset="0"/>
                            </a:rPr>
                            <m:t>𝑁</m:t>
                          </m:r>
                        </m:e>
                        <m:sup>
                          <m:f>
                            <m:fPr>
                              <m:ctrlPr>
                                <a:rPr lang="en-US" sz="2400" i="1">
                                  <a:latin typeface="Cambria Math"/>
                                  <a:cs typeface="Courier New" panose="02070309020205020404" pitchFamily="49" charset="0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en-US" sz="2400" i="1">
                                      <a:latin typeface="Cambria Math"/>
                                      <a:cs typeface="Courier New" panose="02070309020205020404" pitchFamily="49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latin typeface="Cambria Math"/>
                                      <a:cs typeface="Courier New" panose="02070309020205020404" pitchFamily="49" charset="0"/>
                                    </a:rPr>
                                    <m:t>log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2400" i="1">
                                          <a:latin typeface="Cambria Math"/>
                                          <a:cs typeface="Courier New" panose="02070309020205020404" pitchFamily="49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latin typeface="Cambria Math"/>
                                          <a:cs typeface="Courier New" panose="02070309020205020404" pitchFamily="49" charset="0"/>
                                        </a:rPr>
                                        <m:t>𝑁</m:t>
                                      </m:r>
                                    </m:e>
                                  </m:d>
                                </m:e>
                              </m:func>
                            </m:num>
                            <m:den>
                              <m:r>
                                <a:rPr lang="en-US" sz="2400" i="1">
                                  <a:latin typeface="Cambria Math"/>
                                  <a:cs typeface="Courier New" panose="02070309020205020404" pitchFamily="49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US" sz="2400" b="0" i="1" smtClean="0">
                          <a:latin typeface="Cambria Math"/>
                          <a:cs typeface="Courier New" panose="02070309020205020404" pitchFamily="49" charset="0"/>
                        </a:rPr>
                        <m:t>)</m:t>
                      </m:r>
                    </m:oMath>
                  </m:oMathPara>
                </a14:m>
                <a:endParaRPr lang="en-US" sz="3200" dirty="0" smtClean="0"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105400" y="4114800"/>
                <a:ext cx="277710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Substituting N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5400" y="4114800"/>
                <a:ext cx="2777107" cy="461665"/>
              </a:xfrm>
              <a:prstGeom prst="rect">
                <a:avLst/>
              </a:prstGeom>
              <a:blipFill rotWithShape="1">
                <a:blip r:embed="rId3"/>
                <a:stretch>
                  <a:fillRect l="-3516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/>
          <p:cNvCxnSpPr/>
          <p:nvPr/>
        </p:nvCxnSpPr>
        <p:spPr>
          <a:xfrm flipH="1">
            <a:off x="3505200" y="4417368"/>
            <a:ext cx="1524000" cy="230832"/>
          </a:xfrm>
          <a:prstGeom prst="straightConnector1">
            <a:avLst/>
          </a:prstGeom>
          <a:ln w="38100">
            <a:solidFill>
              <a:schemeClr val="tx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35169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Recurrences: Example</a:t>
            </a:r>
            <a:r>
              <a:rPr lang="el-GR" dirty="0"/>
              <a:t> </a:t>
            </a:r>
            <a:r>
              <a:rPr lang="en-US" dirty="0"/>
              <a:t>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>
                    <a:cs typeface="Courier New" panose="02070309020205020404" pitchFamily="49" charset="0"/>
                  </a:rPr>
                  <a:t>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  <a:cs typeface="Courier New" panose="02070309020205020404" pitchFamily="49" charset="0"/>
                      </a:rPr>
                      <m:t>X</m:t>
                    </m:r>
                    <m:r>
                      <a:rPr lang="en-US" b="0" i="0" smtClean="0">
                        <a:latin typeface="Cambria Math"/>
                        <a:cs typeface="Courier New" panose="02070309020205020404" pitchFamily="49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/>
                            <a:cs typeface="Courier New" panose="02070309020205020404" pitchFamily="49" charset="0"/>
                          </a:rPr>
                        </m:ctrlPr>
                      </m:dPr>
                      <m:e>
                        <m:nary>
                          <m:naryPr>
                            <m:chr m:val="∏"/>
                            <m:ctrlPr>
                              <a:rPr lang="en-US" i="1">
                                <a:latin typeface="Cambria Math"/>
                                <a:cs typeface="Courier New" panose="02070309020205020404" pitchFamily="49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i="1">
                                <a:latin typeface="Cambria Math"/>
                                <a:cs typeface="Courier New" panose="02070309020205020404" pitchFamily="49" charset="0"/>
                              </a:rPr>
                              <m:t>𝑘</m:t>
                            </m:r>
                            <m:r>
                              <a:rPr lang="en-US" i="1">
                                <a:latin typeface="Cambria Math"/>
                                <a:cs typeface="Courier New" panose="02070309020205020404" pitchFamily="49" charset="0"/>
                              </a:rPr>
                              <m:t>=2</m:t>
                            </m:r>
                          </m:sub>
                          <m:sup>
                            <m:r>
                              <a:rPr lang="en-US" i="1">
                                <a:latin typeface="Cambria Math"/>
                                <a:cs typeface="Courier New" panose="02070309020205020404" pitchFamily="49" charset="0"/>
                              </a:rPr>
                              <m:t>𝑛</m:t>
                            </m:r>
                          </m:sup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/>
                                    <a:cs typeface="Courier New" panose="02070309020205020404" pitchFamily="49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/>
                                    <a:cs typeface="Courier New" panose="02070309020205020404" pitchFamily="49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  <a:cs typeface="Courier New" panose="02070309020205020404" pitchFamily="49" charset="0"/>
                                  </a:rPr>
                                  <m:t>𝑛</m:t>
                                </m:r>
                              </m:sup>
                            </m:sSup>
                          </m:e>
                        </m:nary>
                      </m:e>
                    </m:d>
                  </m:oMath>
                </a14:m>
                <a:r>
                  <a:rPr lang="en-US" i="1" dirty="0" smtClean="0">
                    <a:latin typeface="Cambria Math"/>
                    <a:cs typeface="Courier New" panose="02070309020205020404" pitchFamily="49" charset="0"/>
                  </a:rPr>
                  <a:t> </a:t>
                </a:r>
                <a:r>
                  <a:rPr lang="en-US" dirty="0" smtClean="0">
                    <a:latin typeface="+mj-lt"/>
                    <a:cs typeface="Courier New" panose="02070309020205020404" pitchFamily="49" charset="0"/>
                  </a:rPr>
                  <a:t>(which we have just computed).</a:t>
                </a:r>
              </a:p>
              <a:p>
                <a:pPr marL="0" indent="0">
                  <a:buNone/>
                </a:pPr>
                <a:endParaRPr lang="en-US" sz="1400" dirty="0" smtClean="0">
                  <a:latin typeface="+mj-lt"/>
                  <a:cs typeface="Courier New" panose="02070309020205020404" pitchFamily="49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i="1">
                              <a:latin typeface="Cambria Math"/>
                              <a:cs typeface="Courier New" panose="02070309020205020404" pitchFamily="49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/>
                              <a:cs typeface="Courier New" panose="02070309020205020404" pitchFamily="49" charset="0"/>
                            </a:rPr>
                            <m:t>𝑘</m:t>
                          </m:r>
                          <m:r>
                            <a:rPr lang="en-US" i="1">
                              <a:latin typeface="Cambria Math"/>
                              <a:cs typeface="Courier New" panose="02070309020205020404" pitchFamily="49" charset="0"/>
                            </a:rPr>
                            <m:t>=3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  <a:cs typeface="Courier New" panose="02070309020205020404" pitchFamily="49" charset="0"/>
                            </a:rPr>
                            <m:t>𝑛</m:t>
                          </m:r>
                        </m:sup>
                        <m:e>
                          <m:nary>
                            <m:naryPr>
                              <m:chr m:val="∏"/>
                              <m:ctrlPr>
                                <a:rPr lang="en-US" i="1">
                                  <a:latin typeface="Cambria Math"/>
                                  <a:cs typeface="Courier New" panose="02070309020205020404" pitchFamily="49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i="1">
                                  <a:latin typeface="Cambria Math"/>
                                  <a:cs typeface="Courier New" panose="02070309020205020404" pitchFamily="49" charset="0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/>
                                  <a:cs typeface="Courier New" panose="02070309020205020404" pitchFamily="49" charset="0"/>
                                </a:rPr>
                                <m:t>=</m:t>
                              </m:r>
                              <m:r>
                                <a:rPr lang="en-US" i="1">
                                  <a:latin typeface="Cambria Math"/>
                                  <a:cs typeface="Courier New" panose="02070309020205020404" pitchFamily="49" charset="0"/>
                                </a:rPr>
                                <m:t>𝑘</m:t>
                              </m:r>
                            </m:sub>
                            <m:sup>
                              <m:r>
                                <a:rPr lang="en-US" i="1">
                                  <a:latin typeface="Cambria Math"/>
                                  <a:cs typeface="Courier New" panose="02070309020205020404" pitchFamily="49" charset="0"/>
                                </a:rPr>
                                <m:t>𝑛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i="1" dirty="0">
                                      <a:latin typeface="Cambria Math"/>
                                      <a:cs typeface="Courier New" panose="02070309020205020404" pitchFamily="49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 dirty="0">
                                      <a:latin typeface="Cambria Math"/>
                                      <a:cs typeface="Courier New" panose="02070309020205020404" pitchFamily="49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i="1" dirty="0">
                                      <a:latin typeface="Cambria Math"/>
                                      <a:cs typeface="Courier New" panose="02070309020205020404" pitchFamily="49" charset="0"/>
                                    </a:rPr>
                                    <m:t>𝑛</m:t>
                                  </m:r>
                                </m:sup>
                              </m:sSup>
                            </m:e>
                          </m:nary>
                        </m:e>
                      </m:nary>
                      <m:r>
                        <a:rPr lang="en-US" b="0" i="1" dirty="0" smtClean="0">
                          <a:latin typeface="Cambria Math"/>
                          <a:cs typeface="Courier New" panose="02070309020205020404" pitchFamily="49" charset="0"/>
                        </a:rPr>
                        <m:t>&lt;</m:t>
                      </m:r>
                      <m:r>
                        <a:rPr lang="en-US" b="0" i="1" dirty="0" smtClean="0">
                          <a:latin typeface="Cambria Math"/>
                          <a:cs typeface="Courier New" panose="02070309020205020404" pitchFamily="49" charset="0"/>
                        </a:rPr>
                        <m:t>𝑋</m:t>
                      </m:r>
                      <m:r>
                        <a:rPr lang="en-US" b="0" i="1" dirty="0" smtClean="0">
                          <a:latin typeface="Cambria Math"/>
                          <a:cs typeface="Courier New" panose="02070309020205020404" pitchFamily="49" charset="0"/>
                        </a:rPr>
                        <m:t>+ </m:t>
                      </m:r>
                      <m:f>
                        <m:fPr>
                          <m:ctrlPr>
                            <a:rPr lang="en-US" b="0" i="1" dirty="0" smtClean="0">
                              <a:latin typeface="Cambria Math"/>
                              <a:cs typeface="Courier New" panose="02070309020205020404" pitchFamily="49" charset="0"/>
                            </a:rPr>
                          </m:ctrlPr>
                        </m:fPr>
                        <m:num>
                          <m:r>
                            <a:rPr lang="en-US" b="0" i="1" dirty="0" smtClean="0">
                              <a:latin typeface="Cambria Math"/>
                              <a:cs typeface="Courier New" panose="02070309020205020404" pitchFamily="49" charset="0"/>
                            </a:rPr>
                            <m:t>𝑋</m:t>
                          </m:r>
                        </m:num>
                        <m:den>
                          <m:r>
                            <a:rPr lang="en-US" b="0" i="1" dirty="0" smtClean="0">
                              <a:latin typeface="Cambria Math"/>
                              <a:cs typeface="Courier New" panose="02070309020205020404" pitchFamily="49" charset="0"/>
                            </a:rPr>
                            <m:t>2</m:t>
                          </m:r>
                        </m:den>
                      </m:f>
                      <m:r>
                        <a:rPr lang="en-US" b="0" i="1" dirty="0" smtClean="0">
                          <a:latin typeface="Cambria Math"/>
                          <a:cs typeface="Courier New" panose="02070309020205020404" pitchFamily="49" charset="0"/>
                        </a:rPr>
                        <m:t>+</m:t>
                      </m:r>
                      <m:f>
                        <m:fPr>
                          <m:ctrlPr>
                            <a:rPr lang="en-US" i="1" dirty="0">
                              <a:latin typeface="Cambria Math"/>
                              <a:cs typeface="Courier New" panose="02070309020205020404" pitchFamily="49" charset="0"/>
                            </a:rPr>
                          </m:ctrlPr>
                        </m:fPr>
                        <m:num>
                          <m:r>
                            <a:rPr lang="en-US" i="1" dirty="0">
                              <a:latin typeface="Cambria Math"/>
                              <a:cs typeface="Courier New" panose="02070309020205020404" pitchFamily="49" charset="0"/>
                            </a:rPr>
                            <m:t>𝑋</m:t>
                          </m:r>
                        </m:num>
                        <m:den>
                          <m:r>
                            <a:rPr lang="en-US" b="0" i="1" dirty="0" smtClean="0">
                              <a:latin typeface="Cambria Math"/>
                              <a:cs typeface="Courier New" panose="02070309020205020404" pitchFamily="49" charset="0"/>
                            </a:rPr>
                            <m:t>4</m:t>
                          </m:r>
                        </m:den>
                      </m:f>
                      <m:r>
                        <a:rPr lang="en-US" i="1" dirty="0">
                          <a:latin typeface="Cambria Math"/>
                          <a:cs typeface="Courier New" panose="02070309020205020404" pitchFamily="49" charset="0"/>
                        </a:rPr>
                        <m:t>+</m:t>
                      </m:r>
                      <m:r>
                        <a:rPr lang="en-US" b="0" i="1" dirty="0" smtClean="0">
                          <a:latin typeface="Cambria Math"/>
                          <a:cs typeface="Courier New" panose="02070309020205020404" pitchFamily="49" charset="0"/>
                        </a:rPr>
                        <m:t> … ⇒</m:t>
                      </m:r>
                    </m:oMath>
                  </m:oMathPara>
                </a14:m>
                <a:endParaRPr lang="en-US" b="0" dirty="0" smtClean="0">
                  <a:cs typeface="Courier New" panose="02070309020205020404" pitchFamily="49" charset="0"/>
                </a:endParaRP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>
                            <a:latin typeface="Cambria Math"/>
                            <a:cs typeface="Courier New" panose="02070309020205020404" pitchFamily="49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/>
                            <a:cs typeface="Courier New" panose="02070309020205020404" pitchFamily="49" charset="0"/>
                          </a:rPr>
                          <m:t>𝑘</m:t>
                        </m:r>
                        <m:r>
                          <a:rPr lang="en-US" i="1">
                            <a:latin typeface="Cambria Math"/>
                            <a:cs typeface="Courier New" panose="02070309020205020404" pitchFamily="49" charset="0"/>
                          </a:rPr>
                          <m:t>=3</m:t>
                        </m:r>
                      </m:sub>
                      <m:sup>
                        <m:r>
                          <a:rPr lang="en-US" i="1">
                            <a:latin typeface="Cambria Math"/>
                            <a:cs typeface="Courier New" panose="02070309020205020404" pitchFamily="49" charset="0"/>
                          </a:rPr>
                          <m:t>𝑛</m:t>
                        </m:r>
                      </m:sup>
                      <m:e>
                        <m:nary>
                          <m:naryPr>
                            <m:chr m:val="∏"/>
                            <m:ctrlPr>
                              <a:rPr lang="en-US" i="1">
                                <a:latin typeface="Cambria Math"/>
                                <a:cs typeface="Courier New" panose="02070309020205020404" pitchFamily="49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i="1">
                                <a:latin typeface="Cambria Math"/>
                                <a:cs typeface="Courier New" panose="02070309020205020404" pitchFamily="49" charset="0"/>
                              </a:rPr>
                              <m:t>𝑖</m:t>
                            </m:r>
                            <m:r>
                              <a:rPr lang="en-US" i="1">
                                <a:latin typeface="Cambria Math"/>
                                <a:cs typeface="Courier New" panose="02070309020205020404" pitchFamily="49" charset="0"/>
                              </a:rPr>
                              <m:t>=</m:t>
                            </m:r>
                            <m:r>
                              <a:rPr lang="en-US" i="1">
                                <a:latin typeface="Cambria Math"/>
                                <a:cs typeface="Courier New" panose="02070309020205020404" pitchFamily="49" charset="0"/>
                              </a:rPr>
                              <m:t>𝑘</m:t>
                            </m:r>
                          </m:sub>
                          <m:sup>
                            <m:r>
                              <a:rPr lang="en-US" i="1">
                                <a:latin typeface="Cambria Math"/>
                                <a:cs typeface="Courier New" panose="02070309020205020404" pitchFamily="49" charset="0"/>
                              </a:rPr>
                              <m:t>𝑛</m:t>
                            </m:r>
                          </m:sup>
                          <m:e>
                            <m:sSup>
                              <m:sSupPr>
                                <m:ctrlPr>
                                  <a:rPr lang="en-US" i="1" dirty="0">
                                    <a:latin typeface="Cambria Math"/>
                                    <a:cs typeface="Courier New" panose="02070309020205020404" pitchFamily="49" charset="0"/>
                                  </a:rPr>
                                </m:ctrlPr>
                              </m:sSupPr>
                              <m:e>
                                <m:r>
                                  <a:rPr lang="en-US" i="1" dirty="0">
                                    <a:latin typeface="Cambria Math"/>
                                    <a:cs typeface="Courier New" panose="02070309020205020404" pitchFamily="49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i="1" dirty="0">
                                    <a:latin typeface="Cambria Math"/>
                                    <a:cs typeface="Courier New" panose="02070309020205020404" pitchFamily="49" charset="0"/>
                                  </a:rPr>
                                  <m:t>𝑛</m:t>
                                </m:r>
                              </m:sup>
                            </m:sSup>
                          </m:e>
                        </m:nary>
                      </m:e>
                    </m:nary>
                    <m:r>
                      <a:rPr lang="en-US" i="1" dirty="0">
                        <a:latin typeface="Cambria Math"/>
                        <a:cs typeface="Courier New" panose="02070309020205020404" pitchFamily="49" charset="0"/>
                      </a:rPr>
                      <m:t>&lt;</m:t>
                    </m:r>
                    <m:r>
                      <a:rPr lang="en-US" b="0" i="1" dirty="0" smtClean="0">
                        <a:latin typeface="Cambria Math"/>
                        <a:cs typeface="Courier New" panose="02070309020205020404" pitchFamily="49" charset="0"/>
                      </a:rPr>
                      <m:t>2</m:t>
                    </m:r>
                    <m:r>
                      <a:rPr lang="en-US" i="1" dirty="0">
                        <a:latin typeface="Cambria Math"/>
                        <a:cs typeface="Courier New" panose="02070309020205020404" pitchFamily="49" charset="0"/>
                      </a:rPr>
                      <m:t>𝑋</m:t>
                    </m:r>
                    <m:r>
                      <a:rPr lang="en-US" i="1" dirty="0">
                        <a:latin typeface="Cambria Math"/>
                        <a:cs typeface="Courier New" panose="02070309020205020404" pitchFamily="49" charset="0"/>
                      </a:rPr>
                      <m:t>⇒</m:t>
                    </m:r>
                  </m:oMath>
                </a14:m>
                <a:r>
                  <a:rPr lang="en-US" dirty="0" smtClean="0">
                    <a:cs typeface="Courier New" panose="02070309020205020404" pitchFamily="49" charset="0"/>
                  </a:rPr>
                  <a:t>  </a:t>
                </a:r>
                <a:r>
                  <a:rPr lang="en-US" sz="2400" dirty="0" smtClean="0">
                    <a:cs typeface="Courier New" panose="02070309020205020404" pitchFamily="49" charset="0"/>
                  </a:rPr>
                  <a:t>(taking previous slide into account)</a:t>
                </a:r>
                <a:endParaRPr lang="en-US" dirty="0" smtClean="0">
                  <a:cs typeface="Courier New" panose="02070309020205020404" pitchFamily="49" charset="0"/>
                </a:endParaRP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i="1">
                              <a:latin typeface="Cambria Math"/>
                              <a:cs typeface="Courier New" panose="02070309020205020404" pitchFamily="49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/>
                              <a:cs typeface="Courier New" panose="02070309020205020404" pitchFamily="49" charset="0"/>
                            </a:rPr>
                            <m:t>𝑘</m:t>
                          </m:r>
                          <m:r>
                            <a:rPr lang="en-US" i="1">
                              <a:latin typeface="Cambria Math"/>
                              <a:cs typeface="Courier New" panose="02070309020205020404" pitchFamily="49" charset="0"/>
                            </a:rPr>
                            <m:t>=3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  <a:cs typeface="Courier New" panose="02070309020205020404" pitchFamily="49" charset="0"/>
                            </a:rPr>
                            <m:t>𝑛</m:t>
                          </m:r>
                        </m:sup>
                        <m:e>
                          <m:nary>
                            <m:naryPr>
                              <m:chr m:val="∏"/>
                              <m:ctrlPr>
                                <a:rPr lang="en-US" i="1">
                                  <a:latin typeface="Cambria Math"/>
                                  <a:cs typeface="Courier New" panose="02070309020205020404" pitchFamily="49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i="1">
                                  <a:latin typeface="Cambria Math"/>
                                  <a:cs typeface="Courier New" panose="02070309020205020404" pitchFamily="49" charset="0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/>
                                  <a:cs typeface="Courier New" panose="02070309020205020404" pitchFamily="49" charset="0"/>
                                </a:rPr>
                                <m:t>=</m:t>
                              </m:r>
                              <m:r>
                                <a:rPr lang="en-US" i="1">
                                  <a:latin typeface="Cambria Math"/>
                                  <a:cs typeface="Courier New" panose="02070309020205020404" pitchFamily="49" charset="0"/>
                                </a:rPr>
                                <m:t>𝑘</m:t>
                              </m:r>
                            </m:sub>
                            <m:sup>
                              <m:r>
                                <a:rPr lang="en-US" i="1">
                                  <a:latin typeface="Cambria Math"/>
                                  <a:cs typeface="Courier New" panose="02070309020205020404" pitchFamily="49" charset="0"/>
                                </a:rPr>
                                <m:t>𝑛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i="1" dirty="0">
                                      <a:latin typeface="Cambria Math"/>
                                      <a:cs typeface="Courier New" panose="02070309020205020404" pitchFamily="49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 dirty="0">
                                      <a:latin typeface="Cambria Math"/>
                                      <a:cs typeface="Courier New" panose="02070309020205020404" pitchFamily="49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i="1" dirty="0">
                                      <a:latin typeface="Cambria Math"/>
                                      <a:cs typeface="Courier New" panose="02070309020205020404" pitchFamily="49" charset="0"/>
                                    </a:rPr>
                                    <m:t>𝑛</m:t>
                                  </m:r>
                                </m:sup>
                              </m:sSup>
                            </m:e>
                          </m:nary>
                        </m:e>
                      </m:nary>
                      <m:r>
                        <a:rPr lang="en-US" b="0" i="1" dirty="0" smtClean="0">
                          <a:latin typeface="Cambria Math"/>
                          <a:cs typeface="Courier New" panose="02070309020205020404" pitchFamily="49" charset="0"/>
                        </a:rPr>
                        <m:t>=</m:t>
                      </m:r>
                      <m:r>
                        <a:rPr lang="en-US" i="1">
                          <a:latin typeface="Cambria Math"/>
                          <a:cs typeface="Courier New" panose="02070309020205020404" pitchFamily="49" charset="0"/>
                        </a:rPr>
                        <m:t>𝑂</m:t>
                      </m:r>
                      <m:r>
                        <a:rPr lang="en-US" i="1">
                          <a:latin typeface="Cambria Math"/>
                          <a:cs typeface="Courier New" panose="02070309020205020404" pitchFamily="49" charset="0"/>
                        </a:rPr>
                        <m:t>(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  <a:cs typeface="Courier New" panose="02070309020205020404" pitchFamily="49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  <a:cs typeface="Courier New" panose="02070309020205020404" pitchFamily="49" charset="0"/>
                            </a:rPr>
                            <m:t>𝑁</m:t>
                          </m:r>
                        </m:e>
                        <m:sup>
                          <m:f>
                            <m:fPr>
                              <m:ctrlPr>
                                <a:rPr lang="en-US" i="1">
                                  <a:latin typeface="Cambria Math"/>
                                  <a:cs typeface="Courier New" panose="02070309020205020404" pitchFamily="49" charset="0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en-US" i="1">
                                      <a:latin typeface="Cambria Math"/>
                                      <a:cs typeface="Courier New" panose="02070309020205020404" pitchFamily="49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/>
                                      <a:cs typeface="Courier New" panose="02070309020205020404" pitchFamily="49" charset="0"/>
                                    </a:rPr>
                                    <m:t>log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/>
                                          <a:cs typeface="Courier New" panose="02070309020205020404" pitchFamily="49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/>
                                          <a:cs typeface="Courier New" panose="02070309020205020404" pitchFamily="49" charset="0"/>
                                        </a:rPr>
                                        <m:t>𝑁</m:t>
                                      </m:r>
                                    </m:e>
                                  </m:d>
                                </m:e>
                              </m:func>
                            </m:num>
                            <m:den>
                              <m:r>
                                <a:rPr lang="en-US" i="1">
                                  <a:latin typeface="Cambria Math"/>
                                  <a:cs typeface="Courier New" panose="02070309020205020404" pitchFamily="49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US" i="1">
                          <a:latin typeface="Cambria Math"/>
                          <a:cs typeface="Courier New" panose="02070309020205020404" pitchFamily="49" charset="0"/>
                        </a:rPr>
                        <m:t>)</m:t>
                      </m:r>
                    </m:oMath>
                  </m:oMathPara>
                </a14:m>
                <a:endParaRPr lang="en-US" sz="3600" dirty="0">
                  <a:cs typeface="Courier New" panose="02070309020205020404" pitchFamily="49" charset="0"/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259" t="-1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84001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Solving Recurrences: Example</a:t>
            </a:r>
            <a:r>
              <a:rPr lang="el-GR" dirty="0" smtClean="0"/>
              <a:t> </a:t>
            </a:r>
            <a:r>
              <a:rPr lang="en-US" dirty="0" smtClean="0"/>
              <a:t>4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Based on the previous two slides, we can conclude that the solution of: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/>
                        <a:cs typeface="Courier New" panose="02070309020205020404" pitchFamily="49" charset="0"/>
                      </a:rPr>
                      <m:t> </m:t>
                    </m:r>
                    <m:r>
                      <a:rPr lang="en-US" i="1" dirty="0" smtClean="0">
                        <a:latin typeface="Cambria Math"/>
                        <a:cs typeface="Courier New" panose="02070309020205020404" pitchFamily="49" charset="0"/>
                      </a:rPr>
                      <m:t>𝑔</m:t>
                    </m:r>
                    <m:r>
                      <a:rPr lang="en-US" i="1" dirty="0" smtClean="0">
                        <a:latin typeface="Cambria Math"/>
                        <a:cs typeface="Courier New" panose="02070309020205020404" pitchFamily="49" charset="0"/>
                      </a:rPr>
                      <m:t>(</m:t>
                    </m:r>
                    <m:r>
                      <a:rPr lang="en-US" i="1" dirty="0" smtClean="0">
                        <a:latin typeface="Cambria Math"/>
                        <a:cs typeface="Courier New" panose="02070309020205020404" pitchFamily="49" charset="0"/>
                      </a:rPr>
                      <m:t>𝑁</m:t>
                    </m:r>
                    <m:r>
                      <a:rPr lang="en-US" i="1" dirty="0" smtClean="0">
                        <a:latin typeface="Cambria Math"/>
                        <a:cs typeface="Courier New" panose="02070309020205020404" pitchFamily="49" charset="0"/>
                      </a:rPr>
                      <m:t>) =</m:t>
                    </m:r>
                    <m:r>
                      <a:rPr lang="en-US" b="0" i="1" dirty="0" smtClean="0">
                        <a:latin typeface="Cambria Math"/>
                        <a:cs typeface="Courier New" panose="02070309020205020404" pitchFamily="49" charset="0"/>
                      </a:rPr>
                      <m:t>𝑁𝑔</m:t>
                    </m:r>
                    <m:r>
                      <a:rPr lang="en-US" i="1" dirty="0" smtClean="0">
                        <a:latin typeface="Cambria Math"/>
                        <a:cs typeface="Courier New" panose="02070309020205020404" pitchFamily="49" charset="0"/>
                      </a:rPr>
                      <m:t>(</m:t>
                    </m:r>
                    <m:r>
                      <a:rPr lang="en-US" i="1" dirty="0" smtClean="0">
                        <a:latin typeface="Cambria Math"/>
                        <a:cs typeface="Courier New" panose="02070309020205020404" pitchFamily="49" charset="0"/>
                      </a:rPr>
                      <m:t>𝑁</m:t>
                    </m:r>
                    <m:r>
                      <a:rPr lang="en-US" b="0" i="1" dirty="0" smtClean="0">
                        <a:latin typeface="Cambria Math"/>
                        <a:cs typeface="Courier New" panose="02070309020205020404" pitchFamily="49" charset="0"/>
                      </a:rPr>
                      <m:t>/2</m:t>
                    </m:r>
                    <m:r>
                      <a:rPr lang="en-US" i="1" dirty="0" smtClean="0">
                        <a:latin typeface="Cambria Math"/>
                        <a:cs typeface="Courier New" panose="02070309020205020404" pitchFamily="49" charset="0"/>
                      </a:rPr>
                      <m:t>)+</m:t>
                    </m:r>
                    <m:r>
                      <a:rPr lang="en-US" b="0" i="1" dirty="0" smtClean="0">
                        <a:latin typeface="Cambria Math"/>
                        <a:cs typeface="Courier New" panose="02070309020205020404" pitchFamily="49" charset="0"/>
                      </a:rPr>
                      <m:t>1</m:t>
                    </m:r>
                  </m:oMath>
                </a14:m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2400" dirty="0" smtClean="0">
                    <a:cs typeface="Courier New" panose="02070309020205020404" pitchFamily="49" charset="0"/>
                  </a:rPr>
                  <a:t>is that:</a:t>
                </a:r>
              </a:p>
              <a:p>
                <a:endParaRPr lang="en-US" sz="2400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cs typeface="Courier New" panose="02070309020205020404" pitchFamily="49" charset="0"/>
                        </a:rPr>
                        <m:t>𝑔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  <a:cs typeface="Courier New" panose="02070309020205020404" pitchFamily="49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cs typeface="Courier New" panose="02070309020205020404" pitchFamily="49" charset="0"/>
                            </a:rPr>
                            <m:t>𝑁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  <a:cs typeface="Courier New" panose="02070309020205020404" pitchFamily="49" charset="0"/>
                        </a:rPr>
                        <m:t>=</m:t>
                      </m:r>
                      <m:r>
                        <a:rPr lang="en-US" i="1">
                          <a:latin typeface="Cambria Math"/>
                          <a:cs typeface="Courier New" panose="02070309020205020404" pitchFamily="49" charset="0"/>
                        </a:rPr>
                        <m:t>𝑂</m:t>
                      </m:r>
                      <m:r>
                        <a:rPr lang="en-US" i="1">
                          <a:latin typeface="Cambria Math"/>
                          <a:cs typeface="Courier New" panose="02070309020205020404" pitchFamily="49" charset="0"/>
                        </a:rPr>
                        <m:t>(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  <a:cs typeface="Courier New" panose="02070309020205020404" pitchFamily="49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  <a:cs typeface="Courier New" panose="02070309020205020404" pitchFamily="49" charset="0"/>
                            </a:rPr>
                            <m:t>𝑁</m:t>
                          </m:r>
                        </m:e>
                        <m:sup>
                          <m:f>
                            <m:fPr>
                              <m:ctrlPr>
                                <a:rPr lang="en-US" i="1">
                                  <a:latin typeface="Cambria Math"/>
                                  <a:cs typeface="Courier New" panose="02070309020205020404" pitchFamily="49" charset="0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en-US" i="1">
                                      <a:latin typeface="Cambria Math"/>
                                      <a:cs typeface="Courier New" panose="02070309020205020404" pitchFamily="49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/>
                                      <a:cs typeface="Courier New" panose="02070309020205020404" pitchFamily="49" charset="0"/>
                                    </a:rPr>
                                    <m:t>log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/>
                                          <a:cs typeface="Courier New" panose="02070309020205020404" pitchFamily="49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/>
                                          <a:cs typeface="Courier New" panose="02070309020205020404" pitchFamily="49" charset="0"/>
                                        </a:rPr>
                                        <m:t>𝑁</m:t>
                                      </m:r>
                                    </m:e>
                                  </m:d>
                                </m:e>
                              </m:func>
                            </m:num>
                            <m:den>
                              <m:r>
                                <a:rPr lang="en-US" i="1">
                                  <a:latin typeface="Cambria Math"/>
                                  <a:cs typeface="Courier New" panose="02070309020205020404" pitchFamily="49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US" i="1">
                          <a:latin typeface="Cambria Math"/>
                          <a:cs typeface="Courier New" panose="02070309020205020404" pitchFamily="49" charset="0"/>
                        </a:rPr>
                        <m:t>)</m:t>
                      </m:r>
                    </m:oMath>
                  </m:oMathPara>
                </a14:m>
                <a:endParaRPr lang="en-US" dirty="0"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259" t="-1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436151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Big-Oh Notation: Example Problem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𝑁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𝑂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func>
                      <m:funcPr>
                        <m:ctrlPr>
                          <a:rPr lang="en-US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𝑁</m:t>
                            </m:r>
                          </m:e>
                        </m:d>
                      </m:e>
                    </m:func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𝑁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?</a:t>
                </a:r>
              </a:p>
              <a:p>
                <a:r>
                  <a:rPr lang="en-US" dirty="0" smtClean="0"/>
                  <a:t>Answer: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259" t="-1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95339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Big-Oh Notation: Example Problem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𝑁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𝑂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func>
                      <m:funcPr>
                        <m:ctrlPr>
                          <a:rPr lang="en-US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𝑁</m:t>
                            </m:r>
                          </m:e>
                        </m:d>
                      </m:e>
                    </m:func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𝑁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?</a:t>
                </a:r>
              </a:p>
              <a:p>
                <a:r>
                  <a:rPr lang="en-US" dirty="0" smtClean="0"/>
                  <a:t>Answer: no!</a:t>
                </a:r>
              </a:p>
              <a:p>
                <a:r>
                  <a:rPr lang="en-US" dirty="0" smtClean="0"/>
                  <a:t>Why?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sin</m:t>
                    </m:r>
                    <m:r>
                      <a:rPr lang="en-US" b="0" i="1" smtClean="0">
                        <a:latin typeface="Cambria Math"/>
                      </a:rPr>
                      <m:t>⁡(</m:t>
                    </m:r>
                    <m:r>
                      <a:rPr lang="en-US" b="0" i="1" smtClean="0">
                        <a:latin typeface="Cambria Math"/>
                      </a:rPr>
                      <m:t>𝑁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fluctuates forever between -1 and 1.</a:t>
                </a:r>
              </a:p>
              <a:p>
                <a:r>
                  <a:rPr lang="en-US" dirty="0" smtClean="0"/>
                  <a:t>As a result,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𝑁</m:t>
                            </m:r>
                          </m:e>
                        </m:d>
                      </m:e>
                    </m:func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𝑁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 fluctuates forever between negative and positive values.</a:t>
                </a:r>
              </a:p>
              <a:p>
                <a:r>
                  <a:rPr lang="en-US" dirty="0" smtClean="0"/>
                  <a:t>Therefore, for every possible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𝑐</m:t>
                    </m:r>
                    <m:r>
                      <a:rPr lang="en-US" i="1" baseline="-25000" dirty="0" smtClean="0">
                        <a:latin typeface="Cambria Math"/>
                      </a:rPr>
                      <m:t>0</m:t>
                    </m:r>
                    <m:r>
                      <a:rPr lang="en-US" b="0" i="1" dirty="0" smtClean="0">
                        <a:latin typeface="Cambria Math"/>
                      </a:rPr>
                      <m:t>&gt;0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𝑁</m:t>
                    </m:r>
                    <m:r>
                      <a:rPr lang="en-US" i="1" baseline="-25000" dirty="0" smtClean="0">
                        <a:latin typeface="Cambria Math"/>
                      </a:rPr>
                      <m:t>0</m:t>
                    </m:r>
                  </m:oMath>
                </a14:m>
                <a:r>
                  <a:rPr lang="en-US" dirty="0" smtClean="0"/>
                  <a:t>, we can always find an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𝑁</m:t>
                    </m:r>
                    <m:r>
                      <a:rPr lang="en-US" i="1" dirty="0" smtClean="0">
                        <a:latin typeface="Cambria Math"/>
                      </a:rPr>
                      <m:t> &gt;</m:t>
                    </m:r>
                    <m:sSub>
                      <m:sSubPr>
                        <m:ctrlPr>
                          <a:rPr lang="en-US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 such that:</a:t>
                </a:r>
                <a:br>
                  <a:rPr lang="en-US" dirty="0" smtClean="0"/>
                </a:br>
                <a:r>
                  <a:rPr lang="en-US" dirty="0" smtClean="0"/>
                  <a:t/>
                </a:r>
                <a:br>
                  <a:rPr lang="en-US" dirty="0" smtClean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𝑁</m:t>
                    </m:r>
                    <m:r>
                      <a:rPr lang="en-US" b="0" i="1" smtClean="0">
                        <a:latin typeface="Cambria Math"/>
                      </a:rPr>
                      <m:t>&gt;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sin</m:t>
                    </m:r>
                    <m:r>
                      <a:rPr lang="en-US" b="0" i="1" smtClean="0">
                        <a:latin typeface="Cambria Math"/>
                      </a:rPr>
                      <m:t>⁡(</m:t>
                    </m:r>
                    <m:r>
                      <a:rPr lang="en-US" b="0" i="1" smtClean="0">
                        <a:latin typeface="Cambria Math"/>
                      </a:rPr>
                      <m:t>𝑁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𝑁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259" t="-1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75291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Limits: An Example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371600"/>
                <a:ext cx="8534400" cy="5029200"/>
              </a:xfrm>
            </p:spPr>
            <p:txBody>
              <a:bodyPr/>
              <a:lstStyle/>
              <a:p>
                <a:r>
                  <a:rPr lang="en-US" dirty="0" smtClean="0"/>
                  <a:t>Show that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/>
                          </a:rPr>
                          <m:t>𝑛</m:t>
                        </m:r>
                        <m:r>
                          <a:rPr lang="en-US" sz="3600" b="0" i="1" baseline="30000" smtClean="0">
                            <a:latin typeface="Cambria Math"/>
                          </a:rPr>
                          <m:t>5</m:t>
                        </m:r>
                        <m:r>
                          <a:rPr lang="en-US" sz="3600" b="0" i="1" smtClean="0">
                            <a:latin typeface="Cambria Math"/>
                          </a:rPr>
                          <m:t>+3</m:t>
                        </m:r>
                        <m:r>
                          <a:rPr lang="en-US" sz="3600" b="0" i="1" smtClean="0">
                            <a:latin typeface="Cambria Math"/>
                          </a:rPr>
                          <m:t>𝑛</m:t>
                        </m:r>
                        <m:r>
                          <a:rPr lang="en-US" sz="3600" b="0" i="1" baseline="30000" smtClean="0">
                            <a:latin typeface="Cambria Math"/>
                          </a:rPr>
                          <m:t>4</m:t>
                        </m:r>
                        <m:r>
                          <a:rPr lang="en-US" sz="3600" b="0" i="1" smtClean="0">
                            <a:latin typeface="Cambria Math"/>
                          </a:rPr>
                          <m:t>+2</m:t>
                        </m:r>
                        <m:r>
                          <a:rPr lang="en-US" sz="3600" b="0" i="1" smtClean="0">
                            <a:latin typeface="Cambria Math"/>
                          </a:rPr>
                          <m:t>𝑛</m:t>
                        </m:r>
                        <m:r>
                          <a:rPr lang="en-US" sz="3600" b="0" i="1" baseline="30000" smtClean="0">
                            <a:latin typeface="Cambria Math"/>
                          </a:rPr>
                          <m:t>3</m:t>
                        </m:r>
                        <m:r>
                          <a:rPr lang="en-US" sz="3600" b="0" i="1" smtClean="0">
                            <a:latin typeface="Cambria Math"/>
                          </a:rPr>
                          <m:t>+</m:t>
                        </m:r>
                        <m:r>
                          <a:rPr lang="en-US" sz="3600" b="0" i="1" smtClean="0">
                            <a:latin typeface="Cambria Math"/>
                          </a:rPr>
                          <m:t>𝑛</m:t>
                        </m:r>
                        <m:r>
                          <a:rPr lang="en-US" sz="3600" b="0" i="1" baseline="30000" smtClean="0">
                            <a:latin typeface="Cambria Math"/>
                          </a:rPr>
                          <m:t>2</m:t>
                        </m:r>
                        <m:r>
                          <a:rPr lang="en-US" sz="3600" b="0" i="1" smtClean="0">
                            <a:latin typeface="Cambria Math"/>
                          </a:rPr>
                          <m:t>+</m:t>
                        </m:r>
                        <m:r>
                          <a:rPr lang="en-US" sz="3600" b="0" i="1" smtClean="0">
                            <a:latin typeface="Cambria Math"/>
                          </a:rPr>
                          <m:t>𝑛</m:t>
                        </m:r>
                        <m:r>
                          <a:rPr lang="en-US" sz="3600" b="0" i="1" smtClean="0">
                            <a:latin typeface="Cambria Math"/>
                          </a:rPr>
                          <m:t>+12</m:t>
                        </m:r>
                      </m:num>
                      <m:den>
                        <m:r>
                          <a:rPr lang="en-US" sz="3600" b="0" i="1" smtClean="0">
                            <a:latin typeface="Cambria Math"/>
                          </a:rPr>
                          <m:t>5</m:t>
                        </m:r>
                        <m:r>
                          <a:rPr lang="en-US" sz="3600" b="0" i="1" smtClean="0">
                            <a:latin typeface="Cambria Math"/>
                          </a:rPr>
                          <m:t>𝑛</m:t>
                        </m:r>
                        <m:r>
                          <a:rPr lang="en-US" sz="3600" b="0" i="1" baseline="30000" smtClean="0">
                            <a:latin typeface="Cambria Math"/>
                          </a:rPr>
                          <m:t>3</m:t>
                        </m:r>
                        <m:r>
                          <a:rPr lang="en-US" sz="3600" b="0" i="1" smtClean="0">
                            <a:latin typeface="Cambria Math"/>
                          </a:rPr>
                          <m:t>+</m:t>
                        </m:r>
                        <m:r>
                          <a:rPr lang="en-US" sz="3600" b="0" i="1" smtClean="0">
                            <a:latin typeface="Cambria Math"/>
                          </a:rPr>
                          <m:t>𝑛</m:t>
                        </m:r>
                        <m:r>
                          <a:rPr lang="en-US" sz="3600" b="0" i="1" smtClean="0">
                            <a:latin typeface="Cambria Math"/>
                          </a:rPr>
                          <m:t>+3</m:t>
                        </m:r>
                      </m:den>
                    </m:f>
                    <m:r>
                      <a:rPr lang="en-US" sz="3600" b="0" i="1" smtClean="0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l-GR" sz="3600" b="0" i="0" smtClean="0">
                        <a:latin typeface="Cambria Math"/>
                      </a:rPr>
                      <m:t>Θ</m:t>
                    </m:r>
                    <m:r>
                      <a:rPr lang="en-US" sz="3600" b="0" i="1" smtClean="0">
                        <a:latin typeface="Cambria Math"/>
                      </a:rPr>
                      <m:t>(</m:t>
                    </m:r>
                    <m:r>
                      <a:rPr lang="en-US" sz="3600" b="0" i="1" smtClean="0">
                        <a:latin typeface="Cambria Math"/>
                      </a:rPr>
                      <m:t>𝑛</m:t>
                    </m:r>
                    <m:r>
                      <a:rPr lang="en-US" sz="3600" b="0" i="1" baseline="30000" smtClean="0">
                        <a:latin typeface="Cambria Math"/>
                      </a:rPr>
                      <m:t>2</m:t>
                    </m:r>
                    <m:r>
                      <a:rPr lang="en-US" sz="36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endParaRPr lang="en-US" dirty="0"/>
              </a:p>
              <a:p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b="0" i="0" smtClean="0">
                        <a:solidFill>
                          <a:prstClr val="black"/>
                        </a:solidFill>
                        <a:latin typeface="Cambria Math"/>
                      </a:rPr>
                      <m:t>g</m:t>
                    </m:r>
                    <m:d>
                      <m:dPr>
                        <m:ctrlPr>
                          <a:rPr lang="en-US" sz="36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36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sz="3600" b="0" i="1" smtClean="0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6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sz="3600" i="1" baseline="30000">
                            <a:solidFill>
                              <a:prstClr val="black"/>
                            </a:solidFill>
                            <a:latin typeface="Cambria Math"/>
                          </a:rPr>
                          <m:t>5</m:t>
                        </m:r>
                        <m:r>
                          <a:rPr lang="en-US" sz="3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+3</m:t>
                        </m:r>
                        <m:r>
                          <a:rPr lang="en-US" sz="3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sz="3600" i="1" baseline="30000">
                            <a:solidFill>
                              <a:prstClr val="black"/>
                            </a:solidFill>
                            <a:latin typeface="Cambria Math"/>
                          </a:rPr>
                          <m:t>4</m:t>
                        </m:r>
                        <m:r>
                          <a:rPr lang="en-US" sz="3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+2</m:t>
                        </m:r>
                        <m:r>
                          <a:rPr lang="en-US" sz="3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sz="3600" i="1" baseline="30000">
                            <a:solidFill>
                              <a:prstClr val="black"/>
                            </a:solidFill>
                            <a:latin typeface="Cambria Math"/>
                          </a:rPr>
                          <m:t>3</m:t>
                        </m:r>
                        <m:r>
                          <a:rPr lang="en-US" sz="3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3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sz="3600" i="1" baseline="30000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en-US" sz="3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3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sz="3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+12</m:t>
                        </m:r>
                      </m:num>
                      <m:den>
                        <m:r>
                          <a:rPr lang="en-US" sz="3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5</m:t>
                        </m:r>
                        <m:r>
                          <a:rPr lang="en-US" sz="3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sz="3600" i="1" baseline="30000">
                            <a:solidFill>
                              <a:prstClr val="black"/>
                            </a:solidFill>
                            <a:latin typeface="Cambria Math"/>
                          </a:rPr>
                          <m:t>3</m:t>
                        </m:r>
                        <m:r>
                          <a:rPr lang="en-US" sz="3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3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sz="3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+3</m:t>
                        </m:r>
                      </m:den>
                    </m:f>
                  </m:oMath>
                </a14:m>
                <a:endParaRPr lang="en-US" dirty="0" smtClean="0"/>
              </a:p>
              <a:p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/>
                      </a:rPr>
                      <m:t>𝑓</m:t>
                    </m:r>
                    <m:r>
                      <a:rPr lang="en-US" sz="3600" i="1" dirty="0" smtClean="0">
                        <a:latin typeface="Cambria Math"/>
                      </a:rPr>
                      <m:t>(</m:t>
                    </m:r>
                    <m:r>
                      <a:rPr lang="en-US" sz="3600" i="1" dirty="0" smtClean="0">
                        <a:latin typeface="Cambria Math"/>
                      </a:rPr>
                      <m:t>𝑛</m:t>
                    </m:r>
                    <m:r>
                      <a:rPr lang="en-US" sz="3600" i="1" dirty="0" smtClean="0">
                        <a:latin typeface="Cambria Math"/>
                      </a:rPr>
                      <m:t>) = </m:t>
                    </m:r>
                    <m:r>
                      <a:rPr lang="en-US" sz="3600" i="1" dirty="0" smtClean="0">
                        <a:latin typeface="Cambria Math"/>
                      </a:rPr>
                      <m:t>𝑛</m:t>
                    </m:r>
                    <m:r>
                      <a:rPr lang="en-US" sz="3600" i="1" baseline="30000" dirty="0" smtClean="0">
                        <a:latin typeface="Cambria Math"/>
                      </a:rPr>
                      <m:t>2</m:t>
                    </m:r>
                  </m:oMath>
                </a14:m>
                <a:r>
                  <a:rPr lang="en-US" dirty="0" smtClean="0"/>
                  <a:t>.</a:t>
                </a:r>
                <a:br>
                  <a:rPr lang="en-US" dirty="0" smtClean="0"/>
                </a:b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i="0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𝑔</m:t>
                              </m:r>
                              <m: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𝑓</m:t>
                              </m:r>
                              <m: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)</m:t>
                              </m:r>
                            </m:den>
                          </m:f>
                          <m: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=</m:t>
                          </m:r>
                          <m:limLow>
                            <m:limLowPr>
                              <m:ctrl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→∞</m:t>
                              </m:r>
                            </m:lim>
                          </m:limLow>
                          <m:d>
                            <m:dPr>
                              <m:ctrl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lang="en-US" i="1" baseline="30000">
                                      <a:latin typeface="Cambria Math"/>
                                    </a:rPr>
                                    <m:t>5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+3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lang="en-US" i="1" baseline="30000">
                                      <a:latin typeface="Cambria Math"/>
                                    </a:rPr>
                                    <m:t>4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+2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lang="en-US" i="1" baseline="30000">
                                      <a:latin typeface="Cambria Math"/>
                                    </a:rPr>
                                    <m:t>3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lang="en-US" i="1" baseline="30000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+12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/>
                                    </a:rPr>
                                    <m:t>5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lang="en-US" i="1" baseline="30000">
                                      <a:latin typeface="Cambria Math"/>
                                    </a:rPr>
                                    <m:t>3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+3</m:t>
                                  </m:r>
                                </m:den>
                              </m:f>
                              <m:r>
                                <a:rPr lang="en-US" b="0" i="1" smtClean="0">
                                  <a:latin typeface="Cambria Math"/>
                                </a:rPr>
                                <m:t> </m:t>
                              </m:r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lang="en-US" i="1" baseline="3000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  <m:oMath xmlns:m="http://schemas.openxmlformats.org/officeDocument/2006/math">
                      <m:r>
                        <a:rPr lang="en-US" b="0" i="0" smtClean="0">
                          <a:latin typeface="Cambria Math"/>
                        </a:rPr>
                        <m:t>                   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limLow>
                        <m:limLow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lim</m:t>
                          </m:r>
                        </m:e>
                        <m:lim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𝑛</m:t>
                          </m:r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→∞</m:t>
                          </m:r>
                        </m:lim>
                      </m:limLow>
                      <m:d>
                        <m:d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i="1" baseline="3000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5</m:t>
                              </m:r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+3</m:t>
                              </m:r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i="1" baseline="3000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4</m:t>
                              </m:r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+2</m:t>
                              </m:r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i="1" baseline="3000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3</m:t>
                              </m:r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i="1" baseline="3000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+12</m:t>
                              </m:r>
                            </m:num>
                            <m:den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5</m:t>
                              </m:r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b="0" i="1" baseline="30000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5</m:t>
                              </m:r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b="0" i="1" baseline="30000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3</m:t>
                              </m:r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+3</m:t>
                              </m:r>
                              <m: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b="0" i="1" baseline="30000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371600"/>
                <a:ext cx="8534400" cy="5029200"/>
              </a:xfrm>
              <a:blipFill rotWithShape="1">
                <a:blip r:embed="rId2"/>
                <a:stretch>
                  <a:fillRect l="-1214" b="-46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3388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Limits: An Example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371600"/>
                <a:ext cx="8534400" cy="5029200"/>
              </a:xfrm>
            </p:spPr>
            <p:txBody>
              <a:bodyPr/>
              <a:lstStyle/>
              <a:p>
                <a:r>
                  <a:rPr lang="en-US" dirty="0" smtClean="0"/>
                  <a:t>Show that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/>
                          </a:rPr>
                          <m:t>𝑛</m:t>
                        </m:r>
                        <m:r>
                          <a:rPr lang="en-US" sz="3600" b="0" i="1" baseline="30000" smtClean="0">
                            <a:latin typeface="Cambria Math"/>
                          </a:rPr>
                          <m:t>5</m:t>
                        </m:r>
                        <m:r>
                          <a:rPr lang="en-US" sz="3600" b="0" i="1" smtClean="0">
                            <a:latin typeface="Cambria Math"/>
                          </a:rPr>
                          <m:t>+3</m:t>
                        </m:r>
                        <m:r>
                          <a:rPr lang="en-US" sz="3600" b="0" i="1" smtClean="0">
                            <a:latin typeface="Cambria Math"/>
                          </a:rPr>
                          <m:t>𝑛</m:t>
                        </m:r>
                        <m:r>
                          <a:rPr lang="en-US" sz="3600" b="0" i="1" baseline="30000" smtClean="0">
                            <a:latin typeface="Cambria Math"/>
                          </a:rPr>
                          <m:t>4</m:t>
                        </m:r>
                        <m:r>
                          <a:rPr lang="en-US" sz="3600" b="0" i="1" smtClean="0">
                            <a:latin typeface="Cambria Math"/>
                          </a:rPr>
                          <m:t>+2</m:t>
                        </m:r>
                        <m:r>
                          <a:rPr lang="en-US" sz="3600" b="0" i="1" smtClean="0">
                            <a:latin typeface="Cambria Math"/>
                          </a:rPr>
                          <m:t>𝑛</m:t>
                        </m:r>
                        <m:r>
                          <a:rPr lang="en-US" sz="3600" b="0" i="1" baseline="30000" smtClean="0">
                            <a:latin typeface="Cambria Math"/>
                          </a:rPr>
                          <m:t>3</m:t>
                        </m:r>
                        <m:r>
                          <a:rPr lang="en-US" sz="3600" b="0" i="1" smtClean="0">
                            <a:latin typeface="Cambria Math"/>
                          </a:rPr>
                          <m:t>+</m:t>
                        </m:r>
                        <m:r>
                          <a:rPr lang="en-US" sz="3600" b="0" i="1" smtClean="0">
                            <a:latin typeface="Cambria Math"/>
                          </a:rPr>
                          <m:t>𝑛</m:t>
                        </m:r>
                        <m:r>
                          <a:rPr lang="en-US" sz="3600" b="0" i="1" baseline="30000" smtClean="0">
                            <a:latin typeface="Cambria Math"/>
                          </a:rPr>
                          <m:t>2</m:t>
                        </m:r>
                        <m:r>
                          <a:rPr lang="en-US" sz="3600" b="0" i="1" smtClean="0">
                            <a:latin typeface="Cambria Math"/>
                          </a:rPr>
                          <m:t>+</m:t>
                        </m:r>
                        <m:r>
                          <a:rPr lang="en-US" sz="3600" b="0" i="1" smtClean="0">
                            <a:latin typeface="Cambria Math"/>
                          </a:rPr>
                          <m:t>𝑛</m:t>
                        </m:r>
                        <m:r>
                          <a:rPr lang="en-US" sz="3600" b="0" i="1" smtClean="0">
                            <a:latin typeface="Cambria Math"/>
                          </a:rPr>
                          <m:t>+12</m:t>
                        </m:r>
                      </m:num>
                      <m:den>
                        <m:r>
                          <a:rPr lang="en-US" sz="3600" b="0" i="1" smtClean="0">
                            <a:latin typeface="Cambria Math"/>
                          </a:rPr>
                          <m:t>5</m:t>
                        </m:r>
                        <m:r>
                          <a:rPr lang="en-US" sz="3600" b="0" i="1" smtClean="0">
                            <a:latin typeface="Cambria Math"/>
                          </a:rPr>
                          <m:t>𝑛</m:t>
                        </m:r>
                        <m:r>
                          <a:rPr lang="en-US" sz="3600" b="0" i="1" baseline="30000" smtClean="0">
                            <a:latin typeface="Cambria Math"/>
                          </a:rPr>
                          <m:t>3</m:t>
                        </m:r>
                        <m:r>
                          <a:rPr lang="en-US" sz="3600" b="0" i="1" smtClean="0">
                            <a:latin typeface="Cambria Math"/>
                          </a:rPr>
                          <m:t>+</m:t>
                        </m:r>
                        <m:r>
                          <a:rPr lang="en-US" sz="3600" b="0" i="1" smtClean="0">
                            <a:latin typeface="Cambria Math"/>
                          </a:rPr>
                          <m:t>𝑛</m:t>
                        </m:r>
                        <m:r>
                          <a:rPr lang="en-US" sz="3600" b="0" i="1" smtClean="0">
                            <a:latin typeface="Cambria Math"/>
                          </a:rPr>
                          <m:t>+3</m:t>
                        </m:r>
                      </m:den>
                    </m:f>
                    <m:r>
                      <a:rPr lang="en-US" sz="3600" b="0" i="1" smtClean="0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l-GR" sz="3600" b="0" i="0" smtClean="0">
                        <a:latin typeface="Cambria Math"/>
                      </a:rPr>
                      <m:t>Θ</m:t>
                    </m:r>
                    <m:r>
                      <a:rPr lang="en-US" sz="3600" b="0" i="1" smtClean="0">
                        <a:latin typeface="Cambria Math"/>
                      </a:rPr>
                      <m:t>(</m:t>
                    </m:r>
                    <m:r>
                      <a:rPr lang="en-US" sz="3600" b="0" i="1" smtClean="0">
                        <a:latin typeface="Cambria Math"/>
                      </a:rPr>
                      <m:t>𝑛</m:t>
                    </m:r>
                    <m:r>
                      <a:rPr lang="en-US" sz="3600" b="0" i="1" baseline="30000" smtClean="0">
                        <a:latin typeface="Cambria Math"/>
                      </a:rPr>
                      <m:t>2</m:t>
                    </m:r>
                    <m:r>
                      <a:rPr lang="en-US" sz="36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endParaRPr lang="en-US" dirty="0"/>
              </a:p>
              <a:p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b="0" i="0" smtClean="0">
                        <a:solidFill>
                          <a:prstClr val="black"/>
                        </a:solidFill>
                        <a:latin typeface="Cambria Math"/>
                      </a:rPr>
                      <m:t>g</m:t>
                    </m:r>
                    <m:d>
                      <m:dPr>
                        <m:ctrlPr>
                          <a:rPr lang="en-US" sz="36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36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sz="3600" b="0" i="1" smtClean="0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6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sz="3600" i="1" baseline="30000">
                            <a:solidFill>
                              <a:prstClr val="black"/>
                            </a:solidFill>
                            <a:latin typeface="Cambria Math"/>
                          </a:rPr>
                          <m:t>5</m:t>
                        </m:r>
                        <m:r>
                          <a:rPr lang="en-US" sz="3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+3</m:t>
                        </m:r>
                        <m:r>
                          <a:rPr lang="en-US" sz="3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sz="3600" i="1" baseline="30000">
                            <a:solidFill>
                              <a:prstClr val="black"/>
                            </a:solidFill>
                            <a:latin typeface="Cambria Math"/>
                          </a:rPr>
                          <m:t>4</m:t>
                        </m:r>
                        <m:r>
                          <a:rPr lang="en-US" sz="3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+2</m:t>
                        </m:r>
                        <m:r>
                          <a:rPr lang="en-US" sz="3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sz="3600" i="1" baseline="30000">
                            <a:solidFill>
                              <a:prstClr val="black"/>
                            </a:solidFill>
                            <a:latin typeface="Cambria Math"/>
                          </a:rPr>
                          <m:t>3</m:t>
                        </m:r>
                        <m:r>
                          <a:rPr lang="en-US" sz="3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3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sz="3600" i="1" baseline="30000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en-US" sz="3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3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sz="3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+12</m:t>
                        </m:r>
                      </m:num>
                      <m:den>
                        <m:r>
                          <a:rPr lang="en-US" sz="3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5</m:t>
                        </m:r>
                        <m:r>
                          <a:rPr lang="en-US" sz="3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sz="3600" i="1" baseline="30000">
                            <a:solidFill>
                              <a:prstClr val="black"/>
                            </a:solidFill>
                            <a:latin typeface="Cambria Math"/>
                          </a:rPr>
                          <m:t>3</m:t>
                        </m:r>
                        <m:r>
                          <a:rPr lang="en-US" sz="3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3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sz="3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+3</m:t>
                        </m:r>
                      </m:den>
                    </m:f>
                  </m:oMath>
                </a14:m>
                <a:endParaRPr lang="en-US" dirty="0" smtClean="0"/>
              </a:p>
              <a:p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/>
                      </a:rPr>
                      <m:t>𝑓</m:t>
                    </m:r>
                    <m:r>
                      <a:rPr lang="en-US" sz="3600" i="1" dirty="0" smtClean="0">
                        <a:latin typeface="Cambria Math"/>
                      </a:rPr>
                      <m:t>(</m:t>
                    </m:r>
                    <m:r>
                      <a:rPr lang="en-US" sz="3600" i="1" dirty="0" smtClean="0">
                        <a:latin typeface="Cambria Math"/>
                      </a:rPr>
                      <m:t>𝑛</m:t>
                    </m:r>
                    <m:r>
                      <a:rPr lang="en-US" sz="3600" i="1" dirty="0" smtClean="0">
                        <a:latin typeface="Cambria Math"/>
                      </a:rPr>
                      <m:t>) = </m:t>
                    </m:r>
                    <m:r>
                      <a:rPr lang="en-US" sz="3600" i="1" dirty="0" smtClean="0">
                        <a:latin typeface="Cambria Math"/>
                      </a:rPr>
                      <m:t>𝑛</m:t>
                    </m:r>
                    <m:r>
                      <a:rPr lang="en-US" sz="3600" i="1" baseline="30000" dirty="0" smtClean="0">
                        <a:latin typeface="Cambria Math"/>
                      </a:rPr>
                      <m:t>2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endParaRPr lang="en-US" dirty="0"/>
              </a:p>
              <a:p>
                <a:r>
                  <a:rPr lang="en-US" dirty="0" smtClean="0"/>
                  <a:t>In the previous slide, we showed that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36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3600">
                            <a:solidFill>
                              <a:prstClr val="black"/>
                            </a:solidFill>
                            <a:latin typeface="Cambria Math"/>
                          </a:rPr>
                          <m:t>lim</m:t>
                        </m:r>
                      </m:e>
                      <m:lim>
                        <m:r>
                          <a:rPr lang="en-US" sz="3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sz="3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→∞</m:t>
                        </m:r>
                      </m:lim>
                    </m:limLow>
                    <m:f>
                      <m:fPr>
                        <m:ctrlPr>
                          <a:rPr lang="en-US" sz="36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𝑔</m:t>
                        </m:r>
                        <m:r>
                          <a:rPr lang="en-US" sz="36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36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sz="36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en-US" sz="36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𝑓</m:t>
                        </m:r>
                        <m:r>
                          <a:rPr lang="en-US" sz="36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36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sz="36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)</m:t>
                        </m:r>
                      </m:den>
                    </m:f>
                    <m:r>
                      <a:rPr lang="en-US" sz="3600" b="0" i="1" smtClean="0">
                        <a:solidFill>
                          <a:prstClr val="black"/>
                        </a:solidFill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US" sz="36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36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5</m:t>
                        </m:r>
                      </m:den>
                    </m:f>
                  </m:oMath>
                </a14:m>
                <a:endParaRPr lang="en-US" sz="3600" b="0" dirty="0" smtClean="0">
                  <a:solidFill>
                    <a:prstClr val="black"/>
                  </a:solidFill>
                </a:endParaRPr>
              </a:p>
              <a:p>
                <a:r>
                  <a:rPr lang="en-US" dirty="0" smtClean="0"/>
                  <a:t>Therefore,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𝑔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i="1" dirty="0" smtClean="0">
                        <a:latin typeface="Cambria Math"/>
                      </a:rPr>
                      <m:t>𝑛</m:t>
                    </m:r>
                    <m:r>
                      <a:rPr lang="en-US" i="1" dirty="0" smtClean="0">
                        <a:latin typeface="Cambria Math"/>
                      </a:rPr>
                      <m:t>) = </m:t>
                    </m:r>
                    <m:r>
                      <m:rPr>
                        <m:sty m:val="p"/>
                      </m:rPr>
                      <a:rPr lang="el-GR" i="0" dirty="0" smtClean="0">
                        <a:latin typeface="Cambria Math"/>
                      </a:rPr>
                      <m:t>Θ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i="1" dirty="0" smtClean="0">
                        <a:latin typeface="Cambria Math"/>
                      </a:rPr>
                      <m:t>𝑓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i="1" dirty="0" smtClean="0">
                        <a:latin typeface="Cambria Math"/>
                      </a:rPr>
                      <m:t>𝑛</m:t>
                    </m:r>
                    <m:r>
                      <a:rPr lang="en-US" i="1" dirty="0" smtClean="0">
                        <a:latin typeface="Cambria Math"/>
                      </a:rPr>
                      <m:t>))</m:t>
                    </m:r>
                  </m:oMath>
                </a14:m>
                <a:r>
                  <a:rPr lang="en-US" dirty="0" smtClean="0"/>
                  <a:t>.</a:t>
                </a:r>
                <a:br>
                  <a:rPr lang="en-US" dirty="0" smtClean="0"/>
                </a:b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371600"/>
                <a:ext cx="8534400" cy="5029200"/>
              </a:xfrm>
              <a:blipFill rotWithShape="1">
                <a:blip r:embed="rId2"/>
                <a:stretch>
                  <a:fillRect l="-1214" b="-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6380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Big-Oh Transitivity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𝑁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𝑁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𝑁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𝑂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h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𝑁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, then </a:t>
                </a:r>
                <a:br>
                  <a:rPr lang="en-US" dirty="0" smtClean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𝑁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𝑂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h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𝑁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How can we prove that?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259" t="-4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6324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Big-Oh Transitivity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𝑁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𝑁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𝑁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𝑂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h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𝑁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, then </a:t>
                </a:r>
                <a:br>
                  <a:rPr lang="en-US" dirty="0" smtClean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𝑁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𝑂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h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𝑁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How can we prove that? Using the definition of the big-Oh notation.</a:t>
                </a:r>
              </a:p>
              <a:p>
                <a:r>
                  <a:rPr lang="en-US" i="1" dirty="0"/>
                  <a:t>g(N) &lt; c</a:t>
                </a:r>
                <a:r>
                  <a:rPr lang="en-US" i="1" baseline="-25000" dirty="0"/>
                  <a:t>0</a:t>
                </a:r>
                <a:r>
                  <a:rPr lang="en-US" i="1" dirty="0"/>
                  <a:t> f(N)</a:t>
                </a:r>
                <a:r>
                  <a:rPr lang="en-US" dirty="0"/>
                  <a:t>    for all </a:t>
                </a:r>
                <a:r>
                  <a:rPr lang="en-US" i="1" dirty="0"/>
                  <a:t>N &gt; N</a:t>
                </a:r>
                <a:r>
                  <a:rPr lang="en-US" i="1" baseline="-25000" dirty="0"/>
                  <a:t>0</a:t>
                </a:r>
                <a:r>
                  <a:rPr lang="en-US" dirty="0"/>
                  <a:t>.</a:t>
                </a:r>
              </a:p>
              <a:p>
                <a:r>
                  <a:rPr lang="en-US" i="1" dirty="0" smtClean="0"/>
                  <a:t>f(N</a:t>
                </a:r>
                <a:r>
                  <a:rPr lang="en-US" i="1" dirty="0"/>
                  <a:t>) &lt; </a:t>
                </a:r>
                <a:r>
                  <a:rPr lang="en-US" i="1" dirty="0" smtClean="0"/>
                  <a:t>c</a:t>
                </a:r>
                <a:r>
                  <a:rPr lang="en-US" i="1" baseline="-25000" dirty="0" smtClean="0"/>
                  <a:t>1</a:t>
                </a:r>
                <a:r>
                  <a:rPr lang="en-US" i="1" dirty="0" smtClean="0"/>
                  <a:t> h(N</a:t>
                </a:r>
                <a:r>
                  <a:rPr lang="en-US" i="1" dirty="0"/>
                  <a:t>)</a:t>
                </a:r>
                <a:r>
                  <a:rPr lang="en-US" dirty="0"/>
                  <a:t>    for all </a:t>
                </a:r>
                <a:r>
                  <a:rPr lang="en-US" i="1" dirty="0"/>
                  <a:t>N &gt; </a:t>
                </a:r>
                <a:r>
                  <a:rPr lang="en-US" i="1" dirty="0" smtClean="0"/>
                  <a:t>N</a:t>
                </a:r>
                <a:r>
                  <a:rPr lang="en-US" i="1" baseline="-25000" dirty="0" smtClean="0"/>
                  <a:t>1</a:t>
                </a:r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Set:</a:t>
                </a:r>
              </a:p>
              <a:p>
                <a:pPr lvl="1"/>
                <a:r>
                  <a:rPr lang="en-US" dirty="0" smtClean="0"/>
                  <a:t> c</a:t>
                </a:r>
                <a:r>
                  <a:rPr lang="en-US" baseline="-25000" dirty="0" smtClean="0"/>
                  <a:t>2</a:t>
                </a:r>
                <a:r>
                  <a:rPr lang="en-US" dirty="0" smtClean="0"/>
                  <a:t> = c</a:t>
                </a:r>
                <a:r>
                  <a:rPr lang="en-US" baseline="-25000" dirty="0" smtClean="0"/>
                  <a:t>0</a:t>
                </a:r>
                <a:r>
                  <a:rPr lang="en-US" dirty="0" smtClean="0"/>
                  <a:t> * c</a:t>
                </a:r>
                <a:r>
                  <a:rPr lang="en-US" baseline="-25000" dirty="0" smtClean="0"/>
                  <a:t>1</a:t>
                </a:r>
              </a:p>
              <a:p>
                <a:pPr lvl="1"/>
                <a:r>
                  <a:rPr lang="en-US" dirty="0" smtClean="0"/>
                  <a:t>N</a:t>
                </a:r>
                <a:r>
                  <a:rPr lang="en-US" baseline="-25000" dirty="0" smtClean="0"/>
                  <a:t>2 </a:t>
                </a:r>
                <a:r>
                  <a:rPr lang="en-US" dirty="0" smtClean="0"/>
                  <a:t>= max(N</a:t>
                </a:r>
                <a:r>
                  <a:rPr lang="en-US" baseline="-25000" dirty="0" smtClean="0"/>
                  <a:t>0</a:t>
                </a:r>
                <a:r>
                  <a:rPr lang="en-US" dirty="0" smtClean="0"/>
                  <a:t>, N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)</a:t>
                </a:r>
              </a:p>
              <a:p>
                <a:r>
                  <a:rPr lang="en-US" dirty="0" smtClean="0"/>
                  <a:t>Then, </a:t>
                </a:r>
                <a:r>
                  <a:rPr lang="en-US" i="1" dirty="0"/>
                  <a:t>g(N) &lt; </a:t>
                </a:r>
                <a:r>
                  <a:rPr lang="en-US" i="1" dirty="0" smtClean="0"/>
                  <a:t>c</a:t>
                </a:r>
                <a:r>
                  <a:rPr lang="en-US" i="1" baseline="-25000" dirty="0" smtClean="0"/>
                  <a:t>2</a:t>
                </a:r>
                <a:r>
                  <a:rPr lang="en-US" i="1" dirty="0" smtClean="0"/>
                  <a:t> h(N</a:t>
                </a:r>
                <a:r>
                  <a:rPr lang="en-US" i="1" dirty="0"/>
                  <a:t>)</a:t>
                </a:r>
                <a:r>
                  <a:rPr lang="en-US" dirty="0"/>
                  <a:t>    for all </a:t>
                </a:r>
                <a:r>
                  <a:rPr lang="en-US" i="1" dirty="0"/>
                  <a:t>N &gt; </a:t>
                </a:r>
                <a:r>
                  <a:rPr lang="en-US" i="1" dirty="0" smtClean="0"/>
                  <a:t>N</a:t>
                </a:r>
                <a:r>
                  <a:rPr lang="en-US" i="1" baseline="-25000" dirty="0" smtClean="0"/>
                  <a:t>2</a:t>
                </a:r>
                <a:r>
                  <a:rPr lang="en-US" i="1" dirty="0" smtClean="0"/>
                  <a:t>.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259" t="-485" b="-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94254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38200"/>
          </a:xfrm>
        </p:spPr>
        <p:txBody>
          <a:bodyPr/>
          <a:lstStyle/>
          <a:p>
            <a:r>
              <a:rPr lang="en-US" dirty="0" smtClean="0"/>
              <a:t>Big-Oh Hierarchy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43000"/>
                <a:ext cx="8229600" cy="5029200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1 = </m:t>
                    </m:r>
                    <m:r>
                      <a:rPr lang="en-US" i="1" dirty="0" smtClean="0">
                        <a:latin typeface="Cambria Math"/>
                      </a:rPr>
                      <m:t>𝑂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en-US" i="1" dirty="0" smtClean="0">
                        <a:latin typeface="Cambria Math"/>
                      </a:rPr>
                      <m:t>log</m:t>
                    </m:r>
                    <m:r>
                      <a:rPr lang="en-US" i="1" dirty="0" smtClean="0">
                        <a:latin typeface="Cambria Math"/>
                      </a:rPr>
                      <m:t>⁡(</m:t>
                    </m:r>
                    <m:r>
                      <a:rPr lang="en-US" i="1" dirty="0" smtClean="0">
                        <a:latin typeface="Cambria Math"/>
                      </a:rPr>
                      <m:t>𝑁</m:t>
                    </m:r>
                    <m:r>
                      <a:rPr lang="en-US" i="1" dirty="0" smtClean="0">
                        <a:latin typeface="Cambria Math"/>
                      </a:rPr>
                      <m:t>))</m:t>
                    </m:r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 dirty="0" smtClean="0">
                        <a:latin typeface="Cambria Math"/>
                      </a:rPr>
                      <m:t>log</m:t>
                    </m:r>
                    <m:r>
                      <a:rPr lang="en-US" i="1" dirty="0" smtClean="0">
                        <a:latin typeface="Cambria Math"/>
                      </a:rPr>
                      <m:t>⁡(</m:t>
                    </m:r>
                    <m:r>
                      <a:rPr lang="en-US" i="1" dirty="0" smtClean="0">
                        <a:latin typeface="Cambria Math"/>
                      </a:rPr>
                      <m:t>𝑁</m:t>
                    </m:r>
                    <m:r>
                      <a:rPr lang="en-US" i="1" dirty="0" smtClean="0">
                        <a:latin typeface="Cambria Math"/>
                      </a:rPr>
                      <m:t>) = </m:t>
                    </m:r>
                    <m:r>
                      <a:rPr lang="en-US" i="1" dirty="0" smtClean="0">
                        <a:latin typeface="Cambria Math"/>
                      </a:rPr>
                      <m:t>𝑂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i="1" dirty="0" smtClean="0">
                        <a:latin typeface="Cambria Math"/>
                      </a:rPr>
                      <m:t>𝑁</m:t>
                    </m:r>
                    <m:r>
                      <a:rPr lang="en-US" i="1" dirty="0" smtClean="0"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𝑁</m:t>
                    </m:r>
                    <m:r>
                      <a:rPr lang="en-US" i="1" dirty="0" smtClean="0">
                        <a:latin typeface="Cambria Math"/>
                      </a:rPr>
                      <m:t> = </m:t>
                    </m:r>
                    <m:r>
                      <a:rPr lang="en-US" i="1" dirty="0" smtClean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/>
                          </a:rPr>
                          <m:t>𝑁</m:t>
                        </m:r>
                        <m:r>
                          <a:rPr lang="en-US" i="1" baseline="30000" dirty="0" smtClean="0">
                            <a:latin typeface="Cambria Math"/>
                          </a:rPr>
                          <m:t>2</m:t>
                        </m:r>
                      </m:e>
                    </m:d>
                  </m:oMath>
                </a14:m>
                <a:endParaRPr lang="en-US" dirty="0" smtClean="0"/>
              </a:p>
              <a:p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𝑐</m:t>
                    </m:r>
                    <m:r>
                      <a:rPr lang="en-US" i="1" dirty="0" smtClean="0">
                        <a:latin typeface="Cambria Math"/>
                      </a:rPr>
                      <m:t>≥ </m:t>
                    </m:r>
                    <m:r>
                      <a:rPr lang="en-US" i="1" dirty="0" smtClean="0">
                        <a:latin typeface="Cambria Math"/>
                      </a:rPr>
                      <m:t>𝑑</m:t>
                    </m:r>
                    <m:r>
                      <a:rPr lang="en-US" i="1" dirty="0" smtClean="0">
                        <a:latin typeface="Cambria Math"/>
                      </a:rPr>
                      <m:t> ≥0</m:t>
                    </m:r>
                  </m:oMath>
                </a14:m>
                <a:r>
                  <a:rPr lang="en-US" dirty="0" smtClean="0"/>
                  <a:t>, then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𝑁</m:t>
                    </m:r>
                    <m:r>
                      <a:rPr lang="en-US" i="1" baseline="30000" dirty="0" err="1" smtClean="0">
                        <a:latin typeface="Cambria Math"/>
                      </a:rPr>
                      <m:t>𝑑</m:t>
                    </m:r>
                    <m:r>
                      <a:rPr lang="en-US" i="1" dirty="0" smtClean="0">
                        <a:latin typeface="Cambria Math"/>
                      </a:rPr>
                      <m:t> = </m:t>
                    </m:r>
                    <m:r>
                      <a:rPr lang="en-US" i="1" dirty="0" smtClean="0">
                        <a:latin typeface="Cambria Math"/>
                      </a:rPr>
                      <m:t>𝑂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i="1" dirty="0" err="1" smtClean="0">
                        <a:latin typeface="Cambria Math"/>
                      </a:rPr>
                      <m:t>𝑁</m:t>
                    </m:r>
                    <m:r>
                      <a:rPr lang="en-US" i="1" baseline="30000" dirty="0" err="1" smtClean="0">
                        <a:latin typeface="Cambria Math"/>
                      </a:rPr>
                      <m:t>𝑐</m:t>
                    </m:r>
                    <m:r>
                      <a:rPr lang="en-US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pPr lvl="1"/>
                <a:r>
                  <a:rPr lang="en-US" dirty="0" smtClean="0"/>
                  <a:t>Higher-order polynomials always get larger than lower-order polynomials, eventually.</a:t>
                </a:r>
              </a:p>
              <a:p>
                <a:r>
                  <a:rPr lang="en-US" dirty="0" smtClean="0"/>
                  <a:t>For any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𝑑</m:t>
                    </m:r>
                  </m:oMath>
                </a14:m>
                <a:r>
                  <a:rPr lang="en-US" dirty="0" smtClean="0"/>
                  <a:t>, if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𝑐</m:t>
                    </m:r>
                    <m:r>
                      <a:rPr lang="en-US" i="1" dirty="0" smtClean="0">
                        <a:latin typeface="Cambria Math"/>
                      </a:rPr>
                      <m:t> &gt; 1</m:t>
                    </m:r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𝑁</m:t>
                    </m:r>
                    <m:r>
                      <a:rPr lang="en-US" i="1" baseline="30000" dirty="0" err="1" smtClean="0">
                        <a:latin typeface="Cambria Math"/>
                      </a:rPr>
                      <m:t>𝑑</m:t>
                    </m:r>
                    <m:r>
                      <a:rPr lang="en-US" i="1" dirty="0" smtClean="0">
                        <a:latin typeface="Cambria Math"/>
                      </a:rPr>
                      <m:t> = </m:t>
                    </m:r>
                    <m:r>
                      <a:rPr lang="en-US" i="1" dirty="0" smtClean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i="1" dirty="0" err="1" smtClean="0">
                            <a:latin typeface="Cambria Math"/>
                          </a:rPr>
                          <m:t>𝑐</m:t>
                        </m:r>
                        <m:r>
                          <a:rPr lang="en-US" i="1" baseline="30000" dirty="0" err="1" smtClean="0">
                            <a:latin typeface="Cambria Math"/>
                          </a:rPr>
                          <m:t>𝑁</m:t>
                        </m:r>
                      </m:e>
                    </m:d>
                    <m:r>
                      <a:rPr lang="en-US" i="1" dirty="0" smtClean="0">
                        <a:latin typeface="Cambria Math"/>
                      </a:rPr>
                      <m:t>.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Exponential functions always get larger than polynomial functions, eventually.</a:t>
                </a:r>
              </a:p>
              <a:p>
                <a:r>
                  <a:rPr lang="en-US" dirty="0" smtClean="0"/>
                  <a:t>You can use these facts in your assignments.</a:t>
                </a:r>
              </a:p>
              <a:p>
                <a:r>
                  <a:rPr lang="en-US" dirty="0" smtClean="0"/>
                  <a:t>You can apply transitivity to derive other facts, e.g.,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 dirty="0" smtClean="0">
                        <a:latin typeface="Cambria Math"/>
                      </a:rPr>
                      <m:t>log</m:t>
                    </m:r>
                    <m:r>
                      <a:rPr lang="en-US" i="1" dirty="0" smtClean="0">
                        <a:latin typeface="Cambria Math"/>
                      </a:rPr>
                      <m:t>⁡(</m:t>
                    </m:r>
                    <m:r>
                      <a:rPr lang="en-US" i="1" dirty="0" smtClean="0">
                        <a:latin typeface="Cambria Math"/>
                      </a:rPr>
                      <m:t>𝑁</m:t>
                    </m:r>
                    <m:r>
                      <a:rPr lang="en-US" i="1" dirty="0" smtClean="0">
                        <a:latin typeface="Cambria Math"/>
                      </a:rPr>
                      <m:t>) = </m:t>
                    </m:r>
                    <m:r>
                      <a:rPr lang="en-US" i="1" dirty="0" smtClean="0">
                        <a:latin typeface="Cambria Math"/>
                      </a:rPr>
                      <m:t>𝑂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i="1" dirty="0" smtClean="0">
                        <a:latin typeface="Cambria Math"/>
                      </a:rPr>
                      <m:t>𝑁</m:t>
                    </m:r>
                    <m:r>
                      <a:rPr lang="en-US" i="1" baseline="30000" dirty="0" smtClean="0">
                        <a:latin typeface="Cambria Math"/>
                      </a:rPr>
                      <m:t>2</m:t>
                    </m:r>
                    <m:r>
                      <a:rPr lang="en-US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43000"/>
                <a:ext cx="8229600" cy="5029200"/>
              </a:xfrm>
              <a:blipFill rotWithShape="1">
                <a:blip r:embed="rId2"/>
                <a:stretch>
                  <a:fillRect l="-1259" b="-15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3332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Substitutions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dirty="0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 dirty="0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dirty="0"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i="1" dirty="0">
                                <a:latin typeface="Cambria Math"/>
                              </a:rPr>
                              <m:t>𝑥</m:t>
                            </m:r>
                            <m:r>
                              <a:rPr lang="en-US" i="1" dirty="0">
                                <a:latin typeface="Cambria Math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r>
                          <a:rPr lang="en-US" i="1" dirty="0">
                            <a:latin typeface="Cambria Math"/>
                          </a:rPr>
                          <m:t>h</m:t>
                        </m:r>
                        <m:r>
                          <a:rPr lang="en-US" i="1" dirty="0">
                            <a:latin typeface="Cambria Math"/>
                          </a:rPr>
                          <m:t>(</m:t>
                        </m:r>
                        <m:r>
                          <a:rPr lang="en-US" i="1" dirty="0">
                            <a:latin typeface="Cambria Math"/>
                          </a:rPr>
                          <m:t>𝑥</m:t>
                        </m:r>
                        <m:r>
                          <a:rPr lang="en-US" i="1" dirty="0">
                            <a:latin typeface="Cambria Math"/>
                          </a:rPr>
                          <m:t>)</m:t>
                        </m:r>
                      </m:e>
                    </m:func>
                    <m:r>
                      <a:rPr lang="en-US" i="1" dirty="0">
                        <a:latin typeface="Cambria Math"/>
                      </a:rPr>
                      <m:t>= </m:t>
                    </m:r>
                    <m:r>
                      <a:rPr lang="en-US" i="1" dirty="0">
                        <a:latin typeface="Cambria Math"/>
                        <a:ea typeface="Cambria Math"/>
                      </a:rPr>
                      <m:t>∞</m:t>
                    </m:r>
                  </m:oMath>
                </a14:m>
                <a:r>
                  <a:rPr lang="en-US" dirty="0"/>
                  <a:t>, then: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en-US" i="1" dirty="0">
                            <a:latin typeface="Cambria Math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i="1" dirty="0">
                        <a:latin typeface="Cambria Math"/>
                      </a:rPr>
                      <m:t>= </m:t>
                    </m:r>
                    <m:r>
                      <a:rPr lang="en-US" i="1" dirty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i="1" dirty="0">
                            <a:latin typeface="Cambria Math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i="1" dirty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US" i="1" dirty="0">
                        <a:latin typeface="Cambria Math"/>
                      </a:rPr>
                      <m:t>⇒</m:t>
                    </m:r>
                    <m:r>
                      <a:rPr lang="en-US" i="1" dirty="0"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en-US" i="1" dirty="0">
                            <a:latin typeface="Cambria Math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/>
                          </a:rPr>
                          <m:t>h</m:t>
                        </m:r>
                        <m:r>
                          <a:rPr lang="en-US" i="1" dirty="0">
                            <a:latin typeface="Cambria Math"/>
                          </a:rPr>
                          <m:t>(</m:t>
                        </m:r>
                        <m:r>
                          <a:rPr lang="en-US" i="1" dirty="0">
                            <a:latin typeface="Cambria Math"/>
                          </a:rPr>
                          <m:t>𝑥</m:t>
                        </m:r>
                        <m:r>
                          <a:rPr lang="en-US" i="1" dirty="0">
                            <a:latin typeface="Cambria Math"/>
                          </a:rPr>
                          <m:t>)</m:t>
                        </m:r>
                      </m:e>
                    </m:d>
                    <m:r>
                      <a:rPr lang="en-US" i="1" dirty="0">
                        <a:latin typeface="Cambria Math"/>
                      </a:rPr>
                      <m:t>=</m:t>
                    </m:r>
                    <m:r>
                      <a:rPr lang="en-US" i="1" dirty="0">
                        <a:latin typeface="Cambria Math"/>
                      </a:rPr>
                      <m:t>𝑂</m:t>
                    </m:r>
                    <m:r>
                      <a:rPr lang="en-US" i="1" dirty="0">
                        <a:latin typeface="Cambria Math"/>
                      </a:rPr>
                      <m:t>(</m:t>
                    </m:r>
                    <m:r>
                      <a:rPr lang="en-US" i="1" dirty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i="1" dirty="0">
                            <a:latin typeface="Cambria Math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/>
                          </a:rPr>
                          <m:t>h</m:t>
                        </m:r>
                        <m:r>
                          <a:rPr lang="en-US" i="1" dirty="0">
                            <a:latin typeface="Cambria Math"/>
                          </a:rPr>
                          <m:t>(</m:t>
                        </m:r>
                        <m:r>
                          <a:rPr lang="en-US" i="1" dirty="0">
                            <a:latin typeface="Cambria Math"/>
                          </a:rPr>
                          <m:t>𝑥</m:t>
                        </m:r>
                        <m:r>
                          <a:rPr lang="en-US" i="1" dirty="0">
                            <a:latin typeface="Cambria Math"/>
                          </a:rPr>
                          <m:t>)</m:t>
                        </m:r>
                      </m:e>
                    </m:d>
                    <m:r>
                      <a:rPr lang="en-US" i="1" dirty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How do we use that?</a:t>
                </a:r>
              </a:p>
              <a:p>
                <a:r>
                  <a:rPr lang="en-US" dirty="0" smtClean="0"/>
                  <a:t>For example, prove that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dirty="0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i="0" dirty="0" smtClean="0">
                            <a:latin typeface="Cambria Math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i="1" dirty="0" smtClean="0">
                                <a:latin typeface="Cambria Math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b="0" i="1" dirty="0" smtClean="0"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0" i="1" dirty="0" smtClean="0">
                                    <a:latin typeface="Cambria Math"/>
                                  </a:rPr>
                                  <m:t>𝑁</m:t>
                                </m:r>
                              </m:e>
                            </m:rad>
                          </m:e>
                        </m:d>
                      </m:e>
                    </m:func>
                    <m:r>
                      <a:rPr lang="en-US" b="0" i="1" dirty="0" smtClean="0">
                        <a:latin typeface="Cambria Math"/>
                      </a:rPr>
                      <m:t>=</m:t>
                    </m:r>
                    <m:r>
                      <a:rPr lang="en-US" b="0" i="1" dirty="0" smtClean="0">
                        <a:latin typeface="Cambria Math"/>
                      </a:rPr>
                      <m:t>𝑂</m:t>
                    </m:r>
                    <m:r>
                      <a:rPr lang="en-US" b="0" i="1" dirty="0" smtClean="0">
                        <a:latin typeface="Cambria Math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US" i="1" dirty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i="1" dirty="0">
                            <a:latin typeface="Cambria Math"/>
                          </a:rPr>
                          <m:t>𝑁</m:t>
                        </m:r>
                      </m:e>
                    </m:rad>
                    <m:r>
                      <a:rPr lang="en-US" b="0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259" t="-1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39647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1849</TotalTime>
  <Words>2846</Words>
  <Application>Microsoft Office PowerPoint</Application>
  <PresentationFormat>On-screen Show (4:3)</PresentationFormat>
  <Paragraphs>284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PowerPoint Presentation</vt:lpstr>
      <vt:lpstr>Using Limits</vt:lpstr>
      <vt:lpstr>Using Limits: An Example</vt:lpstr>
      <vt:lpstr>Using Limits: An Example</vt:lpstr>
      <vt:lpstr>Using Limits: An Example</vt:lpstr>
      <vt:lpstr>Big-Oh Transitivity</vt:lpstr>
      <vt:lpstr>Big-Oh Transitivity</vt:lpstr>
      <vt:lpstr>Big-Oh Hierarchy</vt:lpstr>
      <vt:lpstr>Using Substitutions</vt:lpstr>
      <vt:lpstr>Using Substitutions</vt:lpstr>
      <vt:lpstr>Summations</vt:lpstr>
      <vt:lpstr>Geometric Series</vt:lpstr>
      <vt:lpstr>Summation of Geometric Series</vt:lpstr>
      <vt:lpstr>Summation of Geometric Series</vt:lpstr>
      <vt:lpstr>Summation of Geometric Series</vt:lpstr>
      <vt:lpstr>Approximation by Integrals</vt:lpstr>
      <vt:lpstr>Solving Recurrences: Example 1</vt:lpstr>
      <vt:lpstr>Solving Recurrences: Example 1</vt:lpstr>
      <vt:lpstr>Solving Recurrences: Example 1</vt:lpstr>
      <vt:lpstr>Solving Recurrences: Example 2</vt:lpstr>
      <vt:lpstr>Solving Recurrences: Example 2</vt:lpstr>
      <vt:lpstr>Solving Recurrences: Example 2</vt:lpstr>
      <vt:lpstr>Solving Recurrences: Example 3</vt:lpstr>
      <vt:lpstr>Solving Recurrences: Example 3</vt:lpstr>
      <vt:lpstr>Solving Recurrences: Example 3</vt:lpstr>
      <vt:lpstr>Solving Recurrences: Example 4</vt:lpstr>
      <vt:lpstr>Solving Recurrences: Example 4</vt:lpstr>
      <vt:lpstr>Solving Recurrences: Example 4</vt:lpstr>
      <vt:lpstr>Solving Recurrences: Example 4</vt:lpstr>
      <vt:lpstr>Solving Recurrences: Example 4</vt:lpstr>
      <vt:lpstr>Solving Recurrences: Example 4</vt:lpstr>
      <vt:lpstr>Solving Recurrences: Example 4</vt:lpstr>
      <vt:lpstr>Big-Oh Notation: Example Problem</vt:lpstr>
      <vt:lpstr>Big-Oh Notation: Example Problem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athitsos</dc:creator>
  <cp:lastModifiedBy>athitsos</cp:lastModifiedBy>
  <cp:revision>452</cp:revision>
  <dcterms:created xsi:type="dcterms:W3CDTF">2006-08-16T00:00:00Z</dcterms:created>
  <dcterms:modified xsi:type="dcterms:W3CDTF">2014-07-10T23:29:26Z</dcterms:modified>
</cp:coreProperties>
</file>