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7"/>
  </p:notesMasterIdLst>
  <p:handoutMasterIdLst>
    <p:handoutMasterId r:id="rId8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7" r:id="rId20"/>
    <p:sldId id="274" r:id="rId21"/>
    <p:sldId id="275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3" r:id="rId34"/>
    <p:sldId id="292" r:id="rId35"/>
    <p:sldId id="294" r:id="rId36"/>
    <p:sldId id="291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3" r:id="rId54"/>
    <p:sldId id="314" r:id="rId55"/>
    <p:sldId id="312" r:id="rId56"/>
    <p:sldId id="290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7" r:id="rId67"/>
    <p:sldId id="330" r:id="rId68"/>
    <p:sldId id="329" r:id="rId69"/>
    <p:sldId id="326" r:id="rId70"/>
    <p:sldId id="324" r:id="rId71"/>
    <p:sldId id="325" r:id="rId72"/>
    <p:sldId id="328" r:id="rId73"/>
    <p:sldId id="332" r:id="rId74"/>
    <p:sldId id="334" r:id="rId75"/>
    <p:sldId id="336" r:id="rId76"/>
    <p:sldId id="335" r:id="rId77"/>
    <p:sldId id="337" r:id="rId78"/>
    <p:sldId id="338" r:id="rId79"/>
    <p:sldId id="339" r:id="rId80"/>
    <p:sldId id="340" r:id="rId81"/>
    <p:sldId id="341" r:id="rId82"/>
    <p:sldId id="342" r:id="rId83"/>
    <p:sldId id="343" r:id="rId84"/>
    <p:sldId id="344" r:id="rId85"/>
    <p:sldId id="345" r:id="rId8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7"/>
            <p14:sldId id="274"/>
            <p14:sldId id="275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93"/>
            <p14:sldId id="292"/>
            <p14:sldId id="294"/>
            <p14:sldId id="291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3"/>
            <p14:sldId id="314"/>
            <p14:sldId id="312"/>
            <p14:sldId id="290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7"/>
            <p14:sldId id="330"/>
            <p14:sldId id="329"/>
            <p14:sldId id="326"/>
            <p14:sldId id="324"/>
            <p14:sldId id="325"/>
            <p14:sldId id="328"/>
            <p14:sldId id="332"/>
            <p14:sldId id="334"/>
            <p14:sldId id="336"/>
            <p14:sldId id="335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066" autoAdjust="0"/>
  </p:normalViewPr>
  <p:slideViewPr>
    <p:cSldViewPr>
      <p:cViewPr varScale="1">
        <p:scale>
          <a:sx n="94" d="100"/>
          <a:sy n="94" d="100"/>
        </p:scale>
        <p:origin x="-108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notesViewPr>
    <p:cSldViewPr>
      <p:cViewPr varScale="1">
        <p:scale>
          <a:sx n="80" d="100"/>
          <a:sy n="80" d="100"/>
        </p:scale>
        <p:origin x="-386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viewProps" Target="viewProp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handoutMaster" Target="handoutMasters/handout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734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734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73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734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734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734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734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29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73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73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73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73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73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734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734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73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Elementary Data Structures: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Part 1: Arrays</a:t>
            </a:r>
            <a:r>
              <a:rPr lang="en-US" dirty="0" smtClean="0"/>
              <a:t>, Lists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029200"/>
          </a:xfrm>
        </p:spPr>
        <p:txBody>
          <a:bodyPr/>
          <a:lstStyle/>
          <a:p>
            <a:r>
              <a:rPr lang="en-US" sz="2400" dirty="0" smtClean="0"/>
              <a:t>How is an array initialized in C?</a:t>
            </a:r>
          </a:p>
          <a:p>
            <a:r>
              <a:rPr lang="en-US" sz="2400" dirty="0" smtClean="0"/>
              <a:t>If the size of the array is known when we write the code:</a:t>
            </a:r>
            <a:br>
              <a:rPr lang="en-US" sz="24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array_name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[ARRAY_SIZE]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2400" dirty="0" smtClean="0"/>
              <a:t>(where ARRAY_SIZE is a compile-time constant)</a:t>
            </a:r>
            <a:br>
              <a:rPr lang="en-US" sz="2400" dirty="0" smtClean="0"/>
            </a:br>
            <a:endParaRPr lang="en-US" sz="1600" dirty="0"/>
          </a:p>
          <a:p>
            <a:r>
              <a:rPr lang="en-US" sz="2400" dirty="0"/>
              <a:t>If the size of the array is </a:t>
            </a:r>
            <a:r>
              <a:rPr lang="en-US" sz="2400" dirty="0" smtClean="0"/>
              <a:t>not known </a:t>
            </a:r>
            <a:r>
              <a:rPr lang="en-US" sz="2400" dirty="0"/>
              <a:t>when we write the code:</a:t>
            </a:r>
            <a:br>
              <a:rPr lang="en-US" sz="2400" dirty="0"/>
            </a:b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2438400"/>
            <a:ext cx="1819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static allocation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>
            <a:off x="4876800" y="2638455"/>
            <a:ext cx="1219200" cy="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2553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029200"/>
          </a:xfrm>
        </p:spPr>
        <p:txBody>
          <a:bodyPr/>
          <a:lstStyle/>
          <a:p>
            <a:r>
              <a:rPr lang="en-US" sz="2400" dirty="0" smtClean="0"/>
              <a:t>How is an array initialized in C?</a:t>
            </a:r>
          </a:p>
          <a:p>
            <a:r>
              <a:rPr lang="en-US" sz="2400" dirty="0" smtClean="0"/>
              <a:t>If the size of the array is known when we write the code:</a:t>
            </a:r>
            <a:br>
              <a:rPr lang="en-US" sz="24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array_name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[ARRAY_SIZE]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2400" dirty="0" smtClean="0"/>
              <a:t>(where ARRAY_SIZE is a compile-time constant)</a:t>
            </a:r>
            <a:br>
              <a:rPr lang="en-US" sz="2400" dirty="0" smtClean="0"/>
            </a:br>
            <a:endParaRPr lang="en-US" sz="1600" dirty="0"/>
          </a:p>
          <a:p>
            <a:r>
              <a:rPr lang="en-US" sz="2400" dirty="0"/>
              <a:t>If the size of the array is </a:t>
            </a:r>
            <a:r>
              <a:rPr lang="en-US" sz="2400" dirty="0" smtClean="0"/>
              <a:t>not known </a:t>
            </a:r>
            <a:r>
              <a:rPr lang="en-US" sz="2400" dirty="0"/>
              <a:t>when we write the code:</a:t>
            </a:r>
            <a:br>
              <a:rPr lang="en-US" sz="24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array_name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(ARRAY_SIZE *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2400" dirty="0"/>
              <a:t>(where ARRAY_SIZE is a compile-time constant</a:t>
            </a:r>
            <a:r>
              <a:rPr lang="en-US" sz="2400" dirty="0" smtClean="0"/>
              <a:t>)</a:t>
            </a:r>
          </a:p>
          <a:p>
            <a:endParaRPr lang="en-US" sz="2400" dirty="0"/>
          </a:p>
          <a:p>
            <a:r>
              <a:rPr lang="en-US" sz="2400" dirty="0" smtClean="0"/>
              <a:t>Any issues/limitations with array initialization?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2438400"/>
            <a:ext cx="1819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static allocation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>
            <a:off x="4876800" y="2638455"/>
            <a:ext cx="1219200" cy="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781800" y="4648200"/>
            <a:ext cx="21438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dynamic allocation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4572000" y="4648201"/>
            <a:ext cx="2209800" cy="228599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1189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029200"/>
          </a:xfrm>
        </p:spPr>
        <p:txBody>
          <a:bodyPr/>
          <a:lstStyle/>
          <a:p>
            <a:r>
              <a:rPr lang="en-US" dirty="0" smtClean="0"/>
              <a:t>Major issue: the size of the array </a:t>
            </a:r>
            <a:r>
              <a:rPr lang="en-US" b="1" u="sng" dirty="0" smtClean="0"/>
              <a:t>MUST BE KNOWN</a:t>
            </a:r>
            <a:r>
              <a:rPr lang="en-US" dirty="0" smtClean="0"/>
              <a:t> when the array is created. </a:t>
            </a:r>
          </a:p>
          <a:p>
            <a:r>
              <a:rPr lang="en-US" dirty="0" smtClean="0"/>
              <a:t>Is that always possible?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563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029200"/>
          </a:xfrm>
        </p:spPr>
        <p:txBody>
          <a:bodyPr/>
          <a:lstStyle/>
          <a:p>
            <a:r>
              <a:rPr lang="en-US" dirty="0" smtClean="0"/>
              <a:t>Major issue: the size of the array </a:t>
            </a:r>
            <a:r>
              <a:rPr lang="en-US" b="1" u="sng" dirty="0" smtClean="0"/>
              <a:t>MUST BE KNOWN</a:t>
            </a:r>
            <a:r>
              <a:rPr lang="en-US" dirty="0" smtClean="0"/>
              <a:t> when the array is created. </a:t>
            </a:r>
          </a:p>
          <a:p>
            <a:r>
              <a:rPr lang="en-US" dirty="0" smtClean="0"/>
              <a:t>Is that always possible?</a:t>
            </a:r>
          </a:p>
          <a:p>
            <a:pPr lvl="1"/>
            <a:r>
              <a:rPr lang="en-US" dirty="0" smtClean="0"/>
              <a:t>No, though it does happen some times.</a:t>
            </a:r>
          </a:p>
          <a:p>
            <a:r>
              <a:rPr lang="en-US" dirty="0" smtClean="0"/>
              <a:t>What do we do if the size is not known in advance?</a:t>
            </a:r>
          </a:p>
          <a:p>
            <a:pPr lvl="1"/>
            <a:r>
              <a:rPr lang="en-US" dirty="0" smtClean="0"/>
              <a:t>What did the textbook do for the examples in Union-Find, Binary Search, and Selection Sort?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343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029200"/>
          </a:xfrm>
        </p:spPr>
        <p:txBody>
          <a:bodyPr/>
          <a:lstStyle/>
          <a:p>
            <a:r>
              <a:rPr lang="en-US" dirty="0" smtClean="0"/>
              <a:t>Major issue: the size of the array </a:t>
            </a:r>
            <a:r>
              <a:rPr lang="en-US" b="1" u="sng" dirty="0" smtClean="0"/>
              <a:t>MUST BE KNOWN</a:t>
            </a:r>
            <a:r>
              <a:rPr lang="en-US" dirty="0" smtClean="0"/>
              <a:t> when the array is created. </a:t>
            </a:r>
          </a:p>
          <a:p>
            <a:r>
              <a:rPr lang="en-US" dirty="0" smtClean="0"/>
              <a:t>Is that always possible?</a:t>
            </a:r>
          </a:p>
          <a:p>
            <a:pPr lvl="1"/>
            <a:r>
              <a:rPr lang="en-US" dirty="0" smtClean="0"/>
              <a:t>No, though it does happen some times.</a:t>
            </a:r>
          </a:p>
          <a:p>
            <a:r>
              <a:rPr lang="en-US" dirty="0" smtClean="0"/>
              <a:t>What do we do if the size is not known in advance?</a:t>
            </a:r>
          </a:p>
          <a:p>
            <a:pPr lvl="1"/>
            <a:r>
              <a:rPr lang="en-US" dirty="0" smtClean="0"/>
              <a:t>What did the textbook do for the examples in Union-Find, Binary Search, and Selection Sort?</a:t>
            </a:r>
          </a:p>
          <a:p>
            <a:pPr lvl="1"/>
            <a:r>
              <a:rPr lang="en-US" dirty="0" smtClean="0"/>
              <a:t>Allocate a size that (hopefully) is large enough.</a:t>
            </a:r>
          </a:p>
          <a:p>
            <a:r>
              <a:rPr lang="en-US" dirty="0" smtClean="0"/>
              <a:t>Problems with that: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618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029200"/>
          </a:xfrm>
        </p:spPr>
        <p:txBody>
          <a:bodyPr/>
          <a:lstStyle/>
          <a:p>
            <a:r>
              <a:rPr lang="en-US" dirty="0" smtClean="0"/>
              <a:t>Major issue: the size of the array </a:t>
            </a:r>
            <a:r>
              <a:rPr lang="en-US" b="1" u="sng" dirty="0" smtClean="0"/>
              <a:t>MUST BE KNOWN</a:t>
            </a:r>
            <a:r>
              <a:rPr lang="en-US" dirty="0" smtClean="0"/>
              <a:t> when the array is created. </a:t>
            </a:r>
          </a:p>
          <a:p>
            <a:r>
              <a:rPr lang="en-US" dirty="0" smtClean="0"/>
              <a:t>Is that always possible?</a:t>
            </a:r>
          </a:p>
          <a:p>
            <a:pPr lvl="1"/>
            <a:r>
              <a:rPr lang="en-US" dirty="0" smtClean="0"/>
              <a:t>No, though it does happen some times.</a:t>
            </a:r>
          </a:p>
          <a:p>
            <a:r>
              <a:rPr lang="en-US" dirty="0" smtClean="0"/>
              <a:t>What do we do if the size is not known in advance?</a:t>
            </a:r>
          </a:p>
          <a:p>
            <a:pPr lvl="1"/>
            <a:r>
              <a:rPr lang="en-US" dirty="0" smtClean="0"/>
              <a:t>What did the textbook do for the examples in Union-Find, Binary Search, and Selection Sort?</a:t>
            </a:r>
          </a:p>
          <a:p>
            <a:pPr lvl="1"/>
            <a:r>
              <a:rPr lang="en-US" dirty="0" smtClean="0"/>
              <a:t>Allocate a size that (hopefully) is large enough.</a:t>
            </a:r>
          </a:p>
          <a:p>
            <a:r>
              <a:rPr lang="en-US" dirty="0" smtClean="0"/>
              <a:t>Problems with allocating a "large enough" size:</a:t>
            </a:r>
          </a:p>
          <a:p>
            <a:pPr lvl="1"/>
            <a:r>
              <a:rPr lang="en-US" dirty="0" smtClean="0"/>
              <a:t>Sometimes the size may not be large enough anyway.</a:t>
            </a:r>
          </a:p>
          <a:p>
            <a:pPr lvl="1"/>
            <a:r>
              <a:rPr lang="en-US" dirty="0" smtClean="0"/>
              <a:t>Sometimes it can be a huge waste of memory.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110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Initialization and 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complexity of array initialization: constant time.</a:t>
            </a:r>
          </a:p>
          <a:p>
            <a:endParaRPr lang="en-US" dirty="0"/>
          </a:p>
          <a:p>
            <a:r>
              <a:rPr lang="en-US" dirty="0" smtClean="0"/>
              <a:t>How about array deletion? How is that done in C?</a:t>
            </a:r>
          </a:p>
          <a:p>
            <a:r>
              <a:rPr lang="en-US" dirty="0" smtClean="0"/>
              <a:t>If the array was statically allocated:</a:t>
            </a:r>
          </a:p>
          <a:p>
            <a:r>
              <a:rPr lang="en-US" dirty="0" smtClean="0"/>
              <a:t>If the array was dynamically allocated:</a:t>
            </a:r>
          </a:p>
          <a:p>
            <a:r>
              <a:rPr lang="en-US" dirty="0" smtClean="0"/>
              <a:t>Either way, the time complexity is: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392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Initialization and 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complexity of array initialization: constant time.</a:t>
            </a:r>
          </a:p>
          <a:p>
            <a:endParaRPr lang="en-US" dirty="0"/>
          </a:p>
          <a:p>
            <a:r>
              <a:rPr lang="en-US" dirty="0" smtClean="0"/>
              <a:t>How about array deletion? How is that done in C?</a:t>
            </a:r>
          </a:p>
          <a:p>
            <a:r>
              <a:rPr lang="en-US" dirty="0" smtClean="0"/>
              <a:t>If the array was statically allocated: we do nothing.</a:t>
            </a:r>
          </a:p>
          <a:p>
            <a:r>
              <a:rPr lang="en-US" dirty="0" smtClean="0"/>
              <a:t>If the array was dynamically allocated: we call </a:t>
            </a:r>
            <a:r>
              <a:rPr lang="en-US" b="1" dirty="0" smtClean="0"/>
              <a:t>free</a:t>
            </a:r>
            <a:r>
              <a:rPr lang="en-US" dirty="0" smtClean="0"/>
              <a:t>.</a:t>
            </a:r>
          </a:p>
          <a:p>
            <a:r>
              <a:rPr lang="en-US" dirty="0" smtClean="0"/>
              <a:t>Either way, the time complexity is: </a:t>
            </a:r>
            <a:r>
              <a:rPr lang="en-US" i="1" dirty="0" smtClean="0"/>
              <a:t>O(1)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314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Arrays: Inserting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"Inserting an item" for arrays can mean two different things.</a:t>
            </a:r>
          </a:p>
          <a:p>
            <a:r>
              <a:rPr lang="en-US" dirty="0" smtClean="0"/>
              <a:t>When the array is first created, it contains no items.</a:t>
            </a:r>
          </a:p>
          <a:p>
            <a:r>
              <a:rPr lang="en-US" dirty="0" smtClean="0"/>
              <a:t>The first meaning of "inserting an item" is simply to store a value at a position that previously contained no value.</a:t>
            </a:r>
          </a:p>
          <a:p>
            <a:r>
              <a:rPr lang="en-US" dirty="0" smtClean="0"/>
              <a:t>What is the time complexity of that?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6877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Arrays: Inserting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"Inserting an item" for arrays can mean two different things.</a:t>
            </a:r>
          </a:p>
          <a:p>
            <a:r>
              <a:rPr lang="en-US" dirty="0" smtClean="0"/>
              <a:t>When the array is first created, it contains no items.</a:t>
            </a:r>
          </a:p>
          <a:p>
            <a:r>
              <a:rPr lang="en-US" dirty="0" smtClean="0"/>
              <a:t>The first meaning of "inserting an item" is simply to store a value at a position that previously contained no value.</a:t>
            </a:r>
          </a:p>
          <a:p>
            <a:r>
              <a:rPr lang="en-US" dirty="0" smtClean="0"/>
              <a:t>What is the time complexity of that? </a:t>
            </a:r>
            <a:r>
              <a:rPr lang="en-US" i="1" dirty="0" smtClean="0"/>
              <a:t>O(1)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51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like integers, real numbers, characters. In C:</a:t>
            </a:r>
          </a:p>
          <a:p>
            <a:pPr lvl="1"/>
            <a:r>
              <a:rPr lang="en-US" dirty="0" err="1" smtClean="0"/>
              <a:t>int</a:t>
            </a:r>
            <a:endParaRPr lang="en-US" dirty="0" smtClean="0"/>
          </a:p>
          <a:p>
            <a:pPr lvl="1"/>
            <a:r>
              <a:rPr lang="en-US" dirty="0" smtClean="0"/>
              <a:t>float</a:t>
            </a:r>
          </a:p>
          <a:p>
            <a:pPr lvl="1"/>
            <a:r>
              <a:rPr lang="en-US" dirty="0" smtClean="0"/>
              <a:t>char</a:t>
            </a:r>
          </a:p>
          <a:p>
            <a:pPr lvl="1"/>
            <a:r>
              <a:rPr lang="en-US" dirty="0" smtClean="0"/>
              <a:t>and variations: short, long, double, …</a:t>
            </a:r>
          </a:p>
          <a:p>
            <a:r>
              <a:rPr lang="en-US" dirty="0" smtClean="0"/>
              <a:t>Each basic type takes up a fixed amount of memory.</a:t>
            </a:r>
          </a:p>
          <a:p>
            <a:pPr lvl="1"/>
            <a:r>
              <a:rPr lang="en-US" dirty="0" err="1" smtClean="0"/>
              <a:t>E.g</a:t>
            </a:r>
            <a:r>
              <a:rPr lang="en-US" dirty="0" smtClean="0"/>
              <a:t>: 32 bits for an </a:t>
            </a:r>
            <a:r>
              <a:rPr lang="en-US" dirty="0" err="1" smtClean="0"/>
              <a:t>int</a:t>
            </a:r>
            <a:r>
              <a:rPr lang="en-US" dirty="0" smtClean="0"/>
              <a:t>, 32 bits for a float, 8 bits for a char.</a:t>
            </a:r>
          </a:p>
          <a:p>
            <a:pPr lvl="1"/>
            <a:r>
              <a:rPr lang="en-US" dirty="0" smtClean="0"/>
              <a:t>For C, this may vary, but the above values are common.</a:t>
            </a:r>
          </a:p>
          <a:p>
            <a:r>
              <a:rPr lang="en-US" dirty="0" smtClean="0"/>
              <a:t>Fixed memory implies limits in range, precision.</a:t>
            </a:r>
          </a:p>
          <a:p>
            <a:pPr lvl="1"/>
            <a:r>
              <a:rPr lang="en-US" dirty="0" smtClean="0"/>
              <a:t>Integers above and below certain values are not allowed.</a:t>
            </a:r>
          </a:p>
          <a:p>
            <a:pPr lvl="1"/>
            <a:r>
              <a:rPr lang="en-US" dirty="0" smtClean="0"/>
              <a:t>Real numbers cannot be specified with infinite precision.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333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Arrays: Inserting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second meaning of "inserting an item", which is the meaning we use in this course, is to insert a value at a position between other existing values.</a:t>
            </a:r>
          </a:p>
          <a:p>
            <a:r>
              <a:rPr lang="en-US" dirty="0" smtClean="0"/>
              <a:t>An example:</a:t>
            </a:r>
          </a:p>
          <a:p>
            <a:pPr lvl="1"/>
            <a:r>
              <a:rPr lang="en-US" dirty="0" smtClean="0"/>
              <a:t>suppose we have an array of size 1,000,000.</a:t>
            </a:r>
          </a:p>
          <a:p>
            <a:pPr lvl="1"/>
            <a:r>
              <a:rPr lang="en-US" dirty="0" smtClean="0"/>
              <a:t>suppose we have already </a:t>
            </a:r>
            <a:r>
              <a:rPr lang="en-US" smtClean="0"/>
              <a:t>stored values </a:t>
            </a:r>
            <a:r>
              <a:rPr lang="en-US" dirty="0" smtClean="0"/>
              <a:t>at the first 800,000 positions.</a:t>
            </a:r>
          </a:p>
          <a:p>
            <a:pPr lvl="1"/>
            <a:r>
              <a:rPr lang="en-US" dirty="0" smtClean="0"/>
              <a:t>We want to store a new value at position 12,345, </a:t>
            </a:r>
            <a:r>
              <a:rPr lang="en-US" b="1" u="sng" dirty="0" smtClean="0"/>
              <a:t>WITHOUT</a:t>
            </a:r>
            <a:r>
              <a:rPr lang="en-US" dirty="0" smtClean="0"/>
              <a:t> replacing the current value there, or any other value.</a:t>
            </a:r>
          </a:p>
          <a:p>
            <a:r>
              <a:rPr lang="en-US" dirty="0" smtClean="0"/>
              <a:t>We need to move a lot of values one position to the right, to make room.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03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Arrays: Inserting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800000;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&gt;= 12345;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a[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a[i-1];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a[12345] 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new_value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/>
          </a:p>
          <a:p>
            <a:r>
              <a:rPr lang="en-US" dirty="0" smtClean="0"/>
              <a:t>Why are we going backwards?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4162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Arrays: Inserting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800000;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&gt;= 12345;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a[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a[i-1];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a[12345]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new_value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Why are we going backwards?</a:t>
            </a:r>
          </a:p>
          <a:p>
            <a:pPr lvl="1"/>
            <a:r>
              <a:rPr lang="en-US" dirty="0" smtClean="0"/>
              <a:t>To make sure we are not writing over values that we cannot recover.</a:t>
            </a:r>
          </a:p>
          <a:p>
            <a:r>
              <a:rPr lang="en-US" dirty="0" smtClean="0"/>
              <a:t>If the array size is N, what is the worst-case time complexity of this type of insertion?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245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Arrays: Inserting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800000;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&gt;= 12345;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a[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a[i-1];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a[12345]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new_value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r>
              <a:rPr lang="en-US" dirty="0" smtClean="0"/>
              <a:t>Why are we going backwards?</a:t>
            </a:r>
          </a:p>
          <a:p>
            <a:pPr lvl="1"/>
            <a:r>
              <a:rPr lang="en-US" dirty="0" smtClean="0"/>
              <a:t>To make sure we are not writing over values that we cannot recover.</a:t>
            </a:r>
          </a:p>
          <a:p>
            <a:r>
              <a:rPr lang="en-US" dirty="0" smtClean="0"/>
              <a:t>If the array size is N, what is the worst-case time complexity of this type of insertion?</a:t>
            </a:r>
          </a:p>
          <a:p>
            <a:pPr lvl="1"/>
            <a:r>
              <a:rPr lang="en-US" i="1" dirty="0" smtClean="0"/>
              <a:t>O(N)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0761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Arrays: Deleting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Again, we </a:t>
            </a:r>
            <a:r>
              <a:rPr lang="en-US" dirty="0"/>
              <a:t>have an array of size 1,000,000.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have already stored value at the first 800,000 positions.</a:t>
            </a:r>
          </a:p>
          <a:p>
            <a:pPr lvl="1"/>
            <a:r>
              <a:rPr lang="en-US" dirty="0"/>
              <a:t>We want </a:t>
            </a:r>
            <a:r>
              <a:rPr lang="en-US" dirty="0" smtClean="0"/>
              <a:t>to delete the value at position 12,345.</a:t>
            </a:r>
          </a:p>
          <a:p>
            <a:pPr lvl="1"/>
            <a:r>
              <a:rPr lang="en-US" dirty="0" smtClean="0"/>
              <a:t>How do we do that?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5232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Arrays: Deleting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Again, we </a:t>
            </a:r>
            <a:r>
              <a:rPr lang="en-US" dirty="0"/>
              <a:t>have an array of size 1,000,000.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have already stored value at the first 800,000 positions.</a:t>
            </a:r>
          </a:p>
          <a:p>
            <a:pPr lvl="1"/>
            <a:r>
              <a:rPr lang="en-US" dirty="0"/>
              <a:t>We want </a:t>
            </a:r>
            <a:r>
              <a:rPr lang="en-US" dirty="0" smtClean="0"/>
              <a:t>to delete the value at position 12,345.</a:t>
            </a:r>
          </a:p>
          <a:p>
            <a:pPr lvl="1"/>
            <a:r>
              <a:rPr lang="en-US" dirty="0" smtClean="0"/>
              <a:t>How do we do that?</a:t>
            </a:r>
            <a:endParaRPr lang="en-US" dirty="0"/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12345;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800000;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a[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a[i+1];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If the array size is N, what is the worst-case time complexity of deletion?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0997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Arrays: Deleting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Again, we </a:t>
            </a:r>
            <a:r>
              <a:rPr lang="en-US" dirty="0"/>
              <a:t>have an array of size 1,000,000.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have already stored value at the first 800,000 positions.</a:t>
            </a:r>
          </a:p>
          <a:p>
            <a:pPr lvl="1"/>
            <a:r>
              <a:rPr lang="en-US" dirty="0"/>
              <a:t>We want </a:t>
            </a:r>
            <a:r>
              <a:rPr lang="en-US" dirty="0" smtClean="0"/>
              <a:t>to delete the value at position 12,345.</a:t>
            </a:r>
          </a:p>
          <a:p>
            <a:pPr lvl="1"/>
            <a:r>
              <a:rPr lang="en-US" dirty="0" smtClean="0"/>
              <a:t>How do we do that?</a:t>
            </a:r>
            <a:endParaRPr lang="en-US" dirty="0"/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12345;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800000;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a[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a[i+1];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If the array size is N, what is the worst-case time complexity of deletion?</a:t>
            </a:r>
          </a:p>
          <a:p>
            <a:pPr lvl="1"/>
            <a:r>
              <a:rPr lang="en-US" i="1" dirty="0" smtClean="0"/>
              <a:t>O(N)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5204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Arrays: Replacing and Accessing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replace the value at position 12,345 with a new value?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a[12345]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new_value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do we access the value at position 12,345?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 = a[12345];</a:t>
            </a:r>
            <a:endParaRPr lang="en-US" sz="2400" dirty="0"/>
          </a:p>
          <a:p>
            <a:endParaRPr lang="en-US" dirty="0"/>
          </a:p>
          <a:p>
            <a:r>
              <a:rPr lang="en-US" dirty="0" smtClean="0"/>
              <a:t>Time complexity for both: </a:t>
            </a:r>
            <a:r>
              <a:rPr lang="en-US" i="1" dirty="0" smtClean="0"/>
              <a:t>O(1)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6840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Arrays: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 smtClean="0"/>
              <a:t>Initialization: </a:t>
            </a:r>
            <a:r>
              <a:rPr lang="en-US" i="1" dirty="0" smtClean="0"/>
              <a:t>O(1)</a:t>
            </a:r>
            <a:r>
              <a:rPr lang="en-US" b="1" i="1" dirty="0" smtClean="0"/>
              <a:t> </a:t>
            </a:r>
            <a:r>
              <a:rPr lang="en-US" dirty="0" smtClean="0"/>
              <a:t>time, but must specify the size, which is a limitation.</a:t>
            </a:r>
          </a:p>
          <a:p>
            <a:r>
              <a:rPr lang="en-US" dirty="0" smtClean="0"/>
              <a:t>Deletion of the array: </a:t>
            </a:r>
            <a:r>
              <a:rPr lang="en-US" i="1" dirty="0" smtClean="0"/>
              <a:t>O(1)</a:t>
            </a:r>
            <a:r>
              <a:rPr lang="en-US" dirty="0" smtClean="0"/>
              <a:t> time, easy.</a:t>
            </a:r>
          </a:p>
          <a:p>
            <a:r>
              <a:rPr lang="en-US" dirty="0" smtClean="0"/>
              <a:t>Insertion: </a:t>
            </a:r>
            <a:r>
              <a:rPr lang="en-US" i="1" dirty="0" smtClean="0"/>
              <a:t>O(N) </a:t>
            </a:r>
            <a:r>
              <a:rPr lang="en-US" dirty="0" smtClean="0"/>
              <a:t>worst case time.</a:t>
            </a:r>
          </a:p>
          <a:p>
            <a:r>
              <a:rPr lang="en-US" dirty="0" smtClean="0"/>
              <a:t>Deletion of a single element: </a:t>
            </a:r>
            <a:r>
              <a:rPr lang="en-US" i="1" dirty="0"/>
              <a:t>O(N) </a:t>
            </a:r>
            <a:r>
              <a:rPr lang="en-US" dirty="0"/>
              <a:t>worst case time.</a:t>
            </a:r>
          </a:p>
          <a:p>
            <a:r>
              <a:rPr lang="en-US" dirty="0" smtClean="0"/>
              <a:t>Replacing a value: </a:t>
            </a:r>
            <a:r>
              <a:rPr lang="en-US" i="1" dirty="0" smtClean="0"/>
              <a:t>O(1) </a:t>
            </a:r>
            <a:r>
              <a:rPr lang="en-US" dirty="0" smtClean="0"/>
              <a:t>time</a:t>
            </a:r>
            <a:r>
              <a:rPr lang="en-US" dirty="0"/>
              <a:t>.</a:t>
            </a:r>
          </a:p>
          <a:p>
            <a:r>
              <a:rPr lang="en-US" dirty="0" smtClean="0"/>
              <a:t>Looking up a value: </a:t>
            </a:r>
            <a:r>
              <a:rPr lang="en-US" i="1" dirty="0" smtClean="0"/>
              <a:t>O(1) </a:t>
            </a:r>
            <a:r>
              <a:rPr lang="en-US" dirty="0" smtClean="0"/>
              <a:t>time</a:t>
            </a:r>
            <a:r>
              <a:rPr lang="en-US" dirty="0"/>
              <a:t>.</a:t>
            </a:r>
          </a:p>
          <a:p>
            <a:r>
              <a:rPr lang="en-US" dirty="0" smtClean="0"/>
              <a:t>Conclusions: </a:t>
            </a:r>
          </a:p>
          <a:p>
            <a:pPr lvl="1"/>
            <a:r>
              <a:rPr lang="en-US" dirty="0" smtClean="0"/>
              <a:t>Arrays are great for looking up values and replacing values.</a:t>
            </a:r>
          </a:p>
          <a:p>
            <a:pPr lvl="1"/>
            <a:r>
              <a:rPr lang="en-US" dirty="0" smtClean="0"/>
              <a:t>Initialization requires specifying a size, which is limiting.</a:t>
            </a:r>
          </a:p>
          <a:p>
            <a:pPr lvl="1"/>
            <a:r>
              <a:rPr lang="en-US" dirty="0" smtClean="0"/>
              <a:t>Insertion and deletion are slow.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0106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of you may have used lists, as they are built-in in many programming languages.</a:t>
            </a:r>
          </a:p>
          <a:p>
            <a:pPr lvl="1"/>
            <a:r>
              <a:rPr lang="en-US" dirty="0" smtClean="0"/>
              <a:t>Java, Python, C++, …</a:t>
            </a:r>
          </a:p>
          <a:p>
            <a:r>
              <a:rPr lang="en-US" dirty="0" smtClean="0"/>
              <a:t>They are not built in C.</a:t>
            </a:r>
          </a:p>
          <a:p>
            <a:r>
              <a:rPr lang="en-US" dirty="0" smtClean="0"/>
              <a:t>Either way, this is the point in your computer science education where you learn to implement lists yourselves.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315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Sets and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set is a very basic mathematical notion.</a:t>
            </a:r>
          </a:p>
          <a:p>
            <a:r>
              <a:rPr lang="en-US" dirty="0" smtClean="0"/>
              <a:t>Since this is not a math class, we can loosely say that a set is a collection of objects.</a:t>
            </a:r>
          </a:p>
          <a:p>
            <a:pPr lvl="1"/>
            <a:r>
              <a:rPr lang="en-US" dirty="0" smtClean="0"/>
              <a:t>Some of these objects may be sets themselves.</a:t>
            </a:r>
          </a:p>
          <a:p>
            <a:r>
              <a:rPr lang="en-US" dirty="0" smtClean="0"/>
              <a:t>Sequences are </a:t>
            </a:r>
            <a:r>
              <a:rPr lang="en-US" b="1" dirty="0" smtClean="0"/>
              <a:t>ordered sets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sequences, it makes sense to talk of:</a:t>
            </a:r>
          </a:p>
          <a:p>
            <a:pPr lvl="1"/>
            <a:r>
              <a:rPr lang="en-US" dirty="0" smtClean="0"/>
              <a:t>first element, second element, last element.</a:t>
            </a:r>
          </a:p>
          <a:p>
            <a:pPr lvl="1"/>
            <a:r>
              <a:rPr lang="en-US" dirty="0" smtClean="0"/>
              <a:t>previous element, next element.</a:t>
            </a:r>
          </a:p>
          <a:p>
            <a:r>
              <a:rPr lang="en-US" dirty="0" smtClean="0"/>
              <a:t>In sets, order does not matter.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2246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Contrast to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dirty="0" smtClean="0"/>
              <a:t>An array is a contiguous chunk of memory.</a:t>
            </a:r>
          </a:p>
          <a:p>
            <a:pPr lvl="1"/>
            <a:r>
              <a:rPr lang="en-US" dirty="0" smtClean="0"/>
              <a:t>That is what makes it easy, and fast, to access and replace values at specific positions.</a:t>
            </a:r>
          </a:p>
          <a:p>
            <a:pPr lvl="1"/>
            <a:r>
              <a:rPr lang="en-US" dirty="0" smtClean="0"/>
              <a:t>That is also what causes the need to specify a size at initialization, which can be a problem.</a:t>
            </a:r>
          </a:p>
          <a:p>
            <a:pPr lvl="1"/>
            <a:r>
              <a:rPr lang="en-US" dirty="0" smtClean="0"/>
              <a:t>That is also what causes insertion and deletion to be slow.</a:t>
            </a:r>
            <a:endParaRPr lang="en-US" dirty="0"/>
          </a:p>
          <a:p>
            <a:r>
              <a:rPr lang="en-US" dirty="0" smtClean="0"/>
              <a:t>Linked lists (as we will see in the next few slides) have mostly opposite properties:</a:t>
            </a:r>
          </a:p>
          <a:p>
            <a:pPr lvl="1"/>
            <a:r>
              <a:rPr lang="en-US" dirty="0" smtClean="0"/>
              <a:t>No need to specify a size at initialization.</a:t>
            </a:r>
          </a:p>
          <a:p>
            <a:pPr lvl="1"/>
            <a:r>
              <a:rPr lang="en-US" dirty="0" smtClean="0"/>
              <a:t>Insertion and deletion can be fast (though it depends on the information we provide to these functions).</a:t>
            </a:r>
          </a:p>
          <a:p>
            <a:pPr lvl="1"/>
            <a:r>
              <a:rPr lang="en-US" dirty="0" smtClean="0"/>
              <a:t>Finding and replacing values at specific positions is slow.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4483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Notion of a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029200"/>
          </a:xfrm>
        </p:spPr>
        <p:txBody>
          <a:bodyPr/>
          <a:lstStyle/>
          <a:p>
            <a:r>
              <a:rPr lang="en-US" dirty="0" smtClean="0"/>
              <a:t>When we create a list, we do not need to specify a size in advance.</a:t>
            </a:r>
          </a:p>
          <a:p>
            <a:pPr lvl="1"/>
            <a:r>
              <a:rPr lang="en-US" dirty="0" smtClean="0"/>
              <a:t>No memory is initially allocated.</a:t>
            </a:r>
          </a:p>
          <a:p>
            <a:r>
              <a:rPr lang="en-US" dirty="0" smtClean="0"/>
              <a:t>When we insert an item, we allocate just enough memory to hold that item.</a:t>
            </a:r>
          </a:p>
          <a:p>
            <a:pPr lvl="1"/>
            <a:r>
              <a:rPr lang="en-US" dirty="0" smtClean="0"/>
              <a:t>This allows lists to use memory very efficiently:</a:t>
            </a:r>
          </a:p>
          <a:p>
            <a:pPr lvl="2"/>
            <a:r>
              <a:rPr lang="en-US" dirty="0" smtClean="0"/>
              <a:t>No wasting memory by allocating more than we need.</a:t>
            </a:r>
          </a:p>
          <a:p>
            <a:pPr lvl="2"/>
            <a:r>
              <a:rPr lang="en-US" dirty="0" smtClean="0"/>
              <a:t>Lists can grow as large as they need (up to RAM size).</a:t>
            </a:r>
          </a:p>
          <a:p>
            <a:r>
              <a:rPr lang="en-US" dirty="0" smtClean="0"/>
              <a:t>Result: list items are not stored in contiguous memory. </a:t>
            </a:r>
          </a:p>
          <a:p>
            <a:pPr lvl="1"/>
            <a:r>
              <a:rPr lang="en-US" dirty="0" smtClean="0"/>
              <a:t>So, how do we keep track of where each item is stored?</a:t>
            </a:r>
          </a:p>
          <a:p>
            <a:pPr lvl="1"/>
            <a:r>
              <a:rPr lang="en-US" dirty="0" smtClean="0"/>
              <a:t>Answer: each item knows where the next item is stored.</a:t>
            </a:r>
          </a:p>
          <a:p>
            <a:pPr lvl="1"/>
            <a:r>
              <a:rPr lang="en-US" dirty="0" smtClean="0"/>
              <a:t>In other words, each item is a </a:t>
            </a:r>
            <a:r>
              <a:rPr lang="en-US" b="1" dirty="0" smtClean="0"/>
              <a:t>link</a:t>
            </a:r>
            <a:r>
              <a:rPr lang="en-US" dirty="0"/>
              <a:t> </a:t>
            </a:r>
            <a:r>
              <a:rPr lang="en-US" dirty="0" smtClean="0"/>
              <a:t>to the next item.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6700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 * link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{Item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item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link next;  };</a:t>
            </a:r>
          </a:p>
          <a:p>
            <a:endParaRPr lang="en-US" dirty="0"/>
          </a:p>
          <a:p>
            <a:r>
              <a:rPr lang="en-US" dirty="0" smtClean="0"/>
              <a:t>Note: the Item type can be defined using a </a:t>
            </a:r>
            <a:r>
              <a:rPr lang="en-US" b="1" dirty="0" err="1" smtClean="0"/>
              <a:t>typedef</a:t>
            </a:r>
            <a:r>
              <a:rPr lang="en-US" dirty="0" smtClean="0"/>
              <a:t>. It can be an </a:t>
            </a:r>
            <a:r>
              <a:rPr lang="en-US" dirty="0" err="1" smtClean="0"/>
              <a:t>int</a:t>
            </a:r>
            <a:r>
              <a:rPr lang="en-US" dirty="0" smtClean="0"/>
              <a:t>, float, char, or any other imaginable type.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linked list</a:t>
            </a:r>
            <a:r>
              <a:rPr lang="en-US" dirty="0" smtClean="0"/>
              <a:t> is a set of links.</a:t>
            </a:r>
          </a:p>
          <a:p>
            <a:pPr lvl="1"/>
            <a:r>
              <a:rPr lang="en-US" dirty="0" smtClean="0"/>
              <a:t>This definition is simple, but </a:t>
            </a:r>
            <a:r>
              <a:rPr lang="en-US" b="1" dirty="0" smtClean="0"/>
              <a:t>very important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9917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represent a list in code?</a:t>
            </a:r>
          </a:p>
          <a:p>
            <a:r>
              <a:rPr lang="en-US" dirty="0" smtClean="0"/>
              <a:t>Initial choice: all we need is the first link. So, lists have the same type as links.</a:t>
            </a:r>
          </a:p>
          <a:p>
            <a:pPr lvl="1"/>
            <a:r>
              <a:rPr lang="en-US" dirty="0" smtClean="0"/>
              <a:t>I don't like that choice, but we must first see how it works.</a:t>
            </a:r>
          </a:p>
          <a:p>
            <a:r>
              <a:rPr lang="en-US" dirty="0" smtClean="0"/>
              <a:t>How do we access the rest of the links?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5043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represent a list in code?</a:t>
            </a:r>
          </a:p>
          <a:p>
            <a:r>
              <a:rPr lang="en-US" dirty="0" smtClean="0"/>
              <a:t>Initial choice: all we need is the first link. So, lists have the same type as links.</a:t>
            </a:r>
          </a:p>
          <a:p>
            <a:pPr lvl="1"/>
            <a:r>
              <a:rPr lang="en-US" dirty="0" smtClean="0"/>
              <a:t>I don't like that choice, but we must first see how it works.</a:t>
            </a:r>
          </a:p>
          <a:p>
            <a:r>
              <a:rPr lang="en-US" dirty="0" smtClean="0"/>
              <a:t>How do we access the rest of the links?</a:t>
            </a:r>
          </a:p>
          <a:p>
            <a:pPr lvl="1"/>
            <a:r>
              <a:rPr lang="en-US" dirty="0" smtClean="0"/>
              <a:t>Step by step, from one link to the next.</a:t>
            </a:r>
          </a:p>
          <a:p>
            <a:r>
              <a:rPr lang="en-US" dirty="0" smtClean="0"/>
              <a:t>How do we know we have reached the end of the list?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4949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represent a list in code?</a:t>
            </a:r>
          </a:p>
          <a:p>
            <a:r>
              <a:rPr lang="en-US" dirty="0" smtClean="0"/>
              <a:t>Initial choice: all we need is the first link. So, lists have the same type as links.</a:t>
            </a:r>
          </a:p>
          <a:p>
            <a:pPr lvl="1"/>
            <a:r>
              <a:rPr lang="en-US" dirty="0" smtClean="0"/>
              <a:t>I don't like that choice, but we must first see how it works.</a:t>
            </a:r>
          </a:p>
          <a:p>
            <a:r>
              <a:rPr lang="en-US" dirty="0" smtClean="0"/>
              <a:t>How do we access the rest of the links?</a:t>
            </a:r>
          </a:p>
          <a:p>
            <a:pPr lvl="1"/>
            <a:r>
              <a:rPr lang="en-US" dirty="0" smtClean="0"/>
              <a:t>Step by step, from one link to the next.</a:t>
            </a:r>
          </a:p>
          <a:p>
            <a:r>
              <a:rPr lang="en-US" dirty="0" smtClean="0"/>
              <a:t>How do we know we have reached the end of the list?</a:t>
            </a:r>
          </a:p>
          <a:p>
            <a:pPr lvl="1"/>
            <a:r>
              <a:rPr lang="en-US" dirty="0" smtClean="0"/>
              <a:t>Here we need a convention.</a:t>
            </a:r>
          </a:p>
          <a:p>
            <a:pPr lvl="1"/>
            <a:r>
              <a:rPr lang="en-US" dirty="0" smtClean="0"/>
              <a:t>The convention we will follow: the last link points to NULL.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2312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First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 * link;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  {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item; link next;  };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link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node));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-&gt;item = 573;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-&gt;next 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0" y="5758502"/>
            <a:ext cx="18966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marking the end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of the list.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733800" y="5334002"/>
            <a:ext cx="152400" cy="53339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61175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First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the program in the previous slide do?</a:t>
            </a:r>
          </a:p>
          <a:p>
            <a:pPr lvl="1"/>
            <a:r>
              <a:rPr lang="en-US" dirty="0" smtClean="0"/>
              <a:t>Not much. It just creates a list with a single item, with value 573.</a:t>
            </a:r>
          </a:p>
          <a:p>
            <a:r>
              <a:rPr lang="en-US" dirty="0" smtClean="0"/>
              <a:t>Still, this program illustrates some basic steps in creating a list:</a:t>
            </a:r>
          </a:p>
          <a:p>
            <a:pPr lvl="1"/>
            <a:r>
              <a:rPr lang="en-US" dirty="0" smtClean="0"/>
              <a:t>There is no difference in the code between the list itself and the first link in the list.</a:t>
            </a:r>
          </a:p>
          <a:p>
            <a:pPr lvl="1"/>
            <a:r>
              <a:rPr lang="en-US" dirty="0" smtClean="0"/>
              <a:t>To denote that there is only one link, the </a:t>
            </a:r>
            <a:r>
              <a:rPr lang="en-US" b="1" dirty="0" smtClean="0"/>
              <a:t>next</a:t>
            </a:r>
            <a:r>
              <a:rPr lang="en-US" dirty="0" smtClean="0"/>
              <a:t> variable of that link is set to </a:t>
            </a:r>
            <a:r>
              <a:rPr lang="en-US" b="1" dirty="0" smtClean="0"/>
              <a:t>NULL</a:t>
            </a:r>
            <a:r>
              <a:rPr lang="en-US" dirty="0" smtClean="0"/>
              <a:t>. </a:t>
            </a:r>
          </a:p>
          <a:p>
            <a:r>
              <a:rPr lang="en-US" dirty="0" smtClean="0"/>
              <a:t>Next: let's add a couple more links manually.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6626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 * link;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  {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item; link next;  };</a:t>
            </a:r>
          </a:p>
          <a:p>
            <a:pPr marL="0" indent="0">
              <a:buNone/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newLink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 result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node));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result-&gt;item = value;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result-&gt;next 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newLink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(573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-&gt;next 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newLink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(100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-&gt;next-&gt;next 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newLink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(200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/>
          <a:lstStyle/>
          <a:p>
            <a:r>
              <a:rPr lang="en-US" sz="3600" dirty="0" smtClean="0"/>
              <a:t>A Second Program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657825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Second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the program in the previous slide do?</a:t>
            </a:r>
          </a:p>
          <a:p>
            <a:r>
              <a:rPr lang="en-US" dirty="0" smtClean="0"/>
              <a:t>It creates a list of three items: 573, 100, 200.</a:t>
            </a:r>
          </a:p>
          <a:p>
            <a:r>
              <a:rPr lang="en-US" dirty="0" smtClean="0"/>
              <a:t>We also now have a function </a:t>
            </a:r>
            <a:r>
              <a:rPr lang="en-US" b="1" dirty="0" err="1" smtClean="0"/>
              <a:t>new_link</a:t>
            </a:r>
            <a:r>
              <a:rPr lang="en-US" dirty="0" smtClean="0"/>
              <a:t> for creating a new link.</a:t>
            </a:r>
          </a:p>
          <a:p>
            <a:pPr lvl="1"/>
            <a:r>
              <a:rPr lang="en-US" dirty="0" smtClean="0"/>
              <a:t>Important: by default, </a:t>
            </a:r>
            <a:r>
              <a:rPr lang="en-US" b="1" dirty="0" err="1" smtClean="0"/>
              <a:t>new_link</a:t>
            </a:r>
            <a:r>
              <a:rPr lang="en-US" b="1" dirty="0" smtClean="0"/>
              <a:t> </a:t>
            </a:r>
            <a:r>
              <a:rPr lang="en-US" dirty="0" smtClean="0"/>
              <a:t>sets the </a:t>
            </a:r>
            <a:r>
              <a:rPr lang="en-US" b="1" dirty="0" smtClean="0"/>
              <a:t>next</a:t>
            </a:r>
            <a:r>
              <a:rPr lang="en-US" dirty="0" smtClean="0"/>
              <a:t> variable of the result to NULL.</a:t>
            </a:r>
          </a:p>
          <a:p>
            <a:r>
              <a:rPr lang="en-US" dirty="0" smtClean="0"/>
              <a:t>How does the list look like when we add value 573?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94090" y="5181600"/>
            <a:ext cx="749109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573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989596" y="5634335"/>
            <a:ext cx="753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item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5181600"/>
            <a:ext cx="1117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the_list</a:t>
            </a:r>
            <a:endParaRPr lang="en-US" sz="2400" dirty="0" smtClean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269757" y="5412432"/>
            <a:ext cx="55904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747694" y="5181600"/>
            <a:ext cx="909906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NULL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895600" y="5634335"/>
            <a:ext cx="732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next</a:t>
            </a:r>
          </a:p>
        </p:txBody>
      </p:sp>
      <p:sp>
        <p:nvSpPr>
          <p:cNvPr id="12" name="Left Brace 11"/>
          <p:cNvSpPr/>
          <p:nvPr/>
        </p:nvSpPr>
        <p:spPr>
          <a:xfrm rot="16200000">
            <a:off x="2666852" y="5638652"/>
            <a:ext cx="305096" cy="10668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81200" y="6324600"/>
            <a:ext cx="1614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node</a:t>
            </a:r>
          </a:p>
        </p:txBody>
      </p:sp>
    </p:spTree>
    <p:extLst>
      <p:ext uri="{BB962C8B-B14F-4D97-AF65-F5344CB8AC3E}">
        <p14:creationId xmlns:p14="http://schemas.microsoft.com/office/powerpoint/2010/main" val="2809119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Sets and Sequences in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dirty="0" smtClean="0"/>
              <a:t>It is hard to imagine large, non-trivial programs that do not involve sets or sequences.</a:t>
            </a:r>
          </a:p>
          <a:p>
            <a:r>
              <a:rPr lang="en-US" dirty="0" smtClean="0"/>
              <a:t>Examples where sets/sequences are involved:</a:t>
            </a:r>
          </a:p>
          <a:p>
            <a:pPr lvl="1"/>
            <a:r>
              <a:rPr lang="en-US" dirty="0" smtClean="0"/>
              <a:t>Anything involving text:</a:t>
            </a:r>
          </a:p>
          <a:p>
            <a:pPr lvl="2"/>
            <a:r>
              <a:rPr lang="en-US" dirty="0" smtClean="0"/>
              <a:t>Text is a sequence of characters.</a:t>
            </a:r>
          </a:p>
          <a:p>
            <a:pPr lvl="1"/>
            <a:r>
              <a:rPr lang="en-US" dirty="0" smtClean="0"/>
              <a:t>Any database, that contains a set of records:</a:t>
            </a:r>
          </a:p>
          <a:p>
            <a:pPr lvl="2"/>
            <a:r>
              <a:rPr lang="en-US" dirty="0" smtClean="0"/>
              <a:t>Customers.</a:t>
            </a:r>
          </a:p>
          <a:p>
            <a:pPr lvl="2"/>
            <a:r>
              <a:rPr lang="en-US" dirty="0" smtClean="0"/>
              <a:t>Financial transactions.</a:t>
            </a:r>
          </a:p>
          <a:p>
            <a:pPr lvl="2"/>
            <a:r>
              <a:rPr lang="en-US" dirty="0" smtClean="0"/>
              <a:t>Inventory.</a:t>
            </a:r>
          </a:p>
          <a:p>
            <a:pPr lvl="2"/>
            <a:r>
              <a:rPr lang="en-US" dirty="0" smtClean="0"/>
              <a:t>Students.</a:t>
            </a:r>
          </a:p>
          <a:p>
            <a:pPr lvl="2"/>
            <a:r>
              <a:rPr lang="en-US" dirty="0" smtClean="0"/>
              <a:t>Meteorological observations.</a:t>
            </a:r>
          </a:p>
          <a:p>
            <a:pPr lvl="2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Any program involving putting items in order (sorting).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3469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Second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the program in the previous slide do?</a:t>
            </a:r>
          </a:p>
          <a:p>
            <a:r>
              <a:rPr lang="en-US" dirty="0" smtClean="0"/>
              <a:t>It creates a list of three items: 573, 100, 200.</a:t>
            </a:r>
          </a:p>
          <a:p>
            <a:r>
              <a:rPr lang="en-US" dirty="0" smtClean="0"/>
              <a:t>We also now have a function </a:t>
            </a:r>
            <a:r>
              <a:rPr lang="en-US" b="1" dirty="0" err="1" smtClean="0"/>
              <a:t>new_link</a:t>
            </a:r>
            <a:r>
              <a:rPr lang="en-US" dirty="0" smtClean="0"/>
              <a:t> for creating a new link.</a:t>
            </a:r>
          </a:p>
          <a:p>
            <a:pPr lvl="1"/>
            <a:r>
              <a:rPr lang="en-US" dirty="0" smtClean="0"/>
              <a:t>Important: by default, </a:t>
            </a:r>
            <a:r>
              <a:rPr lang="en-US" b="1" dirty="0" err="1" smtClean="0"/>
              <a:t>new_link</a:t>
            </a:r>
            <a:r>
              <a:rPr lang="en-US" b="1" dirty="0" smtClean="0"/>
              <a:t> </a:t>
            </a:r>
            <a:r>
              <a:rPr lang="en-US" dirty="0" smtClean="0"/>
              <a:t>sets the </a:t>
            </a:r>
            <a:r>
              <a:rPr lang="en-US" b="1" dirty="0" smtClean="0"/>
              <a:t>next</a:t>
            </a:r>
            <a:r>
              <a:rPr lang="en-US" dirty="0" smtClean="0"/>
              <a:t> variable of the result to NULL.</a:t>
            </a:r>
          </a:p>
          <a:p>
            <a:r>
              <a:rPr lang="en-US" dirty="0" smtClean="0"/>
              <a:t>How does the list look like when we add value 100?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94090" y="5181600"/>
            <a:ext cx="749109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573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989596" y="5634335"/>
            <a:ext cx="753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item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5181600"/>
            <a:ext cx="1117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the_list</a:t>
            </a:r>
            <a:endParaRPr lang="en-US" sz="2400" dirty="0" smtClean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269757" y="5412432"/>
            <a:ext cx="55904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747694" y="5181600"/>
            <a:ext cx="909906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895600" y="5634335"/>
            <a:ext cx="732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next</a:t>
            </a:r>
          </a:p>
        </p:txBody>
      </p:sp>
      <p:sp>
        <p:nvSpPr>
          <p:cNvPr id="12" name="Left Brace 11"/>
          <p:cNvSpPr/>
          <p:nvPr/>
        </p:nvSpPr>
        <p:spPr>
          <a:xfrm rot="16200000">
            <a:off x="2666852" y="5638652"/>
            <a:ext cx="305096" cy="10668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81200" y="6324600"/>
            <a:ext cx="1614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node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56290" y="5181600"/>
            <a:ext cx="749109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100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351796" y="5634335"/>
            <a:ext cx="753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item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202647" y="5412432"/>
            <a:ext cx="98835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109894" y="5181600"/>
            <a:ext cx="909906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NULL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257800" y="5634335"/>
            <a:ext cx="732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next</a:t>
            </a:r>
          </a:p>
        </p:txBody>
      </p:sp>
      <p:sp>
        <p:nvSpPr>
          <p:cNvPr id="19" name="Left Brace 18"/>
          <p:cNvSpPr/>
          <p:nvPr/>
        </p:nvSpPr>
        <p:spPr>
          <a:xfrm rot="16200000">
            <a:off x="5029052" y="5638652"/>
            <a:ext cx="305096" cy="10668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343400" y="6324600"/>
            <a:ext cx="1614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node</a:t>
            </a:r>
          </a:p>
        </p:txBody>
      </p:sp>
    </p:spTree>
    <p:extLst>
      <p:ext uri="{BB962C8B-B14F-4D97-AF65-F5344CB8AC3E}">
        <p14:creationId xmlns:p14="http://schemas.microsoft.com/office/powerpoint/2010/main" val="35667619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Second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the program in the previous slide do?</a:t>
            </a:r>
          </a:p>
          <a:p>
            <a:r>
              <a:rPr lang="en-US" dirty="0" smtClean="0"/>
              <a:t>It creates a list of three items: 573, 100, 200.</a:t>
            </a:r>
          </a:p>
          <a:p>
            <a:r>
              <a:rPr lang="en-US" dirty="0" smtClean="0"/>
              <a:t>We also now have a function </a:t>
            </a:r>
            <a:r>
              <a:rPr lang="en-US" b="1" dirty="0" err="1" smtClean="0"/>
              <a:t>new_link</a:t>
            </a:r>
            <a:r>
              <a:rPr lang="en-US" dirty="0" smtClean="0"/>
              <a:t> for creating a new link.</a:t>
            </a:r>
          </a:p>
          <a:p>
            <a:pPr lvl="1"/>
            <a:r>
              <a:rPr lang="en-US" dirty="0" smtClean="0"/>
              <a:t>Important: by default, </a:t>
            </a:r>
            <a:r>
              <a:rPr lang="en-US" b="1" dirty="0" err="1" smtClean="0"/>
              <a:t>new_link</a:t>
            </a:r>
            <a:r>
              <a:rPr lang="en-US" b="1" dirty="0" smtClean="0"/>
              <a:t> </a:t>
            </a:r>
            <a:r>
              <a:rPr lang="en-US" dirty="0" smtClean="0"/>
              <a:t>sets the </a:t>
            </a:r>
            <a:r>
              <a:rPr lang="en-US" b="1" dirty="0" smtClean="0"/>
              <a:t>next</a:t>
            </a:r>
            <a:r>
              <a:rPr lang="en-US" dirty="0" smtClean="0"/>
              <a:t> variable of the result to NULL.</a:t>
            </a:r>
          </a:p>
          <a:p>
            <a:r>
              <a:rPr lang="en-US" dirty="0" smtClean="0"/>
              <a:t>How does the list look like when we add value 200?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94090" y="5181600"/>
            <a:ext cx="749109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573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989596" y="5634335"/>
            <a:ext cx="753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item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5181600"/>
            <a:ext cx="1117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the_list</a:t>
            </a:r>
            <a:endParaRPr lang="en-US" sz="2400" dirty="0" smtClean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269757" y="5412432"/>
            <a:ext cx="55904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747694" y="5181600"/>
            <a:ext cx="909906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895600" y="5634335"/>
            <a:ext cx="732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next</a:t>
            </a:r>
          </a:p>
        </p:txBody>
      </p:sp>
      <p:sp>
        <p:nvSpPr>
          <p:cNvPr id="12" name="Left Brace 11"/>
          <p:cNvSpPr/>
          <p:nvPr/>
        </p:nvSpPr>
        <p:spPr>
          <a:xfrm rot="16200000">
            <a:off x="2666852" y="5638652"/>
            <a:ext cx="305096" cy="10668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81200" y="6324600"/>
            <a:ext cx="1614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node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56290" y="5181600"/>
            <a:ext cx="749109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100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351796" y="5634335"/>
            <a:ext cx="753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item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202647" y="5412432"/>
            <a:ext cx="98835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109894" y="5181600"/>
            <a:ext cx="909906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257800" y="5634335"/>
            <a:ext cx="732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next</a:t>
            </a:r>
          </a:p>
        </p:txBody>
      </p:sp>
      <p:sp>
        <p:nvSpPr>
          <p:cNvPr id="19" name="Left Brace 18"/>
          <p:cNvSpPr/>
          <p:nvPr/>
        </p:nvSpPr>
        <p:spPr>
          <a:xfrm rot="16200000">
            <a:off x="5029052" y="5638652"/>
            <a:ext cx="305096" cy="10668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343400" y="6324600"/>
            <a:ext cx="1614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node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18490" y="5181600"/>
            <a:ext cx="749109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200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6713996" y="5634335"/>
            <a:ext cx="753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item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72094" y="5181600"/>
            <a:ext cx="909906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NULL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7620000" y="5634335"/>
            <a:ext cx="732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next</a:t>
            </a:r>
          </a:p>
        </p:txBody>
      </p:sp>
      <p:sp>
        <p:nvSpPr>
          <p:cNvPr id="26" name="Left Brace 25"/>
          <p:cNvSpPr/>
          <p:nvPr/>
        </p:nvSpPr>
        <p:spPr>
          <a:xfrm rot="16200000">
            <a:off x="7391252" y="5638652"/>
            <a:ext cx="305096" cy="10668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705600" y="6324600"/>
            <a:ext cx="1614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struct</a:t>
            </a:r>
            <a:r>
              <a:rPr lang="en-US" sz="2400" dirty="0" smtClean="0"/>
              <a:t> node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562600" y="5410200"/>
            <a:ext cx="98835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7619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the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4582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(link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counter = 0;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link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!= 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NULL;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&gt;next)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("item %d: %d\n", counter,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-&gt;item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counter++;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/>
              <a:t>The highlighted line in red is the CLASSIC way to go through all elements of the list. This is used EXTREMELY OFTEN.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3047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Length of the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4582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list_length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(link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counter = 0;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link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!= 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NULL;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-&gt;next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counter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return counter;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/>
              <a:t>The highlighted line in red is the CLASSIC way to go through all elements of the list. This is used EXTREMELY OFTEN.</a:t>
            </a:r>
          </a:p>
          <a:p>
            <a:r>
              <a:rPr lang="en-US" sz="2400" dirty="0" smtClean="0"/>
              <a:t>This kind of loop through the elements of a list is called </a:t>
            </a:r>
            <a:r>
              <a:rPr lang="en-US" sz="2400" b="1" u="sng" dirty="0" smtClean="0"/>
              <a:t>traversal of the list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7187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200400"/>
          </a:xfrm>
        </p:spPr>
        <p:txBody>
          <a:bodyPr/>
          <a:lstStyle/>
          <a:p>
            <a:r>
              <a:rPr lang="en-US" dirty="0" smtClean="0"/>
              <a:t>Suppose that we want to delete the middle node. What do we need to do?</a:t>
            </a:r>
          </a:p>
          <a:p>
            <a:r>
              <a:rPr lang="en-US" dirty="0" smtClean="0"/>
              <a:t>Simple approach: 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-&gt;next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-&gt;next-&gt;next;</a:t>
            </a:r>
            <a:r>
              <a:rPr 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3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 smtClean="0"/>
              <a:t>     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52400" y="1295400"/>
            <a:ext cx="8229600" cy="1604665"/>
            <a:chOff x="152400" y="5181600"/>
            <a:chExt cx="8229600" cy="1604665"/>
          </a:xfrm>
        </p:grpSpPr>
        <p:sp>
          <p:nvSpPr>
            <p:cNvPr id="5" name="TextBox 4"/>
            <p:cNvSpPr txBox="1"/>
            <p:nvPr/>
          </p:nvSpPr>
          <p:spPr>
            <a:xfrm>
              <a:off x="1994090" y="51816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573</a:t>
              </a:r>
              <a:endParaRPr lang="en-US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89596" y="56343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2400" y="5181600"/>
              <a:ext cx="11173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the_list</a:t>
              </a:r>
              <a:endParaRPr lang="en-US" sz="2400" dirty="0" smtClean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1269757" y="5412432"/>
              <a:ext cx="55904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747694" y="51816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95600" y="56343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12" name="Left Brace 11"/>
            <p:cNvSpPr/>
            <p:nvPr/>
          </p:nvSpPr>
          <p:spPr>
            <a:xfrm rot="16200000">
              <a:off x="2666852" y="5638652"/>
              <a:ext cx="305096" cy="1066800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81200" y="6324600"/>
              <a:ext cx="1614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struct</a:t>
              </a:r>
              <a:r>
                <a:rPr lang="en-US" sz="2400" dirty="0" smtClean="0"/>
                <a:t> node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56290" y="51816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100</a:t>
              </a:r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51796" y="56343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3202647" y="5412432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109894" y="51816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57800" y="56343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19" name="Left Brace 18"/>
            <p:cNvSpPr/>
            <p:nvPr/>
          </p:nvSpPr>
          <p:spPr>
            <a:xfrm rot="16200000">
              <a:off x="5029052" y="5638652"/>
              <a:ext cx="305096" cy="1066800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43400" y="6324600"/>
              <a:ext cx="1614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struct</a:t>
              </a:r>
              <a:r>
                <a:rPr lang="en-US" sz="2400" dirty="0" smtClean="0"/>
                <a:t> node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18490" y="51816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200</a:t>
              </a:r>
              <a:endParaRPr lang="en-US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13996" y="56343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472094" y="51816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NULL</a:t>
              </a:r>
              <a:endParaRPr lang="en-US" sz="2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20000" y="56343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26" name="Left Brace 25"/>
            <p:cNvSpPr/>
            <p:nvPr/>
          </p:nvSpPr>
          <p:spPr>
            <a:xfrm rot="16200000">
              <a:off x="7391252" y="5638652"/>
              <a:ext cx="305096" cy="1066800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05600" y="6324600"/>
              <a:ext cx="1614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struct</a:t>
              </a:r>
              <a:r>
                <a:rPr lang="en-US" sz="2400" dirty="0" smtClean="0"/>
                <a:t> node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5562600" y="5410200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381000" y="5634335"/>
            <a:ext cx="7620000" cy="918865"/>
            <a:chOff x="-1143000" y="5706070"/>
            <a:chExt cx="7620000" cy="918865"/>
          </a:xfrm>
        </p:grpSpPr>
        <p:sp>
          <p:nvSpPr>
            <p:cNvPr id="30" name="TextBox 29"/>
            <p:cNvSpPr txBox="1"/>
            <p:nvPr/>
          </p:nvSpPr>
          <p:spPr>
            <a:xfrm>
              <a:off x="2451290" y="5710535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573</a:t>
              </a:r>
              <a:endParaRPr lang="en-US" sz="24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446796" y="6163270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-1143000" y="5706070"/>
              <a:ext cx="27718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Outcome:     </a:t>
              </a:r>
              <a:r>
                <a:rPr lang="en-US" sz="2400" dirty="0" err="1" smtClean="0"/>
                <a:t>the_list</a:t>
              </a:r>
              <a:endParaRPr lang="en-US" sz="2400" dirty="0" smtClean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1726957" y="5941367"/>
              <a:ext cx="55904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3204894" y="5710535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352800" y="6163270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813490" y="5710535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2</a:t>
              </a:r>
              <a:r>
                <a:rPr lang="en-US" sz="2400" dirty="0" smtClean="0"/>
                <a:t>00</a:t>
              </a:r>
              <a:endParaRPr lang="en-US" sz="24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808996" y="6163270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3659847" y="5941367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5567094" y="5710535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NULL</a:t>
              </a:r>
              <a:endParaRPr lang="en-US" sz="24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15000" y="6163270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32487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200400"/>
          </a:xfrm>
        </p:spPr>
        <p:txBody>
          <a:bodyPr/>
          <a:lstStyle/>
          <a:p>
            <a:r>
              <a:rPr lang="en-US" dirty="0" smtClean="0"/>
              <a:t>Any problem with this approach? 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-&gt;next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-&gt;next-&gt;next;</a:t>
            </a:r>
            <a:r>
              <a:rPr lang="en-US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52400" y="1295400"/>
            <a:ext cx="8229600" cy="1604665"/>
            <a:chOff x="152400" y="5181600"/>
            <a:chExt cx="8229600" cy="1604665"/>
          </a:xfrm>
        </p:grpSpPr>
        <p:sp>
          <p:nvSpPr>
            <p:cNvPr id="5" name="TextBox 4"/>
            <p:cNvSpPr txBox="1"/>
            <p:nvPr/>
          </p:nvSpPr>
          <p:spPr>
            <a:xfrm>
              <a:off x="1994090" y="51816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573</a:t>
              </a:r>
              <a:endParaRPr lang="en-US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89596" y="56343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2400" y="5181600"/>
              <a:ext cx="11173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the_list</a:t>
              </a:r>
              <a:endParaRPr lang="en-US" sz="2400" dirty="0" smtClean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1269757" y="5412432"/>
              <a:ext cx="55904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747694" y="51816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95600" y="56343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12" name="Left Brace 11"/>
            <p:cNvSpPr/>
            <p:nvPr/>
          </p:nvSpPr>
          <p:spPr>
            <a:xfrm rot="16200000">
              <a:off x="2666852" y="5638652"/>
              <a:ext cx="305096" cy="1066800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81200" y="6324600"/>
              <a:ext cx="1614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struct</a:t>
              </a:r>
              <a:r>
                <a:rPr lang="en-US" sz="2400" dirty="0" smtClean="0"/>
                <a:t> node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56290" y="51816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100</a:t>
              </a:r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51796" y="56343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3202647" y="5412432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109894" y="51816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57800" y="56343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19" name="Left Brace 18"/>
            <p:cNvSpPr/>
            <p:nvPr/>
          </p:nvSpPr>
          <p:spPr>
            <a:xfrm rot="16200000">
              <a:off x="5029052" y="5638652"/>
              <a:ext cx="305096" cy="1066800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43400" y="6324600"/>
              <a:ext cx="1614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struct</a:t>
              </a:r>
              <a:r>
                <a:rPr lang="en-US" sz="2400" dirty="0" smtClean="0"/>
                <a:t> node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18490" y="51816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200</a:t>
              </a:r>
              <a:endParaRPr lang="en-US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13996" y="56343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472094" y="51816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NULL</a:t>
              </a:r>
              <a:endParaRPr lang="en-US" sz="2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20000" y="56343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26" name="Left Brace 25"/>
            <p:cNvSpPr/>
            <p:nvPr/>
          </p:nvSpPr>
          <p:spPr>
            <a:xfrm rot="16200000">
              <a:off x="7391252" y="5638652"/>
              <a:ext cx="305096" cy="1066800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05600" y="6324600"/>
              <a:ext cx="1614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struct</a:t>
              </a:r>
              <a:r>
                <a:rPr lang="en-US" sz="2400" dirty="0" smtClean="0"/>
                <a:t> node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5562600" y="5410200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381000" y="5634335"/>
            <a:ext cx="7620000" cy="918865"/>
            <a:chOff x="-1143000" y="5706070"/>
            <a:chExt cx="7620000" cy="918865"/>
          </a:xfrm>
        </p:grpSpPr>
        <p:sp>
          <p:nvSpPr>
            <p:cNvPr id="46" name="TextBox 45"/>
            <p:cNvSpPr txBox="1"/>
            <p:nvPr/>
          </p:nvSpPr>
          <p:spPr>
            <a:xfrm>
              <a:off x="2451290" y="5710535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573</a:t>
              </a:r>
              <a:endParaRPr lang="en-US" sz="24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446796" y="6163270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-1143000" y="5706070"/>
              <a:ext cx="27718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Outcome:     </a:t>
              </a:r>
              <a:r>
                <a:rPr lang="en-US" sz="2400" dirty="0" err="1" smtClean="0"/>
                <a:t>the_list</a:t>
              </a:r>
              <a:endParaRPr lang="en-US" sz="2400" dirty="0" smtClean="0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1726957" y="5941367"/>
              <a:ext cx="55904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204894" y="5710535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52800" y="6163270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813490" y="5710535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2</a:t>
              </a:r>
              <a:r>
                <a:rPr lang="en-US" sz="2400" dirty="0" smtClean="0"/>
                <a:t>00</a:t>
              </a:r>
              <a:endParaRPr lang="en-US" sz="24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808996" y="6163270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3659847" y="5941367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5567094" y="5710535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NULL</a:t>
              </a:r>
              <a:endParaRPr lang="en-US" sz="24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715000" y="6163270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908746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200400"/>
          </a:xfrm>
        </p:spPr>
        <p:txBody>
          <a:bodyPr/>
          <a:lstStyle/>
          <a:p>
            <a:r>
              <a:rPr lang="en-US" dirty="0" smtClean="0"/>
              <a:t>Any problem with this approach? </a:t>
            </a:r>
            <a:r>
              <a:rPr lang="en-US" b="1" u="sng" dirty="0" smtClean="0"/>
              <a:t>MEMORY LEAK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-&gt;next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-&gt;next-&gt;next;</a:t>
            </a:r>
            <a:r>
              <a:rPr lang="en-US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52400" y="1295400"/>
            <a:ext cx="8229600" cy="1604665"/>
            <a:chOff x="152400" y="5181600"/>
            <a:chExt cx="8229600" cy="1604665"/>
          </a:xfrm>
        </p:grpSpPr>
        <p:sp>
          <p:nvSpPr>
            <p:cNvPr id="5" name="TextBox 4"/>
            <p:cNvSpPr txBox="1"/>
            <p:nvPr/>
          </p:nvSpPr>
          <p:spPr>
            <a:xfrm>
              <a:off x="1994090" y="51816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573</a:t>
              </a:r>
              <a:endParaRPr lang="en-US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89596" y="56343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2400" y="5181600"/>
              <a:ext cx="11173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the_list</a:t>
              </a:r>
              <a:endParaRPr lang="en-US" sz="2400" dirty="0" smtClean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1269757" y="5412432"/>
              <a:ext cx="55904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747694" y="51816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95600" y="56343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12" name="Left Brace 11"/>
            <p:cNvSpPr/>
            <p:nvPr/>
          </p:nvSpPr>
          <p:spPr>
            <a:xfrm rot="16200000">
              <a:off x="2666852" y="5638652"/>
              <a:ext cx="305096" cy="1066800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81200" y="6324600"/>
              <a:ext cx="1614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struct</a:t>
              </a:r>
              <a:r>
                <a:rPr lang="en-US" sz="2400" dirty="0" smtClean="0"/>
                <a:t> node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56290" y="51816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100</a:t>
              </a:r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51796" y="56343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3202647" y="5412432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109894" y="51816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57800" y="56343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19" name="Left Brace 18"/>
            <p:cNvSpPr/>
            <p:nvPr/>
          </p:nvSpPr>
          <p:spPr>
            <a:xfrm rot="16200000">
              <a:off x="5029052" y="5638652"/>
              <a:ext cx="305096" cy="1066800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43400" y="6324600"/>
              <a:ext cx="1614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struct</a:t>
              </a:r>
              <a:r>
                <a:rPr lang="en-US" sz="2400" dirty="0" smtClean="0"/>
                <a:t> node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18490" y="51816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200</a:t>
              </a:r>
              <a:endParaRPr lang="en-US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13996" y="56343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472094" y="51816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NULL</a:t>
              </a:r>
              <a:endParaRPr lang="en-US" sz="2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20000" y="56343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26" name="Left Brace 25"/>
            <p:cNvSpPr/>
            <p:nvPr/>
          </p:nvSpPr>
          <p:spPr>
            <a:xfrm rot="16200000">
              <a:off x="7391252" y="5638652"/>
              <a:ext cx="305096" cy="1066800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05600" y="6324600"/>
              <a:ext cx="1614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struct</a:t>
              </a:r>
              <a:r>
                <a:rPr lang="en-US" sz="2400" dirty="0" smtClean="0"/>
                <a:t> node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5562600" y="5410200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381000" y="5634335"/>
            <a:ext cx="7620000" cy="918865"/>
            <a:chOff x="-1143000" y="5706070"/>
            <a:chExt cx="7620000" cy="918865"/>
          </a:xfrm>
        </p:grpSpPr>
        <p:sp>
          <p:nvSpPr>
            <p:cNvPr id="46" name="TextBox 45"/>
            <p:cNvSpPr txBox="1"/>
            <p:nvPr/>
          </p:nvSpPr>
          <p:spPr>
            <a:xfrm>
              <a:off x="2451290" y="5710535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573</a:t>
              </a:r>
              <a:endParaRPr lang="en-US" sz="24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446796" y="6163270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-1143000" y="5706070"/>
              <a:ext cx="27718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Outcome:     </a:t>
              </a:r>
              <a:r>
                <a:rPr lang="en-US" sz="2400" dirty="0" err="1" smtClean="0"/>
                <a:t>the_list</a:t>
              </a:r>
              <a:endParaRPr lang="en-US" sz="2400" dirty="0" smtClean="0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1726957" y="5941367"/>
              <a:ext cx="55904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204894" y="5710535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52800" y="6163270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813490" y="5710535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2</a:t>
              </a:r>
              <a:r>
                <a:rPr lang="en-US" sz="2400" dirty="0" smtClean="0"/>
                <a:t>00</a:t>
              </a:r>
              <a:endParaRPr lang="en-US" sz="24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808996" y="6163270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3659847" y="5941367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5567094" y="5710535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NULL</a:t>
              </a:r>
              <a:endParaRPr lang="en-US" sz="24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715000" y="6163270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606967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200400"/>
          </a:xfrm>
        </p:spPr>
        <p:txBody>
          <a:bodyPr/>
          <a:lstStyle/>
          <a:p>
            <a:r>
              <a:rPr lang="en-US" dirty="0" smtClean="0"/>
              <a:t>Fixing the memory leak:</a:t>
            </a:r>
            <a:endParaRPr lang="en-US" b="1" u="sng" dirty="0" smtClean="0"/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link temp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-&gt;next;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-&gt;next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-&gt;next-&gt;next;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free(temp);</a:t>
            </a:r>
            <a:endParaRPr lang="en-US" sz="4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52400" y="1295400"/>
            <a:ext cx="8229600" cy="1604665"/>
            <a:chOff x="152400" y="5181600"/>
            <a:chExt cx="8229600" cy="1604665"/>
          </a:xfrm>
        </p:grpSpPr>
        <p:sp>
          <p:nvSpPr>
            <p:cNvPr id="5" name="TextBox 4"/>
            <p:cNvSpPr txBox="1"/>
            <p:nvPr/>
          </p:nvSpPr>
          <p:spPr>
            <a:xfrm>
              <a:off x="1994090" y="51816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573</a:t>
              </a:r>
              <a:endParaRPr lang="en-US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89596" y="56343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2400" y="5181600"/>
              <a:ext cx="11173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the_list</a:t>
              </a:r>
              <a:endParaRPr lang="en-US" sz="2400" dirty="0" smtClean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1269757" y="5412432"/>
              <a:ext cx="55904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747694" y="51816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95600" y="56343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12" name="Left Brace 11"/>
            <p:cNvSpPr/>
            <p:nvPr/>
          </p:nvSpPr>
          <p:spPr>
            <a:xfrm rot="16200000">
              <a:off x="2666852" y="5638652"/>
              <a:ext cx="305096" cy="1066800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81200" y="6324600"/>
              <a:ext cx="1614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struct</a:t>
              </a:r>
              <a:r>
                <a:rPr lang="en-US" sz="2400" dirty="0" smtClean="0"/>
                <a:t> node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56290" y="51816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100</a:t>
              </a:r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51796" y="56343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3202647" y="5412432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109894" y="51816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57800" y="56343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19" name="Left Brace 18"/>
            <p:cNvSpPr/>
            <p:nvPr/>
          </p:nvSpPr>
          <p:spPr>
            <a:xfrm rot="16200000">
              <a:off x="5029052" y="5638652"/>
              <a:ext cx="305096" cy="1066800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43400" y="6324600"/>
              <a:ext cx="1614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struct</a:t>
              </a:r>
              <a:r>
                <a:rPr lang="en-US" sz="2400" dirty="0" smtClean="0"/>
                <a:t> node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18490" y="51816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200</a:t>
              </a:r>
              <a:endParaRPr lang="en-US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13996" y="56343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472094" y="51816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NULL</a:t>
              </a:r>
              <a:endParaRPr lang="en-US" sz="2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20000" y="56343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26" name="Left Brace 25"/>
            <p:cNvSpPr/>
            <p:nvPr/>
          </p:nvSpPr>
          <p:spPr>
            <a:xfrm rot="16200000">
              <a:off x="7391252" y="5638652"/>
              <a:ext cx="305096" cy="1066800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05600" y="6324600"/>
              <a:ext cx="1614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struct</a:t>
              </a:r>
              <a:r>
                <a:rPr lang="en-US" sz="2400" dirty="0" smtClean="0"/>
                <a:t> node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5562600" y="5410200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381000" y="5634335"/>
            <a:ext cx="7620000" cy="918865"/>
            <a:chOff x="-1143000" y="5706070"/>
            <a:chExt cx="7620000" cy="918865"/>
          </a:xfrm>
        </p:grpSpPr>
        <p:sp>
          <p:nvSpPr>
            <p:cNvPr id="46" name="TextBox 45"/>
            <p:cNvSpPr txBox="1"/>
            <p:nvPr/>
          </p:nvSpPr>
          <p:spPr>
            <a:xfrm>
              <a:off x="2451290" y="5710535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573</a:t>
              </a:r>
              <a:endParaRPr lang="en-US" sz="24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446796" y="6163270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-1143000" y="5706070"/>
              <a:ext cx="27718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Outcome:     </a:t>
              </a:r>
              <a:r>
                <a:rPr lang="en-US" sz="2400" dirty="0" err="1" smtClean="0"/>
                <a:t>the_list</a:t>
              </a:r>
              <a:endParaRPr lang="en-US" sz="2400" dirty="0" smtClean="0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1726957" y="5941367"/>
              <a:ext cx="55904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204894" y="5710535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52800" y="6163270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813490" y="5710535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2</a:t>
              </a:r>
              <a:r>
                <a:rPr lang="en-US" sz="2400" dirty="0" smtClean="0"/>
                <a:t>00</a:t>
              </a:r>
              <a:endParaRPr lang="en-US" sz="24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808996" y="6163270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3659847" y="5941367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5567094" y="5710535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NULL</a:t>
              </a:r>
              <a:endParaRPr lang="en-US" sz="24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715000" y="6163270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31859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an Item from the Start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52400" y="1295400"/>
            <a:ext cx="8229600" cy="1604665"/>
            <a:chOff x="152400" y="5181600"/>
            <a:chExt cx="8229600" cy="1604665"/>
          </a:xfrm>
        </p:grpSpPr>
        <p:sp>
          <p:nvSpPr>
            <p:cNvPr id="5" name="TextBox 4"/>
            <p:cNvSpPr txBox="1"/>
            <p:nvPr/>
          </p:nvSpPr>
          <p:spPr>
            <a:xfrm>
              <a:off x="1994090" y="51816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573</a:t>
              </a:r>
              <a:endParaRPr lang="en-US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89596" y="56343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2400" y="5181600"/>
              <a:ext cx="11173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the_list</a:t>
              </a:r>
              <a:endParaRPr lang="en-US" sz="2400" dirty="0" smtClean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1269757" y="5412432"/>
              <a:ext cx="55904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747694" y="51816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95600" y="56343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12" name="Left Brace 11"/>
            <p:cNvSpPr/>
            <p:nvPr/>
          </p:nvSpPr>
          <p:spPr>
            <a:xfrm rot="16200000">
              <a:off x="2666852" y="5638652"/>
              <a:ext cx="305096" cy="1066800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81200" y="6324600"/>
              <a:ext cx="1614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struct</a:t>
              </a:r>
              <a:r>
                <a:rPr lang="en-US" sz="2400" dirty="0" smtClean="0"/>
                <a:t> node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56290" y="51816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100</a:t>
              </a:r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51796" y="56343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3202647" y="5412432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109894" y="51816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57800" y="56343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19" name="Left Brace 18"/>
            <p:cNvSpPr/>
            <p:nvPr/>
          </p:nvSpPr>
          <p:spPr>
            <a:xfrm rot="16200000">
              <a:off x="5029052" y="5638652"/>
              <a:ext cx="305096" cy="1066800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43400" y="6324600"/>
              <a:ext cx="1614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struct</a:t>
              </a:r>
              <a:r>
                <a:rPr lang="en-US" sz="2400" dirty="0" smtClean="0"/>
                <a:t> node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18490" y="51816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200</a:t>
              </a:r>
              <a:endParaRPr lang="en-US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13996" y="56343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472094" y="51816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NULL</a:t>
              </a:r>
              <a:endParaRPr lang="en-US" sz="2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20000" y="56343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26" name="Left Brace 25"/>
            <p:cNvSpPr/>
            <p:nvPr/>
          </p:nvSpPr>
          <p:spPr>
            <a:xfrm rot="16200000">
              <a:off x="7391252" y="5638652"/>
              <a:ext cx="305096" cy="1066800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05600" y="6324600"/>
              <a:ext cx="1614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struct</a:t>
              </a:r>
              <a:r>
                <a:rPr lang="en-US" sz="2400" dirty="0" smtClean="0"/>
                <a:t> node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5562600" y="5410200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5125640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an Item from the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200400"/>
          </a:xfrm>
        </p:spPr>
        <p:txBody>
          <a:bodyPr/>
          <a:lstStyle/>
          <a:p>
            <a:r>
              <a:rPr lang="en-US" dirty="0" smtClean="0"/>
              <a:t>This will work. Any issues?</a:t>
            </a:r>
          </a:p>
          <a:p>
            <a:pPr marL="457200" lvl="1" indent="0">
              <a:buNone/>
            </a:pP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link temp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-&gt;next;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free(temp);</a:t>
            </a:r>
            <a:endParaRPr lang="en-US" sz="4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52400" y="1295400"/>
            <a:ext cx="8229600" cy="1604665"/>
            <a:chOff x="152400" y="5181600"/>
            <a:chExt cx="8229600" cy="1604665"/>
          </a:xfrm>
        </p:grpSpPr>
        <p:sp>
          <p:nvSpPr>
            <p:cNvPr id="5" name="TextBox 4"/>
            <p:cNvSpPr txBox="1"/>
            <p:nvPr/>
          </p:nvSpPr>
          <p:spPr>
            <a:xfrm>
              <a:off x="1994090" y="51816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573</a:t>
              </a:r>
              <a:endParaRPr lang="en-US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89596" y="56343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2400" y="5181600"/>
              <a:ext cx="11173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the_list</a:t>
              </a:r>
              <a:endParaRPr lang="en-US" sz="2400" dirty="0" smtClean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1269757" y="5412432"/>
              <a:ext cx="55904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747694" y="51816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95600" y="56343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12" name="Left Brace 11"/>
            <p:cNvSpPr/>
            <p:nvPr/>
          </p:nvSpPr>
          <p:spPr>
            <a:xfrm rot="16200000">
              <a:off x="2666852" y="5638652"/>
              <a:ext cx="305096" cy="1066800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81200" y="6324600"/>
              <a:ext cx="1614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struct</a:t>
              </a:r>
              <a:r>
                <a:rPr lang="en-US" sz="2400" dirty="0" smtClean="0"/>
                <a:t> node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56290" y="51816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100</a:t>
              </a:r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51796" y="56343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3202647" y="5412432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109894" y="51816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57800" y="56343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19" name="Left Brace 18"/>
            <p:cNvSpPr/>
            <p:nvPr/>
          </p:nvSpPr>
          <p:spPr>
            <a:xfrm rot="16200000">
              <a:off x="5029052" y="5638652"/>
              <a:ext cx="305096" cy="1066800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43400" y="6324600"/>
              <a:ext cx="1614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struct</a:t>
              </a:r>
              <a:r>
                <a:rPr lang="en-US" sz="2400" dirty="0" smtClean="0"/>
                <a:t> node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18490" y="51816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200</a:t>
              </a:r>
              <a:endParaRPr lang="en-US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13996" y="56343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472094" y="51816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NULL</a:t>
              </a:r>
              <a:endParaRPr lang="en-US" sz="2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20000" y="56343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26" name="Left Brace 25"/>
            <p:cNvSpPr/>
            <p:nvPr/>
          </p:nvSpPr>
          <p:spPr>
            <a:xfrm rot="16200000">
              <a:off x="7391252" y="5638652"/>
              <a:ext cx="305096" cy="1066800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05600" y="6324600"/>
              <a:ext cx="1614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struct</a:t>
              </a:r>
              <a:r>
                <a:rPr lang="en-US" sz="2400" dirty="0" smtClean="0"/>
                <a:t> node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5562600" y="5410200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381000" y="5786735"/>
            <a:ext cx="7620000" cy="918865"/>
            <a:chOff x="-1143000" y="5706070"/>
            <a:chExt cx="7620000" cy="918865"/>
          </a:xfrm>
        </p:grpSpPr>
        <p:sp>
          <p:nvSpPr>
            <p:cNvPr id="46" name="TextBox 45"/>
            <p:cNvSpPr txBox="1"/>
            <p:nvPr/>
          </p:nvSpPr>
          <p:spPr>
            <a:xfrm>
              <a:off x="2451290" y="5710535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100</a:t>
              </a:r>
              <a:endParaRPr lang="en-US" sz="24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446796" y="6163270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-1143000" y="5706070"/>
              <a:ext cx="27718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Outcome:     </a:t>
              </a:r>
              <a:r>
                <a:rPr lang="en-US" sz="2400" dirty="0" err="1" smtClean="0"/>
                <a:t>the_list</a:t>
              </a:r>
              <a:endParaRPr lang="en-US" sz="2400" dirty="0" smtClean="0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1726957" y="5941367"/>
              <a:ext cx="55904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204894" y="5710535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52800" y="6163270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813490" y="5710535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2</a:t>
              </a:r>
              <a:r>
                <a:rPr lang="en-US" sz="2400" dirty="0" smtClean="0"/>
                <a:t>00</a:t>
              </a:r>
              <a:endParaRPr lang="en-US" sz="24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808996" y="6163270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3659847" y="5941367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5567094" y="5710535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NULL</a:t>
              </a:r>
              <a:endParaRPr lang="en-US" sz="24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715000" y="6163270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2488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Sets and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Representing sets and sequences is a common and very important task in software design.</a:t>
            </a:r>
          </a:p>
          <a:p>
            <a:r>
              <a:rPr lang="en-US" dirty="0" smtClean="0"/>
              <a:t>Our next topic is to study the most popular choices for representing </a:t>
            </a:r>
            <a:r>
              <a:rPr lang="en-US" b="1" u="sng" dirty="0" smtClean="0"/>
              <a:t>sequences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Arrays.</a:t>
            </a:r>
          </a:p>
          <a:p>
            <a:pPr lvl="1"/>
            <a:r>
              <a:rPr lang="en-US" dirty="0" smtClean="0"/>
              <a:t>Lists.</a:t>
            </a:r>
          </a:p>
          <a:p>
            <a:pPr lvl="1"/>
            <a:r>
              <a:rPr lang="en-US" dirty="0" smtClean="0"/>
              <a:t>Strings.</a:t>
            </a:r>
          </a:p>
          <a:p>
            <a:r>
              <a:rPr lang="en-US" dirty="0" smtClean="0"/>
              <a:t>Arrays and lists can store arbitrary types of objects.</a:t>
            </a:r>
          </a:p>
          <a:p>
            <a:r>
              <a:rPr lang="en-US" dirty="0" smtClean="0"/>
              <a:t>Strings are custom-made to store characters.</a:t>
            </a:r>
          </a:p>
          <a:p>
            <a:r>
              <a:rPr lang="en-US" dirty="0" smtClean="0"/>
              <a:t>Each choice has its own trade-offs, that we need to understand.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86495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an Item from the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200400"/>
          </a:xfrm>
        </p:spPr>
        <p:txBody>
          <a:bodyPr/>
          <a:lstStyle/>
          <a:p>
            <a:r>
              <a:rPr lang="en-US" dirty="0" smtClean="0"/>
              <a:t>This will work. Any issues? It is not that elegant.</a:t>
            </a:r>
          </a:p>
          <a:p>
            <a:pPr lvl="1"/>
            <a:r>
              <a:rPr lang="en-US" dirty="0" smtClean="0"/>
              <a:t>We need to change the value of variable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link temp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-&gt;next;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free(temp);</a:t>
            </a:r>
            <a:endParaRPr lang="en-US" sz="4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52400" y="1295400"/>
            <a:ext cx="8229600" cy="1604665"/>
            <a:chOff x="152400" y="5181600"/>
            <a:chExt cx="8229600" cy="1604665"/>
          </a:xfrm>
        </p:grpSpPr>
        <p:sp>
          <p:nvSpPr>
            <p:cNvPr id="5" name="TextBox 4"/>
            <p:cNvSpPr txBox="1"/>
            <p:nvPr/>
          </p:nvSpPr>
          <p:spPr>
            <a:xfrm>
              <a:off x="1994090" y="51816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573</a:t>
              </a:r>
              <a:endParaRPr lang="en-US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89596" y="56343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2400" y="5181600"/>
              <a:ext cx="11173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the_list</a:t>
              </a:r>
              <a:endParaRPr lang="en-US" sz="2400" dirty="0" smtClean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1269757" y="5412432"/>
              <a:ext cx="55904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747694" y="51816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95600" y="56343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12" name="Left Brace 11"/>
            <p:cNvSpPr/>
            <p:nvPr/>
          </p:nvSpPr>
          <p:spPr>
            <a:xfrm rot="16200000">
              <a:off x="2666852" y="5638652"/>
              <a:ext cx="305096" cy="1066800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81200" y="6324600"/>
              <a:ext cx="1614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struct</a:t>
              </a:r>
              <a:r>
                <a:rPr lang="en-US" sz="2400" dirty="0" smtClean="0"/>
                <a:t> node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56290" y="51816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100</a:t>
              </a:r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51796" y="56343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3202647" y="5412432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109894" y="51816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57800" y="56343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19" name="Left Brace 18"/>
            <p:cNvSpPr/>
            <p:nvPr/>
          </p:nvSpPr>
          <p:spPr>
            <a:xfrm rot="16200000">
              <a:off x="5029052" y="5638652"/>
              <a:ext cx="305096" cy="1066800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43400" y="6324600"/>
              <a:ext cx="1614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struct</a:t>
              </a:r>
              <a:r>
                <a:rPr lang="en-US" sz="2400" dirty="0" smtClean="0"/>
                <a:t> node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18490" y="51816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200</a:t>
              </a:r>
              <a:endParaRPr lang="en-US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13996" y="56343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472094" y="51816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NULL</a:t>
              </a:r>
              <a:endParaRPr lang="en-US" sz="2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20000" y="56343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26" name="Left Brace 25"/>
            <p:cNvSpPr/>
            <p:nvPr/>
          </p:nvSpPr>
          <p:spPr>
            <a:xfrm rot="16200000">
              <a:off x="7391252" y="5638652"/>
              <a:ext cx="305096" cy="1066800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05600" y="6324600"/>
              <a:ext cx="16142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struct</a:t>
              </a:r>
              <a:r>
                <a:rPr lang="en-US" sz="2400" dirty="0" smtClean="0"/>
                <a:t> node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5562600" y="5410200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381000" y="5786735"/>
            <a:ext cx="7620000" cy="918865"/>
            <a:chOff x="-1143000" y="5706070"/>
            <a:chExt cx="7620000" cy="918865"/>
          </a:xfrm>
        </p:grpSpPr>
        <p:sp>
          <p:nvSpPr>
            <p:cNvPr id="46" name="TextBox 45"/>
            <p:cNvSpPr txBox="1"/>
            <p:nvPr/>
          </p:nvSpPr>
          <p:spPr>
            <a:xfrm>
              <a:off x="2451290" y="5710535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100</a:t>
              </a:r>
              <a:endParaRPr lang="en-US" sz="24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446796" y="6163270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-1143000" y="5706070"/>
              <a:ext cx="27718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Outcome:     </a:t>
              </a:r>
              <a:r>
                <a:rPr lang="en-US" sz="2400" dirty="0" err="1" smtClean="0"/>
                <a:t>the_list</a:t>
              </a:r>
              <a:endParaRPr lang="en-US" sz="2400" dirty="0" smtClean="0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1726957" y="5941367"/>
              <a:ext cx="55904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204894" y="5710535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52800" y="6163270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813490" y="5710535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2</a:t>
              </a:r>
              <a:r>
                <a:rPr lang="en-US" sz="2400" dirty="0" smtClean="0"/>
                <a:t>00</a:t>
              </a:r>
              <a:endParaRPr lang="en-US" sz="24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808996" y="6163270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3659847" y="5941367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5567094" y="5710535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NULL</a:t>
              </a:r>
              <a:endParaRPr lang="en-US" sz="24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715000" y="6163270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248862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10000"/>
          </a:xfrm>
        </p:spPr>
        <p:txBody>
          <a:bodyPr/>
          <a:lstStyle/>
          <a:p>
            <a:r>
              <a:rPr lang="en-US" sz="2400" dirty="0" smtClean="0"/>
              <a:t>Suppose we want to insert value 30 between 100 and 200. How do we do that?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907954" y="1346733"/>
            <a:ext cx="6337490" cy="918865"/>
            <a:chOff x="139510" y="5706070"/>
            <a:chExt cx="6337490" cy="918865"/>
          </a:xfrm>
        </p:grpSpPr>
        <p:sp>
          <p:nvSpPr>
            <p:cNvPr id="46" name="TextBox 45"/>
            <p:cNvSpPr txBox="1"/>
            <p:nvPr/>
          </p:nvSpPr>
          <p:spPr>
            <a:xfrm>
              <a:off x="2451290" y="5710535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100</a:t>
              </a:r>
              <a:endParaRPr lang="en-US" sz="24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446796" y="6163270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39510" y="5706070"/>
              <a:ext cx="14893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dirty="0" err="1" smtClean="0"/>
                <a:t>the_list</a:t>
              </a:r>
              <a:endParaRPr lang="en-US" sz="2400" dirty="0" smtClean="0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1726957" y="5941367"/>
              <a:ext cx="55904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204894" y="5710535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52800" y="6163270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813490" y="5710535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2</a:t>
              </a:r>
              <a:r>
                <a:rPr lang="en-US" sz="2400" dirty="0" smtClean="0"/>
                <a:t>00</a:t>
              </a:r>
              <a:endParaRPr lang="en-US" sz="24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808996" y="6163270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3659847" y="5941367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5567094" y="5710535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NULL</a:t>
              </a:r>
              <a:endParaRPr lang="en-US" sz="24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715000" y="6163270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589784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an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10000"/>
          </a:xfrm>
        </p:spPr>
        <p:txBody>
          <a:bodyPr/>
          <a:lstStyle/>
          <a:p>
            <a:r>
              <a:rPr lang="en-US" sz="2400" dirty="0" smtClean="0"/>
              <a:t>Suppose we want to insert value 30 between 100 and 200. How do we do that?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node));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-&gt;item = 30;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new_link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-&gt;next 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-&gt;next;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-&gt;next 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new_link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228600" y="5562600"/>
            <a:ext cx="8229600" cy="914400"/>
            <a:chOff x="152400" y="1295400"/>
            <a:chExt cx="8229600" cy="914400"/>
          </a:xfrm>
        </p:grpSpPr>
        <p:sp>
          <p:nvSpPr>
            <p:cNvPr id="5" name="TextBox 4"/>
            <p:cNvSpPr txBox="1"/>
            <p:nvPr/>
          </p:nvSpPr>
          <p:spPr>
            <a:xfrm>
              <a:off x="1994090" y="12954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100</a:t>
              </a:r>
              <a:endParaRPr lang="en-US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89596" y="17481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2400" y="1295400"/>
              <a:ext cx="11173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the_list</a:t>
              </a:r>
              <a:endParaRPr lang="en-US" sz="2400" dirty="0" smtClean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1269757" y="1526232"/>
              <a:ext cx="55904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747694" y="12954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95600" y="17481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56290" y="12954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30</a:t>
              </a:r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51796" y="17481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3202647" y="1526232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109894" y="12954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57800" y="17481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18490" y="12954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200</a:t>
              </a:r>
              <a:endParaRPr lang="en-US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13996" y="17481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472094" y="12954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NULL</a:t>
              </a:r>
              <a:endParaRPr lang="en-US" sz="2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20000" y="17481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5562600" y="1524000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907954" y="1346733"/>
            <a:ext cx="6337490" cy="918865"/>
            <a:chOff x="139510" y="5706070"/>
            <a:chExt cx="6337490" cy="918865"/>
          </a:xfrm>
        </p:grpSpPr>
        <p:sp>
          <p:nvSpPr>
            <p:cNvPr id="46" name="TextBox 45"/>
            <p:cNvSpPr txBox="1"/>
            <p:nvPr/>
          </p:nvSpPr>
          <p:spPr>
            <a:xfrm>
              <a:off x="2451290" y="5710535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100</a:t>
              </a:r>
              <a:endParaRPr lang="en-US" sz="24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446796" y="6163270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39510" y="5706070"/>
              <a:ext cx="14893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dirty="0" err="1" smtClean="0"/>
                <a:t>the_list</a:t>
              </a:r>
              <a:endParaRPr lang="en-US" sz="2400" dirty="0" smtClean="0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1726957" y="5941367"/>
              <a:ext cx="55904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204894" y="5710535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52800" y="6163270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813490" y="5710535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2</a:t>
              </a:r>
              <a:r>
                <a:rPr lang="en-US" sz="2400" dirty="0" smtClean="0"/>
                <a:t>00</a:t>
              </a:r>
              <a:endParaRPr lang="en-US" sz="24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808996" y="6163270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3659847" y="5941367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5567094" y="5710535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NULL</a:t>
              </a:r>
              <a:endParaRPr lang="en-US" sz="24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715000" y="6163270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896252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an Item to the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10000"/>
          </a:xfrm>
        </p:spPr>
        <p:txBody>
          <a:bodyPr/>
          <a:lstStyle/>
          <a:p>
            <a:r>
              <a:rPr lang="en-US" sz="2400" dirty="0" smtClean="0"/>
              <a:t>Suppose we want to insert value 30 at the start of the list: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907954" y="1346733"/>
            <a:ext cx="6337490" cy="918865"/>
            <a:chOff x="139510" y="5706070"/>
            <a:chExt cx="6337490" cy="918865"/>
          </a:xfrm>
        </p:grpSpPr>
        <p:sp>
          <p:nvSpPr>
            <p:cNvPr id="46" name="TextBox 45"/>
            <p:cNvSpPr txBox="1"/>
            <p:nvPr/>
          </p:nvSpPr>
          <p:spPr>
            <a:xfrm>
              <a:off x="2451290" y="5710535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100</a:t>
              </a:r>
              <a:endParaRPr lang="en-US" sz="24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446796" y="6163270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39510" y="5706070"/>
              <a:ext cx="14893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dirty="0" err="1" smtClean="0"/>
                <a:t>the_list</a:t>
              </a:r>
              <a:endParaRPr lang="en-US" sz="2400" dirty="0" smtClean="0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1726957" y="5941367"/>
              <a:ext cx="55904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204894" y="5710535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52800" y="6163270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813490" y="5710535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2</a:t>
              </a:r>
              <a:r>
                <a:rPr lang="en-US" sz="2400" dirty="0" smtClean="0"/>
                <a:t>00</a:t>
              </a:r>
              <a:endParaRPr lang="en-US" sz="24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808996" y="6163270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3659847" y="5941367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5567094" y="5710535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NULL</a:t>
              </a:r>
              <a:endParaRPr lang="en-US" sz="24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715000" y="6163270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131007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an Item to the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10000"/>
          </a:xfrm>
        </p:spPr>
        <p:txBody>
          <a:bodyPr/>
          <a:lstStyle/>
          <a:p>
            <a:r>
              <a:rPr lang="en-US" sz="2400" dirty="0" smtClean="0"/>
              <a:t>Suppose we want to insert value 30 at the start of the list: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</a:p>
          <a:p>
            <a:pPr marL="457200" lvl="1" indent="0">
              <a:buNone/>
            </a:pPr>
            <a:r>
              <a:rPr lang="en-US" sz="2000" dirty="0" smtClean="0"/>
              <a:t>  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node));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-&gt;item = 30;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new_link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-&gt;next 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new_link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228600" y="5715000"/>
            <a:ext cx="8229600" cy="914400"/>
            <a:chOff x="152400" y="1295400"/>
            <a:chExt cx="8229600" cy="914400"/>
          </a:xfrm>
        </p:grpSpPr>
        <p:sp>
          <p:nvSpPr>
            <p:cNvPr id="5" name="TextBox 4"/>
            <p:cNvSpPr txBox="1"/>
            <p:nvPr/>
          </p:nvSpPr>
          <p:spPr>
            <a:xfrm>
              <a:off x="1994090" y="12954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30</a:t>
              </a:r>
              <a:endParaRPr lang="en-US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89596" y="17481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2400" y="1295400"/>
              <a:ext cx="11173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the_list</a:t>
              </a:r>
              <a:endParaRPr lang="en-US" sz="2400" dirty="0" smtClean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1269757" y="1526232"/>
              <a:ext cx="55904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747694" y="12954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95600" y="17481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56290" y="12954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100</a:t>
              </a:r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51796" y="17481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3202647" y="1526232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109894" y="12954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57800" y="17481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18490" y="12954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200</a:t>
              </a:r>
              <a:endParaRPr lang="en-US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13996" y="17481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472094" y="12954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NULL</a:t>
              </a:r>
              <a:endParaRPr lang="en-US" sz="2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20000" y="17481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5562600" y="1524000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907954" y="1346733"/>
            <a:ext cx="6337490" cy="918865"/>
            <a:chOff x="139510" y="5706070"/>
            <a:chExt cx="6337490" cy="918865"/>
          </a:xfrm>
        </p:grpSpPr>
        <p:sp>
          <p:nvSpPr>
            <p:cNvPr id="46" name="TextBox 45"/>
            <p:cNvSpPr txBox="1"/>
            <p:nvPr/>
          </p:nvSpPr>
          <p:spPr>
            <a:xfrm>
              <a:off x="2451290" y="5710535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100</a:t>
              </a:r>
              <a:endParaRPr lang="en-US" sz="24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446796" y="6163270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39510" y="5706070"/>
              <a:ext cx="14893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dirty="0" err="1" smtClean="0"/>
                <a:t>the_list</a:t>
              </a:r>
              <a:endParaRPr lang="en-US" sz="2400" dirty="0" smtClean="0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1726957" y="5941367"/>
              <a:ext cx="55904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204894" y="5710535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52800" y="6163270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813490" y="5710535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2</a:t>
              </a:r>
              <a:r>
                <a:rPr lang="en-US" sz="2400" dirty="0" smtClean="0"/>
                <a:t>00</a:t>
              </a:r>
              <a:endParaRPr lang="en-US" sz="24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808996" y="6163270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3659847" y="5941367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5567094" y="5710535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NULL</a:t>
              </a:r>
              <a:endParaRPr lang="en-US" sz="24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715000" y="6163270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131007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an Item to the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10000"/>
          </a:xfrm>
        </p:spPr>
        <p:txBody>
          <a:bodyPr/>
          <a:lstStyle/>
          <a:p>
            <a:r>
              <a:rPr lang="en-US" sz="2400" dirty="0" smtClean="0"/>
              <a:t>Suppose we want to insert value 30 at the start of the list:</a:t>
            </a:r>
          </a:p>
          <a:p>
            <a:r>
              <a:rPr lang="en-US" sz="2400" dirty="0" smtClean="0"/>
              <a:t>Any issues with this code? Again, it is inelegant.</a:t>
            </a:r>
          </a:p>
          <a:p>
            <a:pPr lvl="1"/>
            <a:r>
              <a:rPr lang="en-US" sz="2000" dirty="0" smtClean="0"/>
              <a:t>As in deleting from the start, we need to change variable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node));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-&gt;item = 30;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new_link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-&gt;next 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new_link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228600" y="5715000"/>
            <a:ext cx="8229600" cy="914400"/>
            <a:chOff x="152400" y="1295400"/>
            <a:chExt cx="8229600" cy="914400"/>
          </a:xfrm>
        </p:grpSpPr>
        <p:sp>
          <p:nvSpPr>
            <p:cNvPr id="5" name="TextBox 4"/>
            <p:cNvSpPr txBox="1"/>
            <p:nvPr/>
          </p:nvSpPr>
          <p:spPr>
            <a:xfrm>
              <a:off x="1994090" y="12954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30</a:t>
              </a:r>
              <a:endParaRPr lang="en-US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89596" y="17481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2400" y="1295400"/>
              <a:ext cx="11173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the_list</a:t>
              </a:r>
              <a:endParaRPr lang="en-US" sz="2400" dirty="0" smtClean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1269757" y="1526232"/>
              <a:ext cx="55904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747694" y="12954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95600" y="17481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56290" y="12954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100</a:t>
              </a:r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51796" y="17481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3202647" y="1526232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109894" y="12954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57800" y="17481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18490" y="12954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200</a:t>
              </a:r>
              <a:endParaRPr lang="en-US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13996" y="17481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472094" y="12954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NULL</a:t>
              </a:r>
              <a:endParaRPr lang="en-US" sz="2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20000" y="17481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5562600" y="1524000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907954" y="1346733"/>
            <a:ext cx="6337490" cy="918865"/>
            <a:chOff x="139510" y="5706070"/>
            <a:chExt cx="6337490" cy="918865"/>
          </a:xfrm>
        </p:grpSpPr>
        <p:sp>
          <p:nvSpPr>
            <p:cNvPr id="46" name="TextBox 45"/>
            <p:cNvSpPr txBox="1"/>
            <p:nvPr/>
          </p:nvSpPr>
          <p:spPr>
            <a:xfrm>
              <a:off x="2451290" y="5710535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100</a:t>
              </a:r>
              <a:endParaRPr lang="en-US" sz="24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446796" y="6163270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39510" y="5706070"/>
              <a:ext cx="14893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dirty="0" err="1" smtClean="0"/>
                <a:t>the_list</a:t>
              </a:r>
              <a:endParaRPr lang="en-US" sz="2400" dirty="0" smtClean="0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1726957" y="5941367"/>
              <a:ext cx="55904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204894" y="5710535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52800" y="6163270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813490" y="5710535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2</a:t>
              </a:r>
              <a:r>
                <a:rPr lang="en-US" sz="2400" dirty="0" smtClean="0"/>
                <a:t>00</a:t>
              </a:r>
              <a:endParaRPr lang="en-US" sz="24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808996" y="6163270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3659847" y="5941367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5567094" y="5710535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NULL</a:t>
              </a:r>
              <a:endParaRPr lang="en-US" sz="24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715000" y="6163270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7569639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/>
          <a:lstStyle/>
          <a:p>
            <a:r>
              <a:rPr lang="en-US" sz="3600" dirty="0" smtClean="0"/>
              <a:t>An Example: Reading Integers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 * link;</a:t>
            </a:r>
          </a:p>
          <a:p>
            <a:pPr marL="0" indent="0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  {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item; link next;  };</a:t>
            </a:r>
          </a:p>
          <a:p>
            <a:pPr marL="0" indent="0">
              <a:buNone/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 link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NULL,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current_link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while(1)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number;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("please enter an integer: ");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&amp;number) != 1) break;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link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next_item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node));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next_item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-&gt;item = number;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next_item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-&gt;next = NULL;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NULL)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next_item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else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current_link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-&gt;next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next_item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current_link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next_item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73170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Lists: What We Have Done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Defined a linked list as a set of links.</a:t>
            </a:r>
          </a:p>
          <a:p>
            <a:r>
              <a:rPr lang="en-US" dirty="0" smtClean="0"/>
              <a:t>Each link contains enough room to store a value, and to also store the address of the next link.</a:t>
            </a:r>
          </a:p>
          <a:p>
            <a:pPr lvl="1"/>
            <a:r>
              <a:rPr lang="en-US" dirty="0" smtClean="0"/>
              <a:t>Why does each link need to point to the next link? Because otherwise we would not have any way to find the next link.</a:t>
            </a:r>
          </a:p>
          <a:p>
            <a:r>
              <a:rPr lang="en-US" dirty="0" smtClean="0"/>
              <a:t>Convention: the last link points to NULL.</a:t>
            </a:r>
          </a:p>
          <a:p>
            <a:r>
              <a:rPr lang="en-US" dirty="0" smtClean="0"/>
              <a:t>Insertions and deletions are handled by updating the link before the point of insertion or deletion.</a:t>
            </a:r>
          </a:p>
          <a:p>
            <a:r>
              <a:rPr lang="en-US" dirty="0"/>
              <a:t>The variable for the list itself is set </a:t>
            </a:r>
            <a:r>
              <a:rPr lang="en-US" dirty="0" smtClean="0"/>
              <a:t>equal to the first link.</a:t>
            </a:r>
          </a:p>
          <a:p>
            <a:pPr lvl="1"/>
            <a:r>
              <a:rPr lang="en-US" dirty="0" smtClean="0"/>
              <a:t>This is workable, but hacky and leads to inelegant code.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235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Lists: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our convention for representing the list itself.</a:t>
            </a:r>
          </a:p>
          <a:p>
            <a:pPr lvl="1"/>
            <a:r>
              <a:rPr lang="en-US" dirty="0" smtClean="0"/>
              <a:t>Decouple the list itself from the first link of the list.</a:t>
            </a:r>
          </a:p>
          <a:p>
            <a:r>
              <a:rPr lang="en-US" dirty="0" smtClean="0"/>
              <a:t>Provide a set of functions performing standard list operations.</a:t>
            </a:r>
          </a:p>
          <a:p>
            <a:pPr lvl="1"/>
            <a:r>
              <a:rPr lang="en-US" dirty="0" smtClean="0"/>
              <a:t>Initialize a list.</a:t>
            </a:r>
          </a:p>
          <a:p>
            <a:pPr lvl="1"/>
            <a:r>
              <a:rPr lang="en-US" dirty="0" smtClean="0"/>
              <a:t>Destroy a list.</a:t>
            </a:r>
          </a:p>
          <a:p>
            <a:pPr lvl="1"/>
            <a:r>
              <a:rPr lang="en-US" dirty="0" smtClean="0"/>
              <a:t>Insert a link.</a:t>
            </a:r>
          </a:p>
          <a:p>
            <a:pPr lvl="1"/>
            <a:r>
              <a:rPr lang="en-US" dirty="0" smtClean="0"/>
              <a:t>Delete a link.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436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choice: a list is equal to the first link of the list.</a:t>
            </a:r>
          </a:p>
          <a:p>
            <a:r>
              <a:rPr lang="en-US" dirty="0" smtClean="0"/>
              <a:t>This is hacky. Conceptually, a variable representing a list should not have to change because we insert or delete a link at the beginning.</a:t>
            </a:r>
          </a:p>
          <a:p>
            <a:r>
              <a:rPr lang="en-US" dirty="0" smtClean="0"/>
              <a:t>The book proposes the "dummy link" solution, which I also don't like as much:</a:t>
            </a:r>
          </a:p>
          <a:p>
            <a:pPr lvl="1"/>
            <a:r>
              <a:rPr lang="en-US" dirty="0" smtClean="0"/>
              <a:t>The first link of a list is always a dummy link, and thus it never has to change.</a:t>
            </a:r>
          </a:p>
          <a:p>
            <a:r>
              <a:rPr lang="en-US" dirty="0" smtClean="0"/>
              <a:t>The code in the book uses this solution.</a:t>
            </a:r>
          </a:p>
          <a:p>
            <a:r>
              <a:rPr lang="en-US" dirty="0" smtClean="0"/>
              <a:t>In class we will use another solution: lists and links are different data types.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416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Common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029200"/>
          </a:xfrm>
        </p:spPr>
        <p:txBody>
          <a:bodyPr/>
          <a:lstStyle/>
          <a:p>
            <a:r>
              <a:rPr lang="en-US" dirty="0" smtClean="0"/>
              <a:t>A data structure representing a sequence must support specific operations:</a:t>
            </a:r>
          </a:p>
          <a:p>
            <a:pPr lvl="1"/>
            <a:r>
              <a:rPr lang="en-US" dirty="0" smtClean="0"/>
              <a:t>Initialize the sequence.</a:t>
            </a:r>
          </a:p>
          <a:p>
            <a:pPr lvl="1"/>
            <a:r>
              <a:rPr lang="en-US" dirty="0" smtClean="0"/>
              <a:t>Delete the sequence.</a:t>
            </a:r>
          </a:p>
          <a:p>
            <a:pPr lvl="1"/>
            <a:r>
              <a:rPr lang="en-US" dirty="0" smtClean="0"/>
              <a:t>Insert an item at some position.</a:t>
            </a:r>
          </a:p>
          <a:p>
            <a:pPr lvl="1"/>
            <a:r>
              <a:rPr lang="en-US" dirty="0" smtClean="0"/>
              <a:t>Delete the item at some position.</a:t>
            </a:r>
          </a:p>
          <a:p>
            <a:pPr lvl="1"/>
            <a:r>
              <a:rPr lang="en-US" dirty="0" smtClean="0"/>
              <a:t>Replace the item at some position.</a:t>
            </a:r>
          </a:p>
          <a:p>
            <a:pPr lvl="1"/>
            <a:r>
              <a:rPr lang="en-US" dirty="0" smtClean="0"/>
              <a:t>Access (look up) the item at some position.</a:t>
            </a:r>
          </a:p>
          <a:p>
            <a:r>
              <a:rPr lang="en-US" dirty="0" smtClean="0"/>
              <a:t>The position (for insert, delete, replace, access) can be: </a:t>
            </a:r>
          </a:p>
          <a:p>
            <a:pPr lvl="1"/>
            <a:r>
              <a:rPr lang="en-US" dirty="0" smtClean="0"/>
              <a:t>the beginning of the sequence,</a:t>
            </a:r>
          </a:p>
          <a:p>
            <a:pPr lvl="1"/>
            <a:r>
              <a:rPr lang="en-US" dirty="0" smtClean="0"/>
              <a:t>or the end of the sequence,</a:t>
            </a:r>
          </a:p>
          <a:p>
            <a:pPr lvl="1"/>
            <a:r>
              <a:rPr lang="en-US" dirty="0" smtClean="0"/>
              <a:t>or any other position.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42855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 List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list;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struct_list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link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first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};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 ???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8480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 List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list;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struct_list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link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first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};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list result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(*result));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result-&gt;first = NULL;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result;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58529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Destroying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How do we destroy a list?</a:t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/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destroyList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 ???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43536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Destroying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destroyList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link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-&gt;first;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while(1)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if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NULL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break;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link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-&gt;next;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free(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next;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free(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20001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a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91600" cy="5029200"/>
          </a:xfrm>
        </p:spPr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How do </a:t>
            </a:r>
            <a:r>
              <a:rPr lang="en-US" dirty="0" smtClean="0">
                <a:solidFill>
                  <a:prstClr val="black"/>
                </a:solidFill>
              </a:rPr>
              <a:t>insert a link?</a:t>
            </a:r>
          </a:p>
          <a:p>
            <a:pPr marL="0" lvl="0" indent="0">
              <a:buNone/>
            </a:pPr>
            <a:endParaRPr lang="en-US" sz="1000" b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void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insertLink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link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link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new_link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sz="1000" dirty="0" smtClean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Assumptions: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We want to insert the new link right after link </a:t>
            </a:r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Link </a:t>
            </a:r>
            <a:r>
              <a:rPr lang="en-US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dirty="0" smtClean="0">
                <a:solidFill>
                  <a:prstClr val="black"/>
                </a:solidFill>
              </a:rPr>
              <a:t> is provided as an argument.</a:t>
            </a:r>
          </a:p>
          <a:p>
            <a:pPr marL="0" indent="0">
              <a:buNone/>
            </a:pPr>
            <a:r>
              <a:rPr lang="en-US" dirty="0" smtClean="0">
                <a:solidFill>
                  <a:prstClr val="black"/>
                </a:solidFill>
              </a:rPr>
              <a:t/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/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>  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2062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a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066" y="1371600"/>
            <a:ext cx="8565334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link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== NULL)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new_link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&gt;next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-&gt;first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&gt;first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else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-&gt;next 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&gt;next;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&gt;next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new_link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89339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a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91600" cy="5029200"/>
          </a:xfr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What is the time complexity of  </a:t>
            </a:r>
            <a:r>
              <a:rPr lang="en-US" sz="2600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insertLink</a:t>
            </a:r>
            <a:r>
              <a:rPr lang="en-US" dirty="0" smtClean="0">
                <a:solidFill>
                  <a:prstClr val="black"/>
                </a:solidFill>
              </a:rPr>
              <a:t>? </a:t>
            </a:r>
          </a:p>
          <a:p>
            <a:pPr marL="0" indent="0">
              <a:buNone/>
            </a:pPr>
            <a:r>
              <a:rPr lang="en-US" dirty="0" smtClean="0">
                <a:solidFill>
                  <a:prstClr val="black"/>
                </a:solidFill>
              </a:rPr>
              <a:t/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/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>  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52813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a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91600" cy="5029200"/>
          </a:xfr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What is the time complexity of  </a:t>
            </a:r>
            <a:r>
              <a:rPr lang="en-US" sz="2600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insertLink</a:t>
            </a:r>
            <a:r>
              <a:rPr lang="en-US" dirty="0" smtClean="0">
                <a:solidFill>
                  <a:prstClr val="black"/>
                </a:solidFill>
              </a:rPr>
              <a:t>? </a:t>
            </a:r>
            <a:r>
              <a:rPr lang="en-US" i="1" dirty="0" smtClean="0">
                <a:solidFill>
                  <a:prstClr val="black"/>
                </a:solidFill>
              </a:rPr>
              <a:t>O(1)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prstClr val="black"/>
                </a:solidFill>
              </a:rPr>
              <a:t/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/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>  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67426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a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91600" cy="5029200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void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insertLink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link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link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new_link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lvl="0" indent="0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Assumptions: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We want to insert the new link right after link </a:t>
            </a:r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Link </a:t>
            </a:r>
            <a:r>
              <a:rPr lang="en-US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dirty="0" smtClean="0">
                <a:solidFill>
                  <a:prstClr val="black"/>
                </a:solidFill>
              </a:rPr>
              <a:t> is provided as an argument.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What other functions for inserting a link may be useful?</a:t>
            </a:r>
          </a:p>
          <a:p>
            <a:pPr marL="0" indent="0">
              <a:buNone/>
            </a:pPr>
            <a:r>
              <a:rPr lang="en-US" dirty="0" smtClean="0">
                <a:solidFill>
                  <a:prstClr val="black"/>
                </a:solidFill>
              </a:rPr>
              <a:t/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/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>  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21615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a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91600" cy="5029200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void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insertLink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link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link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new_link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lvl="0" indent="0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Assumptions: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We want to insert the new link right after link </a:t>
            </a:r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Link </a:t>
            </a:r>
            <a:r>
              <a:rPr lang="en-US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dirty="0" smtClean="0">
                <a:solidFill>
                  <a:prstClr val="black"/>
                </a:solidFill>
              </a:rPr>
              <a:t> is provided as an argument.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What other functions for inserting a link may be useful?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Specifying the position, instead of the previous link.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Specifying just a value for the new link, instead of the new link itself.</a:t>
            </a:r>
          </a:p>
          <a:p>
            <a:pPr marL="0" indent="0">
              <a:buNone/>
            </a:pPr>
            <a:r>
              <a:rPr lang="en-US" dirty="0" smtClean="0">
                <a:solidFill>
                  <a:prstClr val="black"/>
                </a:solidFill>
              </a:rPr>
              <a:t/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/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>  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43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r>
              <a:rPr lang="en-US" dirty="0" smtClean="0"/>
              <a:t>In this course, it is assumed that you all are proficient at using arrays in C. </a:t>
            </a:r>
          </a:p>
          <a:p>
            <a:r>
              <a:rPr lang="en-US" dirty="0" smtClean="0"/>
              <a:t>IMPORTANT: the material in textbook chapter 3.2 is assumed to be known:</a:t>
            </a:r>
          </a:p>
          <a:p>
            <a:pPr lvl="1"/>
            <a:r>
              <a:rPr lang="en-US" dirty="0" smtClean="0"/>
              <a:t>How to create an array.</a:t>
            </a:r>
          </a:p>
          <a:p>
            <a:pPr lvl="1"/>
            <a:r>
              <a:rPr lang="en-US" dirty="0" smtClean="0"/>
              <a:t>How to access elements in an array.</a:t>
            </a:r>
          </a:p>
          <a:p>
            <a:pPr lvl="1"/>
            <a:r>
              <a:rPr lang="en-US" dirty="0" smtClean="0"/>
              <a:t>Using </a:t>
            </a:r>
            <a:r>
              <a:rPr lang="en-US" b="1" dirty="0" err="1" smtClean="0"/>
              <a:t>malloc</a:t>
            </a:r>
            <a:r>
              <a:rPr lang="en-US" dirty="0" smtClean="0"/>
              <a:t> and </a:t>
            </a:r>
            <a:r>
              <a:rPr lang="en-US" b="1" dirty="0" smtClean="0"/>
              <a:t>free</a:t>
            </a:r>
            <a:r>
              <a:rPr lang="en-US" dirty="0"/>
              <a:t> </a:t>
            </a:r>
            <a:r>
              <a:rPr lang="en-US" dirty="0" smtClean="0"/>
              <a:t>to allocate and de-allocate memory.</a:t>
            </a:r>
          </a:p>
          <a:p>
            <a:r>
              <a:rPr lang="en-US" dirty="0" smtClean="0"/>
              <a:t>Here, our focus is to understand the properties of array operations:</a:t>
            </a:r>
          </a:p>
          <a:p>
            <a:pPr lvl="1"/>
            <a:r>
              <a:rPr lang="en-US" dirty="0" smtClean="0"/>
              <a:t>Time complexity.</a:t>
            </a:r>
          </a:p>
          <a:p>
            <a:pPr lvl="1"/>
            <a:r>
              <a:rPr lang="en-US" dirty="0" smtClean="0"/>
              <a:t>Space complexity.</a:t>
            </a:r>
          </a:p>
          <a:p>
            <a:pPr lvl="1"/>
            <a:r>
              <a:rPr lang="en-US" dirty="0" smtClean="0"/>
              <a:t>Other issues/limitations.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45009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a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029200"/>
          </a:xfrm>
        </p:spPr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How </a:t>
            </a:r>
            <a:r>
              <a:rPr lang="en-US" dirty="0" smtClean="0">
                <a:solidFill>
                  <a:prstClr val="black"/>
                </a:solidFill>
              </a:rPr>
              <a:t>do we delete a link?</a:t>
            </a:r>
          </a:p>
          <a:p>
            <a:pPr marL="0" lvl="0" indent="0">
              <a:buNone/>
            </a:pPr>
            <a:r>
              <a:rPr lang="en-US" sz="1050" dirty="0" smtClean="0">
                <a:solidFill>
                  <a:prstClr val="black"/>
                </a:solidFill>
              </a:rPr>
              <a:t/>
            </a:r>
            <a:br>
              <a:rPr lang="en-US" sz="1050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>               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deleteNext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link x) </a:t>
            </a:r>
            <a:endParaRPr lang="en-US" dirty="0" smtClean="0">
              <a:solidFill>
                <a:prstClr val="black"/>
              </a:solidFill>
            </a:endParaRPr>
          </a:p>
          <a:p>
            <a:pPr lvl="0"/>
            <a:endParaRPr lang="en-US" sz="1050" dirty="0" smtClean="0">
              <a:solidFill>
                <a:prstClr val="black"/>
              </a:solidFill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Assumptions: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The link </a:t>
            </a:r>
            <a:r>
              <a:rPr lang="en-US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 smtClean="0">
                <a:solidFill>
                  <a:prstClr val="black"/>
                </a:solidFill>
              </a:rPr>
              <a:t> that we specify as an argument is NOT the link that we want to delete, but the link BEFOFE the one we want to delete. Why?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If we know the previous link, we can easily access the link we need to delete.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The previous link needs to be updated to point to the next item.</a:t>
            </a:r>
          </a:p>
          <a:p>
            <a:pPr marL="0" indent="0">
              <a:buNone/>
            </a:pPr>
            <a:r>
              <a:rPr lang="en-US" dirty="0" smtClean="0">
                <a:solidFill>
                  <a:prstClr val="black"/>
                </a:solidFill>
              </a:rPr>
              <a:t/>
            </a:r>
            <a:br>
              <a:rPr lang="en-US" dirty="0" smtClean="0">
                <a:solidFill>
                  <a:prstClr val="black"/>
                </a:solidFill>
              </a:rPr>
            </a:b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44817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Deleting a Link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066" y="1371600"/>
            <a:ext cx="8565334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deleteNext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link x)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link temp = x-&gt;next;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x-&gt;next = temp-&gt;next;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free(temp);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59774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a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time complexity of  </a:t>
            </a:r>
            <a:r>
              <a:rPr lang="en-US" sz="2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deleteLink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are the limitations of this version of deleting a link?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What other versions of deleting a link would be useful?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51012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a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time complexity of  </a:t>
            </a:r>
            <a:r>
              <a:rPr lang="en-US" sz="2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deleteLink</a:t>
            </a:r>
            <a:r>
              <a:rPr lang="en-US" dirty="0" smtClean="0"/>
              <a:t>? </a:t>
            </a:r>
            <a:r>
              <a:rPr lang="en-US" i="1" dirty="0" smtClean="0"/>
              <a:t>O(1)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are the limitations of this version of deleting a link?</a:t>
            </a:r>
          </a:p>
          <a:p>
            <a:pPr lvl="1"/>
            <a:r>
              <a:rPr lang="en-US" dirty="0" smtClean="0"/>
              <a:t>We cannot delete the first link of the list.</a:t>
            </a:r>
          </a:p>
          <a:p>
            <a:r>
              <a:rPr lang="en-US" dirty="0" smtClean="0"/>
              <a:t>What other versions of deleting a link would be useful?</a:t>
            </a:r>
          </a:p>
          <a:p>
            <a:pPr lvl="1"/>
            <a:r>
              <a:rPr lang="en-US" dirty="0" smtClean="0"/>
              <a:t>Passing as an argument the node itself that we want to delete.</a:t>
            </a:r>
          </a:p>
          <a:p>
            <a:pPr lvl="1"/>
            <a:r>
              <a:rPr lang="en-US" dirty="0" smtClean="0"/>
              <a:t>How can that </a:t>
            </a:r>
            <a:r>
              <a:rPr lang="en-US" smtClean="0"/>
              <a:t>be implemented?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06413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066" y="1371600"/>
            <a:ext cx="8565334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reverse(list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link current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-&gt;first;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link previous = NULL;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(current != NULL)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link temp = current-&gt;next;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current-&gt;next = previous;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previous = current;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current = temp;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  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-&gt;first = previous;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09605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Insertion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Unlike our implementation for Selection Sort, here we do not modify the original list of numbers, we just creates a new list for the result.</a:t>
            </a:r>
          </a:p>
          <a:p>
            <a:r>
              <a:rPr lang="en-US" dirty="0" smtClean="0"/>
              <a:t>For each number </a:t>
            </a:r>
            <a:r>
              <a:rPr lang="en-US" i="1" dirty="0" smtClean="0"/>
              <a:t>X</a:t>
            </a:r>
            <a:r>
              <a:rPr lang="en-US" dirty="0" smtClean="0"/>
              <a:t> in the original list: </a:t>
            </a:r>
          </a:p>
          <a:p>
            <a:pPr lvl="1"/>
            <a:r>
              <a:rPr lang="en-US" dirty="0" smtClean="0"/>
              <a:t>Go through the result list, until we find the first item </a:t>
            </a:r>
            <a:r>
              <a:rPr lang="en-US" i="1" dirty="0" smtClean="0"/>
              <a:t>Y</a:t>
            </a:r>
            <a:r>
              <a:rPr lang="en-US" dirty="0" smtClean="0"/>
              <a:t> that is bigger than </a:t>
            </a:r>
            <a:r>
              <a:rPr lang="en-US" i="1" dirty="0" smtClean="0"/>
              <a:t>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Insert </a:t>
            </a:r>
            <a:r>
              <a:rPr lang="en-US" i="1" dirty="0" smtClean="0"/>
              <a:t>X</a:t>
            </a:r>
            <a:r>
              <a:rPr lang="en-US" dirty="0" smtClean="0"/>
              <a:t> right before that item </a:t>
            </a:r>
            <a:r>
              <a:rPr lang="en-US" i="1" dirty="0" smtClean="0"/>
              <a:t>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36726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/>
          <a:lstStyle/>
          <a:p>
            <a:r>
              <a:rPr lang="en-US" dirty="0" smtClean="0"/>
              <a:t>Insertion Sort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insertionSort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 numbers)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list result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link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s;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 =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numbers-&gt;first;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s!=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NULL;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 = s-&gt;next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value =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s-&gt;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item;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link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current = 0;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link next = result-&gt;first;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while((next != NULL) &amp;&amp; (value &gt; next-&gt;item))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current = next;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next = next-&gt;next;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insertLink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(result, current,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newLink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(value));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result;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07389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Doubly-Linked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029200"/>
          </a:xfrm>
        </p:spPr>
        <p:txBody>
          <a:bodyPr/>
          <a:lstStyle/>
          <a:p>
            <a:r>
              <a:rPr lang="en-US" dirty="0" smtClean="0"/>
              <a:t>In our implementation, every link points to the next one.</a:t>
            </a:r>
          </a:p>
          <a:p>
            <a:r>
              <a:rPr lang="en-US" dirty="0" smtClean="0"/>
              <a:t>We could also have every link point to the previous one.</a:t>
            </a:r>
          </a:p>
          <a:p>
            <a:r>
              <a:rPr lang="en-US" dirty="0" smtClean="0"/>
              <a:t>Lists where each link points both to the previous and to the next element are called </a:t>
            </a:r>
            <a:r>
              <a:rPr lang="en-US" b="1" u="sng" dirty="0" smtClean="0"/>
              <a:t>doubly-linked lists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list itself, in addition to keeping track of the first element, could also keep track of the last element.</a:t>
            </a:r>
          </a:p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To delete a link, we just need that link.</a:t>
            </a:r>
          </a:p>
          <a:p>
            <a:pPr lvl="1"/>
            <a:r>
              <a:rPr lang="en-US" dirty="0" smtClean="0"/>
              <a:t>It is as easy to go backwards as it is to go forward.</a:t>
            </a:r>
          </a:p>
          <a:p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More memory per link (one extra pointer).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98107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Summary: Lists vs. Arrays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4038600"/>
            <a:ext cx="8229600" cy="990600"/>
          </a:xfrm>
        </p:spPr>
        <p:txBody>
          <a:bodyPr/>
          <a:lstStyle/>
          <a:p>
            <a:r>
              <a:rPr lang="en-US" dirty="0" smtClean="0"/>
              <a:t>N: length of array or list.</a:t>
            </a:r>
          </a:p>
          <a:p>
            <a:r>
              <a:rPr lang="en-US" dirty="0" smtClean="0"/>
              <a:t>The table shows time of worst cases.</a:t>
            </a:r>
          </a:p>
          <a:p>
            <a:r>
              <a:rPr lang="en-US" dirty="0" smtClean="0"/>
              <a:t>Other pros/cons: </a:t>
            </a:r>
          </a:p>
          <a:p>
            <a:pPr lvl="1"/>
            <a:r>
              <a:rPr lang="en-US" dirty="0" smtClean="0"/>
              <a:t>When we create an array we must fix its size.</a:t>
            </a:r>
          </a:p>
          <a:p>
            <a:pPr lvl="1"/>
            <a:r>
              <a:rPr lang="en-US" dirty="0" smtClean="0"/>
              <a:t>Lists can grow and shrink as needed.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247063"/>
              </p:ext>
            </p:extLst>
          </p:nvPr>
        </p:nvGraphicFramePr>
        <p:xfrm>
          <a:off x="1143000" y="1524000"/>
          <a:ext cx="67818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9050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Operation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Arrays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Lists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Access position </a:t>
                      </a:r>
                      <a:r>
                        <a:rPr lang="en-US" sz="2400" i="1" dirty="0" err="1" smtClean="0"/>
                        <a:t>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O(1)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O(</a:t>
                      </a:r>
                      <a:r>
                        <a:rPr lang="en-US" sz="2400" i="1" dirty="0" err="1" smtClean="0"/>
                        <a:t>i</a:t>
                      </a:r>
                      <a:r>
                        <a:rPr lang="en-US" sz="2400" i="1" dirty="0" smtClean="0"/>
                        <a:t>)</a:t>
                      </a:r>
                      <a:endParaRPr lang="en-US" sz="24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Modify position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i="1" baseline="0" dirty="0" err="1" smtClean="0"/>
                        <a:t>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/>
                        <a:t>O(1)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O(</a:t>
                      </a:r>
                      <a:r>
                        <a:rPr lang="en-US" sz="2400" i="1" dirty="0" err="1" smtClean="0"/>
                        <a:t>i</a:t>
                      </a:r>
                      <a:r>
                        <a:rPr lang="en-US" sz="2400" i="1" dirty="0" smtClean="0"/>
                        <a:t>)</a:t>
                      </a:r>
                      <a:endParaRPr lang="en-US" sz="24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Delete</a:t>
                      </a:r>
                      <a:r>
                        <a:rPr lang="en-US" sz="2400" baseline="0" dirty="0" smtClean="0"/>
                        <a:t> at</a:t>
                      </a:r>
                      <a:r>
                        <a:rPr lang="en-US" sz="2400" dirty="0" smtClean="0"/>
                        <a:t> position </a:t>
                      </a:r>
                      <a:r>
                        <a:rPr lang="en-US" sz="2400" i="1" dirty="0" err="1" smtClean="0"/>
                        <a:t>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O(N)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O(1)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Insert at position </a:t>
                      </a:r>
                      <a:r>
                        <a:rPr lang="en-US" sz="2400" dirty="0" err="1" smtClean="0"/>
                        <a:t>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O(N)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O(1)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915272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Abstracting the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designing a new data type, it is important to hide the details of the implementation from the programmers who will use this data type (including ourselves).</a:t>
            </a:r>
          </a:p>
          <a:p>
            <a:r>
              <a:rPr lang="en-US" dirty="0" smtClean="0"/>
              <a:t>Why? So that, if we later decide to change the implementation of the data type, no other code needs to change besides the implementation.</a:t>
            </a:r>
          </a:p>
          <a:p>
            <a:r>
              <a:rPr lang="en-US" dirty="0" smtClean="0"/>
              <a:t>In C, this is doable, but somewhat clumsy.</a:t>
            </a:r>
          </a:p>
          <a:p>
            <a:r>
              <a:rPr lang="en-US" dirty="0" smtClean="0"/>
              <a:t>C++ and Java were designed to make this task easy.</a:t>
            </a:r>
          </a:p>
          <a:p>
            <a:pPr lvl="1"/>
            <a:r>
              <a:rPr lang="en-US" dirty="0" smtClean="0"/>
              <a:t>By allowing for member functions.</a:t>
            </a:r>
          </a:p>
          <a:p>
            <a:pPr lvl="1"/>
            <a:r>
              <a:rPr lang="en-US" dirty="0" smtClean="0"/>
              <a:t>By differentiating between private and public members.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555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029200"/>
          </a:xfrm>
        </p:spPr>
        <p:txBody>
          <a:bodyPr/>
          <a:lstStyle/>
          <a:p>
            <a:r>
              <a:rPr lang="en-US" sz="2400" dirty="0" smtClean="0"/>
              <a:t>How is an array initialized in C?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66947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files on the course website implement an abstract list interface:</a:t>
            </a:r>
          </a:p>
          <a:p>
            <a:pPr lvl="1"/>
            <a:r>
              <a:rPr lang="en-US" dirty="0" err="1" smtClean="0"/>
              <a:t>list_interface.h</a:t>
            </a:r>
            <a:endParaRPr lang="en-US" dirty="0" smtClean="0"/>
          </a:p>
          <a:p>
            <a:pPr lvl="1"/>
            <a:r>
              <a:rPr lang="en-US" dirty="0" err="1" smtClean="0"/>
              <a:t>list_interface.c</a:t>
            </a:r>
            <a:endParaRPr lang="en-US" dirty="0" smtClean="0"/>
          </a:p>
          <a:p>
            <a:r>
              <a:rPr lang="en-US" dirty="0" smtClean="0"/>
              <a:t>Other code that wants to use lists can only see what is declared at </a:t>
            </a:r>
            <a:r>
              <a:rPr lang="en-US" dirty="0" err="1" smtClean="0"/>
              <a:t>list_interface.h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actual implementation of lists and nodes is hidden.</a:t>
            </a:r>
          </a:p>
          <a:p>
            <a:r>
              <a:rPr lang="en-US" dirty="0" smtClean="0"/>
              <a:t>The implementation in </a:t>
            </a:r>
            <a:r>
              <a:rPr lang="en-US" smtClean="0"/>
              <a:t>list_interface.c </a:t>
            </a:r>
            <a:r>
              <a:rPr lang="en-US" dirty="0" smtClean="0"/>
              <a:t>can change, without needing to change any other code.</a:t>
            </a:r>
          </a:p>
          <a:p>
            <a:pPr lvl="1"/>
            <a:r>
              <a:rPr lang="en-US" dirty="0" smtClean="0"/>
              <a:t>For example, we can switch between our approach of lists and nodes as separate data types, and the textbook's approach of using a dummy first node.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53709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circular list? It is a list where some link points to a previous link.</a:t>
            </a:r>
          </a:p>
          <a:p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When would a circular list be useful?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04800" y="3200400"/>
            <a:ext cx="8229600" cy="914400"/>
            <a:chOff x="152400" y="1295400"/>
            <a:chExt cx="8229600" cy="914400"/>
          </a:xfrm>
        </p:grpSpPr>
        <p:sp>
          <p:nvSpPr>
            <p:cNvPr id="6" name="TextBox 5"/>
            <p:cNvSpPr txBox="1"/>
            <p:nvPr/>
          </p:nvSpPr>
          <p:spPr>
            <a:xfrm>
              <a:off x="1994090" y="12954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30</a:t>
              </a:r>
              <a:endParaRPr lang="en-US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989596" y="17481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2400" y="1295400"/>
              <a:ext cx="11173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the_list</a:t>
              </a:r>
              <a:endParaRPr lang="en-US" sz="2400" dirty="0" smtClean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1269757" y="1526232"/>
              <a:ext cx="55904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747694" y="12954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95600" y="17481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56290" y="12954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100</a:t>
              </a:r>
              <a:endParaRPr lang="en-US" sz="2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351796" y="17481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3202647" y="1526232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109894" y="12954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17481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718490" y="1295400"/>
              <a:ext cx="749109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200</a:t>
              </a:r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713996" y="1748135"/>
              <a:ext cx="7536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item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72094" y="1295400"/>
              <a:ext cx="909906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620000" y="1748135"/>
              <a:ext cx="7323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next</a:t>
              </a: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5562600" y="1524000"/>
              <a:ext cx="98835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Freeform 24"/>
          <p:cNvSpPr/>
          <p:nvPr/>
        </p:nvSpPr>
        <p:spPr>
          <a:xfrm>
            <a:off x="2910731" y="2711175"/>
            <a:ext cx="5169782" cy="717825"/>
          </a:xfrm>
          <a:custGeom>
            <a:avLst/>
            <a:gdLst>
              <a:gd name="connsiteX0" fmla="*/ 5169782 w 5169782"/>
              <a:gd name="connsiteY0" fmla="*/ 717825 h 717825"/>
              <a:gd name="connsiteX1" fmla="*/ 5120086 w 5169782"/>
              <a:gd name="connsiteY1" fmla="*/ 210929 h 717825"/>
              <a:gd name="connsiteX2" fmla="*/ 5050512 w 5169782"/>
              <a:gd name="connsiteY2" fmla="*/ 81721 h 717825"/>
              <a:gd name="connsiteX3" fmla="*/ 4831852 w 5169782"/>
              <a:gd name="connsiteY3" fmla="*/ 32025 h 717825"/>
              <a:gd name="connsiteX4" fmla="*/ 3728608 w 5169782"/>
              <a:gd name="connsiteY4" fmla="*/ 2208 h 717825"/>
              <a:gd name="connsiteX5" fmla="*/ 2337130 w 5169782"/>
              <a:gd name="connsiteY5" fmla="*/ 2208 h 717825"/>
              <a:gd name="connsiteX6" fmla="*/ 329426 w 5169782"/>
              <a:gd name="connsiteY6" fmla="*/ 22086 h 717825"/>
              <a:gd name="connsiteX7" fmla="*/ 71008 w 5169782"/>
              <a:gd name="connsiteY7" fmla="*/ 41964 h 717825"/>
              <a:gd name="connsiteX8" fmla="*/ 31252 w 5169782"/>
              <a:gd name="connsiteY8" fmla="*/ 111538 h 717825"/>
              <a:gd name="connsiteX9" fmla="*/ 1434 w 5169782"/>
              <a:gd name="connsiteY9" fmla="*/ 230808 h 717825"/>
              <a:gd name="connsiteX10" fmla="*/ 1434 w 5169782"/>
              <a:gd name="connsiteY10" fmla="*/ 340138 h 717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169782" h="717825">
                <a:moveTo>
                  <a:pt x="5169782" y="717825"/>
                </a:moveTo>
                <a:cubicBezTo>
                  <a:pt x="5154873" y="517385"/>
                  <a:pt x="5139964" y="316946"/>
                  <a:pt x="5120086" y="210929"/>
                </a:cubicBezTo>
                <a:cubicBezTo>
                  <a:pt x="5100208" y="104912"/>
                  <a:pt x="5098551" y="111538"/>
                  <a:pt x="5050512" y="81721"/>
                </a:cubicBezTo>
                <a:cubicBezTo>
                  <a:pt x="5002473" y="51904"/>
                  <a:pt x="5052169" y="45277"/>
                  <a:pt x="4831852" y="32025"/>
                </a:cubicBezTo>
                <a:cubicBezTo>
                  <a:pt x="4611535" y="18773"/>
                  <a:pt x="4144395" y="7177"/>
                  <a:pt x="3728608" y="2208"/>
                </a:cubicBezTo>
                <a:cubicBezTo>
                  <a:pt x="3312821" y="-2762"/>
                  <a:pt x="2337130" y="2208"/>
                  <a:pt x="2337130" y="2208"/>
                </a:cubicBezTo>
                <a:lnTo>
                  <a:pt x="329426" y="22086"/>
                </a:lnTo>
                <a:cubicBezTo>
                  <a:pt x="-48261" y="28712"/>
                  <a:pt x="120704" y="27055"/>
                  <a:pt x="71008" y="41964"/>
                </a:cubicBezTo>
                <a:cubicBezTo>
                  <a:pt x="21312" y="56873"/>
                  <a:pt x="42848" y="80064"/>
                  <a:pt x="31252" y="111538"/>
                </a:cubicBezTo>
                <a:cubicBezTo>
                  <a:pt x="19656" y="143012"/>
                  <a:pt x="6404" y="192708"/>
                  <a:pt x="1434" y="230808"/>
                </a:cubicBezTo>
                <a:cubicBezTo>
                  <a:pt x="-3536" y="268908"/>
                  <a:pt x="6404" y="316947"/>
                  <a:pt x="1434" y="340138"/>
                </a:cubicBezTo>
              </a:path>
            </a:pathLst>
          </a:custGeom>
          <a:noFill/>
          <a:ln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914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circular list? It is a list where some link points to a previous link.</a:t>
            </a:r>
          </a:p>
          <a:p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When would a circular list be useful?</a:t>
            </a:r>
          </a:p>
          <a:p>
            <a:pPr lvl="1"/>
            <a:r>
              <a:rPr lang="en-US" dirty="0" smtClean="0"/>
              <a:t>In representing items that can naturally be arranged in a circular order.</a:t>
            </a:r>
          </a:p>
          <a:p>
            <a:pPr lvl="1"/>
            <a:r>
              <a:rPr lang="en-US" dirty="0" smtClean="0"/>
              <a:t>Examples: months of the year, days of the week, seasons,</a:t>
            </a:r>
            <a:r>
              <a:rPr lang="en-US" dirty="0"/>
              <a:t> </a:t>
            </a:r>
            <a:r>
              <a:rPr lang="en-US" dirty="0" smtClean="0"/>
              <a:t>players in a board game, round-robin assignments,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82</a:t>
            </a:fld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304800" y="2711175"/>
            <a:ext cx="8229600" cy="1403625"/>
            <a:chOff x="304800" y="2711175"/>
            <a:chExt cx="8229600" cy="1403625"/>
          </a:xfrm>
        </p:grpSpPr>
        <p:grpSp>
          <p:nvGrpSpPr>
            <p:cNvPr id="5" name="Group 4"/>
            <p:cNvGrpSpPr/>
            <p:nvPr/>
          </p:nvGrpSpPr>
          <p:grpSpPr>
            <a:xfrm>
              <a:off x="304800" y="3200400"/>
              <a:ext cx="8229600" cy="914400"/>
              <a:chOff x="152400" y="1295400"/>
              <a:chExt cx="8229600" cy="914400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1994090" y="1295400"/>
                <a:ext cx="749109" cy="461665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30</a:t>
                </a:r>
                <a:endParaRPr lang="en-US" sz="2400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989596" y="1748135"/>
                <a:ext cx="75360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item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52400" y="1295400"/>
                <a:ext cx="11173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err="1" smtClean="0"/>
                  <a:t>the_list</a:t>
                </a:r>
                <a:endParaRPr lang="en-US" sz="2400" dirty="0" smtClean="0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>
                <a:off x="1269757" y="1526232"/>
                <a:ext cx="559043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2747694" y="1295400"/>
                <a:ext cx="909906" cy="461665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895600" y="1748135"/>
                <a:ext cx="7323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next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356290" y="1295400"/>
                <a:ext cx="749109" cy="461665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100</a:t>
                </a:r>
                <a:endParaRPr lang="en-US" sz="24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351796" y="1748135"/>
                <a:ext cx="75360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item</a:t>
                </a:r>
              </a:p>
            </p:txBody>
          </p:sp>
          <p:cxnSp>
            <p:nvCxnSpPr>
              <p:cNvPr id="14" name="Straight Arrow Connector 13"/>
              <p:cNvCxnSpPr/>
              <p:nvPr/>
            </p:nvCxnSpPr>
            <p:spPr>
              <a:xfrm>
                <a:off x="3202647" y="1526232"/>
                <a:ext cx="988353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109894" y="1295400"/>
                <a:ext cx="909906" cy="461665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1748135"/>
                <a:ext cx="7323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next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718490" y="1295400"/>
                <a:ext cx="749109" cy="461665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200</a:t>
                </a:r>
                <a:endParaRPr lang="en-US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713996" y="1748135"/>
                <a:ext cx="75360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item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7472094" y="1295400"/>
                <a:ext cx="909906" cy="461665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7620000" y="1748135"/>
                <a:ext cx="7323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next</a:t>
                </a: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>
              <a:xfrm>
                <a:off x="5562600" y="1524000"/>
                <a:ext cx="988353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Freeform 24"/>
            <p:cNvSpPr/>
            <p:nvPr/>
          </p:nvSpPr>
          <p:spPr>
            <a:xfrm>
              <a:off x="2910731" y="2711175"/>
              <a:ext cx="5169782" cy="717825"/>
            </a:xfrm>
            <a:custGeom>
              <a:avLst/>
              <a:gdLst>
                <a:gd name="connsiteX0" fmla="*/ 5169782 w 5169782"/>
                <a:gd name="connsiteY0" fmla="*/ 717825 h 717825"/>
                <a:gd name="connsiteX1" fmla="*/ 5120086 w 5169782"/>
                <a:gd name="connsiteY1" fmla="*/ 210929 h 717825"/>
                <a:gd name="connsiteX2" fmla="*/ 5050512 w 5169782"/>
                <a:gd name="connsiteY2" fmla="*/ 81721 h 717825"/>
                <a:gd name="connsiteX3" fmla="*/ 4831852 w 5169782"/>
                <a:gd name="connsiteY3" fmla="*/ 32025 h 717825"/>
                <a:gd name="connsiteX4" fmla="*/ 3728608 w 5169782"/>
                <a:gd name="connsiteY4" fmla="*/ 2208 h 717825"/>
                <a:gd name="connsiteX5" fmla="*/ 2337130 w 5169782"/>
                <a:gd name="connsiteY5" fmla="*/ 2208 h 717825"/>
                <a:gd name="connsiteX6" fmla="*/ 329426 w 5169782"/>
                <a:gd name="connsiteY6" fmla="*/ 22086 h 717825"/>
                <a:gd name="connsiteX7" fmla="*/ 71008 w 5169782"/>
                <a:gd name="connsiteY7" fmla="*/ 41964 h 717825"/>
                <a:gd name="connsiteX8" fmla="*/ 31252 w 5169782"/>
                <a:gd name="connsiteY8" fmla="*/ 111538 h 717825"/>
                <a:gd name="connsiteX9" fmla="*/ 1434 w 5169782"/>
                <a:gd name="connsiteY9" fmla="*/ 230808 h 717825"/>
                <a:gd name="connsiteX10" fmla="*/ 1434 w 5169782"/>
                <a:gd name="connsiteY10" fmla="*/ 340138 h 717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169782" h="717825">
                  <a:moveTo>
                    <a:pt x="5169782" y="717825"/>
                  </a:moveTo>
                  <a:cubicBezTo>
                    <a:pt x="5154873" y="517385"/>
                    <a:pt x="5139964" y="316946"/>
                    <a:pt x="5120086" y="210929"/>
                  </a:cubicBezTo>
                  <a:cubicBezTo>
                    <a:pt x="5100208" y="104912"/>
                    <a:pt x="5098551" y="111538"/>
                    <a:pt x="5050512" y="81721"/>
                  </a:cubicBezTo>
                  <a:cubicBezTo>
                    <a:pt x="5002473" y="51904"/>
                    <a:pt x="5052169" y="45277"/>
                    <a:pt x="4831852" y="32025"/>
                  </a:cubicBezTo>
                  <a:cubicBezTo>
                    <a:pt x="4611535" y="18773"/>
                    <a:pt x="4144395" y="7177"/>
                    <a:pt x="3728608" y="2208"/>
                  </a:cubicBezTo>
                  <a:cubicBezTo>
                    <a:pt x="3312821" y="-2762"/>
                    <a:pt x="2337130" y="2208"/>
                    <a:pt x="2337130" y="2208"/>
                  </a:cubicBezTo>
                  <a:lnTo>
                    <a:pt x="329426" y="22086"/>
                  </a:lnTo>
                  <a:cubicBezTo>
                    <a:pt x="-48261" y="28712"/>
                    <a:pt x="120704" y="27055"/>
                    <a:pt x="71008" y="41964"/>
                  </a:cubicBezTo>
                  <a:cubicBezTo>
                    <a:pt x="21312" y="56873"/>
                    <a:pt x="42848" y="80064"/>
                    <a:pt x="31252" y="111538"/>
                  </a:cubicBezTo>
                  <a:cubicBezTo>
                    <a:pt x="19656" y="143012"/>
                    <a:pt x="6404" y="192708"/>
                    <a:pt x="1434" y="230808"/>
                  </a:cubicBezTo>
                  <a:cubicBezTo>
                    <a:pt x="-3536" y="268908"/>
                    <a:pt x="6404" y="316947"/>
                    <a:pt x="1434" y="340138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2779801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Josephus-Style 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toy example of using circular lists.</a:t>
            </a:r>
          </a:p>
          <a:p>
            <a:r>
              <a:rPr lang="en-US" i="1" dirty="0" smtClean="0"/>
              <a:t>N</a:t>
            </a:r>
            <a:r>
              <a:rPr lang="en-US" dirty="0" smtClean="0"/>
              <a:t> people want to elect a leader.</a:t>
            </a:r>
          </a:p>
          <a:p>
            <a:pPr lvl="1"/>
            <a:r>
              <a:rPr lang="en-US" dirty="0" smtClean="0"/>
              <a:t>They choose a number </a:t>
            </a:r>
            <a:r>
              <a:rPr lang="en-US" i="1" dirty="0" smtClean="0"/>
              <a:t>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They arrange themselves in a circular manner.</a:t>
            </a:r>
          </a:p>
          <a:p>
            <a:pPr lvl="1"/>
            <a:r>
              <a:rPr lang="en-US" dirty="0" smtClean="0"/>
              <a:t>Starting from some person, they count </a:t>
            </a:r>
            <a:r>
              <a:rPr lang="en-US" i="1" dirty="0" smtClean="0"/>
              <a:t>M</a:t>
            </a:r>
            <a:r>
              <a:rPr lang="en-US" dirty="0" smtClean="0"/>
              <a:t> people, and they eliminate the </a:t>
            </a:r>
            <a:r>
              <a:rPr lang="en-US" i="1" dirty="0" smtClean="0"/>
              <a:t>M</a:t>
            </a:r>
            <a:r>
              <a:rPr lang="en-US" dirty="0" smtClean="0"/>
              <a:t>-</a:t>
            </a:r>
            <a:r>
              <a:rPr lang="en-US" dirty="0" err="1" smtClean="0"/>
              <a:t>th</a:t>
            </a:r>
            <a:r>
              <a:rPr lang="en-US" dirty="0" smtClean="0"/>
              <a:t> person. That person falls out of the circle. </a:t>
            </a:r>
          </a:p>
          <a:p>
            <a:pPr lvl="1"/>
            <a:r>
              <a:rPr lang="en-US" dirty="0" smtClean="0"/>
              <a:t>Start counting again, starting from the person right after the one who got eliminated, and eliminate the </a:t>
            </a:r>
            <a:r>
              <a:rPr lang="en-US" i="1" dirty="0" smtClean="0"/>
              <a:t>M</a:t>
            </a:r>
            <a:r>
              <a:rPr lang="en-US" dirty="0" smtClean="0"/>
              <a:t>-</a:t>
            </a:r>
            <a:r>
              <a:rPr lang="en-US" dirty="0" err="1" smtClean="0"/>
              <a:t>th</a:t>
            </a:r>
            <a:r>
              <a:rPr lang="en-US" dirty="0" smtClean="0"/>
              <a:t> person again.</a:t>
            </a:r>
          </a:p>
          <a:p>
            <a:pPr lvl="1"/>
            <a:r>
              <a:rPr lang="en-US" dirty="0" smtClean="0"/>
              <a:t>Repeat till one person is left. </a:t>
            </a:r>
          </a:p>
          <a:p>
            <a:r>
              <a:rPr lang="en-US" dirty="0" smtClean="0"/>
              <a:t>The last person left is chosen as the leader.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00560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/>
          <a:lstStyle/>
          <a:p>
            <a:r>
              <a:rPr lang="en-US" dirty="0" smtClean="0"/>
              <a:t>Implementing Josephus-Style 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If we assign numbers 1 to N to the N people, and we start counting from person 1, then the result is a function of N and M.</a:t>
            </a:r>
          </a:p>
          <a:p>
            <a:r>
              <a:rPr lang="en-US" sz="2400" dirty="0" smtClean="0"/>
              <a:t>This process of going around in a circle and eliminating every M-</a:t>
            </a:r>
            <a:r>
              <a:rPr lang="en-US" sz="2400" dirty="0" err="1" smtClean="0"/>
              <a:t>th</a:t>
            </a:r>
            <a:r>
              <a:rPr lang="en-US" sz="2400" dirty="0" smtClean="0"/>
              <a:t> item can be handled very naturally using a circular list.</a:t>
            </a:r>
          </a:p>
          <a:p>
            <a:r>
              <a:rPr lang="en-US" sz="2400" dirty="0" smtClean="0"/>
              <a:t>Solution: see </a:t>
            </a:r>
            <a:r>
              <a:rPr lang="en-US" sz="2400" dirty="0" err="1" smtClean="0"/>
              <a:t>josephus.c</a:t>
            </a:r>
            <a:r>
              <a:rPr lang="en-US" sz="2400" dirty="0" smtClean="0"/>
              <a:t> file, posted on course website.</a:t>
            </a:r>
          </a:p>
          <a:p>
            <a:r>
              <a:rPr lang="en-US" sz="2400" dirty="0" smtClean="0"/>
              <a:t>Note: our abstract interface was built for NULL-terminated lists, not circular lists.</a:t>
            </a:r>
          </a:p>
          <a:p>
            <a:r>
              <a:rPr lang="en-US" sz="2400" dirty="0" smtClean="0"/>
              <a:t>Still, with one change and one hack (marked on the code), it supports circular lists, at least for the purposes of the Josephus problem.</a:t>
            </a:r>
          </a:p>
          <a:p>
            <a:pPr lvl="1"/>
            <a:r>
              <a:rPr lang="en-US" sz="2000" dirty="0" smtClean="0"/>
              <a:t>Change: in </a:t>
            </a:r>
            <a:r>
              <a:rPr lang="en-US" sz="2000" dirty="0" err="1" smtClean="0"/>
              <a:t>deleteNext</a:t>
            </a:r>
            <a:r>
              <a:rPr lang="en-US" sz="2000" dirty="0" smtClean="0"/>
              <a:t>, handle the case where we delete the first link. </a:t>
            </a:r>
          </a:p>
          <a:p>
            <a:pPr lvl="1"/>
            <a:r>
              <a:rPr lang="en-US" sz="2000" smtClean="0"/>
              <a:t>Hack: </a:t>
            </a:r>
            <a:r>
              <a:rPr lang="en-US" sz="2000" dirty="0" smtClean="0"/>
              <a:t>make the list NULL-terminated before we destroy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2954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Lists: Interesting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686800" cy="5029200"/>
          </a:xfrm>
        </p:spPr>
        <p:txBody>
          <a:bodyPr/>
          <a:lstStyle/>
          <a:p>
            <a:r>
              <a:rPr lang="en-US" dirty="0" smtClean="0"/>
              <a:t>There are several interesting problems with circular lists:</a:t>
            </a:r>
          </a:p>
          <a:p>
            <a:pPr lvl="1"/>
            <a:r>
              <a:rPr lang="en-US" dirty="0" smtClean="0"/>
              <a:t>Detect if a list is circular.</a:t>
            </a:r>
          </a:p>
          <a:p>
            <a:pPr lvl="2"/>
            <a:r>
              <a:rPr lang="en-US" dirty="0" smtClean="0"/>
              <a:t>Have in mind that some initial items may not be part of the cycle:</a:t>
            </a:r>
            <a:br>
              <a:rPr lang="en-US" dirty="0" smtClean="0"/>
            </a:br>
            <a:endParaRPr lang="en-US" dirty="0" smtClean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 smtClean="0"/>
          </a:p>
          <a:p>
            <a:pPr marL="1371600" lvl="3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lvl="1"/>
            <a:r>
              <a:rPr lang="en-US" dirty="0" smtClean="0"/>
              <a:t>Detect if a list is circular </a:t>
            </a:r>
            <a:r>
              <a:rPr lang="en-US" b="1" u="sng" dirty="0" smtClean="0"/>
              <a:t>in </a:t>
            </a:r>
            <a:r>
              <a:rPr lang="en-US" b="1" i="1" u="sng" dirty="0" smtClean="0"/>
              <a:t>O(N)</a:t>
            </a:r>
            <a:r>
              <a:rPr lang="en-US" b="1" u="sng" dirty="0" smtClean="0"/>
              <a:t> time</a:t>
            </a:r>
            <a:r>
              <a:rPr lang="en-US" dirty="0" smtClean="0"/>
              <a:t> (</a:t>
            </a:r>
            <a:r>
              <a:rPr lang="en-US" i="1" dirty="0" smtClean="0"/>
              <a:t>N</a:t>
            </a:r>
            <a:r>
              <a:rPr lang="en-US" dirty="0" smtClean="0"/>
              <a:t> is the number of unique nodes). (This is a good </a:t>
            </a:r>
            <a:r>
              <a:rPr lang="en-US" smtClean="0"/>
              <a:t>interview question)</a:t>
            </a:r>
            <a:endParaRPr lang="en-US" dirty="0" smtClean="0"/>
          </a:p>
          <a:p>
            <a:pPr lvl="1"/>
            <a:r>
              <a:rPr lang="en-US" dirty="0" smtClean="0"/>
              <a:t>Modifying our abstract list interface to fully support circular lists. </a:t>
            </a:r>
          </a:p>
          <a:p>
            <a:pPr lvl="2"/>
            <a:r>
              <a:rPr lang="en-US" dirty="0" smtClean="0"/>
              <a:t>Currently, at least these functions would not support it: </a:t>
            </a:r>
            <a:r>
              <a:rPr lang="en-US" dirty="0" err="1" smtClean="0"/>
              <a:t>listLength</a:t>
            </a:r>
            <a:r>
              <a:rPr lang="en-US" dirty="0" smtClean="0"/>
              <a:t>,  </a:t>
            </a:r>
            <a:r>
              <a:rPr lang="en-US" dirty="0" err="1" smtClean="0"/>
              <a:t>printList</a:t>
            </a:r>
            <a:r>
              <a:rPr lang="en-US" dirty="0" smtClean="0"/>
              <a:t>, </a:t>
            </a:r>
            <a:r>
              <a:rPr lang="en-US" dirty="0" err="1" smtClean="0"/>
              <a:t>destroyList</a:t>
            </a:r>
            <a:r>
              <a:rPr lang="en-US" dirty="0" smtClean="0"/>
              <a:t>, reverse.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46491" y="3352800"/>
            <a:ext cx="520509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30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3352800"/>
            <a:ext cx="1117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the_list</a:t>
            </a:r>
            <a:endParaRPr lang="en-US" sz="2400" dirty="0" smtClean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22157" y="3583632"/>
            <a:ext cx="55904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67000" y="3352800"/>
            <a:ext cx="3810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895600" y="3581400"/>
            <a:ext cx="457200" cy="22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5138531" y="2875722"/>
            <a:ext cx="2595769" cy="705678"/>
          </a:xfrm>
          <a:custGeom>
            <a:avLst/>
            <a:gdLst>
              <a:gd name="connsiteX0" fmla="*/ 5169782 w 5169782"/>
              <a:gd name="connsiteY0" fmla="*/ 717825 h 717825"/>
              <a:gd name="connsiteX1" fmla="*/ 5120086 w 5169782"/>
              <a:gd name="connsiteY1" fmla="*/ 210929 h 717825"/>
              <a:gd name="connsiteX2" fmla="*/ 5050512 w 5169782"/>
              <a:gd name="connsiteY2" fmla="*/ 81721 h 717825"/>
              <a:gd name="connsiteX3" fmla="*/ 4831852 w 5169782"/>
              <a:gd name="connsiteY3" fmla="*/ 32025 h 717825"/>
              <a:gd name="connsiteX4" fmla="*/ 3728608 w 5169782"/>
              <a:gd name="connsiteY4" fmla="*/ 2208 h 717825"/>
              <a:gd name="connsiteX5" fmla="*/ 2337130 w 5169782"/>
              <a:gd name="connsiteY5" fmla="*/ 2208 h 717825"/>
              <a:gd name="connsiteX6" fmla="*/ 329426 w 5169782"/>
              <a:gd name="connsiteY6" fmla="*/ 22086 h 717825"/>
              <a:gd name="connsiteX7" fmla="*/ 71008 w 5169782"/>
              <a:gd name="connsiteY7" fmla="*/ 41964 h 717825"/>
              <a:gd name="connsiteX8" fmla="*/ 31252 w 5169782"/>
              <a:gd name="connsiteY8" fmla="*/ 111538 h 717825"/>
              <a:gd name="connsiteX9" fmla="*/ 1434 w 5169782"/>
              <a:gd name="connsiteY9" fmla="*/ 230808 h 717825"/>
              <a:gd name="connsiteX10" fmla="*/ 1434 w 5169782"/>
              <a:gd name="connsiteY10" fmla="*/ 340138 h 717825"/>
              <a:gd name="connsiteX0" fmla="*/ 5169782 w 5169782"/>
              <a:gd name="connsiteY0" fmla="*/ 715617 h 715617"/>
              <a:gd name="connsiteX1" fmla="*/ 5120086 w 5169782"/>
              <a:gd name="connsiteY1" fmla="*/ 208721 h 715617"/>
              <a:gd name="connsiteX2" fmla="*/ 5050512 w 5169782"/>
              <a:gd name="connsiteY2" fmla="*/ 79513 h 715617"/>
              <a:gd name="connsiteX3" fmla="*/ 4831852 w 5169782"/>
              <a:gd name="connsiteY3" fmla="*/ 29817 h 715617"/>
              <a:gd name="connsiteX4" fmla="*/ 4066539 w 5169782"/>
              <a:gd name="connsiteY4" fmla="*/ 19879 h 715617"/>
              <a:gd name="connsiteX5" fmla="*/ 2337130 w 5169782"/>
              <a:gd name="connsiteY5" fmla="*/ 0 h 715617"/>
              <a:gd name="connsiteX6" fmla="*/ 329426 w 5169782"/>
              <a:gd name="connsiteY6" fmla="*/ 19878 h 715617"/>
              <a:gd name="connsiteX7" fmla="*/ 71008 w 5169782"/>
              <a:gd name="connsiteY7" fmla="*/ 39756 h 715617"/>
              <a:gd name="connsiteX8" fmla="*/ 31252 w 5169782"/>
              <a:gd name="connsiteY8" fmla="*/ 109330 h 715617"/>
              <a:gd name="connsiteX9" fmla="*/ 1434 w 5169782"/>
              <a:gd name="connsiteY9" fmla="*/ 228600 h 715617"/>
              <a:gd name="connsiteX10" fmla="*/ 1434 w 5169782"/>
              <a:gd name="connsiteY10" fmla="*/ 337930 h 715617"/>
              <a:gd name="connsiteX0" fmla="*/ 5169782 w 5169782"/>
              <a:gd name="connsiteY0" fmla="*/ 705677 h 705677"/>
              <a:gd name="connsiteX1" fmla="*/ 5120086 w 5169782"/>
              <a:gd name="connsiteY1" fmla="*/ 198781 h 705677"/>
              <a:gd name="connsiteX2" fmla="*/ 5050512 w 5169782"/>
              <a:gd name="connsiteY2" fmla="*/ 69573 h 705677"/>
              <a:gd name="connsiteX3" fmla="*/ 4831852 w 5169782"/>
              <a:gd name="connsiteY3" fmla="*/ 19877 h 705677"/>
              <a:gd name="connsiteX4" fmla="*/ 4066539 w 5169782"/>
              <a:gd name="connsiteY4" fmla="*/ 9939 h 705677"/>
              <a:gd name="connsiteX5" fmla="*/ 3072626 w 5169782"/>
              <a:gd name="connsiteY5" fmla="*/ 0 h 705677"/>
              <a:gd name="connsiteX6" fmla="*/ 329426 w 5169782"/>
              <a:gd name="connsiteY6" fmla="*/ 9938 h 705677"/>
              <a:gd name="connsiteX7" fmla="*/ 71008 w 5169782"/>
              <a:gd name="connsiteY7" fmla="*/ 29816 h 705677"/>
              <a:gd name="connsiteX8" fmla="*/ 31252 w 5169782"/>
              <a:gd name="connsiteY8" fmla="*/ 99390 h 705677"/>
              <a:gd name="connsiteX9" fmla="*/ 1434 w 5169782"/>
              <a:gd name="connsiteY9" fmla="*/ 218660 h 705677"/>
              <a:gd name="connsiteX10" fmla="*/ 1434 w 5169782"/>
              <a:gd name="connsiteY10" fmla="*/ 327990 h 705677"/>
              <a:gd name="connsiteX0" fmla="*/ 5169782 w 5169782"/>
              <a:gd name="connsiteY0" fmla="*/ 707507 h 707507"/>
              <a:gd name="connsiteX1" fmla="*/ 5120086 w 5169782"/>
              <a:gd name="connsiteY1" fmla="*/ 200611 h 707507"/>
              <a:gd name="connsiteX2" fmla="*/ 5050512 w 5169782"/>
              <a:gd name="connsiteY2" fmla="*/ 71403 h 707507"/>
              <a:gd name="connsiteX3" fmla="*/ 4831852 w 5169782"/>
              <a:gd name="connsiteY3" fmla="*/ 21707 h 707507"/>
              <a:gd name="connsiteX4" fmla="*/ 4066539 w 5169782"/>
              <a:gd name="connsiteY4" fmla="*/ 11769 h 707507"/>
              <a:gd name="connsiteX5" fmla="*/ 3072626 w 5169782"/>
              <a:gd name="connsiteY5" fmla="*/ 1830 h 707507"/>
              <a:gd name="connsiteX6" fmla="*/ 329426 w 5169782"/>
              <a:gd name="connsiteY6" fmla="*/ 11768 h 707507"/>
              <a:gd name="connsiteX7" fmla="*/ 71008 w 5169782"/>
              <a:gd name="connsiteY7" fmla="*/ 31646 h 707507"/>
              <a:gd name="connsiteX8" fmla="*/ 31252 w 5169782"/>
              <a:gd name="connsiteY8" fmla="*/ 101220 h 707507"/>
              <a:gd name="connsiteX9" fmla="*/ 1434 w 5169782"/>
              <a:gd name="connsiteY9" fmla="*/ 220490 h 707507"/>
              <a:gd name="connsiteX10" fmla="*/ 1434 w 5169782"/>
              <a:gd name="connsiteY10" fmla="*/ 329820 h 707507"/>
              <a:gd name="connsiteX0" fmla="*/ 5169782 w 5169782"/>
              <a:gd name="connsiteY0" fmla="*/ 705677 h 705677"/>
              <a:gd name="connsiteX1" fmla="*/ 5120086 w 5169782"/>
              <a:gd name="connsiteY1" fmla="*/ 198781 h 705677"/>
              <a:gd name="connsiteX2" fmla="*/ 5050512 w 5169782"/>
              <a:gd name="connsiteY2" fmla="*/ 69573 h 705677"/>
              <a:gd name="connsiteX3" fmla="*/ 4831852 w 5169782"/>
              <a:gd name="connsiteY3" fmla="*/ 19877 h 705677"/>
              <a:gd name="connsiteX4" fmla="*/ 4066539 w 5169782"/>
              <a:gd name="connsiteY4" fmla="*/ 9939 h 705677"/>
              <a:gd name="connsiteX5" fmla="*/ 3072626 w 5169782"/>
              <a:gd name="connsiteY5" fmla="*/ 0 h 705677"/>
              <a:gd name="connsiteX6" fmla="*/ 2227799 w 5169782"/>
              <a:gd name="connsiteY6" fmla="*/ 6625 h 705677"/>
              <a:gd name="connsiteX7" fmla="*/ 329426 w 5169782"/>
              <a:gd name="connsiteY7" fmla="*/ 9938 h 705677"/>
              <a:gd name="connsiteX8" fmla="*/ 71008 w 5169782"/>
              <a:gd name="connsiteY8" fmla="*/ 29816 h 705677"/>
              <a:gd name="connsiteX9" fmla="*/ 31252 w 5169782"/>
              <a:gd name="connsiteY9" fmla="*/ 99390 h 705677"/>
              <a:gd name="connsiteX10" fmla="*/ 1434 w 5169782"/>
              <a:gd name="connsiteY10" fmla="*/ 218660 h 705677"/>
              <a:gd name="connsiteX11" fmla="*/ 1434 w 5169782"/>
              <a:gd name="connsiteY11" fmla="*/ 327990 h 705677"/>
              <a:gd name="connsiteX0" fmla="*/ 5238074 w 5238074"/>
              <a:gd name="connsiteY0" fmla="*/ 705677 h 705677"/>
              <a:gd name="connsiteX1" fmla="*/ 5188378 w 5238074"/>
              <a:gd name="connsiteY1" fmla="*/ 198781 h 705677"/>
              <a:gd name="connsiteX2" fmla="*/ 5118804 w 5238074"/>
              <a:gd name="connsiteY2" fmla="*/ 69573 h 705677"/>
              <a:gd name="connsiteX3" fmla="*/ 4900144 w 5238074"/>
              <a:gd name="connsiteY3" fmla="*/ 19877 h 705677"/>
              <a:gd name="connsiteX4" fmla="*/ 4134831 w 5238074"/>
              <a:gd name="connsiteY4" fmla="*/ 9939 h 705677"/>
              <a:gd name="connsiteX5" fmla="*/ 3140918 w 5238074"/>
              <a:gd name="connsiteY5" fmla="*/ 0 h 705677"/>
              <a:gd name="connsiteX6" fmla="*/ 2296091 w 5238074"/>
              <a:gd name="connsiteY6" fmla="*/ 6625 h 705677"/>
              <a:gd name="connsiteX7" fmla="*/ 1868709 w 5238074"/>
              <a:gd name="connsiteY7" fmla="*/ 29816 h 705677"/>
              <a:gd name="connsiteX8" fmla="*/ 139300 w 5238074"/>
              <a:gd name="connsiteY8" fmla="*/ 29816 h 705677"/>
              <a:gd name="connsiteX9" fmla="*/ 99544 w 5238074"/>
              <a:gd name="connsiteY9" fmla="*/ 99390 h 705677"/>
              <a:gd name="connsiteX10" fmla="*/ 69726 w 5238074"/>
              <a:gd name="connsiteY10" fmla="*/ 218660 h 705677"/>
              <a:gd name="connsiteX11" fmla="*/ 69726 w 5238074"/>
              <a:gd name="connsiteY11" fmla="*/ 327990 h 705677"/>
              <a:gd name="connsiteX0" fmla="*/ 5234056 w 5234056"/>
              <a:gd name="connsiteY0" fmla="*/ 705677 h 705677"/>
              <a:gd name="connsiteX1" fmla="*/ 5184360 w 5234056"/>
              <a:gd name="connsiteY1" fmla="*/ 198781 h 705677"/>
              <a:gd name="connsiteX2" fmla="*/ 5114786 w 5234056"/>
              <a:gd name="connsiteY2" fmla="*/ 69573 h 705677"/>
              <a:gd name="connsiteX3" fmla="*/ 4896126 w 5234056"/>
              <a:gd name="connsiteY3" fmla="*/ 19877 h 705677"/>
              <a:gd name="connsiteX4" fmla="*/ 4130813 w 5234056"/>
              <a:gd name="connsiteY4" fmla="*/ 9939 h 705677"/>
              <a:gd name="connsiteX5" fmla="*/ 3136900 w 5234056"/>
              <a:gd name="connsiteY5" fmla="*/ 0 h 705677"/>
              <a:gd name="connsiteX6" fmla="*/ 2292073 w 5234056"/>
              <a:gd name="connsiteY6" fmla="*/ 6625 h 705677"/>
              <a:gd name="connsiteX7" fmla="*/ 1864691 w 5234056"/>
              <a:gd name="connsiteY7" fmla="*/ 29816 h 705677"/>
              <a:gd name="connsiteX8" fmla="*/ 1258404 w 5234056"/>
              <a:gd name="connsiteY8" fmla="*/ 29816 h 705677"/>
              <a:gd name="connsiteX9" fmla="*/ 95526 w 5234056"/>
              <a:gd name="connsiteY9" fmla="*/ 99390 h 705677"/>
              <a:gd name="connsiteX10" fmla="*/ 65708 w 5234056"/>
              <a:gd name="connsiteY10" fmla="*/ 218660 h 705677"/>
              <a:gd name="connsiteX11" fmla="*/ 65708 w 5234056"/>
              <a:gd name="connsiteY11" fmla="*/ 327990 h 705677"/>
              <a:gd name="connsiteX0" fmla="*/ 5169783 w 5169783"/>
              <a:gd name="connsiteY0" fmla="*/ 705677 h 705677"/>
              <a:gd name="connsiteX1" fmla="*/ 5120087 w 5169783"/>
              <a:gd name="connsiteY1" fmla="*/ 198781 h 705677"/>
              <a:gd name="connsiteX2" fmla="*/ 5050513 w 5169783"/>
              <a:gd name="connsiteY2" fmla="*/ 69573 h 705677"/>
              <a:gd name="connsiteX3" fmla="*/ 4831853 w 5169783"/>
              <a:gd name="connsiteY3" fmla="*/ 19877 h 705677"/>
              <a:gd name="connsiteX4" fmla="*/ 4066540 w 5169783"/>
              <a:gd name="connsiteY4" fmla="*/ 9939 h 705677"/>
              <a:gd name="connsiteX5" fmla="*/ 3072627 w 5169783"/>
              <a:gd name="connsiteY5" fmla="*/ 0 h 705677"/>
              <a:gd name="connsiteX6" fmla="*/ 2227800 w 5169783"/>
              <a:gd name="connsiteY6" fmla="*/ 6625 h 705677"/>
              <a:gd name="connsiteX7" fmla="*/ 1800418 w 5169783"/>
              <a:gd name="connsiteY7" fmla="*/ 29816 h 705677"/>
              <a:gd name="connsiteX8" fmla="*/ 1194131 w 5169783"/>
              <a:gd name="connsiteY8" fmla="*/ 29816 h 705677"/>
              <a:gd name="connsiteX9" fmla="*/ 816445 w 5169783"/>
              <a:gd name="connsiteY9" fmla="*/ 49694 h 705677"/>
              <a:gd name="connsiteX10" fmla="*/ 1435 w 5169783"/>
              <a:gd name="connsiteY10" fmla="*/ 218660 h 705677"/>
              <a:gd name="connsiteX11" fmla="*/ 1435 w 5169783"/>
              <a:gd name="connsiteY11" fmla="*/ 327990 h 705677"/>
              <a:gd name="connsiteX0" fmla="*/ 5169783 w 5169783"/>
              <a:gd name="connsiteY0" fmla="*/ 699052 h 699052"/>
              <a:gd name="connsiteX1" fmla="*/ 5120087 w 5169783"/>
              <a:gd name="connsiteY1" fmla="*/ 192156 h 699052"/>
              <a:gd name="connsiteX2" fmla="*/ 5050513 w 5169783"/>
              <a:gd name="connsiteY2" fmla="*/ 62948 h 699052"/>
              <a:gd name="connsiteX3" fmla="*/ 4831853 w 5169783"/>
              <a:gd name="connsiteY3" fmla="*/ 13252 h 699052"/>
              <a:gd name="connsiteX4" fmla="*/ 4066540 w 5169783"/>
              <a:gd name="connsiteY4" fmla="*/ 3314 h 699052"/>
              <a:gd name="connsiteX5" fmla="*/ 3649096 w 5169783"/>
              <a:gd name="connsiteY5" fmla="*/ 3314 h 699052"/>
              <a:gd name="connsiteX6" fmla="*/ 2227800 w 5169783"/>
              <a:gd name="connsiteY6" fmla="*/ 0 h 699052"/>
              <a:gd name="connsiteX7" fmla="*/ 1800418 w 5169783"/>
              <a:gd name="connsiteY7" fmla="*/ 23191 h 699052"/>
              <a:gd name="connsiteX8" fmla="*/ 1194131 w 5169783"/>
              <a:gd name="connsiteY8" fmla="*/ 23191 h 699052"/>
              <a:gd name="connsiteX9" fmla="*/ 816445 w 5169783"/>
              <a:gd name="connsiteY9" fmla="*/ 43069 h 699052"/>
              <a:gd name="connsiteX10" fmla="*/ 1435 w 5169783"/>
              <a:gd name="connsiteY10" fmla="*/ 212035 h 699052"/>
              <a:gd name="connsiteX11" fmla="*/ 1435 w 5169783"/>
              <a:gd name="connsiteY11" fmla="*/ 321365 h 699052"/>
              <a:gd name="connsiteX0" fmla="*/ 5169783 w 5169783"/>
              <a:gd name="connsiteY0" fmla="*/ 699052 h 699052"/>
              <a:gd name="connsiteX1" fmla="*/ 5120087 w 5169783"/>
              <a:gd name="connsiteY1" fmla="*/ 192156 h 699052"/>
              <a:gd name="connsiteX2" fmla="*/ 5050513 w 5169783"/>
              <a:gd name="connsiteY2" fmla="*/ 62948 h 699052"/>
              <a:gd name="connsiteX3" fmla="*/ 4831853 w 5169783"/>
              <a:gd name="connsiteY3" fmla="*/ 13252 h 699052"/>
              <a:gd name="connsiteX4" fmla="*/ 4066540 w 5169783"/>
              <a:gd name="connsiteY4" fmla="*/ 3314 h 699052"/>
              <a:gd name="connsiteX5" fmla="*/ 3649096 w 5169783"/>
              <a:gd name="connsiteY5" fmla="*/ 3314 h 699052"/>
              <a:gd name="connsiteX6" fmla="*/ 2227800 w 5169783"/>
              <a:gd name="connsiteY6" fmla="*/ 0 h 699052"/>
              <a:gd name="connsiteX7" fmla="*/ 1800418 w 5169783"/>
              <a:gd name="connsiteY7" fmla="*/ 23191 h 699052"/>
              <a:gd name="connsiteX8" fmla="*/ 1194131 w 5169783"/>
              <a:gd name="connsiteY8" fmla="*/ 23191 h 699052"/>
              <a:gd name="connsiteX9" fmla="*/ 816445 w 5169783"/>
              <a:gd name="connsiteY9" fmla="*/ 43069 h 699052"/>
              <a:gd name="connsiteX10" fmla="*/ 1435 w 5169783"/>
              <a:gd name="connsiteY10" fmla="*/ 212035 h 699052"/>
              <a:gd name="connsiteX11" fmla="*/ 1435 w 5169783"/>
              <a:gd name="connsiteY11" fmla="*/ 321365 h 699052"/>
              <a:gd name="connsiteX0" fmla="*/ 5169783 w 5169783"/>
              <a:gd name="connsiteY0" fmla="*/ 708991 h 708991"/>
              <a:gd name="connsiteX1" fmla="*/ 5120087 w 5169783"/>
              <a:gd name="connsiteY1" fmla="*/ 202095 h 708991"/>
              <a:gd name="connsiteX2" fmla="*/ 5050513 w 5169783"/>
              <a:gd name="connsiteY2" fmla="*/ 72887 h 708991"/>
              <a:gd name="connsiteX3" fmla="*/ 4831853 w 5169783"/>
              <a:gd name="connsiteY3" fmla="*/ 23191 h 708991"/>
              <a:gd name="connsiteX4" fmla="*/ 4066540 w 5169783"/>
              <a:gd name="connsiteY4" fmla="*/ 13253 h 708991"/>
              <a:gd name="connsiteX5" fmla="*/ 3649096 w 5169783"/>
              <a:gd name="connsiteY5" fmla="*/ 13253 h 708991"/>
              <a:gd name="connsiteX6" fmla="*/ 2804270 w 5169783"/>
              <a:gd name="connsiteY6" fmla="*/ 0 h 708991"/>
              <a:gd name="connsiteX7" fmla="*/ 1800418 w 5169783"/>
              <a:gd name="connsiteY7" fmla="*/ 33130 h 708991"/>
              <a:gd name="connsiteX8" fmla="*/ 1194131 w 5169783"/>
              <a:gd name="connsiteY8" fmla="*/ 33130 h 708991"/>
              <a:gd name="connsiteX9" fmla="*/ 816445 w 5169783"/>
              <a:gd name="connsiteY9" fmla="*/ 53008 h 708991"/>
              <a:gd name="connsiteX10" fmla="*/ 1435 w 5169783"/>
              <a:gd name="connsiteY10" fmla="*/ 221974 h 708991"/>
              <a:gd name="connsiteX11" fmla="*/ 1435 w 5169783"/>
              <a:gd name="connsiteY11" fmla="*/ 331304 h 708991"/>
              <a:gd name="connsiteX0" fmla="*/ 5169783 w 5169783"/>
              <a:gd name="connsiteY0" fmla="*/ 708991 h 708991"/>
              <a:gd name="connsiteX1" fmla="*/ 5120087 w 5169783"/>
              <a:gd name="connsiteY1" fmla="*/ 202095 h 708991"/>
              <a:gd name="connsiteX2" fmla="*/ 5050513 w 5169783"/>
              <a:gd name="connsiteY2" fmla="*/ 72887 h 708991"/>
              <a:gd name="connsiteX3" fmla="*/ 4831853 w 5169783"/>
              <a:gd name="connsiteY3" fmla="*/ 23191 h 708991"/>
              <a:gd name="connsiteX4" fmla="*/ 4066540 w 5169783"/>
              <a:gd name="connsiteY4" fmla="*/ 13253 h 708991"/>
              <a:gd name="connsiteX5" fmla="*/ 3649096 w 5169783"/>
              <a:gd name="connsiteY5" fmla="*/ 13253 h 708991"/>
              <a:gd name="connsiteX6" fmla="*/ 2804270 w 5169783"/>
              <a:gd name="connsiteY6" fmla="*/ 0 h 708991"/>
              <a:gd name="connsiteX7" fmla="*/ 1800418 w 5169783"/>
              <a:gd name="connsiteY7" fmla="*/ 33130 h 708991"/>
              <a:gd name="connsiteX8" fmla="*/ 1194131 w 5169783"/>
              <a:gd name="connsiteY8" fmla="*/ 33130 h 708991"/>
              <a:gd name="connsiteX9" fmla="*/ 816445 w 5169783"/>
              <a:gd name="connsiteY9" fmla="*/ 53008 h 708991"/>
              <a:gd name="connsiteX10" fmla="*/ 1435 w 5169783"/>
              <a:gd name="connsiteY10" fmla="*/ 221974 h 708991"/>
              <a:gd name="connsiteX11" fmla="*/ 1435 w 5169783"/>
              <a:gd name="connsiteY11" fmla="*/ 331304 h 708991"/>
              <a:gd name="connsiteX0" fmla="*/ 5169783 w 5169783"/>
              <a:gd name="connsiteY0" fmla="*/ 708991 h 708991"/>
              <a:gd name="connsiteX1" fmla="*/ 5120087 w 5169783"/>
              <a:gd name="connsiteY1" fmla="*/ 202095 h 708991"/>
              <a:gd name="connsiteX2" fmla="*/ 5050513 w 5169783"/>
              <a:gd name="connsiteY2" fmla="*/ 72887 h 708991"/>
              <a:gd name="connsiteX3" fmla="*/ 4831853 w 5169783"/>
              <a:gd name="connsiteY3" fmla="*/ 23191 h 708991"/>
              <a:gd name="connsiteX4" fmla="*/ 4285201 w 5169783"/>
              <a:gd name="connsiteY4" fmla="*/ 23192 h 708991"/>
              <a:gd name="connsiteX5" fmla="*/ 3649096 w 5169783"/>
              <a:gd name="connsiteY5" fmla="*/ 13253 h 708991"/>
              <a:gd name="connsiteX6" fmla="*/ 2804270 w 5169783"/>
              <a:gd name="connsiteY6" fmla="*/ 0 h 708991"/>
              <a:gd name="connsiteX7" fmla="*/ 1800418 w 5169783"/>
              <a:gd name="connsiteY7" fmla="*/ 33130 h 708991"/>
              <a:gd name="connsiteX8" fmla="*/ 1194131 w 5169783"/>
              <a:gd name="connsiteY8" fmla="*/ 33130 h 708991"/>
              <a:gd name="connsiteX9" fmla="*/ 816445 w 5169783"/>
              <a:gd name="connsiteY9" fmla="*/ 53008 h 708991"/>
              <a:gd name="connsiteX10" fmla="*/ 1435 w 5169783"/>
              <a:gd name="connsiteY10" fmla="*/ 221974 h 708991"/>
              <a:gd name="connsiteX11" fmla="*/ 1435 w 5169783"/>
              <a:gd name="connsiteY11" fmla="*/ 331304 h 708991"/>
              <a:gd name="connsiteX0" fmla="*/ 5169783 w 5169783"/>
              <a:gd name="connsiteY0" fmla="*/ 708991 h 708991"/>
              <a:gd name="connsiteX1" fmla="*/ 5120087 w 5169783"/>
              <a:gd name="connsiteY1" fmla="*/ 202095 h 708991"/>
              <a:gd name="connsiteX2" fmla="*/ 5050513 w 5169783"/>
              <a:gd name="connsiteY2" fmla="*/ 72887 h 708991"/>
              <a:gd name="connsiteX3" fmla="*/ 4831853 w 5169783"/>
              <a:gd name="connsiteY3" fmla="*/ 23191 h 708991"/>
              <a:gd name="connsiteX4" fmla="*/ 4275262 w 5169783"/>
              <a:gd name="connsiteY4" fmla="*/ 33131 h 708991"/>
              <a:gd name="connsiteX5" fmla="*/ 3649096 w 5169783"/>
              <a:gd name="connsiteY5" fmla="*/ 13253 h 708991"/>
              <a:gd name="connsiteX6" fmla="*/ 2804270 w 5169783"/>
              <a:gd name="connsiteY6" fmla="*/ 0 h 708991"/>
              <a:gd name="connsiteX7" fmla="*/ 1800418 w 5169783"/>
              <a:gd name="connsiteY7" fmla="*/ 33130 h 708991"/>
              <a:gd name="connsiteX8" fmla="*/ 1194131 w 5169783"/>
              <a:gd name="connsiteY8" fmla="*/ 33130 h 708991"/>
              <a:gd name="connsiteX9" fmla="*/ 816445 w 5169783"/>
              <a:gd name="connsiteY9" fmla="*/ 53008 h 708991"/>
              <a:gd name="connsiteX10" fmla="*/ 1435 w 5169783"/>
              <a:gd name="connsiteY10" fmla="*/ 221974 h 708991"/>
              <a:gd name="connsiteX11" fmla="*/ 1435 w 5169783"/>
              <a:gd name="connsiteY11" fmla="*/ 331304 h 708991"/>
              <a:gd name="connsiteX0" fmla="*/ 5169783 w 5169783"/>
              <a:gd name="connsiteY0" fmla="*/ 708991 h 708991"/>
              <a:gd name="connsiteX1" fmla="*/ 5120087 w 5169783"/>
              <a:gd name="connsiteY1" fmla="*/ 202095 h 708991"/>
              <a:gd name="connsiteX2" fmla="*/ 5050513 w 5169783"/>
              <a:gd name="connsiteY2" fmla="*/ 72887 h 708991"/>
              <a:gd name="connsiteX3" fmla="*/ 4831853 w 5169783"/>
              <a:gd name="connsiteY3" fmla="*/ 23191 h 708991"/>
              <a:gd name="connsiteX4" fmla="*/ 3649096 w 5169783"/>
              <a:gd name="connsiteY4" fmla="*/ 13253 h 708991"/>
              <a:gd name="connsiteX5" fmla="*/ 2804270 w 5169783"/>
              <a:gd name="connsiteY5" fmla="*/ 0 h 708991"/>
              <a:gd name="connsiteX6" fmla="*/ 1800418 w 5169783"/>
              <a:gd name="connsiteY6" fmla="*/ 33130 h 708991"/>
              <a:gd name="connsiteX7" fmla="*/ 1194131 w 5169783"/>
              <a:gd name="connsiteY7" fmla="*/ 33130 h 708991"/>
              <a:gd name="connsiteX8" fmla="*/ 816445 w 5169783"/>
              <a:gd name="connsiteY8" fmla="*/ 53008 h 708991"/>
              <a:gd name="connsiteX9" fmla="*/ 1435 w 5169783"/>
              <a:gd name="connsiteY9" fmla="*/ 221974 h 708991"/>
              <a:gd name="connsiteX10" fmla="*/ 1435 w 5169783"/>
              <a:gd name="connsiteY10" fmla="*/ 331304 h 708991"/>
              <a:gd name="connsiteX0" fmla="*/ 5169783 w 5169783"/>
              <a:gd name="connsiteY0" fmla="*/ 708991 h 708991"/>
              <a:gd name="connsiteX1" fmla="*/ 5120087 w 5169783"/>
              <a:gd name="connsiteY1" fmla="*/ 202095 h 708991"/>
              <a:gd name="connsiteX2" fmla="*/ 5050513 w 5169783"/>
              <a:gd name="connsiteY2" fmla="*/ 72887 h 708991"/>
              <a:gd name="connsiteX3" fmla="*/ 4831853 w 5169783"/>
              <a:gd name="connsiteY3" fmla="*/ 23191 h 708991"/>
              <a:gd name="connsiteX4" fmla="*/ 4016844 w 5169783"/>
              <a:gd name="connsiteY4" fmla="*/ 3314 h 708991"/>
              <a:gd name="connsiteX5" fmla="*/ 2804270 w 5169783"/>
              <a:gd name="connsiteY5" fmla="*/ 0 h 708991"/>
              <a:gd name="connsiteX6" fmla="*/ 1800418 w 5169783"/>
              <a:gd name="connsiteY6" fmla="*/ 33130 h 708991"/>
              <a:gd name="connsiteX7" fmla="*/ 1194131 w 5169783"/>
              <a:gd name="connsiteY7" fmla="*/ 33130 h 708991"/>
              <a:gd name="connsiteX8" fmla="*/ 816445 w 5169783"/>
              <a:gd name="connsiteY8" fmla="*/ 53008 h 708991"/>
              <a:gd name="connsiteX9" fmla="*/ 1435 w 5169783"/>
              <a:gd name="connsiteY9" fmla="*/ 221974 h 708991"/>
              <a:gd name="connsiteX10" fmla="*/ 1435 w 5169783"/>
              <a:gd name="connsiteY10" fmla="*/ 331304 h 708991"/>
              <a:gd name="connsiteX0" fmla="*/ 5169783 w 5169783"/>
              <a:gd name="connsiteY0" fmla="*/ 705677 h 705677"/>
              <a:gd name="connsiteX1" fmla="*/ 5120087 w 5169783"/>
              <a:gd name="connsiteY1" fmla="*/ 198781 h 705677"/>
              <a:gd name="connsiteX2" fmla="*/ 5050513 w 5169783"/>
              <a:gd name="connsiteY2" fmla="*/ 69573 h 705677"/>
              <a:gd name="connsiteX3" fmla="*/ 4831853 w 5169783"/>
              <a:gd name="connsiteY3" fmla="*/ 19877 h 705677"/>
              <a:gd name="connsiteX4" fmla="*/ 4016844 w 5169783"/>
              <a:gd name="connsiteY4" fmla="*/ 0 h 705677"/>
              <a:gd name="connsiteX5" fmla="*/ 3241592 w 5169783"/>
              <a:gd name="connsiteY5" fmla="*/ 16565 h 705677"/>
              <a:gd name="connsiteX6" fmla="*/ 1800418 w 5169783"/>
              <a:gd name="connsiteY6" fmla="*/ 29816 h 705677"/>
              <a:gd name="connsiteX7" fmla="*/ 1194131 w 5169783"/>
              <a:gd name="connsiteY7" fmla="*/ 29816 h 705677"/>
              <a:gd name="connsiteX8" fmla="*/ 816445 w 5169783"/>
              <a:gd name="connsiteY8" fmla="*/ 49694 h 705677"/>
              <a:gd name="connsiteX9" fmla="*/ 1435 w 5169783"/>
              <a:gd name="connsiteY9" fmla="*/ 218660 h 705677"/>
              <a:gd name="connsiteX10" fmla="*/ 1435 w 5169783"/>
              <a:gd name="connsiteY10" fmla="*/ 327990 h 705677"/>
              <a:gd name="connsiteX0" fmla="*/ 5169783 w 5169783"/>
              <a:gd name="connsiteY0" fmla="*/ 705677 h 705677"/>
              <a:gd name="connsiteX1" fmla="*/ 5120087 w 5169783"/>
              <a:gd name="connsiteY1" fmla="*/ 198781 h 705677"/>
              <a:gd name="connsiteX2" fmla="*/ 5050513 w 5169783"/>
              <a:gd name="connsiteY2" fmla="*/ 69573 h 705677"/>
              <a:gd name="connsiteX3" fmla="*/ 4831853 w 5169783"/>
              <a:gd name="connsiteY3" fmla="*/ 19877 h 705677"/>
              <a:gd name="connsiteX4" fmla="*/ 4016844 w 5169783"/>
              <a:gd name="connsiteY4" fmla="*/ 0 h 705677"/>
              <a:gd name="connsiteX5" fmla="*/ 1800418 w 5169783"/>
              <a:gd name="connsiteY5" fmla="*/ 29816 h 705677"/>
              <a:gd name="connsiteX6" fmla="*/ 1194131 w 5169783"/>
              <a:gd name="connsiteY6" fmla="*/ 29816 h 705677"/>
              <a:gd name="connsiteX7" fmla="*/ 816445 w 5169783"/>
              <a:gd name="connsiteY7" fmla="*/ 49694 h 705677"/>
              <a:gd name="connsiteX8" fmla="*/ 1435 w 5169783"/>
              <a:gd name="connsiteY8" fmla="*/ 218660 h 705677"/>
              <a:gd name="connsiteX9" fmla="*/ 1435 w 5169783"/>
              <a:gd name="connsiteY9" fmla="*/ 327990 h 705677"/>
              <a:gd name="connsiteX0" fmla="*/ 5169783 w 5169783"/>
              <a:gd name="connsiteY0" fmla="*/ 705677 h 705677"/>
              <a:gd name="connsiteX1" fmla="*/ 5120087 w 5169783"/>
              <a:gd name="connsiteY1" fmla="*/ 198781 h 705677"/>
              <a:gd name="connsiteX2" fmla="*/ 5050513 w 5169783"/>
              <a:gd name="connsiteY2" fmla="*/ 69573 h 705677"/>
              <a:gd name="connsiteX3" fmla="*/ 4831853 w 5169783"/>
              <a:gd name="connsiteY3" fmla="*/ 19877 h 705677"/>
              <a:gd name="connsiteX4" fmla="*/ 4016844 w 5169783"/>
              <a:gd name="connsiteY4" fmla="*/ 0 h 705677"/>
              <a:gd name="connsiteX5" fmla="*/ 2197983 w 5169783"/>
              <a:gd name="connsiteY5" fmla="*/ 9938 h 705677"/>
              <a:gd name="connsiteX6" fmla="*/ 1194131 w 5169783"/>
              <a:gd name="connsiteY6" fmla="*/ 29816 h 705677"/>
              <a:gd name="connsiteX7" fmla="*/ 816445 w 5169783"/>
              <a:gd name="connsiteY7" fmla="*/ 49694 h 705677"/>
              <a:gd name="connsiteX8" fmla="*/ 1435 w 5169783"/>
              <a:gd name="connsiteY8" fmla="*/ 218660 h 705677"/>
              <a:gd name="connsiteX9" fmla="*/ 1435 w 5169783"/>
              <a:gd name="connsiteY9" fmla="*/ 327990 h 705677"/>
              <a:gd name="connsiteX0" fmla="*/ 5169783 w 5169783"/>
              <a:gd name="connsiteY0" fmla="*/ 705677 h 705677"/>
              <a:gd name="connsiteX1" fmla="*/ 5120087 w 5169783"/>
              <a:gd name="connsiteY1" fmla="*/ 198781 h 705677"/>
              <a:gd name="connsiteX2" fmla="*/ 5050513 w 5169783"/>
              <a:gd name="connsiteY2" fmla="*/ 69573 h 705677"/>
              <a:gd name="connsiteX3" fmla="*/ 4831853 w 5169783"/>
              <a:gd name="connsiteY3" fmla="*/ 19877 h 705677"/>
              <a:gd name="connsiteX4" fmla="*/ 4016844 w 5169783"/>
              <a:gd name="connsiteY4" fmla="*/ 0 h 705677"/>
              <a:gd name="connsiteX5" fmla="*/ 2197983 w 5169783"/>
              <a:gd name="connsiteY5" fmla="*/ 9938 h 705677"/>
              <a:gd name="connsiteX6" fmla="*/ 1194131 w 5169783"/>
              <a:gd name="connsiteY6" fmla="*/ 29816 h 705677"/>
              <a:gd name="connsiteX7" fmla="*/ 816445 w 5169783"/>
              <a:gd name="connsiteY7" fmla="*/ 49694 h 705677"/>
              <a:gd name="connsiteX8" fmla="*/ 1435 w 5169783"/>
              <a:gd name="connsiteY8" fmla="*/ 218660 h 705677"/>
              <a:gd name="connsiteX9" fmla="*/ 1435 w 5169783"/>
              <a:gd name="connsiteY9" fmla="*/ 327990 h 705677"/>
              <a:gd name="connsiteX0" fmla="*/ 5169783 w 5169783"/>
              <a:gd name="connsiteY0" fmla="*/ 705677 h 705677"/>
              <a:gd name="connsiteX1" fmla="*/ 5120087 w 5169783"/>
              <a:gd name="connsiteY1" fmla="*/ 198781 h 705677"/>
              <a:gd name="connsiteX2" fmla="*/ 5050513 w 5169783"/>
              <a:gd name="connsiteY2" fmla="*/ 69573 h 705677"/>
              <a:gd name="connsiteX3" fmla="*/ 4831853 w 5169783"/>
              <a:gd name="connsiteY3" fmla="*/ 19877 h 705677"/>
              <a:gd name="connsiteX4" fmla="*/ 4016844 w 5169783"/>
              <a:gd name="connsiteY4" fmla="*/ 0 h 705677"/>
              <a:gd name="connsiteX5" fmla="*/ 2197983 w 5169783"/>
              <a:gd name="connsiteY5" fmla="*/ 9938 h 705677"/>
              <a:gd name="connsiteX6" fmla="*/ 1194131 w 5169783"/>
              <a:gd name="connsiteY6" fmla="*/ 29816 h 705677"/>
              <a:gd name="connsiteX7" fmla="*/ 816445 w 5169783"/>
              <a:gd name="connsiteY7" fmla="*/ 49694 h 705677"/>
              <a:gd name="connsiteX8" fmla="*/ 1435 w 5169783"/>
              <a:gd name="connsiteY8" fmla="*/ 218660 h 705677"/>
              <a:gd name="connsiteX9" fmla="*/ 1435 w 5169783"/>
              <a:gd name="connsiteY9" fmla="*/ 327990 h 705677"/>
              <a:gd name="connsiteX0" fmla="*/ 5169783 w 5169783"/>
              <a:gd name="connsiteY0" fmla="*/ 705678 h 705678"/>
              <a:gd name="connsiteX1" fmla="*/ 5120087 w 5169783"/>
              <a:gd name="connsiteY1" fmla="*/ 198782 h 705678"/>
              <a:gd name="connsiteX2" fmla="*/ 5050513 w 5169783"/>
              <a:gd name="connsiteY2" fmla="*/ 69574 h 705678"/>
              <a:gd name="connsiteX3" fmla="*/ 4831853 w 5169783"/>
              <a:gd name="connsiteY3" fmla="*/ 19878 h 705678"/>
              <a:gd name="connsiteX4" fmla="*/ 4016844 w 5169783"/>
              <a:gd name="connsiteY4" fmla="*/ 1 h 705678"/>
              <a:gd name="connsiteX5" fmla="*/ 2575670 w 5169783"/>
              <a:gd name="connsiteY5" fmla="*/ 0 h 705678"/>
              <a:gd name="connsiteX6" fmla="*/ 1194131 w 5169783"/>
              <a:gd name="connsiteY6" fmla="*/ 29817 h 705678"/>
              <a:gd name="connsiteX7" fmla="*/ 816445 w 5169783"/>
              <a:gd name="connsiteY7" fmla="*/ 49695 h 705678"/>
              <a:gd name="connsiteX8" fmla="*/ 1435 w 5169783"/>
              <a:gd name="connsiteY8" fmla="*/ 218661 h 705678"/>
              <a:gd name="connsiteX9" fmla="*/ 1435 w 5169783"/>
              <a:gd name="connsiteY9" fmla="*/ 327991 h 705678"/>
              <a:gd name="connsiteX0" fmla="*/ 5169783 w 5169783"/>
              <a:gd name="connsiteY0" fmla="*/ 705678 h 705678"/>
              <a:gd name="connsiteX1" fmla="*/ 5120087 w 5169783"/>
              <a:gd name="connsiteY1" fmla="*/ 198782 h 705678"/>
              <a:gd name="connsiteX2" fmla="*/ 5050513 w 5169783"/>
              <a:gd name="connsiteY2" fmla="*/ 69574 h 705678"/>
              <a:gd name="connsiteX3" fmla="*/ 4831853 w 5169783"/>
              <a:gd name="connsiteY3" fmla="*/ 19878 h 705678"/>
              <a:gd name="connsiteX4" fmla="*/ 4185809 w 5169783"/>
              <a:gd name="connsiteY4" fmla="*/ 9940 h 705678"/>
              <a:gd name="connsiteX5" fmla="*/ 2575670 w 5169783"/>
              <a:gd name="connsiteY5" fmla="*/ 0 h 705678"/>
              <a:gd name="connsiteX6" fmla="*/ 1194131 w 5169783"/>
              <a:gd name="connsiteY6" fmla="*/ 29817 h 705678"/>
              <a:gd name="connsiteX7" fmla="*/ 816445 w 5169783"/>
              <a:gd name="connsiteY7" fmla="*/ 49695 h 705678"/>
              <a:gd name="connsiteX8" fmla="*/ 1435 w 5169783"/>
              <a:gd name="connsiteY8" fmla="*/ 218661 h 705678"/>
              <a:gd name="connsiteX9" fmla="*/ 1435 w 5169783"/>
              <a:gd name="connsiteY9" fmla="*/ 327991 h 705678"/>
              <a:gd name="connsiteX0" fmla="*/ 5169783 w 5169783"/>
              <a:gd name="connsiteY0" fmla="*/ 705678 h 705678"/>
              <a:gd name="connsiteX1" fmla="*/ 5120087 w 5169783"/>
              <a:gd name="connsiteY1" fmla="*/ 198782 h 705678"/>
              <a:gd name="connsiteX2" fmla="*/ 5050513 w 5169783"/>
              <a:gd name="connsiteY2" fmla="*/ 69574 h 705678"/>
              <a:gd name="connsiteX3" fmla="*/ 4831853 w 5169783"/>
              <a:gd name="connsiteY3" fmla="*/ 19878 h 705678"/>
              <a:gd name="connsiteX4" fmla="*/ 4185809 w 5169783"/>
              <a:gd name="connsiteY4" fmla="*/ 9940 h 705678"/>
              <a:gd name="connsiteX5" fmla="*/ 2575670 w 5169783"/>
              <a:gd name="connsiteY5" fmla="*/ 0 h 705678"/>
              <a:gd name="connsiteX6" fmla="*/ 816445 w 5169783"/>
              <a:gd name="connsiteY6" fmla="*/ 49695 h 705678"/>
              <a:gd name="connsiteX7" fmla="*/ 1435 w 5169783"/>
              <a:gd name="connsiteY7" fmla="*/ 218661 h 705678"/>
              <a:gd name="connsiteX8" fmla="*/ 1435 w 5169783"/>
              <a:gd name="connsiteY8" fmla="*/ 327991 h 705678"/>
              <a:gd name="connsiteX0" fmla="*/ 5169783 w 5169783"/>
              <a:gd name="connsiteY0" fmla="*/ 695738 h 695738"/>
              <a:gd name="connsiteX1" fmla="*/ 5120087 w 5169783"/>
              <a:gd name="connsiteY1" fmla="*/ 188842 h 695738"/>
              <a:gd name="connsiteX2" fmla="*/ 5050513 w 5169783"/>
              <a:gd name="connsiteY2" fmla="*/ 59634 h 695738"/>
              <a:gd name="connsiteX3" fmla="*/ 4831853 w 5169783"/>
              <a:gd name="connsiteY3" fmla="*/ 9938 h 695738"/>
              <a:gd name="connsiteX4" fmla="*/ 4185809 w 5169783"/>
              <a:gd name="connsiteY4" fmla="*/ 0 h 695738"/>
              <a:gd name="connsiteX5" fmla="*/ 3768366 w 5169783"/>
              <a:gd name="connsiteY5" fmla="*/ 0 h 695738"/>
              <a:gd name="connsiteX6" fmla="*/ 816445 w 5169783"/>
              <a:gd name="connsiteY6" fmla="*/ 39755 h 695738"/>
              <a:gd name="connsiteX7" fmla="*/ 1435 w 5169783"/>
              <a:gd name="connsiteY7" fmla="*/ 208721 h 695738"/>
              <a:gd name="connsiteX8" fmla="*/ 1435 w 5169783"/>
              <a:gd name="connsiteY8" fmla="*/ 318051 h 695738"/>
              <a:gd name="connsiteX0" fmla="*/ 5169783 w 5169783"/>
              <a:gd name="connsiteY0" fmla="*/ 695738 h 695738"/>
              <a:gd name="connsiteX1" fmla="*/ 5120087 w 5169783"/>
              <a:gd name="connsiteY1" fmla="*/ 188842 h 695738"/>
              <a:gd name="connsiteX2" fmla="*/ 5050513 w 5169783"/>
              <a:gd name="connsiteY2" fmla="*/ 59634 h 695738"/>
              <a:gd name="connsiteX3" fmla="*/ 4831853 w 5169783"/>
              <a:gd name="connsiteY3" fmla="*/ 9938 h 695738"/>
              <a:gd name="connsiteX4" fmla="*/ 4185809 w 5169783"/>
              <a:gd name="connsiteY4" fmla="*/ 0 h 695738"/>
              <a:gd name="connsiteX5" fmla="*/ 3768366 w 5169783"/>
              <a:gd name="connsiteY5" fmla="*/ 0 h 695738"/>
              <a:gd name="connsiteX6" fmla="*/ 2525975 w 5169783"/>
              <a:gd name="connsiteY6" fmla="*/ 49695 h 695738"/>
              <a:gd name="connsiteX7" fmla="*/ 1435 w 5169783"/>
              <a:gd name="connsiteY7" fmla="*/ 208721 h 695738"/>
              <a:gd name="connsiteX8" fmla="*/ 1435 w 5169783"/>
              <a:gd name="connsiteY8" fmla="*/ 318051 h 695738"/>
              <a:gd name="connsiteX0" fmla="*/ 5169783 w 5169783"/>
              <a:gd name="connsiteY0" fmla="*/ 695738 h 695738"/>
              <a:gd name="connsiteX1" fmla="*/ 5120087 w 5169783"/>
              <a:gd name="connsiteY1" fmla="*/ 188842 h 695738"/>
              <a:gd name="connsiteX2" fmla="*/ 5050513 w 5169783"/>
              <a:gd name="connsiteY2" fmla="*/ 59634 h 695738"/>
              <a:gd name="connsiteX3" fmla="*/ 4831853 w 5169783"/>
              <a:gd name="connsiteY3" fmla="*/ 9938 h 695738"/>
              <a:gd name="connsiteX4" fmla="*/ 4185809 w 5169783"/>
              <a:gd name="connsiteY4" fmla="*/ 0 h 695738"/>
              <a:gd name="connsiteX5" fmla="*/ 3768366 w 5169783"/>
              <a:gd name="connsiteY5" fmla="*/ 0 h 695738"/>
              <a:gd name="connsiteX6" fmla="*/ 2525975 w 5169783"/>
              <a:gd name="connsiteY6" fmla="*/ 49695 h 695738"/>
              <a:gd name="connsiteX7" fmla="*/ 1435 w 5169783"/>
              <a:gd name="connsiteY7" fmla="*/ 208721 h 695738"/>
              <a:gd name="connsiteX8" fmla="*/ 1435 w 5169783"/>
              <a:gd name="connsiteY8" fmla="*/ 318051 h 695738"/>
              <a:gd name="connsiteX0" fmla="*/ 5169783 w 5169783"/>
              <a:gd name="connsiteY0" fmla="*/ 695738 h 695738"/>
              <a:gd name="connsiteX1" fmla="*/ 5120087 w 5169783"/>
              <a:gd name="connsiteY1" fmla="*/ 188842 h 695738"/>
              <a:gd name="connsiteX2" fmla="*/ 5050513 w 5169783"/>
              <a:gd name="connsiteY2" fmla="*/ 59634 h 695738"/>
              <a:gd name="connsiteX3" fmla="*/ 4831853 w 5169783"/>
              <a:gd name="connsiteY3" fmla="*/ 9938 h 695738"/>
              <a:gd name="connsiteX4" fmla="*/ 4185809 w 5169783"/>
              <a:gd name="connsiteY4" fmla="*/ 0 h 695738"/>
              <a:gd name="connsiteX5" fmla="*/ 3768366 w 5169783"/>
              <a:gd name="connsiteY5" fmla="*/ 0 h 695738"/>
              <a:gd name="connsiteX6" fmla="*/ 2525975 w 5169783"/>
              <a:gd name="connsiteY6" fmla="*/ 49695 h 695738"/>
              <a:gd name="connsiteX7" fmla="*/ 1435 w 5169783"/>
              <a:gd name="connsiteY7" fmla="*/ 208721 h 695738"/>
              <a:gd name="connsiteX8" fmla="*/ 1435 w 5169783"/>
              <a:gd name="connsiteY8" fmla="*/ 318051 h 695738"/>
              <a:gd name="connsiteX0" fmla="*/ 5169783 w 5169783"/>
              <a:gd name="connsiteY0" fmla="*/ 695738 h 695738"/>
              <a:gd name="connsiteX1" fmla="*/ 5120087 w 5169783"/>
              <a:gd name="connsiteY1" fmla="*/ 188842 h 695738"/>
              <a:gd name="connsiteX2" fmla="*/ 5050513 w 5169783"/>
              <a:gd name="connsiteY2" fmla="*/ 59634 h 695738"/>
              <a:gd name="connsiteX3" fmla="*/ 4831853 w 5169783"/>
              <a:gd name="connsiteY3" fmla="*/ 9938 h 695738"/>
              <a:gd name="connsiteX4" fmla="*/ 4185809 w 5169783"/>
              <a:gd name="connsiteY4" fmla="*/ 0 h 695738"/>
              <a:gd name="connsiteX5" fmla="*/ 3768366 w 5169783"/>
              <a:gd name="connsiteY5" fmla="*/ 0 h 695738"/>
              <a:gd name="connsiteX6" fmla="*/ 1435 w 5169783"/>
              <a:gd name="connsiteY6" fmla="*/ 208721 h 695738"/>
              <a:gd name="connsiteX7" fmla="*/ 1435 w 5169783"/>
              <a:gd name="connsiteY7" fmla="*/ 318051 h 695738"/>
              <a:gd name="connsiteX0" fmla="*/ 5168348 w 5168348"/>
              <a:gd name="connsiteY0" fmla="*/ 695738 h 695738"/>
              <a:gd name="connsiteX1" fmla="*/ 5118652 w 5168348"/>
              <a:gd name="connsiteY1" fmla="*/ 188842 h 695738"/>
              <a:gd name="connsiteX2" fmla="*/ 5049078 w 5168348"/>
              <a:gd name="connsiteY2" fmla="*/ 59634 h 695738"/>
              <a:gd name="connsiteX3" fmla="*/ 4830418 w 5168348"/>
              <a:gd name="connsiteY3" fmla="*/ 9938 h 695738"/>
              <a:gd name="connsiteX4" fmla="*/ 4184374 w 5168348"/>
              <a:gd name="connsiteY4" fmla="*/ 0 h 695738"/>
              <a:gd name="connsiteX5" fmla="*/ 3766931 w 5168348"/>
              <a:gd name="connsiteY5" fmla="*/ 0 h 695738"/>
              <a:gd name="connsiteX6" fmla="*/ 0 w 5168348"/>
              <a:gd name="connsiteY6" fmla="*/ 318051 h 695738"/>
              <a:gd name="connsiteX0" fmla="*/ 2941983 w 2941983"/>
              <a:gd name="connsiteY0" fmla="*/ 695738 h 695738"/>
              <a:gd name="connsiteX1" fmla="*/ 2892287 w 2941983"/>
              <a:gd name="connsiteY1" fmla="*/ 188842 h 695738"/>
              <a:gd name="connsiteX2" fmla="*/ 2822713 w 2941983"/>
              <a:gd name="connsiteY2" fmla="*/ 59634 h 695738"/>
              <a:gd name="connsiteX3" fmla="*/ 2604053 w 2941983"/>
              <a:gd name="connsiteY3" fmla="*/ 9938 h 695738"/>
              <a:gd name="connsiteX4" fmla="*/ 1958009 w 2941983"/>
              <a:gd name="connsiteY4" fmla="*/ 0 h 695738"/>
              <a:gd name="connsiteX5" fmla="*/ 1540566 w 2941983"/>
              <a:gd name="connsiteY5" fmla="*/ 0 h 695738"/>
              <a:gd name="connsiteX6" fmla="*/ 0 w 2941983"/>
              <a:gd name="connsiteY6" fmla="*/ 367747 h 695738"/>
              <a:gd name="connsiteX0" fmla="*/ 2941983 w 2941983"/>
              <a:gd name="connsiteY0" fmla="*/ 695738 h 695738"/>
              <a:gd name="connsiteX1" fmla="*/ 2892287 w 2941983"/>
              <a:gd name="connsiteY1" fmla="*/ 188842 h 695738"/>
              <a:gd name="connsiteX2" fmla="*/ 2822713 w 2941983"/>
              <a:gd name="connsiteY2" fmla="*/ 59634 h 695738"/>
              <a:gd name="connsiteX3" fmla="*/ 2604053 w 2941983"/>
              <a:gd name="connsiteY3" fmla="*/ 9938 h 695738"/>
              <a:gd name="connsiteX4" fmla="*/ 1958009 w 2941983"/>
              <a:gd name="connsiteY4" fmla="*/ 0 h 695738"/>
              <a:gd name="connsiteX5" fmla="*/ 1540566 w 2941983"/>
              <a:gd name="connsiteY5" fmla="*/ 0 h 695738"/>
              <a:gd name="connsiteX6" fmla="*/ 0 w 2941983"/>
              <a:gd name="connsiteY6" fmla="*/ 367747 h 695738"/>
              <a:gd name="connsiteX0" fmla="*/ 2941983 w 2941983"/>
              <a:gd name="connsiteY0" fmla="*/ 705678 h 705678"/>
              <a:gd name="connsiteX1" fmla="*/ 2892287 w 2941983"/>
              <a:gd name="connsiteY1" fmla="*/ 198782 h 705678"/>
              <a:gd name="connsiteX2" fmla="*/ 2822713 w 2941983"/>
              <a:gd name="connsiteY2" fmla="*/ 69574 h 705678"/>
              <a:gd name="connsiteX3" fmla="*/ 2604053 w 2941983"/>
              <a:gd name="connsiteY3" fmla="*/ 19878 h 705678"/>
              <a:gd name="connsiteX4" fmla="*/ 1958009 w 2941983"/>
              <a:gd name="connsiteY4" fmla="*/ 9940 h 705678"/>
              <a:gd name="connsiteX5" fmla="*/ 834887 w 2941983"/>
              <a:gd name="connsiteY5" fmla="*/ 0 h 705678"/>
              <a:gd name="connsiteX6" fmla="*/ 0 w 2941983"/>
              <a:gd name="connsiteY6" fmla="*/ 377687 h 705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41983" h="705678">
                <a:moveTo>
                  <a:pt x="2941983" y="705678"/>
                </a:moveTo>
                <a:cubicBezTo>
                  <a:pt x="2927074" y="505238"/>
                  <a:pt x="2912165" y="304799"/>
                  <a:pt x="2892287" y="198782"/>
                </a:cubicBezTo>
                <a:cubicBezTo>
                  <a:pt x="2872409" y="92765"/>
                  <a:pt x="2870752" y="99391"/>
                  <a:pt x="2822713" y="69574"/>
                </a:cubicBezTo>
                <a:cubicBezTo>
                  <a:pt x="2774674" y="39757"/>
                  <a:pt x="2748170" y="29817"/>
                  <a:pt x="2604053" y="19878"/>
                </a:cubicBezTo>
                <a:cubicBezTo>
                  <a:pt x="2459936" y="9939"/>
                  <a:pt x="2295939" y="13805"/>
                  <a:pt x="1958009" y="9940"/>
                </a:cubicBezTo>
                <a:lnTo>
                  <a:pt x="834887" y="0"/>
                </a:lnTo>
                <a:cubicBezTo>
                  <a:pt x="321365" y="122582"/>
                  <a:pt x="125896" y="-142460"/>
                  <a:pt x="0" y="377687"/>
                </a:cubicBezTo>
              </a:path>
            </a:pathLst>
          </a:custGeom>
          <a:noFill/>
          <a:ln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365691" y="3352800"/>
            <a:ext cx="520509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40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3886200" y="3352800"/>
            <a:ext cx="3810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4114800" y="3581400"/>
            <a:ext cx="457200" cy="22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584891" y="3352800"/>
            <a:ext cx="520509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82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5105400" y="3352800"/>
            <a:ext cx="3810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5334000" y="3581400"/>
            <a:ext cx="457200" cy="22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804091" y="3352800"/>
            <a:ext cx="520509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25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6324600" y="3352800"/>
            <a:ext cx="3810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6553200" y="3581400"/>
            <a:ext cx="457200" cy="22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023291" y="3352800"/>
            <a:ext cx="520509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50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7543800" y="3352800"/>
            <a:ext cx="3810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3938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029200"/>
          </a:xfrm>
        </p:spPr>
        <p:txBody>
          <a:bodyPr/>
          <a:lstStyle/>
          <a:p>
            <a:r>
              <a:rPr lang="en-US" sz="2400" dirty="0" smtClean="0"/>
              <a:t>How is an array initialized in C?</a:t>
            </a:r>
          </a:p>
          <a:p>
            <a:r>
              <a:rPr lang="en-US" sz="2400" dirty="0" smtClean="0"/>
              <a:t>If the size of the array is known when we write the code:</a:t>
            </a:r>
            <a:br>
              <a:rPr lang="en-US" sz="24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125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1932</TotalTime>
  <Words>5426</Words>
  <Application>Microsoft Office PowerPoint</Application>
  <PresentationFormat>On-screen Show (4:3)</PresentationFormat>
  <Paragraphs>1060</Paragraphs>
  <Slides>85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85</vt:i4>
      </vt:variant>
    </vt:vector>
  </HeadingPairs>
  <TitlesOfParts>
    <vt:vector size="86" baseType="lpstr">
      <vt:lpstr>Office Theme</vt:lpstr>
      <vt:lpstr>PowerPoint Presentation</vt:lpstr>
      <vt:lpstr>Basic Types</vt:lpstr>
      <vt:lpstr>Sets and Sequences</vt:lpstr>
      <vt:lpstr>Sets and Sequences in Programs</vt:lpstr>
      <vt:lpstr>Representing Sets and Sequences</vt:lpstr>
      <vt:lpstr>Common Operations</vt:lpstr>
      <vt:lpstr>Arrays</vt:lpstr>
      <vt:lpstr>Array Initialization</vt:lpstr>
      <vt:lpstr>Array Initialization</vt:lpstr>
      <vt:lpstr>Array Initialization</vt:lpstr>
      <vt:lpstr>Array Initialization</vt:lpstr>
      <vt:lpstr>Array Initialization</vt:lpstr>
      <vt:lpstr>Array Initialization</vt:lpstr>
      <vt:lpstr>Array Initialization</vt:lpstr>
      <vt:lpstr>Array Initialization</vt:lpstr>
      <vt:lpstr>Array Initialization and Deletion</vt:lpstr>
      <vt:lpstr>Array Initialization and Deletion</vt:lpstr>
      <vt:lpstr>Arrays: Inserting an Item</vt:lpstr>
      <vt:lpstr>Arrays: Inserting an Item</vt:lpstr>
      <vt:lpstr>Arrays: Inserting an Item</vt:lpstr>
      <vt:lpstr>Arrays: Inserting an Item</vt:lpstr>
      <vt:lpstr>Arrays: Inserting an Item</vt:lpstr>
      <vt:lpstr>Arrays: Inserting an Item</vt:lpstr>
      <vt:lpstr>Arrays: Deleting an Item</vt:lpstr>
      <vt:lpstr>Arrays: Deleting an Item</vt:lpstr>
      <vt:lpstr>Arrays: Deleting an Item</vt:lpstr>
      <vt:lpstr>Arrays: Replacing and Accessing</vt:lpstr>
      <vt:lpstr>Arrays: Summary</vt:lpstr>
      <vt:lpstr>Linked Lists</vt:lpstr>
      <vt:lpstr>Contrast to Arrays</vt:lpstr>
      <vt:lpstr>The Notion of a Link</vt:lpstr>
      <vt:lpstr>Links</vt:lpstr>
      <vt:lpstr>Representing a List</vt:lpstr>
      <vt:lpstr>Representing a List</vt:lpstr>
      <vt:lpstr>Representing a List</vt:lpstr>
      <vt:lpstr>A First Program</vt:lpstr>
      <vt:lpstr>A First Program</vt:lpstr>
      <vt:lpstr>A Second Program</vt:lpstr>
      <vt:lpstr>A Second Program</vt:lpstr>
      <vt:lpstr>A Second Program</vt:lpstr>
      <vt:lpstr>A Second Program</vt:lpstr>
      <vt:lpstr>Printing the List</vt:lpstr>
      <vt:lpstr>Finding the Length of the List</vt:lpstr>
      <vt:lpstr>Deleting an Item</vt:lpstr>
      <vt:lpstr>Deleting an Item</vt:lpstr>
      <vt:lpstr>Deleting an Item</vt:lpstr>
      <vt:lpstr>Deleting an Item</vt:lpstr>
      <vt:lpstr>Deleting an Item from the Start</vt:lpstr>
      <vt:lpstr>Deleting an Item from the Start</vt:lpstr>
      <vt:lpstr>Deleting an Item from the Start</vt:lpstr>
      <vt:lpstr>Inserting an Item</vt:lpstr>
      <vt:lpstr>Inserting an Item</vt:lpstr>
      <vt:lpstr>Inserting an Item to the Start</vt:lpstr>
      <vt:lpstr>Inserting an Item to the Start</vt:lpstr>
      <vt:lpstr>Inserting an Item to the Start</vt:lpstr>
      <vt:lpstr>An Example: Reading Integers</vt:lpstr>
      <vt:lpstr>Lists: What We Have Done So Far</vt:lpstr>
      <vt:lpstr>Lists: Next Steps</vt:lpstr>
      <vt:lpstr>Representing a List</vt:lpstr>
      <vt:lpstr>The New List Representation</vt:lpstr>
      <vt:lpstr>The New List Representation</vt:lpstr>
      <vt:lpstr>Destroying a List</vt:lpstr>
      <vt:lpstr>Destroying a List</vt:lpstr>
      <vt:lpstr>Inserting a Link</vt:lpstr>
      <vt:lpstr>Inserting a Link</vt:lpstr>
      <vt:lpstr>Inserting a Link</vt:lpstr>
      <vt:lpstr>Inserting a Link</vt:lpstr>
      <vt:lpstr>Inserting a Link</vt:lpstr>
      <vt:lpstr>Inserting a Link</vt:lpstr>
      <vt:lpstr>Deleting a Link</vt:lpstr>
      <vt:lpstr>Deleting a Link</vt:lpstr>
      <vt:lpstr>Deleting a Link</vt:lpstr>
      <vt:lpstr>Deleting a Link</vt:lpstr>
      <vt:lpstr>Reversing a List</vt:lpstr>
      <vt:lpstr>Example: Insertion Sort</vt:lpstr>
      <vt:lpstr>Insertion Sort Implementation</vt:lpstr>
      <vt:lpstr>Doubly-Linked Lists</vt:lpstr>
      <vt:lpstr>Summary: Lists vs. Arrays</vt:lpstr>
      <vt:lpstr>Abstracting the Interface</vt:lpstr>
      <vt:lpstr>List Interface</vt:lpstr>
      <vt:lpstr>Circular Lists</vt:lpstr>
      <vt:lpstr>Circular Lists</vt:lpstr>
      <vt:lpstr>The Josephus-Style Election</vt:lpstr>
      <vt:lpstr>Implementing Josephus-Style Election</vt:lpstr>
      <vt:lpstr>Circular Lists: Interesting Problems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552</cp:revision>
  <dcterms:created xsi:type="dcterms:W3CDTF">2006-08-16T00:00:00Z</dcterms:created>
  <dcterms:modified xsi:type="dcterms:W3CDTF">2014-07-15T20:16:57Z</dcterms:modified>
</cp:coreProperties>
</file>