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0" r:id="rId9"/>
    <p:sldId id="261" r:id="rId10"/>
    <p:sldId id="268" r:id="rId11"/>
    <p:sldId id="269" r:id="rId12"/>
    <p:sldId id="270" r:id="rId13"/>
    <p:sldId id="271" r:id="rId14"/>
    <p:sldId id="272" r:id="rId15"/>
    <p:sldId id="273" r:id="rId16"/>
    <p:sldId id="292" r:id="rId17"/>
    <p:sldId id="293" r:id="rId18"/>
    <p:sldId id="274" r:id="rId19"/>
    <p:sldId id="275" r:id="rId20"/>
    <p:sldId id="276" r:id="rId21"/>
    <p:sldId id="280" r:id="rId22"/>
    <p:sldId id="277" r:id="rId23"/>
    <p:sldId id="281" r:id="rId24"/>
    <p:sldId id="279" r:id="rId25"/>
    <p:sldId id="282" r:id="rId26"/>
    <p:sldId id="284" r:id="rId27"/>
    <p:sldId id="285" r:id="rId28"/>
    <p:sldId id="286" r:id="rId29"/>
    <p:sldId id="287" r:id="rId30"/>
    <p:sldId id="288" r:id="rId31"/>
    <p:sldId id="290" r:id="rId32"/>
    <p:sldId id="289" r:id="rId33"/>
    <p:sldId id="291" r:id="rId34"/>
    <p:sldId id="294" r:id="rId35"/>
    <p:sldId id="295" r:id="rId36"/>
    <p:sldId id="301" r:id="rId37"/>
    <p:sldId id="296" r:id="rId38"/>
    <p:sldId id="297" r:id="rId39"/>
    <p:sldId id="298" r:id="rId40"/>
    <p:sldId id="302" r:id="rId41"/>
    <p:sldId id="299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3" r:id="rId52"/>
    <p:sldId id="312" r:id="rId53"/>
    <p:sldId id="314" r:id="rId54"/>
    <p:sldId id="315" r:id="rId55"/>
    <p:sldId id="316" r:id="rId56"/>
    <p:sldId id="324" r:id="rId57"/>
    <p:sldId id="326" r:id="rId58"/>
    <p:sldId id="325" r:id="rId59"/>
    <p:sldId id="317" r:id="rId60"/>
    <p:sldId id="320" r:id="rId61"/>
    <p:sldId id="318" r:id="rId62"/>
    <p:sldId id="321" r:id="rId63"/>
    <p:sldId id="322" r:id="rId64"/>
    <p:sldId id="327" r:id="rId65"/>
    <p:sldId id="328" r:id="rId66"/>
    <p:sldId id="329" r:id="rId67"/>
    <p:sldId id="330" r:id="rId68"/>
    <p:sldId id="331" r:id="rId69"/>
    <p:sldId id="319" r:id="rId70"/>
    <p:sldId id="323" r:id="rId71"/>
    <p:sldId id="332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64"/>
            <p14:sldId id="263"/>
            <p14:sldId id="265"/>
            <p14:sldId id="266"/>
            <p14:sldId id="267"/>
            <p14:sldId id="260"/>
            <p14:sldId id="261"/>
            <p14:sldId id="268"/>
            <p14:sldId id="269"/>
            <p14:sldId id="270"/>
            <p14:sldId id="271"/>
            <p14:sldId id="272"/>
            <p14:sldId id="273"/>
            <p14:sldId id="292"/>
            <p14:sldId id="293"/>
            <p14:sldId id="274"/>
            <p14:sldId id="275"/>
            <p14:sldId id="276"/>
            <p14:sldId id="280"/>
            <p14:sldId id="277"/>
            <p14:sldId id="281"/>
            <p14:sldId id="279"/>
            <p14:sldId id="282"/>
            <p14:sldId id="284"/>
            <p14:sldId id="285"/>
            <p14:sldId id="286"/>
            <p14:sldId id="287"/>
            <p14:sldId id="288"/>
            <p14:sldId id="290"/>
            <p14:sldId id="289"/>
            <p14:sldId id="291"/>
            <p14:sldId id="294"/>
            <p14:sldId id="295"/>
            <p14:sldId id="301"/>
            <p14:sldId id="296"/>
            <p14:sldId id="297"/>
            <p14:sldId id="298"/>
            <p14:sldId id="302"/>
            <p14:sldId id="299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3"/>
            <p14:sldId id="312"/>
            <p14:sldId id="314"/>
            <p14:sldId id="315"/>
            <p14:sldId id="316"/>
            <p14:sldId id="324"/>
            <p14:sldId id="326"/>
            <p14:sldId id="325"/>
            <p14:sldId id="317"/>
            <p14:sldId id="320"/>
            <p14:sldId id="318"/>
            <p14:sldId id="321"/>
            <p14:sldId id="322"/>
            <p14:sldId id="327"/>
            <p14:sldId id="328"/>
            <p14:sldId id="329"/>
            <p14:sldId id="330"/>
            <p14:sldId id="331"/>
            <p14:sldId id="319"/>
            <p14:sldId id="323"/>
            <p14:sldId id="33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 varScale="1">
        <p:scale>
          <a:sx n="94" d="100"/>
          <a:sy n="94" d="100"/>
        </p:scale>
        <p:origin x="-1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Elementary Data Structures:</a:t>
            </a:r>
            <a:br>
              <a:rPr lang="en-US" dirty="0" smtClean="0"/>
            </a:br>
            <a:r>
              <a:rPr lang="en-US" dirty="0" smtClean="0"/>
              <a:t>Part 2: Strings, 2D Arrays, Graphs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strlen</a:t>
            </a:r>
            <a:r>
              <a:rPr lang="en-US" dirty="0" smtClean="0"/>
              <a:t>: Counting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strlen</a:t>
            </a:r>
            <a:r>
              <a:rPr lang="en-US" dirty="0" smtClean="0">
                <a:cs typeface="Courier New" panose="02070309020205020404" pitchFamily="49" charset="0"/>
              </a:rPr>
              <a:t> takes a string as an argument, and returns the length of the string.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strlen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0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strlen</a:t>
            </a:r>
            <a:r>
              <a:rPr lang="en-US" dirty="0" smtClean="0"/>
              <a:t>: Counting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counter;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1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strlen</a:t>
            </a:r>
            <a:r>
              <a:rPr lang="en-US" dirty="0" smtClean="0"/>
              <a:t>: Counting 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counter;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length of the string.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3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strcpy</a:t>
            </a:r>
            <a:r>
              <a:rPr lang="en-US" dirty="0" smtClean="0"/>
              <a:t>: Making a String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strcpy</a:t>
            </a:r>
            <a:r>
              <a:rPr lang="en-US" dirty="0" smtClean="0">
                <a:cs typeface="Courier New" panose="02070309020205020404" pitchFamily="49" charset="0"/>
              </a:rPr>
              <a:t> takes two arguments: 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string called "target" and a string called "source". 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copies the contents of source onto target. 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previous contents of target are overwritten.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It is assumed that target has enough memory allocated, no error checking is done.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strcpy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target, char * source)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54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strcpy</a:t>
            </a:r>
            <a:r>
              <a:rPr lang="en-US" dirty="0"/>
              <a:t>: Making a String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target, char * source)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(source[counter]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target[counter] = source[counter];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33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strcpy</a:t>
            </a:r>
            <a:r>
              <a:rPr lang="en-US" dirty="0"/>
              <a:t>: Making a String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target, char * source)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(source[counter] !=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target[counter] = source[counter];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counter++;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length of the string.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55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copy_string</a:t>
            </a:r>
            <a:r>
              <a:rPr lang="en-US" dirty="0" smtClean="0"/>
              <a:t>: Alternative for </a:t>
            </a:r>
            <a:r>
              <a:rPr lang="en-US" dirty="0" err="1" smtClean="0"/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string_copy</a:t>
            </a:r>
            <a:r>
              <a:rPr lang="en-US" dirty="0" smtClean="0">
                <a:cs typeface="Courier New" panose="02070309020205020404" pitchFamily="49" charset="0"/>
              </a:rPr>
              <a:t> takes as argument a </a:t>
            </a:r>
            <a:r>
              <a:rPr lang="en-US" dirty="0">
                <a:cs typeface="Courier New" panose="02070309020205020404" pitchFamily="49" charset="0"/>
              </a:rPr>
              <a:t>string called "source". </a:t>
            </a:r>
          </a:p>
          <a:p>
            <a:r>
              <a:rPr lang="en-US" dirty="0">
                <a:cs typeface="Courier New" panose="02070309020205020404" pitchFamily="49" charset="0"/>
              </a:rPr>
              <a:t>The function </a:t>
            </a:r>
            <a:r>
              <a:rPr lang="en-US" dirty="0" smtClean="0">
                <a:cs typeface="Courier New" panose="02070309020205020404" pitchFamily="49" charset="0"/>
              </a:rPr>
              <a:t>creates and returns a copy of source.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Memory is allocated as needed.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Somewhat safer than </a:t>
            </a:r>
            <a:r>
              <a:rPr lang="en-US" dirty="0" err="1" smtClean="0"/>
              <a:t>strcpy</a:t>
            </a:r>
            <a:r>
              <a:rPr lang="en-US" dirty="0" smtClean="0"/>
              <a:t>, as here we do not need to worry if we have enough memory for the result.</a:t>
            </a:r>
          </a:p>
          <a:p>
            <a:endParaRPr lang="en-US" dirty="0"/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copy_string</a:t>
            </a: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 * source)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7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copy_string</a:t>
            </a:r>
            <a:r>
              <a:rPr lang="en-US" dirty="0" smtClean="0"/>
              <a:t>: </a:t>
            </a:r>
            <a:r>
              <a:rPr lang="en-US" dirty="0"/>
              <a:t>Alternative for </a:t>
            </a:r>
            <a:r>
              <a:rPr lang="en-US" dirty="0" err="1"/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copy_string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source)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(source);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char *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(length+1);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strcpy1(result, source);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52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strcmp</a:t>
            </a:r>
            <a:r>
              <a:rPr lang="en-US" dirty="0" smtClean="0"/>
              <a:t>: Comparing Two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strcmp</a:t>
            </a:r>
            <a:r>
              <a:rPr lang="en-US" dirty="0" smtClean="0">
                <a:cs typeface="Courier New" panose="02070309020205020404" pitchFamily="49" charset="0"/>
              </a:rPr>
              <a:t> takes two arguments: s1 and s2.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returns: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0 if the contents are equal, letter by letter.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NOT case-insensitive, case matters.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negative integer (not necessarily -1) if s1 is smaller than s2 at the first position where they differ.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positive integer (not necessarily 1) if s1 is larger than s2 at </a:t>
            </a:r>
            <a:r>
              <a:rPr lang="en-US" dirty="0" err="1">
                <a:cs typeface="Courier New" panose="02070309020205020404" pitchFamily="49" charset="0"/>
              </a:rPr>
              <a:t>at</a:t>
            </a:r>
            <a:r>
              <a:rPr lang="en-US" dirty="0">
                <a:cs typeface="Courier New" panose="02070309020205020404" pitchFamily="49" charset="0"/>
              </a:rPr>
              <a:t> the first position where they differ.</a:t>
            </a: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1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strcmp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51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strcmp</a:t>
            </a:r>
            <a:r>
              <a:rPr lang="en-US" dirty="0"/>
              <a:t>: Comparing Two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s1, char * s2)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0) &amp;&amp;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0))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 return 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1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strings, in general (independent of C)?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Why do we care about strings?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0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strcmp</a:t>
            </a:r>
            <a:r>
              <a:rPr lang="en-US" dirty="0"/>
              <a:t>: Comparing Two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0) &amp;&amp; (s2[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length of the </a:t>
            </a:r>
            <a:r>
              <a:rPr lang="en-US" b="1" u="sng" dirty="0" smtClean="0">
                <a:cs typeface="Courier New" panose="02070309020205020404" pitchFamily="49" charset="0"/>
              </a:rPr>
              <a:t>shortest</a:t>
            </a:r>
            <a:r>
              <a:rPr lang="en-US" dirty="0" smtClean="0">
                <a:cs typeface="Courier New" panose="02070309020205020404" pitchFamily="49" charset="0"/>
              </a:rPr>
              <a:t> among the two strings.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People may mean several different things when they talk about two strings being "equal".</a:t>
            </a:r>
          </a:p>
          <a:p>
            <a:r>
              <a:rPr lang="en-US" sz="2400" dirty="0" smtClean="0"/>
              <a:t>The convention that we follow in this course is that two strings are equal if their contents are equal.</a:t>
            </a:r>
          </a:p>
          <a:p>
            <a:pPr lvl="1"/>
            <a:r>
              <a:rPr lang="en-US" sz="2000" dirty="0" smtClean="0"/>
              <a:t>The two strings must have the </a:t>
            </a:r>
            <a:r>
              <a:rPr lang="en-US" sz="2000" b="1" dirty="0" smtClean="0"/>
              <a:t>same length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The two strings must have the same letters (i.e., </a:t>
            </a:r>
            <a:r>
              <a:rPr lang="en-US" sz="2000" b="1" dirty="0" smtClean="0"/>
              <a:t>same ASCII codes</a:t>
            </a:r>
            <a:r>
              <a:rPr lang="en-US" sz="2000" dirty="0" smtClean="0"/>
              <a:t>) at all positions up to the end (the first occurrence of the NULL character).</a:t>
            </a:r>
          </a:p>
          <a:p>
            <a:r>
              <a:rPr lang="en-US" sz="2400" dirty="0" smtClean="0"/>
              <a:t>Equivalent definition: two strings s1 and s2 are equal if and only if </a:t>
            </a:r>
            <a:r>
              <a:rPr lang="en-US" sz="2400" dirty="0" err="1" smtClean="0"/>
              <a:t>strcmp</a:t>
            </a:r>
            <a:r>
              <a:rPr lang="en-US" sz="2400" dirty="0" smtClean="0"/>
              <a:t>(s1, s2) returns 0.</a:t>
            </a:r>
          </a:p>
          <a:p>
            <a:r>
              <a:rPr lang="en-US" sz="2400" dirty="0" smtClean="0"/>
              <a:t>This convention is </a:t>
            </a:r>
            <a:r>
              <a:rPr lang="en-US" sz="2400" b="1" dirty="0" smtClean="0"/>
              <a:t>different </a:t>
            </a:r>
            <a:r>
              <a:rPr lang="en-US" sz="2400" dirty="0" smtClean="0"/>
              <a:t>than:</a:t>
            </a:r>
          </a:p>
          <a:p>
            <a:pPr lvl="1"/>
            <a:r>
              <a:rPr lang="en-US" sz="2000" b="1" dirty="0" smtClean="0"/>
              <a:t>pointer equality</a:t>
            </a:r>
            <a:r>
              <a:rPr lang="en-US" sz="2000" dirty="0" smtClean="0"/>
              <a:t>: checking if the two strings point to the same location in memory.</a:t>
            </a:r>
          </a:p>
          <a:p>
            <a:pPr lvl="1"/>
            <a:r>
              <a:rPr lang="en-US" sz="2000" b="1" dirty="0" smtClean="0"/>
              <a:t>case-insensitive equality</a:t>
            </a:r>
            <a:r>
              <a:rPr lang="en-US" sz="2000" dirty="0" smtClean="0"/>
              <a:t>, where lower-case letters and upper-case letters are considered to be equal.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53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strncmp</a:t>
            </a:r>
            <a:r>
              <a:rPr lang="en-US" dirty="0" smtClean="0"/>
              <a:t>: Fixed-Length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strncmp</a:t>
            </a:r>
            <a:r>
              <a:rPr lang="en-US" dirty="0" smtClean="0">
                <a:cs typeface="Courier New" panose="02070309020205020404" pitchFamily="49" charset="0"/>
              </a:rPr>
              <a:t> takes three arguments: s1, s2, N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returns: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0 if the first </a:t>
            </a:r>
            <a:r>
              <a:rPr lang="en-US" b="1" dirty="0" smtClean="0">
                <a:cs typeface="Courier New" panose="02070309020205020404" pitchFamily="49" charset="0"/>
              </a:rPr>
              <a:t>N letters </a:t>
            </a:r>
            <a:r>
              <a:rPr lang="en-US" dirty="0" smtClean="0">
                <a:cs typeface="Courier New" panose="02070309020205020404" pitchFamily="49" charset="0"/>
              </a:rPr>
              <a:t>are equal, letter by letter.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Or if both strings are equal and their length is shorter than 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-1 if s1 is smaller than s2 at the first position where they differ.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1 if s1 is larger than s2 at </a:t>
            </a:r>
            <a:r>
              <a:rPr lang="en-US" dirty="0" err="1">
                <a:cs typeface="Courier New" panose="02070309020205020404" pitchFamily="49" charset="0"/>
              </a:rPr>
              <a:t>at</a:t>
            </a:r>
            <a:r>
              <a:rPr lang="en-US" dirty="0">
                <a:cs typeface="Courier New" panose="02070309020205020404" pitchFamily="49" charset="0"/>
              </a:rPr>
              <a:t> the first position where they differ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strncmp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60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]!=s2[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strncmp</a:t>
            </a:r>
            <a:r>
              <a:rPr lang="en-US" dirty="0" smtClean="0"/>
              <a:t>: Fixed-Length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9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s1, char * s2,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((s1[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]==0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||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]!=s2[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s1[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- s2[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strncmp</a:t>
            </a:r>
            <a:r>
              <a:rPr lang="en-US" dirty="0" smtClean="0"/>
              <a:t>: Fixed-Length 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65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 smtClean="0"/>
              <a:t>strcat</a:t>
            </a:r>
            <a:r>
              <a:rPr lang="en-US" dirty="0" smtClean="0"/>
              <a:t>: 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cs typeface="Courier New" panose="02070309020205020404" pitchFamily="49" charset="0"/>
              </a:rPr>
              <a:t>strcat</a:t>
            </a:r>
            <a:r>
              <a:rPr lang="en-US" dirty="0" smtClean="0">
                <a:cs typeface="Courier New" panose="02070309020205020404" pitchFamily="49" charset="0"/>
              </a:rPr>
              <a:t> takes two arguments: a,  b.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function writes the contents of string b at the end of string a.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cs typeface="Courier New" panose="02070309020205020404" pitchFamily="49" charset="0"/>
              </a:rPr>
              <a:t>new</a:t>
            </a:r>
            <a:r>
              <a:rPr lang="en-US" dirty="0" smtClean="0">
                <a:cs typeface="Courier New" panose="02070309020205020404" pitchFamily="49" charset="0"/>
              </a:rPr>
              <a:t> contents of string a are the concatenation of the </a:t>
            </a:r>
            <a:r>
              <a:rPr lang="en-US" b="1" dirty="0" smtClean="0">
                <a:cs typeface="Courier New" panose="02070309020205020404" pitchFamily="49" charset="0"/>
              </a:rPr>
              <a:t>old </a:t>
            </a:r>
            <a:r>
              <a:rPr lang="en-US" dirty="0" smtClean="0">
                <a:cs typeface="Courier New" panose="02070309020205020404" pitchFamily="49" charset="0"/>
              </a:rPr>
              <a:t>contents of string a and the contents of string b.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It is assumed that a has enough free memory to receive the new contents, no error checking is done.</a:t>
            </a:r>
            <a:endParaRPr lang="en-US" dirty="0">
              <a:cs typeface="Courier New" panose="02070309020205020404" pitchFamily="49" charset="0"/>
            </a:endParaRPr>
          </a:p>
          <a:p>
            <a:endParaRPr lang="en-US" sz="1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do we implement </a:t>
            </a:r>
            <a:r>
              <a:rPr lang="en-US" dirty="0" err="1" smtClean="0">
                <a:cs typeface="Courier New" panose="02070309020205020404" pitchFamily="49" charset="0"/>
              </a:rPr>
              <a:t>strcat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a, char *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04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a, char * b)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0;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/>
              <a:t>strcat</a:t>
            </a:r>
            <a:r>
              <a:rPr lang="en-US" dirty="0"/>
              <a:t>: 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739029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a, char * b)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a_index+b_index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0; 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What is the time complexity? O(N), where N is the </a:t>
            </a:r>
            <a:r>
              <a:rPr lang="en-US" b="1" dirty="0" smtClean="0">
                <a:cs typeface="Courier New" panose="02070309020205020404" pitchFamily="49" charset="0"/>
              </a:rPr>
              <a:t>sum of the lengths</a:t>
            </a:r>
            <a:r>
              <a:rPr lang="en-US" dirty="0" smtClean="0">
                <a:cs typeface="Courier New" panose="02070309020205020404" pitchFamily="49" charset="0"/>
              </a:rPr>
              <a:t> of the two strings.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r>
              <a:rPr lang="en-US" dirty="0" err="1"/>
              <a:t>strcat</a:t>
            </a:r>
            <a:r>
              <a:rPr lang="en-US" dirty="0"/>
              <a:t>: String Concatenation</a:t>
            </a:r>
          </a:p>
        </p:txBody>
      </p:sp>
    </p:spTree>
    <p:extLst>
      <p:ext uri="{BB962C8B-B14F-4D97-AF65-F5344CB8AC3E}">
        <p14:creationId xmlns:p14="http://schemas.microsoft.com/office/powerpoint/2010/main" val="2163924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implementations of these functions are posted on the course website, as files:</a:t>
            </a:r>
          </a:p>
          <a:p>
            <a:pPr lvl="1"/>
            <a:r>
              <a:rPr lang="en-US" dirty="0" err="1" smtClean="0"/>
              <a:t>basic_strings.h</a:t>
            </a:r>
            <a:endParaRPr lang="en-US" dirty="0" smtClean="0"/>
          </a:p>
          <a:p>
            <a:pPr lvl="1"/>
            <a:r>
              <a:rPr lang="en-US" dirty="0" err="1" smtClean="0"/>
              <a:t>basic_strings.c</a:t>
            </a:r>
            <a:endParaRPr lang="en-US" dirty="0" smtClean="0"/>
          </a:p>
          <a:p>
            <a:r>
              <a:rPr lang="en-US" dirty="0" smtClean="0"/>
              <a:t>No error checking is done, the goal has been to keep the implementations simple.</a:t>
            </a:r>
          </a:p>
          <a:p>
            <a:r>
              <a:rPr lang="en-US" dirty="0" smtClean="0"/>
              <a:t>The function names have been changed to strlen1, strcpy1, and so on, because functions </a:t>
            </a:r>
            <a:r>
              <a:rPr lang="en-US" dirty="0" err="1" smtClean="0"/>
              <a:t>strlen</a:t>
            </a:r>
            <a:r>
              <a:rPr lang="en-US" dirty="0" smtClean="0"/>
              <a:t>, </a:t>
            </a:r>
            <a:r>
              <a:rPr lang="en-US" dirty="0" err="1" smtClean="0"/>
              <a:t>strcpy</a:t>
            </a:r>
            <a:r>
              <a:rPr lang="en-US" dirty="0" smtClean="0"/>
              <a:t> and so on are already defined in C.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err="1" smtClean="0"/>
              <a:t>copy_string</a:t>
            </a:r>
            <a:r>
              <a:rPr lang="en-US" b="1" dirty="0" smtClean="0"/>
              <a:t>  </a:t>
            </a:r>
            <a:r>
              <a:rPr lang="en-US" dirty="0" smtClean="0"/>
              <a:t>is not already defined in 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51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Function: 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Input: two strings, P and A.</a:t>
            </a:r>
          </a:p>
          <a:p>
            <a:r>
              <a:rPr lang="en-US" dirty="0" smtClean="0"/>
              <a:t>Output: prints out the starting positions of all occurrences of P in A.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string_search</a:t>
            </a:r>
            <a:r>
              <a:rPr lang="en-US" dirty="0" smtClean="0"/>
              <a:t>("e", "Wednesday") prints: 1  4.</a:t>
            </a:r>
          </a:p>
          <a:p>
            <a:pPr lvl="1"/>
            <a:r>
              <a:rPr lang="en-US" dirty="0" err="1" smtClean="0"/>
              <a:t>string_search</a:t>
            </a:r>
            <a:r>
              <a:rPr lang="en-US" dirty="0" smtClean="0"/>
              <a:t>("ti", "initiation") prints: 3 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7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strings, in general (independent of C)?</a:t>
            </a:r>
          </a:p>
          <a:p>
            <a:pPr lvl="1"/>
            <a:r>
              <a:rPr lang="en-US" dirty="0" smtClean="0"/>
              <a:t>Data structures that store text.</a:t>
            </a:r>
          </a:p>
          <a:p>
            <a:r>
              <a:rPr lang="en-US" dirty="0" smtClean="0"/>
              <a:t>Why do we care about strings?</a:t>
            </a:r>
          </a:p>
          <a:p>
            <a:pPr lvl="1"/>
            <a:r>
              <a:rPr lang="en-US" dirty="0" smtClean="0"/>
              <a:t>Indispensable for text processing.</a:t>
            </a:r>
          </a:p>
          <a:p>
            <a:pPr lvl="1"/>
            <a:r>
              <a:rPr lang="en-US" dirty="0" smtClean="0"/>
              <a:t>Ubiquitous in programming.</a:t>
            </a:r>
          </a:p>
          <a:p>
            <a:r>
              <a:rPr lang="en-US" dirty="0" smtClean="0"/>
              <a:t>Strings can be implemented in various 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38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Function: </a:t>
            </a:r>
            <a:r>
              <a:rPr lang="en-US" dirty="0"/>
              <a:t>String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strlen1(P);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("position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What is the time complexity of this </a:t>
            </a:r>
            <a:r>
              <a:rPr lang="en-US" smtClean="0">
                <a:cs typeface="Courier New" panose="02070309020205020404" pitchFamily="49" charset="0"/>
              </a:rPr>
              <a:t>function?</a:t>
            </a: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183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Function: </a:t>
            </a:r>
            <a:r>
              <a:rPr lang="en-US" dirty="0"/>
              <a:t>String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strlen1(P);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("position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What is the time complexity of this function?</a:t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dirty="0" smtClean="0">
                <a:cs typeface="Courier New" panose="02070309020205020404" pitchFamily="49" charset="0"/>
              </a:rPr>
              <a:t>O(length(P) * length(A)).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40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 err="1" smtClean="0"/>
              <a:t>Uncessesarily</a:t>
            </a:r>
            <a:r>
              <a:rPr lang="en-US" dirty="0" smtClean="0"/>
              <a:t> Bad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string_search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* P, char * A)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strlen1(P);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== 0)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("position %d\n",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string_search_slow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P, char * A)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(strncmp1(P, &amp;(A[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 0)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("position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4495800"/>
            <a:ext cx="11734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new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version: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what is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wrong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with it?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5384" y="1981200"/>
            <a:ext cx="1256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previous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version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52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err="1"/>
              <a:t>Uncessesarily</a:t>
            </a:r>
            <a:r>
              <a:rPr lang="en-US" dirty="0"/>
              <a:t> Bad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M</a:t>
            </a:r>
            <a:r>
              <a:rPr lang="en-US" dirty="0" smtClean="0"/>
              <a:t> be the length of string A, and </a:t>
            </a:r>
            <a:r>
              <a:rPr lang="en-US" i="1" dirty="0" smtClean="0"/>
              <a:t>N </a:t>
            </a:r>
            <a:r>
              <a:rPr lang="en-US" dirty="0" smtClean="0"/>
              <a:t>be the length of string P.</a:t>
            </a:r>
          </a:p>
          <a:p>
            <a:r>
              <a:rPr lang="en-US" dirty="0" smtClean="0"/>
              <a:t>The first version of string search has running time </a:t>
            </a:r>
            <a:r>
              <a:rPr lang="el-GR" i="1" dirty="0" smtClean="0"/>
              <a:t>Θ</a:t>
            </a:r>
            <a:r>
              <a:rPr lang="en-US" i="1" dirty="0" smtClean="0"/>
              <a:t>(MN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second version </a:t>
            </a:r>
            <a:r>
              <a:rPr lang="en-US" dirty="0"/>
              <a:t>of string search has running time </a:t>
            </a:r>
            <a:r>
              <a:rPr lang="el-GR" i="1" dirty="0" smtClean="0"/>
              <a:t>Θ</a:t>
            </a:r>
            <a:r>
              <a:rPr lang="en-US" i="1" dirty="0" smtClean="0"/>
              <a:t>(M</a:t>
            </a:r>
            <a:r>
              <a:rPr lang="el-GR" i="1" dirty="0" smtClean="0"/>
              <a:t>*(Μ+</a:t>
            </a:r>
            <a:r>
              <a:rPr lang="en-US" i="1" dirty="0" smtClean="0"/>
              <a:t>N)</a:t>
            </a:r>
            <a:r>
              <a:rPr lang="el-GR" i="1" dirty="0" smtClean="0"/>
              <a:t>)</a:t>
            </a:r>
            <a:r>
              <a:rPr lang="el-GR" dirty="0" smtClean="0"/>
              <a:t>. </a:t>
            </a:r>
            <a:r>
              <a:rPr lang="en-US" dirty="0" smtClean="0"/>
              <a:t>Assuming M &gt; N, this is </a:t>
            </a:r>
            <a:r>
              <a:rPr lang="el-GR" i="1" dirty="0" smtClean="0"/>
              <a:t>Θ(Μ</a:t>
            </a:r>
            <a:r>
              <a:rPr lang="el-GR" i="1" baseline="30000" dirty="0" smtClean="0"/>
              <a:t>2</a:t>
            </a:r>
            <a:r>
              <a:rPr lang="el-GR" i="1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That is a huge </a:t>
            </a:r>
            <a:r>
              <a:rPr lang="en-US" dirty="0" smtClean="0"/>
              <a:t>difference</a:t>
            </a:r>
            <a:r>
              <a:rPr lang="el-GR" dirty="0" smtClean="0"/>
              <a:t> </a:t>
            </a:r>
            <a:r>
              <a:rPr lang="en-US" dirty="0" smtClean="0"/>
              <a:t>over </a:t>
            </a:r>
            <a:r>
              <a:rPr lang="el-GR" dirty="0" smtClean="0"/>
              <a:t>Θ</a:t>
            </a:r>
            <a:r>
              <a:rPr lang="en-US" dirty="0" smtClean="0"/>
              <a:t>(MN), when M &gt;&gt; N.</a:t>
            </a:r>
            <a:endParaRPr lang="en-US" dirty="0" smtClean="0"/>
          </a:p>
          <a:p>
            <a:r>
              <a:rPr lang="en-US" dirty="0" smtClean="0"/>
              <a:t>If M = 1 million (size of a book), N = 10 (size of a word):</a:t>
            </a:r>
          </a:p>
          <a:p>
            <a:pPr lvl="1"/>
            <a:r>
              <a:rPr lang="en-US" dirty="0" smtClean="0"/>
              <a:t>The second version is 1 million times slower.</a:t>
            </a:r>
          </a:p>
          <a:p>
            <a:pPr lvl="1"/>
            <a:r>
              <a:rPr lang="en-US" dirty="0" smtClean="0"/>
              <a:t>If the first version takes 0.1 seconds to run, the second version takes 100,000 seconds, which is about 28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5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lists, and strings are data types appropriate for storing </a:t>
            </a:r>
            <a:r>
              <a:rPr lang="en-US" i="1" dirty="0" smtClean="0"/>
              <a:t>sequences</a:t>
            </a:r>
            <a:r>
              <a:rPr lang="en-US" dirty="0" smtClean="0"/>
              <a:t> of values.</a:t>
            </a:r>
          </a:p>
          <a:p>
            <a:r>
              <a:rPr lang="en-US" dirty="0" smtClean="0"/>
              <a:t>Some times, the data is more naturally organized in two dimensions, and want to </a:t>
            </a:r>
            <a:r>
              <a:rPr lang="en-US" dirty="0"/>
              <a:t>access each value by </a:t>
            </a:r>
            <a:r>
              <a:rPr lang="en-US" dirty="0" smtClean="0"/>
              <a:t>specifying the row </a:t>
            </a:r>
            <a:r>
              <a:rPr lang="en-US" dirty="0"/>
              <a:t>and </a:t>
            </a:r>
            <a:r>
              <a:rPr lang="en-US" dirty="0" smtClean="0"/>
              <a:t>column.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Mathematical matrices of M rows and N columns..</a:t>
            </a:r>
          </a:p>
          <a:p>
            <a:pPr lvl="1"/>
            <a:r>
              <a:rPr lang="en-US" dirty="0" smtClean="0"/>
              <a:t>A course gradebook may have one column per assignment and one row per student. </a:t>
            </a:r>
          </a:p>
          <a:p>
            <a:pPr lvl="1"/>
            <a:r>
              <a:rPr lang="en-US" dirty="0" smtClean="0"/>
              <a:t>A black-and-white (also called grayscale) image is specified as a 2D array of numbers between 0 and 255. Each number specifies the brightness at a specific image location (pixel).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77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malloc2d</a:t>
            </a:r>
            <a:r>
              <a:rPr lang="en-US" dirty="0" smtClean="0"/>
              <a:t> that is the equivalent of </a:t>
            </a:r>
            <a:r>
              <a:rPr lang="en-US" b="1" dirty="0" err="1" smtClean="0"/>
              <a:t>malloc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37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malloc2d</a:t>
            </a:r>
            <a:r>
              <a:rPr lang="en-US" dirty="0" smtClean="0"/>
              <a:t> that is the equivalent of </a:t>
            </a:r>
            <a:r>
              <a:rPr lang="en-US" b="1" dirty="0" err="1" smtClean="0"/>
              <a:t>malloc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malloc2d(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121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 malloc2d(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result[row]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(columns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28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smtClean="0"/>
              <a:t>Allocating Memory for a 2D Array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** malloc2d(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result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result[row]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(columns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Linear to the number of rows. In other </a:t>
            </a:r>
            <a:r>
              <a:rPr lang="en-US" sz="2000" smtClean="0">
                <a:cs typeface="Courier New" panose="02070309020205020404" pitchFamily="49" charset="0"/>
              </a:rPr>
              <a:t>word, O(rows).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70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 smtClean="0"/>
              <a:t>Deallocating</a:t>
            </a:r>
            <a:r>
              <a:rPr lang="en-US" dirty="0" smtClean="0"/>
              <a:t> Memory for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free2d</a:t>
            </a:r>
            <a:r>
              <a:rPr lang="en-US" dirty="0" smtClean="0"/>
              <a:t> that is the equivalent of </a:t>
            </a:r>
            <a:r>
              <a:rPr lang="en-US" b="1" dirty="0" smtClean="0"/>
              <a:t>free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2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strings, in general (independent of C)?</a:t>
            </a:r>
          </a:p>
          <a:p>
            <a:pPr lvl="1"/>
            <a:r>
              <a:rPr lang="en-US" dirty="0" smtClean="0"/>
              <a:t>Data structures that store text.</a:t>
            </a:r>
          </a:p>
          <a:p>
            <a:r>
              <a:rPr lang="en-US" dirty="0" smtClean="0"/>
              <a:t>Why do we care about strings?</a:t>
            </a:r>
          </a:p>
          <a:p>
            <a:pPr lvl="1"/>
            <a:r>
              <a:rPr lang="en-US" dirty="0" smtClean="0"/>
              <a:t>Indispensable for text processing.</a:t>
            </a:r>
          </a:p>
          <a:p>
            <a:pPr lvl="1"/>
            <a:r>
              <a:rPr lang="en-US" dirty="0" smtClean="0"/>
              <a:t>Ubiquitous in programming.</a:t>
            </a:r>
          </a:p>
          <a:p>
            <a:r>
              <a:rPr lang="en-US" dirty="0" smtClean="0"/>
              <a:t>Strings can be implemented in various ways.</a:t>
            </a:r>
          </a:p>
          <a:p>
            <a:r>
              <a:rPr lang="en-US" dirty="0" smtClean="0"/>
              <a:t>For the purposes of the textbook and this course, we will use a specific definition: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string</a:t>
            </a:r>
            <a:r>
              <a:rPr lang="en-US" dirty="0" smtClean="0"/>
              <a:t> is an array of characters, that contains the NULL character (ASCII code 0) at the end.</a:t>
            </a:r>
          </a:p>
          <a:p>
            <a:pPr lvl="1"/>
            <a:r>
              <a:rPr lang="en-US" dirty="0" smtClean="0"/>
              <a:t>The NULL character can ONLY appear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631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 smtClean="0"/>
              <a:t>Deallocating</a:t>
            </a:r>
            <a:r>
              <a:rPr lang="en-US" dirty="0" smtClean="0"/>
              <a:t> Memory for a 2D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write a function </a:t>
            </a:r>
            <a:r>
              <a:rPr lang="en-US" b="1" dirty="0" smtClean="0"/>
              <a:t>free2d</a:t>
            </a:r>
            <a:r>
              <a:rPr lang="en-US" dirty="0" smtClean="0"/>
              <a:t> that is the equivalent of </a:t>
            </a:r>
            <a:r>
              <a:rPr lang="en-US" b="1" dirty="0" smtClean="0"/>
              <a:t>free</a:t>
            </a:r>
            <a:r>
              <a:rPr lang="en-US" dirty="0" smtClean="0"/>
              <a:t> for 2D arrays.</a:t>
            </a:r>
          </a:p>
          <a:p>
            <a:endParaRPr lang="en-US" b="1" dirty="0"/>
          </a:p>
          <a:p>
            <a:r>
              <a:rPr lang="en-US" dirty="0" smtClean="0"/>
              <a:t>What should the function take as input, what should it return as result?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free2d(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columns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527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/>
              <a:t>Deallocating</a:t>
            </a:r>
            <a:r>
              <a:rPr lang="en-US" dirty="0"/>
              <a:t> Memory for a 2D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free2d(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free(array[row]);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free(array);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Note: the </a:t>
            </a:r>
            <a:r>
              <a:rPr lang="en-US" sz="2400" b="1" dirty="0" smtClean="0">
                <a:cs typeface="Courier New" panose="02070309020205020404" pitchFamily="49" charset="0"/>
              </a:rPr>
              <a:t>columns</a:t>
            </a:r>
            <a:r>
              <a:rPr lang="en-US" sz="2400" dirty="0" smtClean="0">
                <a:cs typeface="Courier New" panose="02070309020205020404" pitchFamily="49" charset="0"/>
              </a:rPr>
              <a:t> argument is not used. Why pass it as an argument then?</a:t>
            </a:r>
            <a:br>
              <a:rPr lang="en-US" sz="2400" dirty="0" smtClean="0">
                <a:cs typeface="Courier New" panose="02070309020205020404" pitchFamily="49" charset="0"/>
              </a:rPr>
            </a:br>
            <a:endParaRPr lang="en-US" sz="2400" dirty="0" smtClean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87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143000"/>
          </a:xfrm>
        </p:spPr>
        <p:txBody>
          <a:bodyPr/>
          <a:lstStyle/>
          <a:p>
            <a:r>
              <a:rPr lang="en-US" dirty="0" err="1"/>
              <a:t>Deallocating</a:t>
            </a:r>
            <a:r>
              <a:rPr lang="en-US" dirty="0"/>
              <a:t> Memory for a 2D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free2d(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columns)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free(array[row]);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free(array);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Note: the </a:t>
            </a:r>
            <a:r>
              <a:rPr lang="en-US" sz="2400" b="1" dirty="0" smtClean="0">
                <a:cs typeface="Courier New" panose="02070309020205020404" pitchFamily="49" charset="0"/>
              </a:rPr>
              <a:t>columns</a:t>
            </a:r>
            <a:r>
              <a:rPr lang="en-US" sz="2400" dirty="0" smtClean="0">
                <a:cs typeface="Courier New" panose="02070309020205020404" pitchFamily="49" charset="0"/>
              </a:rPr>
              <a:t> argument is not used. However, by passing it as an argument we allow different implementations later (e.g., indexing first by column and second by row).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What is the time complexity of this?  O(rows) again.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597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2D Arrays: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printMatrix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array,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row, col;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(col = 0; col 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col++)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("%5d", array[row][col]);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63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2D Arrays: Adding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addMatrices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B,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rows,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result = malloc2d(rows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row, col;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(row = 0; row &lt; rows; row++)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for (col = 0; col &lt; columns; col++)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result[row][col] = A[row][col] + B[row][col];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78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Complicated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Usign</a:t>
            </a:r>
            <a:r>
              <a:rPr lang="en-US" dirty="0" smtClean="0"/>
              <a:t> arrays, lists and strings, we can build an infinite variety of more complicated data structures.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N-dimensional arrays (for any integer N &gt; 1).</a:t>
            </a:r>
          </a:p>
          <a:p>
            <a:pPr lvl="1"/>
            <a:r>
              <a:rPr lang="en-US" dirty="0" smtClean="0"/>
              <a:t>arrays of strings.</a:t>
            </a:r>
          </a:p>
          <a:p>
            <a:pPr lvl="1"/>
            <a:r>
              <a:rPr lang="en-US" dirty="0" smtClean="0"/>
              <a:t>arrays of lists.</a:t>
            </a:r>
          </a:p>
          <a:p>
            <a:pPr lvl="1"/>
            <a:r>
              <a:rPr lang="en-US" dirty="0" smtClean="0"/>
              <a:t>lists of lists of lists of lists of strings.</a:t>
            </a:r>
          </a:p>
          <a:p>
            <a:pPr lvl="1"/>
            <a:r>
              <a:rPr lang="en-US" dirty="0" smtClean="0"/>
              <a:t>lists of arrays.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404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a fundamental data type.</a:t>
            </a:r>
          </a:p>
          <a:p>
            <a:r>
              <a:rPr lang="en-US" dirty="0" smtClean="0"/>
              <a:t>Graphs are at the core of many algorithms we will cover in this course.</a:t>
            </a:r>
          </a:p>
          <a:p>
            <a:r>
              <a:rPr lang="en-US" dirty="0" smtClean="0"/>
              <a:t>We already saw an example with the Union-Find program.</a:t>
            </a:r>
          </a:p>
          <a:p>
            <a:r>
              <a:rPr lang="en-US" dirty="0" smtClean="0"/>
              <a:t>Other examples:</a:t>
            </a:r>
          </a:p>
          <a:p>
            <a:pPr lvl="1"/>
            <a:r>
              <a:rPr lang="en-US" dirty="0" smtClean="0"/>
              <a:t>road networks</a:t>
            </a:r>
          </a:p>
          <a:p>
            <a:pPr lvl="1"/>
            <a:r>
              <a:rPr lang="en-US" dirty="0" smtClean="0"/>
              <a:t>computer networks</a:t>
            </a:r>
          </a:p>
          <a:p>
            <a:pPr lvl="1"/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game-playing algorithms (e.g., for chess).</a:t>
            </a:r>
          </a:p>
          <a:p>
            <a:pPr lvl="1"/>
            <a:r>
              <a:rPr lang="en-US" dirty="0" smtClean="0"/>
              <a:t>problem-solving algorithms (e.g., for automated proofs).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90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a pair of two vertices in V.</a:t>
            </a:r>
          </a:p>
          <a:p>
            <a:r>
              <a:rPr lang="en-US" dirty="0" smtClean="0"/>
              <a:t>Graphs can be directed or undirected.</a:t>
            </a:r>
          </a:p>
          <a:p>
            <a:r>
              <a:rPr lang="en-US" dirty="0" smtClean="0"/>
              <a:t>In a directed graph, edge (A, B) means that we can go (using that edge) from A to B, but</a:t>
            </a:r>
            <a:r>
              <a:rPr lang="en-US" b="1" dirty="0" smtClean="0"/>
              <a:t> not </a:t>
            </a:r>
            <a:r>
              <a:rPr lang="en-US" dirty="0" smtClean="0"/>
              <a:t>from B to A.</a:t>
            </a:r>
          </a:p>
          <a:p>
            <a:pPr lvl="1"/>
            <a:r>
              <a:rPr lang="en-US" dirty="0" smtClean="0"/>
              <a:t>We can have both edge (A, B) and edge (B, A) if we want to show that A and B are linked in both directions.</a:t>
            </a:r>
          </a:p>
          <a:p>
            <a:r>
              <a:rPr lang="en-US" dirty="0"/>
              <a:t>In </a:t>
            </a:r>
            <a:r>
              <a:rPr lang="en-US" dirty="0" smtClean="0"/>
              <a:t>an undirected </a:t>
            </a:r>
            <a:r>
              <a:rPr lang="en-US" dirty="0"/>
              <a:t>graph, edge (A, B) means that we can go (using that edge) from </a:t>
            </a:r>
            <a:r>
              <a:rPr lang="en-US" dirty="0" smtClean="0"/>
              <a:t>both A </a:t>
            </a:r>
            <a:r>
              <a:rPr lang="en-US" dirty="0"/>
              <a:t>to </a:t>
            </a:r>
            <a:r>
              <a:rPr lang="en-US" dirty="0" smtClean="0"/>
              <a:t>B and B to A.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68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 an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</a:t>
            </a:r>
            <a:br>
              <a:rPr lang="en-US" dirty="0" smtClean="0"/>
            </a:br>
            <a:r>
              <a:rPr lang="en-US" dirty="0" smtClean="0"/>
              <a:t>a pair of two vertices in V.</a:t>
            </a:r>
          </a:p>
          <a:p>
            <a:r>
              <a:rPr lang="en-US" dirty="0" smtClean="0"/>
              <a:t>What is the set of vertices</a:t>
            </a:r>
            <a:br>
              <a:rPr lang="en-US" dirty="0" smtClean="0"/>
            </a:br>
            <a:r>
              <a:rPr lang="en-US" dirty="0" smtClean="0"/>
              <a:t>on the graph shown here?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is the set</a:t>
            </a:r>
            <a:br>
              <a:rPr lang="en-US" dirty="0" smtClean="0"/>
            </a:br>
            <a:r>
              <a:rPr lang="en-US" dirty="0" smtClean="0"/>
              <a:t>of edges?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825028" y="2057400"/>
            <a:ext cx="4199854" cy="3048000"/>
            <a:chOff x="864704" y="3048000"/>
            <a:chExt cx="4199854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30" name="Straight Connector 29"/>
            <p:cNvCxnSpPr>
              <a:stCxn id="5" idx="6"/>
              <a:endCxn id="28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1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5"/>
              <a:endCxn id="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4"/>
              <a:endCxn id="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46037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 an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</a:t>
            </a:r>
            <a:br>
              <a:rPr lang="en-US" dirty="0" smtClean="0"/>
            </a:br>
            <a:r>
              <a:rPr lang="en-US" dirty="0" smtClean="0"/>
              <a:t>a pair of two vertices in V.</a:t>
            </a:r>
          </a:p>
          <a:p>
            <a:r>
              <a:rPr lang="en-US" dirty="0" smtClean="0"/>
              <a:t>What is the set of vertices</a:t>
            </a:r>
            <a:br>
              <a:rPr lang="en-US" dirty="0" smtClean="0"/>
            </a:br>
            <a:r>
              <a:rPr lang="en-US" dirty="0" smtClean="0"/>
              <a:t>on the graph shown here?</a:t>
            </a:r>
          </a:p>
          <a:p>
            <a:pPr lvl="1"/>
            <a:r>
              <a:rPr lang="en-US" dirty="0" smtClean="0"/>
              <a:t>{0, 1, 2, 3, 4, 5, 6, 7}</a:t>
            </a:r>
          </a:p>
          <a:p>
            <a:r>
              <a:rPr lang="en-US" dirty="0" smtClean="0"/>
              <a:t>What is the set</a:t>
            </a:r>
            <a:br>
              <a:rPr lang="en-US" dirty="0" smtClean="0"/>
            </a:br>
            <a:r>
              <a:rPr lang="en-US" dirty="0" smtClean="0"/>
              <a:t>of edges?</a:t>
            </a:r>
          </a:p>
          <a:p>
            <a:pPr lvl="1"/>
            <a:r>
              <a:rPr lang="en-US" dirty="0" smtClean="0"/>
              <a:t>{(0,1), (0,2), (0,5), (0,6), (0, 7), (3, 4), (3, 5),</a:t>
            </a:r>
            <a:br>
              <a:rPr lang="en-US" dirty="0" smtClean="0"/>
            </a:br>
            <a:r>
              <a:rPr lang="en-US" dirty="0" smtClean="0"/>
              <a:t> (4, 5), (4, 6), (4,7)}.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825028" y="2057400"/>
            <a:ext cx="4199854" cy="3048000"/>
            <a:chOff x="864704" y="3048000"/>
            <a:chExt cx="4199854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30" name="Straight Connector 29"/>
            <p:cNvCxnSpPr>
              <a:stCxn id="5" idx="6"/>
              <a:endCxn id="28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1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5"/>
              <a:endCxn id="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4"/>
              <a:endCxn id="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03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definition of strings is limited.</a:t>
            </a:r>
          </a:p>
          <a:p>
            <a:r>
              <a:rPr lang="en-US" dirty="0" smtClean="0"/>
              <a:t>It only supports characters represented in ASCII.</a:t>
            </a:r>
          </a:p>
          <a:p>
            <a:pPr lvl="1"/>
            <a:r>
              <a:rPr lang="en-US" dirty="0" smtClean="0"/>
              <a:t>Multilingual character sets are not supported.</a:t>
            </a:r>
          </a:p>
          <a:p>
            <a:r>
              <a:rPr lang="en-US" dirty="0" smtClean="0"/>
              <a:t>Strings are arrays, meaning that their maximum size has to be fixed when they are created.</a:t>
            </a:r>
          </a:p>
          <a:p>
            <a:r>
              <a:rPr lang="en-US" dirty="0" smtClean="0"/>
              <a:t>However, our definition is sufficient for the purposes of this course.</a:t>
            </a:r>
          </a:p>
          <a:p>
            <a:pPr lvl="1"/>
            <a:r>
              <a:rPr lang="en-US" dirty="0" smtClean="0"/>
              <a:t>The basic algorithms remain the same if we extend the definition to support larger alphabets.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754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Data Type for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design a data type for graphs, the key questions are:</a:t>
            </a:r>
          </a:p>
          <a:p>
            <a:pPr lvl="1"/>
            <a:r>
              <a:rPr lang="en-US" dirty="0" smtClean="0"/>
              <a:t>How do we represent vertices?</a:t>
            </a:r>
          </a:p>
          <a:p>
            <a:pPr lvl="1"/>
            <a:r>
              <a:rPr lang="en-US" dirty="0" smtClean="0"/>
              <a:t>How do we represent edges?</a:t>
            </a:r>
          </a:p>
          <a:p>
            <a:r>
              <a:rPr lang="en-US" dirty="0" smtClean="0"/>
              <a:t>There are multiple ways to answer these questions.</a:t>
            </a:r>
          </a:p>
          <a:p>
            <a:r>
              <a:rPr lang="en-US" dirty="0" smtClean="0"/>
              <a:t>Can you think of some ways to represent vertices and edges?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3296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most general solution, we could make a new data type for vertices.</a:t>
            </a:r>
          </a:p>
          <a:p>
            <a:r>
              <a:rPr lang="en-US" dirty="0" smtClean="0"/>
              <a:t>Each vertex would be a </a:t>
            </a:r>
            <a:r>
              <a:rPr lang="en-US" dirty="0" err="1" smtClean="0"/>
              <a:t>struct</a:t>
            </a:r>
            <a:r>
              <a:rPr lang="en-US" dirty="0" smtClean="0"/>
              <a:t> (object), containing fields such as:</a:t>
            </a:r>
          </a:p>
          <a:p>
            <a:pPr lvl="1"/>
            <a:r>
              <a:rPr lang="en-US" dirty="0" smtClean="0"/>
              <a:t>ID (a description of the vertex that can be an </a:t>
            </a:r>
            <a:r>
              <a:rPr lang="en-US" dirty="0" err="1" smtClean="0"/>
              <a:t>int</a:t>
            </a:r>
            <a:r>
              <a:rPr lang="en-US" dirty="0" smtClean="0"/>
              <a:t>, string, etc.).</a:t>
            </a:r>
          </a:p>
          <a:p>
            <a:pPr lvl="1"/>
            <a:r>
              <a:rPr lang="en-US" dirty="0" smtClean="0"/>
              <a:t>A list of neighboring vertices.</a:t>
            </a:r>
          </a:p>
          <a:p>
            <a:r>
              <a:rPr lang="en-US" dirty="0" smtClean="0"/>
              <a:t>Then, each vertex would be represented as an object of that type.</a:t>
            </a:r>
          </a:p>
          <a:p>
            <a:r>
              <a:rPr lang="en-US" dirty="0" smtClean="0"/>
              <a:t>The graph would need store the list of vertices that it contains.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35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Vertices as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much more simple approach, that is sufficient in many cases:</a:t>
            </a:r>
          </a:p>
          <a:p>
            <a:r>
              <a:rPr lang="en-US" dirty="0" smtClean="0"/>
              <a:t>Vertices are integers from 0 to V - 1 (where V is the number of vertices in the graph).</a:t>
            </a:r>
          </a:p>
          <a:p>
            <a:pPr lvl="1"/>
            <a:r>
              <a:rPr lang="en-US" dirty="0" smtClean="0"/>
              <a:t>More complicated approaches have their own advantages and disadvantages.</a:t>
            </a:r>
          </a:p>
          <a:p>
            <a:r>
              <a:rPr lang="en-US" dirty="0" smtClean="0"/>
              <a:t>This way, the graph object just needs to know how many vertices it contains.</a:t>
            </a:r>
          </a:p>
          <a:p>
            <a:pPr lvl="1"/>
            <a:r>
              <a:rPr lang="en-US" dirty="0" smtClean="0"/>
              <a:t>If graph G has 10 vertices, we know that those vertices are 0, 1, 2, 3, 4, 5, 6, 7, 8, 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11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vertices at opposite ends of an edge are called </a:t>
            </a:r>
            <a:r>
              <a:rPr lang="en-US" b="1" u="sng" dirty="0" smtClean="0"/>
              <a:t>neighbors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Knowing the edges of a graph is the same thing as knowing, for each vertex V of the graph, who the neighbors of V are.</a:t>
            </a:r>
          </a:p>
          <a:p>
            <a:r>
              <a:rPr lang="en-US" dirty="0" smtClean="0"/>
              <a:t>The list of neighbors of vertex V is called the </a:t>
            </a:r>
            <a:r>
              <a:rPr lang="en-US" b="1" u="sng" dirty="0" smtClean="0"/>
              <a:t>adjacency list</a:t>
            </a:r>
            <a:r>
              <a:rPr lang="en-US" dirty="0" smtClean="0"/>
              <a:t> of V.</a:t>
            </a:r>
          </a:p>
          <a:p>
            <a:r>
              <a:rPr lang="en-US" dirty="0" smtClean="0"/>
              <a:t>How can we represent adjacency lists?</a:t>
            </a:r>
          </a:p>
          <a:p>
            <a:pPr lvl="1"/>
            <a:r>
              <a:rPr lang="en-US" dirty="0" smtClean="0"/>
              <a:t>Assume that we represent vertices as integers from 1 to V-1.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21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V vertices, represented as integers from 0 to V-1.</a:t>
            </a:r>
          </a:p>
          <a:p>
            <a:r>
              <a:rPr lang="en-US" dirty="0" smtClean="0"/>
              <a:t>We can represent adjacencies using a 2D binary matrix A, of size V*V.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][V</a:t>
            </a:r>
            <a:r>
              <a:rPr lang="en-US" baseline="-25000" dirty="0" smtClean="0"/>
              <a:t>2</a:t>
            </a:r>
            <a:r>
              <a:rPr lang="en-US" dirty="0" smtClean="0"/>
              <a:t>] = 1 if and only if there is an edge connecting vertices 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/>
              <a:t>A[V</a:t>
            </a:r>
            <a:r>
              <a:rPr lang="en-US" baseline="-25000" dirty="0"/>
              <a:t>1</a:t>
            </a:r>
            <a:r>
              <a:rPr lang="en-US" dirty="0"/>
              <a:t>][V</a:t>
            </a:r>
            <a:r>
              <a:rPr lang="en-US" baseline="-25000" dirty="0"/>
              <a:t>2</a:t>
            </a:r>
            <a:r>
              <a:rPr lang="en-US" dirty="0"/>
              <a:t>] = </a:t>
            </a:r>
            <a:r>
              <a:rPr lang="en-US" dirty="0" smtClean="0"/>
              <a:t>0 otherwise (if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are not connected by an edge).</a:t>
            </a:r>
          </a:p>
          <a:p>
            <a:r>
              <a:rPr lang="en-US" dirty="0" smtClean="0"/>
              <a:t>How much memory does that take?</a:t>
            </a:r>
          </a:p>
          <a:p>
            <a:r>
              <a:rPr lang="en-US" dirty="0" smtClean="0"/>
              <a:t>How much time does it take to add, remove, or check the status of </a:t>
            </a:r>
            <a:r>
              <a:rPr lang="en-US" smtClean="0"/>
              <a:t>an edge?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296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V vertices, represented as integers from 0 to V-1.</a:t>
            </a:r>
          </a:p>
          <a:p>
            <a:r>
              <a:rPr lang="en-US" dirty="0" smtClean="0"/>
              <a:t>We can represent adjacencies using a 2D binary matrix A, of size V*V.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][V</a:t>
            </a:r>
            <a:r>
              <a:rPr lang="en-US" baseline="-25000" dirty="0" smtClean="0"/>
              <a:t>2</a:t>
            </a:r>
            <a:r>
              <a:rPr lang="en-US" dirty="0" smtClean="0"/>
              <a:t>] = 1 if and only if there is an edge connecting vertices 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/>
              <a:t>A[V</a:t>
            </a:r>
            <a:r>
              <a:rPr lang="en-US" baseline="-25000" dirty="0"/>
              <a:t>1</a:t>
            </a:r>
            <a:r>
              <a:rPr lang="en-US" dirty="0"/>
              <a:t>][V</a:t>
            </a:r>
            <a:r>
              <a:rPr lang="en-US" baseline="-25000" dirty="0"/>
              <a:t>2</a:t>
            </a:r>
            <a:r>
              <a:rPr lang="en-US" dirty="0"/>
              <a:t>] = </a:t>
            </a:r>
            <a:r>
              <a:rPr lang="en-US" dirty="0" smtClean="0"/>
              <a:t>0 otherwise (if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are not connected by an edge).</a:t>
            </a:r>
          </a:p>
          <a:p>
            <a:r>
              <a:rPr lang="en-US" dirty="0" smtClean="0"/>
              <a:t>How much memory does that take? O(V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How much time does it take to add, remove, or check the status of an edge? O(1).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6899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matrix representation?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76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matrix representation?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number_of_vertices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adjacencies;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g-&gt;adjacencies[v1][v2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826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matrix representation?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&gt;adjacencies[v1][v2] = 1;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g-&gt;adjacencies[v2][v1] = 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&gt;adjacencies[v1][v2]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&gt;adjacencies[v2][v1]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880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space does this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3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arrays. However, logically, we treat strings as different data structures.</a:t>
            </a:r>
          </a:p>
          <a:p>
            <a:r>
              <a:rPr lang="en-US" dirty="0" smtClean="0"/>
              <a:t>Why </a:t>
            </a:r>
            <a:r>
              <a:rPr lang="en-US" dirty="0"/>
              <a:t>are strings different than arrays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172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space does this take?</a:t>
            </a:r>
          </a:p>
          <a:p>
            <a:pPr lvl="1"/>
            <a:r>
              <a:rPr lang="en-US" dirty="0" smtClean="0"/>
              <a:t>O(E), where E is the number of edges.</a:t>
            </a:r>
          </a:p>
          <a:p>
            <a:r>
              <a:rPr lang="en-US" dirty="0" smtClean="0"/>
              <a:t>If the graph is relatively sparse, and E &lt;&lt; V</a:t>
            </a:r>
            <a:r>
              <a:rPr lang="en-US" baseline="30000" dirty="0" smtClean="0"/>
              <a:t>2</a:t>
            </a:r>
            <a:r>
              <a:rPr lang="en-US" dirty="0" smtClean="0"/>
              <a:t>, this can be a significant advantage.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835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time does it take to check if an edge exists or not?</a:t>
            </a:r>
          </a:p>
          <a:p>
            <a:pPr lvl="1"/>
            <a:r>
              <a:rPr lang="en-US" dirty="0" smtClean="0"/>
              <a:t>Worst case: O(V). Each vertex can have up to V-1 neighbors, and we may need to go through all of them to see if an edge exists.</a:t>
            </a:r>
          </a:p>
          <a:p>
            <a:pPr lvl="1"/>
            <a:r>
              <a:rPr lang="en-US" dirty="0" smtClean="0"/>
              <a:t>For sparse graphs, the behavior can be much better. If let’s say each vertex has at most 10 neighbors, then we can check if an edge exists much faster.</a:t>
            </a:r>
          </a:p>
          <a:p>
            <a:pPr lvl="1"/>
            <a:r>
              <a:rPr lang="en-US" dirty="0" smtClean="0"/>
              <a:t>Either way, slower than using adjacency matrices.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435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time does it take to remove an edge?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time does it take to add an edge?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266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alternative to representing adjacencies using a 2D array is to save adjacencies as an array A of lists.</a:t>
            </a:r>
          </a:p>
          <a:p>
            <a:r>
              <a:rPr lang="en-US" dirty="0" smtClean="0"/>
              <a:t>A[V</a:t>
            </a:r>
            <a:r>
              <a:rPr lang="en-US" baseline="-25000" dirty="0" smtClean="0"/>
              <a:t>1</a:t>
            </a:r>
            <a:r>
              <a:rPr lang="en-US" dirty="0" smtClean="0"/>
              <a:t>] is a list containing the neighbors of vertex V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much time does it take to remove an edge?</a:t>
            </a:r>
          </a:p>
          <a:p>
            <a:pPr lvl="1"/>
            <a:r>
              <a:rPr lang="en-US" dirty="0" smtClean="0"/>
              <a:t>Same as for checking if an edge exists.</a:t>
            </a:r>
          </a:p>
          <a:p>
            <a:r>
              <a:rPr lang="en-US" dirty="0" smtClean="0"/>
              <a:t>How much time does it take to add an edge?</a:t>
            </a:r>
          </a:p>
          <a:p>
            <a:pPr lvl="1"/>
            <a:r>
              <a:rPr lang="en-US" dirty="0" smtClean="0"/>
              <a:t>Same as for checking if an edge exists.</a:t>
            </a:r>
          </a:p>
          <a:p>
            <a:pPr lvl="1"/>
            <a:r>
              <a:rPr lang="en-US" dirty="0" smtClean="0"/>
              <a:t>Why? Because if the edge already exists, we should not duplicate it.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50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removeEdge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...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788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Defining the object type itself: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number_of_vertices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 * adjacencies;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776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Checking if an edge exists: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link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(n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g-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]-&gt;first); 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!= NULL; n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linkNext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linkItem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 == v2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1;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079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Adding a new edge:</a:t>
            </a: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addEdge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(graph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!(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edgeExists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(g, v1, v2))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insertAtBeginning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(g-&gt;adjacencies[v1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insertAtBeginning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(g-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&gt;adjacencies[v2],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(v1));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864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in C a data type for a graph, using the adjacency list representation?</a:t>
            </a:r>
          </a:p>
          <a:p>
            <a:r>
              <a:rPr lang="en-US" dirty="0" smtClean="0"/>
              <a:t>Removing an edge:  see posted file </a:t>
            </a:r>
            <a:r>
              <a:rPr lang="en-US" dirty="0" err="1" smtClean="0"/>
              <a:t>graph_lists.c</a:t>
            </a:r>
            <a:endParaRPr lang="en-US" dirty="0" smtClean="0"/>
          </a:p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removeEdge</a:t>
            </a:r>
            <a:r>
              <a:rPr lang="en-US" dirty="0" smtClean="0"/>
              <a:t>(V1, V2)</a:t>
            </a:r>
          </a:p>
          <a:p>
            <a:pPr lvl="1"/>
            <a:r>
              <a:rPr lang="en-US" dirty="0" smtClean="0"/>
              <a:t>Go through adjacency list of V1, remove link corresponding to V2</a:t>
            </a:r>
          </a:p>
          <a:p>
            <a:pPr lvl="1"/>
            <a:r>
              <a:rPr lang="en-US" dirty="0"/>
              <a:t>Go through adjacency list of </a:t>
            </a:r>
            <a:r>
              <a:rPr lang="en-US" dirty="0" smtClean="0"/>
              <a:t>V2, </a:t>
            </a:r>
            <a:r>
              <a:rPr lang="en-US" dirty="0"/>
              <a:t>remove link corresponding to </a:t>
            </a:r>
            <a:r>
              <a:rPr lang="en-US" dirty="0" smtClean="0"/>
              <a:t>V1.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52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Matrices vs. 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Suppose we have a graph with:</a:t>
            </a:r>
          </a:p>
          <a:p>
            <a:pPr lvl="1"/>
            <a:r>
              <a:rPr lang="en-US" dirty="0" smtClean="0"/>
              <a:t>10 million vertices.</a:t>
            </a:r>
          </a:p>
          <a:p>
            <a:pPr lvl="1"/>
            <a:r>
              <a:rPr lang="en-US" dirty="0" smtClean="0"/>
              <a:t>Each vertex has at most 20 neighbors.</a:t>
            </a:r>
          </a:p>
          <a:p>
            <a:r>
              <a:rPr lang="en-US" dirty="0" smtClean="0"/>
              <a:t>Which of the two graph representations would you choose?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0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arrays. However, logically, we treat strings as different data structures.</a:t>
            </a:r>
          </a:p>
          <a:p>
            <a:r>
              <a:rPr lang="en-US" dirty="0" smtClean="0"/>
              <a:t>Why </a:t>
            </a:r>
            <a:r>
              <a:rPr lang="en-US" dirty="0"/>
              <a:t>are strings different than arrays?</a:t>
            </a:r>
          </a:p>
          <a:p>
            <a:pPr lvl="1"/>
            <a:r>
              <a:rPr lang="en-US" dirty="0"/>
              <a:t>The length of an array is </a:t>
            </a:r>
            <a:r>
              <a:rPr lang="en-US" dirty="0" smtClean="0"/>
              <a:t>defined as the length that we specify when we create the array.</a:t>
            </a:r>
            <a:endParaRPr lang="en-US" dirty="0"/>
          </a:p>
          <a:p>
            <a:pPr lvl="1"/>
            <a:r>
              <a:rPr lang="en-US" dirty="0"/>
              <a:t>The length of a string </a:t>
            </a:r>
            <a:r>
              <a:rPr lang="en-US" dirty="0" smtClean="0"/>
              <a:t>is defined to be the position </a:t>
            </a:r>
            <a:r>
              <a:rPr lang="en-US" dirty="0"/>
              <a:t>of the </a:t>
            </a:r>
            <a:r>
              <a:rPr lang="en-US" dirty="0" smtClean="0"/>
              <a:t>first occurrence of the NULL </a:t>
            </a:r>
            <a:r>
              <a:rPr lang="en-US" dirty="0"/>
              <a:t>character.</a:t>
            </a:r>
          </a:p>
          <a:p>
            <a:r>
              <a:rPr lang="en-US" dirty="0" smtClean="0"/>
              <a:t>Obviously, if a string is an array, the MAXIMUM size of the string must still be declared at creation time.</a:t>
            </a:r>
          </a:p>
          <a:p>
            <a:r>
              <a:rPr lang="en-US" dirty="0" smtClean="0"/>
              <a:t>However, when we talk about the "length" of the string, we only care about the position of the first occurrence of the NULL character.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028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Matrices vs. Adjacency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Suppose we have a graph with:</a:t>
            </a:r>
          </a:p>
          <a:p>
            <a:pPr lvl="1"/>
            <a:r>
              <a:rPr lang="en-US" dirty="0" smtClean="0"/>
              <a:t>10 million vertices.</a:t>
            </a:r>
          </a:p>
          <a:p>
            <a:pPr lvl="1"/>
            <a:r>
              <a:rPr lang="en-US" dirty="0" smtClean="0"/>
              <a:t>Each vertex has at most 20 neighbors.</a:t>
            </a:r>
          </a:p>
          <a:p>
            <a:r>
              <a:rPr lang="en-US" dirty="0" smtClean="0"/>
              <a:t>Adjacency matrices: we need at least 100 trillion bits of memory, so at least 12.5TB of memory.</a:t>
            </a:r>
          </a:p>
          <a:p>
            <a:r>
              <a:rPr lang="en-US" dirty="0" smtClean="0"/>
              <a:t>Adjacency lists: in total, they would store at most 200 million items. </a:t>
            </a:r>
            <a:r>
              <a:rPr lang="en-US" smtClean="0"/>
              <a:t>With 8 </a:t>
            </a:r>
            <a:r>
              <a:rPr lang="en-US" dirty="0" smtClean="0"/>
              <a:t>bytes per item (as an example), this </a:t>
            </a:r>
            <a:r>
              <a:rPr lang="en-US" smtClean="0"/>
              <a:t>takes 1.6 Gigabytes.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828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Out Posted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graphs.h</a:t>
            </a:r>
            <a:r>
              <a:rPr lang="en-US" dirty="0" smtClean="0"/>
              <a:t>: defines an abstract interface for basic graph functions.</a:t>
            </a:r>
          </a:p>
          <a:p>
            <a:r>
              <a:rPr lang="en-US" b="1" dirty="0" err="1" smtClean="0"/>
              <a:t>graphs_matrix.c</a:t>
            </a:r>
            <a:r>
              <a:rPr lang="en-US" dirty="0" smtClean="0"/>
              <a:t>: implements the abstract interface of </a:t>
            </a:r>
            <a:r>
              <a:rPr lang="en-US" dirty="0" err="1" smtClean="0"/>
              <a:t>graphs.h</a:t>
            </a:r>
            <a:r>
              <a:rPr lang="en-US" smtClean="0"/>
              <a:t>, </a:t>
            </a:r>
            <a:r>
              <a:rPr lang="en-US" dirty="0" smtClean="0"/>
              <a:t>using an adjacency matrix.</a:t>
            </a:r>
          </a:p>
          <a:p>
            <a:r>
              <a:rPr lang="en-US" b="1" dirty="0" err="1" smtClean="0"/>
              <a:t>graphs_list.c</a:t>
            </a:r>
            <a:r>
              <a:rPr lang="en-US" dirty="0"/>
              <a:t>: </a:t>
            </a:r>
            <a:r>
              <a:rPr lang="en-US" dirty="0" smtClean="0"/>
              <a:t>also implements </a:t>
            </a:r>
            <a:r>
              <a:rPr lang="en-US" dirty="0"/>
              <a:t>the abstract interface of </a:t>
            </a:r>
            <a:r>
              <a:rPr lang="en-US" dirty="0" err="1" smtClean="0"/>
              <a:t>graphs.h</a:t>
            </a:r>
            <a:r>
              <a:rPr lang="en-US" dirty="0" smtClean="0"/>
              <a:t>, </a:t>
            </a:r>
            <a:r>
              <a:rPr lang="en-US" dirty="0"/>
              <a:t>using </a:t>
            </a:r>
            <a:r>
              <a:rPr lang="en-US" dirty="0" smtClean="0"/>
              <a:t>adjacency lists.</a:t>
            </a:r>
          </a:p>
          <a:p>
            <a:r>
              <a:rPr lang="en-US" b="1" dirty="0" err="1" smtClean="0"/>
              <a:t>graphs_main</a:t>
            </a:r>
            <a:r>
              <a:rPr lang="en-US" b="1" dirty="0" smtClean="0"/>
              <a:t>:</a:t>
            </a:r>
            <a:r>
              <a:rPr lang="en-US" dirty="0" smtClean="0"/>
              <a:t> a test program, that can be compiled with </a:t>
            </a:r>
            <a:r>
              <a:rPr lang="en-US" b="1" dirty="0" smtClean="0"/>
              <a:t>either </a:t>
            </a:r>
            <a:r>
              <a:rPr lang="en-US" dirty="0" err="1" smtClean="0"/>
              <a:t>graphs_matrix.c</a:t>
            </a:r>
            <a:r>
              <a:rPr lang="en-US" dirty="0" smtClean="0"/>
              <a:t> or </a:t>
            </a:r>
            <a:r>
              <a:rPr lang="en-US" dirty="0" err="1" smtClean="0"/>
              <a:t>graphs_list.c</a:t>
            </a:r>
            <a:r>
              <a:rPr lang="en-US" dirty="0" smtClean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Strings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 * s1 = "Monday";</a:t>
            </a:r>
          </a:p>
          <a:p>
            <a:pPr marL="0" indent="0">
              <a:buNone/>
            </a:pPr>
            <a:r>
              <a:rPr lang="en-US" dirty="0" smtClean="0"/>
              <a:t>char * s2 = </a:t>
            </a:r>
            <a:r>
              <a:rPr lang="en-US" dirty="0" err="1" smtClean="0"/>
              <a:t>malloc</a:t>
            </a:r>
            <a:r>
              <a:rPr lang="en-US" dirty="0" smtClean="0"/>
              <a:t>(1000 * </a:t>
            </a:r>
            <a:r>
              <a:rPr lang="en-US" dirty="0" err="1" smtClean="0"/>
              <a:t>sizeof</a:t>
            </a:r>
            <a:r>
              <a:rPr lang="en-US" dirty="0" smtClean="0"/>
              <a:t>(char));</a:t>
            </a:r>
          </a:p>
          <a:p>
            <a:pPr marL="0" indent="0">
              <a:buNone/>
            </a:pPr>
            <a:r>
              <a:rPr lang="en-US" dirty="0" err="1" smtClean="0"/>
              <a:t>strcpy</a:t>
            </a:r>
            <a:r>
              <a:rPr lang="en-US" dirty="0" smtClean="0"/>
              <a:t>(s2, "hello");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s1[0] == ???      s2[4] = ???      s2[5] = ???</a:t>
            </a:r>
            <a:endParaRPr lang="en-US" sz="20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</a:t>
            </a:r>
            <a:r>
              <a:rPr lang="en-US" dirty="0"/>
              <a:t>is the length of s1? </a:t>
            </a:r>
            <a:endParaRPr lang="en-US" dirty="0" smtClean="0"/>
          </a:p>
          <a:p>
            <a:r>
              <a:rPr lang="en-US" dirty="0" smtClean="0"/>
              <a:t>What is the length of s2?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76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Strings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 * s1 = "Monday";</a:t>
            </a:r>
          </a:p>
          <a:p>
            <a:pPr marL="0" indent="0">
              <a:buNone/>
            </a:pPr>
            <a:r>
              <a:rPr lang="en-US" dirty="0" smtClean="0"/>
              <a:t>char * s2 = </a:t>
            </a:r>
            <a:r>
              <a:rPr lang="en-US" dirty="0" err="1" smtClean="0"/>
              <a:t>malloc</a:t>
            </a:r>
            <a:r>
              <a:rPr lang="en-US" dirty="0" smtClean="0"/>
              <a:t>(1000 * </a:t>
            </a:r>
            <a:r>
              <a:rPr lang="en-US" dirty="0" err="1" smtClean="0"/>
              <a:t>sizeof</a:t>
            </a:r>
            <a:r>
              <a:rPr lang="en-US" dirty="0" smtClean="0"/>
              <a:t>(char));</a:t>
            </a:r>
          </a:p>
          <a:p>
            <a:pPr marL="0" indent="0">
              <a:buNone/>
            </a:pPr>
            <a:r>
              <a:rPr lang="en-US" dirty="0" err="1" smtClean="0"/>
              <a:t>strcpy</a:t>
            </a:r>
            <a:r>
              <a:rPr lang="en-US" dirty="0" smtClean="0"/>
              <a:t>(s2, "hello");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s1[0] == 'M'      s2[4] = 'o'      s2[5] = '\0' = 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What </a:t>
            </a:r>
            <a:r>
              <a:rPr lang="en-US" dirty="0"/>
              <a:t>is the length of s1? 6</a:t>
            </a:r>
            <a:endParaRPr lang="en-US" dirty="0" smtClean="0"/>
          </a:p>
          <a:p>
            <a:r>
              <a:rPr lang="en-US" dirty="0" smtClean="0"/>
              <a:t>What is the length of s2? 5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length</a:t>
            </a:r>
            <a:r>
              <a:rPr lang="en-US" dirty="0" smtClean="0"/>
              <a:t> of a string is the number of characters, up to and </a:t>
            </a:r>
            <a:r>
              <a:rPr lang="en-US" b="1" u="sng" dirty="0" smtClean="0"/>
              <a:t>not including</a:t>
            </a:r>
            <a:r>
              <a:rPr lang="en-US" dirty="0" smtClean="0"/>
              <a:t> the first occurrence of the NULL character.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5039</Words>
  <Application>Microsoft Office PowerPoint</Application>
  <PresentationFormat>On-screen Show (4:3)</PresentationFormat>
  <Paragraphs>747</Paragraphs>
  <Slides>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PowerPoint Presentation</vt:lpstr>
      <vt:lpstr>Strings</vt:lpstr>
      <vt:lpstr>Strings</vt:lpstr>
      <vt:lpstr>Strings</vt:lpstr>
      <vt:lpstr>Limitations of Definition</vt:lpstr>
      <vt:lpstr>Strings and Arrays</vt:lpstr>
      <vt:lpstr>Strings and Arrays</vt:lpstr>
      <vt:lpstr>Some Strings in C</vt:lpstr>
      <vt:lpstr>Some Strings in C</vt:lpstr>
      <vt:lpstr>strlen: Counting String Length</vt:lpstr>
      <vt:lpstr>strlen: Counting String Length</vt:lpstr>
      <vt:lpstr>strlen: Counting String Length</vt:lpstr>
      <vt:lpstr>strcpy: Making a String Copy</vt:lpstr>
      <vt:lpstr>strcpy: Making a String Copy</vt:lpstr>
      <vt:lpstr>strcpy: Making a String Copy</vt:lpstr>
      <vt:lpstr>copy_string: Alternative for strcpy</vt:lpstr>
      <vt:lpstr>copy_string: Alternative for strcpy</vt:lpstr>
      <vt:lpstr>strcmp: Comparing Two Strings</vt:lpstr>
      <vt:lpstr>strcmp: Comparing Two Strings</vt:lpstr>
      <vt:lpstr>strcmp: Comparing Two Strings</vt:lpstr>
      <vt:lpstr>String Equality</vt:lpstr>
      <vt:lpstr>strncmp: Fixed-Length Comparisons</vt:lpstr>
      <vt:lpstr>strncmp: Fixed-Length Comparisons</vt:lpstr>
      <vt:lpstr>strncmp: Fixed-Length Comparisons</vt:lpstr>
      <vt:lpstr>strcat: String Concatenation</vt:lpstr>
      <vt:lpstr>strcat: String Concatenation</vt:lpstr>
      <vt:lpstr>strcat: String Concatenation</vt:lpstr>
      <vt:lpstr>Implementations</vt:lpstr>
      <vt:lpstr>Example Function: String Search</vt:lpstr>
      <vt:lpstr>Example Function: String Search</vt:lpstr>
      <vt:lpstr>Example Function: String Search</vt:lpstr>
      <vt:lpstr>Example of Uncessesarily Bad Performance</vt:lpstr>
      <vt:lpstr>Example of Uncessesarily Bad Performance</vt:lpstr>
      <vt:lpstr>The Need for 2D Arrays</vt:lpstr>
      <vt:lpstr>Allocating Memory for a 2D Array in C</vt:lpstr>
      <vt:lpstr>Allocating Memory for a 2D Array in C</vt:lpstr>
      <vt:lpstr>Allocating Memory for a 2D Array in C</vt:lpstr>
      <vt:lpstr>Allocating Memory for a 2D Array in C</vt:lpstr>
      <vt:lpstr>Deallocating Memory for a 2D Array</vt:lpstr>
      <vt:lpstr>Deallocating Memory for a 2D Array</vt:lpstr>
      <vt:lpstr>Deallocating Memory for a 2D Array</vt:lpstr>
      <vt:lpstr>Deallocating Memory for a 2D Array</vt:lpstr>
      <vt:lpstr>Using 2D Arrays: Print</vt:lpstr>
      <vt:lpstr>Using 2D Arrays: Adding Matrices</vt:lpstr>
      <vt:lpstr>More Complicated Data Structures</vt:lpstr>
      <vt:lpstr>Graphs</vt:lpstr>
      <vt:lpstr>Graphs</vt:lpstr>
      <vt:lpstr>Example: of an Undirected Graph</vt:lpstr>
      <vt:lpstr>Example: of an Undirected Graph</vt:lpstr>
      <vt:lpstr>Designing a Data Type for Graphs</vt:lpstr>
      <vt:lpstr>Representing Vertices</vt:lpstr>
      <vt:lpstr>Representing Vertices as Integers</vt:lpstr>
      <vt:lpstr>Representing Edges</vt:lpstr>
      <vt:lpstr>Adjacency Matrix</vt:lpstr>
      <vt:lpstr>Adjacency Matrix</vt:lpstr>
      <vt:lpstr>Defining a Graph</vt:lpstr>
      <vt:lpstr>Defining a Graph</vt:lpstr>
      <vt:lpstr>Defining a Graph</vt:lpstr>
      <vt:lpstr>Adjacency Lists</vt:lpstr>
      <vt:lpstr>Adjacency Lists</vt:lpstr>
      <vt:lpstr>Adjacency Lists</vt:lpstr>
      <vt:lpstr>Adjacency Lists</vt:lpstr>
      <vt:lpstr>Adjacency Lists</vt:lpstr>
      <vt:lpstr>Defining a Graph</vt:lpstr>
      <vt:lpstr>Defining a Graph</vt:lpstr>
      <vt:lpstr>Defining a Graph</vt:lpstr>
      <vt:lpstr>Defining a Graph</vt:lpstr>
      <vt:lpstr>Defining a Graph</vt:lpstr>
      <vt:lpstr>Adjacency Matrices vs. Adjacency Lists</vt:lpstr>
      <vt:lpstr>Adjacency Matrices vs. Adjacency Lists</vt:lpstr>
      <vt:lpstr>Check Out Posted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609</cp:revision>
  <dcterms:created xsi:type="dcterms:W3CDTF">2006-08-16T00:00:00Z</dcterms:created>
  <dcterms:modified xsi:type="dcterms:W3CDTF">2014-07-23T17:16:04Z</dcterms:modified>
</cp:coreProperties>
</file>