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1"/>
  </p:notesMasterIdLst>
  <p:handoutMasterIdLst>
    <p:handoutMasterId r:id="rId142"/>
  </p:handoutMasterIdLst>
  <p:sldIdLst>
    <p:sldId id="256" r:id="rId2"/>
    <p:sldId id="257" r:id="rId3"/>
    <p:sldId id="258" r:id="rId4"/>
    <p:sldId id="262" r:id="rId5"/>
    <p:sldId id="263" r:id="rId6"/>
    <p:sldId id="259" r:id="rId7"/>
    <p:sldId id="261" r:id="rId8"/>
    <p:sldId id="260" r:id="rId9"/>
    <p:sldId id="412" r:id="rId10"/>
    <p:sldId id="264" r:id="rId11"/>
    <p:sldId id="265" r:id="rId12"/>
    <p:sldId id="266" r:id="rId13"/>
    <p:sldId id="267" r:id="rId14"/>
    <p:sldId id="268" r:id="rId15"/>
    <p:sldId id="274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72" r:id="rId26"/>
    <p:sldId id="273" r:id="rId27"/>
    <p:sldId id="411" r:id="rId28"/>
    <p:sldId id="285" r:id="rId29"/>
    <p:sldId id="286" r:id="rId30"/>
    <p:sldId id="287" r:id="rId31"/>
    <p:sldId id="311" r:id="rId32"/>
    <p:sldId id="312" r:id="rId33"/>
    <p:sldId id="313" r:id="rId34"/>
    <p:sldId id="318" r:id="rId35"/>
    <p:sldId id="319" r:id="rId36"/>
    <p:sldId id="314" r:id="rId37"/>
    <p:sldId id="316" r:id="rId38"/>
    <p:sldId id="315" r:id="rId39"/>
    <p:sldId id="288" r:id="rId40"/>
    <p:sldId id="289" r:id="rId41"/>
    <p:sldId id="290" r:id="rId42"/>
    <p:sldId id="293" r:id="rId43"/>
    <p:sldId id="291" r:id="rId44"/>
    <p:sldId id="292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17" r:id="rId58"/>
    <p:sldId id="341" r:id="rId59"/>
    <p:sldId id="340" r:id="rId60"/>
    <p:sldId id="309" r:id="rId61"/>
    <p:sldId id="342" r:id="rId62"/>
    <p:sldId id="320" r:id="rId63"/>
    <p:sldId id="321" r:id="rId64"/>
    <p:sldId id="322" r:id="rId65"/>
    <p:sldId id="323" r:id="rId66"/>
    <p:sldId id="324" r:id="rId67"/>
    <p:sldId id="325" r:id="rId68"/>
    <p:sldId id="326" r:id="rId69"/>
    <p:sldId id="327" r:id="rId70"/>
    <p:sldId id="328" r:id="rId71"/>
    <p:sldId id="329" r:id="rId72"/>
    <p:sldId id="330" r:id="rId73"/>
    <p:sldId id="331" r:id="rId74"/>
    <p:sldId id="332" r:id="rId75"/>
    <p:sldId id="333" r:id="rId76"/>
    <p:sldId id="343" r:id="rId77"/>
    <p:sldId id="334" r:id="rId78"/>
    <p:sldId id="335" r:id="rId79"/>
    <p:sldId id="336" r:id="rId80"/>
    <p:sldId id="337" r:id="rId81"/>
    <p:sldId id="338" r:id="rId82"/>
    <p:sldId id="413" r:id="rId83"/>
    <p:sldId id="414" r:id="rId84"/>
    <p:sldId id="415" r:id="rId85"/>
    <p:sldId id="416" r:id="rId86"/>
    <p:sldId id="417" r:id="rId87"/>
    <p:sldId id="418" r:id="rId88"/>
    <p:sldId id="419" r:id="rId89"/>
    <p:sldId id="420" r:id="rId90"/>
    <p:sldId id="421" r:id="rId91"/>
    <p:sldId id="422" r:id="rId92"/>
    <p:sldId id="423" r:id="rId93"/>
    <p:sldId id="424" r:id="rId94"/>
    <p:sldId id="425" r:id="rId95"/>
    <p:sldId id="426" r:id="rId96"/>
    <p:sldId id="427" r:id="rId97"/>
    <p:sldId id="428" r:id="rId98"/>
    <p:sldId id="429" r:id="rId99"/>
    <p:sldId id="430" r:id="rId100"/>
    <p:sldId id="431" r:id="rId101"/>
    <p:sldId id="432" r:id="rId102"/>
    <p:sldId id="433" r:id="rId103"/>
    <p:sldId id="434" r:id="rId104"/>
    <p:sldId id="435" r:id="rId105"/>
    <p:sldId id="436" r:id="rId106"/>
    <p:sldId id="437" r:id="rId107"/>
    <p:sldId id="438" r:id="rId108"/>
    <p:sldId id="439" r:id="rId109"/>
    <p:sldId id="440" r:id="rId110"/>
    <p:sldId id="441" r:id="rId111"/>
    <p:sldId id="442" r:id="rId112"/>
    <p:sldId id="443" r:id="rId113"/>
    <p:sldId id="444" r:id="rId114"/>
    <p:sldId id="445" r:id="rId115"/>
    <p:sldId id="446" r:id="rId116"/>
    <p:sldId id="447" r:id="rId117"/>
    <p:sldId id="448" r:id="rId118"/>
    <p:sldId id="449" r:id="rId119"/>
    <p:sldId id="450" r:id="rId120"/>
    <p:sldId id="451" r:id="rId121"/>
    <p:sldId id="452" r:id="rId122"/>
    <p:sldId id="453" r:id="rId123"/>
    <p:sldId id="454" r:id="rId124"/>
    <p:sldId id="455" r:id="rId125"/>
    <p:sldId id="456" r:id="rId126"/>
    <p:sldId id="457" r:id="rId127"/>
    <p:sldId id="458" r:id="rId128"/>
    <p:sldId id="459" r:id="rId129"/>
    <p:sldId id="460" r:id="rId130"/>
    <p:sldId id="461" r:id="rId131"/>
    <p:sldId id="462" r:id="rId132"/>
    <p:sldId id="463" r:id="rId133"/>
    <p:sldId id="464" r:id="rId134"/>
    <p:sldId id="465" r:id="rId135"/>
    <p:sldId id="466" r:id="rId136"/>
    <p:sldId id="467" r:id="rId137"/>
    <p:sldId id="468" r:id="rId138"/>
    <p:sldId id="469" r:id="rId139"/>
    <p:sldId id="470" r:id="rId14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57"/>
            <p14:sldId id="258"/>
            <p14:sldId id="262"/>
            <p14:sldId id="263"/>
            <p14:sldId id="259"/>
            <p14:sldId id="261"/>
            <p14:sldId id="260"/>
            <p14:sldId id="412"/>
            <p14:sldId id="264"/>
            <p14:sldId id="265"/>
            <p14:sldId id="266"/>
            <p14:sldId id="267"/>
            <p14:sldId id="268"/>
            <p14:sldId id="274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72"/>
            <p14:sldId id="273"/>
            <p14:sldId id="411"/>
            <p14:sldId id="285"/>
            <p14:sldId id="286"/>
            <p14:sldId id="287"/>
            <p14:sldId id="311"/>
            <p14:sldId id="312"/>
            <p14:sldId id="313"/>
            <p14:sldId id="318"/>
            <p14:sldId id="319"/>
            <p14:sldId id="314"/>
            <p14:sldId id="316"/>
            <p14:sldId id="315"/>
            <p14:sldId id="288"/>
            <p14:sldId id="289"/>
            <p14:sldId id="290"/>
            <p14:sldId id="293"/>
            <p14:sldId id="291"/>
            <p14:sldId id="292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17"/>
            <p14:sldId id="341"/>
            <p14:sldId id="340"/>
            <p14:sldId id="309"/>
            <p14:sldId id="342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43"/>
            <p14:sldId id="334"/>
            <p14:sldId id="335"/>
            <p14:sldId id="336"/>
            <p14:sldId id="337"/>
            <p14:sldId id="338"/>
            <p14:sldId id="413"/>
            <p14:sldId id="414"/>
            <p14:sldId id="415"/>
            <p14:sldId id="416"/>
            <p14:sldId id="417"/>
            <p14:sldId id="418"/>
            <p14:sldId id="419"/>
            <p14:sldId id="420"/>
            <p14:sldId id="421"/>
            <p14:sldId id="422"/>
            <p14:sldId id="423"/>
            <p14:sldId id="424"/>
            <p14:sldId id="425"/>
            <p14:sldId id="426"/>
            <p14:sldId id="427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451"/>
            <p14:sldId id="452"/>
            <p14:sldId id="453"/>
            <p14:sldId id="454"/>
            <p14:sldId id="455"/>
            <p14:sldId id="456"/>
            <p14:sldId id="457"/>
            <p14:sldId id="458"/>
            <p14:sldId id="459"/>
            <p14:sldId id="460"/>
            <p14:sldId id="461"/>
            <p14:sldId id="462"/>
            <p14:sldId id="463"/>
            <p14:sldId id="464"/>
            <p14:sldId id="465"/>
            <p14:sldId id="466"/>
            <p14:sldId id="467"/>
            <p14:sldId id="468"/>
            <p14:sldId id="469"/>
            <p14:sldId id="4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66" autoAdjust="0"/>
  </p:normalViewPr>
  <p:slideViewPr>
    <p:cSldViewPr>
      <p:cViewPr>
        <p:scale>
          <a:sx n="90" d="100"/>
          <a:sy n="90" d="100"/>
        </p:scale>
        <p:origin x="-228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"/>
    </p:cViewPr>
  </p:sorterViewPr>
  <p:notesViewPr>
    <p:cSldViewPr>
      <p:cViewPr varScale="1">
        <p:scale>
          <a:sx n="80" d="100"/>
          <a:sy n="80" d="100"/>
        </p:scale>
        <p:origin x="-386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notesMaster" Target="notesMasters/notesMaster1.xml"/><Relationship Id="rId14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7/16/2014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7/16/2014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7/16/2014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7/16/2014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7/16/2014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7/16/2014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7/16/2014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7/16/2014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7/16/2014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7/16/2014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7/16/2014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7/16/2014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Abstract Data Types </a:t>
            </a:r>
            <a:r>
              <a:rPr lang="en-US" smtClean="0"/>
              <a:t>and Stacks</a:t>
            </a:r>
            <a:endParaRPr lang="en-US" dirty="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Generalized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dirty="0" smtClean="0"/>
              <a:t>A generalized queue is an abstract data type that stores a set of objects.</a:t>
            </a:r>
          </a:p>
          <a:p>
            <a:pPr lvl="1"/>
            <a:r>
              <a:rPr lang="en-US" dirty="0" smtClean="0"/>
              <a:t>Let's use </a:t>
            </a:r>
            <a:r>
              <a:rPr lang="en-US" b="1" dirty="0" smtClean="0"/>
              <a:t>Item</a:t>
            </a:r>
            <a:r>
              <a:rPr lang="en-US" dirty="0" smtClean="0"/>
              <a:t> to denote the data type of each object.</a:t>
            </a:r>
          </a:p>
          <a:p>
            <a:r>
              <a:rPr lang="en-US" dirty="0" smtClean="0"/>
              <a:t>The fundamental operations that such a queue must support are: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void insert(Queue q, Item x): </a:t>
            </a:r>
            <a:r>
              <a:rPr lang="en-US" dirty="0" smtClean="0"/>
              <a:t>adds object </a:t>
            </a:r>
            <a:r>
              <a:rPr lang="en-US" b="1" dirty="0" smtClean="0"/>
              <a:t>x</a:t>
            </a:r>
            <a:r>
              <a:rPr lang="en-US" dirty="0" smtClean="0"/>
              <a:t> to set </a:t>
            </a:r>
            <a:r>
              <a:rPr lang="en-US" b="1" dirty="0" smtClean="0"/>
              <a:t>q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Item delete(Queue q):</a:t>
            </a:r>
            <a:r>
              <a:rPr lang="en-US" dirty="0" smtClean="0"/>
              <a:t> choose an object </a:t>
            </a:r>
            <a:r>
              <a:rPr lang="en-US" b="1" dirty="0" smtClean="0"/>
              <a:t>x</a:t>
            </a:r>
            <a:r>
              <a:rPr lang="en-US" dirty="0" smtClean="0"/>
              <a:t>, remove that object from </a:t>
            </a:r>
            <a:r>
              <a:rPr lang="en-US" b="1" dirty="0" smtClean="0"/>
              <a:t>q</a:t>
            </a:r>
            <a:r>
              <a:rPr lang="en-US" dirty="0" smtClean="0"/>
              <a:t>, and return it to the calling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943324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10600" cy="1143000"/>
          </a:xfrm>
        </p:spPr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Removing an </a:t>
            </a:r>
            <a:r>
              <a:rPr lang="en-US" b="1" dirty="0" err="1"/>
              <a:t>int</a:t>
            </a:r>
            <a:r>
              <a:rPr lang="en-US" dirty="0"/>
              <a:t> </a:t>
            </a:r>
            <a:r>
              <a:rPr lang="en-US" dirty="0" smtClean="0"/>
              <a:t>from </a:t>
            </a:r>
            <a:r>
              <a:rPr lang="en-US" dirty="0"/>
              <a:t>a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06900" y="1290221"/>
            <a:ext cx="4584700" cy="526297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 smtClean="0"/>
              <a:t>{   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link next;  </a:t>
            </a:r>
          </a:p>
          <a:p>
            <a:r>
              <a:rPr lang="en-US" sz="2400" dirty="0" smtClean="0"/>
              <a:t>};</a:t>
            </a:r>
          </a:p>
          <a:p>
            <a:endParaRPr lang="en-US" sz="2400" dirty="0" smtClean="0"/>
          </a:p>
          <a:p>
            <a:r>
              <a:rPr lang="en-US" sz="2400" dirty="0"/>
              <a:t>void * </a:t>
            </a:r>
            <a:r>
              <a:rPr lang="en-US" sz="2400" dirty="0" err="1"/>
              <a:t>linkItem</a:t>
            </a:r>
            <a:r>
              <a:rPr lang="en-US" sz="2400" dirty="0"/>
              <a:t>(link </a:t>
            </a:r>
            <a:r>
              <a:rPr lang="en-US" sz="2400" dirty="0" err="1"/>
              <a:t>the_link</a:t>
            </a:r>
            <a:r>
              <a:rPr lang="en-US" sz="2400" dirty="0"/>
              <a:t>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return </a:t>
            </a:r>
            <a:r>
              <a:rPr lang="en-US" sz="2400" dirty="0" err="1"/>
              <a:t>the_link</a:t>
            </a:r>
            <a:r>
              <a:rPr lang="en-US" sz="2400" dirty="0"/>
              <a:t>-&gt;item;</a:t>
            </a:r>
          </a:p>
          <a:p>
            <a:r>
              <a:rPr lang="en-US" sz="2400" dirty="0"/>
              <a:t>}</a:t>
            </a:r>
          </a:p>
          <a:p>
            <a:endParaRPr lang="en-US" sz="2400" dirty="0"/>
          </a:p>
          <a:p>
            <a:r>
              <a:rPr lang="en-US" sz="2400" dirty="0" smtClean="0"/>
              <a:t>link a = </a:t>
            </a:r>
            <a:r>
              <a:rPr lang="en-US" sz="2400" dirty="0" err="1" smtClean="0"/>
              <a:t>deleteAtBeginning</a:t>
            </a:r>
            <a:r>
              <a:rPr lang="en-US" sz="2400" dirty="0" smtClean="0"/>
              <a:t>(</a:t>
            </a:r>
            <a:r>
              <a:rPr lang="en-US" sz="2400" dirty="0" err="1" smtClean="0"/>
              <a:t>my_list</a:t>
            </a:r>
            <a:r>
              <a:rPr lang="en-US" sz="2400" dirty="0" smtClean="0"/>
              <a:t>);</a:t>
            </a:r>
          </a:p>
          <a:p>
            <a:r>
              <a:rPr lang="en-US" sz="2400" dirty="0" err="1" smtClean="0"/>
              <a:t>int</a:t>
            </a:r>
            <a:r>
              <a:rPr lang="en-US" sz="2400" dirty="0"/>
              <a:t> </a:t>
            </a:r>
            <a:r>
              <a:rPr lang="en-US" sz="2400" dirty="0" smtClean="0"/>
              <a:t>* content = (</a:t>
            </a:r>
            <a:r>
              <a:rPr lang="en-US" sz="2400" dirty="0" err="1" smtClean="0"/>
              <a:t>int</a:t>
            </a:r>
            <a:r>
              <a:rPr lang="en-US" sz="2400" dirty="0" smtClean="0"/>
              <a:t> *) </a:t>
            </a:r>
            <a:r>
              <a:rPr lang="en-US" sz="2400" dirty="0" err="1" smtClean="0"/>
              <a:t>linkItem</a:t>
            </a:r>
            <a:r>
              <a:rPr lang="en-US" sz="2400" dirty="0" smtClean="0"/>
              <a:t>(a);</a:t>
            </a:r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my_number</a:t>
            </a:r>
            <a:r>
              <a:rPr lang="en-US" sz="2400" dirty="0" smtClean="0"/>
              <a:t> = *content;</a:t>
            </a:r>
          </a:p>
          <a:p>
            <a:r>
              <a:rPr lang="en-US" sz="2400" dirty="0" smtClean="0"/>
              <a:t>free(a); free(content);</a:t>
            </a:r>
            <a:endParaRPr lang="en-US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3962400" cy="5410200"/>
          </a:xfrm>
        </p:spPr>
        <p:txBody>
          <a:bodyPr/>
          <a:lstStyle/>
          <a:p>
            <a:r>
              <a:rPr lang="en-US" dirty="0" smtClean="0"/>
              <a:t>Note: instead of </a:t>
            </a:r>
            <a:r>
              <a:rPr lang="en-US" b="1" dirty="0" err="1" smtClean="0"/>
              <a:t>deleteAtBeginning</a:t>
            </a:r>
            <a:r>
              <a:rPr lang="en-US" b="1" dirty="0" smtClean="0"/>
              <a:t> </a:t>
            </a:r>
            <a:r>
              <a:rPr lang="en-US" dirty="0" smtClean="0"/>
              <a:t>we could have used any other function that deletes links from a list.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679185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82000" cy="1143000"/>
          </a:xfrm>
        </p:spPr>
        <p:txBody>
          <a:bodyPr/>
          <a:lstStyle/>
          <a:p>
            <a:r>
              <a:rPr lang="en-US" dirty="0" smtClean="0"/>
              <a:t>Storing Objects of Any Type in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previous examples can be adapted to accommodate objects of any other type that we want to store in a list.</a:t>
            </a:r>
          </a:p>
          <a:p>
            <a:endParaRPr lang="en-US" sz="1400" dirty="0" smtClean="0"/>
          </a:p>
          <a:p>
            <a:r>
              <a:rPr lang="en-US" dirty="0" smtClean="0"/>
              <a:t>To store an object </a:t>
            </a:r>
            <a:r>
              <a:rPr lang="en-US" b="1" dirty="0" smtClean="0"/>
              <a:t>X</a:t>
            </a:r>
            <a:r>
              <a:rPr lang="en-US" dirty="0" smtClean="0"/>
              <a:t> of type </a:t>
            </a:r>
            <a:r>
              <a:rPr lang="en-US" b="1" dirty="0" smtClean="0"/>
              <a:t>T </a:t>
            </a:r>
            <a:r>
              <a:rPr lang="en-US" dirty="0" smtClean="0"/>
              <a:t>in a link </a:t>
            </a:r>
            <a:r>
              <a:rPr lang="en-US" b="1" dirty="0" smtClean="0"/>
              <a:t>L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T* P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(T));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*P = 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link L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newLink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(P);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To access an object </a:t>
            </a:r>
            <a:r>
              <a:rPr lang="en-US" b="1" dirty="0" smtClean="0"/>
              <a:t>X</a:t>
            </a:r>
            <a:r>
              <a:rPr lang="en-US" dirty="0" smtClean="0"/>
              <a:t> of type </a:t>
            </a:r>
            <a:r>
              <a:rPr lang="en-US" b="1" dirty="0" smtClean="0"/>
              <a:t>T</a:t>
            </a:r>
            <a:r>
              <a:rPr lang="en-US" dirty="0" smtClean="0"/>
              <a:t> stored in a link </a:t>
            </a:r>
            <a:r>
              <a:rPr lang="en-US" b="1" dirty="0" smtClean="0"/>
              <a:t>L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T* P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linkItem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(L);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 value = *P;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68154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 List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files </a:t>
            </a:r>
            <a:r>
              <a:rPr lang="en-US" b="1" dirty="0" err="1" smtClean="0"/>
              <a:t>lists.h</a:t>
            </a:r>
            <a:r>
              <a:rPr lang="en-US" dirty="0" smtClean="0"/>
              <a:t> and </a:t>
            </a:r>
            <a:r>
              <a:rPr lang="en-US" b="1" dirty="0" err="1" smtClean="0"/>
              <a:t>lists.c</a:t>
            </a:r>
            <a:r>
              <a:rPr lang="en-US" dirty="0" smtClean="0"/>
              <a:t> posted on the course website.</a:t>
            </a:r>
          </a:p>
          <a:p>
            <a:endParaRPr lang="en-US" dirty="0"/>
          </a:p>
          <a:p>
            <a:r>
              <a:rPr lang="en-US" dirty="0" smtClean="0"/>
              <a:t>NOTE: the new interface allows us to store objects of different types even </a:t>
            </a:r>
            <a:r>
              <a:rPr lang="en-US" b="1" dirty="0" smtClean="0"/>
              <a:t>on the same list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Also, the new implementation makes it efficient to insert at the end of the list, which will be useful later (in FIFO queues).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4880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Stacks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stack can be implemented using either lists or arrays. </a:t>
            </a:r>
          </a:p>
          <a:p>
            <a:r>
              <a:rPr lang="en-US" dirty="0" smtClean="0"/>
              <a:t>Both implementations are fairly straightforward.</a:t>
            </a:r>
          </a:p>
          <a:p>
            <a:r>
              <a:rPr lang="en-US" dirty="0"/>
              <a:t>List-based </a:t>
            </a:r>
            <a:r>
              <a:rPr lang="en-US" dirty="0" smtClean="0"/>
              <a:t>implementation:</a:t>
            </a:r>
          </a:p>
          <a:p>
            <a:pPr lvl="1"/>
            <a:r>
              <a:rPr lang="en-US" dirty="0" smtClean="0"/>
              <a:t>What is a stack?</a:t>
            </a:r>
          </a:p>
          <a:p>
            <a:pPr lvl="1"/>
            <a:r>
              <a:rPr lang="en-US" b="1" dirty="0" smtClean="0"/>
              <a:t>push(stack, item)</a:t>
            </a:r>
            <a:r>
              <a:rPr lang="en-US" dirty="0" smtClean="0"/>
              <a:t> is implemented how?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b="1" dirty="0" smtClean="0"/>
              <a:t>pop(stack)</a:t>
            </a:r>
            <a:r>
              <a:rPr lang="en-US" dirty="0" smtClean="0"/>
              <a:t> is implemented how?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80366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Stacks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stack can be implemented using either lists or arrays. </a:t>
            </a:r>
          </a:p>
          <a:p>
            <a:r>
              <a:rPr lang="en-US" dirty="0" smtClean="0"/>
              <a:t>Both implementations are fairly straightforward.</a:t>
            </a:r>
          </a:p>
          <a:p>
            <a:r>
              <a:rPr lang="en-US" dirty="0"/>
              <a:t>List-based </a:t>
            </a:r>
            <a:r>
              <a:rPr lang="en-US" dirty="0" smtClean="0"/>
              <a:t>implementation:</a:t>
            </a:r>
          </a:p>
          <a:p>
            <a:pPr lvl="1"/>
            <a:r>
              <a:rPr lang="en-US" dirty="0"/>
              <a:t>What is a </a:t>
            </a:r>
            <a:r>
              <a:rPr lang="en-US" dirty="0" smtClean="0"/>
              <a:t>stack? A stack is essentially a list.</a:t>
            </a:r>
          </a:p>
          <a:p>
            <a:pPr lvl="1"/>
            <a:r>
              <a:rPr lang="en-US" b="1" dirty="0" smtClean="0"/>
              <a:t>push(stack, item)</a:t>
            </a:r>
            <a:r>
              <a:rPr lang="en-US" dirty="0" smtClean="0"/>
              <a:t> inserts that item at the beginning of the list.</a:t>
            </a:r>
          </a:p>
          <a:p>
            <a:pPr lvl="1"/>
            <a:r>
              <a:rPr lang="en-US" b="1" dirty="0" smtClean="0"/>
              <a:t>pop(stack)</a:t>
            </a:r>
            <a:r>
              <a:rPr lang="en-US" dirty="0" smtClean="0"/>
              <a:t> removes (and returns) the item at the beginning of the list.</a:t>
            </a:r>
          </a:p>
          <a:p>
            <a:pPr lvl="1"/>
            <a:r>
              <a:rPr lang="en-US" dirty="0" smtClean="0"/>
              <a:t>What is the time complexity of these operations?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65901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Stacks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stack can be implemented using either lists or arrays. </a:t>
            </a:r>
          </a:p>
          <a:p>
            <a:r>
              <a:rPr lang="en-US" dirty="0" smtClean="0"/>
              <a:t>Both implementations are fairly straightforward.</a:t>
            </a:r>
          </a:p>
          <a:p>
            <a:r>
              <a:rPr lang="en-US" dirty="0" smtClean="0"/>
              <a:t>List-based implementation:</a:t>
            </a:r>
          </a:p>
          <a:p>
            <a:pPr lvl="1"/>
            <a:r>
              <a:rPr lang="en-US" dirty="0"/>
              <a:t>What is a </a:t>
            </a:r>
            <a:r>
              <a:rPr lang="en-US" dirty="0" smtClean="0"/>
              <a:t>stack? A stack is essentially a list.</a:t>
            </a:r>
          </a:p>
          <a:p>
            <a:pPr lvl="1"/>
            <a:r>
              <a:rPr lang="en-US" b="1" dirty="0" smtClean="0"/>
              <a:t>push(stack, item)</a:t>
            </a:r>
            <a:r>
              <a:rPr lang="en-US" dirty="0" smtClean="0"/>
              <a:t> inserts that item at the beginning of the list.</a:t>
            </a:r>
          </a:p>
          <a:p>
            <a:pPr lvl="1"/>
            <a:r>
              <a:rPr lang="en-US" b="1" dirty="0" smtClean="0"/>
              <a:t>pop(stack)</a:t>
            </a:r>
            <a:r>
              <a:rPr lang="en-US" dirty="0" smtClean="0"/>
              <a:t> removes (and returns) the item at the beginning of the list.</a:t>
            </a:r>
          </a:p>
          <a:p>
            <a:pPr lvl="1"/>
            <a:r>
              <a:rPr lang="en-US" dirty="0" smtClean="0"/>
              <a:t>Both operations take O(1) time. </a:t>
            </a:r>
          </a:p>
          <a:p>
            <a:r>
              <a:rPr lang="en-US" dirty="0" smtClean="0"/>
              <a:t>See </a:t>
            </a:r>
            <a:r>
              <a:rPr lang="en-US" b="1" dirty="0" err="1" smtClean="0"/>
              <a:t>stacks_lists.c</a:t>
            </a:r>
            <a:r>
              <a:rPr lang="en-US" dirty="0" smtClean="0"/>
              <a:t> on course website.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5629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files posted on course website:</a:t>
            </a:r>
          </a:p>
          <a:p>
            <a:pPr lvl="1"/>
            <a:r>
              <a:rPr lang="en-US" b="1" dirty="0" err="1" smtClean="0"/>
              <a:t>stacks.h</a:t>
            </a:r>
            <a:r>
              <a:rPr lang="en-US" b="1" dirty="0" smtClean="0"/>
              <a:t>:</a:t>
            </a:r>
            <a:r>
              <a:rPr lang="en-US" dirty="0" smtClean="0"/>
              <a:t>    defines the public interface.</a:t>
            </a:r>
          </a:p>
          <a:p>
            <a:pPr lvl="1"/>
            <a:r>
              <a:rPr lang="en-US" b="1" dirty="0" err="1" smtClean="0"/>
              <a:t>stacks_lists.c</a:t>
            </a:r>
            <a:r>
              <a:rPr lang="en-US" b="1" dirty="0" smtClean="0"/>
              <a:t>:</a:t>
            </a:r>
            <a:r>
              <a:rPr lang="en-US" dirty="0" smtClean="0"/>
              <a:t>    defines stacks using lists.</a:t>
            </a:r>
          </a:p>
          <a:p>
            <a:pPr lvl="1"/>
            <a:r>
              <a:rPr lang="en-US" b="1" dirty="0" err="1" smtClean="0"/>
              <a:t>stacks_arrays.c</a:t>
            </a:r>
            <a:r>
              <a:rPr lang="en-US" b="1" dirty="0" smtClean="0"/>
              <a:t>:</a:t>
            </a:r>
            <a:r>
              <a:rPr lang="en-US" dirty="0" smtClean="0"/>
              <a:t>    defines stacks using arrays.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891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Stack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file </a:t>
            </a:r>
            <a:r>
              <a:rPr lang="en-US" b="1" dirty="0" err="1" smtClean="0"/>
              <a:t>stacks.h</a:t>
            </a:r>
            <a:r>
              <a:rPr lang="en-US" dirty="0" smtClean="0"/>
              <a:t> posted on the course website.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newStack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(???);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destroyStack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(???);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push(Stack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void * content);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pop(Stack stack);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stackEmpty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printIntStack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27490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Stack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file </a:t>
            </a:r>
            <a:r>
              <a:rPr lang="en-US" b="1" dirty="0" err="1" smtClean="0"/>
              <a:t>stacks.h</a:t>
            </a:r>
            <a:r>
              <a:rPr lang="en-US" dirty="0" smtClean="0"/>
              <a:t> posted on the course website.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Stack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destroyStack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push(Stack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void * content);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* pop(Stack stack);</a:t>
            </a: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stackEmpty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value);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printIntStack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772232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Stacks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254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Generalized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dirty="0" smtClean="0"/>
              <a:t>Basic operations:</a:t>
            </a:r>
          </a:p>
          <a:p>
            <a:pPr lvl="1"/>
            <a:r>
              <a:rPr lang="en-US" b="1" dirty="0"/>
              <a:t>void insert(Queue q, Item x</a:t>
            </a:r>
            <a:r>
              <a:rPr lang="en-US" b="1" dirty="0" smtClean="0"/>
              <a:t>)</a:t>
            </a:r>
          </a:p>
          <a:p>
            <a:pPr lvl="1"/>
            <a:r>
              <a:rPr lang="en-US" b="1" dirty="0"/>
              <a:t>Item delete(Queue q</a:t>
            </a:r>
            <a:r>
              <a:rPr lang="en-US" b="1" dirty="0" smtClean="0"/>
              <a:t>)</a:t>
            </a:r>
          </a:p>
          <a:p>
            <a:r>
              <a:rPr lang="en-US" dirty="0" smtClean="0"/>
              <a:t>The meaning of </a:t>
            </a:r>
            <a:r>
              <a:rPr lang="en-US" b="1" dirty="0" smtClean="0"/>
              <a:t>insert</a:t>
            </a:r>
            <a:r>
              <a:rPr lang="en-US" dirty="0" smtClean="0"/>
              <a:t> is clear in all cases: we want to add an item to an existing set.</a:t>
            </a:r>
          </a:p>
          <a:p>
            <a:r>
              <a:rPr lang="en-US" dirty="0" smtClean="0"/>
              <a:t>However, we note that </a:t>
            </a:r>
            <a:r>
              <a:rPr lang="en-US" b="1" dirty="0" smtClean="0"/>
              <a:t>delete</a:t>
            </a:r>
            <a:r>
              <a:rPr lang="en-US" dirty="0" smtClean="0"/>
              <a:t> does NOT take as an argument the item we want to delete, so the function itself must choose.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033851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Stacks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items;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278506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New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items;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Stack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1494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New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items;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Stack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Stack result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(*result));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result-&gt;items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newList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result;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564661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Destroying a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items;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destroyStack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270717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Destroying a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items;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destroyStack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destroyList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(stack-&gt;items);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free(stack);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588620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items;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push(Stack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void * content)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580962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items;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push(Stack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void * content)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link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newLink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(content);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insertAtBeginning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(stack-&gt;items,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637748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Popping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items;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* pop(Stack stack)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889064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Popping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items;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* pop(Stack stack)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link top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deleteAtBeginning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(stack-&gt;items);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linkItem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(top);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243935"/>
            <a:ext cx="5443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wrong with this definition of </a:t>
            </a:r>
            <a:r>
              <a:rPr lang="en-US" sz="2400" b="1" dirty="0" smtClean="0">
                <a:solidFill>
                  <a:srgbClr val="FF0000"/>
                </a:solidFill>
              </a:rPr>
              <a:t>pop</a:t>
            </a:r>
            <a:r>
              <a:rPr lang="en-US" sz="2400" dirty="0" smtClean="0">
                <a:solidFill>
                  <a:srgbClr val="FF0000"/>
                </a:solidFill>
              </a:rPr>
              <a:t>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635613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Popping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items;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* pop(Stack stack)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link top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deleteAtBeginning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(stack-&gt;items);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linkItem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(top);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243935"/>
            <a:ext cx="7467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wrong with this definition of </a:t>
            </a:r>
            <a:r>
              <a:rPr lang="en-US" sz="2400" b="1" dirty="0" smtClean="0">
                <a:solidFill>
                  <a:srgbClr val="FF0000"/>
                </a:solidFill>
              </a:rPr>
              <a:t>pop</a:t>
            </a:r>
            <a:r>
              <a:rPr lang="en-US" sz="2400" dirty="0" smtClean="0">
                <a:solidFill>
                  <a:srgbClr val="FF0000"/>
                </a:solidFill>
              </a:rPr>
              <a:t>? Memory leak!!!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076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Generalized </a:t>
            </a:r>
            <a:r>
              <a:rPr lang="en-US" dirty="0" smtClean="0"/>
              <a:t>Queues - Delete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</a:t>
            </a:r>
            <a:r>
              <a:rPr lang="en-US" b="1" dirty="0" smtClean="0"/>
              <a:t>delete </a:t>
            </a:r>
            <a:r>
              <a:rPr lang="en-US" dirty="0" smtClean="0"/>
              <a:t>choose which item to delete?</a:t>
            </a:r>
          </a:p>
          <a:p>
            <a:pPr lvl="1"/>
            <a:r>
              <a:rPr lang="en-US" dirty="0" smtClean="0"/>
              <a:t>Choose the item that was inserted last.</a:t>
            </a:r>
          </a:p>
          <a:p>
            <a:pPr lvl="1"/>
            <a:r>
              <a:rPr lang="en-US" dirty="0" smtClean="0"/>
              <a:t>Choose the item that was inserted first.</a:t>
            </a:r>
          </a:p>
          <a:p>
            <a:pPr lvl="1"/>
            <a:r>
              <a:rPr lang="en-US" dirty="0" smtClean="0"/>
              <a:t>Choose a random item.</a:t>
            </a:r>
          </a:p>
          <a:p>
            <a:pPr lvl="1"/>
            <a:r>
              <a:rPr lang="en-US" dirty="0" smtClean="0"/>
              <a:t>If each item contains a </a:t>
            </a:r>
            <a:r>
              <a:rPr lang="en-US" b="1" dirty="0" smtClean="0"/>
              <a:t>key</a:t>
            </a:r>
            <a:r>
              <a:rPr lang="en-US" dirty="0" smtClean="0"/>
              <a:t> field: remove the item whose key is the smallest.</a:t>
            </a:r>
          </a:p>
          <a:p>
            <a:r>
              <a:rPr lang="en-US" dirty="0" smtClean="0"/>
              <a:t>You </a:t>
            </a:r>
            <a:r>
              <a:rPr lang="en-US" dirty="0"/>
              <a:t>may be surprised as you find out, in this </a:t>
            </a:r>
            <a:r>
              <a:rPr lang="en-US" dirty="0" smtClean="0"/>
              <a:t>course, </a:t>
            </a:r>
            <a:r>
              <a:rPr lang="en-US" dirty="0"/>
              <a:t>how important this issue </a:t>
            </a:r>
            <a:r>
              <a:rPr lang="en-US" dirty="0" smtClean="0"/>
              <a:t>is.</a:t>
            </a:r>
          </a:p>
          <a:p>
            <a:r>
              <a:rPr lang="en-US" dirty="0" smtClean="0"/>
              <a:t>We will spend significant time studying solutions </a:t>
            </a:r>
            <a:r>
              <a:rPr lang="en-US" dirty="0"/>
              <a:t>corresponding to different choices.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598003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Popping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items;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* pop(Stack stack)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if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stackEmpty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(stack))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ERROR!!!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link top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deleteAtBeginning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(stack-&gt;items);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void * item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linkItem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(top);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free(top);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item;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199869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Pushing an </a:t>
            </a:r>
            <a:r>
              <a:rPr lang="en-US" dirty="0" err="1" smtClean="0"/>
              <a:t>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This is an example of a convenience function. 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If we use stacks of </a:t>
            </a:r>
            <a:r>
              <a:rPr lang="en-US" dirty="0" err="1" smtClean="0">
                <a:cs typeface="Courier New" panose="02070309020205020404" pitchFamily="49" charset="0"/>
              </a:rPr>
              <a:t>ints</a:t>
            </a:r>
            <a:r>
              <a:rPr lang="en-US" dirty="0" smtClean="0">
                <a:cs typeface="Courier New" panose="02070309020205020404" pitchFamily="49" charset="0"/>
              </a:rPr>
              <a:t> (or any other type) a lot, it makes sense to write functions that simplify dealing with such stacks.</a:t>
            </a:r>
            <a:endParaRPr lang="en-US" sz="24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value)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067450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Pushing an </a:t>
            </a:r>
            <a:r>
              <a:rPr lang="en-US" dirty="0" err="1" smtClean="0"/>
              <a:t>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This is an example of a convenience function. 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If we use stacks of </a:t>
            </a:r>
            <a:r>
              <a:rPr lang="en-US" dirty="0" err="1" smtClean="0">
                <a:cs typeface="Courier New" panose="02070309020205020404" pitchFamily="49" charset="0"/>
              </a:rPr>
              <a:t>ints</a:t>
            </a:r>
            <a:r>
              <a:rPr lang="en-US" dirty="0" smtClean="0">
                <a:cs typeface="Courier New" panose="02070309020205020404" pitchFamily="49" charset="0"/>
              </a:rPr>
              <a:t> (or any other type) a lot, it makes sense to write functions that simplify dealing with such stacks.</a:t>
            </a:r>
            <a:endParaRPr lang="en-US" sz="24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value)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content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*content = value;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push(stack, content);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096874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Popping an </a:t>
            </a:r>
            <a:r>
              <a:rPr lang="en-US" dirty="0" err="1" smtClean="0"/>
              <a:t>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This is another example of a convenience function, that simplifies dealing with stacks of </a:t>
            </a:r>
            <a:r>
              <a:rPr lang="en-US" dirty="0" err="1" smtClean="0">
                <a:cs typeface="Courier New" panose="02070309020205020404" pitchFamily="49" charset="0"/>
              </a:rPr>
              <a:t>ints</a:t>
            </a:r>
            <a:r>
              <a:rPr lang="en-US" dirty="0" smtClean="0">
                <a:cs typeface="Courier New" panose="02070309020205020404" pitchFamily="49" charset="0"/>
              </a:rPr>
              <a:t>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Similar functions can be written as needed, to support stacks of other types.</a:t>
            </a:r>
            <a:endParaRPr lang="en-US" sz="24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603866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Popping an </a:t>
            </a:r>
            <a:r>
              <a:rPr lang="en-US" dirty="0" err="1" smtClean="0"/>
              <a:t>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This is another example of a convenience function, that simplifies dealing with stacks of </a:t>
            </a:r>
            <a:r>
              <a:rPr lang="en-US" dirty="0" err="1" smtClean="0">
                <a:cs typeface="Courier New" panose="02070309020205020404" pitchFamily="49" charset="0"/>
              </a:rPr>
              <a:t>ints</a:t>
            </a:r>
            <a:r>
              <a:rPr lang="en-US" dirty="0" smtClean="0">
                <a:cs typeface="Courier New" panose="02070309020205020404" pitchFamily="49" charset="0"/>
              </a:rPr>
              <a:t>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Similar functions can be written as needed, to support stacks of other types.</a:t>
            </a:r>
            <a:endParaRPr lang="en-US" sz="24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top =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*) pop(stack);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*top;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243935"/>
            <a:ext cx="5863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wrong with this definition of </a:t>
            </a:r>
            <a:r>
              <a:rPr lang="en-US" sz="2400" b="1" dirty="0" err="1" smtClean="0">
                <a:solidFill>
                  <a:srgbClr val="FF0000"/>
                </a:solidFill>
              </a:rPr>
              <a:t>popInt</a:t>
            </a:r>
            <a:r>
              <a:rPr lang="en-US" sz="2400" dirty="0" smtClean="0">
                <a:solidFill>
                  <a:srgbClr val="FF0000"/>
                </a:solidFill>
              </a:rPr>
              <a:t>?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555774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Popping an </a:t>
            </a:r>
            <a:r>
              <a:rPr lang="en-US" dirty="0" err="1" smtClean="0"/>
              <a:t>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This is another example of a convenience function, that simplifies dealing with stacks of </a:t>
            </a:r>
            <a:r>
              <a:rPr lang="en-US" dirty="0" err="1" smtClean="0">
                <a:cs typeface="Courier New" panose="02070309020205020404" pitchFamily="49" charset="0"/>
              </a:rPr>
              <a:t>ints</a:t>
            </a:r>
            <a:r>
              <a:rPr lang="en-US" dirty="0" smtClean="0">
                <a:cs typeface="Courier New" panose="02070309020205020404" pitchFamily="49" charset="0"/>
              </a:rPr>
              <a:t>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Similar functions can be written as needed, to support stacks of other types.</a:t>
            </a:r>
            <a:endParaRPr lang="en-US" sz="24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top =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*) pop(stack);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*top;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243935"/>
            <a:ext cx="7819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wrong with this definition of </a:t>
            </a:r>
            <a:r>
              <a:rPr lang="en-US" sz="2400" b="1" dirty="0" err="1" smtClean="0">
                <a:solidFill>
                  <a:srgbClr val="FF0000"/>
                </a:solidFill>
              </a:rPr>
              <a:t>popInt</a:t>
            </a:r>
            <a:r>
              <a:rPr lang="en-US" sz="2400" dirty="0" smtClean="0">
                <a:solidFill>
                  <a:srgbClr val="FF0000"/>
                </a:solidFill>
              </a:rPr>
              <a:t>? Memory leak!!!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953492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Popping an </a:t>
            </a:r>
            <a:r>
              <a:rPr lang="en-US" dirty="0" err="1" smtClean="0"/>
              <a:t>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This is another example of a convenience function, that simplifies dealing with stacks of </a:t>
            </a:r>
            <a:r>
              <a:rPr lang="en-US" dirty="0" err="1" smtClean="0">
                <a:cs typeface="Courier New" panose="02070309020205020404" pitchFamily="49" charset="0"/>
              </a:rPr>
              <a:t>ints</a:t>
            </a:r>
            <a:r>
              <a:rPr lang="en-US" dirty="0" smtClean="0">
                <a:cs typeface="Courier New" panose="02070309020205020404" pitchFamily="49" charset="0"/>
              </a:rPr>
              <a:t>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Similar functions can be written as needed, to support stacks of other types.</a:t>
            </a:r>
            <a:endParaRPr lang="en-US" sz="24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top =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*) pop(stack);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result = *top;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free(top);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result;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754477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Array-Based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stack can also be implemented using arrays.</a:t>
            </a:r>
          </a:p>
          <a:p>
            <a:endParaRPr lang="en-US" dirty="0" smtClean="0"/>
          </a:p>
          <a:p>
            <a:r>
              <a:rPr lang="en-US" b="1" dirty="0" smtClean="0"/>
              <a:t>push(stack, item): </a:t>
            </a:r>
            <a:r>
              <a:rPr lang="en-US" dirty="0" smtClean="0"/>
              <a:t>???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pop(stack): </a:t>
            </a:r>
            <a:r>
              <a:rPr lang="en-US" dirty="0" smtClean="0"/>
              <a:t>???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027837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Array-Based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stack can also be implemented using arrays. </a:t>
            </a:r>
          </a:p>
          <a:p>
            <a:r>
              <a:rPr lang="en-US" dirty="0" smtClean="0"/>
              <a:t>A stack is essentially an array.</a:t>
            </a:r>
          </a:p>
          <a:p>
            <a:r>
              <a:rPr lang="en-US" b="1" dirty="0" smtClean="0"/>
              <a:t>push(stack, item)</a:t>
            </a:r>
            <a:r>
              <a:rPr lang="en-US" dirty="0" smtClean="0"/>
              <a:t> inserts that item at the end of the array.</a:t>
            </a:r>
          </a:p>
          <a:p>
            <a:r>
              <a:rPr lang="en-US" b="1" dirty="0" smtClean="0"/>
              <a:t>pop(stack)</a:t>
            </a:r>
            <a:r>
              <a:rPr lang="en-US" dirty="0" smtClean="0"/>
              <a:t> removes (and returns) the item at the end of the array.</a:t>
            </a:r>
          </a:p>
          <a:p>
            <a:r>
              <a:rPr lang="en-US" dirty="0" smtClean="0"/>
              <a:t>What is the time complexity of these two operations?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07534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Array-Based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stack can also be implemented using arrays. </a:t>
            </a:r>
          </a:p>
          <a:p>
            <a:r>
              <a:rPr lang="en-US" dirty="0" smtClean="0"/>
              <a:t>A stack is essentially an array.</a:t>
            </a:r>
          </a:p>
          <a:p>
            <a:r>
              <a:rPr lang="en-US" b="1" dirty="0" smtClean="0"/>
              <a:t>push(stack, item)</a:t>
            </a:r>
            <a:r>
              <a:rPr lang="en-US" dirty="0" smtClean="0"/>
              <a:t> inserts that item at the end of the array.</a:t>
            </a:r>
          </a:p>
          <a:p>
            <a:r>
              <a:rPr lang="en-US" b="1" dirty="0" smtClean="0"/>
              <a:t>pop(stack)</a:t>
            </a:r>
            <a:r>
              <a:rPr lang="en-US" dirty="0" smtClean="0"/>
              <a:t> removes (and returns) the item at the end of the array.</a:t>
            </a:r>
          </a:p>
          <a:p>
            <a:r>
              <a:rPr lang="en-US" dirty="0" smtClean="0"/>
              <a:t>Both operations take O(1) time. </a:t>
            </a:r>
          </a:p>
          <a:p>
            <a:r>
              <a:rPr lang="en-US" dirty="0" smtClean="0"/>
              <a:t>See </a:t>
            </a:r>
            <a:r>
              <a:rPr lang="en-US" b="1" dirty="0" err="1" smtClean="0"/>
              <a:t>stacks_arrays.c</a:t>
            </a:r>
            <a:r>
              <a:rPr lang="en-US" dirty="0" smtClean="0"/>
              <a:t> on course website.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224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Pushdown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pushdown stack behaves like the desk of a busy (and disorganized) professor.</a:t>
            </a:r>
          </a:p>
          <a:p>
            <a:pPr lvl="1"/>
            <a:r>
              <a:rPr lang="en-US" dirty="0" smtClean="0"/>
              <a:t>Work piles up in a stack.</a:t>
            </a:r>
          </a:p>
          <a:p>
            <a:pPr lvl="1"/>
            <a:r>
              <a:rPr lang="en-US" dirty="0" smtClean="0"/>
              <a:t>Whenever the </a:t>
            </a:r>
            <a:r>
              <a:rPr lang="en-US" dirty="0" smtClean="0"/>
              <a:t>professor </a:t>
            </a:r>
            <a:r>
              <a:rPr lang="en-US" dirty="0" smtClean="0"/>
              <a:t>has time, he picks up whatever is on top and deals with it.</a:t>
            </a:r>
          </a:p>
          <a:p>
            <a:r>
              <a:rPr lang="en-US" dirty="0" smtClean="0"/>
              <a:t>We call this model a LIFO (last-in, first-out) queue.</a:t>
            </a:r>
          </a:p>
          <a:p>
            <a:pPr lvl="1"/>
            <a:r>
              <a:rPr lang="en-US" dirty="0" smtClean="0"/>
              <a:t>The object that leaves the stack is always </a:t>
            </a:r>
            <a:r>
              <a:rPr lang="en-US" b="1" dirty="0" smtClean="0"/>
              <a:t>the object that was inserted last</a:t>
            </a:r>
            <a:r>
              <a:rPr lang="en-US" dirty="0" smtClean="0"/>
              <a:t> (among all objects still in the stack).</a:t>
            </a:r>
          </a:p>
          <a:p>
            <a:r>
              <a:rPr lang="en-US" dirty="0" smtClean="0"/>
              <a:t>Most of the times, instead of saying "pushdown stack" we simply say "stack".</a:t>
            </a:r>
          </a:p>
          <a:p>
            <a:pPr lvl="1"/>
            <a:r>
              <a:rPr lang="en-US" dirty="0" smtClean="0"/>
              <a:t>By default, a "stack" is a pushdown stack.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18938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Stacks Using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59226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Stacks Using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void ** items;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99645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New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void ** items;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Stack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newStack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(???)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831403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New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void ** items;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Stack newStack1(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Stack result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(*result));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result-&gt;items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(void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result-&gt;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result-&gt;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-1;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result;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998653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Destroying a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void ** items;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destroyStack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25210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Destroying a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void ** items;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destroyStack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stack-&gt;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free(stack-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&gt;items[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free(stack-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&gt;items);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free(stack);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517793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void ** items;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lvl="0" indent="0">
              <a:buNone/>
            </a:pP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push(Stack </a:t>
            </a:r>
            <a:r>
              <a:rPr lang="en-US" sz="2000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???)</a:t>
            </a: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???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690671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void ** items;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lvl="0" indent="0">
              <a:buNone/>
            </a:pP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push(Stack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void * content)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 (stack-&gt;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stack-&gt;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- 1)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ERROR!!!   </a:t>
            </a:r>
            <a:b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stack-&gt;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stack-&gt;items[stack-&gt;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content;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lvl="0" indent="0">
              <a:buNone/>
            </a:pP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831306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Popping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void ** items;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lvl="0" indent="0">
              <a:buNone/>
            </a:pP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??? 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pop(Stack stack)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???</a:t>
            </a: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lvl="0" indent="0">
              <a:buNone/>
            </a:pP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519280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Popping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void ** items;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lvl="0" indent="0">
              <a:buNone/>
            </a:pP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* pop(Stack stack)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 (</a:t>
            </a:r>
            <a:r>
              <a:rPr lang="en-US" sz="2000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stackEmpty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(stack))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ERROR!!!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void * item = stack-&gt;items[stack-&gt;</a:t>
            </a:r>
            <a:r>
              <a:rPr lang="en-US" sz="2000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stack-&gt;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item;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lvl="0" indent="0">
              <a:buNone/>
            </a:pP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8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 and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pushdown stack supports </a:t>
            </a:r>
            <a:r>
              <a:rPr lang="en-US" b="1" dirty="0"/>
              <a:t>insert </a:t>
            </a:r>
            <a:r>
              <a:rPr lang="en-US" dirty="0"/>
              <a:t>and </a:t>
            </a:r>
            <a:r>
              <a:rPr lang="en-US" b="1" dirty="0"/>
              <a:t>delete </a:t>
            </a:r>
            <a:r>
              <a:rPr lang="en-US" dirty="0"/>
              <a:t>as follows: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strike="sngStrike" dirty="0" smtClean="0">
                <a:solidFill>
                  <a:srgbClr val="FF0000"/>
                </a:solidFill>
              </a:rPr>
              <a:t>insert</a:t>
            </a:r>
            <a:r>
              <a:rPr lang="en-US" b="1" dirty="0" smtClean="0"/>
              <a:t>   push: </a:t>
            </a:r>
            <a:r>
              <a:rPr lang="en-US" dirty="0" smtClean="0"/>
              <a:t>This is what we call the insert operation when we talk about pushdown stacks. It </a:t>
            </a:r>
            <a:r>
              <a:rPr lang="en-US" dirty="0"/>
              <a:t>puts an item "on top of the stack".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strike="sngStrike" dirty="0" smtClean="0">
                <a:solidFill>
                  <a:srgbClr val="FF0000"/>
                </a:solidFill>
              </a:rPr>
              <a:t>delete</a:t>
            </a:r>
            <a:r>
              <a:rPr lang="en-US" b="1" dirty="0" smtClean="0">
                <a:solidFill>
                  <a:srgbClr val="FF0000"/>
                </a:solidFill>
              </a:rPr>
              <a:t>   </a:t>
            </a:r>
            <a:r>
              <a:rPr lang="en-US" b="1" dirty="0" smtClean="0"/>
              <a:t>pop</a:t>
            </a:r>
            <a:r>
              <a:rPr lang="en-US" dirty="0" smtClean="0"/>
              <a:t>: </a:t>
            </a:r>
            <a:r>
              <a:rPr lang="en-US" dirty="0"/>
              <a:t>This is what we call the </a:t>
            </a:r>
            <a:r>
              <a:rPr lang="en-US" dirty="0" smtClean="0"/>
              <a:t>delete </a:t>
            </a:r>
            <a:r>
              <a:rPr lang="en-US" dirty="0"/>
              <a:t>operation when we talk about pushdown stacks. </a:t>
            </a:r>
            <a:r>
              <a:rPr lang="en-US" dirty="0" smtClean="0"/>
              <a:t>It removes the item that was on top of the stack (the last item to be pushed, among all items still on the stack).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8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Push and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b="1" u="sng" dirty="0" smtClean="0"/>
              <a:t>push(15</a:t>
            </a:r>
            <a:r>
              <a:rPr lang="en-US" b="1" u="sng" dirty="0"/>
              <a:t>)</a:t>
            </a:r>
          </a:p>
          <a:p>
            <a:r>
              <a:rPr lang="en-US" dirty="0" smtClean="0"/>
              <a:t>push(20</a:t>
            </a:r>
            <a:r>
              <a:rPr lang="en-US" dirty="0"/>
              <a:t>)</a:t>
            </a:r>
          </a:p>
          <a:p>
            <a:r>
              <a:rPr lang="en-US" dirty="0"/>
              <a:t>pop()</a:t>
            </a:r>
          </a:p>
          <a:p>
            <a:r>
              <a:rPr lang="en-US" dirty="0"/>
              <a:t>push(30)</a:t>
            </a:r>
          </a:p>
          <a:p>
            <a:r>
              <a:rPr lang="en-US" dirty="0"/>
              <a:t>push(7)</a:t>
            </a:r>
          </a:p>
          <a:p>
            <a:r>
              <a:rPr lang="en-US" dirty="0"/>
              <a:t>push(25)</a:t>
            </a:r>
          </a:p>
          <a:p>
            <a:r>
              <a:rPr lang="en-US" dirty="0"/>
              <a:t>pop()</a:t>
            </a:r>
          </a:p>
          <a:p>
            <a:r>
              <a:rPr lang="en-US" dirty="0" smtClean="0"/>
              <a:t>push(12)</a:t>
            </a:r>
          </a:p>
          <a:p>
            <a:r>
              <a:rPr lang="en-US" dirty="0" smtClean="0"/>
              <a:t>pop</a:t>
            </a:r>
            <a:r>
              <a:rPr lang="en-US" dirty="0"/>
              <a:t>()</a:t>
            </a:r>
          </a:p>
          <a:p>
            <a:r>
              <a:rPr lang="en-US" dirty="0" smtClean="0"/>
              <a:t>pop</a:t>
            </a:r>
            <a:r>
              <a:rPr lang="en-US" dirty="0"/>
              <a:t>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5638800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35606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Push and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push(15)</a:t>
            </a:r>
          </a:p>
          <a:p>
            <a:r>
              <a:rPr lang="en-US" b="1" u="sng" dirty="0" smtClean="0"/>
              <a:t>push(20)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push(30)</a:t>
            </a:r>
          </a:p>
          <a:p>
            <a:r>
              <a:rPr lang="en-US" dirty="0" smtClean="0"/>
              <a:t>push(7)</a:t>
            </a:r>
          </a:p>
          <a:p>
            <a:r>
              <a:rPr lang="en-US" dirty="0" smtClean="0"/>
              <a:t>push(25)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push(12)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pop()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5638800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15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511603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20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59911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Push and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push(15)</a:t>
            </a:r>
          </a:p>
          <a:p>
            <a:r>
              <a:rPr lang="en-US" dirty="0" smtClean="0"/>
              <a:t>push(20)</a:t>
            </a:r>
          </a:p>
          <a:p>
            <a:r>
              <a:rPr lang="en-US" b="1" u="sng" dirty="0" smtClean="0"/>
              <a:t>pop()</a:t>
            </a:r>
            <a:r>
              <a:rPr lang="en-US" dirty="0" smtClean="0"/>
              <a:t> – returns 20</a:t>
            </a:r>
            <a:endParaRPr lang="en-US" b="1" u="sng" dirty="0" smtClean="0"/>
          </a:p>
          <a:p>
            <a:r>
              <a:rPr lang="en-US" dirty="0" smtClean="0"/>
              <a:t>push(30)</a:t>
            </a:r>
          </a:p>
          <a:p>
            <a:r>
              <a:rPr lang="en-US" dirty="0" smtClean="0"/>
              <a:t>push(7)</a:t>
            </a:r>
          </a:p>
          <a:p>
            <a:r>
              <a:rPr lang="en-US" dirty="0" smtClean="0"/>
              <a:t>push(25)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push(12)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pop()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5638800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42140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Push and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push(15)</a:t>
            </a:r>
          </a:p>
          <a:p>
            <a:r>
              <a:rPr lang="en-US" dirty="0" smtClean="0"/>
              <a:t>push(20)</a:t>
            </a:r>
          </a:p>
          <a:p>
            <a:r>
              <a:rPr lang="en-US" dirty="0" smtClean="0"/>
              <a:t>pop()</a:t>
            </a:r>
          </a:p>
          <a:p>
            <a:r>
              <a:rPr lang="en-US" b="1" u="sng" dirty="0" smtClean="0"/>
              <a:t>push(30)</a:t>
            </a:r>
          </a:p>
          <a:p>
            <a:r>
              <a:rPr lang="en-US" dirty="0" smtClean="0"/>
              <a:t>push(7)</a:t>
            </a:r>
          </a:p>
          <a:p>
            <a:r>
              <a:rPr lang="en-US" dirty="0" smtClean="0"/>
              <a:t>push(25)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push(12)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pop()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5638800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15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511603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  <a:r>
              <a:rPr lang="en-US" sz="2800" dirty="0" smtClean="0"/>
              <a:t>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81595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Push and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push(15)</a:t>
            </a:r>
          </a:p>
          <a:p>
            <a:r>
              <a:rPr lang="en-US" dirty="0" smtClean="0"/>
              <a:t>push(20)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push(30)</a:t>
            </a:r>
          </a:p>
          <a:p>
            <a:r>
              <a:rPr lang="en-US" b="1" u="sng" dirty="0" smtClean="0"/>
              <a:t>push(7)</a:t>
            </a:r>
          </a:p>
          <a:p>
            <a:r>
              <a:rPr lang="en-US" dirty="0" smtClean="0"/>
              <a:t>push(25)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push(12)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pop()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5638800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15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511603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459281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7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5711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vs. Specific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dirty="0" smtClean="0"/>
              <a:t>Specific data types: lists, arrays, strings.</a:t>
            </a:r>
          </a:p>
          <a:p>
            <a:pPr lvl="1"/>
            <a:r>
              <a:rPr lang="en-US" dirty="0" smtClean="0"/>
              <a:t>Types for which we can refer to a SPECIFIC implementation.</a:t>
            </a:r>
          </a:p>
          <a:p>
            <a:r>
              <a:rPr lang="en-US" dirty="0" smtClean="0"/>
              <a:t>Abstract data types: sequences, trees, forests, graphs.</a:t>
            </a:r>
          </a:p>
          <a:p>
            <a:r>
              <a:rPr lang="en-US" dirty="0" smtClean="0"/>
              <a:t>Where have we used forests in this course?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What is the difference between an abstract data type such as sequences, and a specific data type such as lists and arrays?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0001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Push and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push(15)</a:t>
            </a:r>
          </a:p>
          <a:p>
            <a:r>
              <a:rPr lang="en-US" dirty="0" smtClean="0"/>
              <a:t>push(20)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push(30)</a:t>
            </a:r>
          </a:p>
          <a:p>
            <a:r>
              <a:rPr lang="en-US" dirty="0" smtClean="0"/>
              <a:t>push(7)</a:t>
            </a:r>
          </a:p>
          <a:p>
            <a:r>
              <a:rPr lang="en-US" b="1" u="sng" dirty="0" smtClean="0"/>
              <a:t>push(25)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push(12)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pop()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5638800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15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511603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459281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7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4070499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25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560497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Push and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push(15)</a:t>
            </a:r>
          </a:p>
          <a:p>
            <a:r>
              <a:rPr lang="en-US" dirty="0" smtClean="0"/>
              <a:t>push(20)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push(30)</a:t>
            </a:r>
          </a:p>
          <a:p>
            <a:r>
              <a:rPr lang="en-US" dirty="0" smtClean="0"/>
              <a:t>push(7)</a:t>
            </a:r>
          </a:p>
          <a:p>
            <a:r>
              <a:rPr lang="en-US" dirty="0" smtClean="0"/>
              <a:t>push(25)</a:t>
            </a:r>
          </a:p>
          <a:p>
            <a:r>
              <a:rPr lang="en-US" b="1" u="sng" dirty="0" smtClean="0"/>
              <a:t>pop()</a:t>
            </a:r>
            <a:r>
              <a:rPr lang="en-US" dirty="0"/>
              <a:t> </a:t>
            </a:r>
            <a:r>
              <a:rPr lang="en-US" dirty="0" smtClean="0"/>
              <a:t>– returns 25</a:t>
            </a:r>
            <a:endParaRPr lang="en-US" b="1" u="sng" dirty="0" smtClean="0"/>
          </a:p>
          <a:p>
            <a:r>
              <a:rPr lang="en-US" dirty="0" smtClean="0"/>
              <a:t>push(12)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pop()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5638800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15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511603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459281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7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909004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Push and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push(15)</a:t>
            </a:r>
          </a:p>
          <a:p>
            <a:r>
              <a:rPr lang="en-US" dirty="0" smtClean="0"/>
              <a:t>push(20)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push(30)</a:t>
            </a:r>
          </a:p>
          <a:p>
            <a:r>
              <a:rPr lang="en-US" dirty="0" smtClean="0"/>
              <a:t>push(7)</a:t>
            </a:r>
          </a:p>
          <a:p>
            <a:r>
              <a:rPr lang="en-US" dirty="0" smtClean="0"/>
              <a:t>push(25)</a:t>
            </a:r>
          </a:p>
          <a:p>
            <a:r>
              <a:rPr lang="en-US" dirty="0" smtClean="0"/>
              <a:t>pop()</a:t>
            </a:r>
          </a:p>
          <a:p>
            <a:r>
              <a:rPr lang="en-US" b="1" u="sng" dirty="0" smtClean="0"/>
              <a:t>push(12)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pop()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5638800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15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511603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459281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7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4070499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413406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Push and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push(15)</a:t>
            </a:r>
          </a:p>
          <a:p>
            <a:r>
              <a:rPr lang="en-US" dirty="0" smtClean="0"/>
              <a:t>push(20)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push(30)</a:t>
            </a:r>
          </a:p>
          <a:p>
            <a:r>
              <a:rPr lang="en-US" dirty="0" smtClean="0"/>
              <a:t>push(7)</a:t>
            </a:r>
          </a:p>
          <a:p>
            <a:r>
              <a:rPr lang="en-US" dirty="0" smtClean="0"/>
              <a:t>push(25)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push(12)</a:t>
            </a:r>
          </a:p>
          <a:p>
            <a:r>
              <a:rPr lang="en-US" b="1" u="sng" dirty="0" smtClean="0"/>
              <a:t>pop()</a:t>
            </a:r>
            <a:r>
              <a:rPr lang="en-US" dirty="0" smtClean="0"/>
              <a:t> – returns 12</a:t>
            </a:r>
            <a:endParaRPr lang="en-US" b="1" u="sng" dirty="0" smtClean="0"/>
          </a:p>
          <a:p>
            <a:r>
              <a:rPr lang="en-US" dirty="0" smtClean="0"/>
              <a:t>pop()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5638800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15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511603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459281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7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122141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Push and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push(15)</a:t>
            </a:r>
          </a:p>
          <a:p>
            <a:r>
              <a:rPr lang="en-US" dirty="0" smtClean="0"/>
              <a:t>push(20)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push(30)</a:t>
            </a:r>
          </a:p>
          <a:p>
            <a:r>
              <a:rPr lang="en-US" dirty="0" smtClean="0"/>
              <a:t>push(7)</a:t>
            </a:r>
          </a:p>
          <a:p>
            <a:r>
              <a:rPr lang="en-US" dirty="0" smtClean="0"/>
              <a:t>push(25)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push(12)</a:t>
            </a:r>
          </a:p>
          <a:p>
            <a:r>
              <a:rPr lang="en-US" dirty="0" smtClean="0"/>
              <a:t>pop()</a:t>
            </a:r>
          </a:p>
          <a:p>
            <a:r>
              <a:rPr lang="en-US" b="1" u="sng" dirty="0" smtClean="0"/>
              <a:t>pop()</a:t>
            </a:r>
            <a:r>
              <a:rPr lang="en-US" dirty="0" smtClean="0"/>
              <a:t> – returns 7</a:t>
            </a:r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5638800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15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511603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  <a:r>
              <a:rPr lang="en-US" sz="2800" dirty="0" smtClean="0"/>
              <a:t>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28898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Details: Later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temporarily postpone discussing how stacks are implemented.</a:t>
            </a:r>
          </a:p>
          <a:p>
            <a:r>
              <a:rPr lang="en-US" dirty="0" smtClean="0"/>
              <a:t>We will first talk about how stacks can be </a:t>
            </a:r>
            <a:r>
              <a:rPr lang="en-US" b="1" dirty="0" smtClean="0"/>
              <a:t>used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Why? This is a good exercise for getting used to separating these two issues:</a:t>
            </a:r>
          </a:p>
          <a:p>
            <a:pPr lvl="1"/>
            <a:r>
              <a:rPr lang="en-US" dirty="0" smtClean="0"/>
              <a:t>How a data type is implemented.</a:t>
            </a:r>
          </a:p>
          <a:p>
            <a:pPr lvl="1"/>
            <a:r>
              <a:rPr lang="en-US" dirty="0" smtClean="0"/>
              <a:t>How a data type is used.</a:t>
            </a:r>
          </a:p>
          <a:p>
            <a:r>
              <a:rPr lang="en-US" dirty="0" smtClean="0"/>
              <a:t>Knowing that stacks support </a:t>
            </a:r>
            <a:r>
              <a:rPr lang="en-US" b="1" dirty="0" smtClean="0"/>
              <a:t>push </a:t>
            </a:r>
            <a:r>
              <a:rPr lang="en-US" dirty="0" smtClean="0"/>
              <a:t>and </a:t>
            </a:r>
            <a:r>
              <a:rPr lang="en-US" b="1" dirty="0" smtClean="0"/>
              <a:t>pop </a:t>
            </a:r>
            <a:r>
              <a:rPr lang="en-US" dirty="0" smtClean="0"/>
              <a:t>is sufficient to allow us to design programs using stacks.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3890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Stacks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7169"/>
            <a:ext cx="8229600" cy="5029200"/>
          </a:xfrm>
        </p:spPr>
        <p:txBody>
          <a:bodyPr/>
          <a:lstStyle/>
          <a:p>
            <a:r>
              <a:rPr lang="en-US" dirty="0" smtClean="0"/>
              <a:t>Modeling a busy professor's desk is NOT the killer app for stacks.</a:t>
            </a:r>
          </a:p>
          <a:p>
            <a:r>
              <a:rPr lang="en-US" dirty="0" smtClean="0"/>
              <a:t>Examples of important stack applications: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0278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Stacks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7169"/>
            <a:ext cx="8229600" cy="5029200"/>
          </a:xfrm>
        </p:spPr>
        <p:txBody>
          <a:bodyPr/>
          <a:lstStyle/>
          <a:p>
            <a:r>
              <a:rPr lang="en-US" dirty="0" smtClean="0"/>
              <a:t>Modeling a busy professor's desk is NOT the killer app for stacks.</a:t>
            </a:r>
          </a:p>
          <a:p>
            <a:r>
              <a:rPr lang="en-US" dirty="0" smtClean="0"/>
              <a:t>Examples of important stack applications:</a:t>
            </a:r>
          </a:p>
          <a:p>
            <a:pPr lvl="1"/>
            <a:r>
              <a:rPr lang="en-US" dirty="0" smtClean="0"/>
              <a:t>Function execution in computer programs: when a function is called, it enters the </a:t>
            </a:r>
            <a:r>
              <a:rPr lang="en-US" b="1" dirty="0" smtClean="0"/>
              <a:t>calling stack</a:t>
            </a:r>
            <a:r>
              <a:rPr lang="en-US" dirty="0" smtClean="0"/>
              <a:t>. The function that leaves the calling stack is always the last one that entered (among functions still in the stack).</a:t>
            </a:r>
          </a:p>
          <a:p>
            <a:pPr lvl="1"/>
            <a:r>
              <a:rPr lang="en-US" dirty="0" smtClean="0"/>
              <a:t>Interpretation and evaluation of symbolic expressions: stacks are used to evaluate things like (5+2)*(12-3), or to parse C code (as a first step in the compilation process).</a:t>
            </a:r>
          </a:p>
          <a:p>
            <a:pPr lvl="1"/>
            <a:r>
              <a:rPr lang="en-US" dirty="0" smtClean="0"/>
              <a:t>Search methods. Search is a fundamental algorithmic topic, with applications in navigation, game playing, problem solving… We will see more later in the course.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356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Stacks and Calculators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this expression:</a:t>
            </a:r>
          </a:p>
          <a:p>
            <a:pPr lvl="1"/>
            <a:r>
              <a:rPr lang="en-US" dirty="0" smtClean="0"/>
              <a:t>5 * ( ( ( 9 + 8 ) *  ( 4 * 6 ) ) + 7 ) </a:t>
            </a:r>
          </a:p>
          <a:p>
            <a:r>
              <a:rPr lang="en-US" dirty="0" smtClean="0"/>
              <a:t>This calculation involves saving intermediate results.</a:t>
            </a:r>
          </a:p>
          <a:p>
            <a:r>
              <a:rPr lang="en-US" dirty="0" smtClean="0"/>
              <a:t>First we calculate ( 9 + 8 ).</a:t>
            </a:r>
          </a:p>
          <a:p>
            <a:r>
              <a:rPr lang="en-US" dirty="0" smtClean="0"/>
              <a:t>We save 17 (push it to a stack).</a:t>
            </a:r>
          </a:p>
          <a:p>
            <a:r>
              <a:rPr lang="en-US" dirty="0" smtClean="0"/>
              <a:t>Then we calculate ( 4 * 6 ) and save 24 (push to a stack).</a:t>
            </a:r>
          </a:p>
          <a:p>
            <a:r>
              <a:rPr lang="en-US" dirty="0" smtClean="0"/>
              <a:t>Then we pop 17 and 24, multiply them, save the result.</a:t>
            </a:r>
          </a:p>
          <a:p>
            <a:r>
              <a:rPr lang="en-US" dirty="0" smtClean="0"/>
              <a:t>And so on…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8826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Infix and Postfix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standard notation we use for writing mathematical expressions is called </a:t>
            </a:r>
            <a:r>
              <a:rPr lang="en-US" b="1" u="sng" dirty="0" smtClean="0"/>
              <a:t>infix notation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Why? Because the operators are between the operands. </a:t>
            </a:r>
          </a:p>
          <a:p>
            <a:r>
              <a:rPr lang="en-US" dirty="0" smtClean="0"/>
              <a:t>There are two alternative notations:</a:t>
            </a:r>
          </a:p>
          <a:p>
            <a:pPr lvl="1"/>
            <a:r>
              <a:rPr lang="en-US" b="1" u="sng" dirty="0" smtClean="0"/>
              <a:t>prefix notation</a:t>
            </a:r>
            <a:r>
              <a:rPr lang="en-US" dirty="0" smtClean="0"/>
              <a:t>: the operator comes before the operands.</a:t>
            </a:r>
          </a:p>
          <a:p>
            <a:pPr lvl="1"/>
            <a:r>
              <a:rPr lang="en-US" b="1" u="sng" dirty="0" smtClean="0"/>
              <a:t>postfix notation</a:t>
            </a:r>
            <a:r>
              <a:rPr lang="en-US" dirty="0" smtClean="0"/>
              <a:t>: the operator comes after the operands.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b="1" dirty="0" smtClean="0"/>
              <a:t>infix:   </a:t>
            </a:r>
            <a:r>
              <a:rPr lang="en-US" dirty="0"/>
              <a:t>5 * ( ( ( 9 + 8 ) *  ( 4 * 6 ) ) + 7 ) </a:t>
            </a:r>
          </a:p>
          <a:p>
            <a:pPr lvl="1"/>
            <a:r>
              <a:rPr lang="en-US" b="1" dirty="0" smtClean="0"/>
              <a:t>prefix:</a:t>
            </a:r>
            <a:r>
              <a:rPr lang="en-US" dirty="0"/>
              <a:t> </a:t>
            </a:r>
            <a:r>
              <a:rPr lang="en-US" dirty="0" smtClean="0"/>
              <a:t>  (* 5 (+ (* (+ 9 8) (* 4 6)) 7))</a:t>
            </a:r>
          </a:p>
          <a:p>
            <a:pPr lvl="1"/>
            <a:r>
              <a:rPr lang="en-US" b="1" dirty="0" smtClean="0"/>
              <a:t>postfix:</a:t>
            </a:r>
            <a:r>
              <a:rPr lang="en-US" dirty="0" smtClean="0"/>
              <a:t>   5 9 8 + 4 6 * * 7 + *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200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vs. Specific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dirty="0" smtClean="0"/>
              <a:t>Specific data types: lists, arrays, strings.</a:t>
            </a:r>
          </a:p>
          <a:p>
            <a:pPr lvl="1"/>
            <a:r>
              <a:rPr lang="en-US" dirty="0" smtClean="0"/>
              <a:t>Types </a:t>
            </a:r>
            <a:r>
              <a:rPr lang="en-US" dirty="0"/>
              <a:t>for which we can refer to a SPECIFIC implementation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Abstract data types: sequences, trees, forests, graphs.</a:t>
            </a:r>
          </a:p>
          <a:p>
            <a:r>
              <a:rPr lang="en-US" dirty="0" smtClean="0"/>
              <a:t>Where have we used forests in this course?</a:t>
            </a:r>
          </a:p>
          <a:p>
            <a:pPr lvl="1"/>
            <a:r>
              <a:rPr lang="en-US" dirty="0" smtClean="0"/>
              <a:t>In the Union-Find problem (forests are sets of trees).</a:t>
            </a:r>
          </a:p>
          <a:p>
            <a:r>
              <a:rPr lang="en-US" dirty="0" smtClean="0"/>
              <a:t>What is the difference between an abstract data type such as sequences, and a specific data type such as lists and arrays?</a:t>
            </a:r>
          </a:p>
          <a:p>
            <a:pPr lvl="1"/>
            <a:r>
              <a:rPr lang="en-US" dirty="0" smtClean="0"/>
              <a:t>An abstract data type can be implemented in multiple ways.</a:t>
            </a:r>
          </a:p>
          <a:p>
            <a:pPr lvl="1"/>
            <a:r>
              <a:rPr lang="en-US" dirty="0" smtClean="0"/>
              <a:t>Each of these ways can offer different trade-offs in performance, that may be desirable in different cases.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4799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Postfix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</a:p>
          <a:p>
            <a:pPr lvl="1"/>
            <a:r>
              <a:rPr lang="en-US" b="1" dirty="0"/>
              <a:t>infix:   </a:t>
            </a:r>
            <a:r>
              <a:rPr lang="en-US" dirty="0"/>
              <a:t>5 * ( ( ( 9 + 8 ) *  ( 4 * 6 ) ) + 7 ) </a:t>
            </a:r>
          </a:p>
          <a:p>
            <a:pPr lvl="1"/>
            <a:r>
              <a:rPr lang="en-US" b="1" dirty="0" smtClean="0"/>
              <a:t>postfix</a:t>
            </a:r>
            <a:r>
              <a:rPr lang="en-US" b="1" dirty="0"/>
              <a:t>:</a:t>
            </a:r>
            <a:r>
              <a:rPr lang="en-US" dirty="0"/>
              <a:t>   5 9 8 + 4 6 * * 7 + *</a:t>
            </a:r>
            <a:endParaRPr lang="en-US" b="1" dirty="0"/>
          </a:p>
          <a:p>
            <a:r>
              <a:rPr lang="en-US" dirty="0" smtClean="0"/>
              <a:t>Postfix notation does not need any parentheses.</a:t>
            </a:r>
          </a:p>
          <a:p>
            <a:r>
              <a:rPr lang="en-US" dirty="0" smtClean="0"/>
              <a:t>It is pretty easy to write code to evaluate postfix  expressions (we will).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739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a Symbolic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process an expression such as:</a:t>
            </a:r>
          </a:p>
          <a:p>
            <a:pPr lvl="1"/>
            <a:r>
              <a:rPr lang="en-US" dirty="0" smtClean="0"/>
              <a:t> </a:t>
            </a:r>
            <a:r>
              <a:rPr lang="fr-FR" dirty="0"/>
              <a:t>5 * ( ( ( 9 + 8 ) *  ( 4 * 6 ) ) + 7 ) </a:t>
            </a:r>
          </a:p>
          <a:p>
            <a:pPr lvl="1"/>
            <a:r>
              <a:rPr lang="fr-FR" dirty="0" err="1"/>
              <a:t>postfix</a:t>
            </a:r>
            <a:r>
              <a:rPr lang="fr-FR" dirty="0"/>
              <a:t>:   5 9 8 + 4 6 * * 7 + *</a:t>
            </a:r>
          </a:p>
          <a:p>
            <a:r>
              <a:rPr lang="en-US" dirty="0" smtClean="0"/>
              <a:t>One approach is textbook Program 4.2.</a:t>
            </a:r>
          </a:p>
          <a:p>
            <a:pPr lvl="1"/>
            <a:r>
              <a:rPr lang="en-US" dirty="0" smtClean="0"/>
              <a:t>Only few lines of code, but dense and hard to read.</a:t>
            </a:r>
          </a:p>
          <a:p>
            <a:r>
              <a:rPr lang="en-US" dirty="0" smtClean="0"/>
              <a:t>Second approach: think of the input as a </a:t>
            </a:r>
            <a:r>
              <a:rPr lang="en-US" b="1" dirty="0" smtClean="0"/>
              <a:t>stream of tokens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token </a:t>
            </a:r>
            <a:r>
              <a:rPr lang="en-US" dirty="0" smtClean="0"/>
              <a:t>is a </a:t>
            </a:r>
            <a:r>
              <a:rPr lang="en-US" b="1" dirty="0" smtClean="0"/>
              <a:t>logical unit</a:t>
            </a:r>
            <a:r>
              <a:rPr lang="en-US" dirty="0" smtClean="0"/>
              <a:t> of input, such as: </a:t>
            </a:r>
          </a:p>
          <a:p>
            <a:pPr lvl="1"/>
            <a:r>
              <a:rPr lang="en-US" dirty="0" smtClean="0"/>
              <a:t>A number</a:t>
            </a:r>
          </a:p>
          <a:p>
            <a:pPr lvl="1"/>
            <a:r>
              <a:rPr lang="en-US" dirty="0" smtClean="0"/>
              <a:t>An operator</a:t>
            </a:r>
          </a:p>
          <a:p>
            <a:pPr lvl="1"/>
            <a:r>
              <a:rPr lang="en-US" dirty="0" smtClean="0"/>
              <a:t>A parenthesis.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3577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token </a:t>
            </a:r>
            <a:r>
              <a:rPr lang="en-US" dirty="0"/>
              <a:t>is a </a:t>
            </a:r>
            <a:r>
              <a:rPr lang="en-US" b="1" dirty="0"/>
              <a:t>logical unit</a:t>
            </a:r>
            <a:r>
              <a:rPr lang="en-US" dirty="0"/>
              <a:t> of input, such as: </a:t>
            </a:r>
          </a:p>
          <a:p>
            <a:pPr lvl="1"/>
            <a:r>
              <a:rPr lang="en-US" dirty="0"/>
              <a:t>A number</a:t>
            </a:r>
          </a:p>
          <a:p>
            <a:pPr lvl="1"/>
            <a:r>
              <a:rPr lang="en-US" dirty="0"/>
              <a:t>An operator</a:t>
            </a:r>
          </a:p>
          <a:p>
            <a:pPr lvl="1"/>
            <a:r>
              <a:rPr lang="en-US" dirty="0"/>
              <a:t>A parenthesis.</a:t>
            </a:r>
          </a:p>
          <a:p>
            <a:r>
              <a:rPr lang="en-US" dirty="0"/>
              <a:t>What are the tokens in:</a:t>
            </a:r>
          </a:p>
          <a:p>
            <a:pPr lvl="1"/>
            <a:r>
              <a:rPr lang="fr-FR" dirty="0"/>
              <a:t>51 *  (((19 + 8 ) *  (4 - 6)) + 7)</a:t>
            </a:r>
          </a:p>
          <a:p>
            <a:r>
              <a:rPr lang="fr-FR" dirty="0" err="1"/>
              <a:t>Answer</a:t>
            </a:r>
            <a:r>
              <a:rPr lang="fr-FR" dirty="0"/>
              <a:t>: 51, *, (, (, (, 19, +, 8, ), *, (, 4, -, 6, ), ), +, 7, )</a:t>
            </a:r>
          </a:p>
          <a:p>
            <a:pPr lvl="1"/>
            <a:r>
              <a:rPr lang="fr-FR" dirty="0" smtClean="0"/>
              <a:t>19 </a:t>
            </a:r>
            <a:r>
              <a:rPr lang="fr-FR" dirty="0" err="1" smtClean="0"/>
              <a:t>tokens</a:t>
            </a:r>
            <a:r>
              <a:rPr lang="fr-FR" dirty="0" smtClean="0"/>
              <a:t>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2296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token </a:t>
            </a:r>
            <a:r>
              <a:rPr lang="en-US" dirty="0"/>
              <a:t>is a </a:t>
            </a:r>
            <a:r>
              <a:rPr lang="en-US" b="1" dirty="0"/>
              <a:t>logical unit</a:t>
            </a:r>
            <a:r>
              <a:rPr lang="en-US" dirty="0"/>
              <a:t> of input, such as: </a:t>
            </a:r>
          </a:p>
          <a:p>
            <a:pPr lvl="1"/>
            <a:r>
              <a:rPr lang="en-US" dirty="0"/>
              <a:t>A number</a:t>
            </a:r>
          </a:p>
          <a:p>
            <a:pPr lvl="1"/>
            <a:r>
              <a:rPr lang="en-US" dirty="0"/>
              <a:t>An operator</a:t>
            </a:r>
          </a:p>
          <a:p>
            <a:pPr lvl="1"/>
            <a:r>
              <a:rPr lang="en-US" dirty="0"/>
              <a:t>A parenthesis.</a:t>
            </a:r>
          </a:p>
          <a:p>
            <a:r>
              <a:rPr lang="en-US" dirty="0" smtClean="0"/>
              <a:t>We need a data type for a token.</a:t>
            </a:r>
          </a:p>
          <a:p>
            <a:r>
              <a:rPr lang="en-US" dirty="0" smtClean="0"/>
              <a:t>We need to write functions that can read data (from a string or from a file) </a:t>
            </a:r>
            <a:r>
              <a:rPr lang="en-US" b="1" dirty="0" smtClean="0"/>
              <a:t>one token at a time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See files </a:t>
            </a:r>
            <a:r>
              <a:rPr lang="en-US" dirty="0" err="1" smtClean="0"/>
              <a:t>tokens.h</a:t>
            </a:r>
            <a:r>
              <a:rPr lang="en-US" dirty="0" smtClean="0"/>
              <a:t> and </a:t>
            </a:r>
            <a:r>
              <a:rPr lang="en-US" dirty="0" err="1" smtClean="0"/>
              <a:t>tokens.c</a:t>
            </a:r>
            <a:r>
              <a:rPr lang="en-US" dirty="0" smtClean="0"/>
              <a:t> on the course website.</a:t>
            </a:r>
          </a:p>
          <a:p>
            <a:r>
              <a:rPr lang="en-US" dirty="0" smtClean="0"/>
              <a:t>Using tokens: it is a bit harder to get started with the code (compared to Programs 4.2 and 4.3), but much easier to extend the code to more complicated tasks.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400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Postfix: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input: </a:t>
            </a:r>
            <a:r>
              <a:rPr lang="en-US" dirty="0" smtClean="0"/>
              <a:t>a stream of tokens in infix order.</a:t>
            </a:r>
          </a:p>
          <a:p>
            <a:pPr lvl="1"/>
            <a:r>
              <a:rPr lang="en-US" dirty="0" smtClean="0"/>
              <a:t>What do we mean by </a:t>
            </a:r>
            <a:r>
              <a:rPr lang="en-US" b="1" dirty="0" smtClean="0"/>
              <a:t>stream</a:t>
            </a:r>
            <a:r>
              <a:rPr lang="en-US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043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Postfix: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input: </a:t>
            </a:r>
            <a:r>
              <a:rPr lang="en-US" dirty="0" smtClean="0"/>
              <a:t>a stream of tokens in infix order.</a:t>
            </a:r>
          </a:p>
          <a:p>
            <a:pPr lvl="1"/>
            <a:r>
              <a:rPr lang="en-US" dirty="0" smtClean="0"/>
              <a:t>What do we mean by </a:t>
            </a:r>
            <a:r>
              <a:rPr lang="en-US" b="1" dirty="0" smtClean="0"/>
              <a:t>stream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smtClean="0"/>
              <a:t>stream</a:t>
            </a:r>
            <a:r>
              <a:rPr lang="en-US" dirty="0" smtClean="0"/>
              <a:t> is any source of data from which we can read data one unit at a time.</a:t>
            </a:r>
          </a:p>
          <a:p>
            <a:pPr lvl="1"/>
            <a:r>
              <a:rPr lang="en-US" dirty="0" smtClean="0"/>
              <a:t>Examples of streams: a file, a string, a network connection.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3489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Postfix: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18500" cy="5029200"/>
          </a:xfrm>
        </p:spPr>
        <p:txBody>
          <a:bodyPr/>
          <a:lstStyle/>
          <a:p>
            <a:r>
              <a:rPr lang="en-US" b="1" dirty="0"/>
              <a:t>input: </a:t>
            </a:r>
            <a:r>
              <a:rPr lang="en-US" dirty="0"/>
              <a:t>a stream of tokens in infix order.</a:t>
            </a:r>
          </a:p>
          <a:p>
            <a:r>
              <a:rPr lang="en-US" b="1" dirty="0" smtClean="0"/>
              <a:t>output:</a:t>
            </a:r>
            <a:r>
              <a:rPr lang="en-US" dirty="0" smtClean="0"/>
              <a:t> the result of the calculation (a number).</a:t>
            </a:r>
            <a:endParaRPr lang="en-US" b="1" dirty="0" smtClean="0"/>
          </a:p>
          <a:p>
            <a:r>
              <a:rPr lang="en-US" dirty="0" smtClean="0"/>
              <a:t>while(input </a:t>
            </a:r>
            <a:r>
              <a:rPr lang="en-US" dirty="0"/>
              <a:t>remains to be processed)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5706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Postfix: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input: </a:t>
            </a:r>
            <a:r>
              <a:rPr lang="en-US" dirty="0"/>
              <a:t>a stream of tokens in infix order.</a:t>
            </a:r>
          </a:p>
          <a:p>
            <a:r>
              <a:rPr lang="en-US" b="1" dirty="0"/>
              <a:t>output:</a:t>
            </a:r>
            <a:r>
              <a:rPr lang="en-US" dirty="0"/>
              <a:t> the result of the calculation (a number).</a:t>
            </a:r>
            <a:endParaRPr lang="en-US" b="1" dirty="0"/>
          </a:p>
          <a:p>
            <a:r>
              <a:rPr lang="en-US" dirty="0" smtClean="0"/>
              <a:t>while(input </a:t>
            </a:r>
            <a:r>
              <a:rPr lang="en-US" dirty="0"/>
              <a:t>remains to be processed)</a:t>
            </a:r>
          </a:p>
          <a:p>
            <a:pPr lvl="1"/>
            <a:r>
              <a:rPr lang="en-US" dirty="0"/>
              <a:t>T = next token (number </a:t>
            </a:r>
            <a:r>
              <a:rPr lang="en-US" dirty="0" smtClean="0"/>
              <a:t>or </a:t>
            </a:r>
            <a:r>
              <a:rPr lang="en-US" dirty="0"/>
              <a:t>operator) from the input</a:t>
            </a:r>
          </a:p>
          <a:p>
            <a:pPr lvl="1"/>
            <a:r>
              <a:rPr lang="en-US" dirty="0"/>
              <a:t>If T is a number, push(stack, T).</a:t>
            </a:r>
          </a:p>
          <a:p>
            <a:pPr lvl="1"/>
            <a:r>
              <a:rPr lang="en-US" dirty="0"/>
              <a:t>If T is an operator:</a:t>
            </a:r>
          </a:p>
          <a:p>
            <a:pPr lvl="2"/>
            <a:r>
              <a:rPr lang="en-US" dirty="0"/>
              <a:t>A = pop(stack)</a:t>
            </a:r>
          </a:p>
          <a:p>
            <a:pPr lvl="2"/>
            <a:r>
              <a:rPr lang="en-US" dirty="0"/>
              <a:t>B = pop(stack)</a:t>
            </a:r>
          </a:p>
          <a:p>
            <a:pPr lvl="2"/>
            <a:r>
              <a:rPr lang="en-US" dirty="0"/>
              <a:t>C = apply operator T on A and B.</a:t>
            </a:r>
          </a:p>
          <a:p>
            <a:pPr lvl="2"/>
            <a:r>
              <a:rPr lang="en-US" dirty="0"/>
              <a:t>push(stack, C)</a:t>
            </a:r>
          </a:p>
          <a:p>
            <a:r>
              <a:rPr lang="en-US" dirty="0" err="1" smtClean="0"/>
              <a:t>final_result</a:t>
            </a:r>
            <a:r>
              <a:rPr lang="en-US" dirty="0" smtClean="0"/>
              <a:t> = ???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4069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Postfix: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input: </a:t>
            </a:r>
            <a:r>
              <a:rPr lang="en-US" dirty="0"/>
              <a:t>a stream of tokens in infix order.</a:t>
            </a:r>
          </a:p>
          <a:p>
            <a:r>
              <a:rPr lang="en-US" b="1" dirty="0"/>
              <a:t>output:</a:t>
            </a:r>
            <a:r>
              <a:rPr lang="en-US" dirty="0"/>
              <a:t> the result of the calculation (a number).</a:t>
            </a:r>
            <a:endParaRPr lang="en-US" b="1" dirty="0"/>
          </a:p>
          <a:p>
            <a:r>
              <a:rPr lang="en-US" dirty="0" smtClean="0"/>
              <a:t>while(input </a:t>
            </a:r>
            <a:r>
              <a:rPr lang="en-US" dirty="0"/>
              <a:t>remains to be processed)</a:t>
            </a:r>
          </a:p>
          <a:p>
            <a:pPr lvl="1"/>
            <a:r>
              <a:rPr lang="en-US" dirty="0"/>
              <a:t>T = next token (number </a:t>
            </a:r>
            <a:r>
              <a:rPr lang="en-US" dirty="0" smtClean="0"/>
              <a:t>or </a:t>
            </a:r>
            <a:r>
              <a:rPr lang="en-US" dirty="0"/>
              <a:t>operator) from the input</a:t>
            </a:r>
          </a:p>
          <a:p>
            <a:pPr lvl="1"/>
            <a:r>
              <a:rPr lang="en-US" dirty="0"/>
              <a:t>If T is a number, push(stack, T).</a:t>
            </a:r>
          </a:p>
          <a:p>
            <a:pPr lvl="1"/>
            <a:r>
              <a:rPr lang="en-US" dirty="0"/>
              <a:t>If T is an operator:</a:t>
            </a:r>
          </a:p>
          <a:p>
            <a:pPr lvl="2"/>
            <a:r>
              <a:rPr lang="en-US" dirty="0"/>
              <a:t>A = pop(stack)</a:t>
            </a:r>
          </a:p>
          <a:p>
            <a:pPr lvl="2"/>
            <a:r>
              <a:rPr lang="en-US" dirty="0"/>
              <a:t>B = pop(stack)</a:t>
            </a:r>
          </a:p>
          <a:p>
            <a:pPr lvl="2"/>
            <a:r>
              <a:rPr lang="en-US" dirty="0"/>
              <a:t>C = apply operator T on A and B.</a:t>
            </a:r>
          </a:p>
          <a:p>
            <a:pPr lvl="2"/>
            <a:r>
              <a:rPr lang="en-US" dirty="0"/>
              <a:t>push(stack, C)</a:t>
            </a:r>
          </a:p>
          <a:p>
            <a:r>
              <a:rPr lang="en-US" dirty="0" err="1"/>
              <a:t>final_result</a:t>
            </a:r>
            <a:r>
              <a:rPr lang="en-US" dirty="0"/>
              <a:t> = pop(stack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1864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we will see how to use this </a:t>
            </a:r>
            <a:r>
              <a:rPr lang="en-US" dirty="0" err="1" smtClean="0"/>
              <a:t>pseudocode</a:t>
            </a:r>
            <a:r>
              <a:rPr lang="en-US" dirty="0" smtClean="0"/>
              <a:t> to evaluate this </a:t>
            </a:r>
            <a:r>
              <a:rPr lang="en-US" b="1" dirty="0" smtClean="0"/>
              <a:t>postfix</a:t>
            </a:r>
            <a:r>
              <a:rPr lang="en-US" dirty="0" smtClean="0"/>
              <a:t> expression:</a:t>
            </a:r>
          </a:p>
          <a:p>
            <a:pPr lvl="1"/>
            <a:r>
              <a:rPr lang="en-US" dirty="0"/>
              <a:t>5 9 8 + 4 6 * * 7 + </a:t>
            </a:r>
            <a:r>
              <a:rPr lang="en-US" dirty="0" smtClean="0"/>
              <a:t>*</a:t>
            </a:r>
          </a:p>
          <a:p>
            <a:r>
              <a:rPr lang="en-US" dirty="0" smtClean="0"/>
              <a:t>In </a:t>
            </a:r>
            <a:r>
              <a:rPr lang="en-US" b="1" dirty="0" smtClean="0"/>
              <a:t>infix</a:t>
            </a:r>
            <a:r>
              <a:rPr lang="en-US" dirty="0" smtClean="0"/>
              <a:t>, the equivalent expression is:</a:t>
            </a:r>
          </a:p>
          <a:p>
            <a:pPr lvl="1"/>
            <a:r>
              <a:rPr lang="en-US" b="1" dirty="0" smtClean="0"/>
              <a:t> </a:t>
            </a:r>
            <a:r>
              <a:rPr lang="en-US" dirty="0" smtClean="0"/>
              <a:t>5 </a:t>
            </a:r>
            <a:r>
              <a:rPr lang="en-US" dirty="0"/>
              <a:t>* ( ( ( 9 + 8 ) *  ( 4 * 6 ) ) + 7 )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396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Regarding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lists a "specific" data type or an "abstract" data type?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1874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>
                <a:solidFill>
                  <a:srgbClr val="FF0000"/>
                </a:solidFill>
              </a:rPr>
              <a:t>5</a:t>
            </a:r>
            <a:r>
              <a:rPr lang="en-US" dirty="0"/>
              <a:t> 9 8 + 4 6 * *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5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687512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</a:t>
            </a:r>
            <a:r>
              <a:rPr lang="en-US" dirty="0">
                <a:solidFill>
                  <a:srgbClr val="FF0000"/>
                </a:solidFill>
              </a:rPr>
              <a:t>9</a:t>
            </a:r>
            <a:r>
              <a:rPr lang="en-US" dirty="0"/>
              <a:t> 8 + 4 6 * *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9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21500" y="51181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9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77251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</a:t>
            </a:r>
            <a:r>
              <a:rPr lang="en-US" dirty="0">
                <a:solidFill>
                  <a:srgbClr val="FF0000"/>
                </a:solidFill>
              </a:rPr>
              <a:t>8</a:t>
            </a:r>
            <a:r>
              <a:rPr lang="en-US" dirty="0"/>
              <a:t> + 4 6 * *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8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21500" y="51181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9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921500" y="45974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8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06556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</a:t>
            </a:r>
            <a:r>
              <a:rPr lang="en-US" dirty="0">
                <a:solidFill>
                  <a:srgbClr val="FF0000"/>
                </a:solidFill>
              </a:rPr>
              <a:t>+</a:t>
            </a:r>
            <a:r>
              <a:rPr lang="en-US" dirty="0"/>
              <a:t> 4 6 * *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+</a:t>
            </a:r>
          </a:p>
          <a:p>
            <a:r>
              <a:rPr lang="en-US" dirty="0" smtClean="0"/>
              <a:t>A = 8</a:t>
            </a:r>
          </a:p>
          <a:p>
            <a:r>
              <a:rPr lang="en-US" dirty="0" smtClean="0"/>
              <a:t>B = 9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999400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</a:t>
            </a:r>
            <a:r>
              <a:rPr lang="en-US" dirty="0">
                <a:solidFill>
                  <a:srgbClr val="FF0000"/>
                </a:solidFill>
              </a:rPr>
              <a:t>+</a:t>
            </a:r>
            <a:r>
              <a:rPr lang="en-US" dirty="0"/>
              <a:t> 4 6 * *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+</a:t>
            </a:r>
          </a:p>
          <a:p>
            <a:r>
              <a:rPr lang="en-US" dirty="0" smtClean="0"/>
              <a:t>A = 8</a:t>
            </a:r>
          </a:p>
          <a:p>
            <a:r>
              <a:rPr lang="en-US" dirty="0" smtClean="0"/>
              <a:t>B = 9</a:t>
            </a:r>
          </a:p>
          <a:p>
            <a:r>
              <a:rPr lang="en-US" dirty="0" smtClean="0"/>
              <a:t>C = 17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921500" y="51181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17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36033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</a:t>
            </a:r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n-US" dirty="0"/>
              <a:t> 6 * *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4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921500" y="51181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17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921500" y="45974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9106145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+ 4 </a:t>
            </a:r>
            <a:r>
              <a:rPr lang="en-US" dirty="0">
                <a:solidFill>
                  <a:srgbClr val="FF0000"/>
                </a:solidFill>
              </a:rPr>
              <a:t>6</a:t>
            </a:r>
            <a:r>
              <a:rPr lang="en-US" dirty="0"/>
              <a:t> * *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6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921500" y="51181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17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921500" y="45974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21500" y="40767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740026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+ 4 6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 *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*</a:t>
            </a:r>
          </a:p>
          <a:p>
            <a:r>
              <a:rPr lang="en-US" dirty="0" smtClean="0"/>
              <a:t>A = 6</a:t>
            </a:r>
          </a:p>
          <a:p>
            <a:r>
              <a:rPr lang="en-US" dirty="0" smtClean="0"/>
              <a:t>B = 4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921500" y="51181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17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61121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+ 4 6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 *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*</a:t>
            </a:r>
          </a:p>
          <a:p>
            <a:r>
              <a:rPr lang="en-US" dirty="0" smtClean="0"/>
              <a:t>A = 6</a:t>
            </a:r>
          </a:p>
          <a:p>
            <a:r>
              <a:rPr lang="en-US" dirty="0" smtClean="0"/>
              <a:t>B = 4</a:t>
            </a:r>
          </a:p>
          <a:p>
            <a:r>
              <a:rPr lang="en-US" dirty="0" smtClean="0"/>
              <a:t>C = 24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921500" y="51181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17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921500" y="45974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5005755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+ 4 6 *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*</a:t>
            </a:r>
          </a:p>
          <a:p>
            <a:r>
              <a:rPr lang="en-US" dirty="0" smtClean="0"/>
              <a:t>A = 24</a:t>
            </a:r>
          </a:p>
          <a:p>
            <a:r>
              <a:rPr lang="en-US" dirty="0" smtClean="0"/>
              <a:t>B = 17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6564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Regarding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lists a "specific" data type or an "abstract" data type?</a:t>
            </a:r>
          </a:p>
          <a:p>
            <a:r>
              <a:rPr lang="en-US" dirty="0" smtClean="0"/>
              <a:t>If we refer to a </a:t>
            </a:r>
            <a:r>
              <a:rPr lang="en-US" b="1" u="sng" dirty="0" smtClean="0"/>
              <a:t>specific</a:t>
            </a:r>
            <a:r>
              <a:rPr lang="en-US" dirty="0" smtClean="0"/>
              <a:t> implementation of lists, then we refer to a "specific" data type.</a:t>
            </a:r>
          </a:p>
          <a:p>
            <a:r>
              <a:rPr lang="en-US" dirty="0" smtClean="0"/>
              <a:t>If we are not referring to a "specific" implementation, then there is a certain level of abstraction.</a:t>
            </a:r>
          </a:p>
          <a:p>
            <a:pPr lvl="1"/>
            <a:r>
              <a:rPr lang="en-US" dirty="0" smtClean="0"/>
              <a:t>Different choices lead to different performance:</a:t>
            </a:r>
          </a:p>
          <a:p>
            <a:pPr lvl="1"/>
            <a:r>
              <a:rPr lang="en-US" dirty="0" smtClean="0"/>
              <a:t>Single links or double links?</a:t>
            </a:r>
          </a:p>
          <a:p>
            <a:pPr lvl="1"/>
            <a:r>
              <a:rPr lang="en-US" dirty="0" smtClean="0"/>
              <a:t>Pointer to first element only, or also to last element?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1737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+ 4 6 *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*</a:t>
            </a:r>
          </a:p>
          <a:p>
            <a:r>
              <a:rPr lang="en-US" dirty="0" smtClean="0"/>
              <a:t>A = 24</a:t>
            </a:r>
          </a:p>
          <a:p>
            <a:r>
              <a:rPr lang="en-US" dirty="0" smtClean="0"/>
              <a:t>B = 17</a:t>
            </a:r>
          </a:p>
          <a:p>
            <a:r>
              <a:rPr lang="en-US" dirty="0" smtClean="0"/>
              <a:t>C = 408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921500" y="51181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408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330032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+ 4 6 * * </a:t>
            </a:r>
            <a:r>
              <a:rPr lang="en-US" dirty="0">
                <a:solidFill>
                  <a:srgbClr val="FF0000"/>
                </a:solidFill>
              </a:rPr>
              <a:t>7</a:t>
            </a:r>
            <a:r>
              <a:rPr lang="en-US" dirty="0"/>
              <a:t>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921500" y="51181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408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921500" y="45974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7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075551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+ 4 6 * * 7 </a:t>
            </a:r>
            <a:r>
              <a:rPr lang="en-US" dirty="0">
                <a:solidFill>
                  <a:srgbClr val="FF0000"/>
                </a:solidFill>
              </a:rPr>
              <a:t>+</a:t>
            </a:r>
            <a:r>
              <a:rPr lang="en-US" dirty="0"/>
              <a:t>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+</a:t>
            </a:r>
          </a:p>
          <a:p>
            <a:r>
              <a:rPr lang="en-US" dirty="0" smtClean="0"/>
              <a:t>A = 7</a:t>
            </a:r>
          </a:p>
          <a:p>
            <a:r>
              <a:rPr lang="en-US" dirty="0" smtClean="0"/>
              <a:t>B = 408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058358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+ 4 6 * * 7 </a:t>
            </a:r>
            <a:r>
              <a:rPr lang="en-US" dirty="0">
                <a:solidFill>
                  <a:srgbClr val="FF0000"/>
                </a:solidFill>
              </a:rPr>
              <a:t>+</a:t>
            </a:r>
            <a:r>
              <a:rPr lang="en-US" dirty="0"/>
              <a:t>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+</a:t>
            </a:r>
          </a:p>
          <a:p>
            <a:r>
              <a:rPr lang="en-US" dirty="0" smtClean="0"/>
              <a:t>A = 7</a:t>
            </a:r>
          </a:p>
          <a:p>
            <a:r>
              <a:rPr lang="en-US" dirty="0" smtClean="0"/>
              <a:t>B = 408</a:t>
            </a:r>
          </a:p>
          <a:p>
            <a:r>
              <a:rPr lang="en-US" dirty="0" smtClean="0"/>
              <a:t>C = 415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921500" y="51181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415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8134164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+ 4 6 * * 7 + </a:t>
            </a:r>
            <a:r>
              <a:rPr lang="en-US" dirty="0">
                <a:solidFill>
                  <a:srgbClr val="FF0000"/>
                </a:solidFill>
              </a:rPr>
              <a:t>*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*</a:t>
            </a:r>
          </a:p>
          <a:p>
            <a:r>
              <a:rPr lang="en-US" dirty="0" smtClean="0"/>
              <a:t>A = 415</a:t>
            </a:r>
          </a:p>
          <a:p>
            <a:r>
              <a:rPr lang="en-US" dirty="0" smtClean="0"/>
              <a:t>B = 5</a:t>
            </a:r>
          </a:p>
        </p:txBody>
      </p:sp>
    </p:spTree>
    <p:extLst>
      <p:ext uri="{BB962C8B-B14F-4D97-AF65-F5344CB8AC3E}">
        <p14:creationId xmlns:p14="http://schemas.microsoft.com/office/powerpoint/2010/main" val="77945642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+ 4 6 * * 7 + </a:t>
            </a:r>
            <a:r>
              <a:rPr lang="en-US" dirty="0">
                <a:solidFill>
                  <a:srgbClr val="FF0000"/>
                </a:solidFill>
              </a:rPr>
              <a:t>*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*</a:t>
            </a:r>
          </a:p>
          <a:p>
            <a:r>
              <a:rPr lang="en-US" dirty="0" smtClean="0"/>
              <a:t>A = 415</a:t>
            </a:r>
          </a:p>
          <a:p>
            <a:r>
              <a:rPr lang="en-US" dirty="0" smtClean="0"/>
              <a:t>B = 5</a:t>
            </a:r>
          </a:p>
          <a:p>
            <a:r>
              <a:rPr lang="en-US" dirty="0" smtClean="0"/>
              <a:t>C = 2075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2075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093033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+ 4 6 * *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b="1" dirty="0" err="1" smtClean="0"/>
              <a:t>final_result</a:t>
            </a:r>
            <a:r>
              <a:rPr lang="en-US" b="1" dirty="0" smtClean="0"/>
              <a:t> = pop(stack)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*</a:t>
            </a:r>
          </a:p>
          <a:p>
            <a:r>
              <a:rPr lang="en-US" dirty="0" smtClean="0"/>
              <a:t>A = 415</a:t>
            </a:r>
          </a:p>
          <a:p>
            <a:r>
              <a:rPr lang="en-US" dirty="0" smtClean="0"/>
              <a:t>B = 5</a:t>
            </a:r>
          </a:p>
          <a:p>
            <a:r>
              <a:rPr lang="en-US" dirty="0" smtClean="0"/>
              <a:t>C = 2075</a:t>
            </a:r>
          </a:p>
          <a:p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019800" y="4203700"/>
            <a:ext cx="2901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final_result</a:t>
            </a:r>
            <a:r>
              <a:rPr lang="en-US" sz="2800" dirty="0" smtClean="0"/>
              <a:t> = 2075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5389850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Converting Infix to Postfix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example of using stacks is converting infix notation to postfix notation.</a:t>
            </a:r>
          </a:p>
          <a:p>
            <a:r>
              <a:rPr lang="en-US" dirty="0" smtClean="0"/>
              <a:t>We already saw how to evaluate postfix expressions.</a:t>
            </a:r>
          </a:p>
          <a:p>
            <a:r>
              <a:rPr lang="en-US" dirty="0" smtClean="0"/>
              <a:t>By converting infix to postfix, we will be able to evaluate infix expressions as well.</a:t>
            </a:r>
          </a:p>
          <a:p>
            <a:r>
              <a:rPr lang="en-US" b="1" dirty="0" smtClean="0"/>
              <a:t>input: </a:t>
            </a:r>
            <a:r>
              <a:rPr lang="en-US" dirty="0" smtClean="0"/>
              <a:t>a stream of tokens in infix order.</a:t>
            </a:r>
          </a:p>
          <a:p>
            <a:r>
              <a:rPr lang="en-US" b="1" dirty="0" smtClean="0"/>
              <a:t>output</a:t>
            </a:r>
            <a:r>
              <a:rPr lang="en-US" dirty="0" smtClean="0"/>
              <a:t>: a list of tokens in postfix order.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6230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Converting Infix to Postfix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input: </a:t>
            </a:r>
            <a:r>
              <a:rPr lang="en-US" dirty="0" smtClean="0"/>
              <a:t>a stream of tokens in infix order.</a:t>
            </a:r>
          </a:p>
          <a:p>
            <a:pPr lvl="1"/>
            <a:r>
              <a:rPr lang="en-US" dirty="0"/>
              <a:t>Assumption 1: the input is fully parenthesized. That is, every operation (that contains an operator and its two operands) is enclosed in parentheses.</a:t>
            </a:r>
          </a:p>
          <a:p>
            <a:pPr lvl="2"/>
            <a:r>
              <a:rPr lang="en-US" dirty="0"/>
              <a:t>3 + 5   NOT ALLOWED.</a:t>
            </a:r>
          </a:p>
          <a:p>
            <a:pPr lvl="2"/>
            <a:r>
              <a:rPr lang="en-US" dirty="0"/>
              <a:t>(3 + 5)   ALLOWED.</a:t>
            </a:r>
          </a:p>
          <a:p>
            <a:pPr lvl="1"/>
            <a:r>
              <a:rPr lang="en-US" dirty="0" smtClean="0"/>
              <a:t>Assumption 2: Each operator has two operands.</a:t>
            </a:r>
          </a:p>
          <a:p>
            <a:pPr lvl="2"/>
            <a:r>
              <a:rPr lang="en-US" dirty="0" smtClean="0"/>
              <a:t>(2 + 4 + 5)   NOT ALLOWED.</a:t>
            </a:r>
          </a:p>
          <a:p>
            <a:pPr lvl="2"/>
            <a:r>
              <a:rPr lang="en-US" dirty="0" smtClean="0"/>
              <a:t>(2 + (4 + 5))   ALLOWED.</a:t>
            </a:r>
          </a:p>
          <a:p>
            <a:pPr lvl="1"/>
            <a:r>
              <a:rPr lang="en-US" dirty="0" smtClean="0"/>
              <a:t>Writing code that does not need these assumptions is great (but optional) practice for you.</a:t>
            </a:r>
          </a:p>
          <a:p>
            <a:r>
              <a:rPr lang="en-US" b="1" dirty="0" smtClean="0"/>
              <a:t>output</a:t>
            </a:r>
            <a:r>
              <a:rPr lang="en-US" dirty="0" smtClean="0"/>
              <a:t>: a list of tokens in postfix order.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67158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Converting Infix to Postfix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input: </a:t>
            </a:r>
            <a:r>
              <a:rPr lang="en-US" dirty="0" smtClean="0"/>
              <a:t>a stream of tokens in infix order.</a:t>
            </a:r>
          </a:p>
          <a:p>
            <a:r>
              <a:rPr lang="en-US" b="1" dirty="0" smtClean="0"/>
              <a:t>output</a:t>
            </a:r>
            <a:r>
              <a:rPr lang="en-US" dirty="0" smtClean="0"/>
              <a:t>: a list of tokens in postfix order.</a:t>
            </a:r>
          </a:p>
          <a:p>
            <a:r>
              <a:rPr lang="en-US" dirty="0" smtClean="0"/>
              <a:t>while(the input stream is not empty)</a:t>
            </a:r>
            <a:endParaRPr lang="en-US" dirty="0"/>
          </a:p>
          <a:p>
            <a:pPr lvl="1"/>
            <a:r>
              <a:rPr lang="en-US" dirty="0"/>
              <a:t>T = next token </a:t>
            </a:r>
            <a:endParaRPr lang="en-US" dirty="0" smtClean="0"/>
          </a:p>
          <a:p>
            <a:pPr lvl="1"/>
            <a:r>
              <a:rPr lang="en-US" dirty="0" smtClean="0"/>
              <a:t>If T is left parenthesis, ignore.</a:t>
            </a:r>
          </a:p>
          <a:p>
            <a:pPr lvl="1"/>
            <a:r>
              <a:rPr lang="en-US" dirty="0" smtClean="0"/>
              <a:t>If T is right parenthesis:</a:t>
            </a:r>
          </a:p>
          <a:p>
            <a:pPr lvl="2"/>
            <a:r>
              <a:rPr lang="en-US" dirty="0" smtClean="0"/>
              <a:t>op = pop(</a:t>
            </a:r>
            <a:r>
              <a:rPr lang="en-US" dirty="0" err="1" smtClean="0"/>
              <a:t>op_stack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insertAtEnd</a:t>
            </a:r>
            <a:r>
              <a:rPr lang="en-US" dirty="0" smtClean="0"/>
              <a:t>(result, op)</a:t>
            </a:r>
            <a:endParaRPr lang="en-US" dirty="0"/>
          </a:p>
          <a:p>
            <a:pPr lvl="1"/>
            <a:r>
              <a:rPr lang="en-US" dirty="0"/>
              <a:t>If T is </a:t>
            </a:r>
            <a:r>
              <a:rPr lang="en-US" dirty="0" smtClean="0"/>
              <a:t>an operator, push(</a:t>
            </a:r>
            <a:r>
              <a:rPr lang="en-US" dirty="0" err="1" smtClean="0"/>
              <a:t>op_stack</a:t>
            </a:r>
            <a:r>
              <a:rPr lang="en-US" dirty="0"/>
              <a:t>, T).</a:t>
            </a:r>
          </a:p>
          <a:p>
            <a:pPr lvl="1"/>
            <a:r>
              <a:rPr lang="en-US" dirty="0"/>
              <a:t>If T is </a:t>
            </a:r>
            <a:r>
              <a:rPr lang="en-US" dirty="0" smtClean="0"/>
              <a:t>a number, </a:t>
            </a:r>
            <a:r>
              <a:rPr lang="en-US" dirty="0" err="1" smtClean="0"/>
              <a:t>insertAtEnd</a:t>
            </a:r>
            <a:r>
              <a:rPr lang="en-US" dirty="0" smtClean="0"/>
              <a:t>(result, 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288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some examples of abstract data types, for which we have seen multiple specific implementations?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09068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+ 8 ) *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] empty stack</a:t>
            </a:r>
          </a:p>
          <a:p>
            <a:r>
              <a:rPr lang="en-US" sz="2400" dirty="0" smtClean="0"/>
              <a:t>result = [  ] (empty list)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70823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smtClean="0"/>
              <a:t> 5 * ( ( ( 9 + 8 ) *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(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] empty stack</a:t>
            </a:r>
          </a:p>
          <a:p>
            <a:r>
              <a:rPr lang="en-US" sz="2400" dirty="0" smtClean="0"/>
              <a:t>result = [  ] (empty list)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52383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</a:t>
            </a:r>
            <a:r>
              <a:rPr lang="en-US" sz="2400" dirty="0" smtClean="0">
                <a:solidFill>
                  <a:srgbClr val="FF0000"/>
                </a:solidFill>
              </a:rPr>
              <a:t>5</a:t>
            </a:r>
            <a:r>
              <a:rPr lang="en-US" sz="2400" dirty="0" smtClean="0"/>
              <a:t> * ( ( ( 9 + 8 ) *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5</a:t>
            </a:r>
          </a:p>
          <a:p>
            <a:r>
              <a:rPr lang="en-US" sz="2400" dirty="0" err="1"/>
              <a:t>op_stack</a:t>
            </a:r>
            <a:r>
              <a:rPr lang="en-US" sz="2400" dirty="0"/>
              <a:t> = </a:t>
            </a:r>
            <a:r>
              <a:rPr lang="en-US" sz="2400" dirty="0" smtClean="0"/>
              <a:t>[  </a:t>
            </a:r>
            <a:r>
              <a:rPr lang="en-US" sz="2400" dirty="0"/>
              <a:t>] empty stack</a:t>
            </a:r>
          </a:p>
          <a:p>
            <a:r>
              <a:rPr lang="en-US" sz="2400" dirty="0" smtClean="0"/>
              <a:t>result = [  </a:t>
            </a:r>
            <a:r>
              <a:rPr lang="en-US" sz="2400" dirty="0" smtClean="0">
                <a:solidFill>
                  <a:srgbClr val="FF0000"/>
                </a:solidFill>
              </a:rPr>
              <a:t>5</a:t>
            </a:r>
            <a:r>
              <a:rPr lang="en-US" sz="2400" dirty="0" smtClean="0"/>
              <a:t>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55119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 ( ( ( 9 + 8 ) *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*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  ]</a:t>
            </a:r>
          </a:p>
          <a:p>
            <a:r>
              <a:rPr lang="en-US" sz="2400" dirty="0" smtClean="0"/>
              <a:t>result = [  5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51781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smtClean="0"/>
              <a:t> ( ( 9 + 8 ) *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(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]</a:t>
            </a:r>
          </a:p>
          <a:p>
            <a:r>
              <a:rPr lang="en-US" sz="2400" dirty="0" smtClean="0"/>
              <a:t>result = [  5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78336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smtClean="0"/>
              <a:t> ( 9 + 8 ) *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(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]</a:t>
            </a:r>
          </a:p>
          <a:p>
            <a:r>
              <a:rPr lang="en-US" sz="2400" dirty="0" smtClean="0"/>
              <a:t>result = [  5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65305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smtClean="0"/>
              <a:t> 9 + 8 ) *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(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]</a:t>
            </a:r>
          </a:p>
          <a:p>
            <a:r>
              <a:rPr lang="en-US" sz="2400" dirty="0" smtClean="0"/>
              <a:t>result = [  5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65305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</a:t>
            </a:r>
            <a:r>
              <a:rPr lang="en-US" sz="2400" dirty="0" smtClean="0">
                <a:solidFill>
                  <a:srgbClr val="FF0000"/>
                </a:solidFill>
              </a:rPr>
              <a:t>9</a:t>
            </a:r>
            <a:r>
              <a:rPr lang="en-US" sz="2400" dirty="0" smtClean="0"/>
              <a:t> + 8 ) *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9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]</a:t>
            </a:r>
          </a:p>
          <a:p>
            <a:r>
              <a:rPr lang="en-US" sz="2400" dirty="0" smtClean="0"/>
              <a:t>result = [  5  </a:t>
            </a:r>
            <a:r>
              <a:rPr lang="en-US" sz="2400" dirty="0" smtClean="0">
                <a:solidFill>
                  <a:srgbClr val="FF0000"/>
                </a:solidFill>
              </a:rPr>
              <a:t>9</a:t>
            </a:r>
            <a:r>
              <a:rPr lang="en-US" sz="2400" dirty="0" smtClean="0"/>
              <a:t>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65305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</a:t>
            </a:r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n-US" sz="2400" dirty="0" smtClean="0"/>
              <a:t> 8 ) *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+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</a:t>
            </a:r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n-US" sz="2400" dirty="0" smtClean="0"/>
              <a:t>  ]</a:t>
            </a:r>
          </a:p>
          <a:p>
            <a:r>
              <a:rPr lang="en-US" sz="2400" dirty="0" smtClean="0"/>
              <a:t>result = [  5  9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2538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</a:t>
            </a:r>
            <a:r>
              <a:rPr lang="en-US" sz="2400" dirty="0" smtClean="0">
                <a:solidFill>
                  <a:srgbClr val="FF0000"/>
                </a:solidFill>
              </a:rPr>
              <a:t>8</a:t>
            </a:r>
            <a:r>
              <a:rPr lang="en-US" sz="2400" dirty="0" smtClean="0"/>
              <a:t> ) *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8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+  ]</a:t>
            </a:r>
          </a:p>
          <a:p>
            <a:r>
              <a:rPr lang="en-US" sz="2400" dirty="0" smtClean="0"/>
              <a:t>result = [  5  9  </a:t>
            </a:r>
            <a:r>
              <a:rPr lang="en-US" sz="2400" dirty="0" smtClean="0">
                <a:solidFill>
                  <a:srgbClr val="FF0000"/>
                </a:solidFill>
              </a:rPr>
              <a:t>8</a:t>
            </a:r>
            <a:r>
              <a:rPr lang="en-US" sz="2400" dirty="0" smtClean="0"/>
              <a:t>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00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Union-Find:</a:t>
            </a:r>
          </a:p>
          <a:p>
            <a:pPr lvl="1"/>
            <a:r>
              <a:rPr lang="en-US" dirty="0" smtClean="0"/>
              <a:t>Representing sets, performing unions and performing finds can be done in different ways, with very different performance characteristics.</a:t>
            </a:r>
          </a:p>
          <a:p>
            <a:r>
              <a:rPr lang="en-US" dirty="0" smtClean="0"/>
              <a:t>Sequences:</a:t>
            </a:r>
          </a:p>
          <a:p>
            <a:pPr lvl="1"/>
            <a:r>
              <a:rPr lang="en-US" dirty="0" smtClean="0"/>
              <a:t>They can be represented as arrays or lists.</a:t>
            </a:r>
          </a:p>
          <a:p>
            <a:r>
              <a:rPr lang="en-US" dirty="0" smtClean="0"/>
              <a:t>Graphs:</a:t>
            </a:r>
          </a:p>
          <a:p>
            <a:pPr lvl="1"/>
            <a:r>
              <a:rPr lang="en-US" dirty="0" smtClean="0"/>
              <a:t>We saw two implementations (adjacency matrices and adjacency lists) that provide the same functionality, but </a:t>
            </a:r>
            <a:r>
              <a:rPr lang="en-US" smtClean="0"/>
              <a:t>are different </a:t>
            </a:r>
            <a:r>
              <a:rPr lang="en-US" dirty="0" smtClean="0"/>
              <a:t>in terms of time and space complexity.</a:t>
            </a:r>
          </a:p>
          <a:p>
            <a:pPr lvl="1"/>
            <a:r>
              <a:rPr lang="en-US" dirty="0" smtClean="0"/>
              <a:t>Alternative implementations also exist, that have their own pros and cons.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98993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 *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)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]</a:t>
            </a:r>
          </a:p>
          <a:p>
            <a:r>
              <a:rPr lang="en-US" sz="2400" dirty="0" smtClean="0"/>
              <a:t>result = [  5  9  8  </a:t>
            </a:r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n-US" sz="2400" dirty="0" smtClean="0"/>
              <a:t>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56654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+ 8 ) 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*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  ]</a:t>
            </a:r>
          </a:p>
          <a:p>
            <a:r>
              <a:rPr lang="en-US" sz="2400" dirty="0" smtClean="0"/>
              <a:t>result = [  5  9  8  +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0909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+ 8 ) * 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smtClean="0"/>
              <a:t>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(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*  ]</a:t>
            </a:r>
          </a:p>
          <a:p>
            <a:r>
              <a:rPr lang="en-US" sz="2400" dirty="0" smtClean="0"/>
              <a:t>result = [  5  9  8  +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09502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+ 8 ) *  ( </a:t>
            </a:r>
            <a:r>
              <a:rPr lang="en-US" sz="2400" dirty="0" smtClean="0">
                <a:solidFill>
                  <a:srgbClr val="FF0000"/>
                </a:solidFill>
              </a:rPr>
              <a:t>4</a:t>
            </a:r>
            <a:r>
              <a:rPr lang="en-US" sz="2400" dirty="0" smtClean="0"/>
              <a:t>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4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*  ]</a:t>
            </a:r>
          </a:p>
          <a:p>
            <a:r>
              <a:rPr lang="en-US" sz="2400" dirty="0" smtClean="0"/>
              <a:t>result = [  5  9  8  +  </a:t>
            </a:r>
            <a:r>
              <a:rPr lang="en-US" sz="2400" dirty="0" smtClean="0">
                <a:solidFill>
                  <a:srgbClr val="FF0000"/>
                </a:solidFill>
              </a:rPr>
              <a:t>4</a:t>
            </a:r>
            <a:r>
              <a:rPr lang="en-US" sz="2400" dirty="0" smtClean="0"/>
              <a:t>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16538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+ 8 ) </a:t>
            </a:r>
            <a:r>
              <a:rPr lang="en-US" sz="2400" dirty="0"/>
              <a:t>*</a:t>
            </a:r>
            <a:r>
              <a:rPr lang="en-US" sz="2400" dirty="0" smtClean="0"/>
              <a:t>  ( 4 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*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*  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  ]</a:t>
            </a:r>
          </a:p>
          <a:p>
            <a:r>
              <a:rPr lang="en-US" sz="2400" dirty="0" smtClean="0"/>
              <a:t>result = [  5  9  8  +  4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70760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+ 8 ) *  ( 4 * </a:t>
            </a:r>
            <a:r>
              <a:rPr lang="en-US" sz="2400" dirty="0" smtClean="0">
                <a:solidFill>
                  <a:srgbClr val="FF0000"/>
                </a:solidFill>
              </a:rPr>
              <a:t>6</a:t>
            </a:r>
            <a:r>
              <a:rPr lang="en-US" sz="2400" dirty="0" smtClean="0"/>
              <a:t>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)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*  *  ]</a:t>
            </a:r>
          </a:p>
          <a:p>
            <a:r>
              <a:rPr lang="en-US" sz="2400" dirty="0" smtClean="0"/>
              <a:t>result = [  5  9  8  +  4  </a:t>
            </a:r>
            <a:r>
              <a:rPr lang="en-US" sz="2400" dirty="0" smtClean="0">
                <a:solidFill>
                  <a:srgbClr val="FF0000"/>
                </a:solidFill>
              </a:rPr>
              <a:t>6</a:t>
            </a:r>
            <a:r>
              <a:rPr lang="en-US" sz="2400" dirty="0" smtClean="0"/>
              <a:t>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71428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+ 8 ) *  ( 4 * 6 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)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*  ]</a:t>
            </a:r>
          </a:p>
          <a:p>
            <a:r>
              <a:rPr lang="en-US" sz="2400" dirty="0" smtClean="0"/>
              <a:t>result = [  5  9  8  +  4  6  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15494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+ 8 ) *  ( 4 * 6 ) 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)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]</a:t>
            </a:r>
          </a:p>
          <a:p>
            <a:r>
              <a:rPr lang="en-US" sz="2400" dirty="0" smtClean="0"/>
              <a:t>result = [  5  9  8  +  4  6  *  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56071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+ 8 ) *  ( 4 * 6 ) ) </a:t>
            </a:r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n-US" sz="2400" dirty="0" smtClean="0"/>
              <a:t>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+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</a:t>
            </a:r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n-US" sz="2400" dirty="0" smtClean="0"/>
              <a:t>  ]</a:t>
            </a:r>
          </a:p>
          <a:p>
            <a:r>
              <a:rPr lang="en-US" sz="2400" dirty="0" smtClean="0"/>
              <a:t>result = [  5  9  8  +  4  6  *  *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56821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+ 8 ) *  ( 4 * 6 ) ) + </a:t>
            </a:r>
            <a:r>
              <a:rPr lang="en-US" sz="2400" dirty="0" smtClean="0">
                <a:solidFill>
                  <a:srgbClr val="FF0000"/>
                </a:solidFill>
              </a:rPr>
              <a:t>7</a:t>
            </a:r>
            <a:r>
              <a:rPr lang="en-US" sz="2400" dirty="0" smtClean="0"/>
              <a:t>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7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+  ]</a:t>
            </a:r>
          </a:p>
          <a:p>
            <a:r>
              <a:rPr lang="en-US" sz="2400" dirty="0" smtClean="0"/>
              <a:t>result = [  5  9  8  +  4  6  *  *  </a:t>
            </a:r>
            <a:r>
              <a:rPr lang="en-US" sz="2400" dirty="0" smtClean="0">
                <a:solidFill>
                  <a:srgbClr val="FF0000"/>
                </a:solidFill>
              </a:rPr>
              <a:t>7</a:t>
            </a:r>
            <a:r>
              <a:rPr lang="en-US" sz="2400" dirty="0" smtClean="0"/>
              <a:t>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022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Abstract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029200"/>
          </a:xfrm>
        </p:spPr>
        <p:txBody>
          <a:bodyPr/>
          <a:lstStyle/>
          <a:p>
            <a:r>
              <a:rPr lang="en-US" dirty="0" smtClean="0"/>
              <a:t>Using abstract data types allows us to focus on high-level algorithm design, and not on low-level details of specific data types.</a:t>
            </a:r>
          </a:p>
          <a:p>
            <a:pPr lvl="1"/>
            <a:r>
              <a:rPr lang="en-US" dirty="0" smtClean="0"/>
              <a:t>The data types should fit the algorithm, not the other way around.</a:t>
            </a:r>
            <a:endParaRPr lang="en-US" dirty="0"/>
          </a:p>
          <a:p>
            <a:r>
              <a:rPr lang="en-US" dirty="0" smtClean="0"/>
              <a:t>Designing an algorithm using abstract data types, we oftentimes get multiple algorithms for the price of one.</a:t>
            </a:r>
          </a:p>
          <a:p>
            <a:pPr lvl="1"/>
            <a:r>
              <a:rPr lang="en-US" dirty="0" smtClean="0"/>
              <a:t>The high-level algorithm can be implemented in multiple ways, depending on our choice of specific data types.</a:t>
            </a:r>
          </a:p>
          <a:p>
            <a:r>
              <a:rPr lang="en-US" dirty="0" smtClean="0"/>
              <a:t>Each choice may give different performance trade-offs.</a:t>
            </a:r>
          </a:p>
          <a:p>
            <a:pPr lvl="1"/>
            <a:r>
              <a:rPr lang="en-US" dirty="0" smtClean="0"/>
              <a:t>Choosing a specific data type may yield better space complexity but worse time complexity.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76541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+ 8 ) *  ( 4 * 6 ) ) + 7 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)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]</a:t>
            </a:r>
          </a:p>
          <a:p>
            <a:r>
              <a:rPr lang="en-US" sz="2400" dirty="0" smtClean="0"/>
              <a:t>result = [  5  9  8  +  4  6  *  *  7  </a:t>
            </a:r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n-US" sz="2400" dirty="0" smtClean="0"/>
              <a:t>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94317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</a:t>
            </a:r>
            <a:r>
              <a:rPr lang="en-US" sz="2400" dirty="0"/>
              <a:t>* ( ( ( 9 + 8 ) *  ( 4 * 6 ) ) + 7 </a:t>
            </a:r>
            <a:r>
              <a:rPr lang="en-US" sz="2400" dirty="0" smtClean="0"/>
              <a:t>) 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7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)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]</a:t>
            </a:r>
          </a:p>
          <a:p>
            <a:r>
              <a:rPr lang="en-US" sz="2400" dirty="0" smtClean="0"/>
              <a:t>result = [  5  9  8  +  4  6  *  *  7  +  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1906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Stack Interface </a:t>
            </a:r>
            <a:br>
              <a:rPr lang="en-US" dirty="0" smtClean="0"/>
            </a:br>
            <a:r>
              <a:rPr lang="en-US" dirty="0" smtClean="0"/>
              <a:t>(Textbook Version)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sz="2400" dirty="0" smtClean="0"/>
              <a:t>The textbook defines a stack interface that supports four specific functions:</a:t>
            </a:r>
          </a:p>
          <a:p>
            <a:r>
              <a:rPr lang="en-US" sz="2400" b="1" dirty="0" smtClean="0"/>
              <a:t>void </a:t>
            </a:r>
            <a:r>
              <a:rPr lang="en-US" sz="2400" b="1" dirty="0" err="1" smtClean="0"/>
              <a:t>STACKinit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int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max_size</a:t>
            </a:r>
            <a:r>
              <a:rPr lang="en-US" sz="2400" b="1" dirty="0" smtClean="0"/>
              <a:t>):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 smtClean="0"/>
              <a:t>Initialize the stack. Argument </a:t>
            </a:r>
            <a:r>
              <a:rPr lang="en-US" sz="2000" b="1" dirty="0" err="1" smtClean="0"/>
              <a:t>max_size</a:t>
            </a:r>
            <a:r>
              <a:rPr lang="en-US" sz="2000" dirty="0" smtClean="0"/>
              <a:t> declares the maximum possible size for the stack.</a:t>
            </a:r>
          </a:p>
          <a:p>
            <a:r>
              <a:rPr lang="en-US" sz="2400" b="1" dirty="0" err="1" smtClean="0"/>
              <a:t>int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STACKempty</a:t>
            </a:r>
            <a:r>
              <a:rPr lang="en-US" sz="2400" b="1" dirty="0" smtClean="0"/>
              <a:t>():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 smtClean="0"/>
              <a:t>Returns 1 if the stack is empty, 0 otherwise.</a:t>
            </a:r>
          </a:p>
          <a:p>
            <a:r>
              <a:rPr lang="en-US" sz="2400" b="1" dirty="0" smtClean="0"/>
              <a:t>void </a:t>
            </a:r>
            <a:r>
              <a:rPr lang="en-US" sz="2400" b="1" dirty="0" err="1" smtClean="0"/>
              <a:t>STACKpush</a:t>
            </a:r>
            <a:r>
              <a:rPr lang="en-US" sz="2400" b="1" dirty="0" smtClean="0"/>
              <a:t>(Item item):</a:t>
            </a:r>
          </a:p>
          <a:p>
            <a:pPr lvl="1"/>
            <a:r>
              <a:rPr lang="en-US" sz="2000" dirty="0" smtClean="0"/>
              <a:t>Pushes the item on top of the stack.</a:t>
            </a:r>
          </a:p>
          <a:p>
            <a:r>
              <a:rPr lang="en-US" sz="2400" b="1" dirty="0" smtClean="0"/>
              <a:t>Item </a:t>
            </a:r>
            <a:r>
              <a:rPr lang="en-US" sz="2400" b="1" dirty="0" err="1" smtClean="0"/>
              <a:t>STACKpop</a:t>
            </a:r>
            <a:r>
              <a:rPr lang="en-US" sz="2400" b="1" dirty="0" smtClean="0"/>
              <a:t>():</a:t>
            </a:r>
          </a:p>
          <a:p>
            <a:pPr lvl="1"/>
            <a:r>
              <a:rPr lang="en-US" sz="2000" dirty="0" smtClean="0"/>
              <a:t>Removes from the stack the item that was on top, and returns that item.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96032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Textbook Interface?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46126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Textbook Interface?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functions do not refer to any specific stack object.</a:t>
            </a:r>
          </a:p>
          <a:p>
            <a:r>
              <a:rPr lang="en-US" dirty="0" smtClean="0"/>
              <a:t>What is the consequence of that?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09682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Textbook Interface?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functions do not refer to any specific stack object.</a:t>
            </a:r>
          </a:p>
          <a:p>
            <a:r>
              <a:rPr lang="en-US" dirty="0"/>
              <a:t>What is the consequence of that</a:t>
            </a:r>
            <a:r>
              <a:rPr lang="en-US" dirty="0" smtClean="0"/>
              <a:t>?</a:t>
            </a:r>
          </a:p>
          <a:p>
            <a:r>
              <a:rPr lang="en-US" dirty="0" smtClean="0"/>
              <a:t>This interface can only support a single stack. If we need to use simultaneously two or more stacks, we need to extend the interface.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96942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Textbook Interface?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that we fix the first problem, and we can  </a:t>
            </a:r>
            <a:r>
              <a:rPr lang="en-US" dirty="0"/>
              <a:t>have </a:t>
            </a:r>
            <a:r>
              <a:rPr lang="en-US" dirty="0" smtClean="0"/>
              <a:t>multiple stacks.</a:t>
            </a:r>
            <a:endParaRPr lang="en-US" dirty="0"/>
          </a:p>
          <a:p>
            <a:r>
              <a:rPr lang="en-US" dirty="0" smtClean="0"/>
              <a:t>Can we have a stack A that contains integers, and a stack B that contains strings?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75885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Textbook Interface?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that we fix the first problem, and we can  </a:t>
            </a:r>
            <a:r>
              <a:rPr lang="en-US" dirty="0"/>
              <a:t>have </a:t>
            </a:r>
            <a:r>
              <a:rPr lang="en-US" dirty="0" smtClean="0"/>
              <a:t>multiple stacks.</a:t>
            </a:r>
            <a:endParaRPr lang="en-US" dirty="0"/>
          </a:p>
          <a:p>
            <a:r>
              <a:rPr lang="en-US" dirty="0" smtClean="0"/>
              <a:t>Can we have a stack A that contains integers, and a stack B that contains strings?</a:t>
            </a:r>
          </a:p>
          <a:p>
            <a:r>
              <a:rPr lang="en-US" dirty="0" smtClean="0"/>
              <a:t>No. Each stack contains values of type </a:t>
            </a:r>
            <a:r>
              <a:rPr lang="en-US" b="1" dirty="0" smtClean="0"/>
              <a:t>Item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smtClean="0"/>
              <a:t>While </a:t>
            </a:r>
            <a:r>
              <a:rPr lang="en-US" b="1" dirty="0" smtClean="0"/>
              <a:t>Item</a:t>
            </a:r>
            <a:r>
              <a:rPr lang="en-US" dirty="0" smtClean="0"/>
              <a:t> can be set (using </a:t>
            </a:r>
            <a:r>
              <a:rPr lang="en-US" b="1" dirty="0" err="1" smtClean="0"/>
              <a:t>typedef</a:t>
            </a:r>
            <a:r>
              <a:rPr lang="en-US" dirty="0" smtClean="0"/>
              <a:t>) to any type we want, all stacks in the code must contain values of that one type.</a:t>
            </a:r>
          </a:p>
          <a:p>
            <a:r>
              <a:rPr lang="en-US" dirty="0" smtClean="0"/>
              <a:t>We have the exact same problem with </a:t>
            </a:r>
            <a:r>
              <a:rPr lang="en-US" b="1" dirty="0" smtClean="0"/>
              <a:t>lists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Let's see how to solve this problem, for both lists and stacks.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56423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67200"/>
            <a:ext cx="8229600" cy="1892300"/>
          </a:xfrm>
        </p:spPr>
        <p:txBody>
          <a:bodyPr/>
          <a:lstStyle/>
          <a:p>
            <a:r>
              <a:rPr lang="en-US" b="1" dirty="0" smtClean="0"/>
              <a:t>void *</a:t>
            </a:r>
            <a:r>
              <a:rPr lang="en-US" dirty="0" smtClean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19200"/>
            <a:ext cx="347980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old definition</a:t>
            </a:r>
          </a:p>
          <a:p>
            <a:endParaRPr lang="en-US" sz="1100" dirty="0"/>
          </a:p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Item </a:t>
            </a:r>
            <a:r>
              <a:rPr lang="en-US" sz="2400" dirty="0" err="1"/>
              <a:t>item</a:t>
            </a:r>
            <a:r>
              <a:rPr lang="en-US" sz="2400" dirty="0"/>
              <a:t>; </a:t>
            </a:r>
          </a:p>
          <a:p>
            <a:r>
              <a:rPr lang="en-US" sz="2400" dirty="0"/>
              <a:t>   link next;  </a:t>
            </a:r>
          </a:p>
          <a:p>
            <a:r>
              <a:rPr lang="en-US" sz="2400" dirty="0" smtClean="0"/>
              <a:t>};</a:t>
            </a:r>
          </a:p>
          <a:p>
            <a:r>
              <a:rPr lang="en-US" sz="2400" dirty="0" err="1" smtClean="0"/>
              <a:t>typedef</a:t>
            </a:r>
            <a:r>
              <a:rPr lang="en-US" sz="2400" dirty="0" smtClean="0"/>
              <a:t> </a:t>
            </a:r>
            <a:r>
              <a:rPr lang="en-US" sz="2400" dirty="0" err="1" smtClean="0"/>
              <a:t>struct</a:t>
            </a:r>
            <a:r>
              <a:rPr lang="en-US" sz="2400" dirty="0" smtClean="0"/>
              <a:t> node * link;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1219200"/>
            <a:ext cx="3810000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new definition</a:t>
            </a:r>
          </a:p>
          <a:p>
            <a:endParaRPr lang="en-US" sz="1100" dirty="0"/>
          </a:p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</a:t>
            </a:r>
            <a:r>
              <a:rPr lang="en-US" sz="2400" dirty="0" smtClean="0"/>
              <a:t>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  link next;  </a:t>
            </a:r>
          </a:p>
          <a:p>
            <a:r>
              <a:rPr lang="en-US" sz="2400" dirty="0" smtClean="0"/>
              <a:t>};</a:t>
            </a:r>
          </a:p>
          <a:p>
            <a:r>
              <a:rPr lang="en-US" sz="2400" dirty="0" err="1"/>
              <a:t>typedef</a:t>
            </a:r>
            <a:r>
              <a:rPr lang="en-US" sz="2400" dirty="0"/>
              <a:t> </a:t>
            </a:r>
            <a:r>
              <a:rPr lang="en-US" sz="2400" dirty="0" err="1"/>
              <a:t>struct</a:t>
            </a:r>
            <a:r>
              <a:rPr lang="en-US" sz="2400" dirty="0"/>
              <a:t> node * link;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774543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67200"/>
            <a:ext cx="8229600" cy="1892300"/>
          </a:xfrm>
        </p:spPr>
        <p:txBody>
          <a:bodyPr/>
          <a:lstStyle/>
          <a:p>
            <a:r>
              <a:rPr lang="en-US" b="1" dirty="0" smtClean="0"/>
              <a:t>void *</a:t>
            </a:r>
            <a:r>
              <a:rPr lang="en-US" dirty="0" smtClean="0"/>
              <a:t>: this is a special type in C.</a:t>
            </a:r>
          </a:p>
          <a:p>
            <a:pPr lvl="1"/>
            <a:r>
              <a:rPr lang="en-US" dirty="0" smtClean="0"/>
              <a:t> It means </a:t>
            </a:r>
            <a:r>
              <a:rPr lang="en-US" b="1" dirty="0" smtClean="0"/>
              <a:t>pointer to anything.</a:t>
            </a:r>
          </a:p>
          <a:p>
            <a:r>
              <a:rPr lang="en-US" dirty="0" smtClean="0"/>
              <a:t>If item is of type void*, it can be set equal to a pointer to any object: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*, char *, double *, pointers to structures,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19200"/>
            <a:ext cx="347980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old definition</a:t>
            </a:r>
          </a:p>
          <a:p>
            <a:endParaRPr lang="en-US" sz="1100" dirty="0"/>
          </a:p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Item </a:t>
            </a:r>
            <a:r>
              <a:rPr lang="en-US" sz="2400" dirty="0" err="1"/>
              <a:t>item</a:t>
            </a:r>
            <a:r>
              <a:rPr lang="en-US" sz="2400" dirty="0"/>
              <a:t>; </a:t>
            </a:r>
          </a:p>
          <a:p>
            <a:r>
              <a:rPr lang="en-US" sz="2400" dirty="0"/>
              <a:t>   link next;  </a:t>
            </a:r>
          </a:p>
          <a:p>
            <a:r>
              <a:rPr lang="en-US" sz="2400" dirty="0" smtClean="0"/>
              <a:t>};</a:t>
            </a:r>
          </a:p>
          <a:p>
            <a:r>
              <a:rPr lang="en-US" sz="2400" dirty="0" err="1" smtClean="0"/>
              <a:t>typedef</a:t>
            </a:r>
            <a:r>
              <a:rPr lang="en-US" sz="2400" dirty="0" smtClean="0"/>
              <a:t> </a:t>
            </a:r>
            <a:r>
              <a:rPr lang="en-US" sz="2400" dirty="0" err="1" smtClean="0"/>
              <a:t>struct</a:t>
            </a:r>
            <a:r>
              <a:rPr lang="en-US" sz="2400" dirty="0" smtClean="0"/>
              <a:t> node * link;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1219200"/>
            <a:ext cx="3810000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new definition</a:t>
            </a:r>
          </a:p>
          <a:p>
            <a:endParaRPr lang="en-US" sz="1100" dirty="0"/>
          </a:p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</a:t>
            </a:r>
            <a:r>
              <a:rPr lang="en-US" sz="2400" dirty="0" smtClean="0"/>
              <a:t>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  link next;  </a:t>
            </a:r>
          </a:p>
          <a:p>
            <a:r>
              <a:rPr lang="en-US" sz="2400" dirty="0" smtClean="0"/>
              <a:t>};</a:t>
            </a:r>
          </a:p>
          <a:p>
            <a:r>
              <a:rPr lang="en-US" sz="2400" dirty="0" err="1"/>
              <a:t>typedef</a:t>
            </a:r>
            <a:r>
              <a:rPr lang="en-US" sz="2400" dirty="0"/>
              <a:t> </a:t>
            </a:r>
            <a:r>
              <a:rPr lang="en-US" sz="2400" dirty="0" err="1"/>
              <a:t>struct</a:t>
            </a:r>
            <a:r>
              <a:rPr lang="en-US" sz="2400" dirty="0"/>
              <a:t> node * link;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0848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Abstract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029200"/>
          </a:xfrm>
        </p:spPr>
        <p:txBody>
          <a:bodyPr/>
          <a:lstStyle/>
          <a:p>
            <a:r>
              <a:rPr lang="en-US" dirty="0" smtClean="0"/>
              <a:t>Example (that we will see later in the course): search algorithms.</a:t>
            </a:r>
          </a:p>
          <a:p>
            <a:pPr lvl="1"/>
            <a:r>
              <a:rPr lang="en-US" dirty="0" smtClean="0"/>
              <a:t>Used for navigation, game playing, problem solving…</a:t>
            </a:r>
          </a:p>
          <a:p>
            <a:r>
              <a:rPr lang="en-US" dirty="0" smtClean="0"/>
              <a:t>Several search algorithms, with vastly different properties, can be described with the same algorithm.</a:t>
            </a:r>
          </a:p>
          <a:p>
            <a:r>
              <a:rPr lang="en-US" dirty="0" smtClean="0"/>
              <a:t>The only thing that changes is one data type choice: what type of queue to use.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3021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Adding an </a:t>
            </a:r>
            <a:r>
              <a:rPr lang="en-US" b="1" dirty="0" err="1" smtClean="0"/>
              <a:t>int</a:t>
            </a:r>
            <a:r>
              <a:rPr lang="en-US" dirty="0" smtClean="0"/>
              <a:t> to a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90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3276600" cy="1892300"/>
          </a:xfrm>
        </p:spPr>
        <p:txBody>
          <a:bodyPr/>
          <a:lstStyle/>
          <a:p>
            <a:r>
              <a:rPr lang="en-US" dirty="0" smtClean="0"/>
              <a:t>To insert integer 7 to a list </a:t>
            </a:r>
            <a:r>
              <a:rPr lang="en-US" b="1" dirty="0" err="1" smtClean="0"/>
              <a:t>my_list</a:t>
            </a:r>
            <a:r>
              <a:rPr lang="en-US" dirty="0" smtClean="0"/>
              <a:t>: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644900" y="1290221"/>
            <a:ext cx="5422900" cy="378565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 smtClean="0"/>
              <a:t>{   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link next;  </a:t>
            </a:r>
          </a:p>
          <a:p>
            <a:r>
              <a:rPr lang="en-US" sz="2400" dirty="0" smtClean="0"/>
              <a:t>};</a:t>
            </a:r>
          </a:p>
          <a:p>
            <a:endParaRPr lang="en-US" sz="2400" dirty="0" smtClean="0"/>
          </a:p>
          <a:p>
            <a:r>
              <a:rPr lang="en-US" sz="2400" dirty="0" smtClean="0"/>
              <a:t>link </a:t>
            </a:r>
            <a:r>
              <a:rPr lang="en-US" sz="2400" dirty="0" err="1"/>
              <a:t>newLink</a:t>
            </a:r>
            <a:r>
              <a:rPr lang="en-US" sz="2400" dirty="0"/>
              <a:t>(void * content)</a:t>
            </a:r>
          </a:p>
          <a:p>
            <a:r>
              <a:rPr lang="en-US" sz="2400" dirty="0" smtClean="0"/>
              <a:t>{  </a:t>
            </a:r>
            <a:r>
              <a:rPr lang="en-US" sz="2400" dirty="0"/>
              <a:t>link result = </a:t>
            </a:r>
            <a:r>
              <a:rPr lang="en-US" sz="2400" dirty="0" err="1"/>
              <a:t>malloc</a:t>
            </a:r>
            <a:r>
              <a:rPr lang="en-US" sz="2400" dirty="0"/>
              <a:t>(</a:t>
            </a:r>
            <a:r>
              <a:rPr lang="en-US" sz="2400" dirty="0" err="1"/>
              <a:t>sizeof</a:t>
            </a:r>
            <a:r>
              <a:rPr lang="en-US" sz="2400" dirty="0"/>
              <a:t>(</a:t>
            </a:r>
            <a:r>
              <a:rPr lang="en-US" sz="2400" dirty="0" err="1"/>
              <a:t>struct</a:t>
            </a:r>
            <a:r>
              <a:rPr lang="en-US" sz="2400" dirty="0"/>
              <a:t> node));</a:t>
            </a:r>
          </a:p>
          <a:p>
            <a:r>
              <a:rPr lang="en-US" sz="2400" dirty="0"/>
              <a:t>   result-&gt;item = content;</a:t>
            </a:r>
          </a:p>
          <a:p>
            <a:r>
              <a:rPr lang="en-US" sz="2400" dirty="0"/>
              <a:t>   result-&gt;next = NULL;</a:t>
            </a:r>
          </a:p>
          <a:p>
            <a:r>
              <a:rPr lang="en-US" sz="24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4413996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Adding an </a:t>
            </a:r>
            <a:r>
              <a:rPr lang="en-US" b="1" dirty="0" err="1" smtClean="0"/>
              <a:t>int</a:t>
            </a:r>
            <a:r>
              <a:rPr lang="en-US" dirty="0" smtClean="0"/>
              <a:t> to a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91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3276600" cy="1892300"/>
          </a:xfrm>
        </p:spPr>
        <p:txBody>
          <a:bodyPr/>
          <a:lstStyle/>
          <a:p>
            <a:r>
              <a:rPr lang="en-US" dirty="0" smtClean="0"/>
              <a:t>To insert integer 7 to a list </a:t>
            </a:r>
            <a:r>
              <a:rPr lang="en-US" b="1" dirty="0" err="1" smtClean="0"/>
              <a:t>my_list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Allocate memory for a pointer to an int.</a:t>
            </a:r>
          </a:p>
          <a:p>
            <a:pPr lvl="1"/>
            <a:r>
              <a:rPr lang="en-US" dirty="0" smtClean="0"/>
              <a:t>Set the contents of the pointer equal to 7.</a:t>
            </a:r>
          </a:p>
          <a:p>
            <a:pPr lvl="1"/>
            <a:r>
              <a:rPr lang="en-US" dirty="0" smtClean="0"/>
              <a:t>Add to the list a new link, whose item is the pointer.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644900" y="1290221"/>
            <a:ext cx="5422900" cy="378565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 smtClean="0"/>
              <a:t>{   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link next;  </a:t>
            </a:r>
          </a:p>
          <a:p>
            <a:r>
              <a:rPr lang="en-US" sz="2400" dirty="0" smtClean="0"/>
              <a:t>};</a:t>
            </a:r>
          </a:p>
          <a:p>
            <a:endParaRPr lang="en-US" sz="2400" dirty="0" smtClean="0"/>
          </a:p>
          <a:p>
            <a:r>
              <a:rPr lang="en-US" sz="2400" dirty="0" smtClean="0"/>
              <a:t>link </a:t>
            </a:r>
            <a:r>
              <a:rPr lang="en-US" sz="2400" dirty="0" err="1"/>
              <a:t>newLink</a:t>
            </a:r>
            <a:r>
              <a:rPr lang="en-US" sz="2400" dirty="0"/>
              <a:t>(void * content)</a:t>
            </a:r>
          </a:p>
          <a:p>
            <a:r>
              <a:rPr lang="en-US" sz="2400" dirty="0" smtClean="0"/>
              <a:t>{  </a:t>
            </a:r>
            <a:r>
              <a:rPr lang="en-US" sz="2400" dirty="0"/>
              <a:t>link result = </a:t>
            </a:r>
            <a:r>
              <a:rPr lang="en-US" sz="2400" dirty="0" err="1"/>
              <a:t>malloc</a:t>
            </a:r>
            <a:r>
              <a:rPr lang="en-US" sz="2400" dirty="0"/>
              <a:t>(</a:t>
            </a:r>
            <a:r>
              <a:rPr lang="en-US" sz="2400" dirty="0" err="1"/>
              <a:t>sizeof</a:t>
            </a:r>
            <a:r>
              <a:rPr lang="en-US" sz="2400" dirty="0"/>
              <a:t>(</a:t>
            </a:r>
            <a:r>
              <a:rPr lang="en-US" sz="2400" dirty="0" err="1"/>
              <a:t>struct</a:t>
            </a:r>
            <a:r>
              <a:rPr lang="en-US" sz="2400" dirty="0"/>
              <a:t> node));</a:t>
            </a:r>
          </a:p>
          <a:p>
            <a:r>
              <a:rPr lang="en-US" sz="2400" dirty="0"/>
              <a:t>   result-&gt;item = content;</a:t>
            </a:r>
          </a:p>
          <a:p>
            <a:r>
              <a:rPr lang="en-US" sz="2400" dirty="0"/>
              <a:t>   result-&gt;next = NULL;</a:t>
            </a:r>
          </a:p>
          <a:p>
            <a:r>
              <a:rPr lang="en-US" sz="24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120857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Adding an </a:t>
            </a:r>
            <a:r>
              <a:rPr lang="en-US" b="1" dirty="0" err="1"/>
              <a:t>int</a:t>
            </a:r>
            <a:r>
              <a:rPr lang="en-US" dirty="0"/>
              <a:t> to a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44900" y="1290221"/>
            <a:ext cx="5422900" cy="526297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 smtClean="0"/>
              <a:t>{   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link next;  </a:t>
            </a:r>
          </a:p>
          <a:p>
            <a:r>
              <a:rPr lang="en-US" sz="2400" dirty="0" smtClean="0"/>
              <a:t>};</a:t>
            </a:r>
          </a:p>
          <a:p>
            <a:endParaRPr lang="en-US" sz="2400" dirty="0" smtClean="0"/>
          </a:p>
          <a:p>
            <a:r>
              <a:rPr lang="en-US" sz="2400" dirty="0" smtClean="0"/>
              <a:t>link </a:t>
            </a:r>
            <a:r>
              <a:rPr lang="en-US" sz="2400" dirty="0" err="1"/>
              <a:t>newLink</a:t>
            </a:r>
            <a:r>
              <a:rPr lang="en-US" sz="2400" dirty="0"/>
              <a:t>(void * content)</a:t>
            </a:r>
          </a:p>
          <a:p>
            <a:r>
              <a:rPr lang="en-US" sz="2400" dirty="0" smtClean="0"/>
              <a:t>{  </a:t>
            </a:r>
            <a:r>
              <a:rPr lang="en-US" sz="2400" dirty="0"/>
              <a:t>link result = </a:t>
            </a:r>
            <a:r>
              <a:rPr lang="en-US" sz="2400" dirty="0" err="1"/>
              <a:t>malloc</a:t>
            </a:r>
            <a:r>
              <a:rPr lang="en-US" sz="2400" dirty="0"/>
              <a:t>(</a:t>
            </a:r>
            <a:r>
              <a:rPr lang="en-US" sz="2400" dirty="0" err="1"/>
              <a:t>sizeof</a:t>
            </a:r>
            <a:r>
              <a:rPr lang="en-US" sz="2400" dirty="0"/>
              <a:t>(</a:t>
            </a:r>
            <a:r>
              <a:rPr lang="en-US" sz="2400" dirty="0" err="1"/>
              <a:t>struct</a:t>
            </a:r>
            <a:r>
              <a:rPr lang="en-US" sz="2400" dirty="0"/>
              <a:t> node));</a:t>
            </a:r>
          </a:p>
          <a:p>
            <a:r>
              <a:rPr lang="en-US" sz="2400" dirty="0"/>
              <a:t>   result-&gt;item = content;</a:t>
            </a:r>
          </a:p>
          <a:p>
            <a:r>
              <a:rPr lang="en-US" sz="2400" dirty="0"/>
              <a:t>   result-&gt;next = NULL;</a:t>
            </a:r>
          </a:p>
          <a:p>
            <a:r>
              <a:rPr lang="en-US" sz="2400" dirty="0" smtClean="0"/>
              <a:t>}</a:t>
            </a:r>
          </a:p>
          <a:p>
            <a:endParaRPr lang="en-US" sz="2400" dirty="0"/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 * content = </a:t>
            </a:r>
            <a:r>
              <a:rPr lang="en-US" sz="2400" dirty="0" err="1" smtClean="0"/>
              <a:t>malloc</a:t>
            </a:r>
            <a:r>
              <a:rPr lang="en-US" sz="2400" dirty="0" smtClean="0"/>
              <a:t>(</a:t>
            </a:r>
            <a:r>
              <a:rPr lang="en-US" sz="2400" dirty="0" err="1" smtClean="0"/>
              <a:t>sizeof</a:t>
            </a:r>
            <a:r>
              <a:rPr lang="en-US" sz="2400" dirty="0" smtClean="0"/>
              <a:t>(</a:t>
            </a:r>
            <a:r>
              <a:rPr lang="en-US" sz="2400" dirty="0" err="1" smtClean="0"/>
              <a:t>int</a:t>
            </a:r>
            <a:r>
              <a:rPr lang="en-US" sz="2400" dirty="0" smtClean="0"/>
              <a:t>));</a:t>
            </a:r>
          </a:p>
          <a:p>
            <a:r>
              <a:rPr lang="en-US" sz="2400" dirty="0" smtClean="0"/>
              <a:t>*content = 7;</a:t>
            </a:r>
          </a:p>
          <a:p>
            <a:r>
              <a:rPr lang="en-US" sz="2400" dirty="0" err="1"/>
              <a:t>insertAtEnd</a:t>
            </a:r>
            <a:r>
              <a:rPr lang="en-US" sz="2400" dirty="0"/>
              <a:t>(</a:t>
            </a:r>
            <a:r>
              <a:rPr lang="en-US" sz="2400" dirty="0" err="1"/>
              <a:t>my_list</a:t>
            </a:r>
            <a:r>
              <a:rPr lang="en-US" sz="2400" dirty="0"/>
              <a:t>, </a:t>
            </a:r>
            <a:r>
              <a:rPr lang="en-US" sz="2400" dirty="0" err="1"/>
              <a:t>newLink</a:t>
            </a:r>
            <a:r>
              <a:rPr lang="en-US" sz="2400" dirty="0"/>
              <a:t>(content));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3276600" cy="1892300"/>
          </a:xfrm>
        </p:spPr>
        <p:txBody>
          <a:bodyPr/>
          <a:lstStyle/>
          <a:p>
            <a:r>
              <a:rPr lang="en-US" dirty="0" smtClean="0"/>
              <a:t>To insert integer 7 to a list </a:t>
            </a:r>
            <a:r>
              <a:rPr lang="en-US" b="1" dirty="0" err="1" smtClean="0"/>
              <a:t>my_list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Allocate memory for a pointer to an int.</a:t>
            </a:r>
          </a:p>
          <a:p>
            <a:pPr lvl="1"/>
            <a:r>
              <a:rPr lang="en-US" dirty="0" smtClean="0"/>
              <a:t>Set the contents of the pointer equal to 7.</a:t>
            </a:r>
          </a:p>
          <a:p>
            <a:pPr lvl="1"/>
            <a:r>
              <a:rPr lang="en-US" dirty="0" smtClean="0"/>
              <a:t>Add to the list a new link, whose item is the pointer.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963861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Adding an </a:t>
            </a:r>
            <a:r>
              <a:rPr lang="en-US" b="1" dirty="0" err="1"/>
              <a:t>int</a:t>
            </a:r>
            <a:r>
              <a:rPr lang="en-US" dirty="0"/>
              <a:t> to a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44900" y="1290221"/>
            <a:ext cx="5422900" cy="526297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 smtClean="0"/>
              <a:t>{   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link next;  </a:t>
            </a:r>
          </a:p>
          <a:p>
            <a:r>
              <a:rPr lang="en-US" sz="2400" dirty="0" smtClean="0"/>
              <a:t>};</a:t>
            </a:r>
          </a:p>
          <a:p>
            <a:endParaRPr lang="en-US" sz="2400" dirty="0" smtClean="0"/>
          </a:p>
          <a:p>
            <a:r>
              <a:rPr lang="en-US" sz="2400" dirty="0" smtClean="0"/>
              <a:t>link </a:t>
            </a:r>
            <a:r>
              <a:rPr lang="en-US" sz="2400" dirty="0" err="1"/>
              <a:t>newLink</a:t>
            </a:r>
            <a:r>
              <a:rPr lang="en-US" sz="2400" dirty="0"/>
              <a:t>(void * content)</a:t>
            </a:r>
          </a:p>
          <a:p>
            <a:r>
              <a:rPr lang="en-US" sz="2400" dirty="0" smtClean="0"/>
              <a:t>{  </a:t>
            </a:r>
            <a:r>
              <a:rPr lang="en-US" sz="2400" dirty="0"/>
              <a:t>link result = </a:t>
            </a:r>
            <a:r>
              <a:rPr lang="en-US" sz="2400" dirty="0" err="1"/>
              <a:t>malloc</a:t>
            </a:r>
            <a:r>
              <a:rPr lang="en-US" sz="2400" dirty="0"/>
              <a:t>(</a:t>
            </a:r>
            <a:r>
              <a:rPr lang="en-US" sz="2400" dirty="0" err="1"/>
              <a:t>sizeof</a:t>
            </a:r>
            <a:r>
              <a:rPr lang="en-US" sz="2400" dirty="0"/>
              <a:t>(</a:t>
            </a:r>
            <a:r>
              <a:rPr lang="en-US" sz="2400" dirty="0" err="1"/>
              <a:t>struct</a:t>
            </a:r>
            <a:r>
              <a:rPr lang="en-US" sz="2400" dirty="0"/>
              <a:t> node));</a:t>
            </a:r>
          </a:p>
          <a:p>
            <a:r>
              <a:rPr lang="en-US" sz="2400" dirty="0"/>
              <a:t>   result-&gt;item = content;</a:t>
            </a:r>
          </a:p>
          <a:p>
            <a:r>
              <a:rPr lang="en-US" sz="2400" dirty="0"/>
              <a:t>   result-&gt;next = NULL;</a:t>
            </a:r>
          </a:p>
          <a:p>
            <a:r>
              <a:rPr lang="en-US" sz="2400" dirty="0" smtClean="0"/>
              <a:t>}</a:t>
            </a:r>
          </a:p>
          <a:p>
            <a:endParaRPr lang="en-US" sz="2400" dirty="0"/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 * content = </a:t>
            </a:r>
            <a:r>
              <a:rPr lang="en-US" sz="2400" dirty="0" err="1" smtClean="0"/>
              <a:t>malloc</a:t>
            </a:r>
            <a:r>
              <a:rPr lang="en-US" sz="2400" dirty="0" smtClean="0"/>
              <a:t>(</a:t>
            </a:r>
            <a:r>
              <a:rPr lang="en-US" sz="2400" dirty="0" err="1" smtClean="0"/>
              <a:t>sizeof</a:t>
            </a:r>
            <a:r>
              <a:rPr lang="en-US" sz="2400" dirty="0" smtClean="0"/>
              <a:t>(</a:t>
            </a:r>
            <a:r>
              <a:rPr lang="en-US" sz="2400" dirty="0" err="1" smtClean="0"/>
              <a:t>int</a:t>
            </a:r>
            <a:r>
              <a:rPr lang="en-US" sz="2400" dirty="0" smtClean="0"/>
              <a:t>));</a:t>
            </a:r>
          </a:p>
          <a:p>
            <a:r>
              <a:rPr lang="en-US" sz="2400" dirty="0" smtClean="0"/>
              <a:t>*content = 7;</a:t>
            </a:r>
          </a:p>
          <a:p>
            <a:r>
              <a:rPr lang="en-US" sz="2400" dirty="0" err="1" smtClean="0"/>
              <a:t>insertAtEnd</a:t>
            </a:r>
            <a:r>
              <a:rPr lang="en-US" sz="2400" dirty="0" smtClean="0"/>
              <a:t>(</a:t>
            </a:r>
            <a:r>
              <a:rPr lang="en-US" sz="2400" dirty="0" err="1" smtClean="0"/>
              <a:t>my_list</a:t>
            </a:r>
            <a:r>
              <a:rPr lang="en-US" sz="2400" dirty="0" smtClean="0"/>
              <a:t>, </a:t>
            </a:r>
            <a:r>
              <a:rPr lang="en-US" sz="2400" dirty="0" err="1" smtClean="0"/>
              <a:t>newLink</a:t>
            </a:r>
            <a:r>
              <a:rPr lang="en-US" sz="2400" dirty="0" smtClean="0"/>
              <a:t>(content));</a:t>
            </a:r>
            <a:endParaRPr lang="en-US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3276600" cy="1892300"/>
          </a:xfrm>
        </p:spPr>
        <p:txBody>
          <a:bodyPr/>
          <a:lstStyle/>
          <a:p>
            <a:r>
              <a:rPr lang="en-US" dirty="0" smtClean="0"/>
              <a:t>Note: instead of </a:t>
            </a:r>
            <a:r>
              <a:rPr lang="en-US" b="1" dirty="0" err="1" smtClean="0"/>
              <a:t>insertAtEnd</a:t>
            </a:r>
            <a:r>
              <a:rPr lang="en-US" dirty="0" smtClean="0"/>
              <a:t>, we could have used any other insertion function.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103220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Accessing an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in a Link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290221"/>
            <a:ext cx="7239000" cy="230832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 smtClean="0"/>
              <a:t>{   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link next;  </a:t>
            </a:r>
          </a:p>
          <a:p>
            <a:r>
              <a:rPr lang="en-US" sz="2400" dirty="0" smtClean="0"/>
              <a:t>};</a:t>
            </a:r>
          </a:p>
          <a:p>
            <a:endParaRPr lang="en-US" sz="2400" dirty="0" smtClean="0"/>
          </a:p>
          <a:p>
            <a:r>
              <a:rPr lang="en-US" sz="2400" dirty="0" smtClean="0"/>
              <a:t>link n = … // put any code here that produces a link.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3400" y="4508500"/>
            <a:ext cx="7467600" cy="1892300"/>
          </a:xfrm>
        </p:spPr>
        <p:txBody>
          <a:bodyPr/>
          <a:lstStyle/>
          <a:p>
            <a:r>
              <a:rPr lang="en-US" dirty="0" smtClean="0"/>
              <a:t>To access the value of an </a:t>
            </a:r>
            <a:r>
              <a:rPr lang="en-US" dirty="0" err="1" smtClean="0"/>
              <a:t>int</a:t>
            </a:r>
            <a:r>
              <a:rPr lang="en-US" dirty="0" smtClean="0"/>
              <a:t> stored in link </a:t>
            </a:r>
            <a:r>
              <a:rPr lang="en-US" b="1" dirty="0" smtClean="0"/>
              <a:t>n</a:t>
            </a:r>
            <a:r>
              <a:rPr lang="en-US" dirty="0" smtClean="0"/>
              <a:t>: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574490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Accessing an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in a Link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290221"/>
            <a:ext cx="7239000" cy="230832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 smtClean="0"/>
              <a:t>{   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link next;  </a:t>
            </a:r>
          </a:p>
          <a:p>
            <a:r>
              <a:rPr lang="en-US" sz="2400" dirty="0" smtClean="0"/>
              <a:t>};</a:t>
            </a:r>
          </a:p>
          <a:p>
            <a:endParaRPr lang="en-US" sz="2400" dirty="0" smtClean="0"/>
          </a:p>
          <a:p>
            <a:r>
              <a:rPr lang="en-US" sz="2400" dirty="0" smtClean="0"/>
              <a:t>link n = … // put any code here that produces a link.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3400" y="4508500"/>
            <a:ext cx="7467600" cy="1892300"/>
          </a:xfrm>
        </p:spPr>
        <p:txBody>
          <a:bodyPr/>
          <a:lstStyle/>
          <a:p>
            <a:r>
              <a:rPr lang="en-US" dirty="0" smtClean="0"/>
              <a:t>To access the value of an </a:t>
            </a:r>
            <a:r>
              <a:rPr lang="en-US" dirty="0" err="1" smtClean="0"/>
              <a:t>int</a:t>
            </a:r>
            <a:r>
              <a:rPr lang="en-US" dirty="0" smtClean="0"/>
              <a:t> stored in link </a:t>
            </a:r>
            <a:r>
              <a:rPr lang="en-US" b="1" dirty="0" smtClean="0"/>
              <a:t>n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Call </a:t>
            </a:r>
            <a:r>
              <a:rPr lang="en-US" b="1" dirty="0" err="1" smtClean="0"/>
              <a:t>linkItem</a:t>
            </a:r>
            <a:r>
              <a:rPr lang="en-US" dirty="0" smtClean="0"/>
              <a:t> to get the item stored at </a:t>
            </a:r>
            <a:r>
              <a:rPr lang="en-US" b="1" dirty="0" smtClean="0"/>
              <a:t>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Store the result of </a:t>
            </a:r>
            <a:r>
              <a:rPr lang="en-US" b="1" dirty="0" err="1" smtClean="0"/>
              <a:t>linkItem</a:t>
            </a:r>
            <a:r>
              <a:rPr lang="en-US" b="1" dirty="0" smtClean="0"/>
              <a:t> </a:t>
            </a:r>
            <a:r>
              <a:rPr lang="en-US" dirty="0" smtClean="0"/>
              <a:t>to a variable of type </a:t>
            </a:r>
            <a:r>
              <a:rPr lang="en-US" dirty="0" err="1" smtClean="0"/>
              <a:t>int</a:t>
            </a:r>
            <a:r>
              <a:rPr lang="en-US" dirty="0" smtClean="0"/>
              <a:t>* (use casting).</a:t>
            </a:r>
          </a:p>
          <a:p>
            <a:pPr lvl="1"/>
            <a:r>
              <a:rPr lang="en-US" dirty="0" smtClean="0"/>
              <a:t>Dereference that pointer to get the number.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180678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Accessing an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in a Link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290221"/>
            <a:ext cx="7239000" cy="3046988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 smtClean="0"/>
              <a:t>{   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link next;  </a:t>
            </a:r>
          </a:p>
          <a:p>
            <a:r>
              <a:rPr lang="en-US" sz="2400" dirty="0" smtClean="0"/>
              <a:t>};</a:t>
            </a:r>
          </a:p>
          <a:p>
            <a:endParaRPr lang="en-US" sz="2400" dirty="0" smtClean="0"/>
          </a:p>
          <a:p>
            <a:r>
              <a:rPr lang="en-US" sz="2400" dirty="0" smtClean="0"/>
              <a:t>link n = … // put any code here that produces a link.</a:t>
            </a:r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 * content = (</a:t>
            </a:r>
            <a:r>
              <a:rPr lang="en-US" sz="2400" dirty="0" err="1" smtClean="0"/>
              <a:t>int</a:t>
            </a:r>
            <a:r>
              <a:rPr lang="en-US" sz="2400" dirty="0" smtClean="0"/>
              <a:t> *) </a:t>
            </a:r>
            <a:r>
              <a:rPr lang="en-US" sz="2400" dirty="0" err="1" smtClean="0"/>
              <a:t>linkItem</a:t>
            </a:r>
            <a:r>
              <a:rPr lang="en-US" sz="2400" dirty="0" smtClean="0"/>
              <a:t>(n);     // note the casting.</a:t>
            </a:r>
          </a:p>
          <a:p>
            <a:r>
              <a:rPr lang="en-US" sz="2400" dirty="0" err="1" smtClean="0"/>
              <a:t>my_number</a:t>
            </a:r>
            <a:r>
              <a:rPr lang="en-US" sz="2400" dirty="0" smtClean="0"/>
              <a:t> = *content;      // pointer dereferencing.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3400" y="4508500"/>
            <a:ext cx="7467600" cy="1892300"/>
          </a:xfrm>
        </p:spPr>
        <p:txBody>
          <a:bodyPr/>
          <a:lstStyle/>
          <a:p>
            <a:r>
              <a:rPr lang="en-US" dirty="0" smtClean="0"/>
              <a:t>To access the value of an </a:t>
            </a:r>
            <a:r>
              <a:rPr lang="en-US" dirty="0" err="1" smtClean="0"/>
              <a:t>int</a:t>
            </a:r>
            <a:r>
              <a:rPr lang="en-US" dirty="0" smtClean="0"/>
              <a:t> stored in link </a:t>
            </a:r>
            <a:r>
              <a:rPr lang="en-US" b="1" dirty="0" smtClean="0"/>
              <a:t>n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Call </a:t>
            </a:r>
            <a:r>
              <a:rPr lang="en-US" b="1" dirty="0" err="1" smtClean="0"/>
              <a:t>linkItem</a:t>
            </a:r>
            <a:r>
              <a:rPr lang="en-US" dirty="0" smtClean="0"/>
              <a:t> to get the item stored at </a:t>
            </a:r>
            <a:r>
              <a:rPr lang="en-US" b="1" dirty="0" smtClean="0"/>
              <a:t>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Store the result of </a:t>
            </a:r>
            <a:r>
              <a:rPr lang="en-US" b="1" dirty="0" err="1" smtClean="0"/>
              <a:t>linkItem</a:t>
            </a:r>
            <a:r>
              <a:rPr lang="en-US" b="1" dirty="0" smtClean="0"/>
              <a:t> </a:t>
            </a:r>
            <a:r>
              <a:rPr lang="en-US" dirty="0" smtClean="0"/>
              <a:t>to a variable of type </a:t>
            </a:r>
            <a:r>
              <a:rPr lang="en-US" dirty="0" err="1" smtClean="0"/>
              <a:t>int</a:t>
            </a:r>
            <a:r>
              <a:rPr lang="en-US" dirty="0" smtClean="0"/>
              <a:t>* (use casting).</a:t>
            </a:r>
          </a:p>
          <a:p>
            <a:pPr lvl="1"/>
            <a:r>
              <a:rPr lang="en-US" dirty="0" smtClean="0"/>
              <a:t>Dereference that pointer to get the number.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86934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10600" cy="1143000"/>
          </a:xfrm>
        </p:spPr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Removing an </a:t>
            </a:r>
            <a:r>
              <a:rPr lang="en-US" b="1" dirty="0" err="1"/>
              <a:t>int</a:t>
            </a:r>
            <a:r>
              <a:rPr lang="en-US" dirty="0"/>
              <a:t> </a:t>
            </a:r>
            <a:r>
              <a:rPr lang="en-US" dirty="0" smtClean="0"/>
              <a:t>from </a:t>
            </a:r>
            <a:r>
              <a:rPr lang="en-US" dirty="0"/>
              <a:t>a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06900" y="1290221"/>
            <a:ext cx="4584700" cy="378565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 smtClean="0"/>
              <a:t>{   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link next;  </a:t>
            </a:r>
          </a:p>
          <a:p>
            <a:r>
              <a:rPr lang="en-US" sz="2400" dirty="0" smtClean="0"/>
              <a:t>};</a:t>
            </a:r>
          </a:p>
          <a:p>
            <a:endParaRPr lang="en-US" sz="2400" dirty="0" smtClean="0"/>
          </a:p>
          <a:p>
            <a:r>
              <a:rPr lang="en-US" sz="2400" dirty="0"/>
              <a:t>void * </a:t>
            </a:r>
            <a:r>
              <a:rPr lang="en-US" sz="2400" dirty="0" err="1"/>
              <a:t>linkItem</a:t>
            </a:r>
            <a:r>
              <a:rPr lang="en-US" sz="2400" dirty="0"/>
              <a:t>(link </a:t>
            </a:r>
            <a:r>
              <a:rPr lang="en-US" sz="2400" dirty="0" err="1"/>
              <a:t>the_link</a:t>
            </a:r>
            <a:r>
              <a:rPr lang="en-US" sz="2400" dirty="0"/>
              <a:t>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return </a:t>
            </a:r>
            <a:r>
              <a:rPr lang="en-US" sz="2400" dirty="0" err="1"/>
              <a:t>the_link</a:t>
            </a:r>
            <a:r>
              <a:rPr lang="en-US" sz="2400" dirty="0"/>
              <a:t>-&gt;item;</a:t>
            </a:r>
          </a:p>
          <a:p>
            <a:r>
              <a:rPr lang="en-US" sz="2400" dirty="0"/>
              <a:t>}</a:t>
            </a:r>
          </a:p>
          <a:p>
            <a:endParaRPr lang="en-US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3962400" cy="5410200"/>
          </a:xfrm>
        </p:spPr>
        <p:txBody>
          <a:bodyPr/>
          <a:lstStyle/>
          <a:p>
            <a:r>
              <a:rPr lang="en-US" dirty="0" smtClean="0"/>
              <a:t>To remove a link containing an </a:t>
            </a:r>
            <a:r>
              <a:rPr lang="en-US" dirty="0" err="1" smtClean="0"/>
              <a:t>int</a:t>
            </a:r>
            <a:r>
              <a:rPr lang="en-US" dirty="0" smtClean="0"/>
              <a:t>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90021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10600" cy="1143000"/>
          </a:xfrm>
        </p:spPr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Removing an </a:t>
            </a:r>
            <a:r>
              <a:rPr lang="en-US" b="1" dirty="0" err="1"/>
              <a:t>int</a:t>
            </a:r>
            <a:r>
              <a:rPr lang="en-US" dirty="0"/>
              <a:t> </a:t>
            </a:r>
            <a:r>
              <a:rPr lang="en-US" dirty="0" smtClean="0"/>
              <a:t>from </a:t>
            </a:r>
            <a:r>
              <a:rPr lang="en-US" dirty="0"/>
              <a:t>a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06900" y="1290221"/>
            <a:ext cx="4584700" cy="34163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 smtClean="0"/>
              <a:t>{   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link next;  </a:t>
            </a:r>
          </a:p>
          <a:p>
            <a:r>
              <a:rPr lang="en-US" sz="2400" dirty="0" smtClean="0"/>
              <a:t>};</a:t>
            </a:r>
          </a:p>
          <a:p>
            <a:endParaRPr lang="en-US" sz="2400" dirty="0" smtClean="0"/>
          </a:p>
          <a:p>
            <a:r>
              <a:rPr lang="en-US" sz="2400" dirty="0"/>
              <a:t>void * </a:t>
            </a:r>
            <a:r>
              <a:rPr lang="en-US" sz="2400" dirty="0" err="1"/>
              <a:t>linkItem</a:t>
            </a:r>
            <a:r>
              <a:rPr lang="en-US" sz="2400" dirty="0"/>
              <a:t>(link </a:t>
            </a:r>
            <a:r>
              <a:rPr lang="en-US" sz="2400" dirty="0" err="1"/>
              <a:t>the_link</a:t>
            </a:r>
            <a:r>
              <a:rPr lang="en-US" sz="2400" dirty="0"/>
              <a:t>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return </a:t>
            </a:r>
            <a:r>
              <a:rPr lang="en-US" sz="2400" dirty="0" err="1"/>
              <a:t>the_link</a:t>
            </a:r>
            <a:r>
              <a:rPr lang="en-US" sz="2400" dirty="0"/>
              <a:t>-&gt;item;</a:t>
            </a:r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3962400" cy="5410200"/>
          </a:xfrm>
        </p:spPr>
        <p:txBody>
          <a:bodyPr/>
          <a:lstStyle/>
          <a:p>
            <a:r>
              <a:rPr lang="en-US" dirty="0" smtClean="0"/>
              <a:t>To remove a link containing an </a:t>
            </a:r>
            <a:r>
              <a:rPr lang="en-US" dirty="0" err="1" smtClean="0"/>
              <a:t>int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Remove the link from the list.</a:t>
            </a:r>
          </a:p>
          <a:p>
            <a:pPr lvl="1"/>
            <a:r>
              <a:rPr lang="en-US" dirty="0" smtClean="0"/>
              <a:t>Get the pointer that is stored as the link's item.</a:t>
            </a:r>
          </a:p>
          <a:p>
            <a:pPr lvl="1"/>
            <a:r>
              <a:rPr lang="en-US" b="1" dirty="0" smtClean="0"/>
              <a:t>Dereference </a:t>
            </a:r>
            <a:r>
              <a:rPr lang="en-US" dirty="0" smtClean="0"/>
              <a:t>the pointer to get the int.</a:t>
            </a:r>
          </a:p>
          <a:p>
            <a:pPr lvl="1"/>
            <a:r>
              <a:rPr lang="en-US" dirty="0" smtClean="0"/>
              <a:t>Free the link (this we were doing before, too).</a:t>
            </a:r>
          </a:p>
          <a:p>
            <a:pPr lvl="1"/>
            <a:r>
              <a:rPr lang="en-US" dirty="0" smtClean="0"/>
              <a:t>Free the </a:t>
            </a:r>
            <a:r>
              <a:rPr lang="en-US" dirty="0" err="1" smtClean="0"/>
              <a:t>int</a:t>
            </a:r>
            <a:r>
              <a:rPr lang="en-US" dirty="0" smtClean="0"/>
              <a:t> * pointer (this we didn't have to do before).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254609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10600" cy="1143000"/>
          </a:xfrm>
        </p:spPr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Removing an </a:t>
            </a:r>
            <a:r>
              <a:rPr lang="en-US" b="1" dirty="0" err="1"/>
              <a:t>int</a:t>
            </a:r>
            <a:r>
              <a:rPr lang="en-US" dirty="0"/>
              <a:t> </a:t>
            </a:r>
            <a:r>
              <a:rPr lang="en-US" dirty="0" smtClean="0"/>
              <a:t>from </a:t>
            </a:r>
            <a:r>
              <a:rPr lang="en-US" dirty="0"/>
              <a:t>a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06900" y="1290221"/>
            <a:ext cx="4584700" cy="526297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 smtClean="0"/>
              <a:t>{   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link next;  </a:t>
            </a:r>
          </a:p>
          <a:p>
            <a:r>
              <a:rPr lang="en-US" sz="2400" dirty="0" smtClean="0"/>
              <a:t>};</a:t>
            </a:r>
          </a:p>
          <a:p>
            <a:endParaRPr lang="en-US" sz="2400" dirty="0" smtClean="0"/>
          </a:p>
          <a:p>
            <a:r>
              <a:rPr lang="en-US" sz="2400" dirty="0"/>
              <a:t>void * </a:t>
            </a:r>
            <a:r>
              <a:rPr lang="en-US" sz="2400" dirty="0" err="1"/>
              <a:t>linkItem</a:t>
            </a:r>
            <a:r>
              <a:rPr lang="en-US" sz="2400" dirty="0"/>
              <a:t>(link </a:t>
            </a:r>
            <a:r>
              <a:rPr lang="en-US" sz="2400" dirty="0" err="1"/>
              <a:t>the_link</a:t>
            </a:r>
            <a:r>
              <a:rPr lang="en-US" sz="2400" dirty="0"/>
              <a:t>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return </a:t>
            </a:r>
            <a:r>
              <a:rPr lang="en-US" sz="2400" dirty="0" err="1"/>
              <a:t>the_link</a:t>
            </a:r>
            <a:r>
              <a:rPr lang="en-US" sz="2400" dirty="0"/>
              <a:t>-&gt;item;</a:t>
            </a:r>
          </a:p>
          <a:p>
            <a:r>
              <a:rPr lang="en-US" sz="2400" dirty="0"/>
              <a:t>}</a:t>
            </a:r>
          </a:p>
          <a:p>
            <a:endParaRPr lang="en-US" sz="2400" dirty="0"/>
          </a:p>
          <a:p>
            <a:r>
              <a:rPr lang="en-US" sz="2400" dirty="0" smtClean="0"/>
              <a:t>link a = </a:t>
            </a:r>
            <a:r>
              <a:rPr lang="en-US" sz="2400" dirty="0" err="1" smtClean="0"/>
              <a:t>deleteAtBeginning</a:t>
            </a:r>
            <a:r>
              <a:rPr lang="en-US" sz="2400" dirty="0" smtClean="0"/>
              <a:t>(</a:t>
            </a:r>
            <a:r>
              <a:rPr lang="en-US" sz="2400" dirty="0" err="1" smtClean="0"/>
              <a:t>my_list</a:t>
            </a:r>
            <a:r>
              <a:rPr lang="en-US" sz="2400" dirty="0" smtClean="0"/>
              <a:t>);</a:t>
            </a:r>
          </a:p>
          <a:p>
            <a:r>
              <a:rPr lang="en-US" sz="2400" dirty="0" err="1" smtClean="0"/>
              <a:t>int</a:t>
            </a:r>
            <a:r>
              <a:rPr lang="en-US" sz="2400" dirty="0"/>
              <a:t> </a:t>
            </a:r>
            <a:r>
              <a:rPr lang="en-US" sz="2400" dirty="0" smtClean="0"/>
              <a:t>* content = (</a:t>
            </a:r>
            <a:r>
              <a:rPr lang="en-US" sz="2400" dirty="0" err="1" smtClean="0"/>
              <a:t>int</a:t>
            </a:r>
            <a:r>
              <a:rPr lang="en-US" sz="2400" dirty="0" smtClean="0"/>
              <a:t> *) </a:t>
            </a:r>
            <a:r>
              <a:rPr lang="en-US" sz="2400" dirty="0" err="1" smtClean="0"/>
              <a:t>linkItem</a:t>
            </a:r>
            <a:r>
              <a:rPr lang="en-US" sz="2400" dirty="0" smtClean="0"/>
              <a:t>(a);</a:t>
            </a:r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my_number</a:t>
            </a:r>
            <a:r>
              <a:rPr lang="en-US" sz="2400" dirty="0" smtClean="0"/>
              <a:t> = *content;</a:t>
            </a:r>
          </a:p>
          <a:p>
            <a:r>
              <a:rPr lang="en-US" sz="2400" dirty="0" smtClean="0"/>
              <a:t>free(a); free(content);</a:t>
            </a:r>
            <a:endParaRPr lang="en-US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3962400" cy="5410200"/>
          </a:xfrm>
        </p:spPr>
        <p:txBody>
          <a:bodyPr/>
          <a:lstStyle/>
          <a:p>
            <a:r>
              <a:rPr lang="en-US" dirty="0" smtClean="0"/>
              <a:t>To remove a link containing an </a:t>
            </a:r>
            <a:r>
              <a:rPr lang="en-US" dirty="0" err="1" smtClean="0"/>
              <a:t>int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Remove the link from the list.</a:t>
            </a:r>
          </a:p>
          <a:p>
            <a:pPr lvl="1"/>
            <a:r>
              <a:rPr lang="en-US" dirty="0" smtClean="0"/>
              <a:t>Get the pointer that is stored as the link's item.</a:t>
            </a:r>
          </a:p>
          <a:p>
            <a:pPr lvl="1"/>
            <a:r>
              <a:rPr lang="en-US" b="1" dirty="0" smtClean="0"/>
              <a:t>Dereference </a:t>
            </a:r>
            <a:r>
              <a:rPr lang="en-US" dirty="0" smtClean="0"/>
              <a:t>the pointer to get the int.</a:t>
            </a:r>
          </a:p>
          <a:p>
            <a:pPr lvl="1"/>
            <a:r>
              <a:rPr lang="en-US" dirty="0" smtClean="0"/>
              <a:t>Free the link (this we were doing before, too).</a:t>
            </a:r>
          </a:p>
          <a:p>
            <a:pPr lvl="1"/>
            <a:r>
              <a:rPr lang="en-US" dirty="0" smtClean="0"/>
              <a:t>Free the </a:t>
            </a:r>
            <a:r>
              <a:rPr lang="en-US" dirty="0" err="1" smtClean="0"/>
              <a:t>int</a:t>
            </a:r>
            <a:r>
              <a:rPr lang="en-US" dirty="0" smtClean="0"/>
              <a:t> * pointer (this we didn't have to do before).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956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2836</TotalTime>
  <Words>9243</Words>
  <Application>Microsoft Office PowerPoint</Application>
  <PresentationFormat>On-screen Show (4:3)</PresentationFormat>
  <Paragraphs>1714</Paragraphs>
  <Slides>139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139</vt:i4>
      </vt:variant>
    </vt:vector>
  </HeadingPairs>
  <TitlesOfParts>
    <vt:vector size="140" baseType="lpstr">
      <vt:lpstr>Office Theme</vt:lpstr>
      <vt:lpstr>PowerPoint Presentation</vt:lpstr>
      <vt:lpstr>Abstract vs. Specific Data Types</vt:lpstr>
      <vt:lpstr>Abstract vs. Specific Data Types</vt:lpstr>
      <vt:lpstr>Regarding Lists</vt:lpstr>
      <vt:lpstr>Regarding Lists</vt:lpstr>
      <vt:lpstr>Examples of Abstraction</vt:lpstr>
      <vt:lpstr>Examples of Abstraction</vt:lpstr>
      <vt:lpstr>Why Use Abstract Data Types</vt:lpstr>
      <vt:lpstr>Why Use Abstract Data Types</vt:lpstr>
      <vt:lpstr>Generalized Queues</vt:lpstr>
      <vt:lpstr>Generalized Queues</vt:lpstr>
      <vt:lpstr>Generalized Queues - Delete</vt:lpstr>
      <vt:lpstr>The Pushdown Stack</vt:lpstr>
      <vt:lpstr>Push and Pop</vt:lpstr>
      <vt:lpstr>Examples of Push and Pop</vt:lpstr>
      <vt:lpstr>Examples of Push and Pop</vt:lpstr>
      <vt:lpstr>Examples of Push and Pop</vt:lpstr>
      <vt:lpstr>Examples of Push and Pop</vt:lpstr>
      <vt:lpstr>Examples of Push and Pop</vt:lpstr>
      <vt:lpstr>Examples of Push and Pop</vt:lpstr>
      <vt:lpstr>Examples of Push and Pop</vt:lpstr>
      <vt:lpstr>Examples of Push and Pop</vt:lpstr>
      <vt:lpstr>Examples of Push and Pop</vt:lpstr>
      <vt:lpstr>Examples of Push and Pop</vt:lpstr>
      <vt:lpstr>Implementation Details: Later</vt:lpstr>
      <vt:lpstr>Uses of Stacks</vt:lpstr>
      <vt:lpstr>Uses of Stacks</vt:lpstr>
      <vt:lpstr>Stacks and Calculators</vt:lpstr>
      <vt:lpstr>Infix and Postfix Notation</vt:lpstr>
      <vt:lpstr>Postfix Notation</vt:lpstr>
      <vt:lpstr>Processing a Symbolic Expression</vt:lpstr>
      <vt:lpstr>Tokens</vt:lpstr>
      <vt:lpstr>Tokens</vt:lpstr>
      <vt:lpstr>Processing Postfix: Pseudocode</vt:lpstr>
      <vt:lpstr>Processing Postfix: Pseudocode</vt:lpstr>
      <vt:lpstr>Processing Postfix: Pseudocode</vt:lpstr>
      <vt:lpstr>Processing Postfix: Pseudocode</vt:lpstr>
      <vt:lpstr>Processing Postfix: Pseudocode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Converting Infix to Postfix</vt:lpstr>
      <vt:lpstr>Converting Infix to Postfix</vt:lpstr>
      <vt:lpstr>Converting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The Stack Interface  (Textbook Version)</vt:lpstr>
      <vt:lpstr>Problems With Textbook Interface?</vt:lpstr>
      <vt:lpstr>Problems With Textbook Interface?</vt:lpstr>
      <vt:lpstr>Problems With Textbook Interface?</vt:lpstr>
      <vt:lpstr>Problems With Textbook Interface?</vt:lpstr>
      <vt:lpstr>Problems With Textbook Interface?</vt:lpstr>
      <vt:lpstr>Links Revisited</vt:lpstr>
      <vt:lpstr>Links Revisited</vt:lpstr>
      <vt:lpstr>Example: Adding an int to a List</vt:lpstr>
      <vt:lpstr>Example: Adding an int to a List</vt:lpstr>
      <vt:lpstr>Example: Adding an int to a List</vt:lpstr>
      <vt:lpstr>Example: Adding an int to a List</vt:lpstr>
      <vt:lpstr>Example: Accessing an int in a Link</vt:lpstr>
      <vt:lpstr>Example: Accessing an int in a Link</vt:lpstr>
      <vt:lpstr>Example: Accessing an int in a Link</vt:lpstr>
      <vt:lpstr>Example: Removing an int from a List</vt:lpstr>
      <vt:lpstr>Example: Removing an int from a List</vt:lpstr>
      <vt:lpstr>Example: Removing an int from a List</vt:lpstr>
      <vt:lpstr>Example: Removing an int from a List</vt:lpstr>
      <vt:lpstr>Storing Objects of Any Type in a List</vt:lpstr>
      <vt:lpstr>The New List Interface</vt:lpstr>
      <vt:lpstr>Implementing Stacks</vt:lpstr>
      <vt:lpstr>Implementing Stacks</vt:lpstr>
      <vt:lpstr>Implementing Stacks</vt:lpstr>
      <vt:lpstr>Implementation Code</vt:lpstr>
      <vt:lpstr>The Stack Interface</vt:lpstr>
      <vt:lpstr>The Stack Interface</vt:lpstr>
      <vt:lpstr>Defining Stacks</vt:lpstr>
      <vt:lpstr>Defining Stacks</vt:lpstr>
      <vt:lpstr>Creating a New Stack</vt:lpstr>
      <vt:lpstr>Creating a New Stack</vt:lpstr>
      <vt:lpstr>Destroying a Stack</vt:lpstr>
      <vt:lpstr>Destroying a Stack</vt:lpstr>
      <vt:lpstr>Pushing an Item</vt:lpstr>
      <vt:lpstr>Pushing an Item</vt:lpstr>
      <vt:lpstr>Popping an Item</vt:lpstr>
      <vt:lpstr>Popping an Item</vt:lpstr>
      <vt:lpstr>Popping an Item</vt:lpstr>
      <vt:lpstr>Popping an Item</vt:lpstr>
      <vt:lpstr>Pushing an Int</vt:lpstr>
      <vt:lpstr>Pushing an Int</vt:lpstr>
      <vt:lpstr>Popping an Int</vt:lpstr>
      <vt:lpstr>Popping an Int</vt:lpstr>
      <vt:lpstr>Popping an Int</vt:lpstr>
      <vt:lpstr>Popping an Int</vt:lpstr>
      <vt:lpstr>Array-Based Implementation</vt:lpstr>
      <vt:lpstr>Array-Based Implementation</vt:lpstr>
      <vt:lpstr>Array-Based Implementation</vt:lpstr>
      <vt:lpstr>Defining Stacks Using Arrays</vt:lpstr>
      <vt:lpstr>Defining Stacks Using Arrays</vt:lpstr>
      <vt:lpstr>Creating a New Stack</vt:lpstr>
      <vt:lpstr>Creating a New Stack</vt:lpstr>
      <vt:lpstr>Destroying a Stack</vt:lpstr>
      <vt:lpstr>Destroying a Stack</vt:lpstr>
      <vt:lpstr>Pushing an Item</vt:lpstr>
      <vt:lpstr>Pushing an Item</vt:lpstr>
      <vt:lpstr>Popping an Item</vt:lpstr>
      <vt:lpstr>Popping an Item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706</cp:revision>
  <dcterms:created xsi:type="dcterms:W3CDTF">2006-08-16T00:00:00Z</dcterms:created>
  <dcterms:modified xsi:type="dcterms:W3CDTF">2014-07-16T23:40:46Z</dcterms:modified>
</cp:coreProperties>
</file>